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5" r:id="rId6"/>
    <p:sldId id="260" r:id="rId7"/>
    <p:sldId id="261" r:id="rId8"/>
    <p:sldId id="266" r:id="rId9"/>
    <p:sldId id="267" r:id="rId10"/>
    <p:sldId id="268" r:id="rId11"/>
    <p:sldId id="262" r:id="rId12"/>
    <p:sldId id="263" r:id="rId13"/>
    <p:sldId id="264"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93" d="100"/>
          <a:sy n="93" d="100"/>
        </p:scale>
        <p:origin x="720" y="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2/23/2023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rPr/>
              <a:t>Pharmacy Data Analysis Report</a:t>
            </a:r>
          </a:p>
        </p:txBody>
      </p:sp>
      <p:sp>
        <p:nvSpPr>
          <p:cNvPr id="3" name="Subtitle 2"/>
          <p:cNvSpPr>
            <a:spLocks noGrp="1"/>
          </p:cNvSpPr>
          <p:nvPr>
            <p:ph type="subTitle" idx="1"/>
          </p:nvPr>
        </p:nvSpPr>
        <p:spPr>
          <a:xfrm>
            <a:off x="1371600" y="2914650"/>
            <a:ext cx="6400800" cy="1314450"/>
          </a:xfrm>
        </p:spPr>
        <p:txBody>
          <a:bodyPr/>
          <a:lstStyle/>
          <a:p>
            <a:pPr marL="0" lvl="0" indent="0">
              <a:buNone/>
            </a:pPr>
            <a:r>
              <a:t/>
            </a:r>
            <a:br/>
            <a:r>
              <a:t/>
            </a: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9191" y="534256"/>
            <a:ext cx="7520683" cy="4524315"/>
          </a:xfrm>
          <a:prstGeom prst="rect">
            <a:avLst/>
          </a:prstGeom>
        </p:spPr>
        <p:txBody>
          <a:bodyPr wrap="square">
            <a:spAutoFit/>
          </a:bodyPr>
          <a:lstStyle/>
          <a:p>
            <a:pPr lvl="0">
              <a:spcBef>
                <a:spcPts val="3000"/>
              </a:spcBef>
            </a:pPr>
            <a:r>
              <a:rPr lang="en-US" b="1" dirty="0" smtClean="0"/>
              <a:t>Interpretation</a:t>
            </a:r>
            <a:endParaRPr lang="en-US" b="1" dirty="0"/>
          </a:p>
          <a:p>
            <a:pPr marL="342900" lvl="0" indent="-342900">
              <a:buAutoNum type="arabicPeriod"/>
            </a:pPr>
            <a:r>
              <a:rPr lang="en-US" dirty="0"/>
              <a:t>Pharmacy 10 in the </a:t>
            </a:r>
            <a:r>
              <a:rPr lang="en-US" dirty="0" err="1"/>
              <a:t>Peri_Urban</a:t>
            </a:r>
            <a:r>
              <a:rPr lang="en-US" dirty="0"/>
              <a:t> region is performing exceptionally well in terms of sales. We may want to investigate what factors are contributing to their success and consider implementing similar strategies in other </a:t>
            </a:r>
            <a:r>
              <a:rPr lang="en-US" dirty="0" err="1"/>
              <a:t>Peri</a:t>
            </a:r>
            <a:r>
              <a:rPr lang="en-US" dirty="0"/>
              <a:t>-Urban pharmacies.</a:t>
            </a:r>
          </a:p>
          <a:p>
            <a:pPr marL="342900" lvl="0" indent="-342900">
              <a:buAutoNum type="arabicPeriod"/>
            </a:pPr>
            <a:r>
              <a:rPr lang="en-US" dirty="0"/>
              <a:t>Pharmacy 17 in the Rural region is also a top-performing pharmacy. This suggests that there is demand for contraceptives in rural areas. We may want to consider expanding our operations to other rural areas to capture more of the market share.</a:t>
            </a:r>
          </a:p>
          <a:p>
            <a:pPr marL="342900" lvl="0" indent="-342900">
              <a:buAutoNum type="arabicPeriod"/>
            </a:pPr>
            <a:r>
              <a:rPr lang="en-US" dirty="0"/>
              <a:t>Pharmacy 25 in the urban region is the best performing pharmacy in its region. This suggests that urban areas have a higher demand for contraceptives. We may want to focus our resources on expanding and improving our operations in urban areas.</a:t>
            </a:r>
          </a:p>
          <a:p>
            <a:pPr marL="342900" lvl="0" indent="-342900">
              <a:buAutoNum type="arabicPeriod"/>
            </a:pPr>
            <a:r>
              <a:rPr lang="en-US" dirty="0"/>
              <a:t>We should continue to monitor our sales by pharmacy names and their regions to identify trends and adjust our operations and marketing strategies accordingly.</a:t>
            </a:r>
            <a:endParaRPr lang="en-US" dirty="0"/>
          </a:p>
        </p:txBody>
      </p:sp>
    </p:spTree>
    <p:extLst>
      <p:ext uri="{BB962C8B-B14F-4D97-AF65-F5344CB8AC3E}">
        <p14:creationId xmlns:p14="http://schemas.microsoft.com/office/powerpoint/2010/main" val="2546775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72266" y="203022"/>
            <a:ext cx="8491590" cy="660007"/>
          </a:xfrm>
        </p:spPr>
        <p:txBody>
          <a:bodyPr>
            <a:normAutofit/>
          </a:bodyPr>
          <a:lstStyle/>
          <a:p>
            <a:pPr marL="0" lvl="0" indent="0">
              <a:spcBef>
                <a:spcPts val="3000"/>
              </a:spcBef>
              <a:buNone/>
            </a:pPr>
            <a:r>
              <a:rPr b="1" dirty="0" smtClean="0"/>
              <a:t>3.4 </a:t>
            </a:r>
            <a:r>
              <a:rPr b="1" dirty="0"/>
              <a:t>Sales over Time</a:t>
            </a:r>
          </a:p>
          <a:p>
            <a:pPr marL="0" lvl="0" indent="0">
              <a:buNone/>
            </a:pPr>
            <a:r>
              <a:rPr dirty="0"/>
              <a:t>The graph below shows that sales started with a high spike in Jan 2001 but have since then remained stable without an unpredictable pattern.</a:t>
            </a:r>
          </a:p>
        </p:txBody>
      </p:sp>
      <p:pic>
        <p:nvPicPr>
          <p:cNvPr id="2" name="Picture 1" descr="plots/sales_over_time.png"/>
          <p:cNvPicPr>
            <a:picLocks noGrp="1" noChangeAspect="1"/>
          </p:cNvPicPr>
          <p:nvPr/>
        </p:nvPicPr>
        <p:blipFill>
          <a:blip r:embed="rId2"/>
          <a:stretch>
            <a:fillRect/>
          </a:stretch>
        </p:blipFill>
        <p:spPr bwMode="auto">
          <a:xfrm>
            <a:off x="0" y="863029"/>
            <a:ext cx="8088473" cy="3926908"/>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64734" y="213298"/>
            <a:ext cx="8358026" cy="988780"/>
          </a:xfrm>
        </p:spPr>
        <p:txBody>
          <a:bodyPr/>
          <a:lstStyle/>
          <a:p>
            <a:pPr marL="0" lvl="0" indent="0" algn="ctr">
              <a:spcBef>
                <a:spcPts val="3000"/>
              </a:spcBef>
              <a:buNone/>
            </a:pPr>
            <a:r>
              <a:rPr sz="1600" b="1" dirty="0" smtClean="0">
                <a:latin typeface="Times New Roman" panose="02020603050405020304" pitchFamily="18" charset="0"/>
                <a:cs typeface="Times New Roman" panose="02020603050405020304" pitchFamily="18" charset="0"/>
              </a:rPr>
              <a:t>Sales </a:t>
            </a:r>
            <a:r>
              <a:rPr sz="1600" b="1" dirty="0">
                <a:latin typeface="Times New Roman" panose="02020603050405020304" pitchFamily="18" charset="0"/>
                <a:cs typeface="Times New Roman" panose="02020603050405020304" pitchFamily="18" charset="0"/>
              </a:rPr>
              <a:t>by Month</a:t>
            </a:r>
          </a:p>
          <a:p>
            <a:pPr marL="0" lvl="0" indent="0">
              <a:buNone/>
            </a:pPr>
            <a:r>
              <a:rPr dirty="0"/>
              <a:t>The graph below represents sales of contraceptives by month for two the years of Business. January, June, November, March, and September are the top performing months in terms of sales.</a:t>
            </a:r>
          </a:p>
        </p:txBody>
      </p:sp>
      <p:pic>
        <p:nvPicPr>
          <p:cNvPr id="2" name="Picture 1" descr="George-Ngugi_Pharmacy_data_Report_files/figure-pptx/unnamed-chunk-6-1.png"/>
          <p:cNvPicPr>
            <a:picLocks noGrp="1" noChangeAspect="1"/>
          </p:cNvPicPr>
          <p:nvPr/>
        </p:nvPicPr>
        <p:blipFill>
          <a:blip r:embed="rId2"/>
          <a:stretch>
            <a:fillRect/>
          </a:stretch>
        </p:blipFill>
        <p:spPr bwMode="auto">
          <a:xfrm>
            <a:off x="457201" y="1068512"/>
            <a:ext cx="8481316" cy="3259334"/>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lgn="ctr">
              <a:spcBef>
                <a:spcPts val="3000"/>
              </a:spcBef>
              <a:buNone/>
            </a:pPr>
            <a:r>
              <a:rPr sz="1600" b="1" dirty="0" smtClean="0"/>
              <a:t> </a:t>
            </a:r>
            <a:r>
              <a:rPr sz="1600" b="1" dirty="0"/>
              <a:t>Interpretation</a:t>
            </a:r>
          </a:p>
          <a:p>
            <a:pPr marL="342900" lvl="0" indent="-342900">
              <a:buAutoNum type="arabicPeriod"/>
            </a:pPr>
            <a:r>
              <a:rPr sz="1600" dirty="0"/>
              <a:t>These months may be influenced by various factors, such as seasonal demand or promotional campaigns. It may be worth investigating these factors to identify opportunities for boosting sales during other months.</a:t>
            </a:r>
          </a:p>
          <a:p>
            <a:pPr marL="342900" lvl="0" indent="-342900">
              <a:buAutoNum type="arabicPeriod"/>
            </a:pPr>
            <a:r>
              <a:rPr sz="1600" dirty="0"/>
              <a:t>Since these top performing months occur at regular intervals throughout the year, we can prepare for increased demand during these months by stocking up on popular products, adjusting staffing levels, and improving our marketing efforts.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1 Introduction To Project</a:t>
            </a:r>
          </a:p>
        </p:txBody>
      </p:sp>
      <p:sp>
        <p:nvSpPr>
          <p:cNvPr id="3" name="Content Placeholder 2"/>
          <p:cNvSpPr>
            <a:spLocks noGrp="1"/>
          </p:cNvSpPr>
          <p:nvPr>
            <p:ph idx="1"/>
          </p:nvPr>
        </p:nvSpPr>
        <p:spPr/>
        <p:txBody>
          <a:bodyPr>
            <a:normAutofit/>
          </a:bodyPr>
          <a:lstStyle/>
          <a:p>
            <a:r>
              <a:rPr sz="1600" dirty="0">
                <a:latin typeface="Times New Roman" panose="02020603050405020304" pitchFamily="18" charset="0"/>
                <a:cs typeface="Times New Roman" panose="02020603050405020304" pitchFamily="18" charset="0"/>
              </a:rPr>
              <a:t>The overall project goal is to develop and test the viability and scalability of a pharmacy business model that offers customers convenient, discrete and quality counseling and training and provision of contraceptive products, with a focus on self-injection of DMPA-SC as part of a larger basket of </a:t>
            </a:r>
            <a:r>
              <a:rPr sz="1600" dirty="0" err="1">
                <a:latin typeface="Times New Roman" panose="02020603050405020304" pitchFamily="18" charset="0"/>
                <a:cs typeface="Times New Roman" panose="02020603050405020304" pitchFamily="18" charset="0"/>
              </a:rPr>
              <a:t>selfcare</a:t>
            </a:r>
            <a:r>
              <a:rPr sz="1600" dirty="0">
                <a:latin typeface="Times New Roman" panose="02020603050405020304" pitchFamily="18" charset="0"/>
                <a:cs typeface="Times New Roman" panose="02020603050405020304" pitchFamily="18" charset="0"/>
              </a:rPr>
              <a:t> products. </a:t>
            </a:r>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r>
              <a:rPr sz="1600" dirty="0" smtClean="0">
                <a:latin typeface="Times New Roman" panose="02020603050405020304" pitchFamily="18" charset="0"/>
                <a:cs typeface="Times New Roman" panose="02020603050405020304" pitchFamily="18" charset="0"/>
              </a:rPr>
              <a:t>This </a:t>
            </a:r>
            <a:r>
              <a:rPr sz="1600" dirty="0">
                <a:latin typeface="Times New Roman" panose="02020603050405020304" pitchFamily="18" charset="0"/>
                <a:cs typeface="Times New Roman" panose="02020603050405020304" pitchFamily="18" charset="0"/>
              </a:rPr>
              <a:t>project aims to explore the viability for pharmacies to sell DMPA-SC at unsubsidized market prices and for women to purchase this and other self-care products at these prices from the retail pharmacy channel. </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sz="1600" dirty="0" smtClean="0">
                <a:latin typeface="Times New Roman" panose="02020603050405020304" pitchFamily="18" charset="0"/>
                <a:cs typeface="Times New Roman" panose="02020603050405020304" pitchFamily="18" charset="0"/>
              </a:rPr>
              <a:t>Viability </a:t>
            </a:r>
            <a:r>
              <a:rPr sz="1600" dirty="0">
                <a:latin typeface="Times New Roman" panose="02020603050405020304" pitchFamily="18" charset="0"/>
                <a:cs typeface="Times New Roman" panose="02020603050405020304" pitchFamily="18" charset="0"/>
              </a:rPr>
              <a:t>refers to a combination of factors that incentivize retail pharmacies to continue stocking and providing self-care services and products to women on a sustained and growing basis.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smtClean="0"/>
              <a:t> </a:t>
            </a:r>
            <a:r>
              <a:rPr dirty="0"/>
              <a:t>Summary of the data collected</a:t>
            </a:r>
          </a:p>
        </p:txBody>
      </p:sp>
      <p:sp>
        <p:nvSpPr>
          <p:cNvPr id="3" name="Content Placeholder 2"/>
          <p:cNvSpPr>
            <a:spLocks noGrp="1"/>
          </p:cNvSpPr>
          <p:nvPr>
            <p:ph idx="1"/>
          </p:nvPr>
        </p:nvSpPr>
        <p:spPr/>
        <p:txBody>
          <a:bodyPr>
            <a:normAutofit/>
          </a:bodyPr>
          <a:lstStyle/>
          <a:p>
            <a:pPr marL="0" lvl="0" indent="0">
              <a:buNone/>
            </a:pPr>
            <a:r>
              <a:rPr sz="2000" dirty="0">
                <a:latin typeface="Times New Roman" panose="02020603050405020304" pitchFamily="18" charset="0"/>
                <a:cs typeface="Times New Roman" panose="02020603050405020304" pitchFamily="18" charset="0"/>
              </a:rPr>
              <a:t>Our project has collected primary data from pharmacies on product variable, sold units, prices, and total sales for different regions and pharmacies. The purpose of this project is to analyze the collected data and draw inferences from it to understand the performance of our pharmacies in different regions, identify trends, and make data-driven decisions. In the following slides, I will present our findings and insights derived from the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3016" y="911939"/>
            <a:ext cx="8399123" cy="644944"/>
          </a:xfrm>
        </p:spPr>
        <p:txBody>
          <a:bodyPr>
            <a:noAutofit/>
          </a:bodyPr>
          <a:lstStyle/>
          <a:p>
            <a:pPr marL="0" lvl="0" indent="0">
              <a:spcBef>
                <a:spcPts val="3000"/>
              </a:spcBef>
              <a:buNone/>
            </a:pPr>
            <a:r>
              <a:rPr sz="1200" b="1" dirty="0"/>
              <a:t>3.1 Average Sales by Region</a:t>
            </a:r>
          </a:p>
          <a:p>
            <a:pPr marL="0" lvl="0" indent="0">
              <a:buNone/>
            </a:pPr>
            <a:r>
              <a:rPr sz="1200" dirty="0"/>
              <a:t>My analysis on sales by region has revealed that Urban pharmacies have the highest average sales of contraceptives at about 30 units, followed by </a:t>
            </a:r>
            <a:r>
              <a:rPr sz="1200" dirty="0" err="1"/>
              <a:t>Peri</a:t>
            </a:r>
            <a:r>
              <a:rPr sz="1200" dirty="0"/>
              <a:t>-Urban pharmacies at about 17 units, and finally Rural pharmacies at about 15 units as illustrated by the chart </a:t>
            </a:r>
            <a:endParaRPr lang="en-US" sz="1200" dirty="0" smtClean="0"/>
          </a:p>
          <a:p>
            <a:pPr marL="0" lvl="0" indent="0">
              <a:buNone/>
            </a:pPr>
            <a:r>
              <a:rPr sz="1200" dirty="0" smtClean="0"/>
              <a:t>below.</a:t>
            </a:r>
            <a:endParaRPr lang="en-US" sz="1200" dirty="0" smtClean="0"/>
          </a:p>
          <a:p>
            <a:pPr marL="0" lvl="0" indent="0">
              <a:buNone/>
            </a:pPr>
            <a:endParaRPr lang="en-US" sz="1200" dirty="0" smtClean="0"/>
          </a:p>
        </p:txBody>
      </p:sp>
      <p:sp>
        <p:nvSpPr>
          <p:cNvPr id="6" name="Title 5"/>
          <p:cNvSpPr>
            <a:spLocks noGrp="1"/>
          </p:cNvSpPr>
          <p:nvPr>
            <p:ph type="title"/>
          </p:nvPr>
        </p:nvSpPr>
        <p:spPr/>
        <p:txBody>
          <a:bodyPr/>
          <a:lstStyle/>
          <a:p>
            <a:r>
              <a:rPr lang="en-US" dirty="0" smtClean="0"/>
              <a:t>Analysis Results</a:t>
            </a:r>
            <a:br>
              <a:rPr lang="en-US" dirty="0" smtClean="0"/>
            </a:br>
            <a:endParaRPr lang="en-US" dirty="0"/>
          </a:p>
        </p:txBody>
      </p:sp>
      <p:pic>
        <p:nvPicPr>
          <p:cNvPr id="7" name="Picture 1" descr="George-Ngugi_Pharmacy_data_Report_files/figure-pptx/unnamed-chunk-2-1.png"/>
          <p:cNvPicPr>
            <a:picLocks noGrp="1" noChangeAspect="1"/>
          </p:cNvPicPr>
          <p:nvPr>
            <p:ph idx="1"/>
          </p:nvPr>
        </p:nvPicPr>
        <p:blipFill>
          <a:blip r:embed="rId2"/>
          <a:stretch>
            <a:fillRect/>
          </a:stretch>
        </p:blipFill>
        <p:spPr bwMode="auto">
          <a:xfrm>
            <a:off x="284073" y="1749425"/>
            <a:ext cx="6788150" cy="3394075"/>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Interpretation</a:t>
            </a:r>
            <a:endParaRPr lang="en-US" dirty="0"/>
          </a:p>
        </p:txBody>
      </p:sp>
      <p:sp>
        <p:nvSpPr>
          <p:cNvPr id="5" name="Content Placeholder 4"/>
          <p:cNvSpPr>
            <a:spLocks noGrp="1"/>
          </p:cNvSpPr>
          <p:nvPr>
            <p:ph idx="1"/>
          </p:nvPr>
        </p:nvSpPr>
        <p:spPr/>
        <p:txBody>
          <a:bodyPr>
            <a:normAutofit fontScale="85000" lnSpcReduction="20000"/>
          </a:bodyPr>
          <a:lstStyle/>
          <a:p>
            <a:pPr marL="0" indent="0" algn="ctr">
              <a:buNone/>
            </a:pPr>
            <a:r>
              <a:rPr lang="en-US" b="1" dirty="0" smtClean="0"/>
              <a:t> </a:t>
            </a:r>
            <a:r>
              <a:rPr lang="en-US" b="1" dirty="0"/>
              <a:t>Interpretation</a:t>
            </a:r>
            <a:endParaRPr lang="en-US" dirty="0"/>
          </a:p>
          <a:p>
            <a:r>
              <a:rPr lang="en-US" dirty="0"/>
              <a:t>Urban pharmacies are performing significantly better than both </a:t>
            </a:r>
            <a:r>
              <a:rPr lang="en-US" dirty="0" err="1"/>
              <a:t>Peri</a:t>
            </a:r>
            <a:r>
              <a:rPr lang="en-US" dirty="0"/>
              <a:t>-Urban and Rural pharmacies in terms of sales of contraceptives. This suggests that we may want to focus our resources on expanding and improving our operations in urban areas.</a:t>
            </a:r>
            <a:endParaRPr lang="en-US" dirty="0"/>
          </a:p>
          <a:p>
            <a:r>
              <a:rPr lang="en-US" dirty="0"/>
              <a:t>While </a:t>
            </a:r>
            <a:r>
              <a:rPr lang="en-US" dirty="0" err="1"/>
              <a:t>Peri</a:t>
            </a:r>
            <a:r>
              <a:rPr lang="en-US" dirty="0"/>
              <a:t>-Urban pharmacies are performing better than Rural pharmacies, there is still room for improvement. We may want to consider investing in marketing and promotional campaigns targeted at the </a:t>
            </a:r>
            <a:r>
              <a:rPr lang="en-US" dirty="0" err="1"/>
              <a:t>Peri</a:t>
            </a:r>
            <a:r>
              <a:rPr lang="en-US" dirty="0"/>
              <a:t>-Urban market to boost sales.</a:t>
            </a:r>
            <a:endParaRPr lang="en-US" dirty="0"/>
          </a:p>
          <a:p>
            <a:r>
              <a:rPr lang="en-US" dirty="0"/>
              <a:t>In the long run, we may want to consider expanding our operations to other urban areas to capture more of the market share and increase our overall sales of contraceptives.</a:t>
            </a:r>
            <a:endParaRPr lang="en-US" dirty="0"/>
          </a:p>
          <a:p>
            <a:endParaRPr lang="en-US" dirty="0"/>
          </a:p>
        </p:txBody>
      </p:sp>
    </p:spTree>
    <p:extLst>
      <p:ext uri="{BB962C8B-B14F-4D97-AF65-F5344CB8AC3E}">
        <p14:creationId xmlns:p14="http://schemas.microsoft.com/office/powerpoint/2010/main" val="208590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31170" y="135010"/>
            <a:ext cx="8306655" cy="1971192"/>
          </a:xfrm>
        </p:spPr>
        <p:txBody>
          <a:bodyPr>
            <a:normAutofit/>
          </a:bodyPr>
          <a:lstStyle/>
          <a:p>
            <a:pPr marL="0" lvl="0" indent="0">
              <a:spcBef>
                <a:spcPts val="3000"/>
              </a:spcBef>
              <a:buNone/>
            </a:pPr>
            <a:r>
              <a:rPr sz="1200" b="1" dirty="0" smtClean="0"/>
              <a:t>3.2 </a:t>
            </a:r>
            <a:r>
              <a:rPr sz="1200" b="1" dirty="0"/>
              <a:t>Average Sales by Product Variable</a:t>
            </a:r>
          </a:p>
          <a:p>
            <a:pPr marL="0" lvl="0" indent="0">
              <a:buNone/>
            </a:pPr>
            <a:r>
              <a:rPr sz="1200" dirty="0"/>
              <a:t>My analysis on sales by product contraceptive type has revealed that the top 5 performing products in terms of average sales are COCs, # of repeat clients seen, EC pills, Male condoms-packs, and Performance enhancers as show in the chart below.</a:t>
            </a:r>
          </a:p>
        </p:txBody>
      </p:sp>
      <p:pic>
        <p:nvPicPr>
          <p:cNvPr id="5" name="Picture 4" descr="George-Ngugi_Pharmacy_data_Report_files/figure-pptx/unnamed-chunk-3-1.png"/>
          <p:cNvPicPr>
            <a:picLocks noGrp="1" noChangeAspect="1"/>
          </p:cNvPicPr>
          <p:nvPr/>
        </p:nvPicPr>
        <p:blipFill>
          <a:blip r:embed="rId2"/>
          <a:stretch>
            <a:fillRect/>
          </a:stretch>
        </p:blipFill>
        <p:spPr bwMode="auto">
          <a:xfrm>
            <a:off x="279973" y="1120606"/>
            <a:ext cx="8142264" cy="3841812"/>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23637" y="192749"/>
            <a:ext cx="8707348" cy="4009381"/>
          </a:xfrm>
        </p:spPr>
        <p:txBody>
          <a:bodyPr>
            <a:noAutofit/>
          </a:bodyPr>
          <a:lstStyle/>
          <a:p>
            <a:pPr marL="0" lvl="0" indent="0" algn="ctr">
              <a:spcBef>
                <a:spcPts val="3000"/>
              </a:spcBef>
              <a:buNone/>
            </a:pPr>
            <a:r>
              <a:rPr lang="en-US" sz="1600" b="1" dirty="0" smtClean="0"/>
              <a:t>Interpretation</a:t>
            </a:r>
          </a:p>
          <a:p>
            <a:pPr marL="0" lvl="0" indent="0">
              <a:spcBef>
                <a:spcPts val="3000"/>
              </a:spcBef>
              <a:buNone/>
            </a:pPr>
            <a:r>
              <a:rPr sz="1600" b="1" dirty="0" smtClean="0"/>
              <a:t>3.2.1 </a:t>
            </a:r>
            <a:r>
              <a:rPr sz="1600" b="1" dirty="0"/>
              <a:t>Some insights</a:t>
            </a:r>
          </a:p>
          <a:p>
            <a:pPr marL="342900" lvl="0" indent="-342900">
              <a:buAutoNum type="arabicPeriod"/>
            </a:pPr>
            <a:r>
              <a:rPr sz="1600" dirty="0"/>
              <a:t>COCs are the highest performing product in terms of sales, which suggests that there is a high demand for this type of contraceptive. We may want to consider increasing our inventory of COCs to meet this demand</a:t>
            </a:r>
            <a:r>
              <a:rPr sz="1600" dirty="0" smtClean="0"/>
              <a:t>.</a:t>
            </a:r>
            <a:endParaRPr lang="en-US" sz="1600" dirty="0" smtClean="0"/>
          </a:p>
          <a:p>
            <a:pPr marL="342900" lvl="0" indent="-342900">
              <a:buAutoNum type="arabicPeriod"/>
            </a:pPr>
            <a:endParaRPr sz="1600" dirty="0"/>
          </a:p>
          <a:p>
            <a:pPr marL="342900" lvl="0" indent="-342900">
              <a:buAutoNum type="arabicPeriod"/>
            </a:pPr>
            <a:r>
              <a:rPr sz="1600" dirty="0"/>
              <a:t>The # of repeat clients seen is also a top-performing product, which suggests that we have a loyal customer base. We may want to consider implementing loyalty programs to reward our repeat customers and encourage them to continue using our services</a:t>
            </a:r>
            <a:r>
              <a:rPr sz="1600" dirty="0" smtClean="0"/>
              <a:t>.</a:t>
            </a:r>
            <a:endParaRPr lang="en-US" sz="1600" dirty="0" smtClean="0"/>
          </a:p>
          <a:p>
            <a:pPr marL="342900" lvl="0" indent="-342900">
              <a:buAutoNum type="arabicPeriod"/>
            </a:pPr>
            <a:endParaRPr sz="1600" dirty="0"/>
          </a:p>
          <a:p>
            <a:pPr marL="342900" lvl="0" indent="-342900">
              <a:buAutoNum type="arabicPeriod"/>
            </a:pPr>
            <a:r>
              <a:rPr sz="1600" dirty="0"/>
              <a:t>EC pills and Male condoms-packs are also top-performing products, which suggests that there is a high demand for emergency contraceptives and male condoms. We may want to consider investing in marketing and promotional campaigns targeted at these products to boost sales</a:t>
            </a:r>
            <a:r>
              <a:rPr sz="1600" dirty="0" smtClean="0"/>
              <a:t>.</a:t>
            </a:r>
            <a:endParaRPr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t>Average </a:t>
            </a:r>
            <a:r>
              <a:rPr lang="en-US" b="1" dirty="0"/>
              <a:t>Sales by Pharmacy </a:t>
            </a:r>
            <a:r>
              <a:rPr lang="en-US" b="1" dirty="0" smtClean="0"/>
              <a:t>Names</a:t>
            </a:r>
            <a:endParaRPr lang="en-US" dirty="0"/>
          </a:p>
        </p:txBody>
      </p:sp>
      <p:sp>
        <p:nvSpPr>
          <p:cNvPr id="3" name="Content Placeholder 2"/>
          <p:cNvSpPr>
            <a:spLocks noGrp="1"/>
          </p:cNvSpPr>
          <p:nvPr>
            <p:ph idx="1"/>
          </p:nvPr>
        </p:nvSpPr>
        <p:spPr>
          <a:xfrm>
            <a:off x="457200" y="1200151"/>
            <a:ext cx="8229600" cy="2683480"/>
          </a:xfrm>
        </p:spPr>
        <p:txBody>
          <a:bodyPr/>
          <a:lstStyle/>
          <a:p>
            <a:r>
              <a:rPr lang="en-US" dirty="0" smtClean="0"/>
              <a:t>The </a:t>
            </a:r>
            <a:r>
              <a:rPr lang="en-US" dirty="0"/>
              <a:t>graph below shows the average sales by pharmacy names and their regions. This graph </a:t>
            </a:r>
            <a:r>
              <a:rPr lang="en-US" dirty="0" err="1"/>
              <a:t>reveales</a:t>
            </a:r>
            <a:r>
              <a:rPr lang="en-US" dirty="0"/>
              <a:t> that Pharmacy 10 in the </a:t>
            </a:r>
            <a:r>
              <a:rPr lang="en-US" dirty="0" err="1"/>
              <a:t>Peri_Urban</a:t>
            </a:r>
            <a:r>
              <a:rPr lang="en-US" dirty="0"/>
              <a:t> region, Pharmacy 17 in the Rural region, and Pharmacy 25 in the urban region are the best performing pharmacies in their respective regions.</a:t>
            </a:r>
            <a:endParaRPr lang="en-US" dirty="0"/>
          </a:p>
          <a:p>
            <a:endParaRPr lang="en-US" dirty="0"/>
          </a:p>
        </p:txBody>
      </p:sp>
    </p:spTree>
    <p:extLst>
      <p:ext uri="{BB962C8B-B14F-4D97-AF65-F5344CB8AC3E}">
        <p14:creationId xmlns:p14="http://schemas.microsoft.com/office/powerpoint/2010/main" val="970860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66725" y="123290"/>
            <a:ext cx="8210550" cy="4307422"/>
          </a:xfrm>
          <a:prstGeom prst="rect">
            <a:avLst/>
          </a:prstGeom>
        </p:spPr>
      </p:pic>
    </p:spTree>
    <p:extLst>
      <p:ext uri="{BB962C8B-B14F-4D97-AF65-F5344CB8AC3E}">
        <p14:creationId xmlns:p14="http://schemas.microsoft.com/office/powerpoint/2010/main" val="611170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TotalTime>
  <Words>905</Words>
  <Application>Microsoft Office PowerPoint</Application>
  <PresentationFormat>On-screen Show (16:9)</PresentationFormat>
  <Paragraphs>42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Pharmacy Data Analysis Report</vt:lpstr>
      <vt:lpstr>1 Introduction To Project</vt:lpstr>
      <vt:lpstr> Summary of the data collected</vt:lpstr>
      <vt:lpstr>Analysis Results </vt:lpstr>
      <vt:lpstr>Interpretation</vt:lpstr>
      <vt:lpstr>PowerPoint Presentation</vt:lpstr>
      <vt:lpstr>PowerPoint Presentation</vt:lpstr>
      <vt:lpstr>Average Sales by Pharmacy Names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Data Analysis Report</dc:title>
  <dc:creator/>
  <cp:keywords/>
  <cp:lastModifiedBy>Microsoft account</cp:lastModifiedBy>
  <cp:revision>3</cp:revision>
  <dcterms:created xsi:type="dcterms:W3CDTF">2023-02-23T10:07:02Z</dcterms:created>
  <dcterms:modified xsi:type="dcterms:W3CDTF">2023-02-23T10:29:31Z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