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87" r:id="rId4"/>
    <p:sldId id="277" r:id="rId5"/>
    <p:sldId id="259" r:id="rId6"/>
    <p:sldId id="288" r:id="rId7"/>
    <p:sldId id="267" r:id="rId8"/>
    <p:sldId id="289" r:id="rId9"/>
    <p:sldId id="269" r:id="rId10"/>
    <p:sldId id="271" r:id="rId11"/>
    <p:sldId id="270" r:id="rId12"/>
    <p:sldId id="272" r:id="rId13"/>
    <p:sldId id="276" r:id="rId14"/>
    <p:sldId id="275" r:id="rId15"/>
    <p:sldId id="266" r:id="rId16"/>
    <p:sldId id="290" r:id="rId17"/>
    <p:sldId id="291" r:id="rId18"/>
    <p:sldId id="292" r:id="rId19"/>
    <p:sldId id="285" r:id="rId20"/>
    <p:sldId id="294" r:id="rId21"/>
    <p:sldId id="283" r:id="rId22"/>
    <p:sldId id="293" r:id="rId23"/>
    <p:sldId id="297" r:id="rId24"/>
    <p:sldId id="282" r:id="rId25"/>
    <p:sldId id="302" r:id="rId26"/>
    <p:sldId id="298" r:id="rId27"/>
    <p:sldId id="278" r:id="rId28"/>
    <p:sldId id="303" r:id="rId29"/>
    <p:sldId id="3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60"/>
  </p:normalViewPr>
  <p:slideViewPr>
    <p:cSldViewPr snapToGrid="0">
      <p:cViewPr varScale="1">
        <p:scale>
          <a:sx n="68" d="100"/>
          <a:sy n="68" d="100"/>
        </p:scale>
        <p:origin x="8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F5898-12DE-444F-ACB9-8B9AFC6670CE}"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E647-96F8-4E01-A5E1-028250CF3E3B}" type="slidenum">
              <a:rPr lang="en-US" smtClean="0"/>
              <a:t>‹#›</a:t>
            </a:fld>
            <a:endParaRPr lang="en-US"/>
          </a:p>
        </p:txBody>
      </p:sp>
    </p:spTree>
    <p:extLst>
      <p:ext uri="{BB962C8B-B14F-4D97-AF65-F5344CB8AC3E}">
        <p14:creationId xmlns:p14="http://schemas.microsoft.com/office/powerpoint/2010/main" val="260166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 Data structure using the str() function. </a:t>
            </a:r>
          </a:p>
          <a:p>
            <a:pPr marL="171450" indent="-171450">
              <a:buFontTx/>
              <a:buChar char="-"/>
            </a:pPr>
            <a:r>
              <a:rPr lang="en-US" dirty="0"/>
              <a:t>Data frame with 336 observations and 9 variables.</a:t>
            </a:r>
          </a:p>
          <a:p>
            <a:pPr marL="171450" indent="-171450">
              <a:buFontTx/>
              <a:buChar char="-"/>
            </a:pPr>
            <a:r>
              <a:rPr lang="en-US" dirty="0"/>
              <a:t>Sequence number and the class distribution are characters (discrete) while the other attributes are numeric (continuous).</a:t>
            </a:r>
          </a:p>
          <a:p>
            <a:endParaRPr lang="en-US" dirty="0"/>
          </a:p>
        </p:txBody>
      </p:sp>
      <p:sp>
        <p:nvSpPr>
          <p:cNvPr id="4" name="Slide Number Placeholder 3"/>
          <p:cNvSpPr>
            <a:spLocks noGrp="1"/>
          </p:cNvSpPr>
          <p:nvPr>
            <p:ph type="sldNum" sz="quarter" idx="5"/>
          </p:nvPr>
        </p:nvSpPr>
        <p:spPr/>
        <p:txBody>
          <a:bodyPr/>
          <a:lstStyle/>
          <a:p>
            <a:fld id="{4E5CE647-96F8-4E01-A5E1-028250CF3E3B}" type="slidenum">
              <a:rPr lang="en-US" smtClean="0"/>
              <a:t>6</a:t>
            </a:fld>
            <a:endParaRPr lang="en-US"/>
          </a:p>
        </p:txBody>
      </p:sp>
    </p:spTree>
    <p:extLst>
      <p:ext uri="{BB962C8B-B14F-4D97-AF65-F5344CB8AC3E}">
        <p14:creationId xmlns:p14="http://schemas.microsoft.com/office/powerpoint/2010/main" val="23879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variables are not adding any meaningful information, I will drop the two variables and proceed with building the model.</a:t>
            </a:r>
          </a:p>
        </p:txBody>
      </p:sp>
      <p:sp>
        <p:nvSpPr>
          <p:cNvPr id="4" name="Slide Number Placeholder 3"/>
          <p:cNvSpPr>
            <a:spLocks noGrp="1"/>
          </p:cNvSpPr>
          <p:nvPr>
            <p:ph type="sldNum" sz="quarter" idx="5"/>
          </p:nvPr>
        </p:nvSpPr>
        <p:spPr/>
        <p:txBody>
          <a:bodyPr/>
          <a:lstStyle/>
          <a:p>
            <a:fld id="{4E5CE647-96F8-4E01-A5E1-028250CF3E3B}" type="slidenum">
              <a:rPr lang="en-US" smtClean="0"/>
              <a:t>18</a:t>
            </a:fld>
            <a:endParaRPr lang="en-US"/>
          </a:p>
        </p:txBody>
      </p:sp>
    </p:spTree>
    <p:extLst>
      <p:ext uri="{BB962C8B-B14F-4D97-AF65-F5344CB8AC3E}">
        <p14:creationId xmlns:p14="http://schemas.microsoft.com/office/powerpoint/2010/main" val="279312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5CE647-96F8-4E01-A5E1-028250CF3E3B}" type="slidenum">
              <a:rPr lang="en-US" smtClean="0"/>
              <a:t>19</a:t>
            </a:fld>
            <a:endParaRPr lang="en-US"/>
          </a:p>
        </p:txBody>
      </p:sp>
    </p:spTree>
    <p:extLst>
      <p:ext uri="{BB962C8B-B14F-4D97-AF65-F5344CB8AC3E}">
        <p14:creationId xmlns:p14="http://schemas.microsoft.com/office/powerpoint/2010/main" val="279312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5CE647-96F8-4E01-A5E1-028250CF3E3B}" type="slidenum">
              <a:rPr lang="en-US" smtClean="0"/>
              <a:t>20</a:t>
            </a:fld>
            <a:endParaRPr lang="en-US"/>
          </a:p>
        </p:txBody>
      </p:sp>
    </p:spTree>
    <p:extLst>
      <p:ext uri="{BB962C8B-B14F-4D97-AF65-F5344CB8AC3E}">
        <p14:creationId xmlns:p14="http://schemas.microsoft.com/office/powerpoint/2010/main" val="85429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confusionMatrix</a:t>
            </a:r>
            <a:r>
              <a:rPr lang="en-US" dirty="0"/>
              <a:t> to measure the prediction performance based on the classification table.</a:t>
            </a:r>
          </a:p>
        </p:txBody>
      </p:sp>
      <p:sp>
        <p:nvSpPr>
          <p:cNvPr id="4" name="Slide Number Placeholder 3"/>
          <p:cNvSpPr>
            <a:spLocks noGrp="1"/>
          </p:cNvSpPr>
          <p:nvPr>
            <p:ph type="sldNum" sz="quarter" idx="5"/>
          </p:nvPr>
        </p:nvSpPr>
        <p:spPr/>
        <p:txBody>
          <a:bodyPr/>
          <a:lstStyle/>
          <a:p>
            <a:fld id="{4E5CE647-96F8-4E01-A5E1-028250CF3E3B}" type="slidenum">
              <a:rPr lang="en-US" smtClean="0"/>
              <a:t>21</a:t>
            </a:fld>
            <a:endParaRPr lang="en-US"/>
          </a:p>
        </p:txBody>
      </p:sp>
    </p:spTree>
    <p:extLst>
      <p:ext uri="{BB962C8B-B14F-4D97-AF65-F5344CB8AC3E}">
        <p14:creationId xmlns:p14="http://schemas.microsoft.com/office/powerpoint/2010/main" val="1034860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Improving model performance.</a:t>
            </a:r>
          </a:p>
          <a:p>
            <a:r>
              <a:rPr lang="en-US" dirty="0"/>
              <a:t>We use the radial kernel (similar to Gaussian RBF kernel.</a:t>
            </a:r>
          </a:p>
        </p:txBody>
      </p:sp>
      <p:sp>
        <p:nvSpPr>
          <p:cNvPr id="4" name="Slide Number Placeholder 3"/>
          <p:cNvSpPr>
            <a:spLocks noGrp="1"/>
          </p:cNvSpPr>
          <p:nvPr>
            <p:ph type="sldNum" sz="quarter" idx="5"/>
          </p:nvPr>
        </p:nvSpPr>
        <p:spPr/>
        <p:txBody>
          <a:bodyPr/>
          <a:lstStyle/>
          <a:p>
            <a:fld id="{4E5CE647-96F8-4E01-A5E1-028250CF3E3B}" type="slidenum">
              <a:rPr lang="en-US" smtClean="0"/>
              <a:t>22</a:t>
            </a:fld>
            <a:endParaRPr lang="en-US"/>
          </a:p>
        </p:txBody>
      </p:sp>
    </p:spTree>
    <p:extLst>
      <p:ext uri="{BB962C8B-B14F-4D97-AF65-F5344CB8AC3E}">
        <p14:creationId xmlns:p14="http://schemas.microsoft.com/office/powerpoint/2010/main" val="224106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confusionMatrix</a:t>
            </a:r>
            <a:r>
              <a:rPr lang="en-US" dirty="0"/>
              <a:t> to measure the prediction performance based on the classification table.</a:t>
            </a:r>
          </a:p>
        </p:txBody>
      </p:sp>
      <p:sp>
        <p:nvSpPr>
          <p:cNvPr id="4" name="Slide Number Placeholder 3"/>
          <p:cNvSpPr>
            <a:spLocks noGrp="1"/>
          </p:cNvSpPr>
          <p:nvPr>
            <p:ph type="sldNum" sz="quarter" idx="5"/>
          </p:nvPr>
        </p:nvSpPr>
        <p:spPr/>
        <p:txBody>
          <a:bodyPr/>
          <a:lstStyle/>
          <a:p>
            <a:fld id="{4E5CE647-96F8-4E01-A5E1-028250CF3E3B}" type="slidenum">
              <a:rPr lang="en-US" smtClean="0"/>
              <a:t>23</a:t>
            </a:fld>
            <a:endParaRPr lang="en-US"/>
          </a:p>
        </p:txBody>
      </p:sp>
    </p:spTree>
    <p:extLst>
      <p:ext uri="{BB962C8B-B14F-4D97-AF65-F5344CB8AC3E}">
        <p14:creationId xmlns:p14="http://schemas.microsoft.com/office/powerpoint/2010/main" val="2990485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tuned model has a gamma of 0.001 and a cost of 10.</a:t>
            </a:r>
          </a:p>
        </p:txBody>
      </p:sp>
      <p:sp>
        <p:nvSpPr>
          <p:cNvPr id="4" name="Slide Number Placeholder 3"/>
          <p:cNvSpPr>
            <a:spLocks noGrp="1"/>
          </p:cNvSpPr>
          <p:nvPr>
            <p:ph type="sldNum" sz="quarter" idx="5"/>
          </p:nvPr>
        </p:nvSpPr>
        <p:spPr/>
        <p:txBody>
          <a:bodyPr/>
          <a:lstStyle/>
          <a:p>
            <a:fld id="{4E5CE647-96F8-4E01-A5E1-028250CF3E3B}" type="slidenum">
              <a:rPr lang="en-US" smtClean="0"/>
              <a:t>24</a:t>
            </a:fld>
            <a:endParaRPr lang="en-US"/>
          </a:p>
        </p:txBody>
      </p:sp>
    </p:spTree>
    <p:extLst>
      <p:ext uri="{BB962C8B-B14F-4D97-AF65-F5344CB8AC3E}">
        <p14:creationId xmlns:p14="http://schemas.microsoft.com/office/powerpoint/2010/main" val="85429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confusionMatrix</a:t>
            </a:r>
            <a:r>
              <a:rPr lang="en-US" dirty="0"/>
              <a:t> to measure the prediction performance of the tuned </a:t>
            </a:r>
            <a:r>
              <a:rPr lang="en-US" dirty="0" err="1"/>
              <a:t>svm</a:t>
            </a:r>
            <a:r>
              <a:rPr lang="en-US" dirty="0"/>
              <a:t> model based on the classification table.</a:t>
            </a:r>
          </a:p>
          <a:p>
            <a:r>
              <a:rPr lang="en-US" dirty="0"/>
              <a:t>The model has an accuracy of 84.2% with a confidence interval of 95%, with a kappa of 0.78 (which is a “good agreement” in predicting the protein class classification and the actual values).</a:t>
            </a:r>
          </a:p>
        </p:txBody>
      </p:sp>
      <p:sp>
        <p:nvSpPr>
          <p:cNvPr id="4" name="Slide Number Placeholder 3"/>
          <p:cNvSpPr>
            <a:spLocks noGrp="1"/>
          </p:cNvSpPr>
          <p:nvPr>
            <p:ph type="sldNum" sz="quarter" idx="5"/>
          </p:nvPr>
        </p:nvSpPr>
        <p:spPr/>
        <p:txBody>
          <a:bodyPr/>
          <a:lstStyle/>
          <a:p>
            <a:fld id="{4E5CE647-96F8-4E01-A5E1-028250CF3E3B}" type="slidenum">
              <a:rPr lang="en-US" smtClean="0"/>
              <a:t>25</a:t>
            </a:fld>
            <a:endParaRPr lang="en-US"/>
          </a:p>
        </p:txBody>
      </p:sp>
    </p:spTree>
    <p:extLst>
      <p:ext uri="{BB962C8B-B14F-4D97-AF65-F5344CB8AC3E}">
        <p14:creationId xmlns:p14="http://schemas.microsoft.com/office/powerpoint/2010/main" val="117208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random forest method to train a classification model. We set importance = T, which will ensure that the importance of the predictor is assessed.</a:t>
            </a:r>
          </a:p>
        </p:txBody>
      </p:sp>
      <p:sp>
        <p:nvSpPr>
          <p:cNvPr id="4" name="Slide Number Placeholder 3"/>
          <p:cNvSpPr>
            <a:spLocks noGrp="1"/>
          </p:cNvSpPr>
          <p:nvPr>
            <p:ph type="sldNum" sz="quarter" idx="5"/>
          </p:nvPr>
        </p:nvSpPr>
        <p:spPr/>
        <p:txBody>
          <a:bodyPr/>
          <a:lstStyle/>
          <a:p>
            <a:fld id="{4E5CE647-96F8-4E01-A5E1-028250CF3E3B}" type="slidenum">
              <a:rPr lang="en-US" smtClean="0"/>
              <a:t>26</a:t>
            </a:fld>
            <a:endParaRPr lang="en-US"/>
          </a:p>
        </p:txBody>
      </p:sp>
    </p:spTree>
    <p:extLst>
      <p:ext uri="{BB962C8B-B14F-4D97-AF65-F5344CB8AC3E}">
        <p14:creationId xmlns:p14="http://schemas.microsoft.com/office/powerpoint/2010/main" val="4140217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Flat line - even if run more trees, won't make a difference in the model.</a:t>
            </a:r>
          </a:p>
        </p:txBody>
      </p:sp>
      <p:sp>
        <p:nvSpPr>
          <p:cNvPr id="4" name="Slide Number Placeholder 3"/>
          <p:cNvSpPr>
            <a:spLocks noGrp="1"/>
          </p:cNvSpPr>
          <p:nvPr>
            <p:ph type="sldNum" sz="quarter" idx="5"/>
          </p:nvPr>
        </p:nvSpPr>
        <p:spPr/>
        <p:txBody>
          <a:bodyPr/>
          <a:lstStyle/>
          <a:p>
            <a:fld id="{4E5CE647-96F8-4E01-A5E1-028250CF3E3B}" type="slidenum">
              <a:rPr lang="en-US" smtClean="0"/>
              <a:t>27</a:t>
            </a:fld>
            <a:endParaRPr lang="en-US"/>
          </a:p>
        </p:txBody>
      </p:sp>
    </p:spTree>
    <p:extLst>
      <p:ext uri="{BB962C8B-B14F-4D97-AF65-F5344CB8AC3E}">
        <p14:creationId xmlns:p14="http://schemas.microsoft.com/office/powerpoint/2010/main" val="224106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describe the data to get some summary statistics. </a:t>
            </a:r>
          </a:p>
          <a:p>
            <a:r>
              <a:rPr lang="en-US" dirty="0"/>
              <a:t>The same information is easily observed in a graph using </a:t>
            </a:r>
            <a:r>
              <a:rPr lang="en-US" dirty="0" err="1"/>
              <a:t>freq</a:t>
            </a:r>
            <a:r>
              <a:rPr lang="en-US" dirty="0"/>
              <a:t>() function.</a:t>
            </a:r>
          </a:p>
        </p:txBody>
      </p:sp>
      <p:sp>
        <p:nvSpPr>
          <p:cNvPr id="4" name="Slide Number Placeholder 3"/>
          <p:cNvSpPr>
            <a:spLocks noGrp="1"/>
          </p:cNvSpPr>
          <p:nvPr>
            <p:ph type="sldNum" sz="quarter" idx="5"/>
          </p:nvPr>
        </p:nvSpPr>
        <p:spPr/>
        <p:txBody>
          <a:bodyPr/>
          <a:lstStyle/>
          <a:p>
            <a:fld id="{4E5CE647-96F8-4E01-A5E1-028250CF3E3B}" type="slidenum">
              <a:rPr lang="en-US" smtClean="0"/>
              <a:t>7</a:t>
            </a:fld>
            <a:endParaRPr lang="en-US"/>
          </a:p>
        </p:txBody>
      </p:sp>
    </p:spTree>
    <p:extLst>
      <p:ext uri="{BB962C8B-B14F-4D97-AF65-F5344CB8AC3E}">
        <p14:creationId xmlns:p14="http://schemas.microsoft.com/office/powerpoint/2010/main" val="2990485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random forest method to train a classification model. We set importance = T, which will ensure that the importance of the predictor is assessed.</a:t>
            </a:r>
          </a:p>
        </p:txBody>
      </p:sp>
      <p:sp>
        <p:nvSpPr>
          <p:cNvPr id="4" name="Slide Number Placeholder 3"/>
          <p:cNvSpPr>
            <a:spLocks noGrp="1"/>
          </p:cNvSpPr>
          <p:nvPr>
            <p:ph type="sldNum" sz="quarter" idx="5"/>
          </p:nvPr>
        </p:nvSpPr>
        <p:spPr/>
        <p:txBody>
          <a:bodyPr/>
          <a:lstStyle/>
          <a:p>
            <a:fld id="{4E5CE647-96F8-4E01-A5E1-028250CF3E3B}" type="slidenum">
              <a:rPr lang="en-US" smtClean="0"/>
              <a:t>28</a:t>
            </a:fld>
            <a:endParaRPr lang="en-US"/>
          </a:p>
        </p:txBody>
      </p:sp>
    </p:spTree>
    <p:extLst>
      <p:ext uri="{BB962C8B-B14F-4D97-AF65-F5344CB8AC3E}">
        <p14:creationId xmlns:p14="http://schemas.microsoft.com/office/powerpoint/2010/main" val="240497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Flat line - even if run more trees, won't make a difference in the model.</a:t>
            </a:r>
          </a:p>
        </p:txBody>
      </p:sp>
      <p:sp>
        <p:nvSpPr>
          <p:cNvPr id="4" name="Slide Number Placeholder 3"/>
          <p:cNvSpPr>
            <a:spLocks noGrp="1"/>
          </p:cNvSpPr>
          <p:nvPr>
            <p:ph type="sldNum" sz="quarter" idx="5"/>
          </p:nvPr>
        </p:nvSpPr>
        <p:spPr/>
        <p:txBody>
          <a:bodyPr/>
          <a:lstStyle/>
          <a:p>
            <a:fld id="{4E5CE647-96F8-4E01-A5E1-028250CF3E3B}" type="slidenum">
              <a:rPr lang="en-US" smtClean="0"/>
              <a:t>29</a:t>
            </a:fld>
            <a:endParaRPr lang="en-US"/>
          </a:p>
        </p:txBody>
      </p:sp>
    </p:spTree>
    <p:extLst>
      <p:ext uri="{BB962C8B-B14F-4D97-AF65-F5344CB8AC3E}">
        <p14:creationId xmlns:p14="http://schemas.microsoft.com/office/powerpoint/2010/main" val="255586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for missing data.</a:t>
            </a:r>
          </a:p>
          <a:p>
            <a:r>
              <a:rPr lang="en-US" dirty="0"/>
              <a:t>Using the </a:t>
            </a:r>
            <a:r>
              <a:rPr lang="en-US" dirty="0" err="1"/>
              <a:t>plot_missing</a:t>
            </a:r>
            <a:r>
              <a:rPr lang="en-US" dirty="0"/>
              <a:t>() function, we observe there are no missing data in all the rows.</a:t>
            </a:r>
          </a:p>
          <a:p>
            <a:r>
              <a:rPr lang="en-US" dirty="0"/>
              <a:t>Using the </a:t>
            </a:r>
            <a:r>
              <a:rPr lang="en-US" dirty="0" err="1"/>
              <a:t>plot_intro</a:t>
            </a:r>
            <a:r>
              <a:rPr lang="en-US" dirty="0"/>
              <a:t>() function, we observe the summary statistics of all the columns and rows, and there are no missing data.</a:t>
            </a:r>
          </a:p>
        </p:txBody>
      </p:sp>
      <p:sp>
        <p:nvSpPr>
          <p:cNvPr id="4" name="Slide Number Placeholder 3"/>
          <p:cNvSpPr>
            <a:spLocks noGrp="1"/>
          </p:cNvSpPr>
          <p:nvPr>
            <p:ph type="sldNum" sz="quarter" idx="5"/>
          </p:nvPr>
        </p:nvSpPr>
        <p:spPr/>
        <p:txBody>
          <a:bodyPr/>
          <a:lstStyle/>
          <a:p>
            <a:fld id="{4E5CE647-96F8-4E01-A5E1-028250CF3E3B}" type="slidenum">
              <a:rPr lang="en-US" smtClean="0"/>
              <a:t>8</a:t>
            </a:fld>
            <a:endParaRPr lang="en-US"/>
          </a:p>
        </p:txBody>
      </p:sp>
    </p:spTree>
    <p:extLst>
      <p:ext uri="{BB962C8B-B14F-4D97-AF65-F5344CB8AC3E}">
        <p14:creationId xmlns:p14="http://schemas.microsoft.com/office/powerpoint/2010/main" val="1681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that the amino acid content is symmetrical while the score of ALOM membrane (alm1 – spanning region prediction) and the score of ALOM program (alm2 – after excluding the regions assumed to be capable of being split from the sequence) are bi-modal.</a:t>
            </a:r>
          </a:p>
        </p:txBody>
      </p:sp>
      <p:sp>
        <p:nvSpPr>
          <p:cNvPr id="4" name="Slide Number Placeholder 3"/>
          <p:cNvSpPr>
            <a:spLocks noGrp="1"/>
          </p:cNvSpPr>
          <p:nvPr>
            <p:ph type="sldNum" sz="quarter" idx="5"/>
          </p:nvPr>
        </p:nvSpPr>
        <p:spPr/>
        <p:txBody>
          <a:bodyPr/>
          <a:lstStyle/>
          <a:p>
            <a:fld id="{4E5CE647-96F8-4E01-A5E1-028250CF3E3B}" type="slidenum">
              <a:rPr lang="en-US" smtClean="0"/>
              <a:t>10</a:t>
            </a:fld>
            <a:endParaRPr lang="en-US"/>
          </a:p>
        </p:txBody>
      </p:sp>
    </p:spTree>
    <p:extLst>
      <p:ext uri="{BB962C8B-B14F-4D97-AF65-F5344CB8AC3E}">
        <p14:creationId xmlns:p14="http://schemas.microsoft.com/office/powerpoint/2010/main" val="70043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plots above indicate a distribution with “heavy tails” versus a Normal distribution:</a:t>
            </a:r>
          </a:p>
          <a:p>
            <a:r>
              <a:rPr lang="en-US" dirty="0"/>
              <a:t>The points fall along a line in the middle of the graph, but curve off in the extremities. </a:t>
            </a:r>
          </a:p>
          <a:p>
            <a:r>
              <a:rPr lang="en-US" dirty="0"/>
              <a:t>Normal Q-Q plots that exhibit this behavior usually mean your data have more extreme values </a:t>
            </a:r>
          </a:p>
          <a:p>
            <a:r>
              <a:rPr lang="en-US" dirty="0"/>
              <a:t>than would be expected if they truly came from a Normal distribution.</a:t>
            </a:r>
          </a:p>
        </p:txBody>
      </p:sp>
      <p:sp>
        <p:nvSpPr>
          <p:cNvPr id="4" name="Slide Number Placeholder 3"/>
          <p:cNvSpPr>
            <a:spLocks noGrp="1"/>
          </p:cNvSpPr>
          <p:nvPr>
            <p:ph type="sldNum" sz="quarter" idx="5"/>
          </p:nvPr>
        </p:nvSpPr>
        <p:spPr/>
        <p:txBody>
          <a:bodyPr/>
          <a:lstStyle/>
          <a:p>
            <a:fld id="{4E5CE647-96F8-4E01-A5E1-028250CF3E3B}" type="slidenum">
              <a:rPr lang="en-US" smtClean="0"/>
              <a:t>13</a:t>
            </a:fld>
            <a:endParaRPr lang="en-US"/>
          </a:p>
        </p:txBody>
      </p:sp>
    </p:spTree>
    <p:extLst>
      <p:ext uri="{BB962C8B-B14F-4D97-AF65-F5344CB8AC3E}">
        <p14:creationId xmlns:p14="http://schemas.microsoft.com/office/powerpoint/2010/main" val="593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matrix, which is a handy way of quickly finding out which variables in a dataset are correlated with each other.</a:t>
            </a:r>
          </a:p>
          <a:p>
            <a:r>
              <a:rPr lang="en-US" dirty="0"/>
              <a:t>We observe that alm1 and alm2 have a high correlation. </a:t>
            </a:r>
          </a:p>
        </p:txBody>
      </p:sp>
      <p:sp>
        <p:nvSpPr>
          <p:cNvPr id="4" name="Slide Number Placeholder 3"/>
          <p:cNvSpPr>
            <a:spLocks noGrp="1"/>
          </p:cNvSpPr>
          <p:nvPr>
            <p:ph type="sldNum" sz="quarter" idx="5"/>
          </p:nvPr>
        </p:nvSpPr>
        <p:spPr/>
        <p:txBody>
          <a:bodyPr/>
          <a:lstStyle/>
          <a:p>
            <a:fld id="{4E5CE647-96F8-4E01-A5E1-028250CF3E3B}" type="slidenum">
              <a:rPr lang="en-US" smtClean="0"/>
              <a:t>14</a:t>
            </a:fld>
            <a:endParaRPr lang="en-US"/>
          </a:p>
        </p:txBody>
      </p:sp>
    </p:spTree>
    <p:extLst>
      <p:ext uri="{BB962C8B-B14F-4D97-AF65-F5344CB8AC3E}">
        <p14:creationId xmlns:p14="http://schemas.microsoft.com/office/powerpoint/2010/main" val="336334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Distribution ("</a:t>
            </a:r>
            <a:r>
              <a:rPr lang="en-US" dirty="0" err="1"/>
              <a:t>cld</a:t>
            </a:r>
            <a:r>
              <a:rPr lang="en-US" dirty="0"/>
              <a:t>") is the outcome we hope to classify. This feature indicates the protein classification. </a:t>
            </a:r>
          </a:p>
          <a:p>
            <a:endParaRPr lang="en-US" dirty="0"/>
          </a:p>
          <a:p>
            <a:r>
              <a:rPr lang="en-US" dirty="0"/>
              <a:t>Many R machine learning classifiers require that the target feature is coded as a factor, so we will need to recode the </a:t>
            </a:r>
            <a:r>
              <a:rPr lang="en-US" dirty="0" err="1"/>
              <a:t>cld</a:t>
            </a:r>
            <a:r>
              <a:rPr lang="en-US" dirty="0"/>
              <a:t> variable.</a:t>
            </a:r>
          </a:p>
        </p:txBody>
      </p:sp>
      <p:sp>
        <p:nvSpPr>
          <p:cNvPr id="4" name="Slide Number Placeholder 3"/>
          <p:cNvSpPr>
            <a:spLocks noGrp="1"/>
          </p:cNvSpPr>
          <p:nvPr>
            <p:ph type="sldNum" sz="quarter" idx="5"/>
          </p:nvPr>
        </p:nvSpPr>
        <p:spPr/>
        <p:txBody>
          <a:bodyPr/>
          <a:lstStyle/>
          <a:p>
            <a:fld id="{4E5CE647-96F8-4E01-A5E1-028250CF3E3B}" type="slidenum">
              <a:rPr lang="en-US" smtClean="0"/>
              <a:t>15</a:t>
            </a:fld>
            <a:endParaRPr lang="en-US"/>
          </a:p>
        </p:txBody>
      </p:sp>
    </p:spTree>
    <p:extLst>
      <p:ext uri="{BB962C8B-B14F-4D97-AF65-F5344CB8AC3E}">
        <p14:creationId xmlns:p14="http://schemas.microsoft.com/office/powerpoint/2010/main" val="1883107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kernel methods are based on distance. Hence, it is required to scale our variables. If we do not standardize our variables to comparable ranges, the variable with the largest range will completely dominate in the computation of the kernel matrix.</a:t>
            </a:r>
          </a:p>
          <a:p>
            <a:r>
              <a:rPr lang="en-US" dirty="0"/>
              <a:t>Another reason of standardization is to avoid numerical difficulties during computation. Because kernel values usually depend on the inner products of feature vectors.</a:t>
            </a:r>
          </a:p>
          <a:p>
            <a:r>
              <a:rPr lang="en-US" dirty="0"/>
              <a:t>We Apply normalization to rescale the features to a standard range of values.</a:t>
            </a:r>
          </a:p>
          <a:p>
            <a:endParaRPr lang="en-US" dirty="0"/>
          </a:p>
        </p:txBody>
      </p:sp>
      <p:sp>
        <p:nvSpPr>
          <p:cNvPr id="4" name="Slide Number Placeholder 3"/>
          <p:cNvSpPr>
            <a:spLocks noGrp="1"/>
          </p:cNvSpPr>
          <p:nvPr>
            <p:ph type="sldNum" sz="quarter" idx="5"/>
          </p:nvPr>
        </p:nvSpPr>
        <p:spPr/>
        <p:txBody>
          <a:bodyPr/>
          <a:lstStyle/>
          <a:p>
            <a:fld id="{4E5CE647-96F8-4E01-A5E1-028250CF3E3B}" type="slidenum">
              <a:rPr lang="en-US" smtClean="0"/>
              <a:t>16</a:t>
            </a:fld>
            <a:endParaRPr lang="en-US"/>
          </a:p>
        </p:txBody>
      </p:sp>
    </p:spTree>
    <p:extLst>
      <p:ext uri="{BB962C8B-B14F-4D97-AF65-F5344CB8AC3E}">
        <p14:creationId xmlns:p14="http://schemas.microsoft.com/office/powerpoint/2010/main" val="2990485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5CE647-96F8-4E01-A5E1-028250CF3E3B}" type="slidenum">
              <a:rPr lang="en-US" smtClean="0"/>
              <a:t>17</a:t>
            </a:fld>
            <a:endParaRPr lang="en-US"/>
          </a:p>
        </p:txBody>
      </p:sp>
    </p:spTree>
    <p:extLst>
      <p:ext uri="{BB962C8B-B14F-4D97-AF65-F5344CB8AC3E}">
        <p14:creationId xmlns:p14="http://schemas.microsoft.com/office/powerpoint/2010/main" val="57517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wang386@reg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aaai.org/Papers/ISMB/1996/ISMB96-012.pdf" TargetMode="External"/><Relationship Id="rId2" Type="http://schemas.openxmlformats.org/officeDocument/2006/relationships/hyperlink" Target="https://github.com/mwangi02/MSDS696-Data-Science-Practicum-II.git" TargetMode="External"/><Relationship Id="rId1" Type="http://schemas.openxmlformats.org/officeDocument/2006/relationships/slideLayout" Target="../slideLayouts/slideLayout2.xml"/><Relationship Id="rId4" Type="http://schemas.openxmlformats.org/officeDocument/2006/relationships/hyperlink" Target="https://archive.ics.uci.edu/ml/machine-learning-databases/eco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CE70-D54E-49CB-B288-D7F6731BFA91}"/>
              </a:ext>
            </a:extLst>
          </p:cNvPr>
          <p:cNvSpPr>
            <a:spLocks noGrp="1"/>
          </p:cNvSpPr>
          <p:nvPr>
            <p:ph type="ctrTitle"/>
          </p:nvPr>
        </p:nvSpPr>
        <p:spPr>
          <a:xfrm>
            <a:off x="2589213" y="1099930"/>
            <a:ext cx="8915399" cy="1709531"/>
          </a:xfrm>
        </p:spPr>
        <p:txBody>
          <a:bodyPr>
            <a:normAutofit fontScale="90000"/>
          </a:bodyPr>
          <a:lstStyle/>
          <a:p>
            <a:r>
              <a:rPr lang="en-US" dirty="0"/>
              <a:t>Classification of E.coli proteins.</a:t>
            </a:r>
          </a:p>
        </p:txBody>
      </p:sp>
      <p:sp>
        <p:nvSpPr>
          <p:cNvPr id="3" name="Subtitle 2">
            <a:extLst>
              <a:ext uri="{FF2B5EF4-FFF2-40B4-BE49-F238E27FC236}">
                <a16:creationId xmlns:a16="http://schemas.microsoft.com/office/drawing/2014/main" id="{DCED64FD-E90A-463C-8CB9-C9B57842AE41}"/>
              </a:ext>
            </a:extLst>
          </p:cNvPr>
          <p:cNvSpPr>
            <a:spLocks noGrp="1"/>
          </p:cNvSpPr>
          <p:nvPr>
            <p:ph type="subTitle" idx="1"/>
          </p:nvPr>
        </p:nvSpPr>
        <p:spPr>
          <a:xfrm>
            <a:off x="2589213" y="3429000"/>
            <a:ext cx="8915399" cy="2474663"/>
          </a:xfrm>
        </p:spPr>
        <p:txBody>
          <a:bodyPr>
            <a:normAutofit/>
          </a:bodyPr>
          <a:lstStyle/>
          <a:p>
            <a:r>
              <a:rPr lang="en-US" b="1" dirty="0"/>
              <a:t>MSDS696_X70_Data Science Practicum II </a:t>
            </a:r>
          </a:p>
          <a:p>
            <a:r>
              <a:rPr lang="en-US" b="1" dirty="0"/>
              <a:t>Regis University</a:t>
            </a:r>
          </a:p>
          <a:p>
            <a:r>
              <a:rPr lang="en-US" b="1" dirty="0"/>
              <a:t>WEEK 8: – Project Presentation.</a:t>
            </a:r>
          </a:p>
          <a:p>
            <a:endParaRPr lang="en-US" dirty="0"/>
          </a:p>
          <a:p>
            <a:r>
              <a:rPr lang="en-US" dirty="0"/>
              <a:t>Eric Mwangi</a:t>
            </a:r>
          </a:p>
          <a:p>
            <a:r>
              <a:rPr lang="en-US" dirty="0"/>
              <a:t>Email: </a:t>
            </a:r>
            <a:r>
              <a:rPr lang="en-US" u="sng" dirty="0">
                <a:hlinkClick r:id="rId2"/>
              </a:rPr>
              <a:t>Mwang386@regis.edu</a:t>
            </a:r>
            <a:r>
              <a:rPr lang="en-US" u="sng" dirty="0"/>
              <a:t> </a:t>
            </a:r>
            <a:endParaRPr lang="en-US" dirty="0"/>
          </a:p>
          <a:p>
            <a:endParaRPr lang="en-US" dirty="0"/>
          </a:p>
        </p:txBody>
      </p:sp>
    </p:spTree>
    <p:extLst>
      <p:ext uri="{BB962C8B-B14F-4D97-AF65-F5344CB8AC3E}">
        <p14:creationId xmlns:p14="http://schemas.microsoft.com/office/powerpoint/2010/main" val="188248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23A4-D1D5-488E-B0B7-58ABBB753639}"/>
              </a:ext>
            </a:extLst>
          </p:cNvPr>
          <p:cNvSpPr>
            <a:spLocks noGrp="1"/>
          </p:cNvSpPr>
          <p:nvPr>
            <p:ph type="title"/>
          </p:nvPr>
        </p:nvSpPr>
        <p:spPr>
          <a:xfrm>
            <a:off x="1718614" y="709120"/>
            <a:ext cx="9141644" cy="683582"/>
          </a:xfrm>
        </p:spPr>
        <p:txBody>
          <a:bodyPr>
            <a:normAutofit/>
          </a:bodyPr>
          <a:lstStyle/>
          <a:p>
            <a:r>
              <a:rPr lang="en-US" sz="3600" dirty="0"/>
              <a:t>EDA - Histogram of the variables:</a:t>
            </a:r>
          </a:p>
        </p:txBody>
      </p:sp>
      <p:sp>
        <p:nvSpPr>
          <p:cNvPr id="4" name="Text Placeholder 3">
            <a:extLst>
              <a:ext uri="{FF2B5EF4-FFF2-40B4-BE49-F238E27FC236}">
                <a16:creationId xmlns:a16="http://schemas.microsoft.com/office/drawing/2014/main" id="{BFDDA25D-4F67-4421-927F-887E51B86350}"/>
              </a:ext>
            </a:extLst>
          </p:cNvPr>
          <p:cNvSpPr>
            <a:spLocks noGrp="1"/>
          </p:cNvSpPr>
          <p:nvPr>
            <p:ph type="body" sz="half" idx="2"/>
          </p:nvPr>
        </p:nvSpPr>
        <p:spPr>
          <a:xfrm>
            <a:off x="2841675" y="3207434"/>
            <a:ext cx="1561514" cy="942535"/>
          </a:xfrm>
        </p:spPr>
        <p:txBody>
          <a:bodyPr>
            <a:noAutofit/>
          </a:bodyPr>
          <a:lstStyle/>
          <a:p>
            <a:endParaRPr lang="en-US" sz="1800" dirty="0"/>
          </a:p>
        </p:txBody>
      </p:sp>
      <p:pic>
        <p:nvPicPr>
          <p:cNvPr id="5" name="Content Placeholder 4">
            <a:extLst>
              <a:ext uri="{FF2B5EF4-FFF2-40B4-BE49-F238E27FC236}">
                <a16:creationId xmlns:a16="http://schemas.microsoft.com/office/drawing/2014/main" id="{8151D471-5783-4F21-A3AF-48278C0A738A}"/>
              </a:ext>
            </a:extLst>
          </p:cNvPr>
          <p:cNvPicPr>
            <a:picLocks noGrp="1" noChangeAspect="1"/>
          </p:cNvPicPr>
          <p:nvPr>
            <p:ph idx="1"/>
          </p:nvPr>
        </p:nvPicPr>
        <p:blipFill>
          <a:blip r:embed="rId3"/>
          <a:stretch>
            <a:fillRect/>
          </a:stretch>
        </p:blipFill>
        <p:spPr>
          <a:xfrm>
            <a:off x="1570554" y="2307101"/>
            <a:ext cx="3086113" cy="2762823"/>
          </a:xfrm>
          <a:prstGeom prst="rect">
            <a:avLst/>
          </a:prstGeom>
        </p:spPr>
      </p:pic>
      <p:pic>
        <p:nvPicPr>
          <p:cNvPr id="6" name="Picture 5">
            <a:extLst>
              <a:ext uri="{FF2B5EF4-FFF2-40B4-BE49-F238E27FC236}">
                <a16:creationId xmlns:a16="http://schemas.microsoft.com/office/drawing/2014/main" id="{B92B7473-24EB-470D-964B-69E667114BE5}"/>
              </a:ext>
            </a:extLst>
          </p:cNvPr>
          <p:cNvPicPr>
            <a:picLocks noChangeAspect="1"/>
          </p:cNvPicPr>
          <p:nvPr/>
        </p:nvPicPr>
        <p:blipFill>
          <a:blip r:embed="rId4"/>
          <a:stretch>
            <a:fillRect/>
          </a:stretch>
        </p:blipFill>
        <p:spPr>
          <a:xfrm>
            <a:off x="5123182" y="2307101"/>
            <a:ext cx="3288763" cy="2762824"/>
          </a:xfrm>
          <a:prstGeom prst="rect">
            <a:avLst/>
          </a:prstGeom>
        </p:spPr>
      </p:pic>
      <p:pic>
        <p:nvPicPr>
          <p:cNvPr id="7" name="Picture 6">
            <a:extLst>
              <a:ext uri="{FF2B5EF4-FFF2-40B4-BE49-F238E27FC236}">
                <a16:creationId xmlns:a16="http://schemas.microsoft.com/office/drawing/2014/main" id="{6CF16291-EA99-4E9F-881C-E35D6F30D826}"/>
              </a:ext>
            </a:extLst>
          </p:cNvPr>
          <p:cNvPicPr>
            <a:picLocks noChangeAspect="1"/>
          </p:cNvPicPr>
          <p:nvPr/>
        </p:nvPicPr>
        <p:blipFill>
          <a:blip r:embed="rId5"/>
          <a:stretch>
            <a:fillRect/>
          </a:stretch>
        </p:blipFill>
        <p:spPr>
          <a:xfrm>
            <a:off x="8715009" y="2297289"/>
            <a:ext cx="2907983" cy="2762824"/>
          </a:xfrm>
          <a:prstGeom prst="rect">
            <a:avLst/>
          </a:prstGeom>
        </p:spPr>
      </p:pic>
    </p:spTree>
    <p:extLst>
      <p:ext uri="{BB962C8B-B14F-4D97-AF65-F5344CB8AC3E}">
        <p14:creationId xmlns:p14="http://schemas.microsoft.com/office/powerpoint/2010/main" val="156989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A033-3F5F-48AF-A5EB-88D5E875A45D}"/>
              </a:ext>
            </a:extLst>
          </p:cNvPr>
          <p:cNvSpPr>
            <a:spLocks noGrp="1"/>
          </p:cNvSpPr>
          <p:nvPr>
            <p:ph type="title"/>
          </p:nvPr>
        </p:nvSpPr>
        <p:spPr>
          <a:xfrm>
            <a:off x="1772529" y="618978"/>
            <a:ext cx="8637563" cy="844062"/>
          </a:xfrm>
        </p:spPr>
        <p:txBody>
          <a:bodyPr>
            <a:normAutofit/>
          </a:bodyPr>
          <a:lstStyle/>
          <a:p>
            <a:r>
              <a:rPr lang="en-US" sz="3600" dirty="0"/>
              <a:t>EDA - Box and whisker plots:</a:t>
            </a:r>
          </a:p>
        </p:txBody>
      </p:sp>
      <p:pic>
        <p:nvPicPr>
          <p:cNvPr id="5" name="Content Placeholder 4">
            <a:extLst>
              <a:ext uri="{FF2B5EF4-FFF2-40B4-BE49-F238E27FC236}">
                <a16:creationId xmlns:a16="http://schemas.microsoft.com/office/drawing/2014/main" id="{C0FC6EFB-A4AD-4C4E-814B-4256B08D74F2}"/>
              </a:ext>
            </a:extLst>
          </p:cNvPr>
          <p:cNvPicPr>
            <a:picLocks noGrp="1" noChangeAspect="1"/>
          </p:cNvPicPr>
          <p:nvPr>
            <p:ph idx="1"/>
          </p:nvPr>
        </p:nvPicPr>
        <p:blipFill>
          <a:blip r:embed="rId2"/>
          <a:stretch>
            <a:fillRect/>
          </a:stretch>
        </p:blipFill>
        <p:spPr>
          <a:xfrm>
            <a:off x="3981450" y="1890363"/>
            <a:ext cx="3594002" cy="2195159"/>
          </a:xfrm>
          <a:prstGeom prst="rect">
            <a:avLst/>
          </a:prstGeom>
        </p:spPr>
      </p:pic>
      <p:sp>
        <p:nvSpPr>
          <p:cNvPr id="4" name="Text Placeholder 3">
            <a:extLst>
              <a:ext uri="{FF2B5EF4-FFF2-40B4-BE49-F238E27FC236}">
                <a16:creationId xmlns:a16="http://schemas.microsoft.com/office/drawing/2014/main" id="{91FBFB0E-6A1D-4A9F-9D31-3C1A35C189AC}"/>
              </a:ext>
            </a:extLst>
          </p:cNvPr>
          <p:cNvSpPr>
            <a:spLocks noGrp="1"/>
          </p:cNvSpPr>
          <p:nvPr>
            <p:ph type="body" sz="half" idx="2"/>
          </p:nvPr>
        </p:nvSpPr>
        <p:spPr>
          <a:xfrm>
            <a:off x="1223891" y="1871003"/>
            <a:ext cx="2349304" cy="1350499"/>
          </a:xfrm>
        </p:spPr>
        <p:txBody>
          <a:bodyPr>
            <a:noAutofit/>
          </a:bodyPr>
          <a:lstStyle/>
          <a:p>
            <a:r>
              <a:rPr lang="en-US" sz="1800" dirty="0" err="1"/>
              <a:t>qplot</a:t>
            </a:r>
            <a:r>
              <a:rPr lang="en-US" sz="1800" dirty="0"/>
              <a:t>(</a:t>
            </a:r>
            <a:r>
              <a:rPr lang="en-US" sz="1800" dirty="0" err="1"/>
              <a:t>cld</a:t>
            </a:r>
            <a:r>
              <a:rPr lang="en-US" sz="1800" dirty="0"/>
              <a:t>, mcg, data=</a:t>
            </a:r>
            <a:r>
              <a:rPr lang="en-US" sz="1800" dirty="0" err="1"/>
              <a:t>ecoli_df</a:t>
            </a:r>
            <a:r>
              <a:rPr lang="en-US" sz="1800" dirty="0"/>
              <a:t>, </a:t>
            </a:r>
            <a:r>
              <a:rPr lang="en-US" sz="1800" dirty="0" err="1"/>
              <a:t>geom</a:t>
            </a:r>
            <a:r>
              <a:rPr lang="en-US" sz="1800" dirty="0"/>
              <a:t>="boxplot", fill=</a:t>
            </a:r>
            <a:r>
              <a:rPr lang="en-US" sz="1800" dirty="0" err="1"/>
              <a:t>cld</a:t>
            </a:r>
            <a:r>
              <a:rPr lang="en-US" sz="1800" dirty="0"/>
              <a:t>)</a:t>
            </a:r>
          </a:p>
        </p:txBody>
      </p:sp>
      <p:pic>
        <p:nvPicPr>
          <p:cNvPr id="6" name="Picture 5">
            <a:extLst>
              <a:ext uri="{FF2B5EF4-FFF2-40B4-BE49-F238E27FC236}">
                <a16:creationId xmlns:a16="http://schemas.microsoft.com/office/drawing/2014/main" id="{228AA5BE-1C43-40B0-8464-0C8CCE432496}"/>
              </a:ext>
            </a:extLst>
          </p:cNvPr>
          <p:cNvPicPr>
            <a:picLocks noChangeAspect="1"/>
          </p:cNvPicPr>
          <p:nvPr/>
        </p:nvPicPr>
        <p:blipFill>
          <a:blip r:embed="rId3"/>
          <a:stretch>
            <a:fillRect/>
          </a:stretch>
        </p:blipFill>
        <p:spPr>
          <a:xfrm>
            <a:off x="7871168" y="1890364"/>
            <a:ext cx="3720611" cy="2195159"/>
          </a:xfrm>
          <a:prstGeom prst="rect">
            <a:avLst/>
          </a:prstGeom>
        </p:spPr>
      </p:pic>
      <p:pic>
        <p:nvPicPr>
          <p:cNvPr id="7" name="Picture 6">
            <a:extLst>
              <a:ext uri="{FF2B5EF4-FFF2-40B4-BE49-F238E27FC236}">
                <a16:creationId xmlns:a16="http://schemas.microsoft.com/office/drawing/2014/main" id="{CE834AA6-9B79-47AD-BAE8-706A28AF15F5}"/>
              </a:ext>
            </a:extLst>
          </p:cNvPr>
          <p:cNvPicPr>
            <a:picLocks noChangeAspect="1"/>
          </p:cNvPicPr>
          <p:nvPr/>
        </p:nvPicPr>
        <p:blipFill>
          <a:blip r:embed="rId4"/>
          <a:stretch>
            <a:fillRect/>
          </a:stretch>
        </p:blipFill>
        <p:spPr>
          <a:xfrm>
            <a:off x="3918146" y="4287130"/>
            <a:ext cx="3594002" cy="2309300"/>
          </a:xfrm>
          <a:prstGeom prst="rect">
            <a:avLst/>
          </a:prstGeom>
        </p:spPr>
      </p:pic>
      <p:pic>
        <p:nvPicPr>
          <p:cNvPr id="8" name="Picture 7">
            <a:extLst>
              <a:ext uri="{FF2B5EF4-FFF2-40B4-BE49-F238E27FC236}">
                <a16:creationId xmlns:a16="http://schemas.microsoft.com/office/drawing/2014/main" id="{25E53337-205E-434B-B56C-06266D9EE296}"/>
              </a:ext>
            </a:extLst>
          </p:cNvPr>
          <p:cNvPicPr>
            <a:picLocks noChangeAspect="1"/>
          </p:cNvPicPr>
          <p:nvPr/>
        </p:nvPicPr>
        <p:blipFill>
          <a:blip r:embed="rId5"/>
          <a:stretch>
            <a:fillRect/>
          </a:stretch>
        </p:blipFill>
        <p:spPr>
          <a:xfrm>
            <a:off x="7881866" y="4287130"/>
            <a:ext cx="3594002" cy="2195159"/>
          </a:xfrm>
          <a:prstGeom prst="rect">
            <a:avLst/>
          </a:prstGeom>
        </p:spPr>
      </p:pic>
    </p:spTree>
    <p:extLst>
      <p:ext uri="{BB962C8B-B14F-4D97-AF65-F5344CB8AC3E}">
        <p14:creationId xmlns:p14="http://schemas.microsoft.com/office/powerpoint/2010/main" val="35762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A033-3F5F-48AF-A5EB-88D5E875A45D}"/>
              </a:ext>
            </a:extLst>
          </p:cNvPr>
          <p:cNvSpPr>
            <a:spLocks noGrp="1"/>
          </p:cNvSpPr>
          <p:nvPr>
            <p:ph type="title"/>
          </p:nvPr>
        </p:nvSpPr>
        <p:spPr>
          <a:xfrm>
            <a:off x="1800665" y="618978"/>
            <a:ext cx="8750104" cy="801859"/>
          </a:xfrm>
        </p:spPr>
        <p:txBody>
          <a:bodyPr>
            <a:normAutofit/>
          </a:bodyPr>
          <a:lstStyle/>
          <a:p>
            <a:r>
              <a:rPr lang="en-US" sz="3600" dirty="0"/>
              <a:t>EDA - Box and whisker plots:</a:t>
            </a:r>
          </a:p>
        </p:txBody>
      </p:sp>
      <p:sp>
        <p:nvSpPr>
          <p:cNvPr id="4" name="Text Placeholder 3">
            <a:extLst>
              <a:ext uri="{FF2B5EF4-FFF2-40B4-BE49-F238E27FC236}">
                <a16:creationId xmlns:a16="http://schemas.microsoft.com/office/drawing/2014/main" id="{91FBFB0E-6A1D-4A9F-9D31-3C1A35C189AC}"/>
              </a:ext>
            </a:extLst>
          </p:cNvPr>
          <p:cNvSpPr>
            <a:spLocks noGrp="1"/>
          </p:cNvSpPr>
          <p:nvPr>
            <p:ph type="body" sz="half" idx="2"/>
          </p:nvPr>
        </p:nvSpPr>
        <p:spPr>
          <a:xfrm>
            <a:off x="2321169" y="2987945"/>
            <a:ext cx="1364566" cy="711858"/>
          </a:xfrm>
        </p:spPr>
        <p:txBody>
          <a:bodyPr>
            <a:normAutofit/>
          </a:bodyPr>
          <a:lstStyle/>
          <a:p>
            <a:endParaRPr lang="en-US" sz="1800" dirty="0"/>
          </a:p>
        </p:txBody>
      </p:sp>
      <p:pic>
        <p:nvPicPr>
          <p:cNvPr id="10" name="Content Placeholder 9">
            <a:extLst>
              <a:ext uri="{FF2B5EF4-FFF2-40B4-BE49-F238E27FC236}">
                <a16:creationId xmlns:a16="http://schemas.microsoft.com/office/drawing/2014/main" id="{5BAB9198-F832-42A2-81B0-8799275E93B5}"/>
              </a:ext>
            </a:extLst>
          </p:cNvPr>
          <p:cNvPicPr>
            <a:picLocks noGrp="1" noChangeAspect="1"/>
          </p:cNvPicPr>
          <p:nvPr>
            <p:ph idx="1"/>
          </p:nvPr>
        </p:nvPicPr>
        <p:blipFill>
          <a:blip r:embed="rId2"/>
          <a:stretch>
            <a:fillRect/>
          </a:stretch>
        </p:blipFill>
        <p:spPr>
          <a:xfrm>
            <a:off x="1670685" y="1802618"/>
            <a:ext cx="3594002" cy="2322818"/>
          </a:xfrm>
          <a:prstGeom prst="rect">
            <a:avLst/>
          </a:prstGeom>
        </p:spPr>
      </p:pic>
      <p:pic>
        <p:nvPicPr>
          <p:cNvPr id="11" name="Picture 10">
            <a:extLst>
              <a:ext uri="{FF2B5EF4-FFF2-40B4-BE49-F238E27FC236}">
                <a16:creationId xmlns:a16="http://schemas.microsoft.com/office/drawing/2014/main" id="{219AEAB2-158C-4194-91E3-29A9A7D9EF5F}"/>
              </a:ext>
            </a:extLst>
          </p:cNvPr>
          <p:cNvPicPr>
            <a:picLocks noChangeAspect="1"/>
          </p:cNvPicPr>
          <p:nvPr/>
        </p:nvPicPr>
        <p:blipFill>
          <a:blip r:embed="rId3"/>
          <a:stretch>
            <a:fillRect/>
          </a:stretch>
        </p:blipFill>
        <p:spPr>
          <a:xfrm>
            <a:off x="7877908" y="1802618"/>
            <a:ext cx="3594002" cy="2322818"/>
          </a:xfrm>
          <a:prstGeom prst="rect">
            <a:avLst/>
          </a:prstGeom>
        </p:spPr>
      </p:pic>
      <p:pic>
        <p:nvPicPr>
          <p:cNvPr id="12" name="Picture 11">
            <a:extLst>
              <a:ext uri="{FF2B5EF4-FFF2-40B4-BE49-F238E27FC236}">
                <a16:creationId xmlns:a16="http://schemas.microsoft.com/office/drawing/2014/main" id="{7045C899-F6F0-48F8-914F-2DE8A4EB7975}"/>
              </a:ext>
            </a:extLst>
          </p:cNvPr>
          <p:cNvPicPr>
            <a:picLocks noChangeAspect="1"/>
          </p:cNvPicPr>
          <p:nvPr/>
        </p:nvPicPr>
        <p:blipFill>
          <a:blip r:embed="rId4"/>
          <a:stretch>
            <a:fillRect/>
          </a:stretch>
        </p:blipFill>
        <p:spPr>
          <a:xfrm>
            <a:off x="4621530" y="4356749"/>
            <a:ext cx="3594002" cy="2281762"/>
          </a:xfrm>
          <a:prstGeom prst="rect">
            <a:avLst/>
          </a:prstGeom>
        </p:spPr>
      </p:pic>
    </p:spTree>
    <p:extLst>
      <p:ext uri="{BB962C8B-B14F-4D97-AF65-F5344CB8AC3E}">
        <p14:creationId xmlns:p14="http://schemas.microsoft.com/office/powerpoint/2010/main" val="291316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A033-3F5F-48AF-A5EB-88D5E875A45D}"/>
              </a:ext>
            </a:extLst>
          </p:cNvPr>
          <p:cNvSpPr>
            <a:spLocks noGrp="1"/>
          </p:cNvSpPr>
          <p:nvPr>
            <p:ph type="title"/>
          </p:nvPr>
        </p:nvSpPr>
        <p:spPr>
          <a:xfrm>
            <a:off x="1772529" y="446087"/>
            <a:ext cx="9383151" cy="1199833"/>
          </a:xfrm>
        </p:spPr>
        <p:txBody>
          <a:bodyPr>
            <a:normAutofit/>
          </a:bodyPr>
          <a:lstStyle/>
          <a:p>
            <a:r>
              <a:rPr lang="en-US" sz="3600" dirty="0"/>
              <a:t>EDA - Plotting Vectors and quantile-quantile (Q-Q) plots:</a:t>
            </a:r>
          </a:p>
        </p:txBody>
      </p:sp>
      <p:sp>
        <p:nvSpPr>
          <p:cNvPr id="4" name="Text Placeholder 3">
            <a:extLst>
              <a:ext uri="{FF2B5EF4-FFF2-40B4-BE49-F238E27FC236}">
                <a16:creationId xmlns:a16="http://schemas.microsoft.com/office/drawing/2014/main" id="{91FBFB0E-6A1D-4A9F-9D31-3C1A35C189AC}"/>
              </a:ext>
            </a:extLst>
          </p:cNvPr>
          <p:cNvSpPr>
            <a:spLocks noGrp="1"/>
          </p:cNvSpPr>
          <p:nvPr>
            <p:ph type="body" sz="half" idx="2"/>
          </p:nvPr>
        </p:nvSpPr>
        <p:spPr>
          <a:xfrm>
            <a:off x="1223890" y="2166425"/>
            <a:ext cx="8792307" cy="956603"/>
          </a:xfrm>
        </p:spPr>
        <p:txBody>
          <a:bodyPr>
            <a:noAutofit/>
          </a:bodyPr>
          <a:lstStyle/>
          <a:p>
            <a:r>
              <a:rPr lang="en-US" sz="1800" dirty="0"/>
              <a:t>plot(</a:t>
            </a:r>
            <a:r>
              <a:rPr lang="en-US" sz="1800" dirty="0" err="1"/>
              <a:t>ecoli_dff$mcg</a:t>
            </a:r>
            <a:r>
              <a:rPr lang="en-US" sz="1800" dirty="0"/>
              <a:t>) # Plot proteins for each observation.</a:t>
            </a:r>
          </a:p>
          <a:p>
            <a:r>
              <a:rPr lang="en-US" sz="1800" dirty="0"/>
              <a:t>plot(sort(</a:t>
            </a:r>
            <a:r>
              <a:rPr lang="en-US" sz="1800" dirty="0" err="1"/>
              <a:t>ecoli_dff$mcg</a:t>
            </a:r>
            <a:r>
              <a:rPr lang="en-US" sz="1800" dirty="0"/>
              <a:t>)) # Plot values against their ranks.</a:t>
            </a:r>
          </a:p>
          <a:p>
            <a:endParaRPr lang="en-US" sz="1800" dirty="0"/>
          </a:p>
          <a:p>
            <a:endParaRPr lang="en-US" sz="1800" dirty="0"/>
          </a:p>
        </p:txBody>
      </p:sp>
      <p:pic>
        <p:nvPicPr>
          <p:cNvPr id="3" name="Picture 2">
            <a:extLst>
              <a:ext uri="{FF2B5EF4-FFF2-40B4-BE49-F238E27FC236}">
                <a16:creationId xmlns:a16="http://schemas.microsoft.com/office/drawing/2014/main" id="{E638828B-FC65-4984-B898-48B3547693CA}"/>
              </a:ext>
            </a:extLst>
          </p:cNvPr>
          <p:cNvPicPr>
            <a:picLocks noChangeAspect="1"/>
          </p:cNvPicPr>
          <p:nvPr/>
        </p:nvPicPr>
        <p:blipFill>
          <a:blip r:embed="rId3"/>
          <a:stretch>
            <a:fillRect/>
          </a:stretch>
        </p:blipFill>
        <p:spPr>
          <a:xfrm>
            <a:off x="987081" y="3593341"/>
            <a:ext cx="5397305" cy="2582275"/>
          </a:xfrm>
          <a:prstGeom prst="rect">
            <a:avLst/>
          </a:prstGeom>
        </p:spPr>
      </p:pic>
      <p:pic>
        <p:nvPicPr>
          <p:cNvPr id="5" name="Picture 4">
            <a:extLst>
              <a:ext uri="{FF2B5EF4-FFF2-40B4-BE49-F238E27FC236}">
                <a16:creationId xmlns:a16="http://schemas.microsoft.com/office/drawing/2014/main" id="{B40E4FE4-A5E7-4370-835B-942972CF8382}"/>
              </a:ext>
            </a:extLst>
          </p:cNvPr>
          <p:cNvPicPr>
            <a:picLocks noChangeAspect="1"/>
          </p:cNvPicPr>
          <p:nvPr/>
        </p:nvPicPr>
        <p:blipFill>
          <a:blip r:embed="rId4"/>
          <a:stretch>
            <a:fillRect/>
          </a:stretch>
        </p:blipFill>
        <p:spPr>
          <a:xfrm>
            <a:off x="6621195" y="3511171"/>
            <a:ext cx="5106571" cy="2664446"/>
          </a:xfrm>
          <a:prstGeom prst="rect">
            <a:avLst/>
          </a:prstGeom>
        </p:spPr>
      </p:pic>
    </p:spTree>
    <p:extLst>
      <p:ext uri="{BB962C8B-B14F-4D97-AF65-F5344CB8AC3E}">
        <p14:creationId xmlns:p14="http://schemas.microsoft.com/office/powerpoint/2010/main" val="26502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A033-3F5F-48AF-A5EB-88D5E875A45D}"/>
              </a:ext>
            </a:extLst>
          </p:cNvPr>
          <p:cNvSpPr>
            <a:spLocks noGrp="1"/>
          </p:cNvSpPr>
          <p:nvPr>
            <p:ph type="title"/>
          </p:nvPr>
        </p:nvSpPr>
        <p:spPr>
          <a:xfrm>
            <a:off x="1772529" y="446088"/>
            <a:ext cx="9355016" cy="693395"/>
          </a:xfrm>
        </p:spPr>
        <p:txBody>
          <a:bodyPr>
            <a:normAutofit/>
          </a:bodyPr>
          <a:lstStyle/>
          <a:p>
            <a:r>
              <a:rPr lang="en-US" sz="3600" dirty="0"/>
              <a:t>EDA - Correlation matrix using pairs plots:</a:t>
            </a:r>
          </a:p>
        </p:txBody>
      </p:sp>
      <p:sp>
        <p:nvSpPr>
          <p:cNvPr id="4" name="Text Placeholder 3">
            <a:extLst>
              <a:ext uri="{FF2B5EF4-FFF2-40B4-BE49-F238E27FC236}">
                <a16:creationId xmlns:a16="http://schemas.microsoft.com/office/drawing/2014/main" id="{91FBFB0E-6A1D-4A9F-9D31-3C1A35C189AC}"/>
              </a:ext>
            </a:extLst>
          </p:cNvPr>
          <p:cNvSpPr>
            <a:spLocks noGrp="1"/>
          </p:cNvSpPr>
          <p:nvPr>
            <p:ph type="body" sz="half" idx="2"/>
          </p:nvPr>
        </p:nvSpPr>
        <p:spPr>
          <a:xfrm>
            <a:off x="1223891" y="1575583"/>
            <a:ext cx="2067950" cy="3840480"/>
          </a:xfrm>
        </p:spPr>
        <p:txBody>
          <a:bodyPr>
            <a:noAutofit/>
          </a:bodyPr>
          <a:lstStyle/>
          <a:p>
            <a:r>
              <a:rPr lang="it-IT" sz="1800" dirty="0"/>
              <a:t>ecoli_dfc &lt;- ecoli_df[, c(2,3,4,5,6,7,8)]</a:t>
            </a:r>
          </a:p>
          <a:p>
            <a:r>
              <a:rPr lang="it-IT" sz="1800" dirty="0"/>
              <a:t>ggpairs(ecoli_dfc)</a:t>
            </a:r>
            <a:endParaRPr lang="en-US" sz="1800" dirty="0"/>
          </a:p>
        </p:txBody>
      </p:sp>
      <p:pic>
        <p:nvPicPr>
          <p:cNvPr id="3" name="Picture 2">
            <a:extLst>
              <a:ext uri="{FF2B5EF4-FFF2-40B4-BE49-F238E27FC236}">
                <a16:creationId xmlns:a16="http://schemas.microsoft.com/office/drawing/2014/main" id="{747E3A32-A533-493A-8332-E3BF6F5ECA2F}"/>
              </a:ext>
            </a:extLst>
          </p:cNvPr>
          <p:cNvPicPr>
            <a:picLocks noChangeAspect="1"/>
          </p:cNvPicPr>
          <p:nvPr/>
        </p:nvPicPr>
        <p:blipFill>
          <a:blip r:embed="rId3"/>
          <a:stretch>
            <a:fillRect/>
          </a:stretch>
        </p:blipFill>
        <p:spPr>
          <a:xfrm>
            <a:off x="4290646" y="1237957"/>
            <a:ext cx="7301132" cy="5420140"/>
          </a:xfrm>
          <a:prstGeom prst="rect">
            <a:avLst/>
          </a:prstGeom>
        </p:spPr>
      </p:pic>
    </p:spTree>
    <p:extLst>
      <p:ext uri="{BB962C8B-B14F-4D97-AF65-F5344CB8AC3E}">
        <p14:creationId xmlns:p14="http://schemas.microsoft.com/office/powerpoint/2010/main" val="98935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1614-43C1-4FFE-8CF8-E30F61E27D95}"/>
              </a:ext>
            </a:extLst>
          </p:cNvPr>
          <p:cNvSpPr>
            <a:spLocks noGrp="1"/>
          </p:cNvSpPr>
          <p:nvPr>
            <p:ph type="title"/>
          </p:nvPr>
        </p:nvSpPr>
        <p:spPr>
          <a:xfrm>
            <a:off x="1758462" y="618978"/>
            <a:ext cx="9411286" cy="689317"/>
          </a:xfrm>
        </p:spPr>
        <p:txBody>
          <a:bodyPr>
            <a:normAutofit/>
          </a:bodyPr>
          <a:lstStyle/>
          <a:p>
            <a:r>
              <a:rPr lang="en-US" sz="3600" dirty="0"/>
              <a:t> Data Cleaning:</a:t>
            </a:r>
          </a:p>
        </p:txBody>
      </p:sp>
      <p:sp>
        <p:nvSpPr>
          <p:cNvPr id="4" name="Text Placeholder 3">
            <a:extLst>
              <a:ext uri="{FF2B5EF4-FFF2-40B4-BE49-F238E27FC236}">
                <a16:creationId xmlns:a16="http://schemas.microsoft.com/office/drawing/2014/main" id="{8E481177-B416-437A-B88B-5E0937209F33}"/>
              </a:ext>
            </a:extLst>
          </p:cNvPr>
          <p:cNvSpPr>
            <a:spLocks noGrp="1"/>
          </p:cNvSpPr>
          <p:nvPr>
            <p:ph type="body" sz="half" idx="2"/>
          </p:nvPr>
        </p:nvSpPr>
        <p:spPr>
          <a:xfrm>
            <a:off x="1477108" y="1716258"/>
            <a:ext cx="2419643" cy="4389120"/>
          </a:xfrm>
        </p:spPr>
        <p:txBody>
          <a:bodyPr>
            <a:normAutofit/>
          </a:bodyPr>
          <a:lstStyle/>
          <a:p>
            <a:pPr>
              <a:buFont typeface="Wingdings 3" charset="2"/>
              <a:buChar char=""/>
            </a:pPr>
            <a:r>
              <a:rPr lang="en-US" sz="1800" dirty="0">
                <a:solidFill>
                  <a:schemeClr val="tx1"/>
                </a:solidFill>
              </a:rPr>
              <a:t>The Class Distribution ("</a:t>
            </a:r>
            <a:r>
              <a:rPr lang="en-US" sz="1800" dirty="0" err="1">
                <a:solidFill>
                  <a:schemeClr val="tx1"/>
                </a:solidFill>
              </a:rPr>
              <a:t>cld</a:t>
            </a:r>
            <a:r>
              <a:rPr lang="en-US" sz="1800" dirty="0">
                <a:solidFill>
                  <a:schemeClr val="tx1"/>
                </a:solidFill>
              </a:rPr>
              <a:t>") is the outcome we hope to classify.</a:t>
            </a:r>
          </a:p>
          <a:p>
            <a:pPr>
              <a:buFont typeface="Wingdings 3" charset="2"/>
              <a:buChar char=""/>
            </a:pPr>
            <a:endParaRPr lang="en-US" sz="1800" dirty="0">
              <a:solidFill>
                <a:schemeClr val="tx1"/>
              </a:solidFill>
            </a:endParaRPr>
          </a:p>
          <a:p>
            <a:pPr>
              <a:buFont typeface="Wingdings 3" charset="2"/>
              <a:buChar char=""/>
            </a:pPr>
            <a:r>
              <a:rPr lang="en-US" sz="1800" dirty="0">
                <a:solidFill>
                  <a:schemeClr val="tx1"/>
                </a:solidFill>
              </a:rPr>
              <a:t>Many R machine learning classifiers require that the target feature is coded as a factor.</a:t>
            </a:r>
          </a:p>
          <a:p>
            <a:pPr>
              <a:buFont typeface="Wingdings 3" charset="2"/>
              <a:buChar char=""/>
            </a:pPr>
            <a:endParaRPr lang="en-US" sz="1800" dirty="0">
              <a:solidFill>
                <a:schemeClr val="tx1"/>
              </a:solidFill>
            </a:endParaRPr>
          </a:p>
          <a:p>
            <a:pPr>
              <a:buFont typeface="Wingdings 3" charset="2"/>
              <a:buChar char=""/>
            </a:pPr>
            <a:r>
              <a:rPr lang="en-US" sz="1800" dirty="0"/>
              <a:t>Convert "</a:t>
            </a:r>
            <a:r>
              <a:rPr lang="en-US" sz="1800" dirty="0" err="1"/>
              <a:t>cld</a:t>
            </a:r>
            <a:r>
              <a:rPr lang="en-US" sz="1800" dirty="0"/>
              <a:t>" field as the class factor.</a:t>
            </a:r>
            <a:endParaRPr lang="en-US" sz="1800" dirty="0">
              <a:solidFill>
                <a:schemeClr val="tx1"/>
              </a:solidFill>
            </a:endParaRPr>
          </a:p>
          <a:p>
            <a:endParaRPr lang="en-US" sz="1800" dirty="0"/>
          </a:p>
        </p:txBody>
      </p:sp>
      <p:pic>
        <p:nvPicPr>
          <p:cNvPr id="8" name="Picture 7">
            <a:extLst>
              <a:ext uri="{FF2B5EF4-FFF2-40B4-BE49-F238E27FC236}">
                <a16:creationId xmlns:a16="http://schemas.microsoft.com/office/drawing/2014/main" id="{33B01A5E-8581-4757-AE77-B96E3487D31C}"/>
              </a:ext>
            </a:extLst>
          </p:cNvPr>
          <p:cNvPicPr>
            <a:picLocks noChangeAspect="1"/>
          </p:cNvPicPr>
          <p:nvPr/>
        </p:nvPicPr>
        <p:blipFill>
          <a:blip r:embed="rId3"/>
          <a:stretch>
            <a:fillRect/>
          </a:stretch>
        </p:blipFill>
        <p:spPr>
          <a:xfrm>
            <a:off x="4217549" y="1840319"/>
            <a:ext cx="7287063" cy="2626500"/>
          </a:xfrm>
          <a:prstGeom prst="rect">
            <a:avLst/>
          </a:prstGeom>
        </p:spPr>
      </p:pic>
    </p:spTree>
    <p:extLst>
      <p:ext uri="{BB962C8B-B14F-4D97-AF65-F5344CB8AC3E}">
        <p14:creationId xmlns:p14="http://schemas.microsoft.com/office/powerpoint/2010/main" val="47126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446088"/>
            <a:ext cx="8567223" cy="791869"/>
          </a:xfrm>
        </p:spPr>
        <p:txBody>
          <a:bodyPr>
            <a:normAutofit/>
          </a:bodyPr>
          <a:lstStyle/>
          <a:p>
            <a:r>
              <a:rPr lang="en-US" sz="3600" dirty="0"/>
              <a:t> Data Cleaning – Standardization:</a:t>
            </a:r>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858128" y="1786599"/>
            <a:ext cx="2819765" cy="4328502"/>
          </a:xfrm>
        </p:spPr>
        <p:txBody>
          <a:bodyPr>
            <a:normAutofit/>
          </a:bodyPr>
          <a:lstStyle/>
          <a:p>
            <a:pPr>
              <a:buFont typeface="Wingdings 3" charset="2"/>
              <a:buChar char=""/>
            </a:pPr>
            <a:r>
              <a:rPr lang="en-US" sz="1800" dirty="0">
                <a:solidFill>
                  <a:schemeClr val="tx1"/>
                </a:solidFill>
              </a:rPr>
              <a:t>We Apply normalization to rescale the features to a standard range of values.</a:t>
            </a:r>
          </a:p>
          <a:p>
            <a:pPr>
              <a:buFont typeface="Wingdings 3" charset="2"/>
              <a:buChar char=""/>
            </a:pPr>
            <a:r>
              <a:rPr lang="en-US" sz="1800" dirty="0">
                <a:solidFill>
                  <a:schemeClr val="tx1"/>
                </a:solidFill>
              </a:rPr>
              <a:t>summary(</a:t>
            </a:r>
            <a:r>
              <a:rPr lang="en-US" sz="1800" dirty="0" err="1">
                <a:solidFill>
                  <a:schemeClr val="tx1"/>
                </a:solidFill>
              </a:rPr>
              <a:t>ecoli_norm</a:t>
            </a:r>
            <a:r>
              <a:rPr lang="en-US" sz="1800" dirty="0">
                <a:solidFill>
                  <a:schemeClr val="tx1"/>
                </a:solidFill>
              </a:rPr>
              <a:t>)</a:t>
            </a:r>
          </a:p>
        </p:txBody>
      </p:sp>
      <p:sp>
        <p:nvSpPr>
          <p:cNvPr id="7" name="Content Placeholder 6">
            <a:extLst>
              <a:ext uri="{FF2B5EF4-FFF2-40B4-BE49-F238E27FC236}">
                <a16:creationId xmlns:a16="http://schemas.microsoft.com/office/drawing/2014/main" id="{45429681-53C3-46DB-8F2E-6CE3973CE830}"/>
              </a:ext>
            </a:extLst>
          </p:cNvPr>
          <p:cNvSpPr>
            <a:spLocks noGrp="1"/>
          </p:cNvSpPr>
          <p:nvPr>
            <p:ph idx="1"/>
          </p:nvPr>
        </p:nvSpPr>
        <p:spPr>
          <a:xfrm>
            <a:off x="3784208" y="1786598"/>
            <a:ext cx="7984223" cy="4328502"/>
          </a:xfrm>
        </p:spPr>
        <p:txBody>
          <a:bodyPr/>
          <a:lstStyle/>
          <a:p>
            <a:endParaRPr lang="en-US" dirty="0"/>
          </a:p>
        </p:txBody>
      </p:sp>
      <p:pic>
        <p:nvPicPr>
          <p:cNvPr id="8" name="Picture 7">
            <a:extLst>
              <a:ext uri="{FF2B5EF4-FFF2-40B4-BE49-F238E27FC236}">
                <a16:creationId xmlns:a16="http://schemas.microsoft.com/office/drawing/2014/main" id="{5EDA107A-A668-4BBF-AC50-D3EF9B9196DE}"/>
              </a:ext>
            </a:extLst>
          </p:cNvPr>
          <p:cNvPicPr>
            <a:picLocks noChangeAspect="1"/>
          </p:cNvPicPr>
          <p:nvPr/>
        </p:nvPicPr>
        <p:blipFill>
          <a:blip r:embed="rId3"/>
          <a:stretch>
            <a:fillRect/>
          </a:stretch>
        </p:blipFill>
        <p:spPr>
          <a:xfrm>
            <a:off x="3882683" y="1955410"/>
            <a:ext cx="7779434" cy="3967088"/>
          </a:xfrm>
          <a:prstGeom prst="rect">
            <a:avLst/>
          </a:prstGeom>
        </p:spPr>
      </p:pic>
    </p:spTree>
    <p:extLst>
      <p:ext uri="{BB962C8B-B14F-4D97-AF65-F5344CB8AC3E}">
        <p14:creationId xmlns:p14="http://schemas.microsoft.com/office/powerpoint/2010/main" val="290325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5F8-D5A1-41FC-A416-A404BF357E62}"/>
              </a:ext>
            </a:extLst>
          </p:cNvPr>
          <p:cNvSpPr>
            <a:spLocks noGrp="1"/>
          </p:cNvSpPr>
          <p:nvPr>
            <p:ph type="title" idx="4294967295"/>
          </p:nvPr>
        </p:nvSpPr>
        <p:spPr>
          <a:xfrm>
            <a:off x="2166424" y="773722"/>
            <a:ext cx="8468751" cy="815927"/>
          </a:xfrm>
        </p:spPr>
        <p:txBody>
          <a:bodyPr>
            <a:noAutofit/>
          </a:bodyPr>
          <a:lstStyle/>
          <a:p>
            <a:r>
              <a:rPr lang="en-US" dirty="0"/>
              <a:t>Data Cleaning – Standardization: </a:t>
            </a:r>
            <a:br>
              <a:rPr lang="en-US" sz="2700" dirty="0"/>
            </a:br>
            <a:br>
              <a:rPr lang="en-US" sz="2700" dirty="0"/>
            </a:br>
            <a:endParaRPr lang="en-US" sz="2700" dirty="0"/>
          </a:p>
        </p:txBody>
      </p:sp>
      <p:sp>
        <p:nvSpPr>
          <p:cNvPr id="7" name="Content Placeholder 6">
            <a:extLst>
              <a:ext uri="{FF2B5EF4-FFF2-40B4-BE49-F238E27FC236}">
                <a16:creationId xmlns:a16="http://schemas.microsoft.com/office/drawing/2014/main" id="{A69E4BAC-F1E4-4ACF-9203-01990DDB004D}"/>
              </a:ext>
            </a:extLst>
          </p:cNvPr>
          <p:cNvSpPr>
            <a:spLocks noGrp="1"/>
          </p:cNvSpPr>
          <p:nvPr>
            <p:ph idx="4294967295"/>
          </p:nvPr>
        </p:nvSpPr>
        <p:spPr>
          <a:xfrm>
            <a:off x="2166424" y="1772530"/>
            <a:ext cx="8313737" cy="815927"/>
          </a:xfrm>
        </p:spPr>
        <p:txBody>
          <a:bodyPr>
            <a:normAutofit/>
          </a:bodyPr>
          <a:lstStyle/>
          <a:p>
            <a:pPr lvl="0"/>
            <a:r>
              <a:rPr lang="en-US" dirty="0"/>
              <a:t>The “</a:t>
            </a:r>
            <a:r>
              <a:rPr lang="en-US" dirty="0" err="1"/>
              <a:t>chg</a:t>
            </a:r>
            <a:r>
              <a:rPr lang="en-US" dirty="0"/>
              <a:t>” variable is constant. The “lip” variable is also constant:</a:t>
            </a:r>
          </a:p>
        </p:txBody>
      </p:sp>
      <p:pic>
        <p:nvPicPr>
          <p:cNvPr id="3" name="Picture 2">
            <a:extLst>
              <a:ext uri="{FF2B5EF4-FFF2-40B4-BE49-F238E27FC236}">
                <a16:creationId xmlns:a16="http://schemas.microsoft.com/office/drawing/2014/main" id="{7D8B4094-E809-40C4-845C-7B23894A1AAC}"/>
              </a:ext>
            </a:extLst>
          </p:cNvPr>
          <p:cNvPicPr>
            <a:picLocks noChangeAspect="1"/>
          </p:cNvPicPr>
          <p:nvPr/>
        </p:nvPicPr>
        <p:blipFill>
          <a:blip r:embed="rId3"/>
          <a:stretch>
            <a:fillRect/>
          </a:stretch>
        </p:blipFill>
        <p:spPr>
          <a:xfrm>
            <a:off x="2783058" y="2922563"/>
            <a:ext cx="6625883" cy="2472397"/>
          </a:xfrm>
          <a:prstGeom prst="rect">
            <a:avLst/>
          </a:prstGeom>
        </p:spPr>
      </p:pic>
    </p:spTree>
    <p:extLst>
      <p:ext uri="{BB962C8B-B14F-4D97-AF65-F5344CB8AC3E}">
        <p14:creationId xmlns:p14="http://schemas.microsoft.com/office/powerpoint/2010/main" val="326408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5F8-D5A1-41FC-A416-A404BF357E62}"/>
              </a:ext>
            </a:extLst>
          </p:cNvPr>
          <p:cNvSpPr>
            <a:spLocks noGrp="1"/>
          </p:cNvSpPr>
          <p:nvPr>
            <p:ph type="title" idx="4294967295"/>
          </p:nvPr>
        </p:nvSpPr>
        <p:spPr>
          <a:xfrm>
            <a:off x="2166424" y="773722"/>
            <a:ext cx="8468751" cy="815927"/>
          </a:xfrm>
        </p:spPr>
        <p:txBody>
          <a:bodyPr>
            <a:noAutofit/>
          </a:bodyPr>
          <a:lstStyle/>
          <a:p>
            <a:r>
              <a:rPr lang="en-US" dirty="0"/>
              <a:t>Data Cleaning – Standardization:</a:t>
            </a:r>
            <a:br>
              <a:rPr lang="en-US" sz="2700" dirty="0"/>
            </a:br>
            <a:br>
              <a:rPr lang="en-US" sz="2700" dirty="0"/>
            </a:br>
            <a:endParaRPr lang="en-US" sz="2700" dirty="0"/>
          </a:p>
        </p:txBody>
      </p:sp>
      <p:sp>
        <p:nvSpPr>
          <p:cNvPr id="7" name="Content Placeholder 6">
            <a:extLst>
              <a:ext uri="{FF2B5EF4-FFF2-40B4-BE49-F238E27FC236}">
                <a16:creationId xmlns:a16="http://schemas.microsoft.com/office/drawing/2014/main" id="{A69E4BAC-F1E4-4ACF-9203-01990DDB004D}"/>
              </a:ext>
            </a:extLst>
          </p:cNvPr>
          <p:cNvSpPr>
            <a:spLocks noGrp="1"/>
          </p:cNvSpPr>
          <p:nvPr>
            <p:ph idx="4294967295"/>
          </p:nvPr>
        </p:nvSpPr>
        <p:spPr>
          <a:xfrm>
            <a:off x="2166424" y="1772530"/>
            <a:ext cx="8313737" cy="815927"/>
          </a:xfrm>
        </p:spPr>
        <p:txBody>
          <a:bodyPr>
            <a:normAutofit/>
          </a:bodyPr>
          <a:lstStyle/>
          <a:p>
            <a:pPr lvl="0"/>
            <a:r>
              <a:rPr lang="en-US" dirty="0"/>
              <a:t>The normalized data for the two variables were zeros. </a:t>
            </a:r>
          </a:p>
        </p:txBody>
      </p:sp>
      <p:pic>
        <p:nvPicPr>
          <p:cNvPr id="5" name="Picture 4">
            <a:extLst>
              <a:ext uri="{FF2B5EF4-FFF2-40B4-BE49-F238E27FC236}">
                <a16:creationId xmlns:a16="http://schemas.microsoft.com/office/drawing/2014/main" id="{9C33173A-649D-487D-9606-9270B9C5B675}"/>
              </a:ext>
            </a:extLst>
          </p:cNvPr>
          <p:cNvPicPr/>
          <p:nvPr/>
        </p:nvPicPr>
        <p:blipFill>
          <a:blip r:embed="rId3"/>
          <a:stretch>
            <a:fillRect/>
          </a:stretch>
        </p:blipFill>
        <p:spPr>
          <a:xfrm>
            <a:off x="2567218" y="2869809"/>
            <a:ext cx="7512147" cy="2968281"/>
          </a:xfrm>
          <a:prstGeom prst="rect">
            <a:avLst/>
          </a:prstGeom>
        </p:spPr>
      </p:pic>
    </p:spTree>
    <p:extLst>
      <p:ext uri="{BB962C8B-B14F-4D97-AF65-F5344CB8AC3E}">
        <p14:creationId xmlns:p14="http://schemas.microsoft.com/office/powerpoint/2010/main" val="203343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5F8-D5A1-41FC-A416-A404BF357E62}"/>
              </a:ext>
            </a:extLst>
          </p:cNvPr>
          <p:cNvSpPr>
            <a:spLocks noGrp="1"/>
          </p:cNvSpPr>
          <p:nvPr>
            <p:ph type="title" idx="4294967295"/>
          </p:nvPr>
        </p:nvSpPr>
        <p:spPr>
          <a:xfrm>
            <a:off x="2166424" y="773722"/>
            <a:ext cx="8468751" cy="815927"/>
          </a:xfrm>
        </p:spPr>
        <p:txBody>
          <a:bodyPr>
            <a:noAutofit/>
          </a:bodyPr>
          <a:lstStyle/>
          <a:p>
            <a:r>
              <a:rPr lang="en-US" dirty="0"/>
              <a:t>Data Cleaning – Standardization:</a:t>
            </a:r>
            <a:br>
              <a:rPr lang="en-US" sz="2700" dirty="0"/>
            </a:br>
            <a:br>
              <a:rPr lang="en-US" sz="2700" dirty="0"/>
            </a:br>
            <a:br>
              <a:rPr lang="en-US" sz="2700" dirty="0"/>
            </a:br>
            <a:endParaRPr lang="en-US" sz="2700" dirty="0"/>
          </a:p>
        </p:txBody>
      </p:sp>
      <p:sp>
        <p:nvSpPr>
          <p:cNvPr id="7" name="Content Placeholder 6">
            <a:extLst>
              <a:ext uri="{FF2B5EF4-FFF2-40B4-BE49-F238E27FC236}">
                <a16:creationId xmlns:a16="http://schemas.microsoft.com/office/drawing/2014/main" id="{A69E4BAC-F1E4-4ACF-9203-01990DDB004D}"/>
              </a:ext>
            </a:extLst>
          </p:cNvPr>
          <p:cNvSpPr>
            <a:spLocks noGrp="1"/>
          </p:cNvSpPr>
          <p:nvPr>
            <p:ph idx="4294967295"/>
          </p:nvPr>
        </p:nvSpPr>
        <p:spPr>
          <a:xfrm>
            <a:off x="2166424" y="1772530"/>
            <a:ext cx="8313737" cy="956602"/>
          </a:xfrm>
        </p:spPr>
        <p:txBody>
          <a:bodyPr>
            <a:normAutofit/>
          </a:bodyPr>
          <a:lstStyle/>
          <a:p>
            <a:pPr lvl="0"/>
            <a:r>
              <a:rPr lang="en-US" dirty="0"/>
              <a:t>I dropped the “</a:t>
            </a:r>
            <a:r>
              <a:rPr lang="en-US" dirty="0" err="1"/>
              <a:t>chg</a:t>
            </a:r>
            <a:r>
              <a:rPr lang="en-US" dirty="0"/>
              <a:t>” and the “lip” variables as they were constants (not adding any meaningful information).       </a:t>
            </a:r>
          </a:p>
        </p:txBody>
      </p:sp>
      <p:pic>
        <p:nvPicPr>
          <p:cNvPr id="3" name="Picture 2">
            <a:extLst>
              <a:ext uri="{FF2B5EF4-FFF2-40B4-BE49-F238E27FC236}">
                <a16:creationId xmlns:a16="http://schemas.microsoft.com/office/drawing/2014/main" id="{F1404B39-9992-4F06-9CB7-71131CBD25BC}"/>
              </a:ext>
            </a:extLst>
          </p:cNvPr>
          <p:cNvPicPr>
            <a:picLocks noChangeAspect="1"/>
          </p:cNvPicPr>
          <p:nvPr/>
        </p:nvPicPr>
        <p:blipFill>
          <a:blip r:embed="rId3"/>
          <a:stretch>
            <a:fillRect/>
          </a:stretch>
        </p:blipFill>
        <p:spPr>
          <a:xfrm>
            <a:off x="2166424" y="3052690"/>
            <a:ext cx="8834511" cy="3031588"/>
          </a:xfrm>
          <a:prstGeom prst="rect">
            <a:avLst/>
          </a:prstGeom>
        </p:spPr>
      </p:pic>
    </p:spTree>
    <p:extLst>
      <p:ext uri="{BB962C8B-B14F-4D97-AF65-F5344CB8AC3E}">
        <p14:creationId xmlns:p14="http://schemas.microsoft.com/office/powerpoint/2010/main" val="165981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76A6-4587-4953-B95F-237C3EDC9B1B}"/>
              </a:ext>
            </a:extLst>
          </p:cNvPr>
          <p:cNvSpPr>
            <a:spLocks noGrp="1"/>
          </p:cNvSpPr>
          <p:nvPr>
            <p:ph type="title"/>
          </p:nvPr>
        </p:nvSpPr>
        <p:spPr/>
        <p:txBody>
          <a:bodyPr/>
          <a:lstStyle/>
          <a:p>
            <a:r>
              <a:rPr lang="en-US" dirty="0"/>
              <a:t>High level description of the project: </a:t>
            </a:r>
          </a:p>
        </p:txBody>
      </p:sp>
      <p:sp>
        <p:nvSpPr>
          <p:cNvPr id="3" name="Content Placeholder 2">
            <a:extLst>
              <a:ext uri="{FF2B5EF4-FFF2-40B4-BE49-F238E27FC236}">
                <a16:creationId xmlns:a16="http://schemas.microsoft.com/office/drawing/2014/main" id="{49FF51E0-4BEB-4261-8CD5-9A89E0709A48}"/>
              </a:ext>
            </a:extLst>
          </p:cNvPr>
          <p:cNvSpPr>
            <a:spLocks noGrp="1"/>
          </p:cNvSpPr>
          <p:nvPr>
            <p:ph idx="1"/>
          </p:nvPr>
        </p:nvSpPr>
        <p:spPr/>
        <p:txBody>
          <a:bodyPr/>
          <a:lstStyle/>
          <a:p>
            <a:r>
              <a:rPr lang="en-US" dirty="0"/>
              <a:t>The project will classify E.coli proteins into various cellular class distributions (multi-class classification) based on their amino acid sequences.</a:t>
            </a:r>
          </a:p>
          <a:p>
            <a:r>
              <a:rPr lang="en-US" dirty="0"/>
              <a:t>The question being addressed is how well a classification system like the support vector machine (SVM) can classify the E.coli proteins.</a:t>
            </a:r>
          </a:p>
          <a:p>
            <a:r>
              <a:rPr lang="en-US" dirty="0"/>
              <a:t>This will be compared to predicted labels based on a model trained by Random forest.</a:t>
            </a:r>
          </a:p>
          <a:p>
            <a:r>
              <a:rPr lang="en-US" dirty="0"/>
              <a:t>The results of the SVM and Random forest models will be compared to the results obtained by Horton &amp; </a:t>
            </a:r>
            <a:r>
              <a:rPr lang="en-US" dirty="0" err="1"/>
              <a:t>Nakai’s</a:t>
            </a:r>
            <a:r>
              <a:rPr lang="en-US" dirty="0"/>
              <a:t> model (which achieved an accuracy of 81%). </a:t>
            </a:r>
          </a:p>
        </p:txBody>
      </p:sp>
    </p:spTree>
    <p:extLst>
      <p:ext uri="{BB962C8B-B14F-4D97-AF65-F5344CB8AC3E}">
        <p14:creationId xmlns:p14="http://schemas.microsoft.com/office/powerpoint/2010/main" val="201996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942536"/>
          </a:xfrm>
        </p:spPr>
        <p:txBody>
          <a:bodyPr>
            <a:normAutofit/>
          </a:bodyPr>
          <a:lstStyle/>
          <a:p>
            <a:r>
              <a:rPr lang="en-US" sz="2800" dirty="0"/>
              <a:t>Build Models – </a:t>
            </a:r>
            <a:r>
              <a:rPr lang="en-US" sz="2800" dirty="0" err="1"/>
              <a:t>svm</a:t>
            </a:r>
            <a:r>
              <a:rPr lang="en-US" sz="2800" dirty="0"/>
              <a:t> linear model (with a cost of 1).</a:t>
            </a:r>
            <a:br>
              <a:rPr lang="en-US" sz="2700" dirty="0"/>
            </a:b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828800"/>
            <a:ext cx="3367089" cy="460863"/>
          </a:xfrm>
        </p:spPr>
        <p:txBody>
          <a:bodyPr>
            <a:normAutofit/>
          </a:bodyPr>
          <a:lstStyle/>
          <a:p>
            <a:pPr>
              <a:buFont typeface="Wingdings 3" charset="2"/>
              <a:buChar char=""/>
            </a:pPr>
            <a:r>
              <a:rPr lang="en-US" sz="1800" dirty="0">
                <a:solidFill>
                  <a:schemeClr val="tx1"/>
                </a:solidFill>
              </a:rPr>
              <a:t>summary(</a:t>
            </a:r>
            <a:r>
              <a:rPr lang="en-US" sz="1800" dirty="0" err="1">
                <a:solidFill>
                  <a:schemeClr val="tx1"/>
                </a:solidFill>
              </a:rPr>
              <a:t>ecoli.linmodel</a:t>
            </a:r>
            <a:r>
              <a:rPr lang="en-US" sz="1800" dirty="0">
                <a:solidFill>
                  <a:schemeClr val="tx1"/>
                </a:solidFill>
              </a:rPr>
              <a:t>)</a:t>
            </a:r>
          </a:p>
        </p:txBody>
      </p:sp>
      <p:pic>
        <p:nvPicPr>
          <p:cNvPr id="3" name="Content Placeholder 2">
            <a:extLst>
              <a:ext uri="{FF2B5EF4-FFF2-40B4-BE49-F238E27FC236}">
                <a16:creationId xmlns:a16="http://schemas.microsoft.com/office/drawing/2014/main" id="{80E2F398-D069-4AFE-9EAD-1DE1F76C2F78}"/>
              </a:ext>
            </a:extLst>
          </p:cNvPr>
          <p:cNvPicPr>
            <a:picLocks noGrp="1" noChangeAspect="1"/>
          </p:cNvPicPr>
          <p:nvPr>
            <p:ph idx="1"/>
          </p:nvPr>
        </p:nvPicPr>
        <p:blipFill>
          <a:blip r:embed="rId3"/>
          <a:stretch>
            <a:fillRect/>
          </a:stretch>
        </p:blipFill>
        <p:spPr>
          <a:xfrm>
            <a:off x="1758461" y="2640630"/>
            <a:ext cx="8679767" cy="3542120"/>
          </a:xfrm>
          <a:prstGeom prst="rect">
            <a:avLst/>
          </a:prstGeom>
        </p:spPr>
      </p:pic>
    </p:spTree>
    <p:extLst>
      <p:ext uri="{BB962C8B-B14F-4D97-AF65-F5344CB8AC3E}">
        <p14:creationId xmlns:p14="http://schemas.microsoft.com/office/powerpoint/2010/main" val="49373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446088"/>
            <a:ext cx="9284676" cy="791869"/>
          </a:xfrm>
        </p:spPr>
        <p:txBody>
          <a:bodyPr>
            <a:normAutofit/>
          </a:bodyPr>
          <a:lstStyle/>
          <a:p>
            <a:r>
              <a:rPr lang="en-US" sz="2700" dirty="0"/>
              <a:t>Build Model – </a:t>
            </a:r>
            <a:r>
              <a:rPr lang="en-US" sz="2700" dirty="0" err="1"/>
              <a:t>svm</a:t>
            </a:r>
            <a:r>
              <a:rPr lang="en-US" sz="2700" dirty="0"/>
              <a:t> linear model (</a:t>
            </a:r>
            <a:r>
              <a:rPr lang="en-US" sz="2800" dirty="0" err="1"/>
              <a:t>confusionMatrix</a:t>
            </a:r>
            <a:r>
              <a:rPr lang="en-US" sz="2800" dirty="0"/>
              <a:t> </a:t>
            </a:r>
            <a:r>
              <a:rPr lang="en-US" sz="2700" dirty="0"/>
              <a:t>).</a:t>
            </a: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858128" y="1385108"/>
            <a:ext cx="10663312" cy="584369"/>
          </a:xfrm>
        </p:spPr>
        <p:txBody>
          <a:bodyPr>
            <a:normAutofit/>
          </a:bodyPr>
          <a:lstStyle/>
          <a:p>
            <a:pPr>
              <a:buFont typeface="Wingdings 3" charset="2"/>
              <a:buChar char=""/>
            </a:pPr>
            <a:r>
              <a:rPr lang="en-US" sz="1800" dirty="0" err="1">
                <a:solidFill>
                  <a:schemeClr val="tx1"/>
                </a:solidFill>
              </a:rPr>
              <a:t>confusionMatrix</a:t>
            </a:r>
            <a:r>
              <a:rPr lang="en-US" sz="1800" dirty="0">
                <a:solidFill>
                  <a:schemeClr val="tx1"/>
                </a:solidFill>
              </a:rPr>
              <a:t> to measure the prediction performance based on the classification table.</a:t>
            </a:r>
          </a:p>
        </p:txBody>
      </p:sp>
      <p:sp>
        <p:nvSpPr>
          <p:cNvPr id="5" name="Content Placeholder 4">
            <a:extLst>
              <a:ext uri="{FF2B5EF4-FFF2-40B4-BE49-F238E27FC236}">
                <a16:creationId xmlns:a16="http://schemas.microsoft.com/office/drawing/2014/main" id="{E5ECF5AB-AA0D-4B13-B172-E49FD3728733}"/>
              </a:ext>
            </a:extLst>
          </p:cNvPr>
          <p:cNvSpPr>
            <a:spLocks noGrp="1"/>
          </p:cNvSpPr>
          <p:nvPr>
            <p:ph idx="1"/>
          </p:nvPr>
        </p:nvSpPr>
        <p:spPr>
          <a:xfrm>
            <a:off x="6323012" y="2293033"/>
            <a:ext cx="5181600" cy="3568017"/>
          </a:xfrm>
        </p:spPr>
        <p:txBody>
          <a:bodyPr/>
          <a:lstStyle/>
          <a:p>
            <a:endParaRPr lang="en-US" dirty="0"/>
          </a:p>
        </p:txBody>
      </p:sp>
      <p:pic>
        <p:nvPicPr>
          <p:cNvPr id="3" name="Picture 2">
            <a:extLst>
              <a:ext uri="{FF2B5EF4-FFF2-40B4-BE49-F238E27FC236}">
                <a16:creationId xmlns:a16="http://schemas.microsoft.com/office/drawing/2014/main" id="{8D04CD93-2426-4BDB-B5D0-5CEEA2786D5F}"/>
              </a:ext>
            </a:extLst>
          </p:cNvPr>
          <p:cNvPicPr>
            <a:picLocks noChangeAspect="1"/>
          </p:cNvPicPr>
          <p:nvPr/>
        </p:nvPicPr>
        <p:blipFill>
          <a:blip r:embed="rId3"/>
          <a:stretch>
            <a:fillRect/>
          </a:stretch>
        </p:blipFill>
        <p:spPr>
          <a:xfrm>
            <a:off x="858127" y="2116626"/>
            <a:ext cx="4839287" cy="4295285"/>
          </a:xfrm>
          <a:prstGeom prst="rect">
            <a:avLst/>
          </a:prstGeom>
        </p:spPr>
      </p:pic>
      <p:pic>
        <p:nvPicPr>
          <p:cNvPr id="8" name="Picture 7">
            <a:extLst>
              <a:ext uri="{FF2B5EF4-FFF2-40B4-BE49-F238E27FC236}">
                <a16:creationId xmlns:a16="http://schemas.microsoft.com/office/drawing/2014/main" id="{293E7870-3A42-48A9-ACF5-BF33B7EE888B}"/>
              </a:ext>
            </a:extLst>
          </p:cNvPr>
          <p:cNvPicPr>
            <a:picLocks noChangeAspect="1"/>
          </p:cNvPicPr>
          <p:nvPr/>
        </p:nvPicPr>
        <p:blipFill>
          <a:blip r:embed="rId4"/>
          <a:stretch>
            <a:fillRect/>
          </a:stretch>
        </p:blipFill>
        <p:spPr>
          <a:xfrm>
            <a:off x="5865933" y="2116626"/>
            <a:ext cx="5810251" cy="4295284"/>
          </a:xfrm>
          <a:prstGeom prst="rect">
            <a:avLst/>
          </a:prstGeom>
        </p:spPr>
      </p:pic>
    </p:spTree>
    <p:extLst>
      <p:ext uri="{BB962C8B-B14F-4D97-AF65-F5344CB8AC3E}">
        <p14:creationId xmlns:p14="http://schemas.microsoft.com/office/powerpoint/2010/main" val="576081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942536"/>
          </a:xfrm>
        </p:spPr>
        <p:txBody>
          <a:bodyPr>
            <a:normAutofit/>
          </a:bodyPr>
          <a:lstStyle/>
          <a:p>
            <a:r>
              <a:rPr lang="en-US" sz="2700" dirty="0"/>
              <a:t>Build Models – </a:t>
            </a:r>
            <a:r>
              <a:rPr lang="en-US" sz="2700" dirty="0" err="1"/>
              <a:t>svm</a:t>
            </a:r>
            <a:r>
              <a:rPr lang="en-US" sz="2700" dirty="0"/>
              <a:t> radial model (with a cost of 1).</a:t>
            </a:r>
            <a:br>
              <a:rPr lang="en-US" sz="2700" dirty="0"/>
            </a:b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828800"/>
            <a:ext cx="3367089" cy="460863"/>
          </a:xfrm>
        </p:spPr>
        <p:txBody>
          <a:bodyPr>
            <a:normAutofit/>
          </a:bodyPr>
          <a:lstStyle/>
          <a:p>
            <a:pPr>
              <a:buFont typeface="Wingdings 3" charset="2"/>
              <a:buChar char=""/>
            </a:pPr>
            <a:r>
              <a:rPr lang="en-US" sz="1800" dirty="0">
                <a:solidFill>
                  <a:schemeClr val="tx1"/>
                </a:solidFill>
              </a:rPr>
              <a:t>summary(</a:t>
            </a:r>
            <a:r>
              <a:rPr lang="en-US" sz="1800" dirty="0" err="1">
                <a:solidFill>
                  <a:schemeClr val="tx1"/>
                </a:solidFill>
              </a:rPr>
              <a:t>ecoli.radmodel</a:t>
            </a:r>
            <a:r>
              <a:rPr lang="en-US" sz="1800" dirty="0">
                <a:solidFill>
                  <a:schemeClr val="tx1"/>
                </a:solidFill>
              </a:rPr>
              <a:t>)</a:t>
            </a:r>
          </a:p>
        </p:txBody>
      </p:sp>
      <p:sp>
        <p:nvSpPr>
          <p:cNvPr id="7" name="Content Placeholder 6">
            <a:extLst>
              <a:ext uri="{FF2B5EF4-FFF2-40B4-BE49-F238E27FC236}">
                <a16:creationId xmlns:a16="http://schemas.microsoft.com/office/drawing/2014/main" id="{45429681-53C3-46DB-8F2E-6CE3973CE830}"/>
              </a:ext>
            </a:extLst>
          </p:cNvPr>
          <p:cNvSpPr>
            <a:spLocks noGrp="1"/>
          </p:cNvSpPr>
          <p:nvPr>
            <p:ph idx="1"/>
          </p:nvPr>
        </p:nvSpPr>
        <p:spPr>
          <a:xfrm>
            <a:off x="6400800" y="2968283"/>
            <a:ext cx="3193366" cy="1645920"/>
          </a:xfrm>
        </p:spPr>
        <p:txBody>
          <a:bodyPr/>
          <a:lstStyle/>
          <a:p>
            <a:pPr marL="0" indent="0">
              <a:buNone/>
            </a:pPr>
            <a:endParaRPr lang="en-US" dirty="0"/>
          </a:p>
        </p:txBody>
      </p:sp>
      <p:pic>
        <p:nvPicPr>
          <p:cNvPr id="3" name="Picture 2">
            <a:extLst>
              <a:ext uri="{FF2B5EF4-FFF2-40B4-BE49-F238E27FC236}">
                <a16:creationId xmlns:a16="http://schemas.microsoft.com/office/drawing/2014/main" id="{7D2C1BFD-910F-443B-836A-817F211EB9C0}"/>
              </a:ext>
            </a:extLst>
          </p:cNvPr>
          <p:cNvPicPr>
            <a:picLocks noChangeAspect="1"/>
          </p:cNvPicPr>
          <p:nvPr/>
        </p:nvPicPr>
        <p:blipFill>
          <a:blip r:embed="rId3"/>
          <a:stretch>
            <a:fillRect/>
          </a:stretch>
        </p:blipFill>
        <p:spPr>
          <a:xfrm>
            <a:off x="1758461" y="2500676"/>
            <a:ext cx="8314007" cy="3682073"/>
          </a:xfrm>
          <a:prstGeom prst="rect">
            <a:avLst/>
          </a:prstGeom>
        </p:spPr>
      </p:pic>
    </p:spTree>
    <p:extLst>
      <p:ext uri="{BB962C8B-B14F-4D97-AF65-F5344CB8AC3E}">
        <p14:creationId xmlns:p14="http://schemas.microsoft.com/office/powerpoint/2010/main" val="272332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446088"/>
            <a:ext cx="9284676" cy="791869"/>
          </a:xfrm>
        </p:spPr>
        <p:txBody>
          <a:bodyPr>
            <a:normAutofit/>
          </a:bodyPr>
          <a:lstStyle/>
          <a:p>
            <a:r>
              <a:rPr lang="en-US" sz="2700" dirty="0"/>
              <a:t>Build Models – </a:t>
            </a:r>
            <a:r>
              <a:rPr lang="en-US" sz="2700" dirty="0" err="1"/>
              <a:t>svm</a:t>
            </a:r>
            <a:r>
              <a:rPr lang="en-US" sz="2700" dirty="0"/>
              <a:t> radial model (</a:t>
            </a:r>
            <a:r>
              <a:rPr lang="en-US" sz="2800" dirty="0" err="1"/>
              <a:t>confusionMatrix</a:t>
            </a:r>
            <a:r>
              <a:rPr lang="en-US" sz="2800" dirty="0"/>
              <a:t> </a:t>
            </a:r>
            <a:r>
              <a:rPr lang="en-US" sz="2700" dirty="0"/>
              <a:t>).</a:t>
            </a: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858128" y="1385108"/>
            <a:ext cx="10663312" cy="584369"/>
          </a:xfrm>
        </p:spPr>
        <p:txBody>
          <a:bodyPr>
            <a:normAutofit/>
          </a:bodyPr>
          <a:lstStyle/>
          <a:p>
            <a:pPr>
              <a:buFont typeface="Wingdings 3" charset="2"/>
              <a:buChar char=""/>
            </a:pPr>
            <a:r>
              <a:rPr lang="en-US" sz="1800" dirty="0" err="1">
                <a:solidFill>
                  <a:schemeClr val="tx1"/>
                </a:solidFill>
              </a:rPr>
              <a:t>confusionMatrix</a:t>
            </a:r>
            <a:r>
              <a:rPr lang="en-US" sz="1800" dirty="0">
                <a:solidFill>
                  <a:schemeClr val="tx1"/>
                </a:solidFill>
              </a:rPr>
              <a:t> to measure the prediction performance based on the classification table.</a:t>
            </a:r>
          </a:p>
        </p:txBody>
      </p:sp>
      <p:pic>
        <p:nvPicPr>
          <p:cNvPr id="6" name="Picture 5">
            <a:extLst>
              <a:ext uri="{FF2B5EF4-FFF2-40B4-BE49-F238E27FC236}">
                <a16:creationId xmlns:a16="http://schemas.microsoft.com/office/drawing/2014/main" id="{D9D8BE95-9C98-4B54-9BFD-16674C64C545}"/>
              </a:ext>
            </a:extLst>
          </p:cNvPr>
          <p:cNvPicPr>
            <a:picLocks noChangeAspect="1"/>
          </p:cNvPicPr>
          <p:nvPr/>
        </p:nvPicPr>
        <p:blipFill>
          <a:blip r:embed="rId3"/>
          <a:stretch>
            <a:fillRect/>
          </a:stretch>
        </p:blipFill>
        <p:spPr>
          <a:xfrm>
            <a:off x="1044978" y="2116628"/>
            <a:ext cx="4553964" cy="4115360"/>
          </a:xfrm>
          <a:prstGeom prst="rect">
            <a:avLst/>
          </a:prstGeom>
        </p:spPr>
      </p:pic>
      <p:pic>
        <p:nvPicPr>
          <p:cNvPr id="7" name="Picture 6">
            <a:extLst>
              <a:ext uri="{FF2B5EF4-FFF2-40B4-BE49-F238E27FC236}">
                <a16:creationId xmlns:a16="http://schemas.microsoft.com/office/drawing/2014/main" id="{91F3412A-7AC2-42A2-8370-6A4FA89DF9A6}"/>
              </a:ext>
            </a:extLst>
          </p:cNvPr>
          <p:cNvPicPr>
            <a:picLocks noChangeAspect="1"/>
          </p:cNvPicPr>
          <p:nvPr/>
        </p:nvPicPr>
        <p:blipFill>
          <a:blip r:embed="rId4"/>
          <a:stretch>
            <a:fillRect/>
          </a:stretch>
        </p:blipFill>
        <p:spPr>
          <a:xfrm>
            <a:off x="5843588" y="2116628"/>
            <a:ext cx="5895975" cy="4115359"/>
          </a:xfrm>
          <a:prstGeom prst="rect">
            <a:avLst/>
          </a:prstGeom>
        </p:spPr>
      </p:pic>
    </p:spTree>
    <p:extLst>
      <p:ext uri="{BB962C8B-B14F-4D97-AF65-F5344CB8AC3E}">
        <p14:creationId xmlns:p14="http://schemas.microsoft.com/office/powerpoint/2010/main" val="229757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323557"/>
            <a:ext cx="9326880" cy="673392"/>
          </a:xfrm>
        </p:spPr>
        <p:txBody>
          <a:bodyPr>
            <a:normAutofit fontScale="90000"/>
          </a:bodyPr>
          <a:lstStyle/>
          <a:p>
            <a:r>
              <a:rPr lang="en-US" sz="2700" dirty="0"/>
              <a:t>Build Models – tuned </a:t>
            </a:r>
            <a:r>
              <a:rPr lang="en-US" sz="2700" dirty="0" err="1"/>
              <a:t>svm</a:t>
            </a:r>
            <a:r>
              <a:rPr lang="en-US" sz="2700" dirty="0"/>
              <a:t> radial model (train data).</a:t>
            </a:r>
            <a:br>
              <a:rPr lang="en-US" sz="2700" dirty="0"/>
            </a:b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139484"/>
            <a:ext cx="3367089" cy="436098"/>
          </a:xfrm>
        </p:spPr>
        <p:txBody>
          <a:bodyPr>
            <a:normAutofit/>
          </a:bodyPr>
          <a:lstStyle/>
          <a:p>
            <a:pPr>
              <a:buFont typeface="Wingdings 3" charset="2"/>
              <a:buChar char=""/>
            </a:pPr>
            <a:r>
              <a:rPr lang="en-US" sz="1800" dirty="0">
                <a:solidFill>
                  <a:schemeClr val="tx1"/>
                </a:solidFill>
              </a:rPr>
              <a:t>str(</a:t>
            </a:r>
            <a:r>
              <a:rPr lang="en-US" sz="1800" dirty="0" err="1">
                <a:solidFill>
                  <a:schemeClr val="tx1"/>
                </a:solidFill>
              </a:rPr>
              <a:t>svm_tuned</a:t>
            </a:r>
            <a:r>
              <a:rPr lang="en-US" sz="1800" dirty="0">
                <a:solidFill>
                  <a:schemeClr val="tx1"/>
                </a:solidFill>
              </a:rPr>
              <a:t>)</a:t>
            </a:r>
          </a:p>
        </p:txBody>
      </p:sp>
      <p:sp>
        <p:nvSpPr>
          <p:cNvPr id="8" name="Content Placeholder 7">
            <a:extLst>
              <a:ext uri="{FF2B5EF4-FFF2-40B4-BE49-F238E27FC236}">
                <a16:creationId xmlns:a16="http://schemas.microsoft.com/office/drawing/2014/main" id="{B52F9007-BE57-4020-9C83-3A8F8F82D1EB}"/>
              </a:ext>
            </a:extLst>
          </p:cNvPr>
          <p:cNvSpPr>
            <a:spLocks noGrp="1"/>
          </p:cNvSpPr>
          <p:nvPr>
            <p:ph idx="1"/>
          </p:nvPr>
        </p:nvSpPr>
        <p:spPr>
          <a:xfrm>
            <a:off x="6323012" y="3742006"/>
            <a:ext cx="4438773" cy="2119045"/>
          </a:xfrm>
        </p:spPr>
        <p:txBody>
          <a:bodyPr/>
          <a:lstStyle/>
          <a:p>
            <a:endParaRPr lang="en-US" dirty="0"/>
          </a:p>
        </p:txBody>
      </p:sp>
      <p:pic>
        <p:nvPicPr>
          <p:cNvPr id="3" name="Picture 2">
            <a:extLst>
              <a:ext uri="{FF2B5EF4-FFF2-40B4-BE49-F238E27FC236}">
                <a16:creationId xmlns:a16="http://schemas.microsoft.com/office/drawing/2014/main" id="{1288516A-6A01-4435-A929-3EC28BF13FA1}"/>
              </a:ext>
            </a:extLst>
          </p:cNvPr>
          <p:cNvPicPr>
            <a:picLocks noChangeAspect="1"/>
          </p:cNvPicPr>
          <p:nvPr/>
        </p:nvPicPr>
        <p:blipFill>
          <a:blip r:embed="rId3"/>
          <a:stretch>
            <a:fillRect/>
          </a:stretch>
        </p:blipFill>
        <p:spPr>
          <a:xfrm>
            <a:off x="1758461" y="1575582"/>
            <a:ext cx="9608234" cy="4958861"/>
          </a:xfrm>
          <a:prstGeom prst="rect">
            <a:avLst/>
          </a:prstGeom>
        </p:spPr>
      </p:pic>
    </p:spTree>
    <p:extLst>
      <p:ext uri="{BB962C8B-B14F-4D97-AF65-F5344CB8AC3E}">
        <p14:creationId xmlns:p14="http://schemas.microsoft.com/office/powerpoint/2010/main" val="2191455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446088"/>
            <a:ext cx="9284676" cy="791869"/>
          </a:xfrm>
        </p:spPr>
        <p:txBody>
          <a:bodyPr>
            <a:normAutofit fontScale="90000"/>
          </a:bodyPr>
          <a:lstStyle/>
          <a:p>
            <a:r>
              <a:rPr lang="en-US" sz="2700" dirty="0"/>
              <a:t>Build Models – tuned </a:t>
            </a:r>
            <a:r>
              <a:rPr lang="en-US" sz="2700" dirty="0" err="1"/>
              <a:t>svm</a:t>
            </a:r>
            <a:r>
              <a:rPr lang="en-US" sz="2700" dirty="0"/>
              <a:t> radial model (</a:t>
            </a:r>
            <a:r>
              <a:rPr lang="en-US" sz="2800" dirty="0" err="1"/>
              <a:t>confusionMatrix</a:t>
            </a:r>
            <a:r>
              <a:rPr lang="en-US" sz="2800" dirty="0"/>
              <a:t> </a:t>
            </a:r>
            <a:r>
              <a:rPr lang="en-US" sz="2700" dirty="0"/>
              <a:t>).</a:t>
            </a: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858128" y="1385108"/>
            <a:ext cx="10663312" cy="584369"/>
          </a:xfrm>
        </p:spPr>
        <p:txBody>
          <a:bodyPr>
            <a:normAutofit/>
          </a:bodyPr>
          <a:lstStyle/>
          <a:p>
            <a:pPr>
              <a:buFont typeface="Wingdings 3" charset="2"/>
              <a:buChar char=""/>
            </a:pPr>
            <a:r>
              <a:rPr lang="en-US" sz="1800" dirty="0" err="1">
                <a:solidFill>
                  <a:schemeClr val="tx1"/>
                </a:solidFill>
              </a:rPr>
              <a:t>confusionMatrix</a:t>
            </a:r>
            <a:r>
              <a:rPr lang="en-US" sz="1800" dirty="0">
                <a:solidFill>
                  <a:schemeClr val="tx1"/>
                </a:solidFill>
              </a:rPr>
              <a:t> to measure the prediction performance based on the classification table.</a:t>
            </a:r>
          </a:p>
        </p:txBody>
      </p:sp>
      <p:pic>
        <p:nvPicPr>
          <p:cNvPr id="3" name="Picture 2">
            <a:extLst>
              <a:ext uri="{FF2B5EF4-FFF2-40B4-BE49-F238E27FC236}">
                <a16:creationId xmlns:a16="http://schemas.microsoft.com/office/drawing/2014/main" id="{3099FC16-1587-4FF2-9F87-9D7D6C28EF38}"/>
              </a:ext>
            </a:extLst>
          </p:cNvPr>
          <p:cNvPicPr>
            <a:picLocks noChangeAspect="1"/>
          </p:cNvPicPr>
          <p:nvPr/>
        </p:nvPicPr>
        <p:blipFill>
          <a:blip r:embed="rId3"/>
          <a:stretch>
            <a:fillRect/>
          </a:stretch>
        </p:blipFill>
        <p:spPr>
          <a:xfrm>
            <a:off x="1214437" y="1969476"/>
            <a:ext cx="4426708" cy="4442435"/>
          </a:xfrm>
          <a:prstGeom prst="rect">
            <a:avLst/>
          </a:prstGeom>
        </p:spPr>
      </p:pic>
      <p:pic>
        <p:nvPicPr>
          <p:cNvPr id="5" name="Picture 4">
            <a:extLst>
              <a:ext uri="{FF2B5EF4-FFF2-40B4-BE49-F238E27FC236}">
                <a16:creationId xmlns:a16="http://schemas.microsoft.com/office/drawing/2014/main" id="{97C39585-F815-483F-9F16-B0BF042622CC}"/>
              </a:ext>
            </a:extLst>
          </p:cNvPr>
          <p:cNvPicPr>
            <a:picLocks noChangeAspect="1"/>
          </p:cNvPicPr>
          <p:nvPr/>
        </p:nvPicPr>
        <p:blipFill>
          <a:blip r:embed="rId4"/>
          <a:stretch>
            <a:fillRect/>
          </a:stretch>
        </p:blipFill>
        <p:spPr>
          <a:xfrm>
            <a:off x="5743574" y="2011361"/>
            <a:ext cx="5777865" cy="4400549"/>
          </a:xfrm>
          <a:prstGeom prst="rect">
            <a:avLst/>
          </a:prstGeom>
        </p:spPr>
      </p:pic>
    </p:spTree>
    <p:extLst>
      <p:ext uri="{BB962C8B-B14F-4D97-AF65-F5344CB8AC3E}">
        <p14:creationId xmlns:p14="http://schemas.microsoft.com/office/powerpoint/2010/main" val="221904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831852"/>
          </a:xfrm>
        </p:spPr>
        <p:txBody>
          <a:bodyPr>
            <a:normAutofit/>
          </a:bodyPr>
          <a:lstStyle/>
          <a:p>
            <a:r>
              <a:rPr lang="en-US" sz="2800" dirty="0"/>
              <a:t>Build Models – random forest model (train data):</a:t>
            </a:r>
            <a:br>
              <a:rPr lang="en-US" sz="2700" dirty="0"/>
            </a:b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507102"/>
            <a:ext cx="3367089" cy="349833"/>
          </a:xfrm>
        </p:spPr>
        <p:txBody>
          <a:bodyPr>
            <a:normAutofit lnSpcReduction="10000"/>
          </a:bodyPr>
          <a:lstStyle/>
          <a:p>
            <a:pPr>
              <a:buFont typeface="Wingdings 3" charset="2"/>
              <a:buChar char=""/>
            </a:pPr>
            <a:r>
              <a:rPr lang="en-US" sz="1800" dirty="0">
                <a:solidFill>
                  <a:schemeClr val="tx1"/>
                </a:solidFill>
              </a:rPr>
              <a:t>Confusion matrix</a:t>
            </a:r>
          </a:p>
        </p:txBody>
      </p:sp>
      <p:sp>
        <p:nvSpPr>
          <p:cNvPr id="6" name="Content Placeholder 5">
            <a:extLst>
              <a:ext uri="{FF2B5EF4-FFF2-40B4-BE49-F238E27FC236}">
                <a16:creationId xmlns:a16="http://schemas.microsoft.com/office/drawing/2014/main" id="{102A2FAF-60C6-40F5-BBAA-A35335F5FFC1}"/>
              </a:ext>
            </a:extLst>
          </p:cNvPr>
          <p:cNvSpPr>
            <a:spLocks noGrp="1"/>
          </p:cNvSpPr>
          <p:nvPr>
            <p:ph idx="1"/>
          </p:nvPr>
        </p:nvSpPr>
        <p:spPr>
          <a:xfrm>
            <a:off x="9298745" y="1856935"/>
            <a:ext cx="1786597" cy="1448974"/>
          </a:xfrm>
        </p:spPr>
        <p:txBody>
          <a:bodyPr>
            <a:normAutofit/>
          </a:bodyPr>
          <a:lstStyle/>
          <a:p>
            <a:r>
              <a:rPr lang="en-US" dirty="0"/>
              <a:t>Accuracy:</a:t>
            </a:r>
          </a:p>
          <a:p>
            <a:endParaRPr lang="en-US" dirty="0"/>
          </a:p>
          <a:p>
            <a:r>
              <a:rPr lang="en-US" dirty="0"/>
              <a:t>0.9829787</a:t>
            </a:r>
          </a:p>
        </p:txBody>
      </p:sp>
      <p:pic>
        <p:nvPicPr>
          <p:cNvPr id="7" name="Picture 6">
            <a:extLst>
              <a:ext uri="{FF2B5EF4-FFF2-40B4-BE49-F238E27FC236}">
                <a16:creationId xmlns:a16="http://schemas.microsoft.com/office/drawing/2014/main" id="{BD563AA3-F8EE-4037-9466-D42DF6B50549}"/>
              </a:ext>
            </a:extLst>
          </p:cNvPr>
          <p:cNvPicPr>
            <a:picLocks noChangeAspect="1"/>
          </p:cNvPicPr>
          <p:nvPr/>
        </p:nvPicPr>
        <p:blipFill>
          <a:blip r:embed="rId3"/>
          <a:stretch>
            <a:fillRect/>
          </a:stretch>
        </p:blipFill>
        <p:spPr>
          <a:xfrm>
            <a:off x="1758462" y="2053884"/>
            <a:ext cx="7272996" cy="4389120"/>
          </a:xfrm>
          <a:prstGeom prst="rect">
            <a:avLst/>
          </a:prstGeom>
        </p:spPr>
      </p:pic>
    </p:spTree>
    <p:extLst>
      <p:ext uri="{BB962C8B-B14F-4D97-AF65-F5344CB8AC3E}">
        <p14:creationId xmlns:p14="http://schemas.microsoft.com/office/powerpoint/2010/main" val="413801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714301"/>
          </a:xfrm>
        </p:spPr>
        <p:txBody>
          <a:bodyPr>
            <a:normAutofit/>
          </a:bodyPr>
          <a:lstStyle/>
          <a:p>
            <a:r>
              <a:rPr lang="en-US" sz="2800" dirty="0"/>
              <a:t>Build Models – random forest model:</a:t>
            </a:r>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575364"/>
            <a:ext cx="7047914" cy="478519"/>
          </a:xfrm>
        </p:spPr>
        <p:txBody>
          <a:bodyPr>
            <a:normAutofit/>
          </a:bodyPr>
          <a:lstStyle/>
          <a:p>
            <a:pPr>
              <a:buFont typeface="Wingdings 3" charset="2"/>
              <a:buChar char=""/>
            </a:pPr>
            <a:r>
              <a:rPr lang="en-US" sz="1800" dirty="0">
                <a:solidFill>
                  <a:schemeClr val="tx1"/>
                </a:solidFill>
              </a:rPr>
              <a:t>plot the mean square error of the forest object:</a:t>
            </a:r>
          </a:p>
        </p:txBody>
      </p:sp>
      <p:pic>
        <p:nvPicPr>
          <p:cNvPr id="3" name="Picture 2">
            <a:extLst>
              <a:ext uri="{FF2B5EF4-FFF2-40B4-BE49-F238E27FC236}">
                <a16:creationId xmlns:a16="http://schemas.microsoft.com/office/drawing/2014/main" id="{882064F1-AF09-4DFA-B06D-9BD34818B72D}"/>
              </a:ext>
            </a:extLst>
          </p:cNvPr>
          <p:cNvPicPr>
            <a:picLocks noChangeAspect="1"/>
          </p:cNvPicPr>
          <p:nvPr/>
        </p:nvPicPr>
        <p:blipFill>
          <a:blip r:embed="rId3"/>
          <a:stretch>
            <a:fillRect/>
          </a:stretch>
        </p:blipFill>
        <p:spPr>
          <a:xfrm>
            <a:off x="1791286" y="2239696"/>
            <a:ext cx="8464062" cy="3598396"/>
          </a:xfrm>
          <a:prstGeom prst="rect">
            <a:avLst/>
          </a:prstGeom>
        </p:spPr>
      </p:pic>
    </p:spTree>
    <p:extLst>
      <p:ext uri="{BB962C8B-B14F-4D97-AF65-F5344CB8AC3E}">
        <p14:creationId xmlns:p14="http://schemas.microsoft.com/office/powerpoint/2010/main" val="322696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831852"/>
          </a:xfrm>
        </p:spPr>
        <p:txBody>
          <a:bodyPr>
            <a:normAutofit/>
          </a:bodyPr>
          <a:lstStyle/>
          <a:p>
            <a:r>
              <a:rPr lang="en-US" sz="2800" dirty="0"/>
              <a:t>Build Models – random forest model (test data):</a:t>
            </a:r>
            <a:br>
              <a:rPr lang="en-US" sz="2700" dirty="0"/>
            </a:br>
            <a:endParaRPr lang="en-US" dirty="0"/>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507102"/>
            <a:ext cx="3367089" cy="349833"/>
          </a:xfrm>
        </p:spPr>
        <p:txBody>
          <a:bodyPr>
            <a:normAutofit lnSpcReduction="10000"/>
          </a:bodyPr>
          <a:lstStyle/>
          <a:p>
            <a:pPr>
              <a:buFont typeface="Wingdings 3" charset="2"/>
              <a:buChar char=""/>
            </a:pPr>
            <a:r>
              <a:rPr lang="en-US" sz="1800" dirty="0">
                <a:solidFill>
                  <a:schemeClr val="tx1"/>
                </a:solidFill>
              </a:rPr>
              <a:t>Confusion matrix</a:t>
            </a:r>
          </a:p>
        </p:txBody>
      </p:sp>
      <p:sp>
        <p:nvSpPr>
          <p:cNvPr id="6" name="Content Placeholder 5">
            <a:extLst>
              <a:ext uri="{FF2B5EF4-FFF2-40B4-BE49-F238E27FC236}">
                <a16:creationId xmlns:a16="http://schemas.microsoft.com/office/drawing/2014/main" id="{102A2FAF-60C6-40F5-BBAA-A35335F5FFC1}"/>
              </a:ext>
            </a:extLst>
          </p:cNvPr>
          <p:cNvSpPr>
            <a:spLocks noGrp="1"/>
          </p:cNvSpPr>
          <p:nvPr>
            <p:ph idx="1"/>
          </p:nvPr>
        </p:nvSpPr>
        <p:spPr>
          <a:xfrm>
            <a:off x="9298745" y="1856935"/>
            <a:ext cx="1786597" cy="1448974"/>
          </a:xfrm>
        </p:spPr>
        <p:txBody>
          <a:bodyPr>
            <a:normAutofit/>
          </a:bodyPr>
          <a:lstStyle/>
          <a:p>
            <a:r>
              <a:rPr lang="en-US" dirty="0"/>
              <a:t>Accuracy:</a:t>
            </a:r>
          </a:p>
          <a:p>
            <a:endParaRPr lang="en-US" dirty="0"/>
          </a:p>
          <a:p>
            <a:r>
              <a:rPr lang="en-US" dirty="0"/>
              <a:t>0.8613861</a:t>
            </a:r>
          </a:p>
        </p:txBody>
      </p:sp>
      <p:pic>
        <p:nvPicPr>
          <p:cNvPr id="3" name="Picture 2">
            <a:extLst>
              <a:ext uri="{FF2B5EF4-FFF2-40B4-BE49-F238E27FC236}">
                <a16:creationId xmlns:a16="http://schemas.microsoft.com/office/drawing/2014/main" id="{77116712-B244-405E-9B4C-77BAE92E66F2}"/>
              </a:ext>
            </a:extLst>
          </p:cNvPr>
          <p:cNvPicPr>
            <a:picLocks noChangeAspect="1"/>
          </p:cNvPicPr>
          <p:nvPr/>
        </p:nvPicPr>
        <p:blipFill>
          <a:blip r:embed="rId3"/>
          <a:stretch>
            <a:fillRect/>
          </a:stretch>
        </p:blipFill>
        <p:spPr>
          <a:xfrm>
            <a:off x="1758462" y="2067951"/>
            <a:ext cx="6850966" cy="4114799"/>
          </a:xfrm>
          <a:prstGeom prst="rect">
            <a:avLst/>
          </a:prstGeom>
        </p:spPr>
      </p:pic>
    </p:spTree>
    <p:extLst>
      <p:ext uri="{BB962C8B-B14F-4D97-AF65-F5344CB8AC3E}">
        <p14:creationId xmlns:p14="http://schemas.microsoft.com/office/powerpoint/2010/main" val="10867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58462" y="675250"/>
            <a:ext cx="9326880" cy="714301"/>
          </a:xfrm>
        </p:spPr>
        <p:txBody>
          <a:bodyPr>
            <a:normAutofit/>
          </a:bodyPr>
          <a:lstStyle/>
          <a:p>
            <a:r>
              <a:rPr lang="en-US" sz="2800" dirty="0"/>
              <a:t>Summary – Model comparison:</a:t>
            </a:r>
          </a:p>
        </p:txBody>
      </p:sp>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758461" y="1575364"/>
            <a:ext cx="7047914" cy="478519"/>
          </a:xfrm>
        </p:spPr>
        <p:txBody>
          <a:bodyPr>
            <a:normAutofit/>
          </a:bodyPr>
          <a:lstStyle/>
          <a:p>
            <a:pPr>
              <a:buFont typeface="Wingdings 3" charset="2"/>
              <a:buChar char=""/>
            </a:pPr>
            <a:r>
              <a:rPr lang="en-US" sz="1800" dirty="0">
                <a:solidFill>
                  <a:schemeClr val="tx1"/>
                </a:solidFill>
              </a:rPr>
              <a:t>We achieved ~86.1% accuracy with Random forest:</a:t>
            </a:r>
          </a:p>
        </p:txBody>
      </p:sp>
      <p:pic>
        <p:nvPicPr>
          <p:cNvPr id="6" name="Picture 5">
            <a:extLst>
              <a:ext uri="{FF2B5EF4-FFF2-40B4-BE49-F238E27FC236}">
                <a16:creationId xmlns:a16="http://schemas.microsoft.com/office/drawing/2014/main" id="{7645FAFE-9E21-4FE0-A3D6-8D426D128167}"/>
              </a:ext>
            </a:extLst>
          </p:cNvPr>
          <p:cNvPicPr>
            <a:picLocks noChangeAspect="1"/>
          </p:cNvPicPr>
          <p:nvPr/>
        </p:nvPicPr>
        <p:blipFill>
          <a:blip r:embed="rId3"/>
          <a:stretch>
            <a:fillRect/>
          </a:stretch>
        </p:blipFill>
        <p:spPr>
          <a:xfrm>
            <a:off x="2433710" y="2391508"/>
            <a:ext cx="7047914" cy="3418449"/>
          </a:xfrm>
          <a:prstGeom prst="rect">
            <a:avLst/>
          </a:prstGeom>
        </p:spPr>
      </p:pic>
    </p:spTree>
    <p:extLst>
      <p:ext uri="{BB962C8B-B14F-4D97-AF65-F5344CB8AC3E}">
        <p14:creationId xmlns:p14="http://schemas.microsoft.com/office/powerpoint/2010/main" val="425074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FAF2-DA44-411B-A2E1-F1B208C582B3}"/>
              </a:ext>
            </a:extLst>
          </p:cNvPr>
          <p:cNvSpPr>
            <a:spLocks noGrp="1"/>
          </p:cNvSpPr>
          <p:nvPr>
            <p:ph type="title"/>
          </p:nvPr>
        </p:nvSpPr>
        <p:spPr>
          <a:xfrm>
            <a:off x="1749287" y="424070"/>
            <a:ext cx="9755325" cy="808382"/>
          </a:xfrm>
        </p:spPr>
        <p:txBody>
          <a:bodyPr>
            <a:normAutofit/>
          </a:bodyPr>
          <a:lstStyle/>
          <a:p>
            <a:r>
              <a:rPr lang="en-US" dirty="0"/>
              <a:t>Project Links:</a:t>
            </a:r>
          </a:p>
        </p:txBody>
      </p:sp>
      <p:sp>
        <p:nvSpPr>
          <p:cNvPr id="3" name="Content Placeholder 2">
            <a:extLst>
              <a:ext uri="{FF2B5EF4-FFF2-40B4-BE49-F238E27FC236}">
                <a16:creationId xmlns:a16="http://schemas.microsoft.com/office/drawing/2014/main" id="{CCA45F81-069C-4C56-89D5-BB66AD36B577}"/>
              </a:ext>
            </a:extLst>
          </p:cNvPr>
          <p:cNvSpPr>
            <a:spLocks noGrp="1"/>
          </p:cNvSpPr>
          <p:nvPr>
            <p:ph idx="1"/>
          </p:nvPr>
        </p:nvSpPr>
        <p:spPr>
          <a:xfrm>
            <a:off x="1749286" y="1364974"/>
            <a:ext cx="9755325" cy="4546248"/>
          </a:xfrm>
        </p:spPr>
        <p:txBody>
          <a:bodyPr/>
          <a:lstStyle/>
          <a:p>
            <a:r>
              <a:rPr lang="en-US" dirty="0"/>
              <a:t>GitHub repository:</a:t>
            </a:r>
          </a:p>
          <a:p>
            <a:pPr lvl="1"/>
            <a:r>
              <a:rPr lang="en-US" sz="1800" u="sng" dirty="0">
                <a:hlinkClick r:id="rId2"/>
              </a:rPr>
              <a:t>https://github.com/mwangi02/MSDS696-Data-Science-Practicum-II.git</a:t>
            </a:r>
            <a:endParaRPr lang="en-US" sz="1800" dirty="0"/>
          </a:p>
          <a:p>
            <a:endParaRPr lang="en-US" dirty="0"/>
          </a:p>
          <a:p>
            <a:r>
              <a:rPr lang="en-US" dirty="0"/>
              <a:t>Reference:</a:t>
            </a:r>
          </a:p>
          <a:p>
            <a:pPr lvl="1"/>
            <a:r>
              <a:rPr lang="en-US" sz="1800" dirty="0"/>
              <a:t>Horton, P., &amp; </a:t>
            </a:r>
            <a:r>
              <a:rPr lang="en-US" sz="1800" dirty="0" err="1"/>
              <a:t>Nakai</a:t>
            </a:r>
            <a:r>
              <a:rPr lang="en-US" sz="1800" dirty="0"/>
              <a:t>, K. (1996). A Probabilistic Classification System for Predicting the Cellular Localization Sites of Proteins. </a:t>
            </a:r>
            <a:r>
              <a:rPr lang="en-US" sz="1800" i="1" dirty="0"/>
              <a:t>ISMB-96 Proceedings</a:t>
            </a:r>
            <a:r>
              <a:rPr lang="en-US" sz="1800" dirty="0"/>
              <a:t>, 109 – 115</a:t>
            </a:r>
            <a:r>
              <a:rPr lang="en-US" sz="1800" i="1" dirty="0"/>
              <a:t>.</a:t>
            </a:r>
            <a:r>
              <a:rPr lang="en-US" sz="1800" dirty="0"/>
              <a:t> Retrieved from </a:t>
            </a:r>
            <a:r>
              <a:rPr lang="en-US" sz="1800" dirty="0">
                <a:hlinkClick r:id="rId3"/>
              </a:rPr>
              <a:t>https://www.aaai.org/Papers/ISMB/1996/ISMB96-012.pdf</a:t>
            </a:r>
            <a:endParaRPr lang="en-US" sz="1800" u="sng" dirty="0"/>
          </a:p>
          <a:p>
            <a:endParaRPr lang="en-US" dirty="0"/>
          </a:p>
          <a:p>
            <a:r>
              <a:rPr lang="en-US" dirty="0"/>
              <a:t>Data Source – From the UCI Machine Learning Repository:</a:t>
            </a:r>
          </a:p>
          <a:p>
            <a:pPr lvl="1"/>
            <a:r>
              <a:rPr lang="en-US" sz="1800" u="sng" dirty="0">
                <a:hlinkClick r:id="rId4"/>
              </a:rPr>
              <a:t>https://archive.ics.uci.edu/ml/machine-learning-databases/ecoli/</a:t>
            </a:r>
            <a:endParaRPr lang="en-US" sz="1800" dirty="0"/>
          </a:p>
        </p:txBody>
      </p:sp>
    </p:spTree>
    <p:extLst>
      <p:ext uri="{BB962C8B-B14F-4D97-AF65-F5344CB8AC3E}">
        <p14:creationId xmlns:p14="http://schemas.microsoft.com/office/powerpoint/2010/main" val="149372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2ACD-84EA-46CD-A651-81EC0CCA54F2}"/>
              </a:ext>
            </a:extLst>
          </p:cNvPr>
          <p:cNvSpPr>
            <a:spLocks noGrp="1"/>
          </p:cNvSpPr>
          <p:nvPr>
            <p:ph type="title"/>
          </p:nvPr>
        </p:nvSpPr>
        <p:spPr>
          <a:xfrm>
            <a:off x="2592925" y="624110"/>
            <a:ext cx="8911687" cy="684185"/>
          </a:xfrm>
        </p:spPr>
        <p:txBody>
          <a:bodyPr/>
          <a:lstStyle/>
          <a:p>
            <a:r>
              <a:rPr lang="en-US" dirty="0"/>
              <a:t>Project Milestones:</a:t>
            </a:r>
          </a:p>
        </p:txBody>
      </p:sp>
      <p:sp>
        <p:nvSpPr>
          <p:cNvPr id="3" name="Content Placeholder 2">
            <a:extLst>
              <a:ext uri="{FF2B5EF4-FFF2-40B4-BE49-F238E27FC236}">
                <a16:creationId xmlns:a16="http://schemas.microsoft.com/office/drawing/2014/main" id="{A4567E35-9668-422C-96B8-3955F5AF7104}"/>
              </a:ext>
            </a:extLst>
          </p:cNvPr>
          <p:cNvSpPr>
            <a:spLocks noGrp="1"/>
          </p:cNvSpPr>
          <p:nvPr>
            <p:ph idx="1"/>
          </p:nvPr>
        </p:nvSpPr>
        <p:spPr>
          <a:xfrm>
            <a:off x="2589212" y="1463040"/>
            <a:ext cx="8915400" cy="4448182"/>
          </a:xfrm>
        </p:spPr>
        <p:txBody>
          <a:bodyPr/>
          <a:lstStyle/>
          <a:p>
            <a:pPr lvl="0"/>
            <a:r>
              <a:rPr lang="en-US" dirty="0"/>
              <a:t>Project proposal (Scope) – (Done)</a:t>
            </a:r>
          </a:p>
          <a:p>
            <a:pPr lvl="0"/>
            <a:r>
              <a:rPr lang="en-US" dirty="0"/>
              <a:t>Updating R environment – (Done)</a:t>
            </a:r>
          </a:p>
          <a:p>
            <a:pPr lvl="0"/>
            <a:r>
              <a:rPr lang="en-US" dirty="0"/>
              <a:t>Data collection – (Done)</a:t>
            </a:r>
          </a:p>
          <a:p>
            <a:pPr lvl="0"/>
            <a:r>
              <a:rPr lang="en-US" dirty="0"/>
              <a:t>Exploratory Data Analysis (EDA) – (Done) </a:t>
            </a:r>
          </a:p>
          <a:p>
            <a:pPr lvl="0"/>
            <a:r>
              <a:rPr lang="en-US" dirty="0"/>
              <a:t>Data cleaning – (Done)</a:t>
            </a:r>
          </a:p>
          <a:p>
            <a:pPr lvl="0"/>
            <a:r>
              <a:rPr lang="en-US" dirty="0"/>
              <a:t>Build models: SVM, Random forest – (Done)</a:t>
            </a:r>
          </a:p>
          <a:p>
            <a:r>
              <a:rPr lang="en-US" dirty="0"/>
              <a:t>Hyper parameter optimization – (Done)</a:t>
            </a:r>
          </a:p>
          <a:p>
            <a:r>
              <a:rPr lang="en-US" dirty="0"/>
              <a:t>Result visualization – (Done)</a:t>
            </a:r>
          </a:p>
          <a:p>
            <a:pPr lvl="1"/>
            <a:r>
              <a:rPr lang="en-US" sz="1800" dirty="0"/>
              <a:t>Class Presentation</a:t>
            </a:r>
          </a:p>
          <a:p>
            <a:pPr lvl="1"/>
            <a:r>
              <a:rPr lang="en-US" sz="1800" dirty="0"/>
              <a:t>GitHub Repository</a:t>
            </a:r>
          </a:p>
          <a:p>
            <a:pPr lvl="0"/>
            <a:endParaRPr lang="en-US" dirty="0"/>
          </a:p>
          <a:p>
            <a:endParaRPr lang="en-US" dirty="0"/>
          </a:p>
        </p:txBody>
      </p:sp>
    </p:spTree>
    <p:extLst>
      <p:ext uri="{BB962C8B-B14F-4D97-AF65-F5344CB8AC3E}">
        <p14:creationId xmlns:p14="http://schemas.microsoft.com/office/powerpoint/2010/main" val="54714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9D8-2E2E-489D-842F-0860C14CB0C5}"/>
              </a:ext>
            </a:extLst>
          </p:cNvPr>
          <p:cNvSpPr>
            <a:spLocks noGrp="1"/>
          </p:cNvSpPr>
          <p:nvPr>
            <p:ph type="title"/>
          </p:nvPr>
        </p:nvSpPr>
        <p:spPr>
          <a:xfrm>
            <a:off x="1736035" y="609600"/>
            <a:ext cx="9768577" cy="980661"/>
          </a:xfrm>
        </p:spPr>
        <p:txBody>
          <a:bodyPr>
            <a:normAutofit/>
          </a:bodyPr>
          <a:lstStyle/>
          <a:p>
            <a:r>
              <a:rPr lang="en-US" dirty="0"/>
              <a:t>Data: Brief description of data.</a:t>
            </a:r>
          </a:p>
        </p:txBody>
      </p:sp>
      <p:sp>
        <p:nvSpPr>
          <p:cNvPr id="3" name="Content Placeholder 2">
            <a:extLst>
              <a:ext uri="{FF2B5EF4-FFF2-40B4-BE49-F238E27FC236}">
                <a16:creationId xmlns:a16="http://schemas.microsoft.com/office/drawing/2014/main" id="{13413028-3214-450F-90BC-C65444AE0D63}"/>
              </a:ext>
            </a:extLst>
          </p:cNvPr>
          <p:cNvSpPr>
            <a:spLocks noGrp="1"/>
          </p:cNvSpPr>
          <p:nvPr>
            <p:ph idx="1"/>
          </p:nvPr>
        </p:nvSpPr>
        <p:spPr>
          <a:xfrm>
            <a:off x="1736035" y="2040834"/>
            <a:ext cx="9768577" cy="3458817"/>
          </a:xfrm>
        </p:spPr>
        <p:txBody>
          <a:bodyPr>
            <a:normAutofit/>
          </a:bodyPr>
          <a:lstStyle/>
          <a:p>
            <a:r>
              <a:rPr lang="en-US" dirty="0"/>
              <a:t>The data will be analyzed using R, which is a good statistical data analysis tool with good packages for machine learning methods.</a:t>
            </a:r>
          </a:p>
          <a:p>
            <a:r>
              <a:rPr lang="en-US" dirty="0"/>
              <a:t>The data file is </a:t>
            </a:r>
            <a:r>
              <a:rPr lang="en-US" dirty="0" err="1"/>
              <a:t>ecoli.data</a:t>
            </a:r>
            <a:r>
              <a:rPr lang="en-US" dirty="0"/>
              <a:t> and has 336 rows with 9 columns  (9 attributes - 8 predictive and 1 name).</a:t>
            </a:r>
          </a:p>
          <a:p>
            <a:r>
              <a:rPr lang="en-US" dirty="0"/>
              <a:t>There are 8 class distributions. The class is the localization site. We are going to classify on the class distribution. </a:t>
            </a:r>
          </a:p>
          <a:p>
            <a:r>
              <a:rPr lang="en-US" dirty="0"/>
              <a:t>The </a:t>
            </a:r>
            <a:r>
              <a:rPr lang="en-US" dirty="0" err="1"/>
              <a:t>ecoli.names</a:t>
            </a:r>
            <a:r>
              <a:rPr lang="en-US" dirty="0"/>
              <a:t> file describes the data structure, attribute Information, and the class distribution (the class is the localization site).</a:t>
            </a:r>
          </a:p>
        </p:txBody>
      </p:sp>
    </p:spTree>
    <p:extLst>
      <p:ext uri="{BB962C8B-B14F-4D97-AF65-F5344CB8AC3E}">
        <p14:creationId xmlns:p14="http://schemas.microsoft.com/office/powerpoint/2010/main" val="367521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134D-16EE-45DA-8D18-36CE658673C0}"/>
              </a:ext>
            </a:extLst>
          </p:cNvPr>
          <p:cNvSpPr>
            <a:spLocks noGrp="1"/>
          </p:cNvSpPr>
          <p:nvPr>
            <p:ph type="title"/>
          </p:nvPr>
        </p:nvSpPr>
        <p:spPr>
          <a:xfrm>
            <a:off x="1687669" y="450575"/>
            <a:ext cx="9945439" cy="760408"/>
          </a:xfrm>
        </p:spPr>
        <p:txBody>
          <a:bodyPr vert="horz" lIns="91440" tIns="45720" rIns="91440" bIns="45720" rtlCol="0" anchor="t">
            <a:normAutofit/>
          </a:bodyPr>
          <a:lstStyle/>
          <a:p>
            <a:pPr>
              <a:lnSpc>
                <a:spcPct val="90000"/>
              </a:lnSpc>
            </a:pPr>
            <a:r>
              <a:rPr lang="en-US" sz="3600" dirty="0"/>
              <a:t>Exploratory Data Analysis (EDA):</a:t>
            </a:r>
          </a:p>
        </p:txBody>
      </p:sp>
      <p:sp>
        <p:nvSpPr>
          <p:cNvPr id="4" name="Text Placeholder 3">
            <a:extLst>
              <a:ext uri="{FF2B5EF4-FFF2-40B4-BE49-F238E27FC236}">
                <a16:creationId xmlns:a16="http://schemas.microsoft.com/office/drawing/2014/main" id="{118C96C0-DDFE-463B-AE86-3399A8A748BB}"/>
              </a:ext>
            </a:extLst>
          </p:cNvPr>
          <p:cNvSpPr>
            <a:spLocks noGrp="1"/>
          </p:cNvSpPr>
          <p:nvPr>
            <p:ph type="body" sz="half" idx="2"/>
          </p:nvPr>
        </p:nvSpPr>
        <p:spPr>
          <a:xfrm>
            <a:off x="1683956" y="1444487"/>
            <a:ext cx="3771694" cy="2363921"/>
          </a:xfrm>
        </p:spPr>
        <p:txBody>
          <a:bodyPr vert="horz" lIns="91440" tIns="45720" rIns="91440" bIns="45720" rtlCol="0">
            <a:normAutofit/>
          </a:bodyPr>
          <a:lstStyle/>
          <a:p>
            <a:pPr>
              <a:buFont typeface="Wingdings 3" charset="2"/>
              <a:buChar char=""/>
            </a:pPr>
            <a:r>
              <a:rPr lang="en-US" sz="1800" dirty="0"/>
              <a:t>Using summary statistics Graphs.</a:t>
            </a:r>
          </a:p>
          <a:p>
            <a:pPr>
              <a:buFont typeface="Wingdings 3" charset="2"/>
              <a:buChar char=""/>
            </a:pPr>
            <a:r>
              <a:rPr lang="en-US" sz="1800" dirty="0">
                <a:solidFill>
                  <a:schemeClr val="tx1"/>
                </a:solidFill>
              </a:rPr>
              <a:t>Look at the data structure and the view:</a:t>
            </a:r>
          </a:p>
          <a:p>
            <a:pPr>
              <a:buFont typeface="Wingdings 3" charset="2"/>
              <a:buChar char=""/>
            </a:pPr>
            <a:r>
              <a:rPr lang="en-US" sz="1800" dirty="0">
                <a:solidFill>
                  <a:schemeClr val="tx1"/>
                </a:solidFill>
              </a:rPr>
              <a:t>str(</a:t>
            </a:r>
            <a:r>
              <a:rPr lang="en-US" sz="1800" dirty="0" err="1">
                <a:solidFill>
                  <a:schemeClr val="tx1"/>
                </a:solidFill>
              </a:rPr>
              <a:t>ecoli_df</a:t>
            </a:r>
            <a:r>
              <a:rPr lang="en-US" sz="1800" dirty="0">
                <a:solidFill>
                  <a:schemeClr val="tx1"/>
                </a:solidFill>
              </a:rPr>
              <a:t>)</a:t>
            </a:r>
          </a:p>
          <a:p>
            <a:pPr>
              <a:buFont typeface="Wingdings 3" charset="2"/>
              <a:buChar char=""/>
            </a:pPr>
            <a:r>
              <a:rPr lang="en-US" sz="1800" dirty="0">
                <a:solidFill>
                  <a:schemeClr val="tx1"/>
                </a:solidFill>
              </a:rPr>
              <a:t>view(</a:t>
            </a:r>
            <a:r>
              <a:rPr lang="en-US" sz="1800" dirty="0" err="1">
                <a:solidFill>
                  <a:schemeClr val="tx1"/>
                </a:solidFill>
              </a:rPr>
              <a:t>ecoli_df</a:t>
            </a:r>
            <a:r>
              <a:rPr lang="en-US" sz="1800" dirty="0">
                <a:solidFill>
                  <a:schemeClr val="tx1"/>
                </a:solidFill>
              </a:rPr>
              <a:t>)</a:t>
            </a:r>
          </a:p>
        </p:txBody>
      </p:sp>
      <p:pic>
        <p:nvPicPr>
          <p:cNvPr id="5" name="Content Placeholder 4">
            <a:extLst>
              <a:ext uri="{FF2B5EF4-FFF2-40B4-BE49-F238E27FC236}">
                <a16:creationId xmlns:a16="http://schemas.microsoft.com/office/drawing/2014/main" id="{7A307C12-860F-4D6B-98B5-5D2D3185D51B}"/>
              </a:ext>
            </a:extLst>
          </p:cNvPr>
          <p:cNvPicPr>
            <a:picLocks noGrp="1" noChangeAspect="1"/>
          </p:cNvPicPr>
          <p:nvPr>
            <p:ph idx="1"/>
          </p:nvPr>
        </p:nvPicPr>
        <p:blipFill>
          <a:blip r:embed="rId3"/>
          <a:stretch>
            <a:fillRect/>
          </a:stretch>
        </p:blipFill>
        <p:spPr>
          <a:xfrm>
            <a:off x="6513274" y="1627756"/>
            <a:ext cx="5119835" cy="2180652"/>
          </a:xfrm>
          <a:prstGeom prst="rect">
            <a:avLst/>
          </a:prstGeom>
        </p:spPr>
      </p:pic>
      <p:pic>
        <p:nvPicPr>
          <p:cNvPr id="6" name="Picture 5">
            <a:extLst>
              <a:ext uri="{FF2B5EF4-FFF2-40B4-BE49-F238E27FC236}">
                <a16:creationId xmlns:a16="http://schemas.microsoft.com/office/drawing/2014/main" id="{6043F411-5E90-495A-9C01-D58CCF8332E6}"/>
              </a:ext>
            </a:extLst>
          </p:cNvPr>
          <p:cNvPicPr>
            <a:picLocks noChangeAspect="1"/>
          </p:cNvPicPr>
          <p:nvPr/>
        </p:nvPicPr>
        <p:blipFill>
          <a:blip r:embed="rId4"/>
          <a:stretch>
            <a:fillRect/>
          </a:stretch>
        </p:blipFill>
        <p:spPr>
          <a:xfrm>
            <a:off x="1683956" y="4041913"/>
            <a:ext cx="5112423" cy="2115406"/>
          </a:xfrm>
          <a:prstGeom prst="rect">
            <a:avLst/>
          </a:prstGeom>
        </p:spPr>
      </p:pic>
    </p:spTree>
    <p:extLst>
      <p:ext uri="{BB962C8B-B14F-4D97-AF65-F5344CB8AC3E}">
        <p14:creationId xmlns:p14="http://schemas.microsoft.com/office/powerpoint/2010/main" val="369434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3E1A-12F2-4714-9D02-39E48ABAEFCF}"/>
              </a:ext>
            </a:extLst>
          </p:cNvPr>
          <p:cNvSpPr>
            <a:spLocks noGrp="1"/>
          </p:cNvSpPr>
          <p:nvPr>
            <p:ph type="title"/>
          </p:nvPr>
        </p:nvSpPr>
        <p:spPr>
          <a:xfrm>
            <a:off x="1702190" y="446088"/>
            <a:ext cx="1772529" cy="1016952"/>
          </a:xfrm>
        </p:spPr>
        <p:txBody>
          <a:bodyPr>
            <a:normAutofit fontScale="90000"/>
          </a:bodyPr>
          <a:lstStyle/>
          <a:p>
            <a:r>
              <a:rPr lang="en-US" sz="3600" dirty="0"/>
              <a:t>EDA (CONT):</a:t>
            </a:r>
          </a:p>
        </p:txBody>
      </p:sp>
      <p:pic>
        <p:nvPicPr>
          <p:cNvPr id="5" name="Content Placeholder 4">
            <a:extLst>
              <a:ext uri="{FF2B5EF4-FFF2-40B4-BE49-F238E27FC236}">
                <a16:creationId xmlns:a16="http://schemas.microsoft.com/office/drawing/2014/main" id="{33C14890-DF4B-49EC-B27B-345FAE956FB4}"/>
              </a:ext>
            </a:extLst>
          </p:cNvPr>
          <p:cNvPicPr>
            <a:picLocks noGrp="1" noChangeAspect="1"/>
          </p:cNvPicPr>
          <p:nvPr>
            <p:ph idx="1"/>
          </p:nvPr>
        </p:nvPicPr>
        <p:blipFill>
          <a:blip r:embed="rId3"/>
          <a:stretch>
            <a:fillRect/>
          </a:stretch>
        </p:blipFill>
        <p:spPr>
          <a:xfrm>
            <a:off x="3729552" y="446088"/>
            <a:ext cx="7932565" cy="2752725"/>
          </a:xfrm>
          <a:prstGeom prst="rect">
            <a:avLst/>
          </a:prstGeom>
        </p:spPr>
      </p:pic>
      <p:sp>
        <p:nvSpPr>
          <p:cNvPr id="4" name="Text Placeholder 3">
            <a:extLst>
              <a:ext uri="{FF2B5EF4-FFF2-40B4-BE49-F238E27FC236}">
                <a16:creationId xmlns:a16="http://schemas.microsoft.com/office/drawing/2014/main" id="{3DEC299A-9A9A-43E0-ABD0-C3BEC780CC9F}"/>
              </a:ext>
            </a:extLst>
          </p:cNvPr>
          <p:cNvSpPr>
            <a:spLocks noGrp="1"/>
          </p:cNvSpPr>
          <p:nvPr>
            <p:ph type="body" sz="half" idx="2"/>
          </p:nvPr>
        </p:nvSpPr>
        <p:spPr>
          <a:xfrm>
            <a:off x="1266092" y="1598613"/>
            <a:ext cx="2208628" cy="4262436"/>
          </a:xfrm>
        </p:spPr>
        <p:txBody>
          <a:bodyPr>
            <a:normAutofit/>
          </a:bodyPr>
          <a:lstStyle/>
          <a:p>
            <a:r>
              <a:rPr lang="en-US" sz="1800" dirty="0"/>
              <a:t>describe(</a:t>
            </a:r>
            <a:r>
              <a:rPr lang="en-US" sz="1800" dirty="0" err="1"/>
              <a:t>ecoli_df</a:t>
            </a:r>
            <a:r>
              <a:rPr lang="en-US" sz="1800" dirty="0"/>
              <a:t>)</a:t>
            </a:r>
          </a:p>
          <a:p>
            <a:endParaRPr lang="en-US" sz="1800" dirty="0"/>
          </a:p>
          <a:p>
            <a:endParaRPr lang="en-US" sz="1800" dirty="0"/>
          </a:p>
          <a:p>
            <a:endParaRPr lang="en-US" sz="1800" dirty="0"/>
          </a:p>
          <a:p>
            <a:r>
              <a:rPr lang="en-US" sz="1800" dirty="0" err="1"/>
              <a:t>freq</a:t>
            </a:r>
            <a:r>
              <a:rPr lang="en-US" sz="1800" dirty="0"/>
              <a:t>(</a:t>
            </a:r>
            <a:r>
              <a:rPr lang="en-US" sz="1800" dirty="0" err="1"/>
              <a:t>ecoli_df</a:t>
            </a:r>
            <a:r>
              <a:rPr lang="en-US" sz="1800" dirty="0"/>
              <a:t>)</a:t>
            </a:r>
          </a:p>
        </p:txBody>
      </p:sp>
      <p:pic>
        <p:nvPicPr>
          <p:cNvPr id="6" name="Picture 5">
            <a:extLst>
              <a:ext uri="{FF2B5EF4-FFF2-40B4-BE49-F238E27FC236}">
                <a16:creationId xmlns:a16="http://schemas.microsoft.com/office/drawing/2014/main" id="{7C4A1750-5BD8-440F-A1AF-4FAA91F987AD}"/>
              </a:ext>
            </a:extLst>
          </p:cNvPr>
          <p:cNvPicPr>
            <a:picLocks noChangeAspect="1"/>
          </p:cNvPicPr>
          <p:nvPr/>
        </p:nvPicPr>
        <p:blipFill>
          <a:blip r:embed="rId4"/>
          <a:stretch>
            <a:fillRect/>
          </a:stretch>
        </p:blipFill>
        <p:spPr>
          <a:xfrm>
            <a:off x="3729552" y="3429000"/>
            <a:ext cx="7932565" cy="3227388"/>
          </a:xfrm>
          <a:prstGeom prst="rect">
            <a:avLst/>
          </a:prstGeom>
        </p:spPr>
      </p:pic>
    </p:spTree>
    <p:extLst>
      <p:ext uri="{BB962C8B-B14F-4D97-AF65-F5344CB8AC3E}">
        <p14:creationId xmlns:p14="http://schemas.microsoft.com/office/powerpoint/2010/main" val="335123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5F8-D5A1-41FC-A416-A404BF357E62}"/>
              </a:ext>
            </a:extLst>
          </p:cNvPr>
          <p:cNvSpPr>
            <a:spLocks noGrp="1"/>
          </p:cNvSpPr>
          <p:nvPr>
            <p:ph type="title"/>
          </p:nvPr>
        </p:nvSpPr>
        <p:spPr>
          <a:xfrm>
            <a:off x="1505244" y="446088"/>
            <a:ext cx="3362178" cy="1790676"/>
          </a:xfrm>
        </p:spPr>
        <p:txBody>
          <a:bodyPr>
            <a:noAutofit/>
          </a:bodyPr>
          <a:lstStyle/>
          <a:p>
            <a:r>
              <a:rPr lang="en-US" sz="3600" dirty="0"/>
              <a:t>EDA - Check for missing data:</a:t>
            </a:r>
          </a:p>
        </p:txBody>
      </p:sp>
      <p:pic>
        <p:nvPicPr>
          <p:cNvPr id="5" name="Content Placeholder 4">
            <a:extLst>
              <a:ext uri="{FF2B5EF4-FFF2-40B4-BE49-F238E27FC236}">
                <a16:creationId xmlns:a16="http://schemas.microsoft.com/office/drawing/2014/main" id="{63B98493-D5D2-4224-B479-27BE417F0F51}"/>
              </a:ext>
            </a:extLst>
          </p:cNvPr>
          <p:cNvPicPr>
            <a:picLocks noGrp="1" noChangeAspect="1"/>
          </p:cNvPicPr>
          <p:nvPr>
            <p:ph idx="1"/>
          </p:nvPr>
        </p:nvPicPr>
        <p:blipFill>
          <a:blip r:embed="rId3"/>
          <a:stretch>
            <a:fillRect/>
          </a:stretch>
        </p:blipFill>
        <p:spPr>
          <a:xfrm>
            <a:off x="5106571" y="446088"/>
            <a:ext cx="6274191" cy="2550330"/>
          </a:xfrm>
          <a:prstGeom prst="rect">
            <a:avLst/>
          </a:prstGeom>
        </p:spPr>
      </p:pic>
      <p:sp>
        <p:nvSpPr>
          <p:cNvPr id="4" name="Text Placeholder 3">
            <a:extLst>
              <a:ext uri="{FF2B5EF4-FFF2-40B4-BE49-F238E27FC236}">
                <a16:creationId xmlns:a16="http://schemas.microsoft.com/office/drawing/2014/main" id="{1D4B468A-3D48-405A-B774-4E1EFC85ED48}"/>
              </a:ext>
            </a:extLst>
          </p:cNvPr>
          <p:cNvSpPr>
            <a:spLocks noGrp="1"/>
          </p:cNvSpPr>
          <p:nvPr>
            <p:ph type="body" sz="half" idx="2"/>
          </p:nvPr>
        </p:nvSpPr>
        <p:spPr>
          <a:xfrm>
            <a:off x="1209822" y="2855742"/>
            <a:ext cx="2574387" cy="3005306"/>
          </a:xfrm>
        </p:spPr>
        <p:txBody>
          <a:bodyPr/>
          <a:lstStyle/>
          <a:p>
            <a:r>
              <a:rPr lang="en-US" sz="1800" dirty="0" err="1"/>
              <a:t>plot_missing</a:t>
            </a:r>
            <a:r>
              <a:rPr lang="en-US" sz="1800" dirty="0"/>
              <a:t>(</a:t>
            </a:r>
            <a:r>
              <a:rPr lang="en-US" sz="1800" dirty="0" err="1"/>
              <a:t>ecoli_df</a:t>
            </a:r>
            <a:r>
              <a:rPr lang="en-US" sz="1800" dirty="0"/>
              <a:t>)</a:t>
            </a:r>
          </a:p>
          <a:p>
            <a:endParaRPr lang="en-US" dirty="0"/>
          </a:p>
          <a:p>
            <a:endParaRPr lang="en-US" dirty="0"/>
          </a:p>
          <a:p>
            <a:endParaRPr lang="en-US" dirty="0"/>
          </a:p>
          <a:p>
            <a:endParaRPr lang="en-US" dirty="0"/>
          </a:p>
          <a:p>
            <a:endParaRPr lang="en-US" dirty="0"/>
          </a:p>
          <a:p>
            <a:r>
              <a:rPr lang="en-US" sz="1800" dirty="0" err="1"/>
              <a:t>plot_intro</a:t>
            </a:r>
            <a:r>
              <a:rPr lang="en-US" sz="1800" dirty="0"/>
              <a:t>(</a:t>
            </a:r>
            <a:r>
              <a:rPr lang="en-US" sz="1800" dirty="0" err="1"/>
              <a:t>ecoli_df</a:t>
            </a:r>
            <a:r>
              <a:rPr lang="en-US" sz="1800" dirty="0"/>
              <a:t>)</a:t>
            </a:r>
          </a:p>
          <a:p>
            <a:endParaRPr lang="en-US" dirty="0"/>
          </a:p>
        </p:txBody>
      </p:sp>
      <p:pic>
        <p:nvPicPr>
          <p:cNvPr id="6" name="Picture 5">
            <a:extLst>
              <a:ext uri="{FF2B5EF4-FFF2-40B4-BE49-F238E27FC236}">
                <a16:creationId xmlns:a16="http://schemas.microsoft.com/office/drawing/2014/main" id="{0100C569-FF27-429B-87F1-00A03470BAE3}"/>
              </a:ext>
            </a:extLst>
          </p:cNvPr>
          <p:cNvPicPr>
            <a:picLocks noChangeAspect="1"/>
          </p:cNvPicPr>
          <p:nvPr/>
        </p:nvPicPr>
        <p:blipFill>
          <a:blip r:embed="rId4"/>
          <a:stretch>
            <a:fillRect/>
          </a:stretch>
        </p:blipFill>
        <p:spPr>
          <a:xfrm>
            <a:off x="5106571" y="3135117"/>
            <a:ext cx="6274192" cy="3457575"/>
          </a:xfrm>
          <a:prstGeom prst="rect">
            <a:avLst/>
          </a:prstGeom>
        </p:spPr>
      </p:pic>
    </p:spTree>
    <p:extLst>
      <p:ext uri="{BB962C8B-B14F-4D97-AF65-F5344CB8AC3E}">
        <p14:creationId xmlns:p14="http://schemas.microsoft.com/office/powerpoint/2010/main" val="358678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23A4-D1D5-488E-B0B7-58ABBB753639}"/>
              </a:ext>
            </a:extLst>
          </p:cNvPr>
          <p:cNvSpPr>
            <a:spLocks noGrp="1"/>
          </p:cNvSpPr>
          <p:nvPr>
            <p:ph type="title"/>
          </p:nvPr>
        </p:nvSpPr>
        <p:spPr>
          <a:xfrm>
            <a:off x="1786596" y="446088"/>
            <a:ext cx="9115865" cy="721530"/>
          </a:xfrm>
        </p:spPr>
        <p:txBody>
          <a:bodyPr>
            <a:noAutofit/>
          </a:bodyPr>
          <a:lstStyle/>
          <a:p>
            <a:r>
              <a:rPr lang="en-US" sz="3600" dirty="0"/>
              <a:t>EDA - Histogram of the variables:</a:t>
            </a:r>
          </a:p>
        </p:txBody>
      </p:sp>
      <p:pic>
        <p:nvPicPr>
          <p:cNvPr id="5" name="Content Placeholder 4">
            <a:extLst>
              <a:ext uri="{FF2B5EF4-FFF2-40B4-BE49-F238E27FC236}">
                <a16:creationId xmlns:a16="http://schemas.microsoft.com/office/drawing/2014/main" id="{557B5BD3-FE9A-4E13-A452-4B0CF9AA4422}"/>
              </a:ext>
            </a:extLst>
          </p:cNvPr>
          <p:cNvPicPr>
            <a:picLocks noGrp="1" noChangeAspect="1"/>
          </p:cNvPicPr>
          <p:nvPr>
            <p:ph idx="1"/>
          </p:nvPr>
        </p:nvPicPr>
        <p:blipFill>
          <a:blip r:embed="rId2"/>
          <a:stretch>
            <a:fillRect/>
          </a:stretch>
        </p:blipFill>
        <p:spPr>
          <a:xfrm>
            <a:off x="5095288" y="1301334"/>
            <a:ext cx="3156231" cy="2489688"/>
          </a:xfrm>
          <a:prstGeom prst="rect">
            <a:avLst/>
          </a:prstGeom>
        </p:spPr>
      </p:pic>
      <p:sp>
        <p:nvSpPr>
          <p:cNvPr id="4" name="Text Placeholder 3">
            <a:extLst>
              <a:ext uri="{FF2B5EF4-FFF2-40B4-BE49-F238E27FC236}">
                <a16:creationId xmlns:a16="http://schemas.microsoft.com/office/drawing/2014/main" id="{BFDDA25D-4F67-4421-927F-887E51B86350}"/>
              </a:ext>
            </a:extLst>
          </p:cNvPr>
          <p:cNvSpPr>
            <a:spLocks noGrp="1"/>
          </p:cNvSpPr>
          <p:nvPr>
            <p:ph type="body" sz="half" idx="2"/>
          </p:nvPr>
        </p:nvSpPr>
        <p:spPr>
          <a:xfrm>
            <a:off x="1294228" y="1645921"/>
            <a:ext cx="3505199" cy="1783079"/>
          </a:xfrm>
        </p:spPr>
        <p:txBody>
          <a:bodyPr>
            <a:noAutofit/>
          </a:bodyPr>
          <a:lstStyle/>
          <a:p>
            <a:r>
              <a:rPr lang="en-US" sz="1800" dirty="0" err="1"/>
              <a:t>ecoli_df</a:t>
            </a:r>
            <a:r>
              <a:rPr lang="en-US" sz="1800" dirty="0"/>
              <a:t> %&gt;%</a:t>
            </a:r>
          </a:p>
          <a:p>
            <a:r>
              <a:rPr lang="en-US" sz="1800" dirty="0"/>
              <a:t>  </a:t>
            </a:r>
            <a:r>
              <a:rPr lang="en-US" sz="1800" dirty="0" err="1"/>
              <a:t>ggplot</a:t>
            </a:r>
            <a:r>
              <a:rPr lang="en-US" sz="1800" dirty="0"/>
              <a:t>(</a:t>
            </a:r>
            <a:r>
              <a:rPr lang="en-US" sz="1800" dirty="0" err="1"/>
              <a:t>aes</a:t>
            </a:r>
            <a:r>
              <a:rPr lang="en-US" sz="1800" dirty="0"/>
              <a:t>(x=mcg)) +</a:t>
            </a:r>
          </a:p>
          <a:p>
            <a:r>
              <a:rPr lang="en-US" sz="1800" dirty="0"/>
              <a:t>       </a:t>
            </a:r>
            <a:r>
              <a:rPr lang="en-US" sz="1800" dirty="0" err="1"/>
              <a:t>geom_histogram</a:t>
            </a:r>
            <a:r>
              <a:rPr lang="en-US" sz="1800" dirty="0"/>
              <a:t>(bins=20) </a:t>
            </a:r>
          </a:p>
          <a:p>
            <a:endParaRPr lang="en-US" sz="1800" dirty="0"/>
          </a:p>
        </p:txBody>
      </p:sp>
      <p:pic>
        <p:nvPicPr>
          <p:cNvPr id="6" name="Picture 5">
            <a:extLst>
              <a:ext uri="{FF2B5EF4-FFF2-40B4-BE49-F238E27FC236}">
                <a16:creationId xmlns:a16="http://schemas.microsoft.com/office/drawing/2014/main" id="{C67E1815-CB45-4A8C-A2FE-CA2C74AD9B6E}"/>
              </a:ext>
            </a:extLst>
          </p:cNvPr>
          <p:cNvPicPr>
            <a:picLocks noChangeAspect="1"/>
          </p:cNvPicPr>
          <p:nvPr/>
        </p:nvPicPr>
        <p:blipFill>
          <a:blip r:embed="rId3"/>
          <a:stretch>
            <a:fillRect/>
          </a:stretch>
        </p:blipFill>
        <p:spPr>
          <a:xfrm>
            <a:off x="8547381" y="1301334"/>
            <a:ext cx="3156231" cy="2489689"/>
          </a:xfrm>
          <a:prstGeom prst="rect">
            <a:avLst/>
          </a:prstGeom>
        </p:spPr>
      </p:pic>
      <p:pic>
        <p:nvPicPr>
          <p:cNvPr id="7" name="Picture 6">
            <a:extLst>
              <a:ext uri="{FF2B5EF4-FFF2-40B4-BE49-F238E27FC236}">
                <a16:creationId xmlns:a16="http://schemas.microsoft.com/office/drawing/2014/main" id="{FAF86CCA-5347-4D2A-B8CB-F31AAC6F6F8E}"/>
              </a:ext>
            </a:extLst>
          </p:cNvPr>
          <p:cNvPicPr>
            <a:picLocks noChangeAspect="1"/>
          </p:cNvPicPr>
          <p:nvPr/>
        </p:nvPicPr>
        <p:blipFill>
          <a:blip r:embed="rId4"/>
          <a:stretch>
            <a:fillRect/>
          </a:stretch>
        </p:blipFill>
        <p:spPr>
          <a:xfrm>
            <a:off x="5095288" y="3924739"/>
            <a:ext cx="3156232" cy="2595416"/>
          </a:xfrm>
          <a:prstGeom prst="rect">
            <a:avLst/>
          </a:prstGeom>
        </p:spPr>
      </p:pic>
      <p:pic>
        <p:nvPicPr>
          <p:cNvPr id="8" name="Picture 7">
            <a:extLst>
              <a:ext uri="{FF2B5EF4-FFF2-40B4-BE49-F238E27FC236}">
                <a16:creationId xmlns:a16="http://schemas.microsoft.com/office/drawing/2014/main" id="{1FE2D0B3-B36D-4DFA-8F86-50826B5C4BBC}"/>
              </a:ext>
            </a:extLst>
          </p:cNvPr>
          <p:cNvPicPr>
            <a:picLocks noChangeAspect="1"/>
          </p:cNvPicPr>
          <p:nvPr/>
        </p:nvPicPr>
        <p:blipFill>
          <a:blip r:embed="rId5"/>
          <a:stretch>
            <a:fillRect/>
          </a:stretch>
        </p:blipFill>
        <p:spPr>
          <a:xfrm>
            <a:off x="8547382" y="3924739"/>
            <a:ext cx="3156231" cy="2595416"/>
          </a:xfrm>
          <a:prstGeom prst="rect">
            <a:avLst/>
          </a:prstGeom>
        </p:spPr>
      </p:pic>
    </p:spTree>
    <p:extLst>
      <p:ext uri="{BB962C8B-B14F-4D97-AF65-F5344CB8AC3E}">
        <p14:creationId xmlns:p14="http://schemas.microsoft.com/office/powerpoint/2010/main" val="899931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27805</TotalTime>
  <Words>1589</Words>
  <Application>Microsoft Office PowerPoint</Application>
  <PresentationFormat>Widescreen</PresentationFormat>
  <Paragraphs>165</Paragraphs>
  <Slides>29</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Wisp</vt:lpstr>
      <vt:lpstr>Classification of E.coli proteins.</vt:lpstr>
      <vt:lpstr>High level description of the project: </vt:lpstr>
      <vt:lpstr>Project Links:</vt:lpstr>
      <vt:lpstr>Project Milestones:</vt:lpstr>
      <vt:lpstr>Data: Brief description of data.</vt:lpstr>
      <vt:lpstr>Exploratory Data Analysis (EDA):</vt:lpstr>
      <vt:lpstr>EDA (CONT):</vt:lpstr>
      <vt:lpstr>EDA - Check for missing data:</vt:lpstr>
      <vt:lpstr>EDA - Histogram of the variables:</vt:lpstr>
      <vt:lpstr>EDA - Histogram of the variables:</vt:lpstr>
      <vt:lpstr>EDA - Box and whisker plots:</vt:lpstr>
      <vt:lpstr>EDA - Box and whisker plots:</vt:lpstr>
      <vt:lpstr>EDA - Plotting Vectors and quantile-quantile (Q-Q) plots:</vt:lpstr>
      <vt:lpstr>EDA - Correlation matrix using pairs plots:</vt:lpstr>
      <vt:lpstr> Data Cleaning:</vt:lpstr>
      <vt:lpstr> Data Cleaning – Standardization:</vt:lpstr>
      <vt:lpstr>Data Cleaning – Standardization:   </vt:lpstr>
      <vt:lpstr>Data Cleaning – Standardization:  </vt:lpstr>
      <vt:lpstr>Data Cleaning – Standardization:   </vt:lpstr>
      <vt:lpstr>Build Models – svm linear model (with a cost of 1). </vt:lpstr>
      <vt:lpstr>Build Model – svm linear model (confusionMatrix ).</vt:lpstr>
      <vt:lpstr>Build Models – svm radial model (with a cost of 1). </vt:lpstr>
      <vt:lpstr>Build Models – svm radial model (confusionMatrix ).</vt:lpstr>
      <vt:lpstr>Build Models – tuned svm radial model (train data). </vt:lpstr>
      <vt:lpstr>Build Models – tuned svm radial model (confusionMatrix ).</vt:lpstr>
      <vt:lpstr>Build Models – random forest model (train data): </vt:lpstr>
      <vt:lpstr>Build Models – random forest model:</vt:lpstr>
      <vt:lpstr>Build Models – random forest model (test data): </vt:lpstr>
      <vt:lpstr>Summary – 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E.coli proteins.</dc:title>
  <dc:creator>Mwangi, Eric M</dc:creator>
  <cp:lastModifiedBy>Mwangi, Eric M</cp:lastModifiedBy>
  <cp:revision>76</cp:revision>
  <dcterms:created xsi:type="dcterms:W3CDTF">2020-07-29T22:01:57Z</dcterms:created>
  <dcterms:modified xsi:type="dcterms:W3CDTF">2020-08-20T20:13:43Z</dcterms:modified>
</cp:coreProperties>
</file>