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59"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9" d="100"/>
          <a:sy n="119" d="100"/>
        </p:scale>
        <p:origin x="2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CFA9-DEB8-4322-A979-C2B82F96CE57}"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349D1A4A-EDF5-46CA-BC97-E1C1597F47C2}">
      <dgm:prSet/>
      <dgm:spPr/>
      <dgm:t>
        <a:bodyPr/>
        <a:lstStyle/>
        <a:p>
          <a:r>
            <a:rPr lang="en-GB"/>
            <a:t>Shape detection for objects is an area that does not seem to have many real-world applications but is a topic that is important enough to be taught to children.</a:t>
          </a:r>
          <a:endParaRPr lang="en-US"/>
        </a:p>
      </dgm:t>
    </dgm:pt>
    <dgm:pt modelId="{4297BE3E-072E-414B-9A2F-1723EEB706DD}" type="parTrans" cxnId="{D5ADB7CD-9378-448B-9A09-FC58D18BDE7B}">
      <dgm:prSet/>
      <dgm:spPr/>
      <dgm:t>
        <a:bodyPr/>
        <a:lstStyle/>
        <a:p>
          <a:endParaRPr lang="en-US"/>
        </a:p>
      </dgm:t>
    </dgm:pt>
    <dgm:pt modelId="{B27A52B2-9F41-4AB9-B83A-72A0D7B3EFFF}" type="sibTrans" cxnId="{D5ADB7CD-9378-448B-9A09-FC58D18BDE7B}">
      <dgm:prSet/>
      <dgm:spPr/>
      <dgm:t>
        <a:bodyPr/>
        <a:lstStyle/>
        <a:p>
          <a:endParaRPr lang="en-US"/>
        </a:p>
      </dgm:t>
    </dgm:pt>
    <dgm:pt modelId="{7B0D0CBD-98E9-49D1-9CED-D85BEF0E5185}">
      <dgm:prSet/>
      <dgm:spPr/>
      <dgm:t>
        <a:bodyPr/>
        <a:lstStyle/>
        <a:p>
          <a:r>
            <a:rPr lang="en-GB"/>
            <a:t>Some of the niche applications of shape detection would be in manufacturing processes (for quality checks, etc.) and developing bionic arms.</a:t>
          </a:r>
          <a:endParaRPr lang="en-US"/>
        </a:p>
      </dgm:t>
    </dgm:pt>
    <dgm:pt modelId="{EE8A5782-BA58-4293-AC78-09ED5F32B6F7}" type="parTrans" cxnId="{516E8585-8CB9-495E-9BFA-98D6B6DB62E3}">
      <dgm:prSet/>
      <dgm:spPr/>
      <dgm:t>
        <a:bodyPr/>
        <a:lstStyle/>
        <a:p>
          <a:endParaRPr lang="en-US"/>
        </a:p>
      </dgm:t>
    </dgm:pt>
    <dgm:pt modelId="{D6E5CC81-744D-432D-940B-A82FD4869B7E}" type="sibTrans" cxnId="{516E8585-8CB9-495E-9BFA-98D6B6DB62E3}">
      <dgm:prSet/>
      <dgm:spPr/>
      <dgm:t>
        <a:bodyPr/>
        <a:lstStyle/>
        <a:p>
          <a:endParaRPr lang="en-US"/>
        </a:p>
      </dgm:t>
    </dgm:pt>
    <dgm:pt modelId="{06814016-46A4-44E4-AF19-F5130C956C40}">
      <dgm:prSet/>
      <dgm:spPr/>
      <dgm:t>
        <a:bodyPr/>
        <a:lstStyle/>
        <a:p>
          <a:r>
            <a:rPr lang="en-GB"/>
            <a:t>Understanding the shape of an object can be beneficial in those scenarios. Therefore, for this project, we decided to take on the challenge of detecting 2D shapes of common and uncommon objects.</a:t>
          </a:r>
          <a:r>
            <a:rPr lang="en-IN"/>
            <a:t>   </a:t>
          </a:r>
          <a:endParaRPr lang="en-US"/>
        </a:p>
      </dgm:t>
    </dgm:pt>
    <dgm:pt modelId="{39A3BCF6-69BC-4F80-8B16-9092AD197548}" type="parTrans" cxnId="{AEAB3463-918F-4560-A1E5-638971700EE7}">
      <dgm:prSet/>
      <dgm:spPr/>
      <dgm:t>
        <a:bodyPr/>
        <a:lstStyle/>
        <a:p>
          <a:endParaRPr lang="en-US"/>
        </a:p>
      </dgm:t>
    </dgm:pt>
    <dgm:pt modelId="{EE2DBDDC-AA82-4E18-9DFA-56751DAB290E}" type="sibTrans" cxnId="{AEAB3463-918F-4560-A1E5-638971700EE7}">
      <dgm:prSet/>
      <dgm:spPr/>
      <dgm:t>
        <a:bodyPr/>
        <a:lstStyle/>
        <a:p>
          <a:endParaRPr lang="en-US"/>
        </a:p>
      </dgm:t>
    </dgm:pt>
    <dgm:pt modelId="{E85BEDA4-7756-7F40-AFDF-7A6FC8918B55}" type="pres">
      <dgm:prSet presAssocID="{A8A8CFA9-DEB8-4322-A979-C2B82F96CE57}" presName="linear" presStyleCnt="0">
        <dgm:presLayoutVars>
          <dgm:animLvl val="lvl"/>
          <dgm:resizeHandles val="exact"/>
        </dgm:presLayoutVars>
      </dgm:prSet>
      <dgm:spPr/>
    </dgm:pt>
    <dgm:pt modelId="{9F68F5A2-F0D2-DE4D-B2FB-5EFAB950EA5B}" type="pres">
      <dgm:prSet presAssocID="{349D1A4A-EDF5-46CA-BC97-E1C1597F47C2}" presName="parentText" presStyleLbl="node1" presStyleIdx="0" presStyleCnt="3">
        <dgm:presLayoutVars>
          <dgm:chMax val="0"/>
          <dgm:bulletEnabled val="1"/>
        </dgm:presLayoutVars>
      </dgm:prSet>
      <dgm:spPr/>
    </dgm:pt>
    <dgm:pt modelId="{12CAC2F1-C0A1-E74B-A84E-98ED32E67EE7}" type="pres">
      <dgm:prSet presAssocID="{B27A52B2-9F41-4AB9-B83A-72A0D7B3EFFF}" presName="spacer" presStyleCnt="0"/>
      <dgm:spPr/>
    </dgm:pt>
    <dgm:pt modelId="{B78E9EC0-C2E7-0248-917F-1B0DE667DD48}" type="pres">
      <dgm:prSet presAssocID="{7B0D0CBD-98E9-49D1-9CED-D85BEF0E5185}" presName="parentText" presStyleLbl="node1" presStyleIdx="1" presStyleCnt="3">
        <dgm:presLayoutVars>
          <dgm:chMax val="0"/>
          <dgm:bulletEnabled val="1"/>
        </dgm:presLayoutVars>
      </dgm:prSet>
      <dgm:spPr/>
    </dgm:pt>
    <dgm:pt modelId="{E45C9551-3CAC-DE42-9F25-ED0F4E6ED919}" type="pres">
      <dgm:prSet presAssocID="{D6E5CC81-744D-432D-940B-A82FD4869B7E}" presName="spacer" presStyleCnt="0"/>
      <dgm:spPr/>
    </dgm:pt>
    <dgm:pt modelId="{36E211C4-C612-A74D-9090-D41BF0EF2623}" type="pres">
      <dgm:prSet presAssocID="{06814016-46A4-44E4-AF19-F5130C956C40}" presName="parentText" presStyleLbl="node1" presStyleIdx="2" presStyleCnt="3">
        <dgm:presLayoutVars>
          <dgm:chMax val="0"/>
          <dgm:bulletEnabled val="1"/>
        </dgm:presLayoutVars>
      </dgm:prSet>
      <dgm:spPr/>
    </dgm:pt>
  </dgm:ptLst>
  <dgm:cxnLst>
    <dgm:cxn modelId="{C13F1C0E-CB3B-184F-A10E-8102A6F6D09D}" type="presOf" srcId="{7B0D0CBD-98E9-49D1-9CED-D85BEF0E5185}" destId="{B78E9EC0-C2E7-0248-917F-1B0DE667DD48}" srcOrd="0" destOrd="0" presId="urn:microsoft.com/office/officeart/2005/8/layout/vList2"/>
    <dgm:cxn modelId="{AEAB3463-918F-4560-A1E5-638971700EE7}" srcId="{A8A8CFA9-DEB8-4322-A979-C2B82F96CE57}" destId="{06814016-46A4-44E4-AF19-F5130C956C40}" srcOrd="2" destOrd="0" parTransId="{39A3BCF6-69BC-4F80-8B16-9092AD197548}" sibTransId="{EE2DBDDC-AA82-4E18-9DFA-56751DAB290E}"/>
    <dgm:cxn modelId="{516E8585-8CB9-495E-9BFA-98D6B6DB62E3}" srcId="{A8A8CFA9-DEB8-4322-A979-C2B82F96CE57}" destId="{7B0D0CBD-98E9-49D1-9CED-D85BEF0E5185}" srcOrd="1" destOrd="0" parTransId="{EE8A5782-BA58-4293-AC78-09ED5F32B6F7}" sibTransId="{D6E5CC81-744D-432D-940B-A82FD4869B7E}"/>
    <dgm:cxn modelId="{093FFB90-4A4B-6344-B91E-827FD507E8C2}" type="presOf" srcId="{349D1A4A-EDF5-46CA-BC97-E1C1597F47C2}" destId="{9F68F5A2-F0D2-DE4D-B2FB-5EFAB950EA5B}" srcOrd="0" destOrd="0" presId="urn:microsoft.com/office/officeart/2005/8/layout/vList2"/>
    <dgm:cxn modelId="{740527A1-5F5D-E442-AA87-A06225565C37}" type="presOf" srcId="{06814016-46A4-44E4-AF19-F5130C956C40}" destId="{36E211C4-C612-A74D-9090-D41BF0EF2623}" srcOrd="0" destOrd="0" presId="urn:microsoft.com/office/officeart/2005/8/layout/vList2"/>
    <dgm:cxn modelId="{EC4168BD-8588-0545-AEE6-FD76F154F2A7}" type="presOf" srcId="{A8A8CFA9-DEB8-4322-A979-C2B82F96CE57}" destId="{E85BEDA4-7756-7F40-AFDF-7A6FC8918B55}" srcOrd="0" destOrd="0" presId="urn:microsoft.com/office/officeart/2005/8/layout/vList2"/>
    <dgm:cxn modelId="{D5ADB7CD-9378-448B-9A09-FC58D18BDE7B}" srcId="{A8A8CFA9-DEB8-4322-A979-C2B82F96CE57}" destId="{349D1A4A-EDF5-46CA-BC97-E1C1597F47C2}" srcOrd="0" destOrd="0" parTransId="{4297BE3E-072E-414B-9A2F-1723EEB706DD}" sibTransId="{B27A52B2-9F41-4AB9-B83A-72A0D7B3EFFF}"/>
    <dgm:cxn modelId="{3AB6A5B0-4702-B449-84CC-1096AA28AAF8}" type="presParOf" srcId="{E85BEDA4-7756-7F40-AFDF-7A6FC8918B55}" destId="{9F68F5A2-F0D2-DE4D-B2FB-5EFAB950EA5B}" srcOrd="0" destOrd="0" presId="urn:microsoft.com/office/officeart/2005/8/layout/vList2"/>
    <dgm:cxn modelId="{93185B37-228C-3345-A7C7-DC4551856A79}" type="presParOf" srcId="{E85BEDA4-7756-7F40-AFDF-7A6FC8918B55}" destId="{12CAC2F1-C0A1-E74B-A84E-98ED32E67EE7}" srcOrd="1" destOrd="0" presId="urn:microsoft.com/office/officeart/2005/8/layout/vList2"/>
    <dgm:cxn modelId="{7B768B41-98B1-F34B-8352-FEA6B332E0D4}" type="presParOf" srcId="{E85BEDA4-7756-7F40-AFDF-7A6FC8918B55}" destId="{B78E9EC0-C2E7-0248-917F-1B0DE667DD48}" srcOrd="2" destOrd="0" presId="urn:microsoft.com/office/officeart/2005/8/layout/vList2"/>
    <dgm:cxn modelId="{835A6990-377C-AD40-B8A6-39E51EB97D4E}" type="presParOf" srcId="{E85BEDA4-7756-7F40-AFDF-7A6FC8918B55}" destId="{E45C9551-3CAC-DE42-9F25-ED0F4E6ED919}" srcOrd="3" destOrd="0" presId="urn:microsoft.com/office/officeart/2005/8/layout/vList2"/>
    <dgm:cxn modelId="{6A52267F-B11E-0D4E-8715-B3E05935142A}" type="presParOf" srcId="{E85BEDA4-7756-7F40-AFDF-7A6FC8918B55}" destId="{36E211C4-C612-A74D-9090-D41BF0EF262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67166A-7851-4077-9E49-CAC40C71AFA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7B9F3E4-96E7-48E7-AB58-D95A2CDF7F28}">
      <dgm:prSet/>
      <dgm:spPr/>
      <dgm:t>
        <a:bodyPr/>
        <a:lstStyle/>
        <a:p>
          <a:r>
            <a:rPr lang="en-IN"/>
            <a:t>More data, better accuracy?</a:t>
          </a:r>
          <a:endParaRPr lang="en-US"/>
        </a:p>
      </dgm:t>
    </dgm:pt>
    <dgm:pt modelId="{67847959-ADED-4C8D-9704-BC50301BFE39}" type="parTrans" cxnId="{79C65E4D-6EE4-436C-B512-CD07679830C8}">
      <dgm:prSet/>
      <dgm:spPr/>
      <dgm:t>
        <a:bodyPr/>
        <a:lstStyle/>
        <a:p>
          <a:endParaRPr lang="en-US"/>
        </a:p>
      </dgm:t>
    </dgm:pt>
    <dgm:pt modelId="{FD074BB9-54DD-40E8-9EFF-B6EDBAB29371}" type="sibTrans" cxnId="{79C65E4D-6EE4-436C-B512-CD07679830C8}">
      <dgm:prSet/>
      <dgm:spPr/>
      <dgm:t>
        <a:bodyPr/>
        <a:lstStyle/>
        <a:p>
          <a:endParaRPr lang="en-US"/>
        </a:p>
      </dgm:t>
    </dgm:pt>
    <dgm:pt modelId="{3B59DC02-5601-4FDD-A56E-C0BFD7EB5425}">
      <dgm:prSet/>
      <dgm:spPr/>
      <dgm:t>
        <a:bodyPr/>
        <a:lstStyle/>
        <a:p>
          <a:r>
            <a:rPr lang="en-IN"/>
            <a:t>Cleaner data, better accuracy.</a:t>
          </a:r>
          <a:endParaRPr lang="en-US"/>
        </a:p>
      </dgm:t>
    </dgm:pt>
    <dgm:pt modelId="{6E6FB1EE-214C-4529-86E7-9D06CBBB1A46}" type="parTrans" cxnId="{7F891A83-6502-47A4-9FEE-E3B6AA0234FC}">
      <dgm:prSet/>
      <dgm:spPr/>
      <dgm:t>
        <a:bodyPr/>
        <a:lstStyle/>
        <a:p>
          <a:endParaRPr lang="en-US"/>
        </a:p>
      </dgm:t>
    </dgm:pt>
    <dgm:pt modelId="{73867E56-96D9-43B2-AB4F-3EF87C952844}" type="sibTrans" cxnId="{7F891A83-6502-47A4-9FEE-E3B6AA0234FC}">
      <dgm:prSet/>
      <dgm:spPr/>
      <dgm:t>
        <a:bodyPr/>
        <a:lstStyle/>
        <a:p>
          <a:endParaRPr lang="en-US"/>
        </a:p>
      </dgm:t>
    </dgm:pt>
    <dgm:pt modelId="{CC11ADD3-382D-4AB9-9E04-19A74DF6A1F4}">
      <dgm:prSet/>
      <dgm:spPr/>
      <dgm:t>
        <a:bodyPr/>
        <a:lstStyle/>
        <a:p>
          <a:r>
            <a:rPr lang="en-IN"/>
            <a:t>A simpler model could improve the accuracy.</a:t>
          </a:r>
          <a:endParaRPr lang="en-US"/>
        </a:p>
      </dgm:t>
    </dgm:pt>
    <dgm:pt modelId="{D0AB6557-1850-4468-B569-7FDC3940C169}" type="parTrans" cxnId="{FFF78D2B-6ADB-49DD-852F-05D38341AB75}">
      <dgm:prSet/>
      <dgm:spPr/>
      <dgm:t>
        <a:bodyPr/>
        <a:lstStyle/>
        <a:p>
          <a:endParaRPr lang="en-US"/>
        </a:p>
      </dgm:t>
    </dgm:pt>
    <dgm:pt modelId="{AF0E2D58-C2A7-43B1-A39B-E1608A36331F}" type="sibTrans" cxnId="{FFF78D2B-6ADB-49DD-852F-05D38341AB75}">
      <dgm:prSet/>
      <dgm:spPr/>
      <dgm:t>
        <a:bodyPr/>
        <a:lstStyle/>
        <a:p>
          <a:endParaRPr lang="en-US"/>
        </a:p>
      </dgm:t>
    </dgm:pt>
    <dgm:pt modelId="{B2ACD7B7-BA04-4954-B256-46F38DD91F84}">
      <dgm:prSet/>
      <dgm:spPr/>
      <dgm:t>
        <a:bodyPr/>
        <a:lstStyle/>
        <a:p>
          <a:r>
            <a:rPr lang="en-IN"/>
            <a:t>Along with 2D shapes, we can improvise the model by feeding 3D shape object which helps to predict objects easily.</a:t>
          </a:r>
          <a:endParaRPr lang="en-US"/>
        </a:p>
      </dgm:t>
    </dgm:pt>
    <dgm:pt modelId="{69C089C7-529A-46EA-8C27-531BA9259D9A}" type="parTrans" cxnId="{3EC8F972-C98A-4CB9-94E7-60C88AA8F906}">
      <dgm:prSet/>
      <dgm:spPr/>
      <dgm:t>
        <a:bodyPr/>
        <a:lstStyle/>
        <a:p>
          <a:endParaRPr lang="en-US"/>
        </a:p>
      </dgm:t>
    </dgm:pt>
    <dgm:pt modelId="{E956EA39-8C53-46E5-A4DD-EE6EC00BE116}" type="sibTrans" cxnId="{3EC8F972-C98A-4CB9-94E7-60C88AA8F906}">
      <dgm:prSet/>
      <dgm:spPr/>
      <dgm:t>
        <a:bodyPr/>
        <a:lstStyle/>
        <a:p>
          <a:endParaRPr lang="en-US"/>
        </a:p>
      </dgm:t>
    </dgm:pt>
    <dgm:pt modelId="{8316D602-6FF4-7A41-8EEB-73CDCC377AFE}" type="pres">
      <dgm:prSet presAssocID="{7467166A-7851-4077-9E49-CAC40C71AFAE}" presName="linear" presStyleCnt="0">
        <dgm:presLayoutVars>
          <dgm:animLvl val="lvl"/>
          <dgm:resizeHandles val="exact"/>
        </dgm:presLayoutVars>
      </dgm:prSet>
      <dgm:spPr/>
    </dgm:pt>
    <dgm:pt modelId="{BCC79521-D634-304E-85EB-94A7C45F489F}" type="pres">
      <dgm:prSet presAssocID="{B7B9F3E4-96E7-48E7-AB58-D95A2CDF7F28}" presName="parentText" presStyleLbl="node1" presStyleIdx="0" presStyleCnt="4">
        <dgm:presLayoutVars>
          <dgm:chMax val="0"/>
          <dgm:bulletEnabled val="1"/>
        </dgm:presLayoutVars>
      </dgm:prSet>
      <dgm:spPr/>
    </dgm:pt>
    <dgm:pt modelId="{5A23EC33-9187-A847-9222-B2833777EE84}" type="pres">
      <dgm:prSet presAssocID="{FD074BB9-54DD-40E8-9EFF-B6EDBAB29371}" presName="spacer" presStyleCnt="0"/>
      <dgm:spPr/>
    </dgm:pt>
    <dgm:pt modelId="{5F634573-9115-074B-936C-D4FCC028AB78}" type="pres">
      <dgm:prSet presAssocID="{3B59DC02-5601-4FDD-A56E-C0BFD7EB5425}" presName="parentText" presStyleLbl="node1" presStyleIdx="1" presStyleCnt="4">
        <dgm:presLayoutVars>
          <dgm:chMax val="0"/>
          <dgm:bulletEnabled val="1"/>
        </dgm:presLayoutVars>
      </dgm:prSet>
      <dgm:spPr/>
    </dgm:pt>
    <dgm:pt modelId="{AC316D02-6773-CD4E-ABA0-E473C8ABC6C7}" type="pres">
      <dgm:prSet presAssocID="{73867E56-96D9-43B2-AB4F-3EF87C952844}" presName="spacer" presStyleCnt="0"/>
      <dgm:spPr/>
    </dgm:pt>
    <dgm:pt modelId="{5725C7B9-C395-7D46-AAC1-D5745950D4C9}" type="pres">
      <dgm:prSet presAssocID="{CC11ADD3-382D-4AB9-9E04-19A74DF6A1F4}" presName="parentText" presStyleLbl="node1" presStyleIdx="2" presStyleCnt="4">
        <dgm:presLayoutVars>
          <dgm:chMax val="0"/>
          <dgm:bulletEnabled val="1"/>
        </dgm:presLayoutVars>
      </dgm:prSet>
      <dgm:spPr/>
    </dgm:pt>
    <dgm:pt modelId="{7AAECFDC-9CD5-C048-AE3F-67D3724FD0E3}" type="pres">
      <dgm:prSet presAssocID="{AF0E2D58-C2A7-43B1-A39B-E1608A36331F}" presName="spacer" presStyleCnt="0"/>
      <dgm:spPr/>
    </dgm:pt>
    <dgm:pt modelId="{D3C61619-5D33-6A48-8C0F-54115E092202}" type="pres">
      <dgm:prSet presAssocID="{B2ACD7B7-BA04-4954-B256-46F38DD91F84}" presName="parentText" presStyleLbl="node1" presStyleIdx="3" presStyleCnt="4">
        <dgm:presLayoutVars>
          <dgm:chMax val="0"/>
          <dgm:bulletEnabled val="1"/>
        </dgm:presLayoutVars>
      </dgm:prSet>
      <dgm:spPr/>
    </dgm:pt>
  </dgm:ptLst>
  <dgm:cxnLst>
    <dgm:cxn modelId="{FFF78D2B-6ADB-49DD-852F-05D38341AB75}" srcId="{7467166A-7851-4077-9E49-CAC40C71AFAE}" destId="{CC11ADD3-382D-4AB9-9E04-19A74DF6A1F4}" srcOrd="2" destOrd="0" parTransId="{D0AB6557-1850-4468-B569-7FDC3940C169}" sibTransId="{AF0E2D58-C2A7-43B1-A39B-E1608A36331F}"/>
    <dgm:cxn modelId="{C0677C30-58FB-6542-912F-449A13C14440}" type="presOf" srcId="{B2ACD7B7-BA04-4954-B256-46F38DD91F84}" destId="{D3C61619-5D33-6A48-8C0F-54115E092202}" srcOrd="0" destOrd="0" presId="urn:microsoft.com/office/officeart/2005/8/layout/vList2"/>
    <dgm:cxn modelId="{79C65E4D-6EE4-436C-B512-CD07679830C8}" srcId="{7467166A-7851-4077-9E49-CAC40C71AFAE}" destId="{B7B9F3E4-96E7-48E7-AB58-D95A2CDF7F28}" srcOrd="0" destOrd="0" parTransId="{67847959-ADED-4C8D-9704-BC50301BFE39}" sibTransId="{FD074BB9-54DD-40E8-9EFF-B6EDBAB29371}"/>
    <dgm:cxn modelId="{3EC8F972-C98A-4CB9-94E7-60C88AA8F906}" srcId="{7467166A-7851-4077-9E49-CAC40C71AFAE}" destId="{B2ACD7B7-BA04-4954-B256-46F38DD91F84}" srcOrd="3" destOrd="0" parTransId="{69C089C7-529A-46EA-8C27-531BA9259D9A}" sibTransId="{E956EA39-8C53-46E5-A4DD-EE6EC00BE116}"/>
    <dgm:cxn modelId="{6237287C-7C88-944A-98D9-EEA87A5F77A9}" type="presOf" srcId="{3B59DC02-5601-4FDD-A56E-C0BFD7EB5425}" destId="{5F634573-9115-074B-936C-D4FCC028AB78}" srcOrd="0" destOrd="0" presId="urn:microsoft.com/office/officeart/2005/8/layout/vList2"/>
    <dgm:cxn modelId="{7F891A83-6502-47A4-9FEE-E3B6AA0234FC}" srcId="{7467166A-7851-4077-9E49-CAC40C71AFAE}" destId="{3B59DC02-5601-4FDD-A56E-C0BFD7EB5425}" srcOrd="1" destOrd="0" parTransId="{6E6FB1EE-214C-4529-86E7-9D06CBBB1A46}" sibTransId="{73867E56-96D9-43B2-AB4F-3EF87C952844}"/>
    <dgm:cxn modelId="{568B1F9E-7505-C34A-8854-0441C6802433}" type="presOf" srcId="{CC11ADD3-382D-4AB9-9E04-19A74DF6A1F4}" destId="{5725C7B9-C395-7D46-AAC1-D5745950D4C9}" srcOrd="0" destOrd="0" presId="urn:microsoft.com/office/officeart/2005/8/layout/vList2"/>
    <dgm:cxn modelId="{D2E172B1-7F85-2346-878C-4BD33F529735}" type="presOf" srcId="{B7B9F3E4-96E7-48E7-AB58-D95A2CDF7F28}" destId="{BCC79521-D634-304E-85EB-94A7C45F489F}" srcOrd="0" destOrd="0" presId="urn:microsoft.com/office/officeart/2005/8/layout/vList2"/>
    <dgm:cxn modelId="{603E26C6-A3DA-8943-AB56-A7EBE6BD8226}" type="presOf" srcId="{7467166A-7851-4077-9E49-CAC40C71AFAE}" destId="{8316D602-6FF4-7A41-8EEB-73CDCC377AFE}" srcOrd="0" destOrd="0" presId="urn:microsoft.com/office/officeart/2005/8/layout/vList2"/>
    <dgm:cxn modelId="{04DEC993-ECD0-4647-8AA6-2BFDAF153788}" type="presParOf" srcId="{8316D602-6FF4-7A41-8EEB-73CDCC377AFE}" destId="{BCC79521-D634-304E-85EB-94A7C45F489F}" srcOrd="0" destOrd="0" presId="urn:microsoft.com/office/officeart/2005/8/layout/vList2"/>
    <dgm:cxn modelId="{316D1C16-F058-9643-B4C1-AA057FD9766C}" type="presParOf" srcId="{8316D602-6FF4-7A41-8EEB-73CDCC377AFE}" destId="{5A23EC33-9187-A847-9222-B2833777EE84}" srcOrd="1" destOrd="0" presId="urn:microsoft.com/office/officeart/2005/8/layout/vList2"/>
    <dgm:cxn modelId="{202CB5F5-752B-3B4F-9245-83D4AE43857E}" type="presParOf" srcId="{8316D602-6FF4-7A41-8EEB-73CDCC377AFE}" destId="{5F634573-9115-074B-936C-D4FCC028AB78}" srcOrd="2" destOrd="0" presId="urn:microsoft.com/office/officeart/2005/8/layout/vList2"/>
    <dgm:cxn modelId="{49B090B9-9942-A246-ABB6-CCA923B544C4}" type="presParOf" srcId="{8316D602-6FF4-7A41-8EEB-73CDCC377AFE}" destId="{AC316D02-6773-CD4E-ABA0-E473C8ABC6C7}" srcOrd="3" destOrd="0" presId="urn:microsoft.com/office/officeart/2005/8/layout/vList2"/>
    <dgm:cxn modelId="{018D2E42-AF25-184B-BC4B-F76EC5A29704}" type="presParOf" srcId="{8316D602-6FF4-7A41-8EEB-73CDCC377AFE}" destId="{5725C7B9-C395-7D46-AAC1-D5745950D4C9}" srcOrd="4" destOrd="0" presId="urn:microsoft.com/office/officeart/2005/8/layout/vList2"/>
    <dgm:cxn modelId="{7E979AD5-BB82-224E-8883-34B35622F4BC}" type="presParOf" srcId="{8316D602-6FF4-7A41-8EEB-73CDCC377AFE}" destId="{7AAECFDC-9CD5-C048-AE3F-67D3724FD0E3}" srcOrd="5" destOrd="0" presId="urn:microsoft.com/office/officeart/2005/8/layout/vList2"/>
    <dgm:cxn modelId="{29F2617C-FD8E-2846-8898-85E659C21FB4}" type="presParOf" srcId="{8316D602-6FF4-7A41-8EEB-73CDCC377AFE}" destId="{D3C61619-5D33-6A48-8C0F-54115E09220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8F5A2-F0D2-DE4D-B2FB-5EFAB950EA5B}">
      <dsp:nvSpPr>
        <dsp:cNvPr id="0" name=""/>
        <dsp:cNvSpPr/>
      </dsp:nvSpPr>
      <dsp:spPr>
        <a:xfrm>
          <a:off x="0" y="441504"/>
          <a:ext cx="6586489" cy="93483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Shape detection for objects is an area that does not seem to have many real-world applications but is a topic that is important enough to be taught to children.</a:t>
          </a:r>
          <a:endParaRPr lang="en-US" sz="1700" kern="1200"/>
        </a:p>
      </dsp:txBody>
      <dsp:txXfrm>
        <a:off x="45635" y="487139"/>
        <a:ext cx="6495219" cy="843560"/>
      </dsp:txXfrm>
    </dsp:sp>
    <dsp:sp modelId="{B78E9EC0-C2E7-0248-917F-1B0DE667DD48}">
      <dsp:nvSpPr>
        <dsp:cNvPr id="0" name=""/>
        <dsp:cNvSpPr/>
      </dsp:nvSpPr>
      <dsp:spPr>
        <a:xfrm>
          <a:off x="0" y="1425294"/>
          <a:ext cx="6586489" cy="93483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Some of the niche applications of shape detection would be in manufacturing processes (for quality checks, etc.) and developing bionic arms.</a:t>
          </a:r>
          <a:endParaRPr lang="en-US" sz="1700" kern="1200"/>
        </a:p>
      </dsp:txBody>
      <dsp:txXfrm>
        <a:off x="45635" y="1470929"/>
        <a:ext cx="6495219" cy="843560"/>
      </dsp:txXfrm>
    </dsp:sp>
    <dsp:sp modelId="{36E211C4-C612-A74D-9090-D41BF0EF2623}">
      <dsp:nvSpPr>
        <dsp:cNvPr id="0" name=""/>
        <dsp:cNvSpPr/>
      </dsp:nvSpPr>
      <dsp:spPr>
        <a:xfrm>
          <a:off x="0" y="2409084"/>
          <a:ext cx="6586489" cy="93483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Understanding the shape of an object can be beneficial in those scenarios. Therefore, for this project, we decided to take on the challenge of detecting 2D shapes of common and uncommon objects.</a:t>
          </a:r>
          <a:r>
            <a:rPr lang="en-IN" sz="1700" kern="1200"/>
            <a:t>   </a:t>
          </a:r>
          <a:endParaRPr lang="en-US" sz="1700" kern="1200"/>
        </a:p>
      </dsp:txBody>
      <dsp:txXfrm>
        <a:off x="45635" y="2454719"/>
        <a:ext cx="6495219" cy="84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79521-D634-304E-85EB-94A7C45F489F}">
      <dsp:nvSpPr>
        <dsp:cNvPr id="0" name=""/>
        <dsp:cNvSpPr/>
      </dsp:nvSpPr>
      <dsp:spPr>
        <a:xfrm>
          <a:off x="0" y="337748"/>
          <a:ext cx="6254496" cy="75477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More data, better accuracy?</a:t>
          </a:r>
          <a:endParaRPr lang="en-US" sz="1900" kern="1200"/>
        </a:p>
      </dsp:txBody>
      <dsp:txXfrm>
        <a:off x="36845" y="374593"/>
        <a:ext cx="6180806" cy="681087"/>
      </dsp:txXfrm>
    </dsp:sp>
    <dsp:sp modelId="{5F634573-9115-074B-936C-D4FCC028AB78}">
      <dsp:nvSpPr>
        <dsp:cNvPr id="0" name=""/>
        <dsp:cNvSpPr/>
      </dsp:nvSpPr>
      <dsp:spPr>
        <a:xfrm>
          <a:off x="0" y="1147246"/>
          <a:ext cx="6254496" cy="754777"/>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Cleaner data, better accuracy.</a:t>
          </a:r>
          <a:endParaRPr lang="en-US" sz="1900" kern="1200"/>
        </a:p>
      </dsp:txBody>
      <dsp:txXfrm>
        <a:off x="36845" y="1184091"/>
        <a:ext cx="6180806" cy="681087"/>
      </dsp:txXfrm>
    </dsp:sp>
    <dsp:sp modelId="{5725C7B9-C395-7D46-AAC1-D5745950D4C9}">
      <dsp:nvSpPr>
        <dsp:cNvPr id="0" name=""/>
        <dsp:cNvSpPr/>
      </dsp:nvSpPr>
      <dsp:spPr>
        <a:xfrm>
          <a:off x="0" y="1956744"/>
          <a:ext cx="6254496" cy="754777"/>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A simpler model could improve the accuracy.</a:t>
          </a:r>
          <a:endParaRPr lang="en-US" sz="1900" kern="1200"/>
        </a:p>
      </dsp:txBody>
      <dsp:txXfrm>
        <a:off x="36845" y="1993589"/>
        <a:ext cx="6180806" cy="681087"/>
      </dsp:txXfrm>
    </dsp:sp>
    <dsp:sp modelId="{D3C61619-5D33-6A48-8C0F-54115E092202}">
      <dsp:nvSpPr>
        <dsp:cNvPr id="0" name=""/>
        <dsp:cNvSpPr/>
      </dsp:nvSpPr>
      <dsp:spPr>
        <a:xfrm>
          <a:off x="0" y="2766241"/>
          <a:ext cx="6254496" cy="754777"/>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a:t>Along with 2D shapes, we can improvise the model by feeding 3D shape object which helps to predict objects easily.</a:t>
          </a:r>
          <a:endParaRPr lang="en-US" sz="1900" kern="1200"/>
        </a:p>
      </dsp:txBody>
      <dsp:txXfrm>
        <a:off x="36845" y="2803086"/>
        <a:ext cx="6180806"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90854F-193C-4481-B6E1-77BDA68FA7C4}" type="datetimeFigureOut">
              <a:rPr lang="en-IN" smtClean="0"/>
              <a:t>15/04/22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36866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854F-193C-4481-B6E1-77BDA68FA7C4}" type="datetimeFigureOut">
              <a:rPr lang="en-IN" smtClean="0"/>
              <a:t>15/04/22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342577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854F-193C-4481-B6E1-77BDA68FA7C4}" type="datetimeFigureOut">
              <a:rPr lang="en-IN" smtClean="0"/>
              <a:t>15/04/22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109406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90854F-193C-4481-B6E1-77BDA68FA7C4}" type="datetimeFigureOut">
              <a:rPr lang="en-IN" smtClean="0"/>
              <a:t>15/04/22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279054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90854F-193C-4481-B6E1-77BDA68FA7C4}" type="datetimeFigureOut">
              <a:rPr lang="en-IN" smtClean="0"/>
              <a:t>15/04/22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31957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790854F-193C-4481-B6E1-77BDA68FA7C4}" type="datetimeFigureOut">
              <a:rPr lang="en-IN" smtClean="0"/>
              <a:t>15/04/22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279899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790854F-193C-4481-B6E1-77BDA68FA7C4}" type="datetimeFigureOut">
              <a:rPr lang="en-IN" smtClean="0"/>
              <a:t>15/04/22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2585600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90854F-193C-4481-B6E1-77BDA68FA7C4}" type="datetimeFigureOut">
              <a:rPr lang="en-IN" smtClean="0"/>
              <a:t>15/04/22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370863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90854F-193C-4481-B6E1-77BDA68FA7C4}" type="datetimeFigureOut">
              <a:rPr lang="en-IN" smtClean="0"/>
              <a:t>15/04/22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130558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0854F-193C-4481-B6E1-77BDA68FA7C4}" type="datetimeFigureOut">
              <a:rPr lang="en-IN" smtClean="0"/>
              <a:t>15/04/22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383375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90854F-193C-4481-B6E1-77BDA68FA7C4}" type="datetimeFigureOut">
              <a:rPr lang="en-IN" smtClean="0"/>
              <a:t>15/04/22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3C26A1-41DE-40C1-9166-9DFBBD8F3883}" type="slidenum">
              <a:rPr lang="en-IN" smtClean="0"/>
              <a:t>‹#›</a:t>
            </a:fld>
            <a:endParaRPr lang="en-IN"/>
          </a:p>
        </p:txBody>
      </p:sp>
    </p:spTree>
    <p:extLst>
      <p:ext uri="{BB962C8B-B14F-4D97-AF65-F5344CB8AC3E}">
        <p14:creationId xmlns:p14="http://schemas.microsoft.com/office/powerpoint/2010/main" val="403340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0854F-193C-4481-B6E1-77BDA68FA7C4}" type="datetimeFigureOut">
              <a:rPr lang="en-IN" smtClean="0"/>
              <a:t>15/04/22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C26A1-41DE-40C1-9166-9DFBBD8F3883}" type="slidenum">
              <a:rPr lang="en-IN" smtClean="0"/>
              <a:t>‹#›</a:t>
            </a:fld>
            <a:endParaRPr lang="en-IN"/>
          </a:p>
        </p:txBody>
      </p:sp>
    </p:spTree>
    <p:extLst>
      <p:ext uri="{BB962C8B-B14F-4D97-AF65-F5344CB8AC3E}">
        <p14:creationId xmlns:p14="http://schemas.microsoft.com/office/powerpoint/2010/main" val="206625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bject-detection-aidi2004.herokuapp.com/" TargetMode="Externa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IN" sz="7200"/>
              <a:t>OBJECT SHAPE DETECTION USING CNN </a:t>
            </a:r>
          </a:p>
        </p:txBody>
      </p:sp>
      <p:sp>
        <p:nvSpPr>
          <p:cNvPr id="3" name="Subtitle 2"/>
          <p:cNvSpPr>
            <a:spLocks noGrp="1"/>
          </p:cNvSpPr>
          <p:nvPr>
            <p:ph type="subTitle" idx="1"/>
          </p:nvPr>
        </p:nvSpPr>
        <p:spPr>
          <a:xfrm>
            <a:off x="1966912" y="5645150"/>
            <a:ext cx="8258176" cy="631825"/>
          </a:xfrm>
        </p:spPr>
        <p:txBody>
          <a:bodyPr anchor="ctr">
            <a:normAutofit/>
          </a:bodyPr>
          <a:lstStyle/>
          <a:p>
            <a:r>
              <a:rPr lang="en-IN" sz="1500"/>
              <a:t>By,</a:t>
            </a:r>
          </a:p>
          <a:p>
            <a:r>
              <a:rPr lang="en-IN" sz="1500"/>
              <a:t>Final Project 7</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072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65430" y="629266"/>
            <a:ext cx="6586491" cy="1676603"/>
          </a:xfrm>
        </p:spPr>
        <p:txBody>
          <a:bodyPr>
            <a:normAutofit/>
          </a:bodyPr>
          <a:lstStyle/>
          <a:p>
            <a:r>
              <a:rPr lang="en-IN" sz="5400"/>
              <a:t>BUSINESS CASE</a:t>
            </a:r>
          </a:p>
        </p:txBody>
      </p:sp>
      <p:pic>
        <p:nvPicPr>
          <p:cNvPr id="13" name="Picture 12">
            <a:extLst>
              <a:ext uri="{FF2B5EF4-FFF2-40B4-BE49-F238E27FC236}">
                <a16:creationId xmlns:a16="http://schemas.microsoft.com/office/drawing/2014/main" id="{EFC9014F-3A75-4B80-C3FC-DCC2A431B949}"/>
              </a:ext>
            </a:extLst>
          </p:cNvPr>
          <p:cNvPicPr>
            <a:picLocks noChangeAspect="1"/>
          </p:cNvPicPr>
          <p:nvPr/>
        </p:nvPicPr>
        <p:blipFill rotWithShape="1">
          <a:blip r:embed="rId2"/>
          <a:srcRect l="24060" r="30821"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E9119988-E9F4-6F6D-EA9B-B60353D33D86}"/>
              </a:ext>
            </a:extLst>
          </p:cNvPr>
          <p:cNvGraphicFramePr>
            <a:graphicFrameLocks noGrp="1"/>
          </p:cNvGraphicFramePr>
          <p:nvPr>
            <p:ph idx="1"/>
            <p:extLst>
              <p:ext uri="{D42A27DB-BD31-4B8C-83A1-F6EECF244321}">
                <p14:modId xmlns:p14="http://schemas.microsoft.com/office/powerpoint/2010/main" val="2653921550"/>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583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9F14-8E89-41A3-9746-05D3DFCE9E3C}"/>
              </a:ext>
            </a:extLst>
          </p:cNvPr>
          <p:cNvSpPr>
            <a:spLocks noGrp="1"/>
          </p:cNvSpPr>
          <p:nvPr>
            <p:ph type="title"/>
          </p:nvPr>
        </p:nvSpPr>
        <p:spPr>
          <a:xfrm>
            <a:off x="4012443" y="4928180"/>
            <a:ext cx="3521122" cy="1286354"/>
          </a:xfrm>
        </p:spPr>
        <p:txBody>
          <a:bodyPr>
            <a:normAutofit/>
          </a:bodyPr>
          <a:lstStyle/>
          <a:p>
            <a:pPr algn="r"/>
            <a:r>
              <a:rPr lang="en-US" sz="3800" b="1"/>
              <a:t>Technologies Used</a:t>
            </a:r>
          </a:p>
        </p:txBody>
      </p:sp>
      <p:sp>
        <p:nvSpPr>
          <p:cNvPr id="80" name="Rectangle 79">
            <a:extLst>
              <a:ext uri="{FF2B5EF4-FFF2-40B4-BE49-F238E27FC236}">
                <a16:creationId xmlns:a16="http://schemas.microsoft.com/office/drawing/2014/main" id="{8DF8AE6E-38CD-4B2A-8E02-F099DD30E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Logo&#10;&#10;Description automatically generated">
            <a:extLst>
              <a:ext uri="{FF2B5EF4-FFF2-40B4-BE49-F238E27FC236}">
                <a16:creationId xmlns:a16="http://schemas.microsoft.com/office/drawing/2014/main" id="{ABA11BFD-4A97-264A-AE04-031DB79B11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p:blipFill>
        <p:spPr bwMode="auto">
          <a:xfrm>
            <a:off x="905653" y="742789"/>
            <a:ext cx="632042" cy="632042"/>
          </a:xfrm>
          <a:prstGeom prst="rect">
            <a:avLst/>
          </a:prstGeom>
          <a:noFill/>
          <a:extLst>
            <a:ext uri="{909E8E84-426E-40DD-AFC4-6F175D3DCCD1}">
              <a14:hiddenFill xmlns:a14="http://schemas.microsoft.com/office/drawing/2010/main">
                <a:solidFill>
                  <a:srgbClr val="FFFFFF"/>
                </a:solidFill>
              </a14:hiddenFill>
            </a:ext>
          </a:extLst>
        </p:spPr>
      </p:pic>
      <p:sp>
        <p:nvSpPr>
          <p:cNvPr id="82" name="Right Triangle 81">
            <a:extLst>
              <a:ext uri="{FF2B5EF4-FFF2-40B4-BE49-F238E27FC236}">
                <a16:creationId xmlns:a16="http://schemas.microsoft.com/office/drawing/2014/main" id="{23293907-0F26-4752-BCD0-3AC2C5026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31731"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1E32D174-F8A9-4FF0-8888-1B4F5E184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070" y="621519"/>
            <a:ext cx="4032504" cy="22037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769201C5-687E-46FB-BA72-23BA40BFE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107" y="2848090"/>
            <a:ext cx="2339075" cy="34160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39141A8-FDFD-4ABE-A499-72C9669F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8A439E11-755A-4258-859D-56A6B6AFC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8372" y="1485831"/>
            <a:ext cx="1990938"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hape&#10;&#10;Description automatically generated with medium confidence">
            <a:extLst>
              <a:ext uri="{FF2B5EF4-FFF2-40B4-BE49-F238E27FC236}">
                <a16:creationId xmlns:a16="http://schemas.microsoft.com/office/drawing/2014/main" id="{06704FB1-C5F7-4609-A43C-646948BF61F1}"/>
              </a:ext>
            </a:extLst>
          </p:cNvPr>
          <p:cNvPicPr>
            <a:picLocks noChangeAspect="1"/>
          </p:cNvPicPr>
          <p:nvPr/>
        </p:nvPicPr>
        <p:blipFill>
          <a:blip r:embed="rId3"/>
          <a:stretch>
            <a:fillRect/>
          </a:stretch>
        </p:blipFill>
        <p:spPr>
          <a:xfrm>
            <a:off x="3086061" y="1676713"/>
            <a:ext cx="1758154" cy="988961"/>
          </a:xfrm>
          <a:prstGeom prst="rect">
            <a:avLst/>
          </a:prstGeom>
        </p:spPr>
      </p:pic>
      <p:sp>
        <p:nvSpPr>
          <p:cNvPr id="92" name="Right Triangle 91">
            <a:extLst>
              <a:ext uri="{FF2B5EF4-FFF2-40B4-BE49-F238E27FC236}">
                <a16:creationId xmlns:a16="http://schemas.microsoft.com/office/drawing/2014/main" id="{E916EF49-F958-4F28-A999-F8FA8D09A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6828" y="2437565"/>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8" descr="Icon&#10;&#10;Description automatically generated">
            <a:extLst>
              <a:ext uri="{FF2B5EF4-FFF2-40B4-BE49-F238E27FC236}">
                <a16:creationId xmlns:a16="http://schemas.microsoft.com/office/drawing/2014/main" id="{1484B08C-2517-45A3-91F8-6C7641F0217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86047" y="3273197"/>
            <a:ext cx="2032216" cy="2545017"/>
          </a:xfrm>
          <a:prstGeom prst="rect">
            <a:avLst/>
          </a:prstGeom>
        </p:spPr>
      </p:pic>
      <p:sp>
        <p:nvSpPr>
          <p:cNvPr id="94" name="Right Triangle 93">
            <a:extLst>
              <a:ext uri="{FF2B5EF4-FFF2-40B4-BE49-F238E27FC236}">
                <a16:creationId xmlns:a16="http://schemas.microsoft.com/office/drawing/2014/main" id="{A7665D74-DFEA-412C-928C-F090E6708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3914" y="3243055"/>
            <a:ext cx="1881096" cy="109226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3E84BD56-679D-4E0C-9C9B-D694ABF07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2567" y="2843319"/>
            <a:ext cx="3474720" cy="1883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2335FEDF-EF88-4E68-9CF7-5A72EF32A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0435" y="1488222"/>
            <a:ext cx="1092260" cy="1364098"/>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Logo&#10;&#10;Description automatically generated">
            <a:extLst>
              <a:ext uri="{FF2B5EF4-FFF2-40B4-BE49-F238E27FC236}">
                <a16:creationId xmlns:a16="http://schemas.microsoft.com/office/drawing/2014/main" id="{83404044-3E61-E24D-9FD3-B2764BDC0B9D}"/>
              </a:ext>
            </a:extLst>
          </p:cNvPr>
          <p:cNvPicPr>
            <a:picLocks noChangeAspect="1"/>
          </p:cNvPicPr>
          <p:nvPr/>
        </p:nvPicPr>
        <p:blipFill rotWithShape="1">
          <a:blip r:embed="rId5"/>
          <a:srcRect l="6517" r="4338" b="-2"/>
          <a:stretch/>
        </p:blipFill>
        <p:spPr>
          <a:xfrm>
            <a:off x="7725354" y="1082425"/>
            <a:ext cx="3644730" cy="1308358"/>
          </a:xfrm>
          <a:prstGeom prst="rect">
            <a:avLst/>
          </a:prstGeom>
        </p:spPr>
      </p:pic>
      <p:pic>
        <p:nvPicPr>
          <p:cNvPr id="32" name="Picture 31" descr="A picture containing text, clipart&#10;&#10;Description automatically generated">
            <a:extLst>
              <a:ext uri="{FF2B5EF4-FFF2-40B4-BE49-F238E27FC236}">
                <a16:creationId xmlns:a16="http://schemas.microsoft.com/office/drawing/2014/main" id="{8AC0AB6F-E3C9-45B0-97CA-859C6EA5E685}"/>
              </a:ext>
            </a:extLst>
          </p:cNvPr>
          <p:cNvPicPr>
            <a:picLocks noChangeAspect="1"/>
          </p:cNvPicPr>
          <p:nvPr/>
        </p:nvPicPr>
        <p:blipFill>
          <a:blip r:embed="rId6"/>
          <a:stretch>
            <a:fillRect/>
          </a:stretch>
        </p:blipFill>
        <p:spPr>
          <a:xfrm>
            <a:off x="4285397" y="3265064"/>
            <a:ext cx="3049060" cy="1040174"/>
          </a:xfrm>
          <a:prstGeom prst="rect">
            <a:avLst/>
          </a:prstGeom>
        </p:spPr>
      </p:pic>
      <p:sp>
        <p:nvSpPr>
          <p:cNvPr id="100" name="Right Triangle 99">
            <a:extLst>
              <a:ext uri="{FF2B5EF4-FFF2-40B4-BE49-F238E27FC236}">
                <a16:creationId xmlns:a16="http://schemas.microsoft.com/office/drawing/2014/main" id="{837A7BE2-DF08-4ECE-A520-13927DBF4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2961" y="4947446"/>
            <a:ext cx="1495517" cy="1117075"/>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3280C-1DE5-4155-9B7D-13ADDF6BBBF0}"/>
              </a:ext>
            </a:extLst>
          </p:cNvPr>
          <p:cNvSpPr>
            <a:spLocks noGrp="1"/>
          </p:cNvSpPr>
          <p:nvPr>
            <p:ph idx="1"/>
          </p:nvPr>
        </p:nvSpPr>
        <p:spPr>
          <a:xfrm>
            <a:off x="7855297" y="3153048"/>
            <a:ext cx="3706577" cy="3061485"/>
          </a:xfrm>
        </p:spPr>
        <p:txBody>
          <a:bodyPr vert="horz" lIns="91440" tIns="45720" rIns="91440" bIns="45720" rtlCol="0" anchor="ctr">
            <a:normAutofit/>
          </a:bodyPr>
          <a:lstStyle/>
          <a:p>
            <a:r>
              <a:rPr lang="en-US" sz="1700">
                <a:latin typeface=""/>
                <a:cs typeface="Calibri"/>
              </a:rPr>
              <a:t>Heroku: Model Deployment</a:t>
            </a:r>
          </a:p>
          <a:p>
            <a:r>
              <a:rPr lang="en-US" sz="1700">
                <a:latin typeface=""/>
                <a:cs typeface="Calibri"/>
              </a:rPr>
              <a:t>Python</a:t>
            </a:r>
            <a:endParaRPr lang="en-US" sz="1700"/>
          </a:p>
          <a:p>
            <a:r>
              <a:rPr lang="en-US" sz="1700">
                <a:latin typeface=""/>
                <a:cs typeface="Calibri"/>
              </a:rPr>
              <a:t>Machine learning libraries: TensorFlow 2.x, Scikit-learn, Pandas</a:t>
            </a:r>
          </a:p>
          <a:p>
            <a:r>
              <a:rPr lang="en-US" sz="1700">
                <a:latin typeface=""/>
                <a:cs typeface="Calibri"/>
              </a:rPr>
              <a:t>HTML/CSS/JavaScript for building the browser extension</a:t>
            </a:r>
          </a:p>
          <a:p>
            <a:r>
              <a:rPr lang="en-US" sz="1700">
                <a:latin typeface=""/>
                <a:cs typeface="Calibri"/>
              </a:rPr>
              <a:t>Git and GitHub for code management and version control.</a:t>
            </a:r>
          </a:p>
        </p:txBody>
      </p:sp>
      <p:pic>
        <p:nvPicPr>
          <p:cNvPr id="6" name="Picture 5" descr="Logo, company name&#10;&#10;Description automatically generated">
            <a:extLst>
              <a:ext uri="{FF2B5EF4-FFF2-40B4-BE49-F238E27FC236}">
                <a16:creationId xmlns:a16="http://schemas.microsoft.com/office/drawing/2014/main" id="{4CC080B1-9C51-584F-88F0-34163223A296}"/>
              </a:ext>
            </a:extLst>
          </p:cNvPr>
          <p:cNvPicPr>
            <a:picLocks noChangeAspect="1"/>
          </p:cNvPicPr>
          <p:nvPr/>
        </p:nvPicPr>
        <p:blipFill rotWithShape="1">
          <a:blip r:embed="rId7"/>
          <a:srcRect l="7522" r="1311" b="1"/>
          <a:stretch/>
        </p:blipFill>
        <p:spPr>
          <a:xfrm>
            <a:off x="750627" y="810803"/>
            <a:ext cx="942095" cy="496013"/>
          </a:xfrm>
          <a:prstGeom prst="rect">
            <a:avLst/>
          </a:prstGeom>
        </p:spPr>
      </p:pic>
    </p:spTree>
    <p:extLst>
      <p:ext uri="{BB962C8B-B14F-4D97-AF65-F5344CB8AC3E}">
        <p14:creationId xmlns:p14="http://schemas.microsoft.com/office/powerpoint/2010/main" val="53755755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5FA909-3F24-448C-A8BC-7CF77F62F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727C0-D532-2B41-828B-046B45769645}"/>
              </a:ext>
            </a:extLst>
          </p:cNvPr>
          <p:cNvSpPr>
            <a:spLocks noGrp="1"/>
          </p:cNvSpPr>
          <p:nvPr>
            <p:ph type="title"/>
          </p:nvPr>
        </p:nvSpPr>
        <p:spPr>
          <a:xfrm>
            <a:off x="838200" y="1641752"/>
            <a:ext cx="6140449" cy="1323439"/>
          </a:xfrm>
        </p:spPr>
        <p:txBody>
          <a:bodyPr anchor="t">
            <a:normAutofit fontScale="90000"/>
          </a:bodyPr>
          <a:lstStyle/>
          <a:p>
            <a:r>
              <a:rPr lang="en-US" sz="4000" dirty="0">
                <a:solidFill>
                  <a:schemeClr val="bg1"/>
                </a:solidFill>
              </a:rPr>
              <a:t>Solution Development: </a:t>
            </a:r>
            <a:br>
              <a:rPr lang="en-US" sz="4000" dirty="0">
                <a:solidFill>
                  <a:schemeClr val="bg1"/>
                </a:solidFill>
              </a:rPr>
            </a:br>
            <a:r>
              <a:rPr lang="en-US" sz="4000" dirty="0">
                <a:solidFill>
                  <a:schemeClr val="bg1"/>
                </a:solidFill>
              </a:rPr>
              <a:t>Data, Model and Deployment</a:t>
            </a:r>
          </a:p>
        </p:txBody>
      </p:sp>
      <p:sp>
        <p:nvSpPr>
          <p:cNvPr id="3" name="Content Placeholder 2">
            <a:extLst>
              <a:ext uri="{FF2B5EF4-FFF2-40B4-BE49-F238E27FC236}">
                <a16:creationId xmlns:a16="http://schemas.microsoft.com/office/drawing/2014/main" id="{4041E2BF-A660-B84D-A453-9FB06D335025}"/>
              </a:ext>
            </a:extLst>
          </p:cNvPr>
          <p:cNvSpPr>
            <a:spLocks noGrp="1"/>
          </p:cNvSpPr>
          <p:nvPr>
            <p:ph idx="1"/>
          </p:nvPr>
        </p:nvSpPr>
        <p:spPr>
          <a:xfrm>
            <a:off x="838200" y="3146400"/>
            <a:ext cx="6140449" cy="2862288"/>
          </a:xfrm>
        </p:spPr>
        <p:txBody>
          <a:bodyPr>
            <a:normAutofit/>
          </a:bodyPr>
          <a:lstStyle/>
          <a:p>
            <a:r>
              <a:rPr lang="en-US" sz="2400" dirty="0">
                <a:solidFill>
                  <a:schemeClr val="bg1">
                    <a:alpha val="80000"/>
                  </a:schemeClr>
                </a:solidFill>
              </a:rPr>
              <a:t>Data Collection</a:t>
            </a:r>
          </a:p>
          <a:p>
            <a:r>
              <a:rPr lang="en-US" sz="2400" dirty="0">
                <a:solidFill>
                  <a:schemeClr val="bg1">
                    <a:alpha val="80000"/>
                  </a:schemeClr>
                </a:solidFill>
              </a:rPr>
              <a:t>Model Training and Evaluation</a:t>
            </a:r>
          </a:p>
          <a:p>
            <a:r>
              <a:rPr lang="en-US" sz="2400" dirty="0">
                <a:solidFill>
                  <a:schemeClr val="bg1">
                    <a:alpha val="80000"/>
                  </a:schemeClr>
                </a:solidFill>
              </a:rPr>
              <a:t>Model Deployment with Heroku</a:t>
            </a:r>
          </a:p>
        </p:txBody>
      </p:sp>
      <p:pic>
        <p:nvPicPr>
          <p:cNvPr id="5" name="Picture 4" descr="Colourful pins linked with threads">
            <a:extLst>
              <a:ext uri="{FF2B5EF4-FFF2-40B4-BE49-F238E27FC236}">
                <a16:creationId xmlns:a16="http://schemas.microsoft.com/office/drawing/2014/main" id="{82690187-CDB0-4ADD-3F5B-5D0C2E1F7394}"/>
              </a:ext>
            </a:extLst>
          </p:cNvPr>
          <p:cNvPicPr>
            <a:picLocks noChangeAspect="1"/>
          </p:cNvPicPr>
          <p:nvPr/>
        </p:nvPicPr>
        <p:blipFill rotWithShape="1">
          <a:blip r:embed="rId2"/>
          <a:srcRect l="30987" r="24952"/>
          <a:stretch/>
        </p:blipFill>
        <p:spPr>
          <a:xfrm>
            <a:off x="7668829"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a:extLst>
              <a:ext uri="{FF2B5EF4-FFF2-40B4-BE49-F238E27FC236}">
                <a16:creationId xmlns:a16="http://schemas.microsoft.com/office/drawing/2014/main" id="{8B60959F-9B69-4520-A16E-EA6BECC74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18D5A6E8-CD1B-4796-ABD1-A6F27F6C0E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7E12F56-F4EE-4535-8677-C11996E241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428723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C6C26A0A-FDAA-EA42-80CC-EE6284AE9CF2}"/>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Results – </a:t>
            </a:r>
            <a:br>
              <a:rPr lang="en-US" sz="7200" kern="1200" dirty="0">
                <a:solidFill>
                  <a:schemeClr val="bg1"/>
                </a:solidFill>
                <a:latin typeface="+mj-lt"/>
                <a:ea typeface="+mj-ea"/>
                <a:cs typeface="+mj-cs"/>
              </a:rPr>
            </a:br>
            <a:r>
              <a:rPr lang="en-US" sz="7200" kern="1200" dirty="0">
                <a:solidFill>
                  <a:schemeClr val="bg1"/>
                </a:solidFill>
                <a:latin typeface="+mj-lt"/>
                <a:ea typeface="+mj-ea"/>
                <a:cs typeface="+mj-cs"/>
              </a:rPr>
              <a:t>Simple Demo</a:t>
            </a:r>
          </a:p>
        </p:txBody>
      </p:sp>
      <p:sp>
        <p:nvSpPr>
          <p:cNvPr id="3" name="Text Placeholder 2">
            <a:extLst>
              <a:ext uri="{FF2B5EF4-FFF2-40B4-BE49-F238E27FC236}">
                <a16:creationId xmlns:a16="http://schemas.microsoft.com/office/drawing/2014/main" id="{D520CADF-1BFE-0C4B-991E-D0B8D80CE72F}"/>
              </a:ext>
            </a:extLst>
          </p:cNvPr>
          <p:cNvSpPr>
            <a:spLocks noGrp="1"/>
          </p:cNvSpPr>
          <p:nvPr>
            <p:ph type="body" idx="1"/>
          </p:nvPr>
        </p:nvSpPr>
        <p:spPr>
          <a:xfrm>
            <a:off x="835024" y="3809999"/>
            <a:ext cx="7025753" cy="1012778"/>
          </a:xfrm>
        </p:spPr>
        <p:txBody>
          <a:bodyPr vert="horz" lIns="91440" tIns="45720" rIns="91440" bIns="45720" rtlCol="0">
            <a:normAutofit/>
          </a:bodyPr>
          <a:lstStyle/>
          <a:p>
            <a:r>
              <a:rPr lang="en-US" dirty="0">
                <a:solidFill>
                  <a:schemeClr val="bg1"/>
                </a:solidFill>
                <a:hlinkClick r:id="rId3"/>
              </a:rPr>
              <a:t>https://object-detection-aidi2004.herokuapp.com/</a:t>
            </a:r>
            <a:endParaRPr lang="en-US" dirty="0">
              <a:solidFill>
                <a:schemeClr val="bg1"/>
              </a:solidFill>
            </a:endParaRPr>
          </a:p>
          <a:p>
            <a:r>
              <a:rPr lang="en-US" sz="2400" kern="1200" dirty="0">
                <a:solidFill>
                  <a:schemeClr val="bg1"/>
                </a:solidFill>
                <a:latin typeface="+mn-lt"/>
                <a:ea typeface="+mn-ea"/>
                <a:cs typeface="+mn-cs"/>
              </a:rPr>
              <a:t> </a:t>
            </a:r>
          </a:p>
        </p:txBody>
      </p:sp>
    </p:spTree>
    <p:extLst>
      <p:ext uri="{BB962C8B-B14F-4D97-AF65-F5344CB8AC3E}">
        <p14:creationId xmlns:p14="http://schemas.microsoft.com/office/powerpoint/2010/main" val="345547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54496" cy="1828800"/>
          </a:xfrm>
        </p:spPr>
        <p:txBody>
          <a:bodyPr>
            <a:normAutofit/>
          </a:bodyPr>
          <a:lstStyle/>
          <a:p>
            <a:r>
              <a:rPr lang="en-IN" dirty="0"/>
              <a:t>FUTURE CHALLENGES</a:t>
            </a:r>
          </a:p>
        </p:txBody>
      </p:sp>
      <p:pic>
        <p:nvPicPr>
          <p:cNvPr id="6" name="Picture 5">
            <a:extLst>
              <a:ext uri="{FF2B5EF4-FFF2-40B4-BE49-F238E27FC236}">
                <a16:creationId xmlns:a16="http://schemas.microsoft.com/office/drawing/2014/main" id="{CE5343AE-CA42-0A14-18A1-283098F82DF8}"/>
              </a:ext>
            </a:extLst>
          </p:cNvPr>
          <p:cNvPicPr>
            <a:picLocks noChangeAspect="1"/>
          </p:cNvPicPr>
          <p:nvPr/>
        </p:nvPicPr>
        <p:blipFill rotWithShape="1">
          <a:blip r:embed="rId2"/>
          <a:srcRect l="21231" r="33609" b="-1"/>
          <a:stretch/>
        </p:blipFill>
        <p:spPr>
          <a:xfrm>
            <a:off x="7552266" y="10"/>
            <a:ext cx="4639733" cy="6857990"/>
          </a:xfrm>
          <a:prstGeom prst="rect">
            <a:avLst/>
          </a:prstGeom>
        </p:spPr>
      </p:pic>
      <p:graphicFrame>
        <p:nvGraphicFramePr>
          <p:cNvPr id="5" name="Content Placeholder 2">
            <a:extLst>
              <a:ext uri="{FF2B5EF4-FFF2-40B4-BE49-F238E27FC236}">
                <a16:creationId xmlns:a16="http://schemas.microsoft.com/office/drawing/2014/main" id="{BB498E52-E208-57EB-64A5-A593D4F193AD}"/>
              </a:ext>
            </a:extLst>
          </p:cNvPr>
          <p:cNvGraphicFramePr>
            <a:graphicFrameLocks noGrp="1"/>
          </p:cNvGraphicFramePr>
          <p:nvPr>
            <p:ph idx="1"/>
            <p:extLst>
              <p:ext uri="{D42A27DB-BD31-4B8C-83A1-F6EECF244321}">
                <p14:modId xmlns:p14="http://schemas.microsoft.com/office/powerpoint/2010/main" val="2382679287"/>
              </p:ext>
            </p:extLst>
          </p:nvPr>
        </p:nvGraphicFramePr>
        <p:xfrm>
          <a:off x="838200" y="2322576"/>
          <a:ext cx="6254496"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7613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6A0A-FDAA-EA42-80CC-EE6284AE9CF2}"/>
              </a:ext>
            </a:extLst>
          </p:cNvPr>
          <p:cNvSpPr>
            <a:spLocks noGrp="1"/>
          </p:cNvSpPr>
          <p:nvPr>
            <p:ph type="title"/>
          </p:nvPr>
        </p:nvSpPr>
        <p:spPr>
          <a:xfrm>
            <a:off x="6538686" y="1498600"/>
            <a:ext cx="4818290" cy="2534582"/>
          </a:xfrm>
        </p:spPr>
        <p:txBody>
          <a:bodyPr vert="horz" lIns="91440" tIns="45720" rIns="91440" bIns="45720" rtlCol="0" anchor="b">
            <a:normAutofit/>
          </a:bodyPr>
          <a:lstStyle/>
          <a:p>
            <a:pPr algn="r"/>
            <a:r>
              <a:rPr lang="en-US" sz="7200" kern="1200" dirty="0">
                <a:solidFill>
                  <a:schemeClr val="bg1"/>
                </a:solidFill>
                <a:latin typeface="+mj-lt"/>
                <a:ea typeface="+mj-ea"/>
                <a:cs typeface="+mj-cs"/>
              </a:rPr>
              <a:t>Thank you!</a:t>
            </a:r>
            <a:endParaRPr lang="en-US" sz="7200" kern="120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D520CADF-1BFE-0C4B-991E-D0B8D80CE72F}"/>
              </a:ext>
            </a:extLst>
          </p:cNvPr>
          <p:cNvSpPr>
            <a:spLocks noGrp="1"/>
          </p:cNvSpPr>
          <p:nvPr>
            <p:ph type="body" idx="1"/>
          </p:nvPr>
        </p:nvSpPr>
        <p:spPr>
          <a:xfrm>
            <a:off x="6535776" y="4414180"/>
            <a:ext cx="4821199" cy="1922074"/>
          </a:xfrm>
        </p:spPr>
        <p:txBody>
          <a:bodyPr vert="horz" lIns="91440" tIns="45720" rIns="91440" bIns="45720" rtlCol="0">
            <a:normAutofit fontScale="92500"/>
          </a:bodyPr>
          <a:lstStyle/>
          <a:p>
            <a:pPr algn="r"/>
            <a:r>
              <a:rPr lang="en-US" sz="2400" kern="1200" dirty="0">
                <a:solidFill>
                  <a:schemeClr val="bg1"/>
                </a:solidFill>
                <a:latin typeface="+mn-lt"/>
                <a:ea typeface="+mn-ea"/>
                <a:cs typeface="+mn-cs"/>
              </a:rPr>
              <a:t>Group Members:</a:t>
            </a:r>
          </a:p>
          <a:p>
            <a:pPr lvl="0" algn="r"/>
            <a:r>
              <a:rPr lang="en-US" dirty="0" err="1">
                <a:solidFill>
                  <a:schemeClr val="bg1"/>
                </a:solidFill>
              </a:rPr>
              <a:t>Bharathwaj</a:t>
            </a:r>
            <a:r>
              <a:rPr lang="en-US" dirty="0">
                <a:solidFill>
                  <a:schemeClr val="bg1"/>
                </a:solidFill>
              </a:rPr>
              <a:t> </a:t>
            </a:r>
            <a:r>
              <a:rPr lang="en-US" dirty="0" err="1">
                <a:solidFill>
                  <a:schemeClr val="bg1"/>
                </a:solidFill>
              </a:rPr>
              <a:t>Thirumalai</a:t>
            </a:r>
            <a:r>
              <a:rPr lang="en-US" dirty="0">
                <a:solidFill>
                  <a:schemeClr val="bg1"/>
                </a:solidFill>
              </a:rPr>
              <a:t> </a:t>
            </a:r>
            <a:r>
              <a:rPr lang="en-US" dirty="0" err="1">
                <a:solidFill>
                  <a:schemeClr val="bg1"/>
                </a:solidFill>
              </a:rPr>
              <a:t>Ananthanpillai</a:t>
            </a:r>
            <a:endParaRPr lang="en-US" dirty="0">
              <a:solidFill>
                <a:schemeClr val="bg1"/>
              </a:solidFill>
            </a:endParaRPr>
          </a:p>
          <a:p>
            <a:pPr lvl="0" algn="r"/>
            <a:r>
              <a:rPr lang="en-US" dirty="0">
                <a:solidFill>
                  <a:schemeClr val="bg1"/>
                </a:solidFill>
              </a:rPr>
              <a:t>Lawrence </a:t>
            </a:r>
            <a:r>
              <a:rPr lang="en-US" dirty="0" err="1">
                <a:solidFill>
                  <a:schemeClr val="bg1"/>
                </a:solidFill>
              </a:rPr>
              <a:t>Wanderi</a:t>
            </a:r>
            <a:r>
              <a:rPr lang="en-US" dirty="0">
                <a:solidFill>
                  <a:schemeClr val="bg1"/>
                </a:solidFill>
              </a:rPr>
              <a:t> Mwangi</a:t>
            </a:r>
          </a:p>
          <a:p>
            <a:pPr lvl="0" algn="r"/>
            <a:r>
              <a:rPr lang="en-US" dirty="0">
                <a:solidFill>
                  <a:schemeClr val="bg1"/>
                </a:solidFill>
              </a:rPr>
              <a:t>Raj Ashish Dholakia</a:t>
            </a:r>
          </a:p>
          <a:p>
            <a:pPr lvl="0" algn="r"/>
            <a:endParaRPr lang="en-US" sz="2400" kern="1200" dirty="0">
              <a:solidFill>
                <a:schemeClr val="bg1"/>
              </a:solidFill>
              <a:latin typeface="+mn-lt"/>
              <a:ea typeface="+mn-ea"/>
              <a:cs typeface="+mn-cs"/>
            </a:endParaRPr>
          </a:p>
        </p:txBody>
      </p:sp>
      <p:grpSp>
        <p:nvGrpSpPr>
          <p:cNvPr id="12" name="Group 11">
            <a:extLst>
              <a:ext uri="{FF2B5EF4-FFF2-40B4-BE49-F238E27FC236}">
                <a16:creationId xmlns:a16="http://schemas.microsoft.com/office/drawing/2014/main" id="{B80B7591-E174-45D9-AAD8-79C1422AAC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E7383E2A-B816-4E3B-B3E5-FE96002BA54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6284B916-CB4D-43C2-A9BD-F5C2F9FA27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3F88E75-63BE-4838-84A5-C45F377EC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6359003A-C3CD-4E9D-A057-5F79D72886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434D2648-A050-4B2F-B866-6F9AC8F0C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C7806EE-99C0-43D0-B14B-CC2914580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Handshake">
            <a:extLst>
              <a:ext uri="{FF2B5EF4-FFF2-40B4-BE49-F238E27FC236}">
                <a16:creationId xmlns:a16="http://schemas.microsoft.com/office/drawing/2014/main" id="{2485D05C-6B60-9EFC-27C8-23D449E9F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25973" y="2008057"/>
            <a:ext cx="3063347" cy="3063347"/>
          </a:xfrm>
          <a:prstGeom prst="rect">
            <a:avLst/>
          </a:prstGeom>
        </p:spPr>
      </p:pic>
    </p:spTree>
    <p:extLst>
      <p:ext uri="{BB962C8B-B14F-4D97-AF65-F5344CB8AC3E}">
        <p14:creationId xmlns:p14="http://schemas.microsoft.com/office/powerpoint/2010/main" val="30560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234</Words>
  <Application>Microsoft Macintosh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OBJECT SHAPE DETECTION USING CNN </vt:lpstr>
      <vt:lpstr>BUSINESS CASE</vt:lpstr>
      <vt:lpstr>Technologies Used</vt:lpstr>
      <vt:lpstr>Solution Development:  Data, Model and Deployment</vt:lpstr>
      <vt:lpstr>Results –  Simple Demo</vt:lpstr>
      <vt:lpstr>FUTURE 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SHAPE DETECTION USING CNN</dc:title>
  <dc:creator>T A BHARATHWAJ</dc:creator>
  <cp:lastModifiedBy>Raj Dholakia</cp:lastModifiedBy>
  <cp:revision>9</cp:revision>
  <dcterms:created xsi:type="dcterms:W3CDTF">2022-04-14T02:29:41Z</dcterms:created>
  <dcterms:modified xsi:type="dcterms:W3CDTF">2022-04-16T01:31:18Z</dcterms:modified>
</cp:coreProperties>
</file>