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2" r:id="rId2"/>
    <p:sldId id="259" r:id="rId3"/>
    <p:sldId id="260" r:id="rId4"/>
    <p:sldId id="261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3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2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8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4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74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0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15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41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5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5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F4144C-6A38-4602-837A-F55444887FF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6652C-78C1-4840-83CF-8FEA9B93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EAA1-69D5-514F-8BE8-F45B41D6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APPROVAL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6E0E-D344-BA16-ED33-A1622E76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KELVIN MWANGI KIBUNG’A(MODEL DEVELOPER)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67F7-070C-265A-6491-E6F04C94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B153-48C7-AF41-1F9A-22BE5768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The financial field has to be handled with a lot of sensitivity especially when lending money to customers . The primary goal of this loan approval model project is to automate and improve the decision-making process for approving or rejecting loan applications. This will be done by building a machine learning model that predicts the likelihood of a loan applicant defaulting on a loan based on historical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8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7483-23E1-3B2C-602B-7B58B5DA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STATEMENT/BUSINESS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29A2-10C4-A3CB-0573-C72BC076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43188"/>
            <a:ext cx="9601196" cy="3232680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Loan approval decisions are traditionally made using manual processes, which are time-consuming and subject to human biases. Furthermore, lenders may struggle with accurately predicting which applicants will repay their loans. The problem is to design a model that uses historical data to identify patterns and predict whether a borrower is likely to default on a loan.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738C-B237-C007-B8F9-1711BC63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8DC3-1B5E-4516-E779-6AA9B0B0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:The data is from Kaggle datasets</a:t>
            </a:r>
          </a:p>
          <a:p>
            <a:r>
              <a:rPr lang="en-US" dirty="0"/>
              <a:t>Features : Some of the features include past loan defaulting history , loan intent and income level .</a:t>
            </a:r>
          </a:p>
          <a:p>
            <a:r>
              <a:rPr lang="en-US" dirty="0"/>
              <a:t>Data preparation for modelling : Dealing with outliers, dealing with class imbalance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3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269A-DFF9-4D29-C8E6-4854A17E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3143A-B2D8-87B6-8F7F-D425CB9F7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0138" y="2924937"/>
            <a:ext cx="1035843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used Sequential model from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keras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as the baseline model , later implemented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RandomForest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XGBoost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model.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&amp; Testing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used 75% of the data for training and 25% for testing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 : 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he metrics use </a:t>
            </a:r>
            <a:r>
              <a:rPr lang="en-US" altLang="en-US" sz="1800" b="1" dirty="0">
                <a:solidFill>
                  <a:schemeClr val="tx1"/>
                </a:solidFill>
                <a:latin typeface="Aptos Narrow" panose="020B0004020202020204" pitchFamily="34" charset="0"/>
              </a:rPr>
              <a:t>for evaluation are accuracy, F1SCore , recall and precision.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203B-1ADF-CFD5-1768-E99D50E2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6CDBF-3BF1-E536-666A-627E61B6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models performed well and below is a confusion matrix from the </a:t>
            </a:r>
            <a:r>
              <a:rPr lang="en-US" dirty="0" err="1"/>
              <a:t>xgboost</a:t>
            </a:r>
            <a:r>
              <a:rPr lang="en-US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39348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CC742-29DE-E776-CD69-0E44E3A92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3F38-B741-E51D-614B-0E011E45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C84A-E091-6F20-85D7-B08E6470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ystem-ui"/>
              </a:rPr>
              <a:t>All the models have a high accuracy(89) and above. However our dataset being very imbalanced, we cannot assume our models have a good performance from the accuracy alone.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Conveniently the precision ,recall and </a:t>
            </a:r>
            <a:r>
              <a:rPr lang="en-US" b="0" i="0" dirty="0" err="1">
                <a:effectLst/>
                <a:latin typeface="system-ui"/>
              </a:rPr>
              <a:t>Fbetascore</a:t>
            </a:r>
            <a:r>
              <a:rPr lang="en-US" b="0" i="0" dirty="0">
                <a:effectLst/>
                <a:latin typeface="system-ui"/>
              </a:rPr>
              <a:t> which are the guiding metrics of a model from imbalanced </a:t>
            </a:r>
            <a:r>
              <a:rPr lang="en-US" b="0" i="0" dirty="0" err="1">
                <a:effectLst/>
                <a:latin typeface="system-ui"/>
              </a:rPr>
              <a:t>data,are</a:t>
            </a:r>
            <a:r>
              <a:rPr lang="en-US" b="0" i="0" dirty="0">
                <a:effectLst/>
                <a:latin typeface="system-ui"/>
              </a:rPr>
              <a:t> very good too.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The </a:t>
            </a:r>
            <a:r>
              <a:rPr lang="en-US" b="0" i="0" dirty="0" err="1">
                <a:effectLst/>
                <a:latin typeface="system-ui"/>
              </a:rPr>
              <a:t>XGBClassifier</a:t>
            </a:r>
            <a:r>
              <a:rPr lang="en-US" b="0" i="0" dirty="0">
                <a:effectLst/>
                <a:latin typeface="system-ui"/>
              </a:rPr>
              <a:t> and </a:t>
            </a:r>
            <a:r>
              <a:rPr lang="en-US" b="0" i="0" dirty="0" err="1">
                <a:effectLst/>
                <a:latin typeface="system-ui"/>
              </a:rPr>
              <a:t>randomforest</a:t>
            </a:r>
            <a:r>
              <a:rPr lang="en-US" b="0" i="0" dirty="0">
                <a:effectLst/>
                <a:latin typeface="system-ui"/>
              </a:rPr>
              <a:t> models have very good performances of the three metrics.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8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B9C8-7569-58DE-B612-1438744B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9F8A-B751-BDAA-B458-6483425F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1. Proactive Default Prevention Strategies</a:t>
            </a:r>
          </a:p>
          <a:p>
            <a:r>
              <a:rPr lang="en-US" b="1" i="0" dirty="0">
                <a:effectLst/>
                <a:latin typeface="system-ui"/>
              </a:rPr>
              <a:t>2. Approve loans based on risk profiles</a:t>
            </a:r>
          </a:p>
          <a:p>
            <a:r>
              <a:rPr lang="en-US" b="1" i="0" dirty="0">
                <a:effectLst/>
                <a:latin typeface="system-ui"/>
              </a:rPr>
              <a:t>3. Adjustment of interest rates and securities for high risk individuals</a:t>
            </a:r>
          </a:p>
          <a:p>
            <a:r>
              <a:rPr lang="en-US" b="1" i="0" dirty="0">
                <a:effectLst/>
                <a:latin typeface="system-ui"/>
              </a:rPr>
              <a:t>4. Personalized Loan Products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23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374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 Narrow</vt:lpstr>
      <vt:lpstr>Arial</vt:lpstr>
      <vt:lpstr>Garamond</vt:lpstr>
      <vt:lpstr>system-ui</vt:lpstr>
      <vt:lpstr>Organic</vt:lpstr>
      <vt:lpstr>LOAN APPROVAL MODEL</vt:lpstr>
      <vt:lpstr>INTRODUCTION</vt:lpstr>
      <vt:lpstr>PROBLEM STATEMENT/BUSINESS QUESTION</vt:lpstr>
      <vt:lpstr>DATA OVERVIEW</vt:lpstr>
      <vt:lpstr>METHODOLOGY</vt:lpstr>
      <vt:lpstr>MODEL PERFORMANCE</vt:lpstr>
      <vt:lpstr>PowerPoint Presentation</vt:lpstr>
      <vt:lpstr>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2024-12-06T06:40:32Z</dcterms:created>
  <dcterms:modified xsi:type="dcterms:W3CDTF">2024-12-06T07:40:58Z</dcterms:modified>
</cp:coreProperties>
</file>