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03" r:id="rId4"/>
    <p:sldId id="304" r:id="rId5"/>
    <p:sldId id="292" r:id="rId6"/>
    <p:sldId id="271" r:id="rId7"/>
    <p:sldId id="322" r:id="rId8"/>
    <p:sldId id="305" r:id="rId9"/>
    <p:sldId id="293" r:id="rId10"/>
    <p:sldId id="294" r:id="rId11"/>
    <p:sldId id="306" r:id="rId12"/>
    <p:sldId id="296" r:id="rId13"/>
    <p:sldId id="308" r:id="rId14"/>
    <p:sldId id="298" r:id="rId15"/>
    <p:sldId id="300" r:id="rId16"/>
    <p:sldId id="301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 Creemers" initials="JC" lastIdx="12" clrIdx="0">
    <p:extLst>
      <p:ext uri="{19B8F6BF-5375-455C-9EA6-DF929625EA0E}">
        <p15:presenceInfo xmlns:p15="http://schemas.microsoft.com/office/powerpoint/2012/main" userId="8d8ad3359da4f734" providerId="Windows Live"/>
      </p:ext>
    </p:extLst>
  </p:cmAuthor>
  <p:cmAuthor id="2" name="Anne Terpstra | Semex" initials="AT|S" lastIdx="7" clrIdx="1">
    <p:extLst>
      <p:ext uri="{19B8F6BF-5375-455C-9EA6-DF929625EA0E}">
        <p15:presenceInfo xmlns:p15="http://schemas.microsoft.com/office/powerpoint/2012/main" userId="S::a.terpstra@semex.net::263a1eb7-0d97-4481-92b5-d10f29263c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A508F-FB3C-4185-A07D-10C450BAA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3322A2-3BC7-4779-AAE0-D62B98B4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5983D8-5542-4BC1-909A-F7C5711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0DE48E-BC9D-4053-A7F8-E380E13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BADC5A-5309-4CE9-9530-00999D1A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A8ACB-AD84-49AF-B4AA-85DC66A0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1E3922-2F83-46B9-A9C2-FD0B5D58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FFBF2D-D3E9-40B3-9AC2-218D4B45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A10065-BE08-4AF1-99FC-66541700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8BA004-A98F-40E1-98DB-A95DDC5A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1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616D1AA-4044-46A7-96A0-391DF1FC7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7A6B82E-84A8-4290-9E66-9640851C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CCB364-8BDB-4C89-9E00-91014166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51B134-E405-40CD-A5C1-7978E6D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B65772-FA2C-49EF-81F9-D1AF246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98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23CB-CF35-4D41-8E03-40F8986E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624A4-20C5-4DC8-9445-1E168C2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8C2E1D-AA26-4AEF-A7E0-2F363461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1E49FA-3D86-4C21-8F23-393A9038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472108-698A-4639-B926-E1873F5E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2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48FBE-C1AF-4841-A45C-FCD3438D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87EE91-F110-455D-9746-3647913A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B84E28-046D-425D-889F-C3A601E9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661C91-FB7E-4CC0-8416-B531FED9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79B565-5915-4965-8FAC-ABF8A314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55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B9D95-8345-4B44-8D45-4DD7B09C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6E899-F44B-4356-83BF-16542AB62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9E1C1-ABE6-4E7E-9365-6D4D7489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80342B-4780-4DCB-8AD2-D5483017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BFBC07-2803-40C8-8245-5A8FC2B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EB7FBB-1803-4079-914F-E4D3BA89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62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95138-1793-4393-9014-57A16E39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737507-4941-4C20-BCC1-45CD8638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3C8105-F0C1-4D34-90B3-03F1D7720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14C38BC-8D68-40C1-9886-85B899FF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0CDBA7-346A-4439-B46C-AACD88C65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9F7F645-CB9A-4F82-85C9-86F041AE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23F627-566C-45C8-A70D-6D5CE8F4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3757E7-5275-4849-9BF0-7622E7FB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7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D64B-D88E-403C-B9E0-71D86BD0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E6F4EF7-2876-4AEC-86EB-6734A933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388736-8BAA-42D8-A2A4-D68A185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6862F6-851E-40DC-A740-672723D8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80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04EC33A-F628-4B6D-A926-E4B463B3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A06FEB-1666-4029-8290-99679C2D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B278BA-7685-4954-B03E-DEA93944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1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2BB8B-1EB1-4215-A3C2-676A9B18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0BB4E3-8715-4528-BD21-6943FACD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5F7E027-554F-47AB-BC3D-36E9A1EB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F4F518-25CA-4A87-AAEA-C29BDF4B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058A8E-CB1B-4CF3-9621-8316FAE9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8C6991-9FF1-4189-A5B6-1536026D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2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6201-07CB-4673-9200-0A30FCD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D147A1-BACD-4DF9-8813-9E74007AE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DA13EC-2094-4986-993D-27050359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3FD2DC-52DE-4BE9-91D4-313B84BA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C77CAD-7992-4EAD-89A5-612BE693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812FD-7D41-4E94-8A05-1C1E640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1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D0DA9C4-D38A-407B-B8C5-6FF2C5FA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4485F6-B312-4695-A270-DBEB1A7D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9BD7B-0D4D-4E58-A14A-443209E6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7174-DBA8-4AD1-97EB-B8A132B79723}" type="datetimeFigureOut">
              <a:rPr lang="nl-NL" smtClean="0"/>
              <a:t>06-04-21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8F3AD1-D2C7-46FA-8A22-536D2C89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B0EB0-1B1C-4ED7-8350-FC9F1D70C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0F3E-4144-4360-A5F9-52050B2110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7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8B4EC3-08D7-40B2-8079-8590CCF843EF}"/>
              </a:ext>
            </a:extLst>
          </p:cNvPr>
          <p:cNvSpPr/>
          <p:nvPr/>
        </p:nvSpPr>
        <p:spPr>
          <a:xfrm>
            <a:off x="954157" y="304799"/>
            <a:ext cx="10562627" cy="1855305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bg1"/>
                </a:solidFill>
                <a:ea typeface="+mj-ea"/>
                <a:cs typeface="+mj-cs"/>
              </a:rPr>
              <a:t>Theme 6: Calving, Young Stock Management</a:t>
            </a:r>
          </a:p>
          <a:p>
            <a:pPr algn="ctr"/>
            <a:r>
              <a:rPr lang="en-GB" sz="4800" b="1" dirty="0">
                <a:solidFill>
                  <a:schemeClr val="tx1"/>
                </a:solidFill>
              </a:rPr>
              <a:t>USE OF EQUIPMENT AROUND CALVING </a:t>
            </a:r>
            <a:r>
              <a:rPr lang="en-GB" sz="4000" b="1" dirty="0">
                <a:solidFill>
                  <a:srgbClr val="C00000"/>
                </a:solidFill>
              </a:rPr>
              <a:t>(Level 1)</a:t>
            </a:r>
            <a:endParaRPr lang="en-GB" sz="3600" b="1" dirty="0">
              <a:solidFill>
                <a:srgbClr val="C00000"/>
              </a:solidFill>
            </a:endParaRPr>
          </a:p>
        </p:txBody>
      </p:sp>
      <p:pic>
        <p:nvPicPr>
          <p:cNvPr id="10" name="Picture 9" descr="Iowa Beef Center | Iowa State University | Beef Quality Assurance Sessions">
            <a:extLst>
              <a:ext uri="{FF2B5EF4-FFF2-40B4-BE49-F238E27FC236}">
                <a16:creationId xmlns:a16="http://schemas.microsoft.com/office/drawing/2014/main" id="{DFB69DE5-849B-EF4A-8153-275146F34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6147"/>
          <a:stretch/>
        </p:blipFill>
        <p:spPr bwMode="auto">
          <a:xfrm>
            <a:off x="7904860" y="2372140"/>
            <a:ext cx="3519160" cy="4089331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848252-EA04-F246-AD61-A061B795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85612"/>
              </p:ext>
            </p:extLst>
          </p:nvPr>
        </p:nvGraphicFramePr>
        <p:xfrm>
          <a:off x="954157" y="2553195"/>
          <a:ext cx="5512904" cy="298041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644824">
                  <a:extLst>
                    <a:ext uri="{9D8B030D-6E8A-4147-A177-3AD203B41FA5}">
                      <a16:colId xmlns:a16="http://schemas.microsoft.com/office/drawing/2014/main" val="259441249"/>
                    </a:ext>
                  </a:extLst>
                </a:gridCol>
                <a:gridCol w="4868080">
                  <a:extLst>
                    <a:ext uri="{9D8B030D-6E8A-4147-A177-3AD203B41FA5}">
                      <a16:colId xmlns:a16="http://schemas.microsoft.com/office/drawing/2014/main" val="4016044441"/>
                    </a:ext>
                  </a:extLst>
                </a:gridCol>
              </a:tblGrid>
              <a:tr h="335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Topic</a:t>
                      </a:r>
                      <a:endParaRPr lang="en-GB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Training &amp; information Content</a:t>
                      </a:r>
                      <a:endParaRPr lang="en-GB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07541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82205" marR="8220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 of bulls, </a:t>
                      </a:r>
                      <a:r>
                        <a:rPr lang="nl-NL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nl-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nl-NL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sexed</a:t>
                      </a:r>
                      <a:r>
                        <a:rPr lang="nl-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semen</a:t>
                      </a:r>
                      <a:r>
                        <a:rPr lang="nl-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nl-NL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feeding</a:t>
                      </a:r>
                      <a:r>
                        <a:rPr lang="nl-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management of dry </a:t>
                      </a:r>
                      <a:r>
                        <a:rPr lang="nl-NL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cows</a:t>
                      </a:r>
                      <a:r>
                        <a:rPr lang="nl-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2205" marR="8220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746959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6.1.1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The calving process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38576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6.1.2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Use of equipment around calving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3175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6.1.3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Care of cow and calf after calving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3065255839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6.1.4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Colostrum management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1529320975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6.2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Milk (replacer) feeding schedule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3337144662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6.3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From birth to weaning</a:t>
                      </a:r>
                      <a:endParaRPr lang="nl-NL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3706722272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6.4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Disease and health management</a:t>
                      </a:r>
                      <a:endParaRPr lang="nl-NL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1798902671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6.5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Handling of calves after difficult birth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81124011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6.6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Young stock rearing info and</a:t>
                      </a:r>
                      <a:r>
                        <a:rPr lang="en-GB" sz="1200" baseline="0" dirty="0">
                          <a:effectLst/>
                        </a:rPr>
                        <a:t> Key Performance Indicators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0" marB="0"/>
                </a:tc>
                <a:extLst>
                  <a:ext uri="{0D108BD9-81ED-4DB2-BD59-A6C34878D82A}">
                    <a16:rowId xmlns:a16="http://schemas.microsoft.com/office/drawing/2014/main" val="104424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3">
            <a:extLst>
              <a:ext uri="{FF2B5EF4-FFF2-40B4-BE49-F238E27FC236}">
                <a16:creationId xmlns:a16="http://schemas.microsoft.com/office/drawing/2014/main" id="{D60642DB-20CA-684A-95BD-C04B30E00F73}"/>
              </a:ext>
            </a:extLst>
          </p:cNvPr>
          <p:cNvSpPr txBox="1"/>
          <p:nvPr/>
        </p:nvSpPr>
        <p:spPr>
          <a:xfrm>
            <a:off x="1028007" y="952249"/>
            <a:ext cx="41403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6. Clean hands and nails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Washing hands and cutting nails before you start rectal research is </a:t>
            </a:r>
            <a:r>
              <a:rPr lang="en-US" u="sng" dirty="0"/>
              <a:t>a must</a:t>
            </a:r>
            <a:endParaRPr lang="nl-NL" u="sng" dirty="0"/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3B482A30-E322-8B49-8EF9-1C38918D93C1}"/>
              </a:ext>
            </a:extLst>
          </p:cNvPr>
          <p:cNvSpPr txBox="1"/>
          <p:nvPr/>
        </p:nvSpPr>
        <p:spPr>
          <a:xfrm>
            <a:off x="2036148" y="2955549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7ED4E2-0229-8E4A-8695-F1805E271A20}"/>
              </a:ext>
            </a:extLst>
          </p:cNvPr>
          <p:cNvGrpSpPr/>
          <p:nvPr/>
        </p:nvGrpSpPr>
        <p:grpSpPr>
          <a:xfrm>
            <a:off x="5630010" y="872735"/>
            <a:ext cx="5502999" cy="5363501"/>
            <a:chOff x="5603506" y="952249"/>
            <a:chExt cx="5502999" cy="53635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428F3A-F6AD-B949-9214-3B5A7FC9084A}"/>
                </a:ext>
              </a:extLst>
            </p:cNvPr>
            <p:cNvGrpSpPr/>
            <p:nvPr/>
          </p:nvGrpSpPr>
          <p:grpSpPr>
            <a:xfrm>
              <a:off x="5603506" y="952249"/>
              <a:ext cx="5502999" cy="1474306"/>
              <a:chOff x="4821627" y="1128046"/>
              <a:chExt cx="5502999" cy="1474306"/>
            </a:xfrm>
          </p:grpSpPr>
          <p:pic>
            <p:nvPicPr>
              <p:cNvPr id="9" name="Afbeelding 1" descr="Afbeelding met tafel, hand, gebruiken, man&#10;&#10;Automatisch gegenereerde beschrijving">
                <a:extLst>
                  <a:ext uri="{FF2B5EF4-FFF2-40B4-BE49-F238E27FC236}">
                    <a16:creationId xmlns:a16="http://schemas.microsoft.com/office/drawing/2014/main" id="{0FD5A21C-C88A-B445-9602-F44155FF8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627" y="1128046"/>
                <a:ext cx="2453816" cy="1432543"/>
              </a:xfrm>
              <a:prstGeom prst="rect">
                <a:avLst/>
              </a:prstGeom>
            </p:spPr>
          </p:pic>
          <p:pic>
            <p:nvPicPr>
              <p:cNvPr id="10" name="Afbeelding 2" descr="Afbeelding met voedsel, hand, donut, tafel&#10;&#10;Automatisch gegenereerde beschrijving">
                <a:extLst>
                  <a:ext uri="{FF2B5EF4-FFF2-40B4-BE49-F238E27FC236}">
                    <a16:creationId xmlns:a16="http://schemas.microsoft.com/office/drawing/2014/main" id="{D8B3FE41-C9D7-B445-AA33-78A9DB5E8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202"/>
              <a:stretch/>
            </p:blipFill>
            <p:spPr>
              <a:xfrm>
                <a:off x="7894043" y="1128046"/>
                <a:ext cx="2430583" cy="1474306"/>
              </a:xfrm>
              <a:prstGeom prst="rect">
                <a:avLst/>
              </a:prstGeom>
            </p:spPr>
          </p:pic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C38DD081-478C-2F47-91DF-5207F5CC7F74}"/>
                  </a:ext>
                </a:extLst>
              </p:cNvPr>
              <p:cNvSpPr/>
              <p:nvPr/>
            </p:nvSpPr>
            <p:spPr>
              <a:xfrm>
                <a:off x="7354831" y="1510249"/>
                <a:ext cx="486204" cy="78625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7F980D-B3C0-3947-9FF8-4C67004EC3D1}"/>
                </a:ext>
              </a:extLst>
            </p:cNvPr>
            <p:cNvGrpSpPr/>
            <p:nvPr/>
          </p:nvGrpSpPr>
          <p:grpSpPr>
            <a:xfrm>
              <a:off x="6003236" y="2769704"/>
              <a:ext cx="5103269" cy="3546046"/>
              <a:chOff x="6804319" y="2092865"/>
              <a:chExt cx="4765505" cy="3935850"/>
            </a:xfrm>
          </p:grpSpPr>
          <p:pic>
            <p:nvPicPr>
              <p:cNvPr id="12" name="Picture 2" descr="Man versus machine: Weighing up manual preg testing Vs ultrasound - Beef  Central">
                <a:extLst>
                  <a:ext uri="{FF2B5EF4-FFF2-40B4-BE49-F238E27FC236}">
                    <a16:creationId xmlns:a16="http://schemas.microsoft.com/office/drawing/2014/main" id="{8686BD72-9B21-7045-AE83-C261F710DE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2129" y="2368269"/>
                <a:ext cx="4507695" cy="260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ChinaHigh quality platic animal artificial insemination veterinary ldpe AI  gloves for cow use on Global Sources">
                <a:extLst>
                  <a:ext uri="{FF2B5EF4-FFF2-40B4-BE49-F238E27FC236}">
                    <a16:creationId xmlns:a16="http://schemas.microsoft.com/office/drawing/2014/main" id="{9BE4F47D-5119-C743-9CC6-4E95E37CA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319" y="2092865"/>
                <a:ext cx="2048740" cy="178296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MS Glijmiddel, 5L">
                <a:extLst>
                  <a:ext uri="{FF2B5EF4-FFF2-40B4-BE49-F238E27FC236}">
                    <a16:creationId xmlns:a16="http://schemas.microsoft.com/office/drawing/2014/main" id="{C992BC9A-A987-1B4A-8A27-5CCF8519DB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4003" r="21933" b="5546"/>
              <a:stretch/>
            </p:blipFill>
            <p:spPr bwMode="auto">
              <a:xfrm>
                <a:off x="9811459" y="4461220"/>
                <a:ext cx="925656" cy="1567495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9910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3">
            <a:extLst>
              <a:ext uri="{FF2B5EF4-FFF2-40B4-BE49-F238E27FC236}">
                <a16:creationId xmlns:a16="http://schemas.microsoft.com/office/drawing/2014/main" id="{9DC562B2-6DFA-474B-9653-42E3C494D04C}"/>
              </a:ext>
            </a:extLst>
          </p:cNvPr>
          <p:cNvSpPr txBox="1"/>
          <p:nvPr/>
        </p:nvSpPr>
        <p:spPr>
          <a:xfrm>
            <a:off x="1028007" y="952249"/>
            <a:ext cx="4348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7. Stimulating feed intake using amniotic fluids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stimulate feed intake immediately after calving, the amniotic fluids will help to increase the feed intake. </a:t>
            </a:r>
            <a:endParaRPr lang="nl-NL" dirty="0"/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8FEAC6FE-5422-F541-BD71-59C88E376945}"/>
              </a:ext>
            </a:extLst>
          </p:cNvPr>
          <p:cNvSpPr txBox="1"/>
          <p:nvPr/>
        </p:nvSpPr>
        <p:spPr>
          <a:xfrm>
            <a:off x="2062652" y="3975966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791C93-9AFF-D84A-A852-03CF566BAF67}"/>
              </a:ext>
            </a:extLst>
          </p:cNvPr>
          <p:cNvGrpSpPr/>
          <p:nvPr/>
        </p:nvGrpSpPr>
        <p:grpSpPr>
          <a:xfrm>
            <a:off x="5579950" y="476625"/>
            <a:ext cx="5278805" cy="6054503"/>
            <a:chOff x="5579950" y="476625"/>
            <a:chExt cx="5278805" cy="60545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DC18F1-7E65-BA4E-B655-621E76F3195F}"/>
                </a:ext>
              </a:extLst>
            </p:cNvPr>
            <p:cNvGrpSpPr/>
            <p:nvPr/>
          </p:nvGrpSpPr>
          <p:grpSpPr>
            <a:xfrm>
              <a:off x="5579950" y="2525860"/>
              <a:ext cx="2137494" cy="2984095"/>
              <a:chOff x="1129977" y="1862532"/>
              <a:chExt cx="3462290" cy="4884745"/>
            </a:xfrm>
          </p:grpSpPr>
          <p:pic>
            <p:nvPicPr>
              <p:cNvPr id="2" name="Picture 4" descr="Behrens 1214 14 Qt Metal Water Bucket (085995000044-1)">
                <a:extLst>
                  <a:ext uri="{FF2B5EF4-FFF2-40B4-BE49-F238E27FC236}">
                    <a16:creationId xmlns:a16="http://schemas.microsoft.com/office/drawing/2014/main" id="{FDD73AE7-0DE0-48BD-BD64-BC5F33E4BD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977" y="1862532"/>
                <a:ext cx="3462290" cy="4884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Ovaal 4">
                <a:extLst>
                  <a:ext uri="{FF2B5EF4-FFF2-40B4-BE49-F238E27FC236}">
                    <a16:creationId xmlns:a16="http://schemas.microsoft.com/office/drawing/2014/main" id="{908849A6-71A5-414D-B24C-D28AFEC91F61}"/>
                  </a:ext>
                </a:extLst>
              </p:cNvPr>
              <p:cNvSpPr/>
              <p:nvPr/>
            </p:nvSpPr>
            <p:spPr>
              <a:xfrm>
                <a:off x="1255842" y="3429000"/>
                <a:ext cx="3048000" cy="4826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Amniotic fluids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 descr="Luzerne het Powerfood voor al uw dieren">
              <a:extLst>
                <a:ext uri="{FF2B5EF4-FFF2-40B4-BE49-F238E27FC236}">
                  <a16:creationId xmlns:a16="http://schemas.microsoft.com/office/drawing/2014/main" id="{64192FA1-37DA-4CEC-B807-96D58036E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642" y="4452005"/>
              <a:ext cx="2893113" cy="192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FREE 18+ Arrow Vectors - Vector">
              <a:extLst>
                <a:ext uri="{FF2B5EF4-FFF2-40B4-BE49-F238E27FC236}">
                  <a16:creationId xmlns:a16="http://schemas.microsoft.com/office/drawing/2014/main" id="{C655CA2C-E492-FB4F-8F5B-D36BC0421E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3" r="4020"/>
            <a:stretch/>
          </p:blipFill>
          <p:spPr bwMode="auto">
            <a:xfrm rot="1249302" flipH="1">
              <a:off x="6759754" y="1187536"/>
              <a:ext cx="1245269" cy="142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Vet in Training: The Processes of Normal Calving">
              <a:extLst>
                <a:ext uri="{FF2B5EF4-FFF2-40B4-BE49-F238E27FC236}">
                  <a16:creationId xmlns:a16="http://schemas.microsoft.com/office/drawing/2014/main" id="{92DC39AF-185C-644F-998A-1A1788A57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708" y="476625"/>
              <a:ext cx="2077705" cy="277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5CB911B8-C646-1842-9D39-A904F5E65197}"/>
                </a:ext>
              </a:extLst>
            </p:cNvPr>
            <p:cNvSpPr/>
            <p:nvPr/>
          </p:nvSpPr>
          <p:spPr>
            <a:xfrm rot="18068299">
              <a:off x="7571478" y="4611849"/>
              <a:ext cx="546328" cy="750069"/>
            </a:xfrm>
            <a:prstGeom prst="downArrow">
              <a:avLst>
                <a:gd name="adj1" fmla="val 50000"/>
                <a:gd name="adj2" fmla="val 84041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CE32D8-5AC0-634A-9BFE-AF849C547E4D}"/>
                </a:ext>
              </a:extLst>
            </p:cNvPr>
            <p:cNvSpPr/>
            <p:nvPr/>
          </p:nvSpPr>
          <p:spPr>
            <a:xfrm>
              <a:off x="9756231" y="6192574"/>
              <a:ext cx="9514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Cow feed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9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4C3E8B0A-41B9-445F-AF4E-3D0460C77160}"/>
              </a:ext>
            </a:extLst>
          </p:cNvPr>
          <p:cNvSpPr txBox="1"/>
          <p:nvPr/>
        </p:nvSpPr>
        <p:spPr>
          <a:xfrm>
            <a:off x="923312" y="1039321"/>
            <a:ext cx="47275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8. First aid incase of weak respiration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cold water must be ready incase of weak respiration; cold water can act as a shock effect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Straw is beneficial for nose tickling, causing the calf to cough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Towels are used to dry the calf</a:t>
            </a:r>
            <a:endParaRPr lang="nl-NL" dirty="0"/>
          </a:p>
        </p:txBody>
      </p:sp>
      <p:pic>
        <p:nvPicPr>
          <p:cNvPr id="14" name="Picture 2" descr="Resuscitating calf by rubbing nose with straw © Kathy Horniblow">
            <a:extLst>
              <a:ext uri="{FF2B5EF4-FFF2-40B4-BE49-F238E27FC236}">
                <a16:creationId xmlns:a16="http://schemas.microsoft.com/office/drawing/2014/main" id="{5436FF0A-6AE6-E04F-8857-455BD94DD1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2796993"/>
            <a:ext cx="5799805" cy="32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">
            <a:extLst>
              <a:ext uri="{FF2B5EF4-FFF2-40B4-BE49-F238E27FC236}">
                <a16:creationId xmlns:a16="http://schemas.microsoft.com/office/drawing/2014/main" id="{8C707092-E128-5F4E-AEDA-E6C0838A31F2}"/>
              </a:ext>
            </a:extLst>
          </p:cNvPr>
          <p:cNvSpPr txBox="1"/>
          <p:nvPr/>
        </p:nvSpPr>
        <p:spPr>
          <a:xfrm>
            <a:off x="6797539" y="6098408"/>
            <a:ext cx="373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Nose tickling causes the calf to cough</a:t>
            </a:r>
            <a:endParaRPr lang="nl-NL" sz="16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9440F-2EE5-104C-9907-820E7D0E0C52}"/>
              </a:ext>
            </a:extLst>
          </p:cNvPr>
          <p:cNvGrpSpPr/>
          <p:nvPr/>
        </p:nvGrpSpPr>
        <p:grpSpPr>
          <a:xfrm>
            <a:off x="5877163" y="1203575"/>
            <a:ext cx="5687338" cy="2331802"/>
            <a:chOff x="5877163" y="1203575"/>
            <a:chExt cx="5687338" cy="23318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749D8A-A6AB-1D41-921B-E0A3853A1AAD}"/>
                </a:ext>
              </a:extLst>
            </p:cNvPr>
            <p:cNvGrpSpPr/>
            <p:nvPr/>
          </p:nvGrpSpPr>
          <p:grpSpPr>
            <a:xfrm>
              <a:off x="6315859" y="1203575"/>
              <a:ext cx="5248642" cy="1593418"/>
              <a:chOff x="6315859" y="1203507"/>
              <a:chExt cx="5248642" cy="1593418"/>
            </a:xfrm>
          </p:grpSpPr>
          <p:pic>
            <p:nvPicPr>
              <p:cNvPr id="9218" name="Picture 2" descr="Amazon.com: FloraCraft Straw Bales, 5-Inch-by-6-Inch-13- Inch Bale">
                <a:extLst>
                  <a:ext uri="{FF2B5EF4-FFF2-40B4-BE49-F238E27FC236}">
                    <a16:creationId xmlns:a16="http://schemas.microsoft.com/office/drawing/2014/main" id="{4E66BA1D-1186-48A9-A14E-035E74138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6997" y="1425236"/>
                <a:ext cx="1900336" cy="1350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20" name="Picture 4" descr="The Best Travel Towel for Every Type of Trip | What to Pack">
                <a:extLst>
                  <a:ext uri="{FF2B5EF4-FFF2-40B4-BE49-F238E27FC236}">
                    <a16:creationId xmlns:a16="http://schemas.microsoft.com/office/drawing/2014/main" id="{DF6EC460-03C7-4D32-BF4B-A48F6C651B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845" y="1480380"/>
                <a:ext cx="1757656" cy="1316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3A1073C-CB59-E34B-9B65-C2E46A9DEEDF}"/>
                  </a:ext>
                </a:extLst>
              </p:cNvPr>
              <p:cNvGrpSpPr/>
              <p:nvPr/>
            </p:nvGrpSpPr>
            <p:grpSpPr>
              <a:xfrm>
                <a:off x="6315859" y="1203507"/>
                <a:ext cx="1565826" cy="1559295"/>
                <a:chOff x="6423547" y="1314087"/>
                <a:chExt cx="3084003" cy="2938819"/>
              </a:xfrm>
            </p:grpSpPr>
            <p:pic>
              <p:nvPicPr>
                <p:cNvPr id="9" name="Picture 4" descr="Emmer 10 liter zwart - Tuincentrum Eurofleur">
                  <a:extLst>
                    <a:ext uri="{FF2B5EF4-FFF2-40B4-BE49-F238E27FC236}">
                      <a16:creationId xmlns:a16="http://schemas.microsoft.com/office/drawing/2014/main" id="{86D7AA96-A01D-7B44-AAC0-AAC6202512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23547" y="1314087"/>
                  <a:ext cx="3084003" cy="29388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Ovaal 1">
                  <a:extLst>
                    <a:ext uri="{FF2B5EF4-FFF2-40B4-BE49-F238E27FC236}">
                      <a16:creationId xmlns:a16="http://schemas.microsoft.com/office/drawing/2014/main" id="{DEF4B3B7-4360-224F-BB84-EEEEDF7DCBC9}"/>
                    </a:ext>
                  </a:extLst>
                </p:cNvPr>
                <p:cNvSpPr/>
                <p:nvPr/>
              </p:nvSpPr>
              <p:spPr>
                <a:xfrm>
                  <a:off x="6872044" y="1515271"/>
                  <a:ext cx="2215195" cy="5137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H</a:t>
                  </a:r>
                  <a:r>
                    <a:rPr lang="en-US" sz="900" dirty="0"/>
                    <a:t>2</a:t>
                  </a:r>
                  <a:r>
                    <a:rPr lang="en-US" sz="2400" dirty="0"/>
                    <a:t>O</a:t>
                  </a:r>
                  <a:endParaRPr lang="nl-NL" sz="2000" dirty="0"/>
                </a:p>
              </p:txBody>
            </p:sp>
          </p:grpSp>
        </p:grpSp>
        <p:sp>
          <p:nvSpPr>
            <p:cNvPr id="13" name="Tekstvak 2">
              <a:extLst>
                <a:ext uri="{FF2B5EF4-FFF2-40B4-BE49-F238E27FC236}">
                  <a16:creationId xmlns:a16="http://schemas.microsoft.com/office/drawing/2014/main" id="{14847096-55CD-EA47-BDAE-56945B65D8AC}"/>
                </a:ext>
              </a:extLst>
            </p:cNvPr>
            <p:cNvSpPr txBox="1"/>
            <p:nvPr/>
          </p:nvSpPr>
          <p:spPr>
            <a:xfrm>
              <a:off x="5877163" y="2335048"/>
              <a:ext cx="737329" cy="120032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ctr">
              <a:spAutoFit/>
            </a:bodyPr>
            <a:lstStyle/>
            <a:p>
              <a:endParaRPr lang="en-US" dirty="0"/>
            </a:p>
            <a:p>
              <a:pPr algn="ctr"/>
              <a:r>
                <a:rPr lang="nl-NL" sz="5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09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47471665-9404-4A5C-A5DE-A3769DA0878C}"/>
              </a:ext>
            </a:extLst>
          </p:cNvPr>
          <p:cNvSpPr txBox="1"/>
          <p:nvPr/>
        </p:nvSpPr>
        <p:spPr>
          <a:xfrm>
            <a:off x="904459" y="958553"/>
            <a:ext cx="487208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9. Umbilical/Navel cord disinfection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Umbilical cord as soon as the calf is 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this disinfection 2-3 times during the first 24 hours</a:t>
            </a:r>
          </a:p>
        </p:txBody>
      </p:sp>
      <p:sp>
        <p:nvSpPr>
          <p:cNvPr id="12" name="Tekstvak 2">
            <a:extLst>
              <a:ext uri="{FF2B5EF4-FFF2-40B4-BE49-F238E27FC236}">
                <a16:creationId xmlns:a16="http://schemas.microsoft.com/office/drawing/2014/main" id="{8D455F55-957A-6E4A-B153-10F1C825B523}"/>
              </a:ext>
            </a:extLst>
          </p:cNvPr>
          <p:cNvSpPr txBox="1"/>
          <p:nvPr/>
        </p:nvSpPr>
        <p:spPr>
          <a:xfrm>
            <a:off x="2603174" y="3859474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7A247-E301-4C43-B635-4914CB4B5569}"/>
              </a:ext>
            </a:extLst>
          </p:cNvPr>
          <p:cNvGrpSpPr/>
          <p:nvPr/>
        </p:nvGrpSpPr>
        <p:grpSpPr>
          <a:xfrm>
            <a:off x="6453810" y="743911"/>
            <a:ext cx="4518992" cy="5550871"/>
            <a:chOff x="6387547" y="723223"/>
            <a:chExt cx="4121427" cy="52305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795D04-F7A1-BC4F-950C-9CA795C1E3CA}"/>
                </a:ext>
              </a:extLst>
            </p:cNvPr>
            <p:cNvGrpSpPr/>
            <p:nvPr/>
          </p:nvGrpSpPr>
          <p:grpSpPr>
            <a:xfrm>
              <a:off x="6387547" y="723223"/>
              <a:ext cx="4121427" cy="4855942"/>
              <a:chOff x="9230351" y="1501495"/>
              <a:chExt cx="4121427" cy="4855942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188AA8C9-C888-4970-ABBD-3656A0BC4F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113"/>
              <a:stretch/>
            </p:blipFill>
            <p:spPr bwMode="auto">
              <a:xfrm>
                <a:off x="10768560" y="1501496"/>
                <a:ext cx="2583218" cy="305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6" name="Picture 6" descr="accessoires: Dipping cup">
                <a:extLst>
                  <a:ext uri="{FF2B5EF4-FFF2-40B4-BE49-F238E27FC236}">
                    <a16:creationId xmlns:a16="http://schemas.microsoft.com/office/drawing/2014/main" id="{91E5D77B-C74C-489B-B1B3-2A45020492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93" t="11287" r="28699" b="15360"/>
              <a:stretch/>
            </p:blipFill>
            <p:spPr bwMode="auto">
              <a:xfrm>
                <a:off x="9230351" y="5085167"/>
                <a:ext cx="766453" cy="1272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Coyle's Iodine 10% | McLaughlins Farmcare">
                <a:extLst>
                  <a:ext uri="{FF2B5EF4-FFF2-40B4-BE49-F238E27FC236}">
                    <a16:creationId xmlns:a16="http://schemas.microsoft.com/office/drawing/2014/main" id="{80909730-A059-A046-BDC9-648EACACB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34" r="10862"/>
              <a:stretch/>
            </p:blipFill>
            <p:spPr bwMode="auto">
              <a:xfrm>
                <a:off x="9355493" y="1501495"/>
                <a:ext cx="1143917" cy="1737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Navel Cup - Premier1Supplies">
                <a:extLst>
                  <a:ext uri="{FF2B5EF4-FFF2-40B4-BE49-F238E27FC236}">
                    <a16:creationId xmlns:a16="http://schemas.microsoft.com/office/drawing/2014/main" id="{29983B6D-D825-4541-AC00-CC513608D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0352" y="3120065"/>
                <a:ext cx="1441904" cy="1441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The Man is Splashing a Stock Footage Video (100% Royalty-free) 7910977 |  Shutterstock">
              <a:extLst>
                <a:ext uri="{FF2B5EF4-FFF2-40B4-BE49-F238E27FC236}">
                  <a16:creationId xmlns:a16="http://schemas.microsoft.com/office/drawing/2014/main" id="{63ECC20D-0091-D24F-837E-21559E4E73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7" r="3630"/>
            <a:stretch/>
          </p:blipFill>
          <p:spPr bwMode="auto">
            <a:xfrm>
              <a:off x="7315200" y="3991087"/>
              <a:ext cx="3193774" cy="196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62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70A15A-19B4-754E-8442-7C61D549D20D}"/>
              </a:ext>
            </a:extLst>
          </p:cNvPr>
          <p:cNvGrpSpPr/>
          <p:nvPr/>
        </p:nvGrpSpPr>
        <p:grpSpPr>
          <a:xfrm>
            <a:off x="6164706" y="1165689"/>
            <a:ext cx="5026574" cy="4714367"/>
            <a:chOff x="6124949" y="913898"/>
            <a:chExt cx="5026574" cy="4714367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08A616BA-0D47-48F4-8D5D-B9BC3FD607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9" t="28773" r="4386" b="31910"/>
            <a:stretch/>
          </p:blipFill>
          <p:spPr bwMode="auto">
            <a:xfrm rot="5757223">
              <a:off x="8321779" y="3779729"/>
              <a:ext cx="2313721" cy="138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calfStart - Hygiene - Topro Animal Health">
              <a:extLst>
                <a:ext uri="{FF2B5EF4-FFF2-40B4-BE49-F238E27FC236}">
                  <a16:creationId xmlns:a16="http://schemas.microsoft.com/office/drawing/2014/main" id="{12C74C53-8673-46F8-B141-27A10FB4C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741" y="3283044"/>
              <a:ext cx="2198451" cy="219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B3563C38-35FD-444B-BBEF-CCD384455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8640" y="1339487"/>
              <a:ext cx="1672883" cy="167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>
              <a:extLst>
                <a:ext uri="{FF2B5EF4-FFF2-40B4-BE49-F238E27FC236}">
                  <a16:creationId xmlns:a16="http://schemas.microsoft.com/office/drawing/2014/main" id="{E1D5B98F-3866-41CF-82E9-F086CFF2A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90" y="1395605"/>
              <a:ext cx="1460027" cy="1616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4" name="Picture 10" descr="Systeem voor kleine veestapels: Melken met emmer">
              <a:extLst>
                <a:ext uri="{FF2B5EF4-FFF2-40B4-BE49-F238E27FC236}">
                  <a16:creationId xmlns:a16="http://schemas.microsoft.com/office/drawing/2014/main" id="{463B4C84-B8C2-40AB-8CE2-583ACC705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80" r="30430"/>
            <a:stretch/>
          </p:blipFill>
          <p:spPr bwMode="auto">
            <a:xfrm>
              <a:off x="6124949" y="913898"/>
              <a:ext cx="1630018" cy="233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kstvak 8">
            <a:extLst>
              <a:ext uri="{FF2B5EF4-FFF2-40B4-BE49-F238E27FC236}">
                <a16:creationId xmlns:a16="http://schemas.microsoft.com/office/drawing/2014/main" id="{0B7D65CA-C88B-C645-955A-7B414D6DBDBC}"/>
              </a:ext>
            </a:extLst>
          </p:cNvPr>
          <p:cNvSpPr txBox="1"/>
          <p:nvPr/>
        </p:nvSpPr>
        <p:spPr>
          <a:xfrm>
            <a:off x="904459" y="958553"/>
            <a:ext cx="48720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10. Preparations and demands for Milking and Feeding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milking is done to harvest colostrum for feeding the calf</a:t>
            </a:r>
          </a:p>
        </p:txBody>
      </p:sp>
      <p:sp>
        <p:nvSpPr>
          <p:cNvPr id="11" name="Tekstvak 2">
            <a:extLst>
              <a:ext uri="{FF2B5EF4-FFF2-40B4-BE49-F238E27FC236}">
                <a16:creationId xmlns:a16="http://schemas.microsoft.com/office/drawing/2014/main" id="{D19AF81F-706C-014E-B55D-9BD9FC3BC667}"/>
              </a:ext>
            </a:extLst>
          </p:cNvPr>
          <p:cNvSpPr txBox="1"/>
          <p:nvPr/>
        </p:nvSpPr>
        <p:spPr>
          <a:xfrm>
            <a:off x="2803672" y="3635633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3266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vak 8">
            <a:extLst>
              <a:ext uri="{FF2B5EF4-FFF2-40B4-BE49-F238E27FC236}">
                <a16:creationId xmlns:a16="http://schemas.microsoft.com/office/drawing/2014/main" id="{817DEB35-0ED1-494B-BA76-87D67E98618F}"/>
              </a:ext>
            </a:extLst>
          </p:cNvPr>
          <p:cNvSpPr txBox="1"/>
          <p:nvPr/>
        </p:nvSpPr>
        <p:spPr>
          <a:xfrm>
            <a:off x="904459" y="958553"/>
            <a:ext cx="436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11. Disease prevention:</a:t>
            </a:r>
            <a:r>
              <a:rPr lang="en-US" sz="2400" b="1" dirty="0">
                <a:solidFill>
                  <a:srgbClr val="002060"/>
                </a:solidFill>
              </a:rPr>
              <a:t> Water and feed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the cow lukewarm water followed by high quality feed after she calves down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CBF0A-1677-D24D-869F-CB228A9522A7}"/>
              </a:ext>
            </a:extLst>
          </p:cNvPr>
          <p:cNvGrpSpPr/>
          <p:nvPr/>
        </p:nvGrpSpPr>
        <p:grpSpPr>
          <a:xfrm>
            <a:off x="5295683" y="658399"/>
            <a:ext cx="6112051" cy="5474798"/>
            <a:chOff x="5295683" y="658399"/>
            <a:chExt cx="6112051" cy="54747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DC30-317D-0A49-839D-7A589D65F53A}"/>
                </a:ext>
              </a:extLst>
            </p:cNvPr>
            <p:cNvGrpSpPr/>
            <p:nvPr/>
          </p:nvGrpSpPr>
          <p:grpSpPr>
            <a:xfrm>
              <a:off x="5295683" y="1079081"/>
              <a:ext cx="6112051" cy="5054116"/>
              <a:chOff x="5376237" y="958553"/>
              <a:chExt cx="6112051" cy="5054116"/>
            </a:xfrm>
          </p:grpSpPr>
          <p:pic>
            <p:nvPicPr>
              <p:cNvPr id="12294" name="Picture 6" descr="Luzerne het Powerfood voor al uw dieren">
                <a:extLst>
                  <a:ext uri="{FF2B5EF4-FFF2-40B4-BE49-F238E27FC236}">
                    <a16:creationId xmlns:a16="http://schemas.microsoft.com/office/drawing/2014/main" id="{B393D3F0-1F7D-4363-9C64-748B53B93B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6237" y="4633294"/>
                <a:ext cx="2072831" cy="137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96" name="Picture 8" descr="ICAR Research Complex for Goa">
                <a:extLst>
                  <a:ext uri="{FF2B5EF4-FFF2-40B4-BE49-F238E27FC236}">
                    <a16:creationId xmlns:a16="http://schemas.microsoft.com/office/drawing/2014/main" id="{55621EA6-A561-477D-8520-8C207276A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6237" y="2728294"/>
                <a:ext cx="2074552" cy="164647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00" name="Picture 12" descr="Cow | cow pics | cow care | cow calf | cow wallpaper in 2020 | Cow  wallpaper, Cow pictures, Cow calf">
                <a:extLst>
                  <a:ext uri="{FF2B5EF4-FFF2-40B4-BE49-F238E27FC236}">
                    <a16:creationId xmlns:a16="http://schemas.microsoft.com/office/drawing/2014/main" id="{1AE33E87-C427-4398-B9F9-BBC5F4FA8D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832" y="1060753"/>
                <a:ext cx="3913456" cy="4951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47751F6-5DDF-A74F-9004-5D835665BA29}"/>
                  </a:ext>
                </a:extLst>
              </p:cNvPr>
              <p:cNvGrpSpPr/>
              <p:nvPr/>
            </p:nvGrpSpPr>
            <p:grpSpPr>
              <a:xfrm>
                <a:off x="5630600" y="958553"/>
                <a:ext cx="1565826" cy="1559295"/>
                <a:chOff x="2642919" y="1397740"/>
                <a:chExt cx="1565826" cy="1559295"/>
              </a:xfrm>
            </p:grpSpPr>
            <p:pic>
              <p:nvPicPr>
                <p:cNvPr id="18" name="Picture 4" descr="Emmer 10 liter zwart - Tuincentrum Eurofleur">
                  <a:extLst>
                    <a:ext uri="{FF2B5EF4-FFF2-40B4-BE49-F238E27FC236}">
                      <a16:creationId xmlns:a16="http://schemas.microsoft.com/office/drawing/2014/main" id="{2953E563-E235-3349-9E2E-5ADC213A21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2919" y="1397740"/>
                  <a:ext cx="1565826" cy="15592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Ovaal 1">
                  <a:extLst>
                    <a:ext uri="{FF2B5EF4-FFF2-40B4-BE49-F238E27FC236}">
                      <a16:creationId xmlns:a16="http://schemas.microsoft.com/office/drawing/2014/main" id="{48A1A2C1-9188-7A44-B5DF-AE51CF2AF950}"/>
                    </a:ext>
                  </a:extLst>
                </p:cNvPr>
                <p:cNvSpPr/>
                <p:nvPr/>
              </p:nvSpPr>
              <p:spPr>
                <a:xfrm>
                  <a:off x="2870632" y="1504485"/>
                  <a:ext cx="1124710" cy="272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H</a:t>
                  </a:r>
                  <a:r>
                    <a:rPr lang="en-US" sz="900" dirty="0"/>
                    <a:t>2</a:t>
                  </a:r>
                  <a:r>
                    <a:rPr lang="en-US" sz="2400" dirty="0"/>
                    <a:t>O</a:t>
                  </a:r>
                  <a:endParaRPr lang="nl-NL" sz="2000" dirty="0"/>
                </a:p>
              </p:txBody>
            </p:sp>
            <p:sp>
              <p:nvSpPr>
                <p:cNvPr id="4" name="Tekstvak 3">
                  <a:extLst>
                    <a:ext uri="{FF2B5EF4-FFF2-40B4-BE49-F238E27FC236}">
                      <a16:creationId xmlns:a16="http://schemas.microsoft.com/office/drawing/2014/main" id="{6DD173FF-08AA-4716-8E1F-9B86D98B4616}"/>
                    </a:ext>
                  </a:extLst>
                </p:cNvPr>
                <p:cNvSpPr txBox="1"/>
                <p:nvPr/>
              </p:nvSpPr>
              <p:spPr>
                <a:xfrm>
                  <a:off x="2974304" y="1974215"/>
                  <a:ext cx="9196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FFFF00"/>
                      </a:solidFill>
                    </a:rPr>
                    <a:t>38° Celsius </a:t>
                  </a:r>
                </a:p>
                <a:p>
                  <a:pPr algn="ctr"/>
                  <a:r>
                    <a:rPr lang="en-US" sz="1200" dirty="0">
                      <a:solidFill>
                        <a:srgbClr val="FFFF00"/>
                      </a:solidFill>
                    </a:rPr>
                    <a:t>(100.4 ° Fahrenheit)</a:t>
                  </a:r>
                  <a:endParaRPr lang="nl-NL" sz="1200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6" name="Tekstvak 2">
              <a:extLst>
                <a:ext uri="{FF2B5EF4-FFF2-40B4-BE49-F238E27FC236}">
                  <a16:creationId xmlns:a16="http://schemas.microsoft.com/office/drawing/2014/main" id="{8FFC867F-04E1-FF45-B96C-CD5E90D457B8}"/>
                </a:ext>
              </a:extLst>
            </p:cNvPr>
            <p:cNvSpPr txBox="1"/>
            <p:nvPr/>
          </p:nvSpPr>
          <p:spPr>
            <a:xfrm>
              <a:off x="7820334" y="658399"/>
              <a:ext cx="737329" cy="120032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ctr">
              <a:spAutoFit/>
            </a:bodyPr>
            <a:lstStyle/>
            <a:p>
              <a:endParaRPr lang="en-US" dirty="0"/>
            </a:p>
            <a:p>
              <a:pPr algn="ctr"/>
              <a:r>
                <a:rPr lang="nl-NL" sz="5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5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081850-F49F-5045-A11D-1A177BBC658A}"/>
              </a:ext>
            </a:extLst>
          </p:cNvPr>
          <p:cNvSpPr/>
          <p:nvPr/>
        </p:nvSpPr>
        <p:spPr>
          <a:xfrm>
            <a:off x="983031" y="966667"/>
            <a:ext cx="44768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12. Cooling the cow’s vulva (in case of dystocia/heavy parturition)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the cow’s vulva becomes slightly (or sometimes severely) swollen after assisted calving. Cooling the cow’s vulva by spraying cold water.</a:t>
            </a: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BDEDE89C-A189-FB41-A577-9873A27ABAA3}"/>
              </a:ext>
            </a:extLst>
          </p:cNvPr>
          <p:cNvSpPr txBox="1"/>
          <p:nvPr/>
        </p:nvSpPr>
        <p:spPr>
          <a:xfrm>
            <a:off x="2387018" y="4206164"/>
            <a:ext cx="965782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6B0B32-CCDD-B34A-B67F-1DC81EE37E52}"/>
              </a:ext>
            </a:extLst>
          </p:cNvPr>
          <p:cNvGrpSpPr/>
          <p:nvPr/>
        </p:nvGrpSpPr>
        <p:grpSpPr>
          <a:xfrm>
            <a:off x="5976750" y="1006031"/>
            <a:ext cx="5206753" cy="5193110"/>
            <a:chOff x="5976750" y="1006031"/>
            <a:chExt cx="5206753" cy="5193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8B65C6-09EA-0242-BEF5-F99C4C0E2BFB}"/>
                </a:ext>
              </a:extLst>
            </p:cNvPr>
            <p:cNvGrpSpPr/>
            <p:nvPr/>
          </p:nvGrpSpPr>
          <p:grpSpPr>
            <a:xfrm>
              <a:off x="5976750" y="1006031"/>
              <a:ext cx="4887650" cy="2446598"/>
              <a:chOff x="5738209" y="-134991"/>
              <a:chExt cx="4887650" cy="2446598"/>
            </a:xfrm>
          </p:grpSpPr>
          <p:pic>
            <p:nvPicPr>
              <p:cNvPr id="13314" name="Picture 2">
                <a:extLst>
                  <a:ext uri="{FF2B5EF4-FFF2-40B4-BE49-F238E27FC236}">
                    <a16:creationId xmlns:a16="http://schemas.microsoft.com/office/drawing/2014/main" id="{572E9C47-5C3B-4486-B924-9C4250302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18" y="-134991"/>
                <a:ext cx="2396241" cy="195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18" name="Picture 6" descr="LORI.bovine">
                <a:extLst>
                  <a:ext uri="{FF2B5EF4-FFF2-40B4-BE49-F238E27FC236}">
                    <a16:creationId xmlns:a16="http://schemas.microsoft.com/office/drawing/2014/main" id="{5F4E2F02-8092-4CD6-918E-517BB1BEC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8209" y="-134991"/>
                <a:ext cx="1842033" cy="2446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4" descr="Dairy Dung Cleaning Pump :: Impact Technologies - Yelahanka New Town,  Bangalore">
              <a:extLst>
                <a:ext uri="{FF2B5EF4-FFF2-40B4-BE49-F238E27FC236}">
                  <a16:creationId xmlns:a16="http://schemas.microsoft.com/office/drawing/2014/main" id="{BFC8EE02-1BDE-FE42-96A5-17157567E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393" y="3101008"/>
              <a:ext cx="4836110" cy="309813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C3A81E-98F7-E34C-9534-2104C9A06C2C}"/>
              </a:ext>
            </a:extLst>
          </p:cNvPr>
          <p:cNvSpPr txBox="1"/>
          <p:nvPr/>
        </p:nvSpPr>
        <p:spPr>
          <a:xfrm>
            <a:off x="11120445" y="6380471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- END -</a:t>
            </a:r>
          </a:p>
        </p:txBody>
      </p:sp>
    </p:spTree>
    <p:extLst>
      <p:ext uri="{BB962C8B-B14F-4D97-AF65-F5344CB8AC3E}">
        <p14:creationId xmlns:p14="http://schemas.microsoft.com/office/powerpoint/2010/main" val="40755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204478-4399-4133-B1D8-AF9E58ABD914}"/>
              </a:ext>
            </a:extLst>
          </p:cNvPr>
          <p:cNvSpPr/>
          <p:nvPr/>
        </p:nvSpPr>
        <p:spPr>
          <a:xfrm>
            <a:off x="848140" y="901146"/>
            <a:ext cx="5194852" cy="5168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GB" sz="2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C00000"/>
                </a:solidFill>
              </a:rPr>
              <a:t>1. You will learn about (learning objectives):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7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How to prepare a cow for a hygienic calving procedure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How to use/implement all the necessities for a smooth hygienic calving process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Hygienic measures before, during and after birth process </a:t>
            </a:r>
            <a:endParaRPr lang="en-GB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3" name="Picture 2" descr="Calving - getting the basics right | Stuff.co.nz">
            <a:extLst>
              <a:ext uri="{FF2B5EF4-FFF2-40B4-BE49-F238E27FC236}">
                <a16:creationId xmlns:a16="http://schemas.microsoft.com/office/drawing/2014/main" id="{AB6E3B6D-A9AA-264E-94A5-8BCFD4D99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r="2640"/>
          <a:stretch/>
        </p:blipFill>
        <p:spPr bwMode="auto">
          <a:xfrm>
            <a:off x="6367714" y="1411355"/>
            <a:ext cx="5002651" cy="41479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3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74B081D3-49A6-47D6-BE5F-433565048FA4}"/>
              </a:ext>
            </a:extLst>
          </p:cNvPr>
          <p:cNvSpPr txBox="1"/>
          <p:nvPr/>
        </p:nvSpPr>
        <p:spPr>
          <a:xfrm>
            <a:off x="864705" y="955443"/>
            <a:ext cx="54035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2. Background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Calving is the most important and most sensitive moment in a cow’s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(Too) many calves die because of a lack of prevention measures around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Farms lose most cows (either die) because of calving issues, mostly because farmers make wrong or no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things can go wrong, which may effect calf’s health and cow’s health and performance. As such, putting </a:t>
            </a:r>
            <a:r>
              <a:rPr lang="en-US" u="sng" dirty="0"/>
              <a:t>more emphasis on hygiene and care </a:t>
            </a:r>
            <a:r>
              <a:rPr lang="en-US" dirty="0"/>
              <a:t>will have a direct effect on calf and cow performance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DAE8D-AB9B-CC4F-BED7-60B70365D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r="2562"/>
          <a:stretch/>
        </p:blipFill>
        <p:spPr>
          <a:xfrm>
            <a:off x="6774287" y="1642425"/>
            <a:ext cx="4391696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862A939A-B7DC-4116-B27E-6FB0B7A04DB3}"/>
              </a:ext>
            </a:extLst>
          </p:cNvPr>
          <p:cNvSpPr txBox="1"/>
          <p:nvPr/>
        </p:nvSpPr>
        <p:spPr>
          <a:xfrm>
            <a:off x="1003629" y="934344"/>
            <a:ext cx="49731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3. Calving: Hygienic Calving pen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 calving all starts with a good preparation. This means;</a:t>
            </a:r>
          </a:p>
          <a:p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separate the cow from the herd when close to calving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take the cow to a spacious, clean calving shed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2A2CE5-5229-514A-9A35-FA22C4996D9D}"/>
              </a:ext>
            </a:extLst>
          </p:cNvPr>
          <p:cNvGrpSpPr/>
          <p:nvPr/>
        </p:nvGrpSpPr>
        <p:grpSpPr>
          <a:xfrm>
            <a:off x="6135173" y="450579"/>
            <a:ext cx="5059242" cy="5694533"/>
            <a:chOff x="6135173" y="450579"/>
            <a:chExt cx="5059242" cy="5694533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212E6E5-C56F-374C-A5B8-0E4AFC22BC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3" r="12591"/>
            <a:stretch/>
          </p:blipFill>
          <p:spPr bwMode="auto">
            <a:xfrm>
              <a:off x="6135173" y="1875248"/>
              <a:ext cx="5059242" cy="4269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2B5049-9751-EB43-BB5C-AECECFBB5EFF}"/>
                </a:ext>
              </a:extLst>
            </p:cNvPr>
            <p:cNvGrpSpPr/>
            <p:nvPr/>
          </p:nvGrpSpPr>
          <p:grpSpPr>
            <a:xfrm>
              <a:off x="7855841" y="450579"/>
              <a:ext cx="1935387" cy="2528099"/>
              <a:chOff x="6568835" y="3634808"/>
              <a:chExt cx="1935387" cy="2528099"/>
            </a:xfrm>
          </p:grpSpPr>
          <p:pic>
            <p:nvPicPr>
              <p:cNvPr id="11" name="Picture 4" descr="Another Word For Important">
                <a:extLst>
                  <a:ext uri="{FF2B5EF4-FFF2-40B4-BE49-F238E27FC236}">
                    <a16:creationId xmlns:a16="http://schemas.microsoft.com/office/drawing/2014/main" id="{17C91EC9-3C95-6542-9806-FDB004A6A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8835" y="3634808"/>
                <a:ext cx="1935387" cy="130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29-10 | Hygiëne in de voedingsmiddelenindustrie - VMT">
                <a:extLst>
                  <a:ext uri="{FF2B5EF4-FFF2-40B4-BE49-F238E27FC236}">
                    <a16:creationId xmlns:a16="http://schemas.microsoft.com/office/drawing/2014/main" id="{A230B353-1FB7-E84A-BFA5-0E64C0C9E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3E62A0"/>
                  </a:clrFrom>
                  <a:clrTo>
                    <a:srgbClr val="3E62A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5" r="1142" b="5508"/>
              <a:stretch/>
            </p:blipFill>
            <p:spPr bwMode="auto">
              <a:xfrm>
                <a:off x="6568835" y="5006072"/>
                <a:ext cx="1935387" cy="1156835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18CC4E02-EDE0-D44D-B285-CB04CA58F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660" y="2383031"/>
              <a:ext cx="1522389" cy="1022778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2">
            <a:extLst>
              <a:ext uri="{FF2B5EF4-FFF2-40B4-BE49-F238E27FC236}">
                <a16:creationId xmlns:a16="http://schemas.microsoft.com/office/drawing/2014/main" id="{964A203E-C5D6-DB42-B138-D0AD3815E473}"/>
              </a:ext>
            </a:extLst>
          </p:cNvPr>
          <p:cNvSpPr txBox="1"/>
          <p:nvPr/>
        </p:nvSpPr>
        <p:spPr>
          <a:xfrm>
            <a:off x="6309660" y="1103081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85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76036188-C1E3-44CB-8ED4-EB43CD6F65C0}"/>
              </a:ext>
            </a:extLst>
          </p:cNvPr>
          <p:cNvSpPr txBox="1"/>
          <p:nvPr/>
        </p:nvSpPr>
        <p:spPr>
          <a:xfrm>
            <a:off x="1076426" y="1811319"/>
            <a:ext cx="4860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How it should be: </a:t>
            </a:r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Unexpected:</a:t>
            </a: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5E9EC-5360-A843-9CE7-A93D871C3EA5}"/>
              </a:ext>
            </a:extLst>
          </p:cNvPr>
          <p:cNvSpPr/>
          <p:nvPr/>
        </p:nvSpPr>
        <p:spPr>
          <a:xfrm>
            <a:off x="1076427" y="834356"/>
            <a:ext cx="443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3.1 Calving: Hygienic Calving pen cont’d…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013B21-52A8-0146-8099-EFB0C85D8492}"/>
              </a:ext>
            </a:extLst>
          </p:cNvPr>
          <p:cNvGrpSpPr/>
          <p:nvPr/>
        </p:nvGrpSpPr>
        <p:grpSpPr>
          <a:xfrm>
            <a:off x="6575622" y="636316"/>
            <a:ext cx="4541592" cy="5956288"/>
            <a:chOff x="6069421" y="700653"/>
            <a:chExt cx="4541592" cy="5956288"/>
          </a:xfrm>
        </p:grpSpPr>
        <p:pic>
          <p:nvPicPr>
            <p:cNvPr id="6146" name="Picture 2" descr="The calving process">
              <a:extLst>
                <a:ext uri="{FF2B5EF4-FFF2-40B4-BE49-F238E27FC236}">
                  <a16:creationId xmlns:a16="http://schemas.microsoft.com/office/drawing/2014/main" id="{0D238E2D-7C01-451D-8C98-C94A3C395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835" y="700653"/>
              <a:ext cx="3998178" cy="2779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Afbeelding 1" descr="Afbeelding met koe, hek, buiten, gebouw&#10;&#10;Automatisch gegenereerde beschrijving">
              <a:extLst>
                <a:ext uri="{FF2B5EF4-FFF2-40B4-BE49-F238E27FC236}">
                  <a16:creationId xmlns:a16="http://schemas.microsoft.com/office/drawing/2014/main" id="{5612D48B-C14A-45C0-ABBB-3056273D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939" y="3613134"/>
              <a:ext cx="4000074" cy="3043807"/>
            </a:xfrm>
            <a:prstGeom prst="rect">
              <a:avLst/>
            </a:prstGeom>
          </p:spPr>
        </p:pic>
        <p:pic>
          <p:nvPicPr>
            <p:cNvPr id="15" name="Picture 16" descr="Groene Duimen Omhoog En Rode Duim Omlaag Pictogrammen Geïsoleerd Op Een  Witte Achtergrond Vector Designelementen Stockvectorkunst en meer beelden  van Abstract - iStock">
              <a:extLst>
                <a:ext uri="{FF2B5EF4-FFF2-40B4-BE49-F238E27FC236}">
                  <a16:creationId xmlns:a16="http://schemas.microsoft.com/office/drawing/2014/main" id="{DF6B2C84-D11A-6B4C-A2CE-FD1C629B48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2" t="29431" r="10669" b="20038"/>
            <a:stretch/>
          </p:blipFill>
          <p:spPr bwMode="auto">
            <a:xfrm>
              <a:off x="6069421" y="3768482"/>
              <a:ext cx="892680" cy="883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GAD auf Twitter: &quot;Vandaag is het complimentendag. Wij willen graag al onze  inwoners een compliment geven! We weten dat afval scheiden niet altijd  makkelijk is, maar jullie doen enorm jullie best. Vandaar,">
              <a:extLst>
                <a:ext uri="{FF2B5EF4-FFF2-40B4-BE49-F238E27FC236}">
                  <a16:creationId xmlns:a16="http://schemas.microsoft.com/office/drawing/2014/main" id="{5782FCB4-F1E0-7E4A-A064-0896E26165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r="10000"/>
            <a:stretch/>
          </p:blipFill>
          <p:spPr bwMode="auto">
            <a:xfrm>
              <a:off x="6116260" y="851191"/>
              <a:ext cx="845841" cy="8366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kstvak 2">
            <a:extLst>
              <a:ext uri="{FF2B5EF4-FFF2-40B4-BE49-F238E27FC236}">
                <a16:creationId xmlns:a16="http://schemas.microsoft.com/office/drawing/2014/main" id="{DA439529-3FBA-3C4D-9F35-E20594AB3477}"/>
              </a:ext>
            </a:extLst>
          </p:cNvPr>
          <p:cNvSpPr txBox="1"/>
          <p:nvPr/>
        </p:nvSpPr>
        <p:spPr>
          <a:xfrm>
            <a:off x="4878442" y="2815554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193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3B3B247D-E292-4021-94CC-C5D0B3CFB9E4}"/>
              </a:ext>
            </a:extLst>
          </p:cNvPr>
          <p:cNvSpPr txBox="1"/>
          <p:nvPr/>
        </p:nvSpPr>
        <p:spPr>
          <a:xfrm>
            <a:off x="1060224" y="936836"/>
            <a:ext cx="4570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4. Water and disinfectant soap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soon as the cow starts showing signs of calving, it is time to make sure that water and disinfectant soap is available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8E2484-E1DC-224F-802E-1BE56F8D0197}"/>
              </a:ext>
            </a:extLst>
          </p:cNvPr>
          <p:cNvGrpSpPr/>
          <p:nvPr/>
        </p:nvGrpSpPr>
        <p:grpSpPr>
          <a:xfrm>
            <a:off x="5923828" y="1284651"/>
            <a:ext cx="4894253" cy="4892751"/>
            <a:chOff x="5393740" y="1377416"/>
            <a:chExt cx="4894253" cy="4892751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22889A1F-5448-4387-A0C5-FF7F55087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740" y="1377416"/>
              <a:ext cx="2544608" cy="1709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E2167B-4AC7-E945-A53B-B22FA70139B4}"/>
                </a:ext>
              </a:extLst>
            </p:cNvPr>
            <p:cNvGrpSpPr/>
            <p:nvPr/>
          </p:nvGrpSpPr>
          <p:grpSpPr>
            <a:xfrm>
              <a:off x="5800694" y="3328416"/>
              <a:ext cx="4487299" cy="2941751"/>
              <a:chOff x="7010395" y="2904270"/>
              <a:chExt cx="4487299" cy="2941751"/>
            </a:xfrm>
          </p:grpSpPr>
          <p:pic>
            <p:nvPicPr>
              <p:cNvPr id="5126" name="Picture 6">
                <a:extLst>
                  <a:ext uri="{FF2B5EF4-FFF2-40B4-BE49-F238E27FC236}">
                    <a16:creationId xmlns:a16="http://schemas.microsoft.com/office/drawing/2014/main" id="{D3E56D9C-F736-4B75-8DA6-9511B0C055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98" r="28705"/>
              <a:stretch/>
            </p:blipFill>
            <p:spPr bwMode="auto">
              <a:xfrm>
                <a:off x="10094398" y="2907202"/>
                <a:ext cx="1403296" cy="2938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869C3C3-A98E-D542-8FA3-CCA9691B47D2}"/>
                  </a:ext>
                </a:extLst>
              </p:cNvPr>
              <p:cNvGrpSpPr/>
              <p:nvPr/>
            </p:nvGrpSpPr>
            <p:grpSpPr>
              <a:xfrm>
                <a:off x="7010395" y="2904270"/>
                <a:ext cx="3084003" cy="2938819"/>
                <a:chOff x="5062325" y="3830532"/>
                <a:chExt cx="3084003" cy="2938819"/>
              </a:xfrm>
            </p:grpSpPr>
            <p:pic>
              <p:nvPicPr>
                <p:cNvPr id="8" name="Picture 4" descr="Emmer 10 liter zwart - Tuincentrum Eurofleur">
                  <a:extLst>
                    <a:ext uri="{FF2B5EF4-FFF2-40B4-BE49-F238E27FC236}">
                      <a16:creationId xmlns:a16="http://schemas.microsoft.com/office/drawing/2014/main" id="{3D3B9E3B-0C5F-B848-B79E-32F1778D61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62325" y="3830532"/>
                  <a:ext cx="3084003" cy="29388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Ovaal 1">
                  <a:extLst>
                    <a:ext uri="{FF2B5EF4-FFF2-40B4-BE49-F238E27FC236}">
                      <a16:creationId xmlns:a16="http://schemas.microsoft.com/office/drawing/2014/main" id="{74165C65-552A-FC42-B8F3-C223489A5F2B}"/>
                    </a:ext>
                  </a:extLst>
                </p:cNvPr>
                <p:cNvSpPr/>
                <p:nvPr/>
              </p:nvSpPr>
              <p:spPr>
                <a:xfrm>
                  <a:off x="5510822" y="4031716"/>
                  <a:ext cx="2215195" cy="5137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H</a:t>
                  </a:r>
                  <a:r>
                    <a:rPr lang="en-US" sz="900" dirty="0"/>
                    <a:t>2</a:t>
                  </a:r>
                  <a:r>
                    <a:rPr lang="en-US" sz="2400" dirty="0"/>
                    <a:t>O</a:t>
                  </a:r>
                  <a:endParaRPr lang="nl-NL" sz="2000" dirty="0"/>
                </a:p>
              </p:txBody>
            </p:sp>
          </p:grpSp>
        </p:grpSp>
      </p:grpSp>
      <p:sp>
        <p:nvSpPr>
          <p:cNvPr id="12" name="Tekstvak 2">
            <a:extLst>
              <a:ext uri="{FF2B5EF4-FFF2-40B4-BE49-F238E27FC236}">
                <a16:creationId xmlns:a16="http://schemas.microsoft.com/office/drawing/2014/main" id="{75BCE4D7-A1BF-384E-8EDD-653A00BAFDE5}"/>
              </a:ext>
            </a:extLst>
          </p:cNvPr>
          <p:cNvSpPr txBox="1"/>
          <p:nvPr/>
        </p:nvSpPr>
        <p:spPr>
          <a:xfrm>
            <a:off x="2902565" y="3480461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27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862A939A-B7DC-4116-B27E-6FB0B7A04DB3}"/>
              </a:ext>
            </a:extLst>
          </p:cNvPr>
          <p:cNvSpPr txBox="1"/>
          <p:nvPr/>
        </p:nvSpPr>
        <p:spPr>
          <a:xfrm>
            <a:off x="1003629" y="934344"/>
            <a:ext cx="45887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4.1 Disinfecting the vulva 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Washing </a:t>
            </a:r>
            <a:r>
              <a:rPr lang="en-US" dirty="0"/>
              <a:t>and </a:t>
            </a:r>
            <a:r>
              <a:rPr lang="en-US" u="sng" dirty="0"/>
              <a:t>disinfecting</a:t>
            </a:r>
            <a:r>
              <a:rPr lang="en-US" dirty="0"/>
              <a:t> areas around the cow’s vulva, tail and rump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135D90-8854-0D4D-9336-A287A5D84AF0}"/>
              </a:ext>
            </a:extLst>
          </p:cNvPr>
          <p:cNvGrpSpPr/>
          <p:nvPr/>
        </p:nvGrpSpPr>
        <p:grpSpPr>
          <a:xfrm>
            <a:off x="6080986" y="1542855"/>
            <a:ext cx="5430078" cy="4575495"/>
            <a:chOff x="5857462" y="1731130"/>
            <a:chExt cx="5430078" cy="4575495"/>
          </a:xfrm>
        </p:grpSpPr>
        <p:pic>
          <p:nvPicPr>
            <p:cNvPr id="8" name="Picture 2" descr="Washing hands before assessing calf position © Kathy Horniblow">
              <a:extLst>
                <a:ext uri="{FF2B5EF4-FFF2-40B4-BE49-F238E27FC236}">
                  <a16:creationId xmlns:a16="http://schemas.microsoft.com/office/drawing/2014/main" id="{786FC313-F53F-7E48-9968-63BC7A43A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462" y="1731130"/>
              <a:ext cx="5059242" cy="349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706DC4-205E-A74A-92EA-7306EB2C742F}"/>
                </a:ext>
              </a:extLst>
            </p:cNvPr>
            <p:cNvGrpSpPr/>
            <p:nvPr/>
          </p:nvGrpSpPr>
          <p:grpSpPr>
            <a:xfrm>
              <a:off x="9352153" y="3778526"/>
              <a:ext cx="1935387" cy="2528099"/>
              <a:chOff x="6608366" y="3768980"/>
              <a:chExt cx="1935387" cy="2528099"/>
            </a:xfrm>
          </p:grpSpPr>
          <p:pic>
            <p:nvPicPr>
              <p:cNvPr id="10" name="Picture 4" descr="Another Word For Important">
                <a:extLst>
                  <a:ext uri="{FF2B5EF4-FFF2-40B4-BE49-F238E27FC236}">
                    <a16:creationId xmlns:a16="http://schemas.microsoft.com/office/drawing/2014/main" id="{65BB59C1-4693-164D-B92C-A5EB88E55A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8366" y="3768980"/>
                <a:ext cx="1935387" cy="130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29-10 | Hygiëne in de voedingsmiddelenindustrie - VMT">
                <a:extLst>
                  <a:ext uri="{FF2B5EF4-FFF2-40B4-BE49-F238E27FC236}">
                    <a16:creationId xmlns:a16="http://schemas.microsoft.com/office/drawing/2014/main" id="{AED4E296-ED97-BD4E-B7DA-F2F5EA76C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3E62A0"/>
                  </a:clrFrom>
                  <a:clrTo>
                    <a:srgbClr val="3E62A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5" r="1142" b="5508"/>
              <a:stretch/>
            </p:blipFill>
            <p:spPr bwMode="auto">
              <a:xfrm>
                <a:off x="6608366" y="5140244"/>
                <a:ext cx="1935387" cy="1156835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Tekstvak 2">
            <a:extLst>
              <a:ext uri="{FF2B5EF4-FFF2-40B4-BE49-F238E27FC236}">
                <a16:creationId xmlns:a16="http://schemas.microsoft.com/office/drawing/2014/main" id="{5020B9AE-4D28-8D45-98E9-5452F24E3649}"/>
              </a:ext>
            </a:extLst>
          </p:cNvPr>
          <p:cNvSpPr txBox="1"/>
          <p:nvPr/>
        </p:nvSpPr>
        <p:spPr>
          <a:xfrm>
            <a:off x="6387547" y="936239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53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C74C6C6-490E-4C8B-BF8B-55272DEABC03}"/>
              </a:ext>
            </a:extLst>
          </p:cNvPr>
          <p:cNvSpPr txBox="1"/>
          <p:nvPr/>
        </p:nvSpPr>
        <p:spPr>
          <a:xfrm>
            <a:off x="1001336" y="985400"/>
            <a:ext cx="46705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5. Special pulling chains/ropes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Disinfected, special pulling chains or ropes must be around during calving </a:t>
            </a: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4F12A125-B032-244D-AD9B-4EC710074F0F}"/>
              </a:ext>
            </a:extLst>
          </p:cNvPr>
          <p:cNvSpPr txBox="1"/>
          <p:nvPr/>
        </p:nvSpPr>
        <p:spPr>
          <a:xfrm>
            <a:off x="2702406" y="2937370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E4248-99EB-3B48-A78C-30EA9F4F77BB}"/>
              </a:ext>
            </a:extLst>
          </p:cNvPr>
          <p:cNvGrpSpPr/>
          <p:nvPr/>
        </p:nvGrpSpPr>
        <p:grpSpPr>
          <a:xfrm>
            <a:off x="5998998" y="645543"/>
            <a:ext cx="5201319" cy="5497852"/>
            <a:chOff x="6224285" y="1175630"/>
            <a:chExt cx="5201319" cy="54978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0BB38F-EDCE-0045-BE21-E60F82BA5708}"/>
                </a:ext>
              </a:extLst>
            </p:cNvPr>
            <p:cNvGrpSpPr/>
            <p:nvPr/>
          </p:nvGrpSpPr>
          <p:grpSpPr>
            <a:xfrm>
              <a:off x="6224285" y="1175630"/>
              <a:ext cx="3714845" cy="3793936"/>
              <a:chOff x="6171276" y="1320491"/>
              <a:chExt cx="4762500" cy="4974853"/>
            </a:xfrm>
          </p:grpSpPr>
          <p:pic>
            <p:nvPicPr>
              <p:cNvPr id="7170" name="Picture 2" descr="Calving Chain Stainless Steel 150cm Calf Pulling 9317039334947 | eBay">
                <a:extLst>
                  <a:ext uri="{FF2B5EF4-FFF2-40B4-BE49-F238E27FC236}">
                    <a16:creationId xmlns:a16="http://schemas.microsoft.com/office/drawing/2014/main" id="{651F7A31-3BB0-4DDE-912B-402937A3B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1276" y="1320491"/>
                <a:ext cx="4762500" cy="242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4" name="Picture 6" descr="Heavy Duty Calving Jack Ropes">
                <a:extLst>
                  <a:ext uri="{FF2B5EF4-FFF2-40B4-BE49-F238E27FC236}">
                    <a16:creationId xmlns:a16="http://schemas.microsoft.com/office/drawing/2014/main" id="{0D8C48DA-AD91-4BD1-B75F-8E82A28CBE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1277" y="3929970"/>
                <a:ext cx="4762499" cy="2365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Bovine obstetrics | wynbuick">
              <a:extLst>
                <a:ext uri="{FF2B5EF4-FFF2-40B4-BE49-F238E27FC236}">
                  <a16:creationId xmlns:a16="http://schemas.microsoft.com/office/drawing/2014/main" id="{5004E140-BBF0-2F4C-9F0F-58EC20740C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9" r="14821"/>
            <a:stretch/>
          </p:blipFill>
          <p:spPr bwMode="auto">
            <a:xfrm>
              <a:off x="9557367" y="4585501"/>
              <a:ext cx="1868237" cy="208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23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2">
            <a:extLst>
              <a:ext uri="{FF2B5EF4-FFF2-40B4-BE49-F238E27FC236}">
                <a16:creationId xmlns:a16="http://schemas.microsoft.com/office/drawing/2014/main" id="{821AC843-408B-8B4E-B0C5-9AD0CA0E0C23}"/>
              </a:ext>
            </a:extLst>
          </p:cNvPr>
          <p:cNvSpPr txBox="1"/>
          <p:nvPr/>
        </p:nvSpPr>
        <p:spPr>
          <a:xfrm>
            <a:off x="2557708" y="2942509"/>
            <a:ext cx="737329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nl-NL" sz="5400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027B17-5F58-8D4A-AFE5-B2D331DEE5B9}"/>
              </a:ext>
            </a:extLst>
          </p:cNvPr>
          <p:cNvGrpSpPr/>
          <p:nvPr/>
        </p:nvGrpSpPr>
        <p:grpSpPr>
          <a:xfrm>
            <a:off x="4823791" y="901148"/>
            <a:ext cx="6744456" cy="5052462"/>
            <a:chOff x="4414603" y="975356"/>
            <a:chExt cx="7153644" cy="4978254"/>
          </a:xfrm>
        </p:grpSpPr>
        <p:pic>
          <p:nvPicPr>
            <p:cNvPr id="7170" name="Picture 2" descr="Calving Chain Stainless Steel 150cm Calf Pulling 9317039334947 | eBay">
              <a:extLst>
                <a:ext uri="{FF2B5EF4-FFF2-40B4-BE49-F238E27FC236}">
                  <a16:creationId xmlns:a16="http://schemas.microsoft.com/office/drawing/2014/main" id="{651F7A31-3BB0-4DDE-912B-402937A3B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603" y="975356"/>
              <a:ext cx="3279425" cy="167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Place a loop above and a half-hitch below the fetlock joint">
              <a:extLst>
                <a:ext uri="{FF2B5EF4-FFF2-40B4-BE49-F238E27FC236}">
                  <a16:creationId xmlns:a16="http://schemas.microsoft.com/office/drawing/2014/main" id="{099B8EAF-4790-4B93-BFB3-07FA59EAAF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15" r="3567" b="6132"/>
            <a:stretch/>
          </p:blipFill>
          <p:spPr bwMode="auto">
            <a:xfrm>
              <a:off x="4443896" y="4126357"/>
              <a:ext cx="3272749" cy="1827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Heavy Duty Calving Jack Ropes">
              <a:extLst>
                <a:ext uri="{FF2B5EF4-FFF2-40B4-BE49-F238E27FC236}">
                  <a16:creationId xmlns:a16="http://schemas.microsoft.com/office/drawing/2014/main" id="{0D8C48DA-AD91-4BD1-B75F-8E82A28CB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536" y="975356"/>
              <a:ext cx="3540711" cy="1704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Step-by-step guide to avoiding losses at calving - Farmers Weekly">
              <a:extLst>
                <a:ext uri="{FF2B5EF4-FFF2-40B4-BE49-F238E27FC236}">
                  <a16:creationId xmlns:a16="http://schemas.microsoft.com/office/drawing/2014/main" id="{D91943BB-7C75-4FD4-B551-EC8C15933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323" y="4126357"/>
              <a:ext cx="3243644" cy="1827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3CF1FFA6-88A3-B543-AE56-D283C519F186}"/>
                </a:ext>
              </a:extLst>
            </p:cNvPr>
            <p:cNvSpPr/>
            <p:nvPr/>
          </p:nvSpPr>
          <p:spPr>
            <a:xfrm>
              <a:off x="5791200" y="2981737"/>
              <a:ext cx="980661" cy="5963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4904490C-B69B-5A4B-B49A-09AE75D1D047}"/>
                </a:ext>
              </a:extLst>
            </p:cNvPr>
            <p:cNvSpPr/>
            <p:nvPr/>
          </p:nvSpPr>
          <p:spPr>
            <a:xfrm>
              <a:off x="9307560" y="2968485"/>
              <a:ext cx="980661" cy="5963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kstvak 1">
            <a:extLst>
              <a:ext uri="{FF2B5EF4-FFF2-40B4-BE49-F238E27FC236}">
                <a16:creationId xmlns:a16="http://schemas.microsoft.com/office/drawing/2014/main" id="{4DFE4A6E-3CA4-7644-ADD8-BC27AC26021A}"/>
              </a:ext>
            </a:extLst>
          </p:cNvPr>
          <p:cNvSpPr txBox="1"/>
          <p:nvPr/>
        </p:nvSpPr>
        <p:spPr>
          <a:xfrm>
            <a:off x="1001337" y="985400"/>
            <a:ext cx="38500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5.1 Special pulling chains/ropes cont’d…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Tip: </a:t>
            </a:r>
            <a:r>
              <a:rPr lang="en-US" dirty="0"/>
              <a:t>This is how to tie and pull the strings in case assistance is needed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6684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605</Words>
  <Application>Microsoft Macintosh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Detection;</dc:title>
  <dc:creator>Anne Terpstra | Semex</dc:creator>
  <cp:lastModifiedBy>Microsoft Office User</cp:lastModifiedBy>
  <cp:revision>78</cp:revision>
  <dcterms:created xsi:type="dcterms:W3CDTF">2020-08-31T06:54:41Z</dcterms:created>
  <dcterms:modified xsi:type="dcterms:W3CDTF">2021-04-06T13:19:16Z</dcterms:modified>
</cp:coreProperties>
</file>