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74" autoAdjust="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451D-572F-E6DE-5B1B-AA3B81DB46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729003-43AB-50B3-245F-5521890046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790357-6287-409A-773A-EA65CBB29C21}"/>
              </a:ext>
            </a:extLst>
          </p:cNvPr>
          <p:cNvSpPr>
            <a:spLocks noGrp="1"/>
          </p:cNvSpPr>
          <p:nvPr>
            <p:ph type="dt" sz="half" idx="10"/>
          </p:nvPr>
        </p:nvSpPr>
        <p:spPr/>
        <p:txBody>
          <a:bodyPr/>
          <a:lstStyle/>
          <a:p>
            <a:fld id="{AAFC44C1-662B-43CF-BCFA-64DB71F618B7}" type="datetimeFigureOut">
              <a:rPr lang="en-US" smtClean="0"/>
              <a:t>10/27/2022</a:t>
            </a:fld>
            <a:endParaRPr lang="en-US"/>
          </a:p>
        </p:txBody>
      </p:sp>
      <p:sp>
        <p:nvSpPr>
          <p:cNvPr id="5" name="Footer Placeholder 4">
            <a:extLst>
              <a:ext uri="{FF2B5EF4-FFF2-40B4-BE49-F238E27FC236}">
                <a16:creationId xmlns:a16="http://schemas.microsoft.com/office/drawing/2014/main" id="{EBD04CC8-26D4-115B-0B51-5B12BB9D2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41FB6-20A3-4EF2-983D-7AC0BBB1AC84}"/>
              </a:ext>
            </a:extLst>
          </p:cNvPr>
          <p:cNvSpPr>
            <a:spLocks noGrp="1"/>
          </p:cNvSpPr>
          <p:nvPr>
            <p:ph type="sldNum" sz="quarter" idx="12"/>
          </p:nvPr>
        </p:nvSpPr>
        <p:spPr/>
        <p:txBody>
          <a:bodyPr/>
          <a:lstStyle/>
          <a:p>
            <a:fld id="{6A589804-C28D-4D0B-B6DD-AC497A58F5FA}" type="slidenum">
              <a:rPr lang="en-US" smtClean="0"/>
              <a:t>‹#›</a:t>
            </a:fld>
            <a:endParaRPr lang="en-US"/>
          </a:p>
        </p:txBody>
      </p:sp>
    </p:spTree>
    <p:extLst>
      <p:ext uri="{BB962C8B-B14F-4D97-AF65-F5344CB8AC3E}">
        <p14:creationId xmlns:p14="http://schemas.microsoft.com/office/powerpoint/2010/main" val="375234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6DAC-96F2-21EB-E47D-01045CFE3B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6C93B2-DD7D-C833-7C71-EFA2C057B6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5DDEE-3AD2-4702-DA22-B58D11BEA2A7}"/>
              </a:ext>
            </a:extLst>
          </p:cNvPr>
          <p:cNvSpPr>
            <a:spLocks noGrp="1"/>
          </p:cNvSpPr>
          <p:nvPr>
            <p:ph type="dt" sz="half" idx="10"/>
          </p:nvPr>
        </p:nvSpPr>
        <p:spPr/>
        <p:txBody>
          <a:bodyPr/>
          <a:lstStyle/>
          <a:p>
            <a:fld id="{AAFC44C1-662B-43CF-BCFA-64DB71F618B7}" type="datetimeFigureOut">
              <a:rPr lang="en-US" smtClean="0"/>
              <a:t>10/27/2022</a:t>
            </a:fld>
            <a:endParaRPr lang="en-US"/>
          </a:p>
        </p:txBody>
      </p:sp>
      <p:sp>
        <p:nvSpPr>
          <p:cNvPr id="5" name="Footer Placeholder 4">
            <a:extLst>
              <a:ext uri="{FF2B5EF4-FFF2-40B4-BE49-F238E27FC236}">
                <a16:creationId xmlns:a16="http://schemas.microsoft.com/office/drawing/2014/main" id="{48EDFDF4-B79C-83D6-9BC0-F725768D1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095AB-81BE-99B5-063B-EE47C09E3999}"/>
              </a:ext>
            </a:extLst>
          </p:cNvPr>
          <p:cNvSpPr>
            <a:spLocks noGrp="1"/>
          </p:cNvSpPr>
          <p:nvPr>
            <p:ph type="sldNum" sz="quarter" idx="12"/>
          </p:nvPr>
        </p:nvSpPr>
        <p:spPr/>
        <p:txBody>
          <a:bodyPr/>
          <a:lstStyle/>
          <a:p>
            <a:fld id="{6A589804-C28D-4D0B-B6DD-AC497A58F5FA}" type="slidenum">
              <a:rPr lang="en-US" smtClean="0"/>
              <a:t>‹#›</a:t>
            </a:fld>
            <a:endParaRPr lang="en-US"/>
          </a:p>
        </p:txBody>
      </p:sp>
    </p:spTree>
    <p:extLst>
      <p:ext uri="{BB962C8B-B14F-4D97-AF65-F5344CB8AC3E}">
        <p14:creationId xmlns:p14="http://schemas.microsoft.com/office/powerpoint/2010/main" val="59331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46595F-2883-8785-AC41-5D7BE8D4D2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E53180-FF79-159B-14F4-48EE133B09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F1EF9-9C50-394D-3932-642584DEC035}"/>
              </a:ext>
            </a:extLst>
          </p:cNvPr>
          <p:cNvSpPr>
            <a:spLocks noGrp="1"/>
          </p:cNvSpPr>
          <p:nvPr>
            <p:ph type="dt" sz="half" idx="10"/>
          </p:nvPr>
        </p:nvSpPr>
        <p:spPr/>
        <p:txBody>
          <a:bodyPr/>
          <a:lstStyle/>
          <a:p>
            <a:fld id="{AAFC44C1-662B-43CF-BCFA-64DB71F618B7}" type="datetimeFigureOut">
              <a:rPr lang="en-US" smtClean="0"/>
              <a:t>10/27/2022</a:t>
            </a:fld>
            <a:endParaRPr lang="en-US"/>
          </a:p>
        </p:txBody>
      </p:sp>
      <p:sp>
        <p:nvSpPr>
          <p:cNvPr id="5" name="Footer Placeholder 4">
            <a:extLst>
              <a:ext uri="{FF2B5EF4-FFF2-40B4-BE49-F238E27FC236}">
                <a16:creationId xmlns:a16="http://schemas.microsoft.com/office/drawing/2014/main" id="{5A3BCD8B-4645-793A-7797-8FC99212B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2AFE2-DEC9-F84E-37CD-C0F7B48A75AA}"/>
              </a:ext>
            </a:extLst>
          </p:cNvPr>
          <p:cNvSpPr>
            <a:spLocks noGrp="1"/>
          </p:cNvSpPr>
          <p:nvPr>
            <p:ph type="sldNum" sz="quarter" idx="12"/>
          </p:nvPr>
        </p:nvSpPr>
        <p:spPr/>
        <p:txBody>
          <a:bodyPr/>
          <a:lstStyle/>
          <a:p>
            <a:fld id="{6A589804-C28D-4D0B-B6DD-AC497A58F5FA}" type="slidenum">
              <a:rPr lang="en-US" smtClean="0"/>
              <a:t>‹#›</a:t>
            </a:fld>
            <a:endParaRPr lang="en-US"/>
          </a:p>
        </p:txBody>
      </p:sp>
    </p:spTree>
    <p:extLst>
      <p:ext uri="{BB962C8B-B14F-4D97-AF65-F5344CB8AC3E}">
        <p14:creationId xmlns:p14="http://schemas.microsoft.com/office/powerpoint/2010/main" val="2816508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4D06-647A-8522-0D40-F656E0FF3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18B62C-4CD8-D9D2-91D9-E364329B0C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475B7-596F-D91D-40D9-F68C570F8C0D}"/>
              </a:ext>
            </a:extLst>
          </p:cNvPr>
          <p:cNvSpPr>
            <a:spLocks noGrp="1"/>
          </p:cNvSpPr>
          <p:nvPr>
            <p:ph type="dt" sz="half" idx="10"/>
          </p:nvPr>
        </p:nvSpPr>
        <p:spPr/>
        <p:txBody>
          <a:bodyPr/>
          <a:lstStyle/>
          <a:p>
            <a:fld id="{AAFC44C1-662B-43CF-BCFA-64DB71F618B7}" type="datetimeFigureOut">
              <a:rPr lang="en-US" smtClean="0"/>
              <a:t>10/27/2022</a:t>
            </a:fld>
            <a:endParaRPr lang="en-US"/>
          </a:p>
        </p:txBody>
      </p:sp>
      <p:sp>
        <p:nvSpPr>
          <p:cNvPr id="5" name="Footer Placeholder 4">
            <a:extLst>
              <a:ext uri="{FF2B5EF4-FFF2-40B4-BE49-F238E27FC236}">
                <a16:creationId xmlns:a16="http://schemas.microsoft.com/office/drawing/2014/main" id="{0C5C5310-8340-0B40-B101-85A1B5FF1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60590-225E-A457-D1E9-D92601712A07}"/>
              </a:ext>
            </a:extLst>
          </p:cNvPr>
          <p:cNvSpPr>
            <a:spLocks noGrp="1"/>
          </p:cNvSpPr>
          <p:nvPr>
            <p:ph type="sldNum" sz="quarter" idx="12"/>
          </p:nvPr>
        </p:nvSpPr>
        <p:spPr/>
        <p:txBody>
          <a:bodyPr/>
          <a:lstStyle/>
          <a:p>
            <a:fld id="{6A589804-C28D-4D0B-B6DD-AC497A58F5FA}" type="slidenum">
              <a:rPr lang="en-US" smtClean="0"/>
              <a:t>‹#›</a:t>
            </a:fld>
            <a:endParaRPr lang="en-US"/>
          </a:p>
        </p:txBody>
      </p:sp>
    </p:spTree>
    <p:extLst>
      <p:ext uri="{BB962C8B-B14F-4D97-AF65-F5344CB8AC3E}">
        <p14:creationId xmlns:p14="http://schemas.microsoft.com/office/powerpoint/2010/main" val="2376956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9C920-28B4-CD15-A450-66BD6E6EE1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D1DBA9-1D4D-E2D9-F796-767C0226BD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2A4F51-F0C5-B416-FAC9-81D1EF9FFE32}"/>
              </a:ext>
            </a:extLst>
          </p:cNvPr>
          <p:cNvSpPr>
            <a:spLocks noGrp="1"/>
          </p:cNvSpPr>
          <p:nvPr>
            <p:ph type="dt" sz="half" idx="10"/>
          </p:nvPr>
        </p:nvSpPr>
        <p:spPr/>
        <p:txBody>
          <a:bodyPr/>
          <a:lstStyle/>
          <a:p>
            <a:fld id="{AAFC44C1-662B-43CF-BCFA-64DB71F618B7}" type="datetimeFigureOut">
              <a:rPr lang="en-US" smtClean="0"/>
              <a:t>10/27/2022</a:t>
            </a:fld>
            <a:endParaRPr lang="en-US"/>
          </a:p>
        </p:txBody>
      </p:sp>
      <p:sp>
        <p:nvSpPr>
          <p:cNvPr id="5" name="Footer Placeholder 4">
            <a:extLst>
              <a:ext uri="{FF2B5EF4-FFF2-40B4-BE49-F238E27FC236}">
                <a16:creationId xmlns:a16="http://schemas.microsoft.com/office/drawing/2014/main" id="{0A594684-1DCD-D898-0B49-38AAF994F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F3E10-40E3-6055-DA1B-FD05E0EE573E}"/>
              </a:ext>
            </a:extLst>
          </p:cNvPr>
          <p:cNvSpPr>
            <a:spLocks noGrp="1"/>
          </p:cNvSpPr>
          <p:nvPr>
            <p:ph type="sldNum" sz="quarter" idx="12"/>
          </p:nvPr>
        </p:nvSpPr>
        <p:spPr/>
        <p:txBody>
          <a:bodyPr/>
          <a:lstStyle/>
          <a:p>
            <a:fld id="{6A589804-C28D-4D0B-B6DD-AC497A58F5FA}" type="slidenum">
              <a:rPr lang="en-US" smtClean="0"/>
              <a:t>‹#›</a:t>
            </a:fld>
            <a:endParaRPr lang="en-US"/>
          </a:p>
        </p:txBody>
      </p:sp>
    </p:spTree>
    <p:extLst>
      <p:ext uri="{BB962C8B-B14F-4D97-AF65-F5344CB8AC3E}">
        <p14:creationId xmlns:p14="http://schemas.microsoft.com/office/powerpoint/2010/main" val="3760904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A189B-9FA9-DFAA-713D-AFB201D221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0C078A-323B-9008-3B7C-2788E1735A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F99ED9-9D08-03B9-5AD7-D2F4A1182B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B05EAF-8C18-A467-37E5-0C9C427EEC19}"/>
              </a:ext>
            </a:extLst>
          </p:cNvPr>
          <p:cNvSpPr>
            <a:spLocks noGrp="1"/>
          </p:cNvSpPr>
          <p:nvPr>
            <p:ph type="dt" sz="half" idx="10"/>
          </p:nvPr>
        </p:nvSpPr>
        <p:spPr/>
        <p:txBody>
          <a:bodyPr/>
          <a:lstStyle/>
          <a:p>
            <a:fld id="{AAFC44C1-662B-43CF-BCFA-64DB71F618B7}" type="datetimeFigureOut">
              <a:rPr lang="en-US" smtClean="0"/>
              <a:t>10/27/2022</a:t>
            </a:fld>
            <a:endParaRPr lang="en-US"/>
          </a:p>
        </p:txBody>
      </p:sp>
      <p:sp>
        <p:nvSpPr>
          <p:cNvPr id="6" name="Footer Placeholder 5">
            <a:extLst>
              <a:ext uri="{FF2B5EF4-FFF2-40B4-BE49-F238E27FC236}">
                <a16:creationId xmlns:a16="http://schemas.microsoft.com/office/drawing/2014/main" id="{7BA06444-7820-AF6F-09E0-C2E4556ED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53D3D8-37C0-37AE-43C1-8127287575BE}"/>
              </a:ext>
            </a:extLst>
          </p:cNvPr>
          <p:cNvSpPr>
            <a:spLocks noGrp="1"/>
          </p:cNvSpPr>
          <p:nvPr>
            <p:ph type="sldNum" sz="quarter" idx="12"/>
          </p:nvPr>
        </p:nvSpPr>
        <p:spPr/>
        <p:txBody>
          <a:bodyPr/>
          <a:lstStyle/>
          <a:p>
            <a:fld id="{6A589804-C28D-4D0B-B6DD-AC497A58F5FA}" type="slidenum">
              <a:rPr lang="en-US" smtClean="0"/>
              <a:t>‹#›</a:t>
            </a:fld>
            <a:endParaRPr lang="en-US"/>
          </a:p>
        </p:txBody>
      </p:sp>
    </p:spTree>
    <p:extLst>
      <p:ext uri="{BB962C8B-B14F-4D97-AF65-F5344CB8AC3E}">
        <p14:creationId xmlns:p14="http://schemas.microsoft.com/office/powerpoint/2010/main" val="2330490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2D3B-5A40-10B9-965E-00185D3A8B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E32B16-B69C-B454-DB31-F339EB0243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8F20B6-49A9-BFF1-6753-7BFFBF2F94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520361-CD85-2B3B-D37D-A95AB61F4B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C3EF75-E4B1-A54E-8A36-4EA2C4126E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0EB9E-CFF3-A8F6-B20F-85DD9B820CEA}"/>
              </a:ext>
            </a:extLst>
          </p:cNvPr>
          <p:cNvSpPr>
            <a:spLocks noGrp="1"/>
          </p:cNvSpPr>
          <p:nvPr>
            <p:ph type="dt" sz="half" idx="10"/>
          </p:nvPr>
        </p:nvSpPr>
        <p:spPr/>
        <p:txBody>
          <a:bodyPr/>
          <a:lstStyle/>
          <a:p>
            <a:fld id="{AAFC44C1-662B-43CF-BCFA-64DB71F618B7}" type="datetimeFigureOut">
              <a:rPr lang="en-US" smtClean="0"/>
              <a:t>10/27/2022</a:t>
            </a:fld>
            <a:endParaRPr lang="en-US"/>
          </a:p>
        </p:txBody>
      </p:sp>
      <p:sp>
        <p:nvSpPr>
          <p:cNvPr id="8" name="Footer Placeholder 7">
            <a:extLst>
              <a:ext uri="{FF2B5EF4-FFF2-40B4-BE49-F238E27FC236}">
                <a16:creationId xmlns:a16="http://schemas.microsoft.com/office/drawing/2014/main" id="{B7D52261-93B1-0F24-FC28-A948C96848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0AB154-F4F7-ECD5-1CB0-978D7A595E1D}"/>
              </a:ext>
            </a:extLst>
          </p:cNvPr>
          <p:cNvSpPr>
            <a:spLocks noGrp="1"/>
          </p:cNvSpPr>
          <p:nvPr>
            <p:ph type="sldNum" sz="quarter" idx="12"/>
          </p:nvPr>
        </p:nvSpPr>
        <p:spPr/>
        <p:txBody>
          <a:bodyPr/>
          <a:lstStyle/>
          <a:p>
            <a:fld id="{6A589804-C28D-4D0B-B6DD-AC497A58F5FA}" type="slidenum">
              <a:rPr lang="en-US" smtClean="0"/>
              <a:t>‹#›</a:t>
            </a:fld>
            <a:endParaRPr lang="en-US"/>
          </a:p>
        </p:txBody>
      </p:sp>
    </p:spTree>
    <p:extLst>
      <p:ext uri="{BB962C8B-B14F-4D97-AF65-F5344CB8AC3E}">
        <p14:creationId xmlns:p14="http://schemas.microsoft.com/office/powerpoint/2010/main" val="262689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F5A6-920E-F4E7-F063-8F56CF6B1D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C430ED-668B-EAF1-BF88-C971FCB7FBC4}"/>
              </a:ext>
            </a:extLst>
          </p:cNvPr>
          <p:cNvSpPr>
            <a:spLocks noGrp="1"/>
          </p:cNvSpPr>
          <p:nvPr>
            <p:ph type="dt" sz="half" idx="10"/>
          </p:nvPr>
        </p:nvSpPr>
        <p:spPr/>
        <p:txBody>
          <a:bodyPr/>
          <a:lstStyle/>
          <a:p>
            <a:fld id="{AAFC44C1-662B-43CF-BCFA-64DB71F618B7}" type="datetimeFigureOut">
              <a:rPr lang="en-US" smtClean="0"/>
              <a:t>10/27/2022</a:t>
            </a:fld>
            <a:endParaRPr lang="en-US"/>
          </a:p>
        </p:txBody>
      </p:sp>
      <p:sp>
        <p:nvSpPr>
          <p:cNvPr id="4" name="Footer Placeholder 3">
            <a:extLst>
              <a:ext uri="{FF2B5EF4-FFF2-40B4-BE49-F238E27FC236}">
                <a16:creationId xmlns:a16="http://schemas.microsoft.com/office/drawing/2014/main" id="{5FC735AB-00E7-7321-9F3D-019793DDEC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D09750-2D45-F0D7-955D-402F5CBD886E}"/>
              </a:ext>
            </a:extLst>
          </p:cNvPr>
          <p:cNvSpPr>
            <a:spLocks noGrp="1"/>
          </p:cNvSpPr>
          <p:nvPr>
            <p:ph type="sldNum" sz="quarter" idx="12"/>
          </p:nvPr>
        </p:nvSpPr>
        <p:spPr/>
        <p:txBody>
          <a:bodyPr/>
          <a:lstStyle/>
          <a:p>
            <a:fld id="{6A589804-C28D-4D0B-B6DD-AC497A58F5FA}" type="slidenum">
              <a:rPr lang="en-US" smtClean="0"/>
              <a:t>‹#›</a:t>
            </a:fld>
            <a:endParaRPr lang="en-US"/>
          </a:p>
        </p:txBody>
      </p:sp>
    </p:spTree>
    <p:extLst>
      <p:ext uri="{BB962C8B-B14F-4D97-AF65-F5344CB8AC3E}">
        <p14:creationId xmlns:p14="http://schemas.microsoft.com/office/powerpoint/2010/main" val="61373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3A63D0-8F61-8F5C-0D48-FA299C9052CB}"/>
              </a:ext>
            </a:extLst>
          </p:cNvPr>
          <p:cNvSpPr>
            <a:spLocks noGrp="1"/>
          </p:cNvSpPr>
          <p:nvPr>
            <p:ph type="dt" sz="half" idx="10"/>
          </p:nvPr>
        </p:nvSpPr>
        <p:spPr/>
        <p:txBody>
          <a:bodyPr/>
          <a:lstStyle/>
          <a:p>
            <a:fld id="{AAFC44C1-662B-43CF-BCFA-64DB71F618B7}" type="datetimeFigureOut">
              <a:rPr lang="en-US" smtClean="0"/>
              <a:t>10/27/2022</a:t>
            </a:fld>
            <a:endParaRPr lang="en-US"/>
          </a:p>
        </p:txBody>
      </p:sp>
      <p:sp>
        <p:nvSpPr>
          <p:cNvPr id="3" name="Footer Placeholder 2">
            <a:extLst>
              <a:ext uri="{FF2B5EF4-FFF2-40B4-BE49-F238E27FC236}">
                <a16:creationId xmlns:a16="http://schemas.microsoft.com/office/drawing/2014/main" id="{DC72C7D7-B5B3-0AB5-B698-A4653270C2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F301A2-7E5A-1462-C8B8-79ACF6151055}"/>
              </a:ext>
            </a:extLst>
          </p:cNvPr>
          <p:cNvSpPr>
            <a:spLocks noGrp="1"/>
          </p:cNvSpPr>
          <p:nvPr>
            <p:ph type="sldNum" sz="quarter" idx="12"/>
          </p:nvPr>
        </p:nvSpPr>
        <p:spPr/>
        <p:txBody>
          <a:bodyPr/>
          <a:lstStyle/>
          <a:p>
            <a:fld id="{6A589804-C28D-4D0B-B6DD-AC497A58F5FA}" type="slidenum">
              <a:rPr lang="en-US" smtClean="0"/>
              <a:t>‹#›</a:t>
            </a:fld>
            <a:endParaRPr lang="en-US"/>
          </a:p>
        </p:txBody>
      </p:sp>
    </p:spTree>
    <p:extLst>
      <p:ext uri="{BB962C8B-B14F-4D97-AF65-F5344CB8AC3E}">
        <p14:creationId xmlns:p14="http://schemas.microsoft.com/office/powerpoint/2010/main" val="137704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A2AF8-69E4-DC94-2116-168C86EBE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D01529-51AC-021C-4E4A-6F73BB8EA9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725F86-8502-4476-EE5C-0EAE2D3C5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D17E2A-5ADC-6D49-CE14-9779D124A2BC}"/>
              </a:ext>
            </a:extLst>
          </p:cNvPr>
          <p:cNvSpPr>
            <a:spLocks noGrp="1"/>
          </p:cNvSpPr>
          <p:nvPr>
            <p:ph type="dt" sz="half" idx="10"/>
          </p:nvPr>
        </p:nvSpPr>
        <p:spPr/>
        <p:txBody>
          <a:bodyPr/>
          <a:lstStyle/>
          <a:p>
            <a:fld id="{AAFC44C1-662B-43CF-BCFA-64DB71F618B7}" type="datetimeFigureOut">
              <a:rPr lang="en-US" smtClean="0"/>
              <a:t>10/27/2022</a:t>
            </a:fld>
            <a:endParaRPr lang="en-US"/>
          </a:p>
        </p:txBody>
      </p:sp>
      <p:sp>
        <p:nvSpPr>
          <p:cNvPr id="6" name="Footer Placeholder 5">
            <a:extLst>
              <a:ext uri="{FF2B5EF4-FFF2-40B4-BE49-F238E27FC236}">
                <a16:creationId xmlns:a16="http://schemas.microsoft.com/office/drawing/2014/main" id="{6FE02482-FEE7-EFF8-1A77-FEF414324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CEB4DD-16E8-DD17-D314-909885DCB3F7}"/>
              </a:ext>
            </a:extLst>
          </p:cNvPr>
          <p:cNvSpPr>
            <a:spLocks noGrp="1"/>
          </p:cNvSpPr>
          <p:nvPr>
            <p:ph type="sldNum" sz="quarter" idx="12"/>
          </p:nvPr>
        </p:nvSpPr>
        <p:spPr/>
        <p:txBody>
          <a:bodyPr/>
          <a:lstStyle/>
          <a:p>
            <a:fld id="{6A589804-C28D-4D0B-B6DD-AC497A58F5FA}" type="slidenum">
              <a:rPr lang="en-US" smtClean="0"/>
              <a:t>‹#›</a:t>
            </a:fld>
            <a:endParaRPr lang="en-US"/>
          </a:p>
        </p:txBody>
      </p:sp>
    </p:spTree>
    <p:extLst>
      <p:ext uri="{BB962C8B-B14F-4D97-AF65-F5344CB8AC3E}">
        <p14:creationId xmlns:p14="http://schemas.microsoft.com/office/powerpoint/2010/main" val="4226216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7793-0C64-BC4D-FAFA-3BCF27A9C7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A36EBC-039B-9ECB-CFE6-E6504B3BFC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88902E-233D-8FAC-2A58-30BDFF74C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25E073-AC26-D3B2-8E88-289AABD946F4}"/>
              </a:ext>
            </a:extLst>
          </p:cNvPr>
          <p:cNvSpPr>
            <a:spLocks noGrp="1"/>
          </p:cNvSpPr>
          <p:nvPr>
            <p:ph type="dt" sz="half" idx="10"/>
          </p:nvPr>
        </p:nvSpPr>
        <p:spPr/>
        <p:txBody>
          <a:bodyPr/>
          <a:lstStyle/>
          <a:p>
            <a:fld id="{AAFC44C1-662B-43CF-BCFA-64DB71F618B7}" type="datetimeFigureOut">
              <a:rPr lang="en-US" smtClean="0"/>
              <a:t>10/27/2022</a:t>
            </a:fld>
            <a:endParaRPr lang="en-US"/>
          </a:p>
        </p:txBody>
      </p:sp>
      <p:sp>
        <p:nvSpPr>
          <p:cNvPr id="6" name="Footer Placeholder 5">
            <a:extLst>
              <a:ext uri="{FF2B5EF4-FFF2-40B4-BE49-F238E27FC236}">
                <a16:creationId xmlns:a16="http://schemas.microsoft.com/office/drawing/2014/main" id="{D727697C-72B0-C04E-B1A8-D87A85C6F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4360C-0B49-8D4D-A9BB-72D269FD4DD9}"/>
              </a:ext>
            </a:extLst>
          </p:cNvPr>
          <p:cNvSpPr>
            <a:spLocks noGrp="1"/>
          </p:cNvSpPr>
          <p:nvPr>
            <p:ph type="sldNum" sz="quarter" idx="12"/>
          </p:nvPr>
        </p:nvSpPr>
        <p:spPr/>
        <p:txBody>
          <a:bodyPr/>
          <a:lstStyle/>
          <a:p>
            <a:fld id="{6A589804-C28D-4D0B-B6DD-AC497A58F5FA}" type="slidenum">
              <a:rPr lang="en-US" smtClean="0"/>
              <a:t>‹#›</a:t>
            </a:fld>
            <a:endParaRPr lang="en-US"/>
          </a:p>
        </p:txBody>
      </p:sp>
    </p:spTree>
    <p:extLst>
      <p:ext uri="{BB962C8B-B14F-4D97-AF65-F5344CB8AC3E}">
        <p14:creationId xmlns:p14="http://schemas.microsoft.com/office/powerpoint/2010/main" val="693502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7801FB-1E0E-9D1B-3273-92BD490AEE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2214BC-5D58-596A-1322-A5C1A39F06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94F6B8-2A1B-003B-32E0-558801FC79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C44C1-662B-43CF-BCFA-64DB71F618B7}" type="datetimeFigureOut">
              <a:rPr lang="en-US" smtClean="0"/>
              <a:t>10/27/2022</a:t>
            </a:fld>
            <a:endParaRPr lang="en-US"/>
          </a:p>
        </p:txBody>
      </p:sp>
      <p:sp>
        <p:nvSpPr>
          <p:cNvPr id="5" name="Footer Placeholder 4">
            <a:extLst>
              <a:ext uri="{FF2B5EF4-FFF2-40B4-BE49-F238E27FC236}">
                <a16:creationId xmlns:a16="http://schemas.microsoft.com/office/drawing/2014/main" id="{CE59292E-9D46-BECE-03E1-FFE9D3D4E2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377A5F-B524-B9A8-BA67-CA632AF20F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89804-C28D-4D0B-B6DD-AC497A58F5FA}" type="slidenum">
              <a:rPr lang="en-US" smtClean="0"/>
              <a:t>‹#›</a:t>
            </a:fld>
            <a:endParaRPr lang="en-US"/>
          </a:p>
        </p:txBody>
      </p:sp>
    </p:spTree>
    <p:extLst>
      <p:ext uri="{BB962C8B-B14F-4D97-AF65-F5344CB8AC3E}">
        <p14:creationId xmlns:p14="http://schemas.microsoft.com/office/powerpoint/2010/main" val="105018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3BD41-3CBC-C9CA-5781-7B3BF77D3BCA}"/>
              </a:ext>
            </a:extLst>
          </p:cNvPr>
          <p:cNvSpPr>
            <a:spLocks noGrp="1"/>
          </p:cNvSpPr>
          <p:nvPr>
            <p:ph type="ctrTitle"/>
          </p:nvPr>
        </p:nvSpPr>
        <p:spPr>
          <a:xfrm>
            <a:off x="1066800" y="-855362"/>
            <a:ext cx="9144000" cy="2387600"/>
          </a:xfrm>
        </p:spPr>
        <p:txBody>
          <a:bodyPr/>
          <a:lstStyle/>
          <a:p>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Topic: Fuzzy Technique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AEAB0F6C-670D-BF07-83E2-FC1426965568}"/>
              </a:ext>
            </a:extLst>
          </p:cNvPr>
          <p:cNvSpPr>
            <a:spLocks noGrp="1"/>
          </p:cNvSpPr>
          <p:nvPr>
            <p:ph type="subTitle" idx="1"/>
          </p:nvPr>
        </p:nvSpPr>
        <p:spPr>
          <a:xfrm>
            <a:off x="1338648" y="1248033"/>
            <a:ext cx="9144000" cy="3812059"/>
          </a:xfrm>
        </p:spPr>
        <p:txBody>
          <a:bodyPr>
            <a:noAutofit/>
          </a:bodyPr>
          <a:lstStyle/>
          <a:p>
            <a:pPr marL="0" marR="0" algn="just">
              <a:lnSpc>
                <a:spcPct val="150000"/>
              </a:lnSpc>
              <a:spcBef>
                <a:spcPts val="0"/>
              </a:spcBef>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Fuzzy sorting of intervals.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Consider the problem in which we do not know the numbers exactly. Instead, for each number, we know an interval on the real line to which it lies. As the intervals overlap more and more, the problem of fuzzy-sorting the intervals becomes progressively easier. The algorithm should take advantage of such overlapping, to the extent that it exists.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Using Fuzzy Sets.</a:t>
            </a:r>
          </a:p>
          <a:p>
            <a:pPr marL="0" marR="0" algn="just">
              <a:lnSpc>
                <a:spcPct val="15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Words like young, tall, good or high are fuzzy. There is no single quantitative value which defines the term young. The word “fuzzy” means “vagueness (ambiguity)”. Fuzziness occurs when the boundary of a piece of information is not clear-cut. Human thinking and reasoning (analysis, logic, interpretation) frequently involved fuzzy information.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Fuzzy rules are useful for modeling human thinking, perception (Opinion, view) and judgment.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9787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5CBA9B-06A8-91F8-8058-1FE3DCE87572}"/>
              </a:ext>
            </a:extLst>
          </p:cNvPr>
          <p:cNvSpPr txBox="1"/>
          <p:nvPr/>
        </p:nvSpPr>
        <p:spPr>
          <a:xfrm>
            <a:off x="164757" y="-309023"/>
            <a:ext cx="11862486" cy="7272247"/>
          </a:xfrm>
          <a:prstGeom prst="rect">
            <a:avLst/>
          </a:prstGeom>
          <a:noFill/>
        </p:spPr>
        <p:txBody>
          <a:bodyPr wrap="square">
            <a:spAutoFit/>
          </a:bodyPr>
          <a:lstStyle/>
          <a:p>
            <a:pPr marL="0" marR="0" algn="just">
              <a:lnSpc>
                <a:spcPct val="20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Example: </a:t>
            </a: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colour to categorize fruit into three groups: verdant, half-mature and mature.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Observations at various stages of maturity led to the conclusions: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verdant fruit is green.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half mature fruit is yellow.</a:t>
            </a: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mature fruit is red.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colour is a vague description and has to be expressed in fuzzy format.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Using Fuzzy Techniques for intensity.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Intensity transformation and spatial filtering techniques for image enhancement uses the fuzzy rule-based logic. An enhancement technique that uses the various combinations of compound propositions for the fuzzy IF-THEN rules, considering features like image brightness and histogram, that improves the quality of degraded, and provides a real-world approach to image enhancement. The image preprocessing extracts the fuzzy properties corresponding to image pixels.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590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928675-5260-0271-3A04-4CF70749607B}"/>
              </a:ext>
            </a:extLst>
          </p:cNvPr>
          <p:cNvSpPr txBox="1"/>
          <p:nvPr/>
        </p:nvSpPr>
        <p:spPr>
          <a:xfrm>
            <a:off x="292995" y="206056"/>
            <a:ext cx="6098146" cy="1171988"/>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a pixel is dark, Then make it darker.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a pixel is gray, Then make it gray.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a pixel is bright, Then make it brighter.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C9F6821-DBA7-52F2-1426-C742D7BDA8CA}"/>
              </a:ext>
            </a:extLst>
          </p:cNvPr>
          <p:cNvSpPr txBox="1"/>
          <p:nvPr/>
        </p:nvSpPr>
        <p:spPr>
          <a:xfrm>
            <a:off x="6093854" y="792050"/>
            <a:ext cx="6098146" cy="773032"/>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Fuzzy enhancement scheme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F22DF158-A730-75FC-4291-FF6BD2360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572" y="1964038"/>
            <a:ext cx="4649273" cy="4217821"/>
          </a:xfrm>
          <a:prstGeom prst="rect">
            <a:avLst/>
          </a:prstGeom>
        </p:spPr>
      </p:pic>
    </p:spTree>
    <p:extLst>
      <p:ext uri="{BB962C8B-B14F-4D97-AF65-F5344CB8AC3E}">
        <p14:creationId xmlns:p14="http://schemas.microsoft.com/office/powerpoint/2010/main" val="2399222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80EE2D-9FDC-7DE6-482D-A957F547A57E}"/>
              </a:ext>
            </a:extLst>
          </p:cNvPr>
          <p:cNvSpPr txBox="1"/>
          <p:nvPr/>
        </p:nvSpPr>
        <p:spPr>
          <a:xfrm>
            <a:off x="180305" y="301982"/>
            <a:ext cx="11204620" cy="2074222"/>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Fuzzy logic technique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Fuzzy logic has two different meanings. In a narrow sense, fuzzy logic is a logical system, which is an extension of multivalued logic. However, in the broader sense, Fuzzy Logic (FL) is almost synonymous with the theory of fuzzy sets. This theory relates to classes of objects with unsharp boundaries in which membership is a matter of degree.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7D3F796-403A-C6CE-37EE-0A690AEC5281}"/>
              </a:ext>
            </a:extLst>
          </p:cNvPr>
          <p:cNvSpPr txBox="1"/>
          <p:nvPr/>
        </p:nvSpPr>
        <p:spPr>
          <a:xfrm>
            <a:off x="180305" y="2694049"/>
            <a:ext cx="11831390" cy="3213957"/>
          </a:xfrm>
          <a:prstGeom prst="rect">
            <a:avLst/>
          </a:prstGeom>
          <a:noFill/>
        </p:spPr>
        <p:txBody>
          <a:bodyPr wrap="square">
            <a:spAutoFit/>
          </a:bodyPr>
          <a:lstStyle/>
          <a:p>
            <a:pPr marL="0" marR="0" algn="just">
              <a:lnSpc>
                <a:spcPts val="1680"/>
              </a:lnSpc>
              <a:spcBef>
                <a:spcPts val="0"/>
              </a:spcBef>
              <a:spcAft>
                <a:spcPts val="0"/>
              </a:spcAft>
            </a:pPr>
            <a:r>
              <a:rPr lang="en-GB" sz="1800" b="1" dirty="0">
                <a:solidFill>
                  <a:srgbClr val="000000"/>
                </a:solidFill>
                <a:effectLst/>
                <a:latin typeface="Times New Roman" panose="02020603050405020304" pitchFamily="18" charset="0"/>
                <a:ea typeface="Times New Roman" panose="02020603050405020304" pitchFamily="18" charset="0"/>
              </a:rPr>
              <a:t>Fuzzy Inference system</a:t>
            </a:r>
            <a:endParaRPr lang="en-US" sz="1800" b="1" dirty="0">
              <a:effectLst/>
              <a:latin typeface="Times New Roman" panose="02020603050405020304" pitchFamily="18" charset="0"/>
              <a:ea typeface="Times New Roman" panose="02020603050405020304" pitchFamily="18" charset="0"/>
            </a:endParaRPr>
          </a:p>
          <a:p>
            <a:pPr marL="0" marR="0" algn="just">
              <a:lnSpc>
                <a:spcPts val="168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 </a:t>
            </a:r>
            <a:endParaRPr lang="en-US" sz="1800" b="1" dirty="0">
              <a:effectLst/>
              <a:latin typeface="Times New Roman" panose="02020603050405020304" pitchFamily="18" charset="0"/>
              <a:ea typeface="Times New Roman" panose="02020603050405020304" pitchFamily="18" charset="0"/>
            </a:endParaRPr>
          </a:p>
          <a:p>
            <a:pPr marL="0" marR="0" algn="just">
              <a:lnSpc>
                <a:spcPct val="200000"/>
              </a:lnSpc>
              <a:spcBef>
                <a:spcPts val="0"/>
              </a:spcBef>
              <a:spcAft>
                <a:spcPts val="0"/>
              </a:spcAft>
            </a:pPr>
            <a:r>
              <a:rPr lang="en-GB" sz="1800" dirty="0">
                <a:solidFill>
                  <a:srgbClr val="000000"/>
                </a:solidFill>
                <a:effectLst/>
                <a:latin typeface="Times New Roman" panose="02020603050405020304" pitchFamily="18" charset="0"/>
                <a:ea typeface="Times New Roman" panose="02020603050405020304" pitchFamily="18" charset="0"/>
              </a:rPr>
              <a:t>The fuzzy inference system can be referred to as the critical unit of the fuzzy logic system. Its primary function is based upon decision making. The rules which it follows is "IF &lt;_</a:t>
            </a:r>
            <a:r>
              <a:rPr lang="en-US" sz="1600" i="1" dirty="0">
                <a:effectLst/>
                <a:latin typeface="Times New Roman" panose="02020603050405020304" pitchFamily="18" charset="0"/>
                <a:ea typeface="Times New Roman" panose="02020603050405020304" pitchFamily="18" charset="0"/>
              </a:rPr>
              <a:t>condition_&gt;</a:t>
            </a:r>
            <a:r>
              <a:rPr lang="en-US" sz="1600" dirty="0">
                <a:effectLst/>
                <a:latin typeface="Times New Roman" panose="02020603050405020304" pitchFamily="18" charset="0"/>
                <a:ea typeface="Times New Roman" panose="02020603050405020304" pitchFamily="18" charset="0"/>
              </a:rPr>
              <a:t>THEN", which is connected through "OR" or "AND".</a:t>
            </a:r>
          </a:p>
          <a:p>
            <a:pPr marL="0" marR="0" algn="just">
              <a:lnSpc>
                <a:spcPct val="200000"/>
              </a:lnSpc>
              <a:spcBef>
                <a:spcPts val="0"/>
              </a:spcBef>
              <a:spcAft>
                <a:spcPts val="0"/>
              </a:spcAft>
            </a:pPr>
            <a:r>
              <a:rPr lang="en-GB" sz="1800" dirty="0">
                <a:solidFill>
                  <a:srgbClr val="000000"/>
                </a:solidFill>
                <a:effectLst/>
                <a:latin typeface="Times New Roman" panose="02020603050405020304" pitchFamily="18" charset="0"/>
                <a:ea typeface="Times New Roman" panose="02020603050405020304" pitchFamily="18" charset="0"/>
              </a:rPr>
              <a:t>Let's take an example, if one condition is satisfied, then the rule is applicable. Now take the example of two rules which are applicable or suppose two situations are applicable, and you must draw the decision, keeping in mind both. Here the work of connectors come. We will be using connectors for implementing 2 rules or conditions simultaneously.</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3149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BF1F3F-2C64-9050-AFB3-3BACE1965960}"/>
              </a:ext>
            </a:extLst>
          </p:cNvPr>
          <p:cNvSpPr txBox="1"/>
          <p:nvPr/>
        </p:nvSpPr>
        <p:spPr>
          <a:xfrm>
            <a:off x="128789" y="205160"/>
            <a:ext cx="11281893" cy="1704569"/>
          </a:xfrm>
          <a:prstGeom prst="rect">
            <a:avLst/>
          </a:prstGeom>
          <a:noFill/>
        </p:spPr>
        <p:txBody>
          <a:bodyPr wrap="square">
            <a:spAutoFit/>
          </a:bodyPr>
          <a:lstStyle/>
          <a:p>
            <a:pPr marL="0" marR="0" algn="just">
              <a:lnSpc>
                <a:spcPct val="150000"/>
              </a:lnSpc>
              <a:spcBef>
                <a:spcPts val="0"/>
              </a:spcBef>
              <a:spcAft>
                <a:spcPts val="0"/>
              </a:spcAft>
            </a:pPr>
            <a:r>
              <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Image Processing using Fuzzy Logic</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GB" sz="1800" dirty="0">
                <a:solidFill>
                  <a:srgbClr val="000000"/>
                </a:solidFill>
                <a:effectLst/>
                <a:latin typeface="Times New Roman" panose="02020603050405020304" pitchFamily="18" charset="0"/>
                <a:ea typeface="Times New Roman" panose="02020603050405020304" pitchFamily="18" charset="0"/>
              </a:rPr>
              <a:t>First, let us understand what image processing means that it is a process to perform specific techniques on an image, to get an enhanced image, or to extract some useful information from it. We can even consider it as a type of signal processing in which input is an image, and output may be image or characteristics/features associated with that image.</a:t>
            </a:r>
            <a:endParaRPr lang="en-US" sz="16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6F423260-AF79-8862-67AC-808D9C4B41E1}"/>
              </a:ext>
            </a:extLst>
          </p:cNvPr>
          <p:cNvSpPr txBox="1"/>
          <p:nvPr/>
        </p:nvSpPr>
        <p:spPr>
          <a:xfrm>
            <a:off x="128788" y="2680989"/>
            <a:ext cx="11462197" cy="2120068"/>
          </a:xfrm>
          <a:prstGeom prst="rect">
            <a:avLst/>
          </a:prstGeom>
          <a:noFill/>
        </p:spPr>
        <p:txBody>
          <a:bodyPr wrap="square">
            <a:spAutoFit/>
          </a:bodyPr>
          <a:lstStyle/>
          <a:p>
            <a:pPr marL="0" marR="0" algn="just">
              <a:lnSpc>
                <a:spcPct val="150000"/>
              </a:lnSpc>
              <a:spcBef>
                <a:spcPts val="0"/>
              </a:spcBef>
              <a:spcAft>
                <a:spcPts val="0"/>
              </a:spcAft>
            </a:pPr>
            <a:r>
              <a:rPr lang="en-GB" sz="1800" dirty="0">
                <a:solidFill>
                  <a:srgbClr val="000000"/>
                </a:solidFill>
                <a:effectLst/>
                <a:latin typeface="Times New Roman" panose="02020603050405020304" pitchFamily="18" charset="0"/>
                <a:ea typeface="Times New Roman" panose="02020603050405020304" pitchFamily="18" charset="0"/>
              </a:rPr>
              <a:t>In Image processing, the techniques involved use filters to enhance an image. Their main applications are to transform the contrast, brightness, resolution, and noise level of an image.</a:t>
            </a:r>
            <a:endParaRPr lang="en-US" sz="16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GB" sz="1800" dirty="0">
                <a:solidFill>
                  <a:srgbClr val="000000"/>
                </a:solidFill>
                <a:effectLst/>
                <a:latin typeface="Times New Roman" panose="02020603050405020304" pitchFamily="18" charset="0"/>
                <a:ea typeface="Times New Roman" panose="02020603050405020304" pitchFamily="18" charset="0"/>
              </a:rPr>
              <a:t>Now moving on to Image processing using Fuzzy Logic, we have used a collection of different fuzzy approaches for image processing</a:t>
            </a:r>
            <a:r>
              <a:rPr lang="en-GB" dirty="0">
                <a:solidFill>
                  <a:srgbClr val="000000"/>
                </a:solidFill>
                <a:effectLst/>
                <a:latin typeface="Times New Roman" panose="02020603050405020304" pitchFamily="18" charset="0"/>
                <a:ea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rPr>
              <a:t> Fuzzy image processing is the collection of all approaches that understand, represent, and process the images, their segments, and features as fuzzy sets.</a:t>
            </a:r>
          </a:p>
        </p:txBody>
      </p:sp>
    </p:spTree>
    <p:extLst>
      <p:ext uri="{BB962C8B-B14F-4D97-AF65-F5344CB8AC3E}">
        <p14:creationId xmlns:p14="http://schemas.microsoft.com/office/powerpoint/2010/main" val="3270775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B8CCB0-8047-8C61-4397-0F877D233269}"/>
              </a:ext>
            </a:extLst>
          </p:cNvPr>
          <p:cNvSpPr txBox="1"/>
          <p:nvPr/>
        </p:nvSpPr>
        <p:spPr>
          <a:xfrm>
            <a:off x="1030309" y="1173515"/>
            <a:ext cx="10676586" cy="3679662"/>
          </a:xfrm>
          <a:prstGeom prst="rect">
            <a:avLst/>
          </a:prstGeom>
          <a:noFill/>
        </p:spPr>
        <p:txBody>
          <a:bodyPr wrap="square">
            <a:spAutoFit/>
          </a:bodyPr>
          <a:lstStyle/>
          <a:p>
            <a:pPr marL="0" marR="0" algn="just">
              <a:lnSpc>
                <a:spcPct val="150000"/>
              </a:lnSpc>
              <a:spcBef>
                <a:spcPts val="0"/>
              </a:spcBef>
              <a:spcAft>
                <a:spcPts val="800"/>
              </a:spcAft>
            </a:pPr>
            <a:r>
              <a:rPr lang="en-GB"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Fuzzification interface unit –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its purpose is to convert the crisp input quantities into fuzzy quantities. The input that we will be provided to the inference system, the fuzzification unit will convert that into fuzzy quantities.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Defuzzification</a:t>
            </a:r>
          </a:p>
          <a:p>
            <a:pPr marL="0" marR="0">
              <a:lnSpc>
                <a:spcPct val="150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After the fuzzification process is done and we receive our output, but the output received is in the form of a fuzzy set and not in numeric or crisp quantities. So, for this, we need to transform the fuzzy set into numeric value or crisp quantities.</a:t>
            </a:r>
          </a:p>
          <a:p>
            <a:pPr marL="0" marR="0">
              <a:lnSpc>
                <a:spcPct val="150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For this purpose, we use the defuzzification process called the centroid. Through the process pf centroid, we obtain the center value of the output received in the aggregation process.</a:t>
            </a:r>
          </a:p>
        </p:txBody>
      </p:sp>
    </p:spTree>
    <p:extLst>
      <p:ext uri="{BB962C8B-B14F-4D97-AF65-F5344CB8AC3E}">
        <p14:creationId xmlns:p14="http://schemas.microsoft.com/office/powerpoint/2010/main" val="3741664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30FA25-C121-CF1D-4BE1-63E7D483DE9F}"/>
              </a:ext>
            </a:extLst>
          </p:cNvPr>
          <p:cNvSpPr txBox="1"/>
          <p:nvPr/>
        </p:nvSpPr>
        <p:spPr>
          <a:xfrm>
            <a:off x="0" y="0"/>
            <a:ext cx="6098146" cy="1958485"/>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Basic steps for implementing fuzzy, rule-base system.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Fuzzification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Logic operations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Implications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Aggregation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defuzzification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FB85B2D-AB10-E67B-27B8-51AFC8BF9D48}"/>
              </a:ext>
            </a:extLst>
          </p:cNvPr>
          <p:cNvSpPr txBox="1"/>
          <p:nvPr/>
        </p:nvSpPr>
        <p:spPr>
          <a:xfrm>
            <a:off x="1387699" y="2049817"/>
            <a:ext cx="6123904" cy="369332"/>
          </a:xfrm>
          <a:prstGeom prst="rect">
            <a:avLst/>
          </a:prstGeom>
          <a:noFill/>
        </p:spPr>
        <p:txBody>
          <a:bodyPr wrap="square">
            <a:spAutoFit/>
          </a:bodyPr>
          <a:lstStyle/>
          <a:p>
            <a:r>
              <a:rPr lang="en-US" sz="1800" i="0" u="sng" dirty="0">
                <a:effectLst/>
                <a:latin typeface="Times New Roman" panose="02020603050405020304" pitchFamily="18" charset="0"/>
                <a:cs typeface="Times New Roman" panose="02020603050405020304" pitchFamily="18" charset="0"/>
              </a:rPr>
              <a:t>Code for the program</a:t>
            </a:r>
            <a:endParaRPr lang="en-US" sz="1800" i="0" u="sng" dirty="0">
              <a:solidFill>
                <a:srgbClr val="C00000"/>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80A17C5-E45A-471A-8A36-B83E9E6A8813}"/>
              </a:ext>
            </a:extLst>
          </p:cNvPr>
          <p:cNvSpPr txBox="1"/>
          <p:nvPr/>
        </p:nvSpPr>
        <p:spPr>
          <a:xfrm>
            <a:off x="872544" y="2419149"/>
            <a:ext cx="6123904" cy="3970318"/>
          </a:xfrm>
          <a:prstGeom prst="rect">
            <a:avLst/>
          </a:prstGeom>
          <a:noFill/>
        </p:spPr>
        <p:txBody>
          <a:bodyPr wrap="square">
            <a:spAutoFit/>
          </a:bodyPr>
          <a:lstStyle/>
          <a:p>
            <a:r>
              <a:rPr lang="en-US" dirty="0" err="1">
                <a:solidFill>
                  <a:srgbClr val="C00000"/>
                </a:solidFill>
              </a:rPr>
              <a:t>clc</a:t>
            </a:r>
            <a:r>
              <a:rPr lang="en-US" dirty="0">
                <a:solidFill>
                  <a:srgbClr val="C00000"/>
                </a:solidFill>
              </a:rPr>
              <a:t> </a:t>
            </a:r>
          </a:p>
          <a:p>
            <a:endParaRPr lang="en-US" dirty="0">
              <a:solidFill>
                <a:srgbClr val="C00000"/>
              </a:solidFill>
            </a:endParaRPr>
          </a:p>
          <a:p>
            <a:r>
              <a:rPr lang="en-US" dirty="0">
                <a:solidFill>
                  <a:srgbClr val="C00000"/>
                </a:solidFill>
              </a:rPr>
              <a:t>close all</a:t>
            </a:r>
          </a:p>
          <a:p>
            <a:r>
              <a:rPr lang="en-US" dirty="0">
                <a:solidFill>
                  <a:srgbClr val="C00000"/>
                </a:solidFill>
              </a:rPr>
              <a:t>clear workspace</a:t>
            </a:r>
          </a:p>
          <a:p>
            <a:r>
              <a:rPr lang="en-US" dirty="0">
                <a:solidFill>
                  <a:srgbClr val="C00000"/>
                </a:solidFill>
              </a:rPr>
              <a:t>% </a:t>
            </a:r>
            <a:r>
              <a:rPr lang="en-US" dirty="0" err="1">
                <a:solidFill>
                  <a:srgbClr val="C00000"/>
                </a:solidFill>
              </a:rPr>
              <a:t>Coversion</a:t>
            </a:r>
            <a:r>
              <a:rPr lang="en-US" dirty="0">
                <a:solidFill>
                  <a:srgbClr val="C00000"/>
                </a:solidFill>
              </a:rPr>
              <a:t> in gray scale</a:t>
            </a:r>
          </a:p>
          <a:p>
            <a:r>
              <a:rPr lang="en-US" dirty="0">
                <a:solidFill>
                  <a:srgbClr val="C00000"/>
                </a:solidFill>
              </a:rPr>
              <a:t>I = </a:t>
            </a:r>
            <a:r>
              <a:rPr lang="en-US" dirty="0" err="1">
                <a:solidFill>
                  <a:srgbClr val="C00000"/>
                </a:solidFill>
              </a:rPr>
              <a:t>imread</a:t>
            </a:r>
            <a:r>
              <a:rPr lang="en-US" dirty="0">
                <a:solidFill>
                  <a:srgbClr val="C00000"/>
                </a:solidFill>
              </a:rPr>
              <a:t>('MRI.jpg');</a:t>
            </a:r>
          </a:p>
          <a:p>
            <a:r>
              <a:rPr lang="en-US" dirty="0">
                <a:solidFill>
                  <a:srgbClr val="C00000"/>
                </a:solidFill>
              </a:rPr>
              <a:t>img2d = rgb2gray(I);</a:t>
            </a:r>
          </a:p>
          <a:p>
            <a:r>
              <a:rPr lang="en-US" dirty="0">
                <a:solidFill>
                  <a:srgbClr val="C00000"/>
                </a:solidFill>
              </a:rPr>
              <a:t>figure(1)</a:t>
            </a:r>
          </a:p>
          <a:p>
            <a:r>
              <a:rPr lang="en-US" dirty="0" err="1">
                <a:solidFill>
                  <a:srgbClr val="C00000"/>
                </a:solidFill>
              </a:rPr>
              <a:t>imshow</a:t>
            </a:r>
            <a:r>
              <a:rPr lang="en-US" dirty="0">
                <a:solidFill>
                  <a:srgbClr val="C00000"/>
                </a:solidFill>
              </a:rPr>
              <a:t>(img2d)</a:t>
            </a:r>
          </a:p>
          <a:p>
            <a:r>
              <a:rPr lang="en-US" dirty="0">
                <a:solidFill>
                  <a:srgbClr val="C00000"/>
                </a:solidFill>
              </a:rPr>
              <a:t>[y1,x1] = size(img2d);</a:t>
            </a:r>
          </a:p>
          <a:p>
            <a:r>
              <a:rPr lang="en-US" dirty="0">
                <a:solidFill>
                  <a:srgbClr val="C00000"/>
                </a:solidFill>
              </a:rPr>
              <a:t>J = </a:t>
            </a:r>
            <a:r>
              <a:rPr lang="en-US" dirty="0" err="1">
                <a:solidFill>
                  <a:srgbClr val="C00000"/>
                </a:solidFill>
              </a:rPr>
              <a:t>imnoise</a:t>
            </a:r>
            <a:r>
              <a:rPr lang="en-US" dirty="0">
                <a:solidFill>
                  <a:srgbClr val="C00000"/>
                </a:solidFill>
              </a:rPr>
              <a:t>(img2d,'gaussian',0.02);</a:t>
            </a:r>
          </a:p>
          <a:p>
            <a:r>
              <a:rPr lang="en-US" dirty="0">
                <a:solidFill>
                  <a:srgbClr val="C00000"/>
                </a:solidFill>
              </a:rPr>
              <a:t>figure(2)</a:t>
            </a:r>
          </a:p>
          <a:p>
            <a:r>
              <a:rPr lang="en-US" dirty="0" err="1">
                <a:solidFill>
                  <a:srgbClr val="C00000"/>
                </a:solidFill>
              </a:rPr>
              <a:t>imshow</a:t>
            </a:r>
            <a:r>
              <a:rPr lang="en-US" dirty="0">
                <a:solidFill>
                  <a:srgbClr val="C00000"/>
                </a:solidFill>
              </a:rPr>
              <a:t>(J);</a:t>
            </a:r>
          </a:p>
          <a:p>
            <a:r>
              <a:rPr lang="en-US" dirty="0" err="1">
                <a:solidFill>
                  <a:srgbClr val="C00000"/>
                </a:solidFill>
              </a:rPr>
              <a:t>impixelinfo</a:t>
            </a:r>
            <a:r>
              <a:rPr lang="en-US" dirty="0">
                <a:solidFill>
                  <a:srgbClr val="C00000"/>
                </a:solidFill>
              </a:rPr>
              <a:t>;</a:t>
            </a:r>
          </a:p>
        </p:txBody>
      </p:sp>
      <p:pic>
        <p:nvPicPr>
          <p:cNvPr id="10" name="Picture 9">
            <a:extLst>
              <a:ext uri="{FF2B5EF4-FFF2-40B4-BE49-F238E27FC236}">
                <a16:creationId xmlns:a16="http://schemas.microsoft.com/office/drawing/2014/main" id="{0E685B9A-68C1-DFF9-98E8-466DBD22D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4582" y="2049817"/>
            <a:ext cx="3952875" cy="3124200"/>
          </a:xfrm>
          <a:prstGeom prst="rect">
            <a:avLst/>
          </a:prstGeom>
        </p:spPr>
      </p:pic>
    </p:spTree>
    <p:extLst>
      <p:ext uri="{BB962C8B-B14F-4D97-AF65-F5344CB8AC3E}">
        <p14:creationId xmlns:p14="http://schemas.microsoft.com/office/powerpoint/2010/main" val="3785485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ECA6D6-BE25-EAE7-6D1F-E28BDDCE9641}"/>
              </a:ext>
            </a:extLst>
          </p:cNvPr>
          <p:cNvSpPr txBox="1"/>
          <p:nvPr/>
        </p:nvSpPr>
        <p:spPr>
          <a:xfrm>
            <a:off x="228600" y="330179"/>
            <a:ext cx="6098146" cy="2031325"/>
          </a:xfrm>
          <a:prstGeom prst="rect">
            <a:avLst/>
          </a:prstGeom>
          <a:noFill/>
        </p:spPr>
        <p:txBody>
          <a:bodyPr wrap="square">
            <a:spAutoFit/>
          </a:bodyPr>
          <a:lstStyle/>
          <a:p>
            <a:r>
              <a:rPr lang="en-US" dirty="0"/>
              <a:t>% </a:t>
            </a:r>
            <a:r>
              <a:rPr lang="en-US" dirty="0" err="1"/>
              <a:t>Extrac</a:t>
            </a:r>
            <a:r>
              <a:rPr lang="en-US" dirty="0"/>
              <a:t> min and max from the image array</a:t>
            </a:r>
          </a:p>
          <a:p>
            <a:r>
              <a:rPr lang="en-US" dirty="0" err="1">
                <a:solidFill>
                  <a:srgbClr val="C00000"/>
                </a:solidFill>
              </a:rPr>
              <a:t>minGrayLevel</a:t>
            </a:r>
            <a:r>
              <a:rPr lang="en-US" dirty="0">
                <a:solidFill>
                  <a:srgbClr val="C00000"/>
                </a:solidFill>
              </a:rPr>
              <a:t> = min(J(:));</a:t>
            </a:r>
          </a:p>
          <a:p>
            <a:r>
              <a:rPr lang="en-US" dirty="0" err="1">
                <a:solidFill>
                  <a:srgbClr val="C00000"/>
                </a:solidFill>
              </a:rPr>
              <a:t>maxGrayLevel</a:t>
            </a:r>
            <a:r>
              <a:rPr lang="en-US" dirty="0">
                <a:solidFill>
                  <a:srgbClr val="C00000"/>
                </a:solidFill>
              </a:rPr>
              <a:t> = max(J(:));</a:t>
            </a:r>
          </a:p>
          <a:p>
            <a:r>
              <a:rPr lang="en-US" dirty="0" err="1">
                <a:solidFill>
                  <a:srgbClr val="C00000"/>
                </a:solidFill>
              </a:rPr>
              <a:t>disp</a:t>
            </a:r>
            <a:r>
              <a:rPr lang="en-US" dirty="0">
                <a:solidFill>
                  <a:srgbClr val="C00000"/>
                </a:solidFill>
              </a:rPr>
              <a:t>('</a:t>
            </a:r>
            <a:r>
              <a:rPr lang="en-US" dirty="0" err="1">
                <a:solidFill>
                  <a:srgbClr val="C00000"/>
                </a:solidFill>
              </a:rPr>
              <a:t>minGrayLevel</a:t>
            </a:r>
            <a:r>
              <a:rPr lang="en-US" dirty="0">
                <a:solidFill>
                  <a:srgbClr val="C00000"/>
                </a:solidFill>
              </a:rPr>
              <a:t>');</a:t>
            </a:r>
          </a:p>
          <a:p>
            <a:r>
              <a:rPr lang="en-US" dirty="0" err="1">
                <a:solidFill>
                  <a:srgbClr val="C00000"/>
                </a:solidFill>
              </a:rPr>
              <a:t>disp</a:t>
            </a:r>
            <a:r>
              <a:rPr lang="en-US" dirty="0">
                <a:solidFill>
                  <a:srgbClr val="C00000"/>
                </a:solidFill>
              </a:rPr>
              <a:t>('</a:t>
            </a:r>
            <a:r>
              <a:rPr lang="en-US" dirty="0" err="1">
                <a:solidFill>
                  <a:srgbClr val="C00000"/>
                </a:solidFill>
              </a:rPr>
              <a:t>maxGrayLevel</a:t>
            </a:r>
            <a:r>
              <a:rPr lang="en-US" dirty="0">
                <a:solidFill>
                  <a:srgbClr val="C00000"/>
                </a:solidFill>
              </a:rPr>
              <a:t>');</a:t>
            </a:r>
          </a:p>
          <a:p>
            <a:r>
              <a:rPr lang="en-US" dirty="0">
                <a:solidFill>
                  <a:srgbClr val="C00000"/>
                </a:solidFill>
              </a:rPr>
              <a:t>% Array conversion</a:t>
            </a:r>
          </a:p>
          <a:p>
            <a:r>
              <a:rPr lang="en-US" dirty="0" err="1">
                <a:solidFill>
                  <a:srgbClr val="C00000"/>
                </a:solidFill>
              </a:rPr>
              <a:t>Img</a:t>
            </a:r>
            <a:r>
              <a:rPr lang="en-US" dirty="0">
                <a:solidFill>
                  <a:srgbClr val="C00000"/>
                </a:solidFill>
              </a:rPr>
              <a:t> = im2double(J);</a:t>
            </a:r>
          </a:p>
        </p:txBody>
      </p:sp>
      <p:sp>
        <p:nvSpPr>
          <p:cNvPr id="5" name="TextBox 4">
            <a:extLst>
              <a:ext uri="{FF2B5EF4-FFF2-40B4-BE49-F238E27FC236}">
                <a16:creationId xmlns:a16="http://schemas.microsoft.com/office/drawing/2014/main" id="{1666F46B-7E87-0DD2-90C0-4DEF3E74A5D5}"/>
              </a:ext>
            </a:extLst>
          </p:cNvPr>
          <p:cNvSpPr txBox="1"/>
          <p:nvPr/>
        </p:nvSpPr>
        <p:spPr>
          <a:xfrm>
            <a:off x="5865254" y="330179"/>
            <a:ext cx="6098146" cy="4524315"/>
          </a:xfrm>
          <a:prstGeom prst="rect">
            <a:avLst/>
          </a:prstGeom>
          <a:noFill/>
        </p:spPr>
        <p:txBody>
          <a:bodyPr wrap="square">
            <a:spAutoFit/>
          </a:bodyPr>
          <a:lstStyle/>
          <a:p>
            <a:r>
              <a:rPr lang="en-US" dirty="0"/>
              <a:t>%Enhance</a:t>
            </a:r>
          </a:p>
          <a:p>
            <a:r>
              <a:rPr lang="en-US" dirty="0" err="1">
                <a:solidFill>
                  <a:srgbClr val="C00000"/>
                </a:solidFill>
              </a:rPr>
              <a:t>enhanceFIS</a:t>
            </a:r>
            <a:r>
              <a:rPr lang="en-US" dirty="0">
                <a:solidFill>
                  <a:srgbClr val="C00000"/>
                </a:solidFill>
              </a:rPr>
              <a:t> = </a:t>
            </a:r>
            <a:r>
              <a:rPr lang="en-US" dirty="0" err="1">
                <a:solidFill>
                  <a:srgbClr val="C00000"/>
                </a:solidFill>
              </a:rPr>
              <a:t>mamfis</a:t>
            </a:r>
            <a:r>
              <a:rPr lang="en-US" dirty="0">
                <a:solidFill>
                  <a:srgbClr val="C00000"/>
                </a:solidFill>
              </a:rPr>
              <a:t>('</a:t>
            </a:r>
            <a:r>
              <a:rPr lang="en-US" dirty="0" err="1">
                <a:solidFill>
                  <a:srgbClr val="C00000"/>
                </a:solidFill>
              </a:rPr>
              <a:t>Name','image</a:t>
            </a:r>
            <a:r>
              <a:rPr lang="en-US" dirty="0">
                <a:solidFill>
                  <a:srgbClr val="C00000"/>
                </a:solidFill>
              </a:rPr>
              <a:t> enhancement');</a:t>
            </a:r>
          </a:p>
          <a:p>
            <a:r>
              <a:rPr lang="en-US" dirty="0" err="1">
                <a:solidFill>
                  <a:srgbClr val="C00000"/>
                </a:solidFill>
              </a:rPr>
              <a:t>enhanceFIS</a:t>
            </a:r>
            <a:r>
              <a:rPr lang="en-US" dirty="0">
                <a:solidFill>
                  <a:srgbClr val="C00000"/>
                </a:solidFill>
              </a:rPr>
              <a:t> = </a:t>
            </a:r>
            <a:r>
              <a:rPr lang="en-US" dirty="0" err="1">
                <a:solidFill>
                  <a:srgbClr val="C00000"/>
                </a:solidFill>
              </a:rPr>
              <a:t>addInput</a:t>
            </a:r>
            <a:r>
              <a:rPr lang="en-US" dirty="0">
                <a:solidFill>
                  <a:srgbClr val="C00000"/>
                </a:solidFill>
              </a:rPr>
              <a:t>(</a:t>
            </a:r>
            <a:r>
              <a:rPr lang="en-US" dirty="0" err="1">
                <a:solidFill>
                  <a:srgbClr val="C00000"/>
                </a:solidFill>
              </a:rPr>
              <a:t>enhanceFIS</a:t>
            </a:r>
            <a:r>
              <a:rPr lang="en-US" dirty="0">
                <a:solidFill>
                  <a:srgbClr val="C00000"/>
                </a:solidFill>
              </a:rPr>
              <a:t>,[0 1],'Name','</a:t>
            </a:r>
            <a:r>
              <a:rPr lang="en-US" dirty="0" err="1">
                <a:solidFill>
                  <a:srgbClr val="C00000"/>
                </a:solidFill>
              </a:rPr>
              <a:t>Img</a:t>
            </a:r>
            <a:r>
              <a:rPr lang="en-US" dirty="0">
                <a:solidFill>
                  <a:srgbClr val="C00000"/>
                </a:solidFill>
              </a:rPr>
              <a:t>');</a:t>
            </a:r>
          </a:p>
          <a:p>
            <a:r>
              <a:rPr lang="en-US" dirty="0" err="1">
                <a:solidFill>
                  <a:srgbClr val="C00000"/>
                </a:solidFill>
              </a:rPr>
              <a:t>enhanceFIS</a:t>
            </a:r>
            <a:r>
              <a:rPr lang="en-US" dirty="0">
                <a:solidFill>
                  <a:srgbClr val="C00000"/>
                </a:solidFill>
              </a:rPr>
              <a:t> = </a:t>
            </a:r>
            <a:r>
              <a:rPr lang="en-US" dirty="0" err="1">
                <a:solidFill>
                  <a:srgbClr val="C00000"/>
                </a:solidFill>
              </a:rPr>
              <a:t>addMF</a:t>
            </a:r>
            <a:r>
              <a:rPr lang="en-US" dirty="0">
                <a:solidFill>
                  <a:srgbClr val="C00000"/>
                </a:solidFill>
              </a:rPr>
              <a:t>(</a:t>
            </a:r>
            <a:r>
              <a:rPr lang="en-US" dirty="0" err="1">
                <a:solidFill>
                  <a:srgbClr val="C00000"/>
                </a:solidFill>
              </a:rPr>
              <a:t>enhanceFIS</a:t>
            </a:r>
            <a:r>
              <a:rPr lang="en-US" dirty="0">
                <a:solidFill>
                  <a:srgbClr val="C00000"/>
                </a:solidFill>
              </a:rPr>
              <a:t>,'</a:t>
            </a:r>
            <a:r>
              <a:rPr lang="en-US" dirty="0" err="1">
                <a:solidFill>
                  <a:srgbClr val="C00000"/>
                </a:solidFill>
              </a:rPr>
              <a:t>Img</a:t>
            </a:r>
            <a:r>
              <a:rPr lang="en-US" dirty="0">
                <a:solidFill>
                  <a:srgbClr val="C00000"/>
                </a:solidFill>
              </a:rPr>
              <a:t>','</a:t>
            </a:r>
            <a:r>
              <a:rPr lang="en-US" dirty="0" err="1">
                <a:solidFill>
                  <a:srgbClr val="C00000"/>
                </a:solidFill>
              </a:rPr>
              <a:t>trimf</a:t>
            </a:r>
            <a:r>
              <a:rPr lang="en-US" dirty="0">
                <a:solidFill>
                  <a:srgbClr val="C00000"/>
                </a:solidFill>
              </a:rPr>
              <a:t>',[-0.4 0 0.4],'</a:t>
            </a:r>
            <a:r>
              <a:rPr lang="en-US" dirty="0" err="1">
                <a:solidFill>
                  <a:srgbClr val="C00000"/>
                </a:solidFill>
              </a:rPr>
              <a:t>Name','DARK</a:t>
            </a:r>
            <a:r>
              <a:rPr lang="en-US" dirty="0">
                <a:solidFill>
                  <a:srgbClr val="C00000"/>
                </a:solidFill>
              </a:rPr>
              <a:t>');</a:t>
            </a:r>
          </a:p>
          <a:p>
            <a:r>
              <a:rPr lang="en-US" dirty="0" err="1">
                <a:solidFill>
                  <a:srgbClr val="C00000"/>
                </a:solidFill>
              </a:rPr>
              <a:t>enhanceFIS</a:t>
            </a:r>
            <a:r>
              <a:rPr lang="en-US" dirty="0">
                <a:solidFill>
                  <a:srgbClr val="C00000"/>
                </a:solidFill>
              </a:rPr>
              <a:t> = </a:t>
            </a:r>
            <a:r>
              <a:rPr lang="en-US" dirty="0" err="1">
                <a:solidFill>
                  <a:srgbClr val="C00000"/>
                </a:solidFill>
              </a:rPr>
              <a:t>addMF</a:t>
            </a:r>
            <a:r>
              <a:rPr lang="en-US" dirty="0">
                <a:solidFill>
                  <a:srgbClr val="C00000"/>
                </a:solidFill>
              </a:rPr>
              <a:t>(</a:t>
            </a:r>
            <a:r>
              <a:rPr lang="en-US" dirty="0" err="1">
                <a:solidFill>
                  <a:srgbClr val="C00000"/>
                </a:solidFill>
              </a:rPr>
              <a:t>enhanceFIS</a:t>
            </a:r>
            <a:r>
              <a:rPr lang="en-US" dirty="0">
                <a:solidFill>
                  <a:srgbClr val="C00000"/>
                </a:solidFill>
              </a:rPr>
              <a:t>,'</a:t>
            </a:r>
            <a:r>
              <a:rPr lang="en-US" dirty="0" err="1">
                <a:solidFill>
                  <a:srgbClr val="C00000"/>
                </a:solidFill>
              </a:rPr>
              <a:t>Img</a:t>
            </a:r>
            <a:r>
              <a:rPr lang="en-US" dirty="0">
                <a:solidFill>
                  <a:srgbClr val="C00000"/>
                </a:solidFill>
              </a:rPr>
              <a:t>','</a:t>
            </a:r>
            <a:r>
              <a:rPr lang="en-US" dirty="0" err="1">
                <a:solidFill>
                  <a:srgbClr val="C00000"/>
                </a:solidFill>
              </a:rPr>
              <a:t>trimf</a:t>
            </a:r>
            <a:r>
              <a:rPr lang="en-US" dirty="0">
                <a:solidFill>
                  <a:srgbClr val="C00000"/>
                </a:solidFill>
              </a:rPr>
              <a:t>',[0.1 0.5 0.9],'</a:t>
            </a:r>
            <a:r>
              <a:rPr lang="en-US" dirty="0" err="1">
                <a:solidFill>
                  <a:srgbClr val="C00000"/>
                </a:solidFill>
              </a:rPr>
              <a:t>Name','GRAY</a:t>
            </a:r>
            <a:r>
              <a:rPr lang="en-US" dirty="0">
                <a:solidFill>
                  <a:srgbClr val="C00000"/>
                </a:solidFill>
              </a:rPr>
              <a:t>');</a:t>
            </a:r>
          </a:p>
          <a:p>
            <a:r>
              <a:rPr lang="en-US" dirty="0" err="1">
                <a:solidFill>
                  <a:srgbClr val="C00000"/>
                </a:solidFill>
              </a:rPr>
              <a:t>enhanceFIS</a:t>
            </a:r>
            <a:r>
              <a:rPr lang="en-US" dirty="0">
                <a:solidFill>
                  <a:srgbClr val="C00000"/>
                </a:solidFill>
              </a:rPr>
              <a:t> = </a:t>
            </a:r>
            <a:r>
              <a:rPr lang="en-US" dirty="0" err="1">
                <a:solidFill>
                  <a:srgbClr val="C00000"/>
                </a:solidFill>
              </a:rPr>
              <a:t>addMF</a:t>
            </a:r>
            <a:r>
              <a:rPr lang="en-US" dirty="0">
                <a:solidFill>
                  <a:srgbClr val="C00000"/>
                </a:solidFill>
              </a:rPr>
              <a:t>(</a:t>
            </a:r>
            <a:r>
              <a:rPr lang="en-US" dirty="0" err="1">
                <a:solidFill>
                  <a:srgbClr val="C00000"/>
                </a:solidFill>
              </a:rPr>
              <a:t>enhanceFIS</a:t>
            </a:r>
            <a:r>
              <a:rPr lang="en-US" dirty="0">
                <a:solidFill>
                  <a:srgbClr val="C00000"/>
                </a:solidFill>
              </a:rPr>
              <a:t>,'</a:t>
            </a:r>
            <a:r>
              <a:rPr lang="en-US" dirty="0" err="1">
                <a:solidFill>
                  <a:srgbClr val="C00000"/>
                </a:solidFill>
              </a:rPr>
              <a:t>Img</a:t>
            </a:r>
            <a:r>
              <a:rPr lang="en-US" dirty="0">
                <a:solidFill>
                  <a:srgbClr val="C00000"/>
                </a:solidFill>
              </a:rPr>
              <a:t>','</a:t>
            </a:r>
            <a:r>
              <a:rPr lang="en-US" dirty="0" err="1">
                <a:solidFill>
                  <a:srgbClr val="C00000"/>
                </a:solidFill>
              </a:rPr>
              <a:t>trimf</a:t>
            </a:r>
            <a:r>
              <a:rPr lang="en-US" dirty="0">
                <a:solidFill>
                  <a:srgbClr val="C00000"/>
                </a:solidFill>
              </a:rPr>
              <a:t>',[0.6 1 1.4],'</a:t>
            </a:r>
            <a:r>
              <a:rPr lang="en-US" dirty="0" err="1">
                <a:solidFill>
                  <a:srgbClr val="C00000"/>
                </a:solidFill>
              </a:rPr>
              <a:t>Name','BRIGHT</a:t>
            </a:r>
            <a:r>
              <a:rPr lang="en-US" dirty="0">
                <a:solidFill>
                  <a:srgbClr val="C00000"/>
                </a:solidFill>
              </a:rPr>
              <a:t>');</a:t>
            </a:r>
          </a:p>
          <a:p>
            <a:r>
              <a:rPr lang="en-US" dirty="0" err="1">
                <a:solidFill>
                  <a:srgbClr val="C00000"/>
                </a:solidFill>
              </a:rPr>
              <a:t>enhanceFIS</a:t>
            </a:r>
            <a:r>
              <a:rPr lang="en-US" dirty="0">
                <a:solidFill>
                  <a:srgbClr val="C00000"/>
                </a:solidFill>
              </a:rPr>
              <a:t> = </a:t>
            </a:r>
            <a:r>
              <a:rPr lang="en-US" dirty="0" err="1">
                <a:solidFill>
                  <a:srgbClr val="C00000"/>
                </a:solidFill>
              </a:rPr>
              <a:t>addOutput</a:t>
            </a:r>
            <a:r>
              <a:rPr lang="en-US" dirty="0">
                <a:solidFill>
                  <a:srgbClr val="C00000"/>
                </a:solidFill>
              </a:rPr>
              <a:t>(</a:t>
            </a:r>
            <a:r>
              <a:rPr lang="en-US" dirty="0" err="1">
                <a:solidFill>
                  <a:srgbClr val="C00000"/>
                </a:solidFill>
              </a:rPr>
              <a:t>enhanceFIS</a:t>
            </a:r>
            <a:r>
              <a:rPr lang="en-US" dirty="0">
                <a:solidFill>
                  <a:srgbClr val="C00000"/>
                </a:solidFill>
              </a:rPr>
              <a:t>,[0 1],'Name','</a:t>
            </a:r>
            <a:r>
              <a:rPr lang="en-US" dirty="0" err="1">
                <a:solidFill>
                  <a:srgbClr val="C00000"/>
                </a:solidFill>
              </a:rPr>
              <a:t>Iout</a:t>
            </a:r>
            <a:r>
              <a:rPr lang="en-US" dirty="0">
                <a:solidFill>
                  <a:srgbClr val="C00000"/>
                </a:solidFill>
              </a:rPr>
              <a:t>');</a:t>
            </a:r>
          </a:p>
          <a:p>
            <a:r>
              <a:rPr lang="en-US" dirty="0" err="1">
                <a:solidFill>
                  <a:srgbClr val="C00000"/>
                </a:solidFill>
              </a:rPr>
              <a:t>enhanceFIS</a:t>
            </a:r>
            <a:r>
              <a:rPr lang="en-US" dirty="0">
                <a:solidFill>
                  <a:srgbClr val="C00000"/>
                </a:solidFill>
              </a:rPr>
              <a:t> = </a:t>
            </a:r>
            <a:r>
              <a:rPr lang="en-US" dirty="0" err="1">
                <a:solidFill>
                  <a:srgbClr val="C00000"/>
                </a:solidFill>
              </a:rPr>
              <a:t>addMF</a:t>
            </a:r>
            <a:r>
              <a:rPr lang="en-US" dirty="0">
                <a:solidFill>
                  <a:srgbClr val="C00000"/>
                </a:solidFill>
              </a:rPr>
              <a:t>(</a:t>
            </a:r>
            <a:r>
              <a:rPr lang="en-US" dirty="0" err="1">
                <a:solidFill>
                  <a:srgbClr val="C00000"/>
                </a:solidFill>
              </a:rPr>
              <a:t>enhanceFIS</a:t>
            </a:r>
            <a:r>
              <a:rPr lang="en-US" dirty="0">
                <a:solidFill>
                  <a:srgbClr val="C00000"/>
                </a:solidFill>
              </a:rPr>
              <a:t>,'</a:t>
            </a:r>
            <a:r>
              <a:rPr lang="en-US" dirty="0" err="1">
                <a:solidFill>
                  <a:srgbClr val="C00000"/>
                </a:solidFill>
              </a:rPr>
              <a:t>Iout</a:t>
            </a:r>
            <a:r>
              <a:rPr lang="en-US" dirty="0">
                <a:solidFill>
                  <a:srgbClr val="C00000"/>
                </a:solidFill>
              </a:rPr>
              <a:t>','</a:t>
            </a:r>
            <a:r>
              <a:rPr lang="en-US" dirty="0" err="1">
                <a:solidFill>
                  <a:srgbClr val="C00000"/>
                </a:solidFill>
              </a:rPr>
              <a:t>trimf</a:t>
            </a:r>
            <a:r>
              <a:rPr lang="en-US" dirty="0">
                <a:solidFill>
                  <a:srgbClr val="C00000"/>
                </a:solidFill>
              </a:rPr>
              <a:t>',[-0.5 0 0.5],'</a:t>
            </a:r>
            <a:r>
              <a:rPr lang="en-US" dirty="0" err="1">
                <a:solidFill>
                  <a:srgbClr val="C00000"/>
                </a:solidFill>
              </a:rPr>
              <a:t>Name','DARKER</a:t>
            </a:r>
            <a:r>
              <a:rPr lang="en-US" dirty="0">
                <a:solidFill>
                  <a:srgbClr val="C00000"/>
                </a:solidFill>
              </a:rPr>
              <a:t>');</a:t>
            </a:r>
          </a:p>
          <a:p>
            <a:r>
              <a:rPr lang="en-US" dirty="0" err="1">
                <a:solidFill>
                  <a:srgbClr val="C00000"/>
                </a:solidFill>
              </a:rPr>
              <a:t>enhanceFIS</a:t>
            </a:r>
            <a:r>
              <a:rPr lang="en-US" dirty="0">
                <a:solidFill>
                  <a:srgbClr val="C00000"/>
                </a:solidFill>
              </a:rPr>
              <a:t> = </a:t>
            </a:r>
            <a:r>
              <a:rPr lang="en-US" dirty="0" err="1">
                <a:solidFill>
                  <a:srgbClr val="C00000"/>
                </a:solidFill>
              </a:rPr>
              <a:t>addMF</a:t>
            </a:r>
            <a:r>
              <a:rPr lang="en-US" dirty="0">
                <a:solidFill>
                  <a:srgbClr val="C00000"/>
                </a:solidFill>
              </a:rPr>
              <a:t>(</a:t>
            </a:r>
            <a:r>
              <a:rPr lang="en-US" dirty="0" err="1">
                <a:solidFill>
                  <a:srgbClr val="C00000"/>
                </a:solidFill>
              </a:rPr>
              <a:t>enhanceFIS</a:t>
            </a:r>
            <a:r>
              <a:rPr lang="en-US" dirty="0">
                <a:solidFill>
                  <a:srgbClr val="C00000"/>
                </a:solidFill>
              </a:rPr>
              <a:t>,'</a:t>
            </a:r>
            <a:r>
              <a:rPr lang="en-US" dirty="0" err="1">
                <a:solidFill>
                  <a:srgbClr val="C00000"/>
                </a:solidFill>
              </a:rPr>
              <a:t>Iout</a:t>
            </a:r>
            <a:r>
              <a:rPr lang="en-US" dirty="0">
                <a:solidFill>
                  <a:srgbClr val="C00000"/>
                </a:solidFill>
              </a:rPr>
              <a:t>','</a:t>
            </a:r>
            <a:r>
              <a:rPr lang="en-US" dirty="0" err="1">
                <a:solidFill>
                  <a:srgbClr val="C00000"/>
                </a:solidFill>
              </a:rPr>
              <a:t>trimf</a:t>
            </a:r>
            <a:r>
              <a:rPr lang="en-US" dirty="0">
                <a:solidFill>
                  <a:srgbClr val="C00000"/>
                </a:solidFill>
              </a:rPr>
              <a:t>',[0.2 0.7 1.2],'</a:t>
            </a:r>
            <a:r>
              <a:rPr lang="en-US" dirty="0" err="1">
                <a:solidFill>
                  <a:srgbClr val="C00000"/>
                </a:solidFill>
              </a:rPr>
              <a:t>Name','GRAY</a:t>
            </a:r>
            <a:r>
              <a:rPr lang="en-US" dirty="0">
                <a:solidFill>
                  <a:srgbClr val="C00000"/>
                </a:solidFill>
              </a:rPr>
              <a:t>');</a:t>
            </a:r>
          </a:p>
          <a:p>
            <a:r>
              <a:rPr lang="en-US" dirty="0" err="1">
                <a:solidFill>
                  <a:srgbClr val="C00000"/>
                </a:solidFill>
              </a:rPr>
              <a:t>enhanceFIS</a:t>
            </a:r>
            <a:r>
              <a:rPr lang="en-US" dirty="0">
                <a:solidFill>
                  <a:srgbClr val="C00000"/>
                </a:solidFill>
              </a:rPr>
              <a:t> = </a:t>
            </a:r>
            <a:r>
              <a:rPr lang="en-US" dirty="0" err="1">
                <a:solidFill>
                  <a:srgbClr val="C00000"/>
                </a:solidFill>
              </a:rPr>
              <a:t>addMF</a:t>
            </a:r>
            <a:r>
              <a:rPr lang="en-US" dirty="0">
                <a:solidFill>
                  <a:srgbClr val="C00000"/>
                </a:solidFill>
              </a:rPr>
              <a:t>(</a:t>
            </a:r>
            <a:r>
              <a:rPr lang="en-US" dirty="0" err="1">
                <a:solidFill>
                  <a:srgbClr val="C00000"/>
                </a:solidFill>
              </a:rPr>
              <a:t>enhanceFIS</a:t>
            </a:r>
            <a:r>
              <a:rPr lang="en-US" dirty="0">
                <a:solidFill>
                  <a:srgbClr val="C00000"/>
                </a:solidFill>
              </a:rPr>
              <a:t>,'</a:t>
            </a:r>
            <a:r>
              <a:rPr lang="en-US" dirty="0" err="1">
                <a:solidFill>
                  <a:srgbClr val="C00000"/>
                </a:solidFill>
              </a:rPr>
              <a:t>Iout</a:t>
            </a:r>
            <a:r>
              <a:rPr lang="en-US" dirty="0">
                <a:solidFill>
                  <a:srgbClr val="C00000"/>
                </a:solidFill>
              </a:rPr>
              <a:t>','</a:t>
            </a:r>
            <a:r>
              <a:rPr lang="en-US" dirty="0" err="1">
                <a:solidFill>
                  <a:srgbClr val="C00000"/>
                </a:solidFill>
              </a:rPr>
              <a:t>trimf</a:t>
            </a:r>
            <a:r>
              <a:rPr lang="en-US" dirty="0">
                <a:solidFill>
                  <a:srgbClr val="C00000"/>
                </a:solidFill>
              </a:rPr>
              <a:t>',[0.8 1.3 1.8],'</a:t>
            </a:r>
            <a:r>
              <a:rPr lang="en-US" dirty="0" err="1">
                <a:solidFill>
                  <a:srgbClr val="C00000"/>
                </a:solidFill>
              </a:rPr>
              <a:t>Name','BRIGHTER</a:t>
            </a:r>
            <a:r>
              <a:rPr lang="en-US" dirty="0">
                <a:solidFill>
                  <a:srgbClr val="C00000"/>
                </a:solidFill>
              </a:rPr>
              <a:t>');</a:t>
            </a:r>
          </a:p>
        </p:txBody>
      </p:sp>
      <p:pic>
        <p:nvPicPr>
          <p:cNvPr id="7" name="Picture 6">
            <a:extLst>
              <a:ext uri="{FF2B5EF4-FFF2-40B4-BE49-F238E27FC236}">
                <a16:creationId xmlns:a16="http://schemas.microsoft.com/office/drawing/2014/main" id="{6622FE59-24F7-0B11-2660-23779481C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58" y="2862959"/>
            <a:ext cx="4610100" cy="3267075"/>
          </a:xfrm>
          <a:prstGeom prst="rect">
            <a:avLst/>
          </a:prstGeom>
        </p:spPr>
      </p:pic>
    </p:spTree>
    <p:extLst>
      <p:ext uri="{BB962C8B-B14F-4D97-AF65-F5344CB8AC3E}">
        <p14:creationId xmlns:p14="http://schemas.microsoft.com/office/powerpoint/2010/main" val="3711864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7F2B6B-A801-FBD6-1421-AB344FBA386A}"/>
              </a:ext>
            </a:extLst>
          </p:cNvPr>
          <p:cNvSpPr txBox="1"/>
          <p:nvPr/>
        </p:nvSpPr>
        <p:spPr>
          <a:xfrm>
            <a:off x="408904" y="289679"/>
            <a:ext cx="6098146" cy="3693319"/>
          </a:xfrm>
          <a:prstGeom prst="rect">
            <a:avLst/>
          </a:prstGeom>
          <a:noFill/>
        </p:spPr>
        <p:txBody>
          <a:bodyPr wrap="square">
            <a:spAutoFit/>
          </a:bodyPr>
          <a:lstStyle/>
          <a:p>
            <a:r>
              <a:rPr lang="en-US" dirty="0">
                <a:solidFill>
                  <a:srgbClr val="C00000"/>
                </a:solidFill>
              </a:rPr>
              <a:t>figure(3)</a:t>
            </a:r>
          </a:p>
          <a:p>
            <a:r>
              <a:rPr lang="en-US" dirty="0">
                <a:solidFill>
                  <a:srgbClr val="C00000"/>
                </a:solidFill>
              </a:rPr>
              <a:t>subplot(2,1,1)</a:t>
            </a:r>
          </a:p>
          <a:p>
            <a:r>
              <a:rPr lang="en-US" dirty="0" err="1">
                <a:solidFill>
                  <a:srgbClr val="C00000"/>
                </a:solidFill>
              </a:rPr>
              <a:t>plotmf</a:t>
            </a:r>
            <a:r>
              <a:rPr lang="en-US" dirty="0">
                <a:solidFill>
                  <a:srgbClr val="C00000"/>
                </a:solidFill>
              </a:rPr>
              <a:t>(enhanceFIS,'input',1)</a:t>
            </a:r>
          </a:p>
          <a:p>
            <a:r>
              <a:rPr lang="en-US" dirty="0">
                <a:solidFill>
                  <a:srgbClr val="C00000"/>
                </a:solidFill>
              </a:rPr>
              <a:t>title('</a:t>
            </a:r>
            <a:r>
              <a:rPr lang="en-US" dirty="0" err="1">
                <a:solidFill>
                  <a:srgbClr val="C00000"/>
                </a:solidFill>
              </a:rPr>
              <a:t>Img</a:t>
            </a:r>
            <a:r>
              <a:rPr lang="en-US" dirty="0">
                <a:solidFill>
                  <a:srgbClr val="C00000"/>
                </a:solidFill>
              </a:rPr>
              <a:t>')</a:t>
            </a:r>
          </a:p>
          <a:p>
            <a:r>
              <a:rPr lang="en-US" dirty="0">
                <a:solidFill>
                  <a:srgbClr val="C00000"/>
                </a:solidFill>
              </a:rPr>
              <a:t>subplot(2,1,2)</a:t>
            </a:r>
          </a:p>
          <a:p>
            <a:r>
              <a:rPr lang="en-US" dirty="0" err="1">
                <a:solidFill>
                  <a:srgbClr val="C00000"/>
                </a:solidFill>
              </a:rPr>
              <a:t>plotmf</a:t>
            </a:r>
            <a:r>
              <a:rPr lang="en-US" dirty="0">
                <a:solidFill>
                  <a:srgbClr val="C00000"/>
                </a:solidFill>
              </a:rPr>
              <a:t>(enhanceFIS,'output',1)</a:t>
            </a:r>
          </a:p>
          <a:p>
            <a:r>
              <a:rPr lang="en-US" dirty="0">
                <a:solidFill>
                  <a:srgbClr val="C00000"/>
                </a:solidFill>
              </a:rPr>
              <a:t>title('</a:t>
            </a:r>
            <a:r>
              <a:rPr lang="en-US" dirty="0" err="1">
                <a:solidFill>
                  <a:srgbClr val="C00000"/>
                </a:solidFill>
              </a:rPr>
              <a:t>Iout</a:t>
            </a:r>
            <a:r>
              <a:rPr lang="en-US" dirty="0">
                <a:solidFill>
                  <a:srgbClr val="C00000"/>
                </a:solidFill>
              </a:rPr>
              <a:t>’)</a:t>
            </a:r>
          </a:p>
          <a:p>
            <a:r>
              <a:rPr lang="en-US" dirty="0"/>
              <a:t>Applying fuzzy rules</a:t>
            </a:r>
          </a:p>
          <a:p>
            <a:r>
              <a:rPr lang="en-US" dirty="0">
                <a:solidFill>
                  <a:srgbClr val="C00000"/>
                </a:solidFill>
              </a:rPr>
              <a:t>r1 = "If </a:t>
            </a:r>
            <a:r>
              <a:rPr lang="en-US" dirty="0" err="1">
                <a:solidFill>
                  <a:srgbClr val="C00000"/>
                </a:solidFill>
              </a:rPr>
              <a:t>Img</a:t>
            </a:r>
            <a:r>
              <a:rPr lang="en-US" dirty="0">
                <a:solidFill>
                  <a:srgbClr val="C00000"/>
                </a:solidFill>
              </a:rPr>
              <a:t> is DARK then </a:t>
            </a:r>
            <a:r>
              <a:rPr lang="en-US" dirty="0" err="1">
                <a:solidFill>
                  <a:srgbClr val="C00000"/>
                </a:solidFill>
              </a:rPr>
              <a:t>Iout</a:t>
            </a:r>
            <a:r>
              <a:rPr lang="en-US" dirty="0">
                <a:solidFill>
                  <a:srgbClr val="C00000"/>
                </a:solidFill>
              </a:rPr>
              <a:t> is DARKER";</a:t>
            </a:r>
          </a:p>
          <a:p>
            <a:r>
              <a:rPr lang="en-US" dirty="0">
                <a:solidFill>
                  <a:srgbClr val="C00000"/>
                </a:solidFill>
              </a:rPr>
              <a:t>r2 = "If </a:t>
            </a:r>
            <a:r>
              <a:rPr lang="en-US" dirty="0" err="1">
                <a:solidFill>
                  <a:srgbClr val="C00000"/>
                </a:solidFill>
              </a:rPr>
              <a:t>Img</a:t>
            </a:r>
            <a:r>
              <a:rPr lang="en-US" dirty="0">
                <a:solidFill>
                  <a:srgbClr val="C00000"/>
                </a:solidFill>
              </a:rPr>
              <a:t> is GRAY then </a:t>
            </a:r>
            <a:r>
              <a:rPr lang="en-US" dirty="0" err="1">
                <a:solidFill>
                  <a:srgbClr val="C00000"/>
                </a:solidFill>
              </a:rPr>
              <a:t>Iout</a:t>
            </a:r>
            <a:r>
              <a:rPr lang="en-US" dirty="0">
                <a:solidFill>
                  <a:srgbClr val="C00000"/>
                </a:solidFill>
              </a:rPr>
              <a:t> is GRAY";</a:t>
            </a:r>
          </a:p>
          <a:p>
            <a:r>
              <a:rPr lang="en-US" dirty="0">
                <a:solidFill>
                  <a:srgbClr val="C00000"/>
                </a:solidFill>
              </a:rPr>
              <a:t>r3 = "If </a:t>
            </a:r>
            <a:r>
              <a:rPr lang="en-US" dirty="0" err="1">
                <a:solidFill>
                  <a:srgbClr val="C00000"/>
                </a:solidFill>
              </a:rPr>
              <a:t>Img</a:t>
            </a:r>
            <a:r>
              <a:rPr lang="en-US" dirty="0">
                <a:solidFill>
                  <a:srgbClr val="C00000"/>
                </a:solidFill>
              </a:rPr>
              <a:t> is BRIGHT then </a:t>
            </a:r>
            <a:r>
              <a:rPr lang="en-US" dirty="0" err="1">
                <a:solidFill>
                  <a:srgbClr val="C00000"/>
                </a:solidFill>
              </a:rPr>
              <a:t>Iout</a:t>
            </a:r>
            <a:r>
              <a:rPr lang="en-US" dirty="0">
                <a:solidFill>
                  <a:srgbClr val="C00000"/>
                </a:solidFill>
              </a:rPr>
              <a:t> is BRIGHTER";</a:t>
            </a:r>
          </a:p>
          <a:p>
            <a:r>
              <a:rPr lang="en-US" dirty="0" err="1">
                <a:solidFill>
                  <a:srgbClr val="C00000"/>
                </a:solidFill>
              </a:rPr>
              <a:t>enhanceFIS</a:t>
            </a:r>
            <a:r>
              <a:rPr lang="en-US" dirty="0">
                <a:solidFill>
                  <a:srgbClr val="C00000"/>
                </a:solidFill>
              </a:rPr>
              <a:t> = </a:t>
            </a:r>
            <a:r>
              <a:rPr lang="en-US" dirty="0" err="1">
                <a:solidFill>
                  <a:srgbClr val="C00000"/>
                </a:solidFill>
              </a:rPr>
              <a:t>addRule</a:t>
            </a:r>
            <a:r>
              <a:rPr lang="en-US" dirty="0">
                <a:solidFill>
                  <a:srgbClr val="C00000"/>
                </a:solidFill>
              </a:rPr>
              <a:t>(</a:t>
            </a:r>
            <a:r>
              <a:rPr lang="en-US" dirty="0" err="1">
                <a:solidFill>
                  <a:srgbClr val="C00000"/>
                </a:solidFill>
              </a:rPr>
              <a:t>enhanceFIS</a:t>
            </a:r>
            <a:r>
              <a:rPr lang="en-US" dirty="0">
                <a:solidFill>
                  <a:srgbClr val="C00000"/>
                </a:solidFill>
              </a:rPr>
              <a:t>,[r1 r2 r3]);</a:t>
            </a:r>
          </a:p>
          <a:p>
            <a:r>
              <a:rPr lang="en-US" dirty="0" err="1">
                <a:solidFill>
                  <a:srgbClr val="C00000"/>
                </a:solidFill>
              </a:rPr>
              <a:t>enhanceFIS.Rules</a:t>
            </a:r>
            <a:endParaRPr lang="en-US" dirty="0">
              <a:solidFill>
                <a:srgbClr val="C00000"/>
              </a:solidFill>
            </a:endParaRPr>
          </a:p>
        </p:txBody>
      </p:sp>
      <p:sp>
        <p:nvSpPr>
          <p:cNvPr id="5" name="TextBox 4">
            <a:extLst>
              <a:ext uri="{FF2B5EF4-FFF2-40B4-BE49-F238E27FC236}">
                <a16:creationId xmlns:a16="http://schemas.microsoft.com/office/drawing/2014/main" id="{72E3175C-2DFA-E2BA-2D39-A45F9F53CABC}"/>
              </a:ext>
            </a:extLst>
          </p:cNvPr>
          <p:cNvSpPr txBox="1"/>
          <p:nvPr/>
        </p:nvSpPr>
        <p:spPr>
          <a:xfrm>
            <a:off x="6680915" y="1120676"/>
            <a:ext cx="6098146" cy="2862322"/>
          </a:xfrm>
          <a:prstGeom prst="rect">
            <a:avLst/>
          </a:prstGeom>
          <a:noFill/>
        </p:spPr>
        <p:txBody>
          <a:bodyPr wrap="square">
            <a:spAutoFit/>
          </a:bodyPr>
          <a:lstStyle/>
          <a:p>
            <a:r>
              <a:rPr lang="en-US" dirty="0" err="1">
                <a:solidFill>
                  <a:srgbClr val="C00000"/>
                </a:solidFill>
              </a:rPr>
              <a:t>Ieval</a:t>
            </a:r>
            <a:r>
              <a:rPr lang="en-US" dirty="0">
                <a:solidFill>
                  <a:srgbClr val="C00000"/>
                </a:solidFill>
              </a:rPr>
              <a:t> = zeros(size(</a:t>
            </a:r>
            <a:r>
              <a:rPr lang="en-US" dirty="0" err="1">
                <a:solidFill>
                  <a:srgbClr val="C00000"/>
                </a:solidFill>
              </a:rPr>
              <a:t>Img</a:t>
            </a:r>
            <a:r>
              <a:rPr lang="en-US" dirty="0">
                <a:solidFill>
                  <a:srgbClr val="C00000"/>
                </a:solidFill>
              </a:rPr>
              <a:t>));</a:t>
            </a:r>
          </a:p>
          <a:p>
            <a:r>
              <a:rPr lang="en-US" dirty="0">
                <a:solidFill>
                  <a:srgbClr val="C00000"/>
                </a:solidFill>
              </a:rPr>
              <a:t>for ii = 1:size(Img,1)</a:t>
            </a:r>
          </a:p>
          <a:p>
            <a:r>
              <a:rPr lang="en-US" dirty="0">
                <a:solidFill>
                  <a:srgbClr val="C00000"/>
                </a:solidFill>
              </a:rPr>
              <a:t>    </a:t>
            </a:r>
            <a:r>
              <a:rPr lang="en-US" dirty="0" err="1">
                <a:solidFill>
                  <a:srgbClr val="C00000"/>
                </a:solidFill>
              </a:rPr>
              <a:t>Ieval</a:t>
            </a:r>
            <a:r>
              <a:rPr lang="en-US" dirty="0">
                <a:solidFill>
                  <a:srgbClr val="C00000"/>
                </a:solidFill>
              </a:rPr>
              <a:t>(ii,:) = </a:t>
            </a:r>
            <a:r>
              <a:rPr lang="en-US" dirty="0" err="1">
                <a:solidFill>
                  <a:srgbClr val="C00000"/>
                </a:solidFill>
              </a:rPr>
              <a:t>evalfis</a:t>
            </a:r>
            <a:r>
              <a:rPr lang="en-US" dirty="0">
                <a:solidFill>
                  <a:srgbClr val="C00000"/>
                </a:solidFill>
              </a:rPr>
              <a:t>(</a:t>
            </a:r>
            <a:r>
              <a:rPr lang="en-US" dirty="0" err="1">
                <a:solidFill>
                  <a:srgbClr val="C00000"/>
                </a:solidFill>
              </a:rPr>
              <a:t>enhanceFIS</a:t>
            </a:r>
            <a:r>
              <a:rPr lang="en-US" dirty="0">
                <a:solidFill>
                  <a:srgbClr val="C00000"/>
                </a:solidFill>
              </a:rPr>
              <a:t>,(</a:t>
            </a:r>
            <a:r>
              <a:rPr lang="en-US" dirty="0" err="1">
                <a:solidFill>
                  <a:srgbClr val="C00000"/>
                </a:solidFill>
              </a:rPr>
              <a:t>Img</a:t>
            </a:r>
            <a:r>
              <a:rPr lang="en-US" dirty="0">
                <a:solidFill>
                  <a:srgbClr val="C00000"/>
                </a:solidFill>
              </a:rPr>
              <a:t>(ii,:))');</a:t>
            </a:r>
          </a:p>
          <a:p>
            <a:r>
              <a:rPr lang="en-US" dirty="0">
                <a:solidFill>
                  <a:srgbClr val="C00000"/>
                </a:solidFill>
              </a:rPr>
              <a:t>End</a:t>
            </a:r>
          </a:p>
          <a:p>
            <a:r>
              <a:rPr lang="en-US" dirty="0"/>
              <a:t>Plotting the enhanced image</a:t>
            </a:r>
          </a:p>
          <a:p>
            <a:r>
              <a:rPr lang="en-US" dirty="0">
                <a:solidFill>
                  <a:srgbClr val="C00000"/>
                </a:solidFill>
              </a:rPr>
              <a:t>figure(4)</a:t>
            </a:r>
          </a:p>
          <a:p>
            <a:r>
              <a:rPr lang="en-US" dirty="0">
                <a:solidFill>
                  <a:srgbClr val="C00000"/>
                </a:solidFill>
              </a:rPr>
              <a:t>image(</a:t>
            </a:r>
            <a:r>
              <a:rPr lang="en-US" dirty="0" err="1">
                <a:solidFill>
                  <a:srgbClr val="C00000"/>
                </a:solidFill>
              </a:rPr>
              <a:t>Ieval</a:t>
            </a:r>
            <a:r>
              <a:rPr lang="en-US" dirty="0">
                <a:solidFill>
                  <a:srgbClr val="C00000"/>
                </a:solidFill>
              </a:rPr>
              <a:t>,'</a:t>
            </a:r>
            <a:r>
              <a:rPr lang="en-US" dirty="0" err="1">
                <a:solidFill>
                  <a:srgbClr val="C00000"/>
                </a:solidFill>
              </a:rPr>
              <a:t>CDataMapping</a:t>
            </a:r>
            <a:r>
              <a:rPr lang="en-US" dirty="0">
                <a:solidFill>
                  <a:srgbClr val="C00000"/>
                </a:solidFill>
              </a:rPr>
              <a:t>','scaled')</a:t>
            </a:r>
          </a:p>
          <a:p>
            <a:r>
              <a:rPr lang="en-US" dirty="0">
                <a:solidFill>
                  <a:srgbClr val="C00000"/>
                </a:solidFill>
              </a:rPr>
              <a:t>colormap('gray')</a:t>
            </a:r>
          </a:p>
          <a:p>
            <a:r>
              <a:rPr lang="en-US" dirty="0">
                <a:solidFill>
                  <a:srgbClr val="C00000"/>
                </a:solidFill>
              </a:rPr>
              <a:t>title('Image Enhancement Using Fuzzy Logic')</a:t>
            </a:r>
          </a:p>
          <a:p>
            <a:r>
              <a:rPr lang="en-US" dirty="0" err="1">
                <a:solidFill>
                  <a:srgbClr val="C00000"/>
                </a:solidFill>
              </a:rPr>
              <a:t>writeFIS</a:t>
            </a:r>
            <a:r>
              <a:rPr lang="en-US" dirty="0">
                <a:solidFill>
                  <a:srgbClr val="C00000"/>
                </a:solidFill>
              </a:rPr>
              <a:t>(</a:t>
            </a:r>
            <a:r>
              <a:rPr lang="en-US" dirty="0" err="1">
                <a:solidFill>
                  <a:srgbClr val="C00000"/>
                </a:solidFill>
              </a:rPr>
              <a:t>enhanceFIS</a:t>
            </a:r>
            <a:r>
              <a:rPr lang="en-US" dirty="0">
                <a:solidFill>
                  <a:srgbClr val="C00000"/>
                </a:solidFill>
              </a:rPr>
              <a:t>,'</a:t>
            </a:r>
            <a:r>
              <a:rPr lang="en-US" dirty="0" err="1">
                <a:solidFill>
                  <a:srgbClr val="C00000"/>
                </a:solidFill>
              </a:rPr>
              <a:t>Fuzzy_Enhance</a:t>
            </a:r>
            <a:r>
              <a:rPr lang="en-US" dirty="0">
                <a:solidFill>
                  <a:srgbClr val="C00000"/>
                </a:solidFill>
              </a:rPr>
              <a:t>')</a:t>
            </a:r>
          </a:p>
        </p:txBody>
      </p:sp>
      <p:pic>
        <p:nvPicPr>
          <p:cNvPr id="7" name="Picture 6">
            <a:extLst>
              <a:ext uri="{FF2B5EF4-FFF2-40B4-BE49-F238E27FC236}">
                <a16:creationId xmlns:a16="http://schemas.microsoft.com/office/drawing/2014/main" id="{E056F013-69F7-7865-F08D-F163913FB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8222" y="3705999"/>
            <a:ext cx="4476750" cy="3162300"/>
          </a:xfrm>
          <a:prstGeom prst="rect">
            <a:avLst/>
          </a:prstGeom>
        </p:spPr>
      </p:pic>
    </p:spTree>
    <p:extLst>
      <p:ext uri="{BB962C8B-B14F-4D97-AF65-F5344CB8AC3E}">
        <p14:creationId xmlns:p14="http://schemas.microsoft.com/office/powerpoint/2010/main" val="987148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1237</Words>
  <Application>Microsoft Office PowerPoint</Application>
  <PresentationFormat>Widescreen</PresentationFormat>
  <Paragraphs>96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Topic: Fuzzy Technique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mwaura</dc:creator>
  <cp:lastModifiedBy>joseph mwaura</cp:lastModifiedBy>
  <cp:revision>27</cp:revision>
  <dcterms:created xsi:type="dcterms:W3CDTF">2022-10-27T07:52:28Z</dcterms:created>
  <dcterms:modified xsi:type="dcterms:W3CDTF">2022-10-27T08:43:55Z</dcterms:modified>
</cp:coreProperties>
</file>