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Sniglet"/>
      <p:regular r:id="rId26"/>
    </p:embeddedFont>
    <p:embeddedFont>
      <p:font typeface="Bangers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niglet-regular.fntdata"/><Relationship Id="rId25" Type="http://schemas.openxmlformats.org/officeDocument/2006/relationships/slide" Target="slides/slide20.xml"/><Relationship Id="rId27" Type="http://schemas.openxmlformats.org/officeDocument/2006/relationships/font" Target="fonts/Banger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ed31e9cc1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ed31e9cc1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ed31e9cc1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ed31e9cc1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Espectros filtrados con 1, 2, 3 y 4 armónicos + suma/forma de onda de 2 instrumentos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eea6348d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eea6348d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Espectros filtrados con 1, 2, 3 y 4 armónicos + suma/forma de onda de 2 instrumentos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eea6348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eea6348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Espectros filtrados con 1, 2, 3 y 4 armónicos + suma/forma de onda de 2 instrumentos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ed31e9cc1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ed31e9cc1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Audios filtrados concatenados en distintos órdenes.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ef07ca92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ef07ca9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Audios filtrados concatenados en distintos órdenes.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ed31e9cc1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ed31e9cc1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ee0b993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ee0b993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ed31e9cc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ed31e9cc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ed31e9cc1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ed31e9cc1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Buscar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ee87bc34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ee87bc34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Mover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ee0b993c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ee0b993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Buscar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ee1169a2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ee1169a2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Mover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ed31e9cc1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ed31e9cc1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Agregarle nombres a los modos o algo usando la palabra que vayamos a usar en la charla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ed31e9cc1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ed31e9cc1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Longitudinal y transversal. Hacer participar a los chicos (empujones)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ed31e9cc1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ed31e9cc1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Pasa alguien a cantar? Mostramos la guitarra y el diapasón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Tono/Nota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Mostramos espectro en vivo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Luego mostramos una foto y explicamos un poco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volvemos al espectro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d31e9cc1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ed31e9cc1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pasamos los sonidos originales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ed31e9cc1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ed31e9cc1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Pasamos los sonidos originales (sin filtrar)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ed31e9cc1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ed31e9cc1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Espectros con flechas → qué?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10" name="Google Shape;10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315275" y="9212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010475" y="6164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1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15" name="Google Shape;15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 rot="169468">
            <a:off x="3608972" y="646196"/>
            <a:ext cx="5247975" cy="3809532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 rot="169468">
            <a:off x="3380372" y="417596"/>
            <a:ext cx="5247975" cy="3809532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2.png" id="22" name="Google Shape;22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1992350" y="37775"/>
            <a:ext cx="5616577" cy="5220440"/>
          </a:xfrm>
          <a:custGeom>
            <a:rect b="b" l="l" r="r" t="t"/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1763750" y="-114625"/>
            <a:ext cx="5616577" cy="5220440"/>
          </a:xfrm>
          <a:custGeom>
            <a:rect b="b" l="l" r="r" t="t"/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ngers"/>
                <a:ea typeface="Bangers"/>
                <a:cs typeface="Bangers"/>
                <a:sym typeface="Bangers"/>
              </a:defRPr>
            </a:lvl1pPr>
            <a:lvl2pPr lvl="1">
              <a:buNone/>
              <a:defRPr>
                <a:latin typeface="Bangers"/>
                <a:ea typeface="Bangers"/>
                <a:cs typeface="Bangers"/>
                <a:sym typeface="Bangers"/>
              </a:defRPr>
            </a:lvl2pPr>
            <a:lvl3pPr lvl="2">
              <a:buNone/>
              <a:defRPr>
                <a:latin typeface="Bangers"/>
                <a:ea typeface="Bangers"/>
                <a:cs typeface="Bangers"/>
                <a:sym typeface="Bangers"/>
              </a:defRPr>
            </a:lvl3pPr>
            <a:lvl4pPr lvl="3">
              <a:buNone/>
              <a:defRPr>
                <a:latin typeface="Bangers"/>
                <a:ea typeface="Bangers"/>
                <a:cs typeface="Bangers"/>
                <a:sym typeface="Bangers"/>
              </a:defRPr>
            </a:lvl4pPr>
            <a:lvl5pPr lvl="4">
              <a:buNone/>
              <a:defRPr>
                <a:latin typeface="Bangers"/>
                <a:ea typeface="Bangers"/>
                <a:cs typeface="Bangers"/>
                <a:sym typeface="Bangers"/>
              </a:defRPr>
            </a:lvl5pPr>
            <a:lvl6pPr lvl="5">
              <a:buNone/>
              <a:defRPr>
                <a:latin typeface="Bangers"/>
                <a:ea typeface="Bangers"/>
                <a:cs typeface="Bangers"/>
                <a:sym typeface="Bangers"/>
              </a:defRPr>
            </a:lvl6pPr>
            <a:lvl7pPr lvl="6">
              <a:buNone/>
              <a:defRPr>
                <a:latin typeface="Bangers"/>
                <a:ea typeface="Bangers"/>
                <a:cs typeface="Bangers"/>
                <a:sym typeface="Bangers"/>
              </a:defRPr>
            </a:lvl7pPr>
            <a:lvl8pPr lvl="7">
              <a:buNone/>
              <a:defRPr>
                <a:latin typeface="Bangers"/>
                <a:ea typeface="Bangers"/>
                <a:cs typeface="Bangers"/>
                <a:sym typeface="Bangers"/>
              </a:defRPr>
            </a:lvl8pPr>
            <a:lvl9pPr lvl="8">
              <a:buNone/>
              <a:defRPr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28" name="Google Shape;28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1" name="Google Shape;31;p5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5" name="Google Shape;35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8" name="Google Shape;38;p6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43" name="Google Shape;43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6" name="Google Shape;46;p7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52" name="Google Shape;52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5" name="Google Shape;55;p8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58" name="Google Shape;58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1" name="Google Shape;61;p9"/>
          <p:cNvSpPr txBox="1"/>
          <p:nvPr>
            <p:ph idx="1" type="body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3.png" id="64" name="Google Shape;64;p1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0A7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walter-fendt.de/html5/phes/standinglongitudinalwaves_es.htm" TargetMode="External"/><Relationship Id="rId4" Type="http://schemas.openxmlformats.org/officeDocument/2006/relationships/hyperlink" Target="http://www.walter-fendt.de/html5/phes/dopplereffect_es.htm" TargetMode="External"/><Relationship Id="rId5" Type="http://schemas.openxmlformats.org/officeDocument/2006/relationships/hyperlink" Target="http://www.walter-fendt.de/html5/phes/dopplereffect_es.ht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gif"/><Relationship Id="rId4" Type="http://schemas.openxmlformats.org/officeDocument/2006/relationships/image" Target="../media/image12.gif"/><Relationship Id="rId5" Type="http://schemas.openxmlformats.org/officeDocument/2006/relationships/image" Target="../media/image1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Relationship Id="rId4" Type="http://schemas.openxmlformats.org/officeDocument/2006/relationships/image" Target="../media/image7.gif"/><Relationship Id="rId5" Type="http://schemas.openxmlformats.org/officeDocument/2006/relationships/image" Target="../media/image2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suena la física?</a:t>
            </a:r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7427" l="1643" r="1682" t="7977"/>
          <a:stretch/>
        </p:blipFill>
        <p:spPr>
          <a:xfrm>
            <a:off x="4842626" y="-1"/>
            <a:ext cx="4301379" cy="81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9247" l="0" r="1097" t="3823"/>
          <a:stretch/>
        </p:blipFill>
        <p:spPr>
          <a:xfrm rot="-596289">
            <a:off x="6315762" y="1016677"/>
            <a:ext cx="1778650" cy="195677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 rot="161729">
            <a:off x="751161" y="820631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Distintos instrumentos? 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21827" l="-1060" r="1059" t="-3028"/>
          <a:stretch/>
        </p:blipFill>
        <p:spPr>
          <a:xfrm rot="175931">
            <a:off x="1072703" y="1935514"/>
            <a:ext cx="1786169" cy="2051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15874" l="0" r="0" t="0"/>
          <a:stretch/>
        </p:blipFill>
        <p:spPr>
          <a:xfrm rot="24">
            <a:off x="2887369" y="2032618"/>
            <a:ext cx="1696290" cy="201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/>
          </a:blip>
          <a:srcRect b="24248" l="-150" r="0" t="0"/>
          <a:stretch/>
        </p:blipFill>
        <p:spPr>
          <a:xfrm rot="-596289">
            <a:off x="5535258" y="2352824"/>
            <a:ext cx="1751058" cy="187322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2512425" y="2607650"/>
            <a:ext cx="6482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/>
              <a:t>+</a:t>
            </a:r>
            <a:endParaRPr b="1" sz="3200"/>
          </a:p>
        </p:txBody>
      </p:sp>
      <p:sp>
        <p:nvSpPr>
          <p:cNvPr id="160" name="Google Shape;160;p23"/>
          <p:cNvSpPr txBox="1"/>
          <p:nvPr/>
        </p:nvSpPr>
        <p:spPr>
          <a:xfrm>
            <a:off x="6235250" y="2032600"/>
            <a:ext cx="6482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/>
              <a:t>+</a:t>
            </a:r>
            <a:endParaRPr b="1" sz="3200"/>
          </a:p>
        </p:txBody>
      </p:sp>
      <p:sp>
        <p:nvSpPr>
          <p:cNvPr id="161" name="Google Shape;161;p23"/>
          <p:cNvSpPr txBox="1"/>
          <p:nvPr/>
        </p:nvSpPr>
        <p:spPr>
          <a:xfrm>
            <a:off x="4231825" y="2115925"/>
            <a:ext cx="6482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0"/>
              <a:t>ó</a:t>
            </a:r>
            <a:endParaRPr b="1" sz="5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024" y="936650"/>
            <a:ext cx="5174199" cy="35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>
            <p:ph type="title"/>
          </p:nvPr>
        </p:nvSpPr>
        <p:spPr>
          <a:xfrm rot="161729">
            <a:off x="976261" y="7245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Suma de tonos: Violín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725" y="957923"/>
            <a:ext cx="4830450" cy="350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>
            <p:ph type="title"/>
          </p:nvPr>
        </p:nvSpPr>
        <p:spPr>
          <a:xfrm rot="161729">
            <a:off x="976261" y="7245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Suma de tonos: Flauta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300" y="948150"/>
            <a:ext cx="4701575" cy="35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>
            <p:ph type="title"/>
          </p:nvPr>
        </p:nvSpPr>
        <p:spPr>
          <a:xfrm rot="161729">
            <a:off x="976261" y="7245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Suma de tonos: Voces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 rot="161729">
            <a:off x="956590" y="876443"/>
            <a:ext cx="7029878" cy="1595064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más difícil: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Identificar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instrumentos</a:t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6603" r="8513" t="11158"/>
          <a:stretch/>
        </p:blipFill>
        <p:spPr>
          <a:xfrm>
            <a:off x="3675025" y="850325"/>
            <a:ext cx="4548850" cy="36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 rot="161729">
            <a:off x="956590" y="876443"/>
            <a:ext cx="7029878" cy="1595064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más difícil: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Identificar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instrumentos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0" l="7117" r="10018" t="11433"/>
          <a:stretch/>
        </p:blipFill>
        <p:spPr>
          <a:xfrm>
            <a:off x="3699961" y="856916"/>
            <a:ext cx="4445100" cy="3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Extras	</a:t>
            </a:r>
            <a:endParaRPr/>
          </a:p>
        </p:txBody>
      </p:sp>
      <p:sp>
        <p:nvSpPr>
          <p:cNvPr id="197" name="Google Shape;197;p29"/>
          <p:cNvSpPr txBox="1"/>
          <p:nvPr>
            <p:ph idx="4294967295" type="subTitle"/>
          </p:nvPr>
        </p:nvSpPr>
        <p:spPr>
          <a:xfrm>
            <a:off x="1142450" y="1439375"/>
            <a:ext cx="6697500" cy="30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×"/>
            </a:pPr>
            <a:r>
              <a:rPr lang="es" sz="2200"/>
              <a:t>Sintetización de sonidos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s" sz="2200"/>
              <a:t>Escala bien temperada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s" sz="2200"/>
              <a:t>Relación numérica entre armónicos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s" sz="2200"/>
              <a:t>Batidos (afinación)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s" sz="2200"/>
              <a:t>Aliasing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s" sz="2200"/>
              <a:t>Vibración por consonancia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s" sz="2200"/>
              <a:t>Efecto Doppler</a:t>
            </a:r>
            <a:endParaRPr sz="2200"/>
          </a:p>
          <a:p>
            <a: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s" sz="2200"/>
              <a:t>Percepción</a:t>
            </a:r>
            <a:r>
              <a:rPr lang="es" sz="2200"/>
              <a:t> de consonancia y disonancia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ctrTitle"/>
          </p:nvPr>
        </p:nvSpPr>
        <p:spPr>
          <a:xfrm>
            <a:off x="4101125" y="1889250"/>
            <a:ext cx="3962100" cy="7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¡</a:t>
            </a:r>
            <a:r>
              <a:rPr lang="es" sz="4500"/>
              <a:t>Muchas gracias!</a:t>
            </a:r>
            <a:endParaRPr sz="4500"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00" y="960625"/>
            <a:ext cx="22098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Applets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Ondas Longitudinales : </a:t>
            </a:r>
            <a:r>
              <a:rPr lang="es" sz="10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http://www.walter-fendt.de/html5/phes/standinglongitudinalwaves_es.htm</a:t>
            </a:r>
            <a:r>
              <a:rPr lang="es" sz="1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uFill>
                  <a:noFill/>
                </a:uFill>
                <a:hlinkClick r:id="rId4"/>
              </a:rPr>
              <a:t>Efecto Doppler : </a:t>
            </a:r>
            <a:r>
              <a:rPr lang="es" sz="10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http://www.walter-fendt.de/html5/phes/dopplereffect_es.htm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/>
              <a:t>Suma de ondas : </a:t>
            </a:r>
            <a:r>
              <a:rPr lang="es" sz="10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http://www.walter-fendt.de/html5/phes/beats_es.htm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Gifs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325" y="3274563"/>
            <a:ext cx="34290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6750" y="2176588"/>
            <a:ext cx="6197700" cy="79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1650" y="985800"/>
            <a:ext cx="56769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1396923" y="1517179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Vamos a entender:</a:t>
            </a:r>
            <a:endParaRPr sz="20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829450" y="2259630"/>
            <a:ext cx="3485100" cy="25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×"/>
            </a:pPr>
            <a:r>
              <a:rPr lang="es" sz="2000"/>
              <a:t>Volumen</a:t>
            </a:r>
            <a:endParaRPr sz="20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×"/>
            </a:pPr>
            <a:r>
              <a:rPr lang="es" sz="2000"/>
              <a:t>Tono</a:t>
            </a:r>
            <a:endParaRPr sz="20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×"/>
            </a:pPr>
            <a:r>
              <a:rPr lang="es" sz="2000"/>
              <a:t>Timbre</a:t>
            </a:r>
            <a:endParaRPr sz="2000"/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el sonido? ¡Ondas!</a:t>
            </a:r>
            <a:endParaRPr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301" y="2111950"/>
            <a:ext cx="1542950" cy="24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51755">
            <a:off x="5247360" y="943499"/>
            <a:ext cx="2004380" cy="152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3954751">
            <a:off x="6053101" y="2679700"/>
            <a:ext cx="1731474" cy="1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075" y="902650"/>
            <a:ext cx="3041625" cy="34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 g</a:t>
            </a:r>
            <a:r>
              <a:rPr lang="es"/>
              <a:t>ifs e imágenes</a:t>
            </a:r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925" y="2222825"/>
            <a:ext cx="42862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1396923" y="1517179"/>
            <a:ext cx="41262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Vamos a entender:</a:t>
            </a:r>
            <a:endParaRPr sz="20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2829450" y="2259630"/>
            <a:ext cx="3485100" cy="25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×"/>
            </a:pPr>
            <a:r>
              <a:rPr lang="es" sz="2000"/>
              <a:t>Volumen</a:t>
            </a:r>
            <a:endParaRPr sz="20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×"/>
            </a:pPr>
            <a:r>
              <a:rPr lang="es" sz="2000"/>
              <a:t>Tono</a:t>
            </a:r>
            <a:endParaRPr sz="20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×"/>
            </a:pPr>
            <a:r>
              <a:rPr lang="es" sz="2000"/>
              <a:t>Timbre</a:t>
            </a:r>
            <a:endParaRPr sz="2000"/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el sonido? ¡Ondas!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286619" y="3919636"/>
            <a:ext cx="967800" cy="371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413425" y="2571750"/>
            <a:ext cx="644183" cy="1532983"/>
          </a:xfrm>
          <a:custGeom>
            <a:rect b="b" l="l" r="r" t="t"/>
            <a:pathLst>
              <a:path extrusionOk="0" h="92265" w="46663">
                <a:moveTo>
                  <a:pt x="0" y="0"/>
                </a:moveTo>
                <a:lnTo>
                  <a:pt x="46663" y="0"/>
                </a:lnTo>
                <a:lnTo>
                  <a:pt x="46663" y="92265"/>
                </a:lnTo>
                <a:lnTo>
                  <a:pt x="2651" y="92265"/>
                </a:ln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2" name="Google Shape;102;p16"/>
          <p:cNvSpPr/>
          <p:nvPr/>
        </p:nvSpPr>
        <p:spPr>
          <a:xfrm>
            <a:off x="4028975" y="3295275"/>
            <a:ext cx="1028611" cy="809461"/>
          </a:xfrm>
          <a:custGeom>
            <a:rect b="b" l="l" r="r" t="t"/>
            <a:pathLst>
              <a:path extrusionOk="0" h="48254" w="48784">
                <a:moveTo>
                  <a:pt x="0" y="0"/>
                </a:moveTo>
                <a:lnTo>
                  <a:pt x="48784" y="0"/>
                </a:lnTo>
                <a:lnTo>
                  <a:pt x="48784" y="48254"/>
                </a:ln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301" y="2111950"/>
            <a:ext cx="1542950" cy="24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51755">
            <a:off x="5247360" y="943499"/>
            <a:ext cx="2004380" cy="152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3954751">
            <a:off x="6053101" y="2679700"/>
            <a:ext cx="1731474" cy="1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Ondas: Vibraciones de una soga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13073" l="12844" r="8975" t="12687"/>
          <a:stretch/>
        </p:blipFill>
        <p:spPr>
          <a:xfrm>
            <a:off x="1598024" y="1515375"/>
            <a:ext cx="4249126" cy="30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5766725" y="1547350"/>
            <a:ext cx="80400" cy="1955700"/>
          </a:xfrm>
          <a:prstGeom prst="rightBrace">
            <a:avLst>
              <a:gd fmla="val 169278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6031798" y="1970063"/>
            <a:ext cx="20919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Modos de la </a:t>
            </a:r>
            <a:endParaRPr sz="20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cuerda o “cómo</a:t>
            </a:r>
            <a:endParaRPr sz="20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 le gusta vibrar”</a:t>
            </a:r>
            <a:endParaRPr sz="20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983623" y="3684138"/>
            <a:ext cx="20919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rPr>
              <a:t>Movimientos totales posibles</a:t>
            </a:r>
            <a:endParaRPr sz="2000">
              <a:solidFill>
                <a:schemeClr val="dk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Dos tipos de ondas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575" y="3047275"/>
            <a:ext cx="20859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650" y="1593288"/>
            <a:ext cx="48196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5">
            <a:alphaModFix/>
          </a:blip>
          <a:srcRect b="35959" l="52646" r="8973" t="37304"/>
          <a:stretch/>
        </p:blipFill>
        <p:spPr>
          <a:xfrm>
            <a:off x="1415650" y="2988100"/>
            <a:ext cx="2615974" cy="13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34000" y="193425"/>
            <a:ext cx="8114400" cy="10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Vibraciones de una soga: Guitarra</a:t>
            </a:r>
            <a:endParaRPr sz="4800"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5900" l="517" r="0" t="12038"/>
          <a:stretch/>
        </p:blipFill>
        <p:spPr>
          <a:xfrm>
            <a:off x="582625" y="1260800"/>
            <a:ext cx="7978751" cy="37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452900" y="1897500"/>
            <a:ext cx="2607600" cy="13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</a:rPr>
              <a:t>¿Es lo mismo un </a:t>
            </a:r>
            <a:r>
              <a:rPr lang="es" sz="3000">
                <a:solidFill>
                  <a:schemeClr val="accent1"/>
                </a:solidFill>
              </a:rPr>
              <a:t>DO</a:t>
            </a:r>
            <a:r>
              <a:rPr lang="es" sz="3000">
                <a:solidFill>
                  <a:schemeClr val="dk1"/>
                </a:solidFill>
              </a:rPr>
              <a:t> de violín que un </a:t>
            </a:r>
            <a:r>
              <a:rPr lang="es" sz="3000">
                <a:solidFill>
                  <a:schemeClr val="accent1"/>
                </a:solidFill>
              </a:rPr>
              <a:t>DO</a:t>
            </a:r>
            <a:r>
              <a:rPr lang="es" sz="3000">
                <a:solidFill>
                  <a:schemeClr val="dk1"/>
                </a:solidFill>
              </a:rPr>
              <a:t> de flauta?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Distintos instrumentos: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200"/>
              <a:t>¿Alguien puede</a:t>
            </a:r>
            <a:endParaRPr sz="22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200"/>
              <a:t> identificarlos?</a:t>
            </a:r>
            <a:endParaRPr sz="2200"/>
          </a:p>
          <a:p>
            <a: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×"/>
            </a:pPr>
            <a:r>
              <a:rPr lang="es" sz="2200"/>
              <a:t>Violín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s" sz="2200"/>
              <a:t>Corno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s" sz="2200"/>
              <a:t>Flauta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s" sz="2200"/>
              <a:t>Órgano</a:t>
            </a:r>
            <a:endParaRPr sz="2200"/>
          </a:p>
          <a:p>
            <a: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s" sz="2200"/>
              <a:t>Coro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200"/>
              <a:t>¿Alguien puede</a:t>
            </a:r>
            <a:endParaRPr sz="22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200"/>
              <a:t> identificarlos?</a:t>
            </a:r>
            <a:endParaRPr sz="2200"/>
          </a:p>
          <a:p>
            <a: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×"/>
            </a:pPr>
            <a:r>
              <a:rPr lang="es" sz="2200"/>
              <a:t>Violín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s" sz="2200"/>
              <a:t>Corno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s" sz="2200"/>
              <a:t>Flauta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s" sz="2200"/>
              <a:t>Órgano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×"/>
            </a:pPr>
            <a:r>
              <a:rPr lang="es" sz="2200"/>
              <a:t>Coro</a:t>
            </a:r>
            <a:endParaRPr sz="2200"/>
          </a:p>
        </p:txBody>
      </p:sp>
      <p:grpSp>
        <p:nvGrpSpPr>
          <p:cNvPr id="145" name="Google Shape;145;p22"/>
          <p:cNvGrpSpPr/>
          <p:nvPr/>
        </p:nvGrpSpPr>
        <p:grpSpPr>
          <a:xfrm>
            <a:off x="4204972" y="1145744"/>
            <a:ext cx="4010864" cy="3188981"/>
            <a:chOff x="4204972" y="1145744"/>
            <a:chExt cx="4010864" cy="3188981"/>
          </a:xfrm>
        </p:grpSpPr>
        <p:pic>
          <p:nvPicPr>
            <p:cNvPr id="146" name="Google Shape;14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04972" y="1145744"/>
              <a:ext cx="4010864" cy="3188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2"/>
            <p:cNvPicPr preferRelativeResize="0"/>
            <p:nvPr/>
          </p:nvPicPr>
          <p:blipFill rotWithShape="1">
            <a:blip r:embed="rId4">
              <a:alphaModFix/>
            </a:blip>
            <a:srcRect b="9194" l="13147" r="11289" t="3568"/>
            <a:stretch/>
          </p:blipFill>
          <p:spPr>
            <a:xfrm>
              <a:off x="5938975" y="1553125"/>
              <a:ext cx="1711800" cy="1339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2"/>
            <p:cNvPicPr preferRelativeResize="0"/>
            <p:nvPr/>
          </p:nvPicPr>
          <p:blipFill rotWithShape="1">
            <a:blip r:embed="rId3">
              <a:alphaModFix/>
            </a:blip>
            <a:srcRect b="0" l="60615" r="36640" t="50107"/>
            <a:stretch/>
          </p:blipFill>
          <p:spPr>
            <a:xfrm>
              <a:off x="6633550" y="2743675"/>
              <a:ext cx="110049" cy="15910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22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Distintos instrumentos: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