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73" r:id="rId7"/>
    <p:sldId id="267" r:id="rId8"/>
    <p:sldId id="268" r:id="rId9"/>
    <p:sldId id="274" r:id="rId10"/>
    <p:sldId id="269" r:id="rId11"/>
    <p:sldId id="270" r:id="rId12"/>
    <p:sldId id="271" r:id="rId13"/>
    <p:sldId id="272"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Waqas" initials="MW" lastIdx="1" clrIdx="0">
    <p:extLst>
      <p:ext uri="{19B8F6BF-5375-455C-9EA6-DF929625EA0E}">
        <p15:presenceInfo xmlns:p15="http://schemas.microsoft.com/office/powerpoint/2012/main" userId="e7c12813b6bd7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0B403-82FF-4854-B5B1-34B62BA6F4C3}" type="doc">
      <dgm:prSet loTypeId="urn:microsoft.com/office/officeart/2005/8/layout/process1" loCatId="process" qsTypeId="urn:microsoft.com/office/officeart/2005/8/quickstyle/simple3" qsCatId="simple" csTypeId="urn:microsoft.com/office/officeart/2005/8/colors/accent1_2" csCatId="accent1" phldr="1"/>
      <dgm:spPr/>
    </dgm:pt>
    <dgm:pt modelId="{6700AF9E-B64D-4BDC-B5ED-EED36AB853CD}">
      <dgm:prSet phldrT="[Text]" custT="1"/>
      <dgm:spPr>
        <a:solidFill>
          <a:srgbClr val="FFC000"/>
        </a:solidFill>
      </dgm:spPr>
      <dgm:t>
        <a:bodyPr/>
        <a:lstStyle/>
        <a:p>
          <a:r>
            <a:rPr lang="en-US" sz="1600" dirty="0"/>
            <a:t>Framework</a:t>
          </a:r>
        </a:p>
        <a:p>
          <a:r>
            <a:rPr lang="en-US" sz="1600" dirty="0"/>
            <a:t>Pytorch</a:t>
          </a:r>
        </a:p>
      </dgm:t>
    </dgm:pt>
    <dgm:pt modelId="{4A753DF9-0DC0-4950-B779-ABF67433A587}" type="sibTrans" cxnId="{AAE417BC-DCC9-47BA-B7A3-B3A1B6CF2B3F}">
      <dgm:prSet/>
      <dgm:spPr/>
      <dgm:t>
        <a:bodyPr/>
        <a:lstStyle/>
        <a:p>
          <a:endParaRPr lang="en-US"/>
        </a:p>
      </dgm:t>
    </dgm:pt>
    <dgm:pt modelId="{3131B000-522C-4C28-882D-8BC485E3C40D}" type="parTrans" cxnId="{AAE417BC-DCC9-47BA-B7A3-B3A1B6CF2B3F}">
      <dgm:prSet/>
      <dgm:spPr/>
      <dgm:t>
        <a:bodyPr/>
        <a:lstStyle/>
        <a:p>
          <a:endParaRPr lang="en-US"/>
        </a:p>
      </dgm:t>
    </dgm:pt>
    <dgm:pt modelId="{51473ACF-76A2-49F6-8CEC-E01D7E619755}" type="pres">
      <dgm:prSet presAssocID="{5120B403-82FF-4854-B5B1-34B62BA6F4C3}" presName="Name0" presStyleCnt="0">
        <dgm:presLayoutVars>
          <dgm:dir/>
          <dgm:resizeHandles val="exact"/>
        </dgm:presLayoutVars>
      </dgm:prSet>
      <dgm:spPr/>
    </dgm:pt>
    <dgm:pt modelId="{3E4B02C8-E9D7-4788-AB31-01CB579EFC86}" type="pres">
      <dgm:prSet presAssocID="{6700AF9E-B64D-4BDC-B5ED-EED36AB853CD}" presName="node" presStyleLbl="node1" presStyleIdx="0" presStyleCnt="1" custLinFactNeighborX="-380" custLinFactNeighborY="-10887">
        <dgm:presLayoutVars>
          <dgm:bulletEnabled val="1"/>
        </dgm:presLayoutVars>
      </dgm:prSet>
      <dgm:spPr/>
    </dgm:pt>
  </dgm:ptLst>
  <dgm:cxnLst>
    <dgm:cxn modelId="{4E20DC42-70A8-4F03-90D4-45AAD2FAF506}" type="presOf" srcId="{5120B403-82FF-4854-B5B1-34B62BA6F4C3}" destId="{51473ACF-76A2-49F6-8CEC-E01D7E619755}" srcOrd="0" destOrd="0" presId="urn:microsoft.com/office/officeart/2005/8/layout/process1"/>
    <dgm:cxn modelId="{1C0DEB99-D4CA-4CA4-96BC-9C628190E865}" type="presOf" srcId="{6700AF9E-B64D-4BDC-B5ED-EED36AB853CD}" destId="{3E4B02C8-E9D7-4788-AB31-01CB579EFC86}" srcOrd="0" destOrd="0" presId="urn:microsoft.com/office/officeart/2005/8/layout/process1"/>
    <dgm:cxn modelId="{AAE417BC-DCC9-47BA-B7A3-B3A1B6CF2B3F}" srcId="{5120B403-82FF-4854-B5B1-34B62BA6F4C3}" destId="{6700AF9E-B64D-4BDC-B5ED-EED36AB853CD}" srcOrd="0" destOrd="0" parTransId="{3131B000-522C-4C28-882D-8BC485E3C40D}" sibTransId="{4A753DF9-0DC0-4950-B779-ABF67433A587}"/>
    <dgm:cxn modelId="{35658C93-5E5B-4914-A743-719215CAB195}" type="presParOf" srcId="{51473ACF-76A2-49F6-8CEC-E01D7E619755}" destId="{3E4B02C8-E9D7-4788-AB31-01CB579EFC8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B02C8-E9D7-4788-AB31-01CB579EFC86}">
      <dsp:nvSpPr>
        <dsp:cNvPr id="0" name=""/>
        <dsp:cNvSpPr/>
      </dsp:nvSpPr>
      <dsp:spPr>
        <a:xfrm>
          <a:off x="0" y="0"/>
          <a:ext cx="1328263" cy="690971"/>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Framework</a:t>
          </a:r>
        </a:p>
        <a:p>
          <a:pPr marL="0" lvl="0" indent="0" algn="ctr" defTabSz="711200">
            <a:lnSpc>
              <a:spcPct val="90000"/>
            </a:lnSpc>
            <a:spcBef>
              <a:spcPct val="0"/>
            </a:spcBef>
            <a:spcAft>
              <a:spcPct val="35000"/>
            </a:spcAft>
            <a:buNone/>
          </a:pPr>
          <a:r>
            <a:rPr lang="en-US" sz="1600" kern="1200" dirty="0"/>
            <a:t>Pytorch</a:t>
          </a:r>
        </a:p>
      </dsp:txBody>
      <dsp:txXfrm>
        <a:off x="20238" y="20238"/>
        <a:ext cx="1287787" cy="65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57276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57257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42885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215919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46207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07888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420C2-FEEB-44DD-83AA-C22F1FFA48AB}"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0892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0420C2-FEEB-44DD-83AA-C22F1FFA48AB}"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89789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420C2-FEEB-44DD-83AA-C22F1FFA48AB}"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231277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86986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17261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20C2-FEEB-44DD-83AA-C22F1FFA48AB}"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AE0CB-8FC6-47F5-B2E5-1683FA84492D}" type="slidenum">
              <a:rPr lang="en-US" smtClean="0"/>
              <a:t>‹#›</a:t>
            </a:fld>
            <a:endParaRPr lang="en-US"/>
          </a:p>
        </p:txBody>
      </p:sp>
    </p:spTree>
    <p:extLst>
      <p:ext uri="{BB962C8B-B14F-4D97-AF65-F5344CB8AC3E}">
        <p14:creationId xmlns:p14="http://schemas.microsoft.com/office/powerpoint/2010/main" val="597263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4763" y="1423401"/>
            <a:ext cx="9921336" cy="1563993"/>
          </a:xfrm>
        </p:spPr>
        <p:txBody>
          <a:bodyPr>
            <a:normAutofit/>
          </a:bodyPr>
          <a:lstStyle/>
          <a:p>
            <a:r>
              <a:rPr lang="en-US" sz="5400" dirty="0">
                <a:solidFill>
                  <a:schemeClr val="bg1"/>
                </a:solidFill>
                <a:latin typeface="+mn-lt"/>
                <a:cs typeface="Times New Roman" panose="02020603050405020304" pitchFamily="18" charset="0"/>
              </a:rPr>
              <a:t>Training</a:t>
            </a:r>
            <a:r>
              <a:rPr lang="en-US" sz="4800" dirty="0">
                <a:solidFill>
                  <a:schemeClr val="bg1"/>
                </a:solidFill>
                <a:latin typeface="+mn-lt"/>
                <a:cs typeface="Times New Roman" panose="02020603050405020304" pitchFamily="18" charset="0"/>
              </a:rPr>
              <a:t> of deep Spiking Neural Networks (SNN) via hybrid conversion</a:t>
            </a:r>
          </a:p>
        </p:txBody>
      </p:sp>
      <p:sp>
        <p:nvSpPr>
          <p:cNvPr id="3" name="Subtitle 2"/>
          <p:cNvSpPr>
            <a:spLocks noGrp="1"/>
          </p:cNvSpPr>
          <p:nvPr>
            <p:ph type="subTitle" idx="1"/>
          </p:nvPr>
        </p:nvSpPr>
        <p:spPr>
          <a:xfrm>
            <a:off x="1278540" y="3743863"/>
            <a:ext cx="9144000" cy="2631058"/>
          </a:xfrm>
        </p:spPr>
        <p:txBody>
          <a:bodyPr>
            <a:normAutofit/>
          </a:bodyPr>
          <a:lstStyle/>
          <a:p>
            <a:r>
              <a:rPr lang="en-US" dirty="0">
                <a:solidFill>
                  <a:schemeClr val="bg1"/>
                </a:solidFill>
                <a:cs typeface="Times New Roman" panose="02020603050405020304" pitchFamily="18" charset="0"/>
              </a:rPr>
              <a:t>Presented by,</a:t>
            </a:r>
          </a:p>
          <a:p>
            <a:r>
              <a:rPr lang="en-US" dirty="0">
                <a:solidFill>
                  <a:schemeClr val="bg1"/>
                </a:solidFill>
                <a:cs typeface="Times New Roman" panose="02020603050405020304" pitchFamily="18" charset="0"/>
              </a:rPr>
              <a:t>Akshay Manjunath</a:t>
            </a:r>
          </a:p>
          <a:p>
            <a:r>
              <a:rPr lang="en-US" dirty="0" err="1">
                <a:solidFill>
                  <a:schemeClr val="bg1"/>
                </a:solidFill>
                <a:cs typeface="Times New Roman" panose="02020603050405020304" pitchFamily="18" charset="0"/>
              </a:rPr>
              <a:t>Gourav</a:t>
            </a:r>
            <a:r>
              <a:rPr lang="en-US" dirty="0">
                <a:solidFill>
                  <a:schemeClr val="bg1"/>
                </a:solidFill>
                <a:cs typeface="Times New Roman" panose="02020603050405020304" pitchFamily="18" charset="0"/>
              </a:rPr>
              <a:t> </a:t>
            </a:r>
            <a:r>
              <a:rPr lang="en-US" dirty="0" err="1">
                <a:solidFill>
                  <a:schemeClr val="bg1"/>
                </a:solidFill>
                <a:cs typeface="Times New Roman" panose="02020603050405020304" pitchFamily="18" charset="0"/>
              </a:rPr>
              <a:t>Datta</a:t>
            </a:r>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Muhammad </a:t>
            </a:r>
            <a:r>
              <a:rPr lang="en-US" dirty="0" err="1">
                <a:solidFill>
                  <a:schemeClr val="bg1"/>
                </a:solidFill>
                <a:cs typeface="Times New Roman" panose="02020603050405020304" pitchFamily="18" charset="0"/>
              </a:rPr>
              <a:t>Waqas</a:t>
            </a:r>
            <a:endParaRPr lang="en-US" dirty="0">
              <a:solidFill>
                <a:schemeClr val="bg1"/>
              </a:solidFill>
              <a:cs typeface="Times New Roman" panose="02020603050405020304" pitchFamily="18" charset="0"/>
            </a:endParaRPr>
          </a:p>
          <a:p>
            <a:pPr>
              <a:spcBef>
                <a:spcPts val="0"/>
              </a:spcBef>
            </a:pPr>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Mentor: </a:t>
            </a:r>
            <a:r>
              <a:rPr lang="en-US" dirty="0" err="1">
                <a:solidFill>
                  <a:schemeClr val="bg1"/>
                </a:solidFill>
                <a:cs typeface="Times New Roman" panose="02020603050405020304" pitchFamily="18" charset="0"/>
              </a:rPr>
              <a:t>Souvik</a:t>
            </a:r>
            <a:r>
              <a:rPr lang="en-US" dirty="0">
                <a:solidFill>
                  <a:schemeClr val="bg1"/>
                </a:solidFill>
                <a:cs typeface="Times New Roman" panose="02020603050405020304" pitchFamily="18" charset="0"/>
              </a:rPr>
              <a:t> </a:t>
            </a:r>
            <a:r>
              <a:rPr lang="en-US" dirty="0" err="1">
                <a:solidFill>
                  <a:schemeClr val="bg1"/>
                </a:solidFill>
                <a:cs typeface="Times New Roman" panose="02020603050405020304" pitchFamily="18" charset="0"/>
              </a:rPr>
              <a:t>Kundu</a:t>
            </a:r>
            <a:endParaRPr lang="en-US" dirty="0">
              <a:solidFill>
                <a:schemeClr val="bg1"/>
              </a:solidFill>
              <a:cs typeface="Times New Roman" panose="02020603050405020304" pitchFamily="18" charset="0"/>
            </a:endParaRPr>
          </a:p>
        </p:txBody>
      </p:sp>
      <p:sp>
        <p:nvSpPr>
          <p:cNvPr id="11" name="TextBox 10"/>
          <p:cNvSpPr txBox="1"/>
          <p:nvPr/>
        </p:nvSpPr>
        <p:spPr>
          <a:xfrm>
            <a:off x="4149306" y="364813"/>
            <a:ext cx="3916392" cy="400110"/>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EE 599 Deep Learning Spring 2020</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06" y="221997"/>
            <a:ext cx="1164517" cy="1201403"/>
          </a:xfrm>
          <a:prstGeom prst="rect">
            <a:avLst/>
          </a:prstGeom>
        </p:spPr>
      </p:pic>
    </p:spTree>
    <p:extLst>
      <p:ext uri="{BB962C8B-B14F-4D97-AF65-F5344CB8AC3E}">
        <p14:creationId xmlns:p14="http://schemas.microsoft.com/office/powerpoint/2010/main" val="397427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A44364-06CC-DE4B-90D4-C975227BF88D}"/>
              </a:ext>
            </a:extLst>
          </p:cNvPr>
          <p:cNvSpPr>
            <a:spLocks noGrp="1"/>
          </p:cNvSpPr>
          <p:nvPr>
            <p:ph type="title"/>
          </p:nvPr>
        </p:nvSpPr>
        <p:spPr>
          <a:xfrm>
            <a:off x="586596" y="277425"/>
            <a:ext cx="11155393" cy="847449"/>
          </a:xfrm>
        </p:spPr>
        <p:txBody>
          <a:bodyPr>
            <a:noAutofit/>
          </a:bodyPr>
          <a:lstStyle/>
          <a:p>
            <a:pPr algn="ctr"/>
            <a:r>
              <a:rPr lang="en-US" sz="4000" dirty="0">
                <a:latin typeface="+mn-lt"/>
              </a:rPr>
              <a:t>Classification Results (Top-1) for MNIST and CIFAR-10</a:t>
            </a:r>
          </a:p>
        </p:txBody>
      </p:sp>
      <p:graphicFrame>
        <p:nvGraphicFramePr>
          <p:cNvPr id="5" name="Table 4">
            <a:extLst>
              <a:ext uri="{FF2B5EF4-FFF2-40B4-BE49-F238E27FC236}">
                <a16:creationId xmlns:a16="http://schemas.microsoft.com/office/drawing/2014/main" id="{9C16DAD2-1C3A-0946-811C-4AB083CAFDB0}"/>
              </a:ext>
            </a:extLst>
          </p:cNvPr>
          <p:cNvGraphicFramePr>
            <a:graphicFrameLocks noGrp="1"/>
          </p:cNvGraphicFramePr>
          <p:nvPr>
            <p:extLst>
              <p:ext uri="{D42A27DB-BD31-4B8C-83A1-F6EECF244321}">
                <p14:modId xmlns:p14="http://schemas.microsoft.com/office/powerpoint/2010/main" val="22746580"/>
              </p:ext>
            </p:extLst>
          </p:nvPr>
        </p:nvGraphicFramePr>
        <p:xfrm>
          <a:off x="1347159" y="1252836"/>
          <a:ext cx="9224892" cy="4206240"/>
        </p:xfrm>
        <a:graphic>
          <a:graphicData uri="http://schemas.openxmlformats.org/drawingml/2006/table">
            <a:tbl>
              <a:tblPr firstRow="1" bandRow="1">
                <a:tableStyleId>{5C22544A-7EE6-4342-B048-85BDC9FD1C3A}</a:tableStyleId>
              </a:tblPr>
              <a:tblGrid>
                <a:gridCol w="1631214">
                  <a:extLst>
                    <a:ext uri="{9D8B030D-6E8A-4147-A177-3AD203B41FA5}">
                      <a16:colId xmlns:a16="http://schemas.microsoft.com/office/drawing/2014/main" val="2900310899"/>
                    </a:ext>
                  </a:extLst>
                </a:gridCol>
                <a:gridCol w="1631214">
                  <a:extLst>
                    <a:ext uri="{9D8B030D-6E8A-4147-A177-3AD203B41FA5}">
                      <a16:colId xmlns:a16="http://schemas.microsoft.com/office/drawing/2014/main" val="317964648"/>
                    </a:ext>
                  </a:extLst>
                </a:gridCol>
                <a:gridCol w="1631214">
                  <a:extLst>
                    <a:ext uri="{9D8B030D-6E8A-4147-A177-3AD203B41FA5}">
                      <a16:colId xmlns:a16="http://schemas.microsoft.com/office/drawing/2014/main" val="3360500602"/>
                    </a:ext>
                  </a:extLst>
                </a:gridCol>
                <a:gridCol w="2163131">
                  <a:extLst>
                    <a:ext uri="{9D8B030D-6E8A-4147-A177-3AD203B41FA5}">
                      <a16:colId xmlns:a16="http://schemas.microsoft.com/office/drawing/2014/main" val="213553273"/>
                    </a:ext>
                  </a:extLst>
                </a:gridCol>
                <a:gridCol w="2168119">
                  <a:extLst>
                    <a:ext uri="{9D8B030D-6E8A-4147-A177-3AD203B41FA5}">
                      <a16:colId xmlns:a16="http://schemas.microsoft.com/office/drawing/2014/main" val="3876994235"/>
                    </a:ext>
                  </a:extLst>
                </a:gridCol>
              </a:tblGrid>
              <a:tr h="834456">
                <a:tc>
                  <a:txBody>
                    <a:bodyPr/>
                    <a:lstStyle/>
                    <a:p>
                      <a:pPr algn="ctr"/>
                      <a:r>
                        <a:rPr lang="en-US" dirty="0">
                          <a:solidFill>
                            <a:schemeClr val="tx1"/>
                          </a:solidFill>
                        </a:rPr>
                        <a:t>Architecture</a:t>
                      </a:r>
                    </a:p>
                  </a:txBody>
                  <a:tcPr>
                    <a:solidFill>
                      <a:schemeClr val="accent1">
                        <a:lumMod val="40000"/>
                        <a:lumOff val="60000"/>
                      </a:schemeClr>
                    </a:solidFill>
                  </a:tcPr>
                </a:tc>
                <a:tc>
                  <a:txBody>
                    <a:bodyPr/>
                    <a:lstStyle/>
                    <a:p>
                      <a:pPr algn="ctr"/>
                      <a:r>
                        <a:rPr lang="en-US" dirty="0">
                          <a:solidFill>
                            <a:schemeClr val="tx1"/>
                          </a:solidFill>
                        </a:rPr>
                        <a:t>ANN</a:t>
                      </a:r>
                    </a:p>
                  </a:txBody>
                  <a:tcPr>
                    <a:solidFill>
                      <a:schemeClr val="accent1">
                        <a:lumMod val="40000"/>
                        <a:lumOff val="60000"/>
                      </a:schemeClr>
                    </a:solidFill>
                  </a:tcPr>
                </a:tc>
                <a:tc>
                  <a:txBody>
                    <a:bodyPr/>
                    <a:lstStyle/>
                    <a:p>
                      <a:pPr algn="ctr"/>
                      <a:r>
                        <a:rPr lang="en-US" dirty="0">
                          <a:solidFill>
                            <a:schemeClr val="tx1"/>
                          </a:solidFill>
                        </a:rPr>
                        <a:t>ANN-SNN Conversion (T=2500)</a:t>
                      </a:r>
                    </a:p>
                  </a:txBody>
                  <a:tcPr>
                    <a:solidFill>
                      <a:schemeClr val="accent1">
                        <a:lumMod val="40000"/>
                        <a:lumOff val="60000"/>
                      </a:schemeClr>
                    </a:solidFill>
                  </a:tcPr>
                </a:tc>
                <a:tc>
                  <a:txBody>
                    <a:bodyPr/>
                    <a:lstStyle/>
                    <a:p>
                      <a:pPr algn="ctr"/>
                      <a:r>
                        <a:rPr lang="en-US" dirty="0">
                          <a:solidFill>
                            <a:schemeClr val="tx1"/>
                          </a:solidFill>
                        </a:rPr>
                        <a:t>ANN-SNN Baseline Conversion (reduced time steps)</a:t>
                      </a:r>
                    </a:p>
                  </a:txBody>
                  <a:tcPr>
                    <a:solidFill>
                      <a:schemeClr val="accent1">
                        <a:lumMod val="40000"/>
                        <a:lumOff val="60000"/>
                      </a:schemeClr>
                    </a:solidFill>
                  </a:tcPr>
                </a:tc>
                <a:tc>
                  <a:txBody>
                    <a:bodyPr/>
                    <a:lstStyle/>
                    <a:p>
                      <a:pPr algn="ctr"/>
                      <a:r>
                        <a:rPr lang="en-US" dirty="0">
                          <a:solidFill>
                            <a:schemeClr val="tx1"/>
                          </a:solidFill>
                        </a:rPr>
                        <a:t>Hybrid Training(ANN-SNN conversion+STDB)</a:t>
                      </a:r>
                    </a:p>
                  </a:txBody>
                  <a:tcPr>
                    <a:solidFill>
                      <a:schemeClr val="accent1">
                        <a:lumMod val="40000"/>
                        <a:lumOff val="60000"/>
                      </a:schemeClr>
                    </a:solidFill>
                  </a:tcPr>
                </a:tc>
                <a:extLst>
                  <a:ext uri="{0D108BD9-81ED-4DB2-BD59-A6C34878D82A}">
                    <a16:rowId xmlns:a16="http://schemas.microsoft.com/office/drawing/2014/main" val="1718252094"/>
                  </a:ext>
                </a:extLst>
              </a:tr>
              <a:tr h="324102">
                <a:tc gridSpan="5">
                  <a:txBody>
                    <a:bodyPr/>
                    <a:lstStyle/>
                    <a:p>
                      <a:pPr algn="ctr"/>
                      <a:r>
                        <a:rPr lang="en-US" dirty="0"/>
                        <a:t>CIFAR-10</a:t>
                      </a:r>
                    </a:p>
                  </a:txBody>
                  <a:tcPr>
                    <a:solidFill>
                      <a:schemeClr val="accent1">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blipFill>
                      <a:blip r:embed="rId2"/>
                      <a:tile tx="0" ty="0" sx="100000" sy="100000" flip="none" algn="tl"/>
                    </a:blipFill>
                  </a:tcPr>
                </a:tc>
                <a:extLst>
                  <a:ext uri="{0D108BD9-81ED-4DB2-BD59-A6C34878D82A}">
                    <a16:rowId xmlns:a16="http://schemas.microsoft.com/office/drawing/2014/main" val="1968101470"/>
                  </a:ext>
                </a:extLst>
              </a:tr>
              <a:tr h="324102">
                <a:tc rowSpan="2">
                  <a:txBody>
                    <a:bodyPr/>
                    <a:lstStyle/>
                    <a:p>
                      <a:pPr algn="ctr"/>
                      <a:r>
                        <a:rPr lang="en-US" dirty="0"/>
                        <a:t>VGG5</a:t>
                      </a:r>
                    </a:p>
                  </a:txBody>
                  <a:tcPr>
                    <a:solidFill>
                      <a:schemeClr val="accent1">
                        <a:lumMod val="40000"/>
                        <a:lumOff val="60000"/>
                      </a:schemeClr>
                    </a:solidFill>
                  </a:tcPr>
                </a:tc>
                <a:tc rowSpan="2">
                  <a:txBody>
                    <a:bodyPr/>
                    <a:lstStyle/>
                    <a:p>
                      <a:pPr algn="ctr"/>
                      <a:r>
                        <a:rPr lang="en-US" dirty="0"/>
                        <a:t>87.96</a:t>
                      </a:r>
                    </a:p>
                  </a:txBody>
                  <a:tcPr>
                    <a:solidFill>
                      <a:schemeClr val="accent1">
                        <a:lumMod val="40000"/>
                        <a:lumOff val="60000"/>
                      </a:schemeClr>
                    </a:solidFill>
                  </a:tcPr>
                </a:tc>
                <a:tc rowSpan="2">
                  <a:txBody>
                    <a:bodyPr/>
                    <a:lstStyle/>
                    <a:p>
                      <a:pPr algn="ctr"/>
                      <a:r>
                        <a:rPr lang="en-US" dirty="0"/>
                        <a:t>86.84</a:t>
                      </a:r>
                    </a:p>
                  </a:txBody>
                  <a:tcPr>
                    <a:solidFill>
                      <a:schemeClr val="accent1">
                        <a:lumMod val="40000"/>
                        <a:lumOff val="60000"/>
                      </a:schemeClr>
                    </a:solidFill>
                  </a:tcPr>
                </a:tc>
                <a:tc>
                  <a:txBody>
                    <a:bodyPr/>
                    <a:lstStyle/>
                    <a:p>
                      <a:pPr algn="ctr"/>
                      <a:r>
                        <a:rPr lang="en-US" dirty="0"/>
                        <a:t>85.97 (T=200)</a:t>
                      </a:r>
                    </a:p>
                  </a:txBody>
                  <a:tcPr>
                    <a:solidFill>
                      <a:schemeClr val="accent1">
                        <a:lumMod val="40000"/>
                        <a:lumOff val="60000"/>
                      </a:schemeClr>
                    </a:solidFill>
                  </a:tcPr>
                </a:tc>
                <a:tc>
                  <a:txBody>
                    <a:bodyPr/>
                    <a:lstStyle/>
                    <a:p>
                      <a:pPr algn="ctr"/>
                      <a:r>
                        <a:rPr lang="en-US" dirty="0"/>
                        <a:t>86.79 (T=200)</a:t>
                      </a:r>
                    </a:p>
                  </a:txBody>
                  <a:tcPr>
                    <a:solidFill>
                      <a:schemeClr val="accent1">
                        <a:lumMod val="40000"/>
                        <a:lumOff val="60000"/>
                      </a:schemeClr>
                    </a:solidFill>
                  </a:tcPr>
                </a:tc>
                <a:extLst>
                  <a:ext uri="{0D108BD9-81ED-4DB2-BD59-A6C34878D82A}">
                    <a16:rowId xmlns:a16="http://schemas.microsoft.com/office/drawing/2014/main" val="4198126801"/>
                  </a:ext>
                </a:extLst>
              </a:tr>
              <a:tr h="3241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85.46 (T=100)</a:t>
                      </a:r>
                    </a:p>
                  </a:txBody>
                  <a:tcPr>
                    <a:solidFill>
                      <a:schemeClr val="accent1">
                        <a:lumMod val="40000"/>
                        <a:lumOff val="60000"/>
                      </a:schemeClr>
                    </a:solidFill>
                  </a:tcPr>
                </a:tc>
                <a:tc>
                  <a:txBody>
                    <a:bodyPr/>
                    <a:lstStyle/>
                    <a:p>
                      <a:pPr algn="ctr"/>
                      <a:r>
                        <a:rPr lang="en-US" dirty="0"/>
                        <a:t>86.49 (T=100)</a:t>
                      </a:r>
                    </a:p>
                  </a:txBody>
                  <a:tcPr>
                    <a:solidFill>
                      <a:schemeClr val="accent1">
                        <a:lumMod val="40000"/>
                        <a:lumOff val="60000"/>
                      </a:schemeClr>
                    </a:solidFill>
                  </a:tcPr>
                </a:tc>
                <a:extLst>
                  <a:ext uri="{0D108BD9-81ED-4DB2-BD59-A6C34878D82A}">
                    <a16:rowId xmlns:a16="http://schemas.microsoft.com/office/drawing/2014/main" val="4190342524"/>
                  </a:ext>
                </a:extLst>
              </a:tr>
              <a:tr h="324102">
                <a:tc rowSpan="2">
                  <a:txBody>
                    <a:bodyPr/>
                    <a:lstStyle/>
                    <a:p>
                      <a:pPr algn="ctr"/>
                      <a:r>
                        <a:rPr lang="en-US" dirty="0"/>
                        <a:t>VGG9</a:t>
                      </a:r>
                    </a:p>
                  </a:txBody>
                  <a:tcPr>
                    <a:solidFill>
                      <a:schemeClr val="accent1">
                        <a:lumMod val="40000"/>
                        <a:lumOff val="60000"/>
                      </a:schemeClr>
                    </a:solidFill>
                  </a:tcPr>
                </a:tc>
                <a:tc rowSpan="2">
                  <a:txBody>
                    <a:bodyPr/>
                    <a:lstStyle/>
                    <a:p>
                      <a:pPr algn="ctr"/>
                      <a:r>
                        <a:rPr lang="en-US" dirty="0"/>
                        <a:t>91.37</a:t>
                      </a:r>
                    </a:p>
                  </a:txBody>
                  <a:tcPr>
                    <a:solidFill>
                      <a:schemeClr val="accent1">
                        <a:lumMod val="40000"/>
                        <a:lumOff val="60000"/>
                      </a:schemeClr>
                    </a:solidFill>
                  </a:tcPr>
                </a:tc>
                <a:tc rowSpan="2">
                  <a:txBody>
                    <a:bodyPr/>
                    <a:lstStyle/>
                    <a:p>
                      <a:pPr algn="ctr"/>
                      <a:r>
                        <a:rPr lang="en-US" dirty="0"/>
                        <a:t>91.11</a:t>
                      </a:r>
                    </a:p>
                  </a:txBody>
                  <a:tcPr>
                    <a:solidFill>
                      <a:schemeClr val="accent1">
                        <a:lumMod val="40000"/>
                        <a:lumOff val="60000"/>
                      </a:schemeClr>
                    </a:solidFill>
                  </a:tcPr>
                </a:tc>
                <a:tc>
                  <a:txBody>
                    <a:bodyPr/>
                    <a:lstStyle/>
                    <a:p>
                      <a:pPr algn="ctr"/>
                      <a:r>
                        <a:rPr lang="en-US" dirty="0"/>
                        <a:t>89.96 (T=200)</a:t>
                      </a:r>
                    </a:p>
                  </a:txBody>
                  <a:tcPr>
                    <a:solidFill>
                      <a:schemeClr val="accent1">
                        <a:lumMod val="40000"/>
                        <a:lumOff val="60000"/>
                      </a:schemeClr>
                    </a:solidFill>
                  </a:tcPr>
                </a:tc>
                <a:tc>
                  <a:txBody>
                    <a:bodyPr/>
                    <a:lstStyle/>
                    <a:p>
                      <a:pPr algn="ctr"/>
                      <a:r>
                        <a:rPr lang="en-US" dirty="0"/>
                        <a:t>90.46 (T=200)</a:t>
                      </a:r>
                    </a:p>
                  </a:txBody>
                  <a:tcPr>
                    <a:solidFill>
                      <a:schemeClr val="accent1">
                        <a:lumMod val="40000"/>
                        <a:lumOff val="60000"/>
                      </a:schemeClr>
                    </a:solidFill>
                  </a:tcPr>
                </a:tc>
                <a:extLst>
                  <a:ext uri="{0D108BD9-81ED-4DB2-BD59-A6C34878D82A}">
                    <a16:rowId xmlns:a16="http://schemas.microsoft.com/office/drawing/2014/main" val="1285410499"/>
                  </a:ext>
                </a:extLst>
              </a:tr>
              <a:tr h="3241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85.12 (T=100)</a:t>
                      </a:r>
                    </a:p>
                  </a:txBody>
                  <a:tcPr>
                    <a:solidFill>
                      <a:schemeClr val="accent1">
                        <a:lumMod val="40000"/>
                        <a:lumOff val="60000"/>
                      </a:schemeClr>
                    </a:solidFill>
                  </a:tcPr>
                </a:tc>
                <a:tc>
                  <a:txBody>
                    <a:bodyPr/>
                    <a:lstStyle/>
                    <a:p>
                      <a:pPr algn="ctr"/>
                      <a:r>
                        <a:rPr lang="en-US" dirty="0"/>
                        <a:t>88.89 (T=100)</a:t>
                      </a:r>
                    </a:p>
                  </a:txBody>
                  <a:tcPr>
                    <a:solidFill>
                      <a:schemeClr val="accent1">
                        <a:lumMod val="40000"/>
                        <a:lumOff val="60000"/>
                      </a:schemeClr>
                    </a:solidFill>
                  </a:tcPr>
                </a:tc>
                <a:extLst>
                  <a:ext uri="{0D108BD9-81ED-4DB2-BD59-A6C34878D82A}">
                    <a16:rowId xmlns:a16="http://schemas.microsoft.com/office/drawing/2014/main" val="876452767"/>
                  </a:ext>
                </a:extLst>
              </a:tr>
              <a:tr h="324102">
                <a:tc rowSpan="2">
                  <a:txBody>
                    <a:bodyPr/>
                    <a:lstStyle/>
                    <a:p>
                      <a:pPr algn="ctr"/>
                      <a:r>
                        <a:rPr lang="en-US" dirty="0"/>
                        <a:t>VGG16</a:t>
                      </a:r>
                    </a:p>
                  </a:txBody>
                  <a:tcPr>
                    <a:solidFill>
                      <a:schemeClr val="accent1">
                        <a:lumMod val="40000"/>
                        <a:lumOff val="60000"/>
                      </a:schemeClr>
                    </a:solidFill>
                  </a:tcPr>
                </a:tc>
                <a:tc rowSpan="2">
                  <a:txBody>
                    <a:bodyPr/>
                    <a:lstStyle/>
                    <a:p>
                      <a:pPr algn="ctr"/>
                      <a:r>
                        <a:rPr lang="en-US" dirty="0"/>
                        <a:t>92.55</a:t>
                      </a:r>
                    </a:p>
                  </a:txBody>
                  <a:tcPr>
                    <a:solidFill>
                      <a:schemeClr val="accent1">
                        <a:lumMod val="40000"/>
                        <a:lumOff val="60000"/>
                      </a:schemeClr>
                    </a:solidFill>
                  </a:tcPr>
                </a:tc>
                <a:tc rowSpan="2">
                  <a:txBody>
                    <a:bodyPr/>
                    <a:lstStyle/>
                    <a:p>
                      <a:pPr algn="ctr"/>
                      <a:r>
                        <a:rPr lang="en-US" dirty="0"/>
                        <a:t>92.48</a:t>
                      </a:r>
                    </a:p>
                  </a:txBody>
                  <a:tcPr>
                    <a:solidFill>
                      <a:schemeClr val="accent1">
                        <a:lumMod val="40000"/>
                        <a:lumOff val="60000"/>
                      </a:schemeClr>
                    </a:solidFill>
                  </a:tcPr>
                </a:tc>
                <a:tc>
                  <a:txBody>
                    <a:bodyPr/>
                    <a:lstStyle/>
                    <a:p>
                      <a:pPr algn="ctr"/>
                      <a:r>
                        <a:rPr lang="en-US" dirty="0"/>
                        <a:t>91.13 (T=200)</a:t>
                      </a:r>
                    </a:p>
                  </a:txBody>
                  <a:tcPr>
                    <a:solidFill>
                      <a:schemeClr val="accent1">
                        <a:lumMod val="40000"/>
                        <a:lumOff val="60000"/>
                      </a:schemeClr>
                    </a:solidFill>
                  </a:tcPr>
                </a:tc>
                <a:tc>
                  <a:txBody>
                    <a:bodyPr/>
                    <a:lstStyle/>
                    <a:p>
                      <a:pPr algn="ctr"/>
                      <a:r>
                        <a:rPr lang="en-US" dirty="0"/>
                        <a:t>92.03 (T=200)</a:t>
                      </a:r>
                    </a:p>
                  </a:txBody>
                  <a:tcPr>
                    <a:solidFill>
                      <a:schemeClr val="accent1">
                        <a:lumMod val="40000"/>
                        <a:lumOff val="60000"/>
                      </a:schemeClr>
                    </a:solidFill>
                  </a:tcPr>
                </a:tc>
                <a:extLst>
                  <a:ext uri="{0D108BD9-81ED-4DB2-BD59-A6C34878D82A}">
                    <a16:rowId xmlns:a16="http://schemas.microsoft.com/office/drawing/2014/main" val="777238661"/>
                  </a:ext>
                </a:extLst>
              </a:tr>
              <a:tr h="3241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84.64 (T=100)</a:t>
                      </a:r>
                    </a:p>
                  </a:txBody>
                  <a:tcPr>
                    <a:solidFill>
                      <a:schemeClr val="accent1">
                        <a:lumMod val="40000"/>
                        <a:lumOff val="60000"/>
                      </a:schemeClr>
                    </a:solidFill>
                  </a:tcPr>
                </a:tc>
                <a:tc>
                  <a:txBody>
                    <a:bodyPr/>
                    <a:lstStyle/>
                    <a:p>
                      <a:pPr algn="ctr"/>
                      <a:r>
                        <a:rPr lang="en-US" dirty="0"/>
                        <a:t>91.13 (T=100)</a:t>
                      </a:r>
                    </a:p>
                  </a:txBody>
                  <a:tcPr>
                    <a:solidFill>
                      <a:schemeClr val="accent1">
                        <a:lumMod val="40000"/>
                        <a:lumOff val="60000"/>
                      </a:schemeClr>
                    </a:solidFill>
                  </a:tcPr>
                </a:tc>
                <a:extLst>
                  <a:ext uri="{0D108BD9-81ED-4DB2-BD59-A6C34878D82A}">
                    <a16:rowId xmlns:a16="http://schemas.microsoft.com/office/drawing/2014/main" val="1323748216"/>
                  </a:ext>
                </a:extLst>
              </a:tr>
              <a:tr h="324102">
                <a:tc gridSpan="5">
                  <a:txBody>
                    <a:bodyPr/>
                    <a:lstStyle/>
                    <a:p>
                      <a:pPr algn="ctr"/>
                      <a:r>
                        <a:rPr lang="en-US" dirty="0"/>
                        <a:t>MNIST</a:t>
                      </a:r>
                    </a:p>
                  </a:txBody>
                  <a:tcPr>
                    <a:solidFill>
                      <a:schemeClr val="accent1">
                        <a:lumMod val="40000"/>
                        <a:lumOff val="60000"/>
                      </a:schemeClr>
                    </a:solidFill>
                  </a:tcPr>
                </a:tc>
                <a:tc hMerge="1">
                  <a:txBody>
                    <a:bodyPr/>
                    <a:lstStyle/>
                    <a:p>
                      <a:endParaRPr lang="en-US" dirty="0"/>
                    </a:p>
                  </a:txBody>
                  <a:tcPr>
                    <a:blipFill>
                      <a:blip r:embed="rId2"/>
                      <a:tile tx="0" ty="0" sx="100000" sy="100000" flip="none" algn="tl"/>
                    </a:blipFill>
                  </a:tcPr>
                </a:tc>
                <a:tc hMerge="1">
                  <a:txBody>
                    <a:bodyPr/>
                    <a:lstStyle/>
                    <a:p>
                      <a:endParaRPr lang="en-US" dirty="0"/>
                    </a:p>
                  </a:txBody>
                  <a:tcPr>
                    <a:blipFill>
                      <a:blip r:embed="rId2"/>
                      <a:tile tx="0" ty="0" sx="100000" sy="100000" flip="none" algn="tl"/>
                    </a:blipFill>
                  </a:tcPr>
                </a:tc>
                <a:tc hMerge="1">
                  <a:txBody>
                    <a:bodyPr/>
                    <a:lstStyle/>
                    <a:p>
                      <a:endParaRPr lang="en-US" dirty="0"/>
                    </a:p>
                  </a:txBody>
                  <a:tcPr>
                    <a:blipFill>
                      <a:blip r:embed="rId2"/>
                      <a:tile tx="0" ty="0" sx="100000" sy="100000" flip="none" algn="tl"/>
                    </a:blipFill>
                  </a:tcPr>
                </a:tc>
                <a:tc hMerge="1">
                  <a:txBody>
                    <a:bodyPr/>
                    <a:lstStyle/>
                    <a:p>
                      <a:endParaRPr lang="en-US" dirty="0"/>
                    </a:p>
                  </a:txBody>
                  <a:tcPr>
                    <a:blipFill>
                      <a:blip r:embed="rId2"/>
                      <a:tile tx="0" ty="0" sx="100000" sy="100000" flip="none" algn="tl"/>
                    </a:blipFill>
                  </a:tcPr>
                </a:tc>
                <a:extLst>
                  <a:ext uri="{0D108BD9-81ED-4DB2-BD59-A6C34878D82A}">
                    <a16:rowId xmlns:a16="http://schemas.microsoft.com/office/drawing/2014/main" val="2331302630"/>
                  </a:ext>
                </a:extLst>
              </a:tr>
              <a:tr h="324102">
                <a:tc>
                  <a:txBody>
                    <a:bodyPr/>
                    <a:lstStyle/>
                    <a:p>
                      <a:pPr algn="ctr"/>
                      <a:r>
                        <a:rPr lang="en-US" dirty="0"/>
                        <a:t>LENET5</a:t>
                      </a:r>
                    </a:p>
                  </a:txBody>
                  <a:tcPr>
                    <a:solidFill>
                      <a:schemeClr val="accent1">
                        <a:lumMod val="40000"/>
                        <a:lumOff val="60000"/>
                      </a:schemeClr>
                    </a:solidFill>
                  </a:tcPr>
                </a:tc>
                <a:tc>
                  <a:txBody>
                    <a:bodyPr/>
                    <a:lstStyle/>
                    <a:p>
                      <a:pPr algn="ctr"/>
                      <a:r>
                        <a:rPr lang="en-US" dirty="0"/>
                        <a:t>98.83</a:t>
                      </a:r>
                    </a:p>
                  </a:txBody>
                  <a:tcPr>
                    <a:solidFill>
                      <a:schemeClr val="accent1">
                        <a:lumMod val="40000"/>
                        <a:lumOff val="60000"/>
                      </a:schemeClr>
                    </a:solidFill>
                  </a:tcPr>
                </a:tc>
                <a:tc>
                  <a:txBody>
                    <a:bodyPr/>
                    <a:lstStyle/>
                    <a:p>
                      <a:pPr algn="ctr"/>
                      <a:r>
                        <a:rPr lang="en-US" dirty="0"/>
                        <a:t>98.91</a:t>
                      </a:r>
                    </a:p>
                  </a:txBody>
                  <a:tcPr>
                    <a:solidFill>
                      <a:schemeClr val="accent1">
                        <a:lumMod val="40000"/>
                        <a:lumOff val="60000"/>
                      </a:schemeClr>
                    </a:solidFill>
                  </a:tcPr>
                </a:tc>
                <a:tc>
                  <a:txBody>
                    <a:bodyPr/>
                    <a:lstStyle/>
                    <a:p>
                      <a:pPr algn="ctr"/>
                      <a:r>
                        <a:rPr lang="en-US" dirty="0"/>
                        <a:t>98.82 (T=100)</a:t>
                      </a:r>
                    </a:p>
                  </a:txBody>
                  <a:tcPr>
                    <a:solidFill>
                      <a:schemeClr val="accent1">
                        <a:lumMod val="40000"/>
                        <a:lumOff val="60000"/>
                      </a:schemeClr>
                    </a:solidFill>
                  </a:tcPr>
                </a:tc>
                <a:tc>
                  <a:txBody>
                    <a:bodyPr/>
                    <a:lstStyle/>
                    <a:p>
                      <a:pPr algn="ctr"/>
                      <a:r>
                        <a:rPr lang="en-US" dirty="0"/>
                        <a:t>98.88 (T=100)</a:t>
                      </a:r>
                    </a:p>
                  </a:txBody>
                  <a:tcPr>
                    <a:solidFill>
                      <a:schemeClr val="accent1">
                        <a:lumMod val="40000"/>
                        <a:lumOff val="60000"/>
                      </a:schemeClr>
                    </a:solidFill>
                  </a:tcPr>
                </a:tc>
                <a:extLst>
                  <a:ext uri="{0D108BD9-81ED-4DB2-BD59-A6C34878D82A}">
                    <a16:rowId xmlns:a16="http://schemas.microsoft.com/office/drawing/2014/main" val="780952728"/>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CC9039-50F9-1C40-ACB1-EE58F29EF77A}"/>
                  </a:ext>
                </a:extLst>
              </p:cNvPr>
              <p:cNvSpPr txBox="1"/>
              <p:nvPr/>
            </p:nvSpPr>
            <p:spPr>
              <a:xfrm>
                <a:off x="1347159" y="5714999"/>
                <a:ext cx="84555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Optimal scaling factor for ANN-SNN Conversion in VGG architectures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0.7-0.9</a:t>
                </a:r>
              </a:p>
              <a:p>
                <a:pPr marL="285750" indent="-285750">
                  <a:buFont typeface="Arial" panose="020B0604020202020204" pitchFamily="34" charset="0"/>
                  <a:buChar char="•"/>
                </a:pPr>
                <a:r>
                  <a:rPr lang="en-US" dirty="0"/>
                  <a:t>STDB Training is performed for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5 epochs due to high SNN training time</a:t>
                </a:r>
              </a:p>
            </p:txBody>
          </p:sp>
        </mc:Choice>
        <mc:Fallback xmlns="">
          <p:sp>
            <p:nvSpPr>
              <p:cNvPr id="6" name="TextBox 5">
                <a:extLst>
                  <a:ext uri="{FF2B5EF4-FFF2-40B4-BE49-F238E27FC236}">
                    <a16:creationId xmlns:a16="http://schemas.microsoft.com/office/drawing/2014/main" id="{D2CC9039-50F9-1C40-ACB1-EE58F29EF77A}"/>
                  </a:ext>
                </a:extLst>
              </p:cNvPr>
              <p:cNvSpPr txBox="1">
                <a:spLocks noRot="1" noChangeAspect="1" noMove="1" noResize="1" noEditPoints="1" noAdjustHandles="1" noChangeArrowheads="1" noChangeShapeType="1" noTextEdit="1"/>
              </p:cNvSpPr>
              <p:nvPr/>
            </p:nvSpPr>
            <p:spPr>
              <a:xfrm>
                <a:off x="1347159" y="5714999"/>
                <a:ext cx="8455576" cy="646331"/>
              </a:xfrm>
              <a:prstGeom prst="rect">
                <a:avLst/>
              </a:prstGeom>
              <a:blipFill>
                <a:blip r:embed="rId3"/>
                <a:stretch>
                  <a:fillRect l="-505" t="-4673" b="-13084"/>
                </a:stretch>
              </a:blipFill>
            </p:spPr>
            <p:txBody>
              <a:bodyPr/>
              <a:lstStyle/>
              <a:p>
                <a:r>
                  <a:rPr lang="en-US">
                    <a:noFill/>
                  </a:rPr>
                  <a:t> </a:t>
                </a:r>
              </a:p>
            </p:txBody>
          </p:sp>
        </mc:Fallback>
      </mc:AlternateContent>
    </p:spTree>
    <p:extLst>
      <p:ext uri="{BB962C8B-B14F-4D97-AF65-F5344CB8AC3E}">
        <p14:creationId xmlns:p14="http://schemas.microsoft.com/office/powerpoint/2010/main" val="137434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82005D-B09C-BE4F-A2C8-F59AC4B7A5AD}"/>
              </a:ext>
            </a:extLst>
          </p:cNvPr>
          <p:cNvSpPr>
            <a:spLocks noGrp="1"/>
          </p:cNvSpPr>
          <p:nvPr>
            <p:ph type="title"/>
          </p:nvPr>
        </p:nvSpPr>
        <p:spPr>
          <a:xfrm>
            <a:off x="958970" y="149509"/>
            <a:ext cx="10515600" cy="1195318"/>
          </a:xfrm>
        </p:spPr>
        <p:txBody>
          <a:bodyPr>
            <a:normAutofit/>
          </a:bodyPr>
          <a:lstStyle/>
          <a:p>
            <a:pPr algn="ctr"/>
            <a:r>
              <a:rPr lang="en-US" dirty="0">
                <a:latin typeface="+mn-lt"/>
              </a:rPr>
              <a:t>Convergence plots for VGG architectures</a:t>
            </a:r>
          </a:p>
        </p:txBody>
      </p:sp>
      <p:pic>
        <p:nvPicPr>
          <p:cNvPr id="5" name="Picture 4" descr="A close up of text on a white background&#10;&#10;Description automatically generated">
            <a:extLst>
              <a:ext uri="{FF2B5EF4-FFF2-40B4-BE49-F238E27FC236}">
                <a16:creationId xmlns:a16="http://schemas.microsoft.com/office/drawing/2014/main" id="{D5C92979-392F-8C43-B9DD-950E3C407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81" y="1784765"/>
            <a:ext cx="5104727" cy="393454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3E03A1-2C56-AB4B-ACFB-0B28CCC93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963" y="1784765"/>
            <a:ext cx="5165607" cy="3856910"/>
          </a:xfrm>
          <a:prstGeom prst="rect">
            <a:avLst/>
          </a:prstGeom>
        </p:spPr>
      </p:pic>
    </p:spTree>
    <p:extLst>
      <p:ext uri="{BB962C8B-B14F-4D97-AF65-F5344CB8AC3E}">
        <p14:creationId xmlns:p14="http://schemas.microsoft.com/office/powerpoint/2010/main" val="130712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text on a white background&#10;&#10;Description automatically generated">
            <a:extLst>
              <a:ext uri="{FF2B5EF4-FFF2-40B4-BE49-F238E27FC236}">
                <a16:creationId xmlns:a16="http://schemas.microsoft.com/office/drawing/2014/main" id="{A4D60844-235E-8E44-962F-FF0CF9C74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407" y="664234"/>
            <a:ext cx="6137974" cy="4416725"/>
          </a:xfrm>
          <a:prstGeom prst="rect">
            <a:avLst/>
          </a:prstGeom>
        </p:spPr>
      </p:pic>
      <p:sp>
        <p:nvSpPr>
          <p:cNvPr id="5" name="TextBox 4"/>
          <p:cNvSpPr txBox="1"/>
          <p:nvPr/>
        </p:nvSpPr>
        <p:spPr>
          <a:xfrm>
            <a:off x="957531" y="5339751"/>
            <a:ext cx="1018779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baseline conversion is similar to that of STDB for </a:t>
            </a:r>
            <a:r>
              <a:rPr lang="en-US" dirty="0" err="1"/>
              <a:t>timesteps</a:t>
            </a:r>
            <a:r>
              <a:rPr lang="en-US" dirty="0"/>
              <a:t> more than 200.</a:t>
            </a:r>
          </a:p>
          <a:p>
            <a:pPr marL="285750" indent="-285750">
              <a:buFont typeface="Arial" panose="020B0604020202020204" pitchFamily="34" charset="0"/>
              <a:buChar char="•"/>
            </a:pPr>
            <a:r>
              <a:rPr lang="en-US" dirty="0"/>
              <a:t>Scaled conversion performs worse than the other two approaches</a:t>
            </a:r>
          </a:p>
          <a:p>
            <a:pPr marL="285750" indent="-285750">
              <a:buFont typeface="Arial" panose="020B0604020202020204" pitchFamily="34" charset="0"/>
              <a:buChar char="•"/>
            </a:pPr>
            <a:r>
              <a:rPr lang="en-US" dirty="0"/>
              <a:t>VGG-architectures converge within 400 </a:t>
            </a:r>
            <a:r>
              <a:rPr lang="en-US" dirty="0" err="1"/>
              <a:t>timesteps</a:t>
            </a:r>
            <a:r>
              <a:rPr lang="en-US" dirty="0"/>
              <a:t> for all the three architectures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647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A44364-06CC-DE4B-90D4-C975227BF88D}"/>
              </a:ext>
            </a:extLst>
          </p:cNvPr>
          <p:cNvSpPr>
            <a:spLocks noGrp="1"/>
          </p:cNvSpPr>
          <p:nvPr>
            <p:ph type="title"/>
          </p:nvPr>
        </p:nvSpPr>
        <p:spPr>
          <a:xfrm>
            <a:off x="766001" y="91224"/>
            <a:ext cx="10515600" cy="847449"/>
          </a:xfrm>
        </p:spPr>
        <p:txBody>
          <a:bodyPr>
            <a:noAutofit/>
          </a:bodyPr>
          <a:lstStyle/>
          <a:p>
            <a:pPr algn="ctr"/>
            <a:r>
              <a:rPr lang="en-US" sz="3600" dirty="0">
                <a:latin typeface="+mn-lt"/>
              </a:rPr>
              <a:t>Comparison with other SNN models on CIFAR10 </a:t>
            </a:r>
          </a:p>
        </p:txBody>
      </p:sp>
      <p:graphicFrame>
        <p:nvGraphicFramePr>
          <p:cNvPr id="5" name="Table 4">
            <a:extLst>
              <a:ext uri="{FF2B5EF4-FFF2-40B4-BE49-F238E27FC236}">
                <a16:creationId xmlns:a16="http://schemas.microsoft.com/office/drawing/2014/main" id="{9C16DAD2-1C3A-0946-811C-4AB083CAFDB0}"/>
              </a:ext>
            </a:extLst>
          </p:cNvPr>
          <p:cNvGraphicFramePr>
            <a:graphicFrameLocks noGrp="1"/>
          </p:cNvGraphicFramePr>
          <p:nvPr>
            <p:extLst>
              <p:ext uri="{D42A27DB-BD31-4B8C-83A1-F6EECF244321}">
                <p14:modId xmlns:p14="http://schemas.microsoft.com/office/powerpoint/2010/main" val="3382681386"/>
              </p:ext>
            </p:extLst>
          </p:nvPr>
        </p:nvGraphicFramePr>
        <p:xfrm>
          <a:off x="1751160" y="938673"/>
          <a:ext cx="8540153" cy="5669280"/>
        </p:xfrm>
        <a:graphic>
          <a:graphicData uri="http://schemas.openxmlformats.org/drawingml/2006/table">
            <a:tbl>
              <a:tblPr firstRow="1" bandRow="1">
                <a:tableStyleId>{5C22544A-7EE6-4342-B048-85BDC9FD1C3A}</a:tableStyleId>
              </a:tblPr>
              <a:tblGrid>
                <a:gridCol w="1510133">
                  <a:extLst>
                    <a:ext uri="{9D8B030D-6E8A-4147-A177-3AD203B41FA5}">
                      <a16:colId xmlns:a16="http://schemas.microsoft.com/office/drawing/2014/main" val="2900310899"/>
                    </a:ext>
                  </a:extLst>
                </a:gridCol>
                <a:gridCol w="1510133">
                  <a:extLst>
                    <a:ext uri="{9D8B030D-6E8A-4147-A177-3AD203B41FA5}">
                      <a16:colId xmlns:a16="http://schemas.microsoft.com/office/drawing/2014/main" val="317964648"/>
                    </a:ext>
                  </a:extLst>
                </a:gridCol>
                <a:gridCol w="1510133">
                  <a:extLst>
                    <a:ext uri="{9D8B030D-6E8A-4147-A177-3AD203B41FA5}">
                      <a16:colId xmlns:a16="http://schemas.microsoft.com/office/drawing/2014/main" val="3360500602"/>
                    </a:ext>
                  </a:extLst>
                </a:gridCol>
                <a:gridCol w="2002568">
                  <a:extLst>
                    <a:ext uri="{9D8B030D-6E8A-4147-A177-3AD203B41FA5}">
                      <a16:colId xmlns:a16="http://schemas.microsoft.com/office/drawing/2014/main" val="213553273"/>
                    </a:ext>
                  </a:extLst>
                </a:gridCol>
                <a:gridCol w="2007186">
                  <a:extLst>
                    <a:ext uri="{9D8B030D-6E8A-4147-A177-3AD203B41FA5}">
                      <a16:colId xmlns:a16="http://schemas.microsoft.com/office/drawing/2014/main" val="3876994235"/>
                    </a:ext>
                  </a:extLst>
                </a:gridCol>
              </a:tblGrid>
              <a:tr h="481326">
                <a:tc>
                  <a:txBody>
                    <a:bodyPr/>
                    <a:lstStyle/>
                    <a:p>
                      <a:pPr algn="ctr"/>
                      <a:r>
                        <a:rPr lang="en-US" dirty="0">
                          <a:solidFill>
                            <a:schemeClr val="tx1"/>
                          </a:solidFill>
                        </a:rPr>
                        <a:t>Model</a:t>
                      </a:r>
                    </a:p>
                  </a:txBody>
                  <a:tcPr>
                    <a:solidFill>
                      <a:schemeClr val="accent1">
                        <a:lumMod val="40000"/>
                        <a:lumOff val="60000"/>
                      </a:schemeClr>
                    </a:solidFill>
                  </a:tcPr>
                </a:tc>
                <a:tc>
                  <a:txBody>
                    <a:bodyPr/>
                    <a:lstStyle/>
                    <a:p>
                      <a:pPr algn="ctr"/>
                      <a:r>
                        <a:rPr lang="en-US" dirty="0">
                          <a:solidFill>
                            <a:schemeClr val="tx1"/>
                          </a:solidFill>
                        </a:rPr>
                        <a:t>Training Method</a:t>
                      </a:r>
                    </a:p>
                  </a:txBody>
                  <a:tcPr>
                    <a:solidFill>
                      <a:schemeClr val="accent1">
                        <a:lumMod val="40000"/>
                        <a:lumOff val="60000"/>
                      </a:schemeClr>
                    </a:solidFill>
                  </a:tcPr>
                </a:tc>
                <a:tc>
                  <a:txBody>
                    <a:bodyPr/>
                    <a:lstStyle/>
                    <a:p>
                      <a:pPr algn="ctr"/>
                      <a:r>
                        <a:rPr lang="en-US" dirty="0">
                          <a:solidFill>
                            <a:schemeClr val="tx1"/>
                          </a:solidFill>
                        </a:rPr>
                        <a:t>Architecture</a:t>
                      </a:r>
                    </a:p>
                  </a:txBody>
                  <a:tcPr>
                    <a:solidFill>
                      <a:schemeClr val="accent1">
                        <a:lumMod val="40000"/>
                        <a:lumOff val="60000"/>
                      </a:schemeClr>
                    </a:solidFill>
                  </a:tcPr>
                </a:tc>
                <a:tc>
                  <a:txBody>
                    <a:bodyPr/>
                    <a:lstStyle/>
                    <a:p>
                      <a:pPr algn="ctr"/>
                      <a:r>
                        <a:rPr lang="en-US" dirty="0">
                          <a:solidFill>
                            <a:schemeClr val="tx1"/>
                          </a:solidFill>
                        </a:rPr>
                        <a:t>Accuracy</a:t>
                      </a:r>
                    </a:p>
                  </a:txBody>
                  <a:tcPr>
                    <a:solidFill>
                      <a:schemeClr val="accent1">
                        <a:lumMod val="40000"/>
                        <a:lumOff val="60000"/>
                      </a:schemeClr>
                    </a:solidFill>
                  </a:tcPr>
                </a:tc>
                <a:tc>
                  <a:txBody>
                    <a:bodyPr/>
                    <a:lstStyle/>
                    <a:p>
                      <a:pPr algn="ctr"/>
                      <a:r>
                        <a:rPr lang="en-US" dirty="0">
                          <a:solidFill>
                            <a:schemeClr val="tx1"/>
                          </a:solidFill>
                        </a:rPr>
                        <a:t>Timesteps</a:t>
                      </a:r>
                    </a:p>
                  </a:txBody>
                  <a:tcPr>
                    <a:solidFill>
                      <a:schemeClr val="accent1">
                        <a:lumMod val="40000"/>
                        <a:lumOff val="60000"/>
                      </a:schemeClr>
                    </a:solidFill>
                  </a:tcPr>
                </a:tc>
                <a:extLst>
                  <a:ext uri="{0D108BD9-81ED-4DB2-BD59-A6C34878D82A}">
                    <a16:rowId xmlns:a16="http://schemas.microsoft.com/office/drawing/2014/main" val="1718252094"/>
                  </a:ext>
                </a:extLst>
              </a:tr>
              <a:tr h="687609">
                <a:tc>
                  <a:txBody>
                    <a:bodyPr/>
                    <a:lstStyle/>
                    <a:p>
                      <a:pPr algn="ctr"/>
                      <a:r>
                        <a:rPr lang="en-US" sz="1800" kern="1200" dirty="0">
                          <a:solidFill>
                            <a:schemeClr val="dk1"/>
                          </a:solidFill>
                          <a:effectLst/>
                          <a:latin typeface="+mn-lt"/>
                          <a:ea typeface="+mn-ea"/>
                          <a:cs typeface="+mn-cs"/>
                        </a:rPr>
                        <a:t>Hunsberger &amp; Eliasmith (2015) </a:t>
                      </a:r>
                      <a:endParaRPr lang="en-US" dirty="0"/>
                    </a:p>
                  </a:txBody>
                  <a:tcPr>
                    <a:solidFill>
                      <a:schemeClr val="accent1">
                        <a:lumMod val="40000"/>
                        <a:lumOff val="60000"/>
                      </a:schemeClr>
                    </a:solidFill>
                  </a:tcPr>
                </a:tc>
                <a:tc>
                  <a:txBody>
                    <a:bodyPr/>
                    <a:lstStyle/>
                    <a:p>
                      <a:pPr algn="ctr"/>
                      <a:r>
                        <a:rPr lang="en-US" dirty="0"/>
                        <a:t>ANN-SNN Conversion</a:t>
                      </a:r>
                    </a:p>
                  </a:txBody>
                  <a:tcPr>
                    <a:solidFill>
                      <a:schemeClr val="accent1">
                        <a:lumMod val="40000"/>
                        <a:lumOff val="60000"/>
                      </a:schemeClr>
                    </a:solidFill>
                  </a:tcPr>
                </a:tc>
                <a:tc>
                  <a:txBody>
                    <a:bodyPr/>
                    <a:lstStyle/>
                    <a:p>
                      <a:pPr algn="ctr"/>
                      <a:r>
                        <a:rPr lang="en-US" dirty="0"/>
                        <a:t>2Conv, 2Linear</a:t>
                      </a:r>
                    </a:p>
                  </a:txBody>
                  <a:tcPr>
                    <a:solidFill>
                      <a:schemeClr val="accent1">
                        <a:lumMod val="40000"/>
                        <a:lumOff val="60000"/>
                      </a:schemeClr>
                    </a:solidFill>
                  </a:tcPr>
                </a:tc>
                <a:tc>
                  <a:txBody>
                    <a:bodyPr/>
                    <a:lstStyle/>
                    <a:p>
                      <a:pPr algn="ctr"/>
                      <a:r>
                        <a:rPr lang="en-US" dirty="0"/>
                        <a:t>82.95</a:t>
                      </a:r>
                    </a:p>
                  </a:txBody>
                  <a:tcPr>
                    <a:solidFill>
                      <a:schemeClr val="accent1">
                        <a:lumMod val="40000"/>
                        <a:lumOff val="60000"/>
                      </a:schemeClr>
                    </a:solidFill>
                  </a:tcPr>
                </a:tc>
                <a:tc>
                  <a:txBody>
                    <a:bodyPr/>
                    <a:lstStyle/>
                    <a:p>
                      <a:pPr algn="ctr"/>
                      <a:r>
                        <a:rPr lang="en-US" dirty="0"/>
                        <a:t>6000</a:t>
                      </a:r>
                    </a:p>
                  </a:txBody>
                  <a:tcPr>
                    <a:solidFill>
                      <a:schemeClr val="accent1">
                        <a:lumMod val="40000"/>
                        <a:lumOff val="60000"/>
                      </a:schemeClr>
                    </a:solidFill>
                  </a:tcPr>
                </a:tc>
                <a:extLst>
                  <a:ext uri="{0D108BD9-81ED-4DB2-BD59-A6C34878D82A}">
                    <a16:rowId xmlns:a16="http://schemas.microsoft.com/office/drawing/2014/main" val="4198126801"/>
                  </a:ext>
                </a:extLst>
              </a:tr>
              <a:tr h="481326">
                <a:tc>
                  <a:txBody>
                    <a:bodyPr/>
                    <a:lstStyle/>
                    <a:p>
                      <a:pPr algn="ctr"/>
                      <a:r>
                        <a:rPr lang="en-US" dirty="0"/>
                        <a:t>Cao et al. (2015)</a:t>
                      </a:r>
                    </a:p>
                  </a:txBody>
                  <a:tcPr>
                    <a:solidFill>
                      <a:schemeClr val="accent1">
                        <a:lumMod val="40000"/>
                        <a:lumOff val="60000"/>
                      </a:schemeClr>
                    </a:solidFill>
                  </a:tcPr>
                </a:tc>
                <a:tc>
                  <a:txBody>
                    <a:bodyPr/>
                    <a:lstStyle/>
                    <a:p>
                      <a:pPr algn="ctr"/>
                      <a:r>
                        <a:rPr lang="en-US" dirty="0"/>
                        <a:t>ANN-SNN Conversion</a:t>
                      </a:r>
                    </a:p>
                  </a:txBody>
                  <a:tcPr>
                    <a:solidFill>
                      <a:schemeClr val="accent1">
                        <a:lumMod val="40000"/>
                        <a:lumOff val="60000"/>
                      </a:schemeClr>
                    </a:solidFill>
                  </a:tcPr>
                </a:tc>
                <a:tc>
                  <a:txBody>
                    <a:bodyPr/>
                    <a:lstStyle/>
                    <a:p>
                      <a:pPr algn="ctr"/>
                      <a:r>
                        <a:rPr lang="en-US" dirty="0"/>
                        <a:t>3Conv, 2Linear</a:t>
                      </a:r>
                    </a:p>
                  </a:txBody>
                  <a:tcPr>
                    <a:solidFill>
                      <a:schemeClr val="accent1">
                        <a:lumMod val="40000"/>
                        <a:lumOff val="60000"/>
                      </a:schemeClr>
                    </a:solidFill>
                  </a:tcPr>
                </a:tc>
                <a:tc>
                  <a:txBody>
                    <a:bodyPr/>
                    <a:lstStyle/>
                    <a:p>
                      <a:pPr algn="ctr"/>
                      <a:r>
                        <a:rPr lang="en-US" dirty="0"/>
                        <a:t>77.43</a:t>
                      </a:r>
                    </a:p>
                  </a:txBody>
                  <a:tcPr>
                    <a:solidFill>
                      <a:schemeClr val="accent1">
                        <a:lumMod val="40000"/>
                        <a:lumOff val="60000"/>
                      </a:schemeClr>
                    </a:solidFill>
                  </a:tcPr>
                </a:tc>
                <a:tc>
                  <a:txBody>
                    <a:bodyPr/>
                    <a:lstStyle/>
                    <a:p>
                      <a:pPr algn="ctr"/>
                      <a:r>
                        <a:rPr lang="en-US" dirty="0"/>
                        <a:t>400</a:t>
                      </a:r>
                    </a:p>
                  </a:txBody>
                  <a:tcPr>
                    <a:solidFill>
                      <a:schemeClr val="accent1">
                        <a:lumMod val="40000"/>
                        <a:lumOff val="60000"/>
                      </a:schemeClr>
                    </a:solidFill>
                  </a:tcPr>
                </a:tc>
                <a:extLst>
                  <a:ext uri="{0D108BD9-81ED-4DB2-BD59-A6C34878D82A}">
                    <a16:rowId xmlns:a16="http://schemas.microsoft.com/office/drawing/2014/main" val="1285410499"/>
                  </a:ext>
                </a:extLst>
              </a:tr>
              <a:tr h="481326">
                <a:tc>
                  <a:txBody>
                    <a:bodyPr/>
                    <a:lstStyle/>
                    <a:p>
                      <a:pPr algn="ctr"/>
                      <a:r>
                        <a:rPr lang="en-US" dirty="0"/>
                        <a:t>Sengupta et al.(2019)</a:t>
                      </a:r>
                    </a:p>
                  </a:txBody>
                  <a:tcPr>
                    <a:solidFill>
                      <a:schemeClr val="accent1">
                        <a:lumMod val="40000"/>
                        <a:lumOff val="60000"/>
                      </a:schemeClr>
                    </a:solidFill>
                  </a:tcPr>
                </a:tc>
                <a:tc>
                  <a:txBody>
                    <a:bodyPr/>
                    <a:lstStyle/>
                    <a:p>
                      <a:pPr algn="ctr"/>
                      <a:r>
                        <a:rPr lang="en-US" dirty="0"/>
                        <a:t>ANN-SNN Conversion</a:t>
                      </a:r>
                    </a:p>
                  </a:txBody>
                  <a:tcPr>
                    <a:solidFill>
                      <a:schemeClr val="accent1">
                        <a:lumMod val="40000"/>
                        <a:lumOff val="60000"/>
                      </a:schemeClr>
                    </a:solidFill>
                  </a:tcPr>
                </a:tc>
                <a:tc>
                  <a:txBody>
                    <a:bodyPr/>
                    <a:lstStyle/>
                    <a:p>
                      <a:pPr algn="ctr"/>
                      <a:r>
                        <a:rPr lang="en-US" dirty="0"/>
                        <a:t>VGG16</a:t>
                      </a:r>
                    </a:p>
                  </a:txBody>
                  <a:tcPr>
                    <a:solidFill>
                      <a:schemeClr val="accent1">
                        <a:lumMod val="40000"/>
                        <a:lumOff val="60000"/>
                      </a:schemeClr>
                    </a:solidFill>
                  </a:tcPr>
                </a:tc>
                <a:tc>
                  <a:txBody>
                    <a:bodyPr/>
                    <a:lstStyle/>
                    <a:p>
                      <a:pPr algn="ctr"/>
                      <a:r>
                        <a:rPr lang="en-US" dirty="0"/>
                        <a:t>91.55</a:t>
                      </a:r>
                    </a:p>
                  </a:txBody>
                  <a:tcPr>
                    <a:solidFill>
                      <a:schemeClr val="accent1">
                        <a:lumMod val="40000"/>
                        <a:lumOff val="60000"/>
                      </a:schemeClr>
                    </a:solidFill>
                  </a:tcPr>
                </a:tc>
                <a:tc>
                  <a:txBody>
                    <a:bodyPr/>
                    <a:lstStyle/>
                    <a:p>
                      <a:pPr algn="ctr"/>
                      <a:r>
                        <a:rPr lang="en-US" dirty="0"/>
                        <a:t>2500</a:t>
                      </a:r>
                    </a:p>
                  </a:txBody>
                  <a:tcPr>
                    <a:solidFill>
                      <a:schemeClr val="accent1">
                        <a:lumMod val="40000"/>
                        <a:lumOff val="60000"/>
                      </a:schemeClr>
                    </a:solidFill>
                  </a:tcPr>
                </a:tc>
                <a:extLst>
                  <a:ext uri="{0D108BD9-81ED-4DB2-BD59-A6C34878D82A}">
                    <a16:rowId xmlns:a16="http://schemas.microsoft.com/office/drawing/2014/main" val="777238661"/>
                  </a:ext>
                </a:extLst>
              </a:tr>
              <a:tr h="481326">
                <a:tc>
                  <a:txBody>
                    <a:bodyPr/>
                    <a:lstStyle/>
                    <a:p>
                      <a:pPr algn="ctr"/>
                      <a:r>
                        <a:rPr lang="en-US" dirty="0"/>
                        <a:t>Lee at al. (2019)</a:t>
                      </a:r>
                    </a:p>
                  </a:txBody>
                  <a:tcPr>
                    <a:solidFill>
                      <a:schemeClr val="accent1">
                        <a:lumMod val="40000"/>
                        <a:lumOff val="60000"/>
                      </a:schemeClr>
                    </a:solidFill>
                  </a:tcPr>
                </a:tc>
                <a:tc>
                  <a:txBody>
                    <a:bodyPr/>
                    <a:lstStyle/>
                    <a:p>
                      <a:pPr algn="ctr"/>
                      <a:r>
                        <a:rPr lang="en-US" dirty="0"/>
                        <a:t>Spiking BP</a:t>
                      </a:r>
                    </a:p>
                  </a:txBody>
                  <a:tcPr>
                    <a:solidFill>
                      <a:schemeClr val="accent1">
                        <a:lumMod val="40000"/>
                        <a:lumOff val="60000"/>
                      </a:schemeClr>
                    </a:solidFill>
                  </a:tcPr>
                </a:tc>
                <a:tc>
                  <a:txBody>
                    <a:bodyPr/>
                    <a:lstStyle/>
                    <a:p>
                      <a:pPr algn="ctr"/>
                      <a:r>
                        <a:rPr lang="en-US" dirty="0"/>
                        <a:t>VGG9</a:t>
                      </a:r>
                    </a:p>
                  </a:txBody>
                  <a:tcPr>
                    <a:solidFill>
                      <a:schemeClr val="accent1">
                        <a:lumMod val="40000"/>
                        <a:lumOff val="60000"/>
                      </a:schemeClr>
                    </a:solidFill>
                  </a:tcPr>
                </a:tc>
                <a:tc>
                  <a:txBody>
                    <a:bodyPr/>
                    <a:lstStyle/>
                    <a:p>
                      <a:pPr algn="ctr"/>
                      <a:r>
                        <a:rPr lang="en-US" dirty="0"/>
                        <a:t>90.45</a:t>
                      </a:r>
                    </a:p>
                  </a:txBody>
                  <a:tcPr>
                    <a:solidFill>
                      <a:schemeClr val="accent1">
                        <a:lumMod val="40000"/>
                        <a:lumOff val="60000"/>
                      </a:schemeClr>
                    </a:solidFill>
                  </a:tcPr>
                </a:tc>
                <a:tc>
                  <a:txBody>
                    <a:bodyPr/>
                    <a:lstStyle/>
                    <a:p>
                      <a:pPr algn="ctr"/>
                      <a:r>
                        <a:rPr lang="en-US" dirty="0"/>
                        <a:t>100</a:t>
                      </a:r>
                    </a:p>
                  </a:txBody>
                  <a:tcPr>
                    <a:solidFill>
                      <a:schemeClr val="accent1">
                        <a:lumMod val="40000"/>
                        <a:lumOff val="60000"/>
                      </a:schemeClr>
                    </a:solidFill>
                  </a:tcPr>
                </a:tc>
                <a:extLst>
                  <a:ext uri="{0D108BD9-81ED-4DB2-BD59-A6C34878D82A}">
                    <a16:rowId xmlns:a16="http://schemas.microsoft.com/office/drawing/2014/main" val="780952728"/>
                  </a:ext>
                </a:extLst>
              </a:tr>
              <a:tr h="481326">
                <a:tc>
                  <a:txBody>
                    <a:bodyPr/>
                    <a:lstStyle/>
                    <a:p>
                      <a:pPr algn="ctr"/>
                      <a:r>
                        <a:rPr lang="en-US" dirty="0"/>
                        <a:t>Wu et al. (2019)</a:t>
                      </a:r>
                    </a:p>
                  </a:txBody>
                  <a:tcPr>
                    <a:solidFill>
                      <a:schemeClr val="accent1">
                        <a:lumMod val="40000"/>
                        <a:lumOff val="60000"/>
                      </a:schemeClr>
                    </a:solidFill>
                  </a:tcPr>
                </a:tc>
                <a:tc>
                  <a:txBody>
                    <a:bodyPr/>
                    <a:lstStyle/>
                    <a:p>
                      <a:pPr algn="ctr"/>
                      <a:r>
                        <a:rPr lang="en-US" dirty="0"/>
                        <a:t>Surrogate gradient</a:t>
                      </a:r>
                    </a:p>
                  </a:txBody>
                  <a:tcPr>
                    <a:solidFill>
                      <a:schemeClr val="accent1">
                        <a:lumMod val="40000"/>
                        <a:lumOff val="60000"/>
                      </a:schemeClr>
                    </a:solidFill>
                  </a:tcPr>
                </a:tc>
                <a:tc>
                  <a:txBody>
                    <a:bodyPr/>
                    <a:lstStyle/>
                    <a:p>
                      <a:pPr algn="ctr"/>
                      <a:r>
                        <a:rPr lang="en-US" dirty="0"/>
                        <a:t>5Conv, 2Linear</a:t>
                      </a:r>
                    </a:p>
                  </a:txBody>
                  <a:tcPr>
                    <a:solidFill>
                      <a:schemeClr val="accent1">
                        <a:lumMod val="40000"/>
                        <a:lumOff val="60000"/>
                      </a:schemeClr>
                    </a:solidFill>
                  </a:tcPr>
                </a:tc>
                <a:tc>
                  <a:txBody>
                    <a:bodyPr/>
                    <a:lstStyle/>
                    <a:p>
                      <a:pPr algn="ctr"/>
                      <a:r>
                        <a:rPr lang="en-US" dirty="0"/>
                        <a:t>90.53</a:t>
                      </a:r>
                    </a:p>
                  </a:txBody>
                  <a:tcPr>
                    <a:solidFill>
                      <a:schemeClr val="accent1">
                        <a:lumMod val="40000"/>
                        <a:lumOff val="60000"/>
                      </a:schemeClr>
                    </a:solidFill>
                  </a:tcPr>
                </a:tc>
                <a:tc>
                  <a:txBody>
                    <a:bodyPr/>
                    <a:lstStyle/>
                    <a:p>
                      <a:pPr algn="ctr"/>
                      <a:r>
                        <a:rPr lang="en-US" dirty="0"/>
                        <a:t>12</a:t>
                      </a:r>
                    </a:p>
                  </a:txBody>
                  <a:tcPr>
                    <a:solidFill>
                      <a:schemeClr val="accent1">
                        <a:lumMod val="40000"/>
                        <a:lumOff val="60000"/>
                      </a:schemeClr>
                    </a:solidFill>
                  </a:tcPr>
                </a:tc>
                <a:extLst>
                  <a:ext uri="{0D108BD9-81ED-4DB2-BD59-A6C34878D82A}">
                    <a16:rowId xmlns:a16="http://schemas.microsoft.com/office/drawing/2014/main" val="3247147140"/>
                  </a:ext>
                </a:extLst>
              </a:tr>
              <a:tr h="481326">
                <a:tc rowSpan="2">
                  <a:txBody>
                    <a:bodyPr/>
                    <a:lstStyle/>
                    <a:p>
                      <a:pPr algn="ctr"/>
                      <a:r>
                        <a:rPr lang="en-US" dirty="0"/>
                        <a:t>This work</a:t>
                      </a:r>
                    </a:p>
                  </a:txBody>
                  <a:tcPr>
                    <a:solidFill>
                      <a:schemeClr val="accent1">
                        <a:lumMod val="40000"/>
                        <a:lumOff val="60000"/>
                      </a:schemeClr>
                    </a:solidFill>
                  </a:tcPr>
                </a:tc>
                <a:tc>
                  <a:txBody>
                    <a:bodyPr/>
                    <a:lstStyle/>
                    <a:p>
                      <a:pPr algn="ctr"/>
                      <a:r>
                        <a:rPr lang="en-US" dirty="0"/>
                        <a:t>ANN-SNN Conversion</a:t>
                      </a:r>
                    </a:p>
                  </a:txBody>
                  <a:tcPr>
                    <a:solidFill>
                      <a:schemeClr val="accent1">
                        <a:lumMod val="40000"/>
                        <a:lumOff val="60000"/>
                      </a:schemeClr>
                    </a:solidFill>
                  </a:tcPr>
                </a:tc>
                <a:tc>
                  <a:txBody>
                    <a:bodyPr/>
                    <a:lstStyle/>
                    <a:p>
                      <a:pPr algn="ctr"/>
                      <a:r>
                        <a:rPr lang="en-US" dirty="0"/>
                        <a:t>VGG16</a:t>
                      </a:r>
                    </a:p>
                  </a:txBody>
                  <a:tcPr>
                    <a:solidFill>
                      <a:schemeClr val="accent1">
                        <a:lumMod val="40000"/>
                        <a:lumOff val="60000"/>
                      </a:schemeClr>
                    </a:solidFill>
                  </a:tcPr>
                </a:tc>
                <a:tc>
                  <a:txBody>
                    <a:bodyPr/>
                    <a:lstStyle/>
                    <a:p>
                      <a:pPr algn="ctr"/>
                      <a:r>
                        <a:rPr lang="en-US" dirty="0"/>
                        <a:t>91.13</a:t>
                      </a:r>
                    </a:p>
                  </a:txBody>
                  <a:tcPr>
                    <a:solidFill>
                      <a:schemeClr val="accent1">
                        <a:lumMod val="40000"/>
                        <a:lumOff val="60000"/>
                      </a:schemeClr>
                    </a:solidFill>
                  </a:tcPr>
                </a:tc>
                <a:tc>
                  <a:txBody>
                    <a:bodyPr/>
                    <a:lstStyle/>
                    <a:p>
                      <a:pPr algn="ctr"/>
                      <a:r>
                        <a:rPr lang="en-US" dirty="0"/>
                        <a:t>200</a:t>
                      </a:r>
                    </a:p>
                  </a:txBody>
                  <a:tcPr>
                    <a:solidFill>
                      <a:schemeClr val="accent1">
                        <a:lumMod val="40000"/>
                        <a:lumOff val="60000"/>
                      </a:schemeClr>
                    </a:solidFill>
                  </a:tcPr>
                </a:tc>
                <a:extLst>
                  <a:ext uri="{0D108BD9-81ED-4DB2-BD59-A6C34878D82A}">
                    <a16:rowId xmlns:a16="http://schemas.microsoft.com/office/drawing/2014/main" val="2733525409"/>
                  </a:ext>
                </a:extLst>
              </a:tr>
              <a:tr h="687609">
                <a:tc vMerge="1">
                  <a:txBody>
                    <a:bodyPr/>
                    <a:lstStyle/>
                    <a:p>
                      <a:endParaRPr lang="en-US"/>
                    </a:p>
                  </a:txBody>
                  <a:tcPr/>
                </a:tc>
                <a:tc>
                  <a:txBody>
                    <a:bodyPr/>
                    <a:lstStyle/>
                    <a:p>
                      <a:pPr algn="ctr"/>
                      <a:r>
                        <a:rPr lang="en-US" dirty="0"/>
                        <a:t>ANN-SNN Conversion and STDP</a:t>
                      </a:r>
                    </a:p>
                  </a:txBody>
                  <a:tcPr>
                    <a:solidFill>
                      <a:schemeClr val="accent1">
                        <a:lumMod val="40000"/>
                        <a:lumOff val="60000"/>
                      </a:schemeClr>
                    </a:solidFill>
                  </a:tcPr>
                </a:tc>
                <a:tc>
                  <a:txBody>
                    <a:bodyPr/>
                    <a:lstStyle/>
                    <a:p>
                      <a:pPr algn="ctr"/>
                      <a:r>
                        <a:rPr lang="en-US" dirty="0"/>
                        <a:t>VGG16</a:t>
                      </a:r>
                    </a:p>
                  </a:txBody>
                  <a:tcPr>
                    <a:solidFill>
                      <a:schemeClr val="accent1">
                        <a:lumMod val="40000"/>
                        <a:lumOff val="60000"/>
                      </a:schemeClr>
                    </a:solidFill>
                  </a:tcPr>
                </a:tc>
                <a:tc>
                  <a:txBody>
                    <a:bodyPr/>
                    <a:lstStyle/>
                    <a:p>
                      <a:pPr algn="ctr"/>
                      <a:r>
                        <a:rPr lang="en-US" dirty="0"/>
                        <a:t>92.03</a:t>
                      </a:r>
                    </a:p>
                  </a:txBody>
                  <a:tcPr>
                    <a:solidFill>
                      <a:schemeClr val="accent1">
                        <a:lumMod val="40000"/>
                        <a:lumOff val="60000"/>
                      </a:schemeClr>
                    </a:solidFill>
                  </a:tcPr>
                </a:tc>
                <a:tc>
                  <a:txBody>
                    <a:bodyPr/>
                    <a:lstStyle/>
                    <a:p>
                      <a:pPr algn="ctr"/>
                      <a:r>
                        <a:rPr lang="en-US" dirty="0"/>
                        <a:t>200</a:t>
                      </a:r>
                    </a:p>
                  </a:txBody>
                  <a:tcPr>
                    <a:solidFill>
                      <a:schemeClr val="accent1">
                        <a:lumMod val="40000"/>
                        <a:lumOff val="60000"/>
                      </a:schemeClr>
                    </a:solidFill>
                  </a:tcPr>
                </a:tc>
                <a:extLst>
                  <a:ext uri="{0D108BD9-81ED-4DB2-BD59-A6C34878D82A}">
                    <a16:rowId xmlns:a16="http://schemas.microsoft.com/office/drawing/2014/main" val="3309849613"/>
                  </a:ext>
                </a:extLst>
              </a:tr>
            </a:tbl>
          </a:graphicData>
        </a:graphic>
      </p:graphicFrame>
    </p:spTree>
    <p:extLst>
      <p:ext uri="{BB962C8B-B14F-4D97-AF65-F5344CB8AC3E}">
        <p14:creationId xmlns:p14="http://schemas.microsoft.com/office/powerpoint/2010/main" val="298146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6C46-CD14-4DEA-8114-3B4564A3E95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9DA5E31-C6AD-4977-B0B2-CF0D8F32DC33}"/>
              </a:ext>
            </a:extLst>
          </p:cNvPr>
          <p:cNvSpPr>
            <a:spLocks noGrp="1"/>
          </p:cNvSpPr>
          <p:nvPr>
            <p:ph idx="1"/>
          </p:nvPr>
        </p:nvSpPr>
        <p:spPr/>
        <p:txBody>
          <a:bodyPr>
            <a:normAutofit fontScale="77500" lnSpcReduction="20000"/>
          </a:bodyPr>
          <a:lstStyle/>
          <a:p>
            <a:r>
              <a:rPr lang="en-US" dirty="0"/>
              <a:t>Spiking Neural Networks (SNNs) are energy-efﬁcient and can lead low-power neuromorphic hardware implementations.</a:t>
            </a:r>
          </a:p>
          <a:p>
            <a:r>
              <a:rPr lang="en-US" dirty="0"/>
              <a:t>Direct training of SNN is computationally expensive and slow. </a:t>
            </a:r>
          </a:p>
          <a:p>
            <a:r>
              <a:rPr lang="en-US" dirty="0"/>
              <a:t>The direct training of SNN with backpropagation is computationally expensive and slow, whereas ANN-SNN conversion suffers from high latency. To address this issue we proposed a hybrid training technique for deep SNNs. We took an SNN converted from ANN and used its weights and thresholds as initialization for spike-based backpropagation of SNN. We then performed spike-based backpropagation on this initialized network to obtain an SNN that can perform with fewer number of time-steps. The number of epochs required to train SNN was also reduced by having a good initial starting point. The resultant trained SNN had higher accuracy and lower number of spikes/inference compared to purely converted SNNs. The backpropagation through time was performed with surrogate gradient deﬁned using neuron’s spike time that captured the temporal information and helped in reducing the number of time-steps. We tested our algorithm on MNIST and CIFAR10 datasets and achieved</a:t>
            </a:r>
          </a:p>
        </p:txBody>
      </p:sp>
    </p:spTree>
    <p:extLst>
      <p:ext uri="{BB962C8B-B14F-4D97-AF65-F5344CB8AC3E}">
        <p14:creationId xmlns:p14="http://schemas.microsoft.com/office/powerpoint/2010/main" val="25971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99637A-0525-4FDC-80B7-152540808B4C}"/>
              </a:ext>
            </a:extLst>
          </p:cNvPr>
          <p:cNvSpPr/>
          <p:nvPr/>
        </p:nvSpPr>
        <p:spPr>
          <a:xfrm>
            <a:off x="3048000" y="1859340"/>
            <a:ext cx="6096000" cy="3139321"/>
          </a:xfrm>
          <a:prstGeom prst="rect">
            <a:avLst/>
          </a:prstGeom>
        </p:spPr>
        <p:txBody>
          <a:bodyPr>
            <a:spAutoFit/>
          </a:bodyPr>
          <a:lstStyle/>
          <a:p>
            <a:r>
              <a:rPr lang="en-US" dirty="0"/>
              <a:t>Bias in Neural Units will make ANN-SNN conversion process more difficult so no bias term is used, therefore Batch Normalization techniques cannot be used as a </a:t>
            </a:r>
            <a:r>
              <a:rPr lang="en-US" dirty="0" err="1"/>
              <a:t>regularizer</a:t>
            </a:r>
            <a:r>
              <a:rPr lang="en-US" dirty="0"/>
              <a:t> during the training process since it biases the inputs to each layer of the network to ensure each layer is provided with inputs having zero mean.</a:t>
            </a:r>
          </a:p>
          <a:p>
            <a:r>
              <a:rPr lang="en-US" dirty="0"/>
              <a:t>Average Pooling instead of Max Pooling: Since the neuron activations are binary in SNNs instead of analog values, performing max-pooling would result in significant information loss for the next layer. Consequently, we consider spatial-averaging as the pooling mechanism in this work.</a:t>
            </a:r>
          </a:p>
        </p:txBody>
      </p:sp>
    </p:spTree>
    <p:extLst>
      <p:ext uri="{BB962C8B-B14F-4D97-AF65-F5344CB8AC3E}">
        <p14:creationId xmlns:p14="http://schemas.microsoft.com/office/powerpoint/2010/main" val="10768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99" y="64311"/>
            <a:ext cx="10515600" cy="929565"/>
          </a:xfrm>
        </p:spPr>
        <p:txBody>
          <a:bodyPr/>
          <a:lstStyle/>
          <a:p>
            <a:pPr algn="ctr"/>
            <a:r>
              <a:rPr lang="en-US" dirty="0">
                <a:latin typeface="+mn-lt"/>
                <a:cs typeface="Times New Roman" panose="02020603050405020304" pitchFamily="18" charset="0"/>
              </a:rPr>
              <a:t>Overview</a:t>
            </a:r>
          </a:p>
        </p:txBody>
      </p:sp>
      <p:graphicFrame>
        <p:nvGraphicFramePr>
          <p:cNvPr id="8" name="Diagram 7"/>
          <p:cNvGraphicFramePr/>
          <p:nvPr>
            <p:extLst>
              <p:ext uri="{D42A27DB-BD31-4B8C-83A1-F6EECF244321}">
                <p14:modId xmlns:p14="http://schemas.microsoft.com/office/powerpoint/2010/main" val="2198090961"/>
              </p:ext>
            </p:extLst>
          </p:nvPr>
        </p:nvGraphicFramePr>
        <p:xfrm>
          <a:off x="720946" y="5627855"/>
          <a:ext cx="1330862" cy="690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p:cNvGrpSpPr/>
          <p:nvPr/>
        </p:nvGrpSpPr>
        <p:grpSpPr>
          <a:xfrm>
            <a:off x="5795869" y="3683207"/>
            <a:ext cx="2449728" cy="1306816"/>
            <a:chOff x="4140122" y="1248096"/>
            <a:chExt cx="1577646" cy="726412"/>
          </a:xfrm>
          <a:solidFill>
            <a:srgbClr val="92D050"/>
          </a:solidFill>
          <a:scene3d>
            <a:camera prst="orthographicFront"/>
            <a:lightRig rig="flat" dir="t"/>
          </a:scene3d>
        </p:grpSpPr>
        <p:sp>
          <p:nvSpPr>
            <p:cNvPr id="19" name="Rounded Rectangle 18"/>
            <p:cNvSpPr/>
            <p:nvPr/>
          </p:nvSpPr>
          <p:spPr>
            <a:xfrm>
              <a:off x="4140122" y="1248096"/>
              <a:ext cx="1577646" cy="726412"/>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0" name="Rounded Rectangle 4"/>
            <p:cNvSpPr txBox="1"/>
            <p:nvPr/>
          </p:nvSpPr>
          <p:spPr>
            <a:xfrm>
              <a:off x="4143972" y="1265390"/>
              <a:ext cx="1573796" cy="673400"/>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600" dirty="0"/>
                <a:t>ANN –SNN conversion </a:t>
              </a:r>
            </a:p>
            <a:p>
              <a:pPr lvl="0" algn="ctr" defTabSz="533400">
                <a:lnSpc>
                  <a:spcPct val="90000"/>
                </a:lnSpc>
                <a:spcBef>
                  <a:spcPct val="0"/>
                </a:spcBef>
                <a:spcAft>
                  <a:spcPct val="35000"/>
                </a:spcAft>
              </a:pPr>
              <a:r>
                <a:rPr lang="en-US" sz="1600" dirty="0"/>
                <a:t>+</a:t>
              </a:r>
            </a:p>
            <a:p>
              <a:pPr lvl="0" algn="ctr" defTabSz="533400">
                <a:lnSpc>
                  <a:spcPct val="90000"/>
                </a:lnSpc>
                <a:spcBef>
                  <a:spcPct val="0"/>
                </a:spcBef>
                <a:spcAft>
                  <a:spcPct val="35000"/>
                </a:spcAft>
              </a:pPr>
              <a:r>
                <a:rPr lang="en-US" sz="1600" dirty="0"/>
                <a:t>Spike –timing dependent backpropagation (STDB)</a:t>
              </a:r>
              <a:endParaRPr lang="en-US" sz="1600" kern="1200" dirty="0"/>
            </a:p>
          </p:txBody>
        </p:sp>
      </p:grpSp>
      <p:grpSp>
        <p:nvGrpSpPr>
          <p:cNvPr id="21" name="Group 20"/>
          <p:cNvGrpSpPr/>
          <p:nvPr/>
        </p:nvGrpSpPr>
        <p:grpSpPr>
          <a:xfrm>
            <a:off x="1027471" y="2340141"/>
            <a:ext cx="1059612" cy="632071"/>
            <a:chOff x="1421" y="1306573"/>
            <a:chExt cx="1409814" cy="609458"/>
          </a:xfrm>
          <a:solidFill>
            <a:srgbClr val="92D050"/>
          </a:solidFill>
          <a:scene3d>
            <a:camera prst="orthographicFront"/>
            <a:lightRig rig="flat" dir="t"/>
          </a:scene3d>
        </p:grpSpPr>
        <p:sp>
          <p:nvSpPr>
            <p:cNvPr id="22" name="Rounded Rectangle 21"/>
            <p:cNvSpPr/>
            <p:nvPr/>
          </p:nvSpPr>
          <p:spPr>
            <a:xfrm>
              <a:off x="1421" y="1306573"/>
              <a:ext cx="1409814" cy="609458"/>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4"/>
            <p:cNvSpPr txBox="1"/>
            <p:nvPr/>
          </p:nvSpPr>
          <p:spPr>
            <a:xfrm>
              <a:off x="19271" y="1324423"/>
              <a:ext cx="1374114" cy="573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Motivation</a:t>
              </a:r>
              <a:endParaRPr lang="en-US" sz="1100" kern="1200" dirty="0"/>
            </a:p>
          </p:txBody>
        </p:sp>
      </p:grpSp>
      <p:grpSp>
        <p:nvGrpSpPr>
          <p:cNvPr id="24" name="Group 23"/>
          <p:cNvGrpSpPr/>
          <p:nvPr/>
        </p:nvGrpSpPr>
        <p:grpSpPr>
          <a:xfrm>
            <a:off x="3285883" y="2115154"/>
            <a:ext cx="1490145" cy="998436"/>
            <a:chOff x="2288123" y="1169167"/>
            <a:chExt cx="1085520" cy="884270"/>
          </a:xfrm>
          <a:solidFill>
            <a:srgbClr val="92D050"/>
          </a:solidFill>
          <a:scene3d>
            <a:camera prst="orthographicFront"/>
            <a:lightRig rig="flat" dir="t"/>
          </a:scene3d>
        </p:grpSpPr>
        <p:sp>
          <p:nvSpPr>
            <p:cNvPr id="25" name="Rounded Rectangle 24"/>
            <p:cNvSpPr/>
            <p:nvPr/>
          </p:nvSpPr>
          <p:spPr>
            <a:xfrm>
              <a:off x="2288123" y="1169167"/>
              <a:ext cx="1085520" cy="884270"/>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txBox="1"/>
            <p:nvPr/>
          </p:nvSpPr>
          <p:spPr>
            <a:xfrm>
              <a:off x="2314022" y="1195066"/>
              <a:ext cx="1033722" cy="832472"/>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dirty="0"/>
                <a:t>Train ANN model</a:t>
              </a:r>
              <a:endParaRPr lang="en-US" sz="1600" kern="1200" dirty="0"/>
            </a:p>
          </p:txBody>
        </p:sp>
      </p:grpSp>
      <p:grpSp>
        <p:nvGrpSpPr>
          <p:cNvPr id="27" name="Group 26"/>
          <p:cNvGrpSpPr/>
          <p:nvPr/>
        </p:nvGrpSpPr>
        <p:grpSpPr>
          <a:xfrm>
            <a:off x="6259381" y="1116635"/>
            <a:ext cx="1467360" cy="889808"/>
            <a:chOff x="4250530" y="1273486"/>
            <a:chExt cx="1467360" cy="675632"/>
          </a:xfrm>
          <a:solidFill>
            <a:srgbClr val="92D050"/>
          </a:solidFill>
          <a:scene3d>
            <a:camera prst="orthographicFront"/>
            <a:lightRig rig="flat" dir="t"/>
          </a:scene3d>
        </p:grpSpPr>
        <p:sp>
          <p:nvSpPr>
            <p:cNvPr id="28" name="Rounded Rectangle 27"/>
            <p:cNvSpPr/>
            <p:nvPr/>
          </p:nvSpPr>
          <p:spPr>
            <a:xfrm>
              <a:off x="4250530" y="1273486"/>
              <a:ext cx="1467360" cy="675632"/>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9" name="Rounded Rectangle 4"/>
            <p:cNvSpPr txBox="1"/>
            <p:nvPr/>
          </p:nvSpPr>
          <p:spPr>
            <a:xfrm>
              <a:off x="4270319" y="1293275"/>
              <a:ext cx="1427782" cy="636054"/>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ANN-SNN Conversion</a:t>
              </a:r>
            </a:p>
          </p:txBody>
        </p:sp>
      </p:grpSp>
      <p:cxnSp>
        <p:nvCxnSpPr>
          <p:cNvPr id="46" name="Straight Connector 45"/>
          <p:cNvCxnSpPr/>
          <p:nvPr/>
        </p:nvCxnSpPr>
        <p:spPr>
          <a:xfrm>
            <a:off x="1553683" y="2973989"/>
            <a:ext cx="3594" cy="634898"/>
          </a:xfrm>
          <a:prstGeom prst="line">
            <a:avLst/>
          </a:prstGeom>
        </p:spPr>
        <p:style>
          <a:lnRef idx="3">
            <a:schemeClr val="dk1"/>
          </a:lnRef>
          <a:fillRef idx="0">
            <a:schemeClr val="dk1"/>
          </a:fillRef>
          <a:effectRef idx="2">
            <a:schemeClr val="dk1"/>
          </a:effectRef>
          <a:fontRef idx="minor">
            <a:schemeClr val="tx1"/>
          </a:fontRef>
        </p:style>
      </p:cxnSp>
      <p:grpSp>
        <p:nvGrpSpPr>
          <p:cNvPr id="47" name="Group 46"/>
          <p:cNvGrpSpPr/>
          <p:nvPr/>
        </p:nvGrpSpPr>
        <p:grpSpPr>
          <a:xfrm>
            <a:off x="515879" y="3597498"/>
            <a:ext cx="2075608" cy="1412756"/>
            <a:chOff x="1421" y="1306573"/>
            <a:chExt cx="1409814" cy="658765"/>
          </a:xfrm>
          <a:scene3d>
            <a:camera prst="orthographicFront"/>
            <a:lightRig rig="flat" dir="t"/>
          </a:scene3d>
        </p:grpSpPr>
        <p:sp>
          <p:nvSpPr>
            <p:cNvPr id="48" name="Rounded Rectangle 47"/>
            <p:cNvSpPr/>
            <p:nvPr/>
          </p:nvSpPr>
          <p:spPr>
            <a:xfrm>
              <a:off x="1421" y="1306573"/>
              <a:ext cx="1409814" cy="60945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9" name="Rounded Rectangle 4"/>
            <p:cNvSpPr txBox="1"/>
            <p:nvPr/>
          </p:nvSpPr>
          <p:spPr>
            <a:xfrm>
              <a:off x="1421" y="1391580"/>
              <a:ext cx="1374114" cy="573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dirty="0"/>
                <a:t>Present a computationally-efficient training technique for deep SNNs</a:t>
              </a:r>
            </a:p>
            <a:p>
              <a:pPr marL="171450" lvl="0" indent="-171450" algn="ctr" defTabSz="488950">
                <a:lnSpc>
                  <a:spcPct val="90000"/>
                </a:lnSpc>
                <a:spcBef>
                  <a:spcPct val="0"/>
                </a:spcBef>
                <a:spcAft>
                  <a:spcPct val="35000"/>
                </a:spcAft>
                <a:buFont typeface="Arial" panose="020B0604020202020204" pitchFamily="34" charset="0"/>
                <a:buChar char="•"/>
              </a:pPr>
              <a:endParaRPr lang="en-US" sz="1600" kern="1200" dirty="0"/>
            </a:p>
          </p:txBody>
        </p:sp>
      </p:grpSp>
      <p:cxnSp>
        <p:nvCxnSpPr>
          <p:cNvPr id="51" name="Straight Connector 50"/>
          <p:cNvCxnSpPr>
            <a:stCxn id="25" idx="2"/>
            <a:endCxn id="25" idx="2"/>
          </p:cNvCxnSpPr>
          <p:nvPr/>
        </p:nvCxnSpPr>
        <p:spPr>
          <a:xfrm>
            <a:off x="4030956" y="31135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030955" y="3113590"/>
            <a:ext cx="3594" cy="634898"/>
          </a:xfrm>
          <a:prstGeom prst="line">
            <a:avLst/>
          </a:prstGeom>
        </p:spPr>
        <p:style>
          <a:lnRef idx="3">
            <a:schemeClr val="dk1"/>
          </a:lnRef>
          <a:fillRef idx="0">
            <a:schemeClr val="dk1"/>
          </a:fillRef>
          <a:effectRef idx="2">
            <a:schemeClr val="dk1"/>
          </a:effectRef>
          <a:fontRef idx="minor">
            <a:schemeClr val="tx1"/>
          </a:fontRef>
        </p:style>
      </p:cxnSp>
      <p:grpSp>
        <p:nvGrpSpPr>
          <p:cNvPr id="59" name="Group 58"/>
          <p:cNvGrpSpPr/>
          <p:nvPr/>
        </p:nvGrpSpPr>
        <p:grpSpPr>
          <a:xfrm>
            <a:off x="9069561" y="948831"/>
            <a:ext cx="2227526" cy="1498531"/>
            <a:chOff x="4250530" y="1273486"/>
            <a:chExt cx="1467360" cy="675632"/>
          </a:xfrm>
          <a:scene3d>
            <a:camera prst="orthographicFront"/>
            <a:lightRig rig="flat" dir="t"/>
          </a:scene3d>
        </p:grpSpPr>
        <p:sp>
          <p:nvSpPr>
            <p:cNvPr id="60" name="Rounded Rectangle 59"/>
            <p:cNvSpPr/>
            <p:nvPr/>
          </p:nvSpPr>
          <p:spPr>
            <a:xfrm>
              <a:off x="4250530" y="1273486"/>
              <a:ext cx="1467360" cy="675632"/>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1" name="Rounded Rectangle 4"/>
            <p:cNvSpPr txBox="1"/>
            <p:nvPr/>
          </p:nvSpPr>
          <p:spPr>
            <a:xfrm>
              <a:off x="4270319" y="1293275"/>
              <a:ext cx="1427782" cy="6360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dirty="0"/>
                <a:t>Use the weights and firing thresholds of an SNN converted from an ANN as the initialization step for STDB</a:t>
              </a:r>
              <a:endParaRPr lang="en-US" sz="1600" kern="1200" dirty="0"/>
            </a:p>
          </p:txBody>
        </p:sp>
      </p:grpSp>
      <p:grpSp>
        <p:nvGrpSpPr>
          <p:cNvPr id="62" name="Group 61"/>
          <p:cNvGrpSpPr/>
          <p:nvPr/>
        </p:nvGrpSpPr>
        <p:grpSpPr>
          <a:xfrm>
            <a:off x="9120239" y="4744190"/>
            <a:ext cx="2255537" cy="1517007"/>
            <a:chOff x="4250530" y="1273486"/>
            <a:chExt cx="1467360" cy="675632"/>
          </a:xfrm>
          <a:scene3d>
            <a:camera prst="orthographicFront"/>
            <a:lightRig rig="flat" dir="t"/>
          </a:scene3d>
        </p:grpSpPr>
        <p:sp>
          <p:nvSpPr>
            <p:cNvPr id="63" name="Rounded Rectangle 62"/>
            <p:cNvSpPr/>
            <p:nvPr/>
          </p:nvSpPr>
          <p:spPr>
            <a:xfrm>
              <a:off x="4250530" y="1273486"/>
              <a:ext cx="1467360" cy="675632"/>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4" name="Rounded Rectangle 4"/>
            <p:cNvSpPr txBox="1"/>
            <p:nvPr/>
          </p:nvSpPr>
          <p:spPr>
            <a:xfrm>
              <a:off x="4270319" y="1293275"/>
              <a:ext cx="1427782" cy="6360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dirty="0"/>
                <a:t>Train the initialized network with STDB to obtain an SNN that converges within few epochs at a reduced latency</a:t>
              </a:r>
              <a:endParaRPr lang="en-US" sz="1600" kern="1200" dirty="0"/>
            </a:p>
          </p:txBody>
        </p:sp>
      </p:grpSp>
      <p:grpSp>
        <p:nvGrpSpPr>
          <p:cNvPr id="66" name="Group 65"/>
          <p:cNvGrpSpPr/>
          <p:nvPr/>
        </p:nvGrpSpPr>
        <p:grpSpPr>
          <a:xfrm>
            <a:off x="9102387" y="3218844"/>
            <a:ext cx="2238771" cy="1117771"/>
            <a:chOff x="4250530" y="1273486"/>
            <a:chExt cx="1467360" cy="675632"/>
          </a:xfrm>
          <a:scene3d>
            <a:camera prst="orthographicFront"/>
            <a:lightRig rig="flat" dir="t"/>
          </a:scene3d>
        </p:grpSpPr>
        <p:sp>
          <p:nvSpPr>
            <p:cNvPr id="67" name="Rounded Rectangle 66"/>
            <p:cNvSpPr/>
            <p:nvPr/>
          </p:nvSpPr>
          <p:spPr>
            <a:xfrm>
              <a:off x="4250530" y="1273486"/>
              <a:ext cx="1467360" cy="675632"/>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8" name="Rounded Rectangle 4"/>
            <p:cNvSpPr txBox="1"/>
            <p:nvPr/>
          </p:nvSpPr>
          <p:spPr>
            <a:xfrm>
              <a:off x="4270319" y="1293275"/>
              <a:ext cx="1427782" cy="6360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Perform STDB with a novel surrogate gradient function using neuron’s spike time</a:t>
              </a:r>
            </a:p>
          </p:txBody>
        </p:sp>
      </p:grpSp>
      <p:grpSp>
        <p:nvGrpSpPr>
          <p:cNvPr id="80" name="Group 79"/>
          <p:cNvGrpSpPr/>
          <p:nvPr/>
        </p:nvGrpSpPr>
        <p:grpSpPr>
          <a:xfrm>
            <a:off x="2466183" y="5528022"/>
            <a:ext cx="1467360" cy="889808"/>
            <a:chOff x="4250530" y="1273486"/>
            <a:chExt cx="1467360" cy="675632"/>
          </a:xfrm>
          <a:solidFill>
            <a:srgbClr val="FFC000"/>
          </a:solidFill>
          <a:scene3d>
            <a:camera prst="orthographicFront"/>
            <a:lightRig rig="flat" dir="t"/>
          </a:scene3d>
        </p:grpSpPr>
        <p:sp>
          <p:nvSpPr>
            <p:cNvPr id="81" name="Rounded Rectangle 80"/>
            <p:cNvSpPr/>
            <p:nvPr/>
          </p:nvSpPr>
          <p:spPr>
            <a:xfrm>
              <a:off x="4250530" y="1273486"/>
              <a:ext cx="1467360" cy="675632"/>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2" name="Rounded Rectangle 4"/>
            <p:cNvSpPr txBox="1"/>
            <p:nvPr/>
          </p:nvSpPr>
          <p:spPr>
            <a:xfrm>
              <a:off x="4270319" y="1293275"/>
              <a:ext cx="1427782" cy="636054"/>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Datasets</a:t>
              </a:r>
            </a:p>
            <a:p>
              <a:pPr marL="285750" lvl="0" indent="-285750" defTabSz="488950">
                <a:lnSpc>
                  <a:spcPct val="90000"/>
                </a:lnSpc>
                <a:spcBef>
                  <a:spcPct val="0"/>
                </a:spcBef>
                <a:spcAft>
                  <a:spcPct val="35000"/>
                </a:spcAft>
                <a:buFont typeface="Arial" panose="020B0604020202020204" pitchFamily="34" charset="0"/>
                <a:buChar char="•"/>
              </a:pPr>
              <a:r>
                <a:rPr lang="en-US" sz="1600" dirty="0"/>
                <a:t>MNIST</a:t>
              </a:r>
            </a:p>
            <a:p>
              <a:pPr marL="285750" lvl="0" indent="-285750" defTabSz="488950">
                <a:lnSpc>
                  <a:spcPct val="90000"/>
                </a:lnSpc>
                <a:spcBef>
                  <a:spcPct val="0"/>
                </a:spcBef>
                <a:spcAft>
                  <a:spcPct val="35000"/>
                </a:spcAft>
                <a:buFont typeface="Arial" panose="020B0604020202020204" pitchFamily="34" charset="0"/>
                <a:buChar char="•"/>
              </a:pPr>
              <a:r>
                <a:rPr lang="en-US" sz="1600" kern="1200" dirty="0"/>
                <a:t>CIFAR-10</a:t>
              </a:r>
            </a:p>
          </p:txBody>
        </p:sp>
      </p:grpSp>
      <p:grpSp>
        <p:nvGrpSpPr>
          <p:cNvPr id="83" name="Group 82"/>
          <p:cNvGrpSpPr/>
          <p:nvPr/>
        </p:nvGrpSpPr>
        <p:grpSpPr>
          <a:xfrm>
            <a:off x="4325851" y="5506340"/>
            <a:ext cx="1467360" cy="889808"/>
            <a:chOff x="4250530" y="1273486"/>
            <a:chExt cx="1467360" cy="675632"/>
          </a:xfrm>
          <a:solidFill>
            <a:srgbClr val="FFC000"/>
          </a:solidFill>
          <a:scene3d>
            <a:camera prst="orthographicFront"/>
            <a:lightRig rig="flat" dir="t"/>
          </a:scene3d>
        </p:grpSpPr>
        <p:sp>
          <p:nvSpPr>
            <p:cNvPr id="84" name="Rounded Rectangle 83"/>
            <p:cNvSpPr/>
            <p:nvPr/>
          </p:nvSpPr>
          <p:spPr>
            <a:xfrm>
              <a:off x="4250530" y="1273486"/>
              <a:ext cx="1467360" cy="675632"/>
            </a:xfrm>
            <a:prstGeom prst="roundRect">
              <a:avLst>
                <a:gd name="adj" fmla="val 10000"/>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5" name="Rounded Rectangle 4"/>
            <p:cNvSpPr txBox="1"/>
            <p:nvPr/>
          </p:nvSpPr>
          <p:spPr>
            <a:xfrm>
              <a:off x="4270319" y="1293275"/>
              <a:ext cx="1427782" cy="636054"/>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 Architectures</a:t>
              </a:r>
            </a:p>
            <a:p>
              <a:pPr marL="285750" lvl="0" indent="-285750" defTabSz="488950">
                <a:lnSpc>
                  <a:spcPct val="90000"/>
                </a:lnSpc>
                <a:spcBef>
                  <a:spcPct val="0"/>
                </a:spcBef>
                <a:spcAft>
                  <a:spcPct val="35000"/>
                </a:spcAft>
                <a:buFont typeface="Arial" panose="020B0604020202020204" pitchFamily="34" charset="0"/>
                <a:buChar char="•"/>
              </a:pPr>
              <a:r>
                <a:rPr lang="en-US" sz="1600" dirty="0"/>
                <a:t>LeNet5</a:t>
              </a:r>
            </a:p>
            <a:p>
              <a:pPr marL="285750" lvl="0" indent="-285750" defTabSz="488950">
                <a:lnSpc>
                  <a:spcPct val="90000"/>
                </a:lnSpc>
                <a:spcBef>
                  <a:spcPct val="0"/>
                </a:spcBef>
                <a:spcAft>
                  <a:spcPct val="35000"/>
                </a:spcAft>
                <a:buFont typeface="Arial" panose="020B0604020202020204" pitchFamily="34" charset="0"/>
                <a:buChar char="•"/>
              </a:pPr>
              <a:r>
                <a:rPr lang="en-US" sz="1600" kern="1200" dirty="0"/>
                <a:t>VGG16</a:t>
              </a:r>
            </a:p>
          </p:txBody>
        </p:sp>
      </p:grpSp>
      <p:grpSp>
        <p:nvGrpSpPr>
          <p:cNvPr id="86" name="Group 85"/>
          <p:cNvGrpSpPr/>
          <p:nvPr/>
        </p:nvGrpSpPr>
        <p:grpSpPr>
          <a:xfrm>
            <a:off x="3176641" y="3692068"/>
            <a:ext cx="1721940" cy="1172892"/>
            <a:chOff x="4250530" y="1273486"/>
            <a:chExt cx="1467360" cy="675632"/>
          </a:xfrm>
          <a:scene3d>
            <a:camera prst="orthographicFront"/>
            <a:lightRig rig="flat" dir="t"/>
          </a:scene3d>
        </p:grpSpPr>
        <p:sp>
          <p:nvSpPr>
            <p:cNvPr id="87" name="Rounded Rectangle 86"/>
            <p:cNvSpPr/>
            <p:nvPr/>
          </p:nvSpPr>
          <p:spPr>
            <a:xfrm>
              <a:off x="4250530" y="1273486"/>
              <a:ext cx="1467360" cy="675632"/>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8" name="Rounded Rectangle 4"/>
            <p:cNvSpPr txBox="1"/>
            <p:nvPr/>
          </p:nvSpPr>
          <p:spPr>
            <a:xfrm>
              <a:off x="4270319" y="1293275"/>
              <a:ext cx="1427782" cy="6360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600" kern="1200" dirty="0"/>
                <a:t>Train an ANN with ReLU neurons using gradient descent</a:t>
              </a:r>
            </a:p>
          </p:txBody>
        </p:sp>
      </p:grpSp>
      <p:cxnSp>
        <p:nvCxnSpPr>
          <p:cNvPr id="12" name="Straight Connector 11"/>
          <p:cNvCxnSpPr/>
          <p:nvPr/>
        </p:nvCxnSpPr>
        <p:spPr>
          <a:xfrm flipV="1">
            <a:off x="7725549" y="1571803"/>
            <a:ext cx="1345205" cy="8060"/>
          </a:xfrm>
          <a:prstGeom prst="line">
            <a:avLst/>
          </a:prstGeom>
        </p:spPr>
        <p:style>
          <a:lnRef idx="3">
            <a:schemeClr val="dk1"/>
          </a:lnRef>
          <a:fillRef idx="0">
            <a:schemeClr val="dk1"/>
          </a:fillRef>
          <a:effectRef idx="2">
            <a:schemeClr val="dk1"/>
          </a:effectRef>
          <a:fontRef idx="minor">
            <a:schemeClr val="tx1"/>
          </a:fontRef>
        </p:style>
      </p:cxnSp>
      <p:sp>
        <p:nvSpPr>
          <p:cNvPr id="13" name="Right Arrow 12"/>
          <p:cNvSpPr/>
          <p:nvPr/>
        </p:nvSpPr>
        <p:spPr>
          <a:xfrm>
            <a:off x="2308345" y="2511091"/>
            <a:ext cx="743883" cy="301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20" idx="3"/>
          </p:cNvCxnSpPr>
          <p:nvPr/>
        </p:nvCxnSpPr>
        <p:spPr>
          <a:xfrm flipV="1">
            <a:off x="8245597" y="3738974"/>
            <a:ext cx="874642" cy="581069"/>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endCxn id="63" idx="1"/>
          </p:cNvCxnSpPr>
          <p:nvPr/>
        </p:nvCxnSpPr>
        <p:spPr>
          <a:xfrm>
            <a:off x="8241605" y="4320042"/>
            <a:ext cx="878634" cy="1182652"/>
          </a:xfrm>
          <a:prstGeom prst="line">
            <a:avLst/>
          </a:prstGeom>
        </p:spPr>
        <p:style>
          <a:lnRef idx="3">
            <a:schemeClr val="dk1"/>
          </a:lnRef>
          <a:fillRef idx="0">
            <a:schemeClr val="dk1"/>
          </a:fillRef>
          <a:effectRef idx="2">
            <a:schemeClr val="dk1"/>
          </a:effectRef>
          <a:fontRef idx="minor">
            <a:schemeClr val="tx1"/>
          </a:fontRef>
        </p:style>
      </p:cxnSp>
      <p:sp>
        <p:nvSpPr>
          <p:cNvPr id="98" name="Up-Down Arrow 97"/>
          <p:cNvSpPr/>
          <p:nvPr/>
        </p:nvSpPr>
        <p:spPr>
          <a:xfrm>
            <a:off x="6842766" y="2010086"/>
            <a:ext cx="355934" cy="1681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inus 100"/>
          <p:cNvSpPr/>
          <p:nvPr/>
        </p:nvSpPr>
        <p:spPr>
          <a:xfrm>
            <a:off x="4670961" y="2313722"/>
            <a:ext cx="2607733" cy="706550"/>
          </a:xfrm>
          <a:prstGeom prst="mathMinus">
            <a:avLst/>
          </a:prstGeom>
          <a:ln cap="flat">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286620" y="2175768"/>
            <a:ext cx="1376413" cy="369332"/>
          </a:xfrm>
          <a:prstGeom prst="rect">
            <a:avLst/>
          </a:prstGeom>
          <a:noFill/>
        </p:spPr>
        <p:txBody>
          <a:bodyPr wrap="square" rtlCol="0">
            <a:spAutoFit/>
          </a:bodyPr>
          <a:lstStyle/>
          <a:p>
            <a:r>
              <a:rPr lang="en-US" dirty="0"/>
              <a:t>Approach 1</a:t>
            </a:r>
          </a:p>
        </p:txBody>
      </p:sp>
      <p:sp>
        <p:nvSpPr>
          <p:cNvPr id="103" name="TextBox 102"/>
          <p:cNvSpPr txBox="1"/>
          <p:nvPr/>
        </p:nvSpPr>
        <p:spPr>
          <a:xfrm>
            <a:off x="5286620" y="2797558"/>
            <a:ext cx="1316617" cy="369332"/>
          </a:xfrm>
          <a:prstGeom prst="rect">
            <a:avLst/>
          </a:prstGeom>
          <a:noFill/>
        </p:spPr>
        <p:txBody>
          <a:bodyPr wrap="square" rtlCol="0">
            <a:spAutoFit/>
          </a:bodyPr>
          <a:lstStyle/>
          <a:p>
            <a:r>
              <a:rPr lang="en-US" dirty="0"/>
              <a:t>Approach 2</a:t>
            </a:r>
          </a:p>
        </p:txBody>
      </p:sp>
    </p:spTree>
    <p:extLst>
      <p:ext uri="{BB962C8B-B14F-4D97-AF65-F5344CB8AC3E}">
        <p14:creationId xmlns:p14="http://schemas.microsoft.com/office/powerpoint/2010/main" val="20272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794" y="0"/>
            <a:ext cx="10515600" cy="1325563"/>
          </a:xfrm>
        </p:spPr>
        <p:txBody>
          <a:bodyPr/>
          <a:lstStyle/>
          <a:p>
            <a:pPr algn="ctr"/>
            <a:r>
              <a:rPr lang="en-US" dirty="0">
                <a:latin typeface="+mn-lt"/>
              </a:rPr>
              <a:t>Motivation</a:t>
            </a:r>
          </a:p>
        </p:txBody>
      </p:sp>
      <p:sp>
        <p:nvSpPr>
          <p:cNvPr id="3" name="Content Placeholder 2"/>
          <p:cNvSpPr>
            <a:spLocks noGrp="1"/>
          </p:cNvSpPr>
          <p:nvPr>
            <p:ph idx="1"/>
          </p:nvPr>
        </p:nvSpPr>
        <p:spPr>
          <a:xfrm>
            <a:off x="726055" y="1351715"/>
            <a:ext cx="11122643" cy="4911608"/>
          </a:xfrm>
        </p:spPr>
        <p:txBody>
          <a:bodyPr>
            <a:normAutofit lnSpcReduction="10000"/>
          </a:bodyPr>
          <a:lstStyle/>
          <a:p>
            <a:r>
              <a:rPr lang="en-US" dirty="0"/>
              <a:t>Spiking Neural Networks (SNNs) promise higher energy efficiency in neuromorphic hardware implementations.</a:t>
            </a:r>
          </a:p>
          <a:p>
            <a:r>
              <a:rPr lang="en-US" dirty="0"/>
              <a:t>SNNs obtained through ANN – SNN conversion using suitable threshold balancing incur large latency leading to higher energy consumption.</a:t>
            </a:r>
          </a:p>
          <a:p>
            <a:r>
              <a:rPr lang="en-US" dirty="0"/>
              <a:t>Proposed solutions consist of two approaches</a:t>
            </a:r>
          </a:p>
          <a:p>
            <a:pPr lvl="1"/>
            <a:r>
              <a:rPr lang="en-US" dirty="0"/>
              <a:t>Conversion from traditional ANN to SNN with an appropriate threshold scaling.</a:t>
            </a:r>
          </a:p>
          <a:p>
            <a:pPr lvl="1"/>
            <a:r>
              <a:rPr lang="en-US" dirty="0"/>
              <a:t>A hybrid training technique which combines ANN-SNN conversion and training SNNs with spike-based backpropagation. </a:t>
            </a:r>
          </a:p>
          <a:p>
            <a:r>
              <a:rPr lang="en-US" dirty="0"/>
              <a:t>Evaluate our approaches on SNN architectures like VGG and </a:t>
            </a:r>
            <a:r>
              <a:rPr lang="en-US" dirty="0" err="1"/>
              <a:t>LeNet</a:t>
            </a:r>
            <a:r>
              <a:rPr lang="en-US" dirty="0"/>
              <a:t> on CIFAR10 and MNIST datasets respectively.</a:t>
            </a:r>
          </a:p>
          <a:p>
            <a:r>
              <a:rPr lang="en-US" dirty="0"/>
              <a:t>Achieve </a:t>
            </a:r>
            <a:r>
              <a:rPr lang="en-US" dirty="0" err="1"/>
              <a:t>iso</a:t>
            </a:r>
            <a:r>
              <a:rPr lang="en-US" dirty="0"/>
              <a:t>-accuracy compared to similar ANN architectures at lower compute cost and energy.</a:t>
            </a:r>
          </a:p>
          <a:p>
            <a:endParaRPr lang="en-US" dirty="0"/>
          </a:p>
          <a:p>
            <a:endParaRPr lang="en-US" dirty="0"/>
          </a:p>
        </p:txBody>
      </p:sp>
    </p:spTree>
    <p:extLst>
      <p:ext uri="{BB962C8B-B14F-4D97-AF65-F5344CB8AC3E}">
        <p14:creationId xmlns:p14="http://schemas.microsoft.com/office/powerpoint/2010/main" val="33568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575" y="115410"/>
            <a:ext cx="10515600" cy="1325563"/>
          </a:xfrm>
        </p:spPr>
        <p:txBody>
          <a:bodyPr/>
          <a:lstStyle/>
          <a:p>
            <a:pPr algn="ctr"/>
            <a:r>
              <a:rPr lang="en-US" dirty="0">
                <a:latin typeface="+mn-lt"/>
              </a:rPr>
              <a:t>Spiking Neural Networks</a:t>
            </a:r>
          </a:p>
        </p:txBody>
      </p:sp>
      <p:sp>
        <p:nvSpPr>
          <p:cNvPr id="9" name="TextBox 8"/>
          <p:cNvSpPr txBox="1"/>
          <p:nvPr/>
        </p:nvSpPr>
        <p:spPr>
          <a:xfrm>
            <a:off x="567891" y="1620130"/>
            <a:ext cx="439874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Spiking neural networks (SNNs) use biologically-realistic models of neurons to carry out computation.</a:t>
            </a:r>
          </a:p>
          <a:p>
            <a:pPr marL="285750" indent="-285750">
              <a:buFont typeface="Arial" panose="020B0604020202020204" pitchFamily="34" charset="0"/>
              <a:buChar char="•"/>
            </a:pPr>
            <a:r>
              <a:rPr lang="en-US" dirty="0"/>
              <a:t>SNNs operate using spikes. The occurrence of a spike represents the membrane potential of the neuron.</a:t>
            </a:r>
          </a:p>
          <a:p>
            <a:pPr marL="285750" indent="-285750">
              <a:buFont typeface="Arial" panose="020B0604020202020204" pitchFamily="34" charset="0"/>
              <a:buChar char="•"/>
            </a:pPr>
            <a:r>
              <a:rPr lang="en-US" dirty="0"/>
              <a:t>Once a neuron reaches a certain potential, it spikes, and the potential of that neuron is reset. Most common model for this is the Leaky integrate-and-fire (LIF) model. </a:t>
            </a:r>
          </a:p>
          <a:p>
            <a:pPr marL="285750" indent="-285750">
              <a:buFont typeface="Arial" panose="020B0604020202020204" pitchFamily="34" charset="0"/>
              <a:buChar char="•"/>
            </a:pPr>
            <a:r>
              <a:rPr lang="en-US" dirty="0"/>
              <a:t>This type of information encoding is very robust to errors because a failure to detect a spike or two doesn’t induce a significant error on the average spike rate.</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291" t="6504"/>
          <a:stretch/>
        </p:blipFill>
        <p:spPr>
          <a:xfrm>
            <a:off x="5284270" y="1808206"/>
            <a:ext cx="6641432" cy="3368842"/>
          </a:xfrm>
          <a:prstGeom prst="roundRect">
            <a:avLst/>
          </a:prstGeom>
        </p:spPr>
      </p:pic>
      <p:sp>
        <p:nvSpPr>
          <p:cNvPr id="6" name="TextBox 5"/>
          <p:cNvSpPr txBox="1"/>
          <p:nvPr/>
        </p:nvSpPr>
        <p:spPr>
          <a:xfrm flipH="1">
            <a:off x="6213108" y="5322900"/>
            <a:ext cx="4783756" cy="646331"/>
          </a:xfrm>
          <a:prstGeom prst="rect">
            <a:avLst/>
          </a:prstGeom>
          <a:noFill/>
        </p:spPr>
        <p:txBody>
          <a:bodyPr wrap="square" rtlCol="0">
            <a:spAutoFit/>
          </a:bodyPr>
          <a:lstStyle/>
          <a:p>
            <a:r>
              <a:rPr lang="en-US" dirty="0"/>
              <a:t>A feedforward fully-connected SNN architecture with Leaky-Integrate-and-Fire (LIF) spiking</a:t>
            </a:r>
          </a:p>
        </p:txBody>
      </p:sp>
    </p:spTree>
    <p:extLst>
      <p:ext uri="{BB962C8B-B14F-4D97-AF65-F5344CB8AC3E}">
        <p14:creationId xmlns:p14="http://schemas.microsoft.com/office/powerpoint/2010/main" val="79818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18025" b="2627"/>
          <a:stretch/>
        </p:blipFill>
        <p:spPr>
          <a:xfrm>
            <a:off x="977206" y="2133803"/>
            <a:ext cx="2868328" cy="655445"/>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 r="43858"/>
          <a:stretch/>
        </p:blipFill>
        <p:spPr>
          <a:xfrm>
            <a:off x="684037" y="3353108"/>
            <a:ext cx="3454667" cy="1949550"/>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303" r="54993"/>
          <a:stretch/>
        </p:blipFill>
        <p:spPr>
          <a:xfrm>
            <a:off x="1167532" y="5837579"/>
            <a:ext cx="2415942" cy="946956"/>
          </a:xfrm>
          <a:prstGeom prst="rect">
            <a:avLst/>
          </a:prstGeom>
        </p:spPr>
      </p:pic>
      <p:sp>
        <p:nvSpPr>
          <p:cNvPr id="12" name="TextBox 11"/>
          <p:cNvSpPr txBox="1"/>
          <p:nvPr/>
        </p:nvSpPr>
        <p:spPr>
          <a:xfrm>
            <a:off x="380895" y="1210473"/>
            <a:ext cx="423923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differential equation widely used to characterize the leaky-integrate-and-fire (LIF) neuron model is described by</a:t>
            </a:r>
          </a:p>
        </p:txBody>
      </p:sp>
      <p:sp>
        <p:nvSpPr>
          <p:cNvPr id="13" name="TextBox 12"/>
          <p:cNvSpPr txBox="1"/>
          <p:nvPr/>
        </p:nvSpPr>
        <p:spPr>
          <a:xfrm>
            <a:off x="380895" y="2872151"/>
            <a:ext cx="408017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iterative model for a single post-neuron is described by</a:t>
            </a:r>
          </a:p>
        </p:txBody>
      </p:sp>
      <p:sp>
        <p:nvSpPr>
          <p:cNvPr id="14" name="TextBox 13"/>
          <p:cNvSpPr txBox="1"/>
          <p:nvPr/>
        </p:nvSpPr>
        <p:spPr>
          <a:xfrm>
            <a:off x="380895" y="5302658"/>
            <a:ext cx="408017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dynamics of the neuron in the output layer is described by</a:t>
            </a:r>
          </a:p>
        </p:txBody>
      </p:sp>
      <p:sp>
        <p:nvSpPr>
          <p:cNvPr id="17" name="TextBox 16"/>
          <p:cNvSpPr txBox="1"/>
          <p:nvPr/>
        </p:nvSpPr>
        <p:spPr>
          <a:xfrm>
            <a:off x="1722922" y="179421"/>
            <a:ext cx="8585735" cy="769441"/>
          </a:xfrm>
          <a:prstGeom prst="rect">
            <a:avLst/>
          </a:prstGeom>
          <a:noFill/>
        </p:spPr>
        <p:txBody>
          <a:bodyPr wrap="square" rtlCol="0">
            <a:spAutoFit/>
          </a:bodyPr>
          <a:lstStyle/>
          <a:p>
            <a:pPr algn="ctr"/>
            <a:r>
              <a:rPr lang="en-US" sz="4400" dirty="0"/>
              <a:t>Spiking Neuron Model</a:t>
            </a:r>
          </a:p>
        </p:txBody>
      </p:sp>
      <p:pic>
        <p:nvPicPr>
          <p:cNvPr id="1026" name="Picture 2" descr="Frontiers | Enabling Spike-Based Backpropagation for Training Deep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767" y="1807801"/>
            <a:ext cx="6872438" cy="30906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423137" y="5256491"/>
            <a:ext cx="5915423" cy="369332"/>
          </a:xfrm>
          <a:prstGeom prst="rect">
            <a:avLst/>
          </a:prstGeom>
          <a:noFill/>
        </p:spPr>
        <p:txBody>
          <a:bodyPr wrap="square" rtlCol="0">
            <a:spAutoFit/>
          </a:bodyPr>
          <a:lstStyle/>
          <a:p>
            <a:r>
              <a:rPr lang="en-US" dirty="0"/>
              <a:t> Illustration of Leaky Integrate and Fire (LIF) neuron dynamics</a:t>
            </a:r>
          </a:p>
        </p:txBody>
      </p:sp>
    </p:spTree>
    <p:extLst>
      <p:ext uri="{BB962C8B-B14F-4D97-AF65-F5344CB8AC3E}">
        <p14:creationId xmlns:p14="http://schemas.microsoft.com/office/powerpoint/2010/main" val="368887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8660CED-946B-9441-B999-C7E17C68F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968" y="897147"/>
            <a:ext cx="3819122" cy="5874588"/>
          </a:xfrm>
          <a:prstGeom prst="rect">
            <a:avLst/>
          </a:prstGeom>
        </p:spPr>
      </p:pic>
      <p:cxnSp>
        <p:nvCxnSpPr>
          <p:cNvPr id="5" name="Straight Connector 4">
            <a:extLst>
              <a:ext uri="{FF2B5EF4-FFF2-40B4-BE49-F238E27FC236}">
                <a16:creationId xmlns:a16="http://schemas.microsoft.com/office/drawing/2014/main" id="{3188E4FA-7657-1E4F-A406-734BD2281C59}"/>
              </a:ext>
            </a:extLst>
          </p:cNvPr>
          <p:cNvCxnSpPr/>
          <p:nvPr/>
        </p:nvCxnSpPr>
        <p:spPr>
          <a:xfrm>
            <a:off x="990600" y="6198870"/>
            <a:ext cx="790575"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4F28F00-9722-4141-82E7-DD33E64BD23E}"/>
              </a:ext>
            </a:extLst>
          </p:cNvPr>
          <p:cNvCxnSpPr/>
          <p:nvPr/>
        </p:nvCxnSpPr>
        <p:spPr>
          <a:xfrm>
            <a:off x="990600" y="6435725"/>
            <a:ext cx="790575"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2E09A7-3A02-A541-B98F-BBE1817CEF11}"/>
              </a:ext>
            </a:extLst>
          </p:cNvPr>
          <p:cNvCxnSpPr>
            <a:cxnSpLocks/>
          </p:cNvCxnSpPr>
          <p:nvPr/>
        </p:nvCxnSpPr>
        <p:spPr>
          <a:xfrm flipV="1">
            <a:off x="1784350" y="6200775"/>
            <a:ext cx="0" cy="23812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0DE4EF2-0BFF-DC49-AA5F-9F929A0C2281}"/>
              </a:ext>
            </a:extLst>
          </p:cNvPr>
          <p:cNvCxnSpPr>
            <a:cxnSpLocks/>
          </p:cNvCxnSpPr>
          <p:nvPr/>
        </p:nvCxnSpPr>
        <p:spPr>
          <a:xfrm flipV="1">
            <a:off x="993775" y="6200775"/>
            <a:ext cx="0" cy="23812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1605D8-8DC2-1E45-B447-FB4C3DB7F098}"/>
              </a:ext>
            </a:extLst>
          </p:cNvPr>
          <p:cNvCxnSpPr>
            <a:cxnSpLocks/>
          </p:cNvCxnSpPr>
          <p:nvPr/>
        </p:nvCxnSpPr>
        <p:spPr>
          <a:xfrm>
            <a:off x="1998482" y="6319837"/>
            <a:ext cx="1423448"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2F870E-22AB-0648-9359-70A0B482ED91}"/>
                  </a:ext>
                </a:extLst>
              </p:cNvPr>
              <p:cNvSpPr txBox="1"/>
              <p:nvPr/>
            </p:nvSpPr>
            <p:spPr>
              <a:xfrm>
                <a:off x="3636061" y="5785276"/>
                <a:ext cx="2773365" cy="830997"/>
              </a:xfrm>
              <a:prstGeom prst="rect">
                <a:avLst/>
              </a:prstGeom>
              <a:noFill/>
            </p:spPr>
            <p:txBody>
              <a:bodyPr wrap="square" rtlCol="0">
                <a:spAutoFit/>
              </a:bodyPr>
              <a:lstStyle/>
              <a:p>
                <a:r>
                  <a:rPr lang="en-US" sz="1600" dirty="0"/>
                  <a:t>For scaled conversion, we do </a:t>
                </a:r>
                <a14:m>
                  <m:oMath xmlns:m="http://schemas.openxmlformats.org/officeDocument/2006/math">
                    <m:r>
                      <a:rPr lang="en-US" sz="1600" b="0" i="1" smtClean="0">
                        <a:latin typeface="Cambria Math" panose="02040503050406030204" pitchFamily="18" charset="0"/>
                      </a:rPr>
                      <m:t>𝑉</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𝑘𝑣</m:t>
                    </m:r>
                  </m:oMath>
                </a14:m>
                <a:r>
                  <a:rPr lang="en-US" sz="1600" dirty="0"/>
                  <a:t> where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~0.2−0.4 </m:t>
                    </m:r>
                  </m:oMath>
                </a14:m>
                <a:endParaRPr lang="en-US" sz="1600" b="0" dirty="0"/>
              </a:p>
              <a:p>
                <a:r>
                  <a:rPr lang="en-US" sz="1600" b="0" dirty="0"/>
                  <a:t>for VGG architectures</a:t>
                </a:r>
              </a:p>
            </p:txBody>
          </p:sp>
        </mc:Choice>
        <mc:Fallback xmlns="">
          <p:sp>
            <p:nvSpPr>
              <p:cNvPr id="10" name="TextBox 9">
                <a:extLst>
                  <a:ext uri="{FF2B5EF4-FFF2-40B4-BE49-F238E27FC236}">
                    <a16:creationId xmlns:a16="http://schemas.microsoft.com/office/drawing/2014/main" id="{BA2F870E-22AB-0648-9359-70A0B482ED91}"/>
                  </a:ext>
                </a:extLst>
              </p:cNvPr>
              <p:cNvSpPr txBox="1">
                <a:spLocks noRot="1" noChangeAspect="1" noMove="1" noResize="1" noEditPoints="1" noAdjustHandles="1" noChangeArrowheads="1" noChangeShapeType="1" noTextEdit="1"/>
              </p:cNvSpPr>
              <p:nvPr/>
            </p:nvSpPr>
            <p:spPr>
              <a:xfrm>
                <a:off x="3636061" y="5785276"/>
                <a:ext cx="2773365" cy="830997"/>
              </a:xfrm>
              <a:prstGeom prst="rect">
                <a:avLst/>
              </a:prstGeom>
              <a:blipFill>
                <a:blip r:embed="rId3"/>
                <a:stretch>
                  <a:fillRect l="-1099" t="-2206" b="-8824"/>
                </a:stretch>
              </a:blipFill>
            </p:spPr>
            <p:txBody>
              <a:bodyPr/>
              <a:lstStyle/>
              <a:p>
                <a:r>
                  <a:rPr lang="en-US">
                    <a:noFill/>
                  </a:rPr>
                  <a:t> </a:t>
                </a:r>
              </a:p>
            </p:txBody>
          </p:sp>
        </mc:Fallback>
      </mc:AlternateContent>
      <p:sp>
        <p:nvSpPr>
          <p:cNvPr id="12" name="TextBox 11"/>
          <p:cNvSpPr txBox="1"/>
          <p:nvPr/>
        </p:nvSpPr>
        <p:spPr>
          <a:xfrm>
            <a:off x="3758272" y="189261"/>
            <a:ext cx="4934309" cy="707886"/>
          </a:xfrm>
          <a:prstGeom prst="rect">
            <a:avLst/>
          </a:prstGeom>
          <a:noFill/>
        </p:spPr>
        <p:txBody>
          <a:bodyPr wrap="square" rtlCol="0">
            <a:spAutoFit/>
          </a:bodyPr>
          <a:lstStyle/>
          <a:p>
            <a:pPr algn="ctr"/>
            <a:r>
              <a:rPr lang="en-US" sz="4000" dirty="0"/>
              <a:t>ANN-SNN conversion</a:t>
            </a:r>
          </a:p>
        </p:txBody>
      </p:sp>
      <p:sp>
        <p:nvSpPr>
          <p:cNvPr id="13" name="TextBox 12"/>
          <p:cNvSpPr txBox="1"/>
          <p:nvPr/>
        </p:nvSpPr>
        <p:spPr>
          <a:xfrm>
            <a:off x="6728604" y="1337905"/>
            <a:ext cx="4744528" cy="4185761"/>
          </a:xfrm>
          <a:prstGeom prst="rect">
            <a:avLst/>
          </a:prstGeom>
          <a:noFill/>
        </p:spPr>
        <p:txBody>
          <a:bodyPr wrap="square" rtlCol="0">
            <a:spAutoFit/>
          </a:bodyPr>
          <a:lstStyle/>
          <a:p>
            <a:pPr marL="285750" indent="-285750">
              <a:buFont typeface="Arial" panose="020B0604020202020204" pitchFamily="34" charset="0"/>
              <a:buChar char="•"/>
            </a:pPr>
            <a:r>
              <a:rPr lang="en-US" sz="1900" dirty="0"/>
              <a:t>We propose to use the ANN – SNN conversion process as an initialization technique for STDB.</a:t>
            </a:r>
          </a:p>
          <a:p>
            <a:pPr marL="285750" indent="-285750">
              <a:buFont typeface="Arial" panose="020B0604020202020204" pitchFamily="34" charset="0"/>
              <a:buChar char="•"/>
            </a:pPr>
            <a:r>
              <a:rPr lang="en-US" sz="1900" dirty="0"/>
              <a:t>The threshold voltages in SNN needs to be adjusted based on the ANN weights. </a:t>
            </a:r>
          </a:p>
          <a:p>
            <a:pPr marL="285750" indent="-285750">
              <a:buFont typeface="Arial" panose="020B0604020202020204" pitchFamily="34" charset="0"/>
              <a:buChar char="•"/>
            </a:pPr>
            <a:r>
              <a:rPr lang="en-US" sz="1900" dirty="0"/>
              <a:t>To achieve this we employ threshold-balancing where the weights are unchanged and the threshold is set to the normalization factor.</a:t>
            </a:r>
          </a:p>
          <a:p>
            <a:pPr marL="285750" indent="-285750">
              <a:buFont typeface="Arial" panose="020B0604020202020204" pitchFamily="34" charset="0"/>
              <a:buChar char="•"/>
            </a:pPr>
            <a:r>
              <a:rPr lang="en-US" sz="1900" dirty="0"/>
              <a:t>Normalization factor corresponds to the  maximum neuron activation for the corresponding convolution/linear layer in SNN.</a:t>
            </a:r>
          </a:p>
          <a:p>
            <a:endParaRPr lang="en-US" sz="1900" dirty="0"/>
          </a:p>
        </p:txBody>
      </p:sp>
    </p:spTree>
    <p:extLst>
      <p:ext uri="{BB962C8B-B14F-4D97-AF65-F5344CB8AC3E}">
        <p14:creationId xmlns:p14="http://schemas.microsoft.com/office/powerpoint/2010/main" val="257869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81CBD4-1ACE-FD4E-B7CB-9F7FF9DFEAAD}"/>
              </a:ext>
            </a:extLst>
          </p:cNvPr>
          <p:cNvSpPr>
            <a:spLocks noGrp="1"/>
          </p:cNvSpPr>
          <p:nvPr>
            <p:ph type="title"/>
          </p:nvPr>
        </p:nvSpPr>
        <p:spPr>
          <a:xfrm>
            <a:off x="838200" y="0"/>
            <a:ext cx="10515600" cy="1325563"/>
          </a:xfrm>
        </p:spPr>
        <p:txBody>
          <a:bodyPr/>
          <a:lstStyle/>
          <a:p>
            <a:pPr algn="ctr"/>
            <a:r>
              <a:rPr lang="en-US" dirty="0">
                <a:latin typeface="+mn-lt"/>
              </a:rPr>
              <a:t>Dataset Description</a:t>
            </a:r>
          </a:p>
        </p:txBody>
      </p:sp>
      <p:sp>
        <p:nvSpPr>
          <p:cNvPr id="8" name="Content Placeholder 2">
            <a:extLst>
              <a:ext uri="{FF2B5EF4-FFF2-40B4-BE49-F238E27FC236}">
                <a16:creationId xmlns:a16="http://schemas.microsoft.com/office/drawing/2014/main" id="{D6CDE045-197C-AA45-8C7A-1C24E546B330}"/>
              </a:ext>
            </a:extLst>
          </p:cNvPr>
          <p:cNvSpPr>
            <a:spLocks noGrp="1"/>
          </p:cNvSpPr>
          <p:nvPr>
            <p:ph idx="1"/>
          </p:nvPr>
        </p:nvSpPr>
        <p:spPr>
          <a:xfrm>
            <a:off x="646981" y="1630392"/>
            <a:ext cx="4218317" cy="4468483"/>
          </a:xfrm>
        </p:spPr>
        <p:txBody>
          <a:bodyPr>
            <a:normAutofit/>
          </a:bodyPr>
          <a:lstStyle/>
          <a:p>
            <a:r>
              <a:rPr lang="en-US" sz="2000" dirty="0"/>
              <a:t>MNIST for digit classification (</a:t>
            </a:r>
            <a:r>
              <a:rPr lang="en-US" sz="2000" i="1" dirty="0"/>
              <a:t>http://yann.lecun.com/exdb/mnist/</a:t>
            </a:r>
            <a:r>
              <a:rPr lang="en-US" sz="2000" dirty="0"/>
              <a:t>) </a:t>
            </a:r>
          </a:p>
          <a:p>
            <a:pPr lvl="1"/>
            <a:r>
              <a:rPr lang="en-US" sz="2000" dirty="0"/>
              <a:t>60,000 training examples in 10 classes.</a:t>
            </a:r>
          </a:p>
          <a:p>
            <a:pPr lvl="1"/>
            <a:r>
              <a:rPr lang="en-US" sz="2000" dirty="0"/>
              <a:t>10,000 test examples.</a:t>
            </a:r>
          </a:p>
          <a:p>
            <a:pPr lvl="1"/>
            <a:r>
              <a:rPr lang="en-US" sz="2000" dirty="0"/>
              <a:t>Each greyscale image is 28 x 28, representing the digits 0-9.</a:t>
            </a:r>
          </a:p>
          <a:p>
            <a:pPr marL="0" indent="0">
              <a:buNone/>
            </a:pPr>
            <a:endParaRPr lang="en-US" sz="2000" dirty="0"/>
          </a:p>
          <a:p>
            <a:endParaRPr lang="en-US" sz="2000" dirty="0"/>
          </a:p>
        </p:txBody>
      </p:sp>
      <p:pic>
        <p:nvPicPr>
          <p:cNvPr id="9" name="Picture 8" descr="A picture containing keyboard, white&#10;&#10;Description automatically generated">
            <a:extLst>
              <a:ext uri="{FF2B5EF4-FFF2-40B4-BE49-F238E27FC236}">
                <a16:creationId xmlns:a16="http://schemas.microsoft.com/office/drawing/2014/main" id="{E11F2BD4-110A-5B41-A495-0A60C952B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047" y="1325563"/>
            <a:ext cx="6182753" cy="4505893"/>
          </a:xfrm>
          <a:prstGeom prst="rect">
            <a:avLst/>
          </a:prstGeom>
        </p:spPr>
      </p:pic>
    </p:spTree>
    <p:extLst>
      <p:ext uri="{BB962C8B-B14F-4D97-AF65-F5344CB8AC3E}">
        <p14:creationId xmlns:p14="http://schemas.microsoft.com/office/powerpoint/2010/main" val="310215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6CDE045-197C-AA45-8C7A-1C24E546B330}"/>
              </a:ext>
            </a:extLst>
          </p:cNvPr>
          <p:cNvSpPr>
            <a:spLocks noGrp="1"/>
          </p:cNvSpPr>
          <p:nvPr>
            <p:ph idx="1"/>
          </p:nvPr>
        </p:nvSpPr>
        <p:spPr>
          <a:xfrm>
            <a:off x="486645" y="1582431"/>
            <a:ext cx="5431076" cy="4028535"/>
          </a:xfrm>
        </p:spPr>
        <p:txBody>
          <a:bodyPr>
            <a:normAutofit/>
          </a:bodyPr>
          <a:lstStyle/>
          <a:p>
            <a:r>
              <a:rPr lang="en-US" sz="2000" dirty="0"/>
              <a:t>CIFAR-10 (</a:t>
            </a:r>
            <a:r>
              <a:rPr lang="en-US" sz="2000" i="1" dirty="0"/>
              <a:t>https://www.cs.toronto.edu/~kriz/</a:t>
            </a:r>
            <a:r>
              <a:rPr lang="en-US" sz="2000" i="1" dirty="0" err="1"/>
              <a:t>cifar.html</a:t>
            </a:r>
            <a:r>
              <a:rPr lang="en-US" sz="2000" i="1" dirty="0"/>
              <a:t>) </a:t>
            </a:r>
          </a:p>
          <a:p>
            <a:pPr lvl="1"/>
            <a:r>
              <a:rPr lang="en-US" sz="2000" dirty="0"/>
              <a:t>60,000 32x32 color</a:t>
            </a:r>
            <a:r>
              <a:rPr lang="en-US" sz="2000" b="1" dirty="0"/>
              <a:t> </a:t>
            </a:r>
            <a:r>
              <a:rPr lang="en-US" sz="2000" dirty="0"/>
              <a:t>images in 10 classes.</a:t>
            </a:r>
          </a:p>
          <a:p>
            <a:pPr lvl="1"/>
            <a:r>
              <a:rPr lang="en-US" sz="2000" dirty="0"/>
              <a:t>6,000 images per class.</a:t>
            </a:r>
          </a:p>
          <a:p>
            <a:pPr lvl="1"/>
            <a:r>
              <a:rPr lang="en-US" sz="2000" dirty="0"/>
              <a:t>50,000 training images and 10,000</a:t>
            </a:r>
          </a:p>
          <a:p>
            <a:pPr marL="457200" lvl="1" indent="0">
              <a:buNone/>
            </a:pPr>
            <a:r>
              <a:rPr lang="en-US" sz="2000" dirty="0"/>
              <a:t>     test images.</a:t>
            </a:r>
          </a:p>
          <a:p>
            <a:pPr lvl="1"/>
            <a:r>
              <a:rPr lang="en-US" sz="2000" dirty="0"/>
              <a:t>Each color image is 32 x 32 in size.</a:t>
            </a:r>
          </a:p>
          <a:p>
            <a:endParaRPr lang="en-US" sz="2000" dirty="0"/>
          </a:p>
          <a:p>
            <a:pPr marL="0" indent="0">
              <a:buNone/>
            </a:pPr>
            <a:endParaRPr lang="en-US" sz="2000" dirty="0"/>
          </a:p>
          <a:p>
            <a:endParaRPr lang="en-US" sz="2000" dirty="0"/>
          </a:p>
        </p:txBody>
      </p:sp>
      <p:pic>
        <p:nvPicPr>
          <p:cNvPr id="6" name="Picture 5">
            <a:extLst>
              <a:ext uri="{FF2B5EF4-FFF2-40B4-BE49-F238E27FC236}">
                <a16:creationId xmlns:a16="http://schemas.microsoft.com/office/drawing/2014/main" id="{F6D8441C-B288-4940-8894-D01153FBE3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57" r="6880"/>
          <a:stretch/>
        </p:blipFill>
        <p:spPr>
          <a:xfrm>
            <a:off x="5917721" y="1453034"/>
            <a:ext cx="5762445" cy="4732052"/>
          </a:xfrm>
          <a:prstGeom prst="rect">
            <a:avLst/>
          </a:prstGeom>
        </p:spPr>
      </p:pic>
      <p:sp>
        <p:nvSpPr>
          <p:cNvPr id="8" name="Rectangle 7"/>
          <p:cNvSpPr/>
          <p:nvPr/>
        </p:nvSpPr>
        <p:spPr>
          <a:xfrm>
            <a:off x="2208361" y="241540"/>
            <a:ext cx="7737895" cy="769441"/>
          </a:xfrm>
          <a:prstGeom prst="rect">
            <a:avLst/>
          </a:prstGeom>
        </p:spPr>
        <p:txBody>
          <a:bodyPr wrap="square">
            <a:spAutoFit/>
          </a:bodyPr>
          <a:lstStyle/>
          <a:p>
            <a:pPr algn="ctr"/>
            <a:r>
              <a:rPr lang="en-US" sz="4400" dirty="0"/>
              <a:t>Dataset Description</a:t>
            </a:r>
          </a:p>
        </p:txBody>
      </p:sp>
    </p:spTree>
    <p:extLst>
      <p:ext uri="{BB962C8B-B14F-4D97-AF65-F5344CB8AC3E}">
        <p14:creationId xmlns:p14="http://schemas.microsoft.com/office/powerpoint/2010/main" val="715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1C1605D8-8DC2-1E45-B447-FB4C3DB7F098}"/>
              </a:ext>
            </a:extLst>
          </p:cNvPr>
          <p:cNvCxnSpPr>
            <a:cxnSpLocks/>
          </p:cNvCxnSpPr>
          <p:nvPr/>
        </p:nvCxnSpPr>
        <p:spPr>
          <a:xfrm>
            <a:off x="1998482" y="6319837"/>
            <a:ext cx="1423448"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2F870E-22AB-0648-9359-70A0B482ED91}"/>
                  </a:ext>
                </a:extLst>
              </p:cNvPr>
              <p:cNvSpPr txBox="1"/>
              <p:nvPr/>
            </p:nvSpPr>
            <p:spPr>
              <a:xfrm>
                <a:off x="3636061" y="5785276"/>
                <a:ext cx="2773365" cy="830997"/>
              </a:xfrm>
              <a:prstGeom prst="rect">
                <a:avLst/>
              </a:prstGeom>
              <a:noFill/>
            </p:spPr>
            <p:txBody>
              <a:bodyPr wrap="square" rtlCol="0">
                <a:spAutoFit/>
              </a:bodyPr>
              <a:lstStyle/>
              <a:p>
                <a:r>
                  <a:rPr lang="en-US" sz="1600" dirty="0"/>
                  <a:t>For scaled conversion, we do </a:t>
                </a:r>
                <a14:m>
                  <m:oMath xmlns:m="http://schemas.openxmlformats.org/officeDocument/2006/math">
                    <m:r>
                      <a:rPr lang="en-US" sz="1600" b="0" i="1" smtClean="0">
                        <a:latin typeface="Cambria Math" panose="02040503050406030204" pitchFamily="18" charset="0"/>
                      </a:rPr>
                      <m:t>𝑉</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𝑘𝑣</m:t>
                    </m:r>
                  </m:oMath>
                </a14:m>
                <a:r>
                  <a:rPr lang="en-US" sz="1600" dirty="0"/>
                  <a:t> where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~0.2−0.4 </m:t>
                    </m:r>
                  </m:oMath>
                </a14:m>
                <a:endParaRPr lang="en-US" sz="1600" b="0" dirty="0"/>
              </a:p>
              <a:p>
                <a:r>
                  <a:rPr lang="en-US" sz="1600" b="0" dirty="0"/>
                  <a:t>for VGG architectures</a:t>
                </a:r>
              </a:p>
            </p:txBody>
          </p:sp>
        </mc:Choice>
        <mc:Fallback xmlns="">
          <p:sp>
            <p:nvSpPr>
              <p:cNvPr id="10" name="TextBox 9">
                <a:extLst>
                  <a:ext uri="{FF2B5EF4-FFF2-40B4-BE49-F238E27FC236}">
                    <a16:creationId xmlns:a16="http://schemas.microsoft.com/office/drawing/2014/main" id="{BA2F870E-22AB-0648-9359-70A0B482ED91}"/>
                  </a:ext>
                </a:extLst>
              </p:cNvPr>
              <p:cNvSpPr txBox="1">
                <a:spLocks noRot="1" noChangeAspect="1" noMove="1" noResize="1" noEditPoints="1" noAdjustHandles="1" noChangeArrowheads="1" noChangeShapeType="1" noTextEdit="1"/>
              </p:cNvSpPr>
              <p:nvPr/>
            </p:nvSpPr>
            <p:spPr>
              <a:xfrm>
                <a:off x="3636061" y="5785276"/>
                <a:ext cx="2773365" cy="830997"/>
              </a:xfrm>
              <a:prstGeom prst="rect">
                <a:avLst/>
              </a:prstGeom>
              <a:blipFill>
                <a:blip r:embed="rId3"/>
                <a:stretch>
                  <a:fillRect l="-1099" t="-2206" b="-8824"/>
                </a:stretch>
              </a:blipFill>
            </p:spPr>
            <p:txBody>
              <a:bodyPr/>
              <a:lstStyle/>
              <a:p>
                <a:r>
                  <a:rPr lang="en-US">
                    <a:noFill/>
                  </a:rPr>
                  <a:t> </a:t>
                </a:r>
              </a:p>
            </p:txBody>
          </p:sp>
        </mc:Fallback>
      </mc:AlternateContent>
      <p:sp>
        <p:nvSpPr>
          <p:cNvPr id="13" name="TextBox 12"/>
          <p:cNvSpPr txBox="1"/>
          <p:nvPr/>
        </p:nvSpPr>
        <p:spPr>
          <a:xfrm>
            <a:off x="7189756" y="1337905"/>
            <a:ext cx="4283376" cy="4478149"/>
          </a:xfrm>
          <a:prstGeom prst="rect">
            <a:avLst/>
          </a:prstGeom>
          <a:noFill/>
        </p:spPr>
        <p:txBody>
          <a:bodyPr wrap="square" rtlCol="0">
            <a:spAutoFit/>
          </a:bodyPr>
          <a:lstStyle/>
          <a:p>
            <a:pPr marL="285750" indent="-285750">
              <a:buFont typeface="Arial" panose="020B0604020202020204" pitchFamily="34" charset="0"/>
              <a:buChar char="•"/>
            </a:pPr>
            <a:r>
              <a:rPr lang="en-US" sz="1900" dirty="0"/>
              <a:t>We propose to use the ANN – SNN conversion process as an initialization technique for STDB.</a:t>
            </a:r>
          </a:p>
          <a:p>
            <a:pPr marL="285750" indent="-285750">
              <a:buFont typeface="Arial" panose="020B0604020202020204" pitchFamily="34" charset="0"/>
              <a:buChar char="•"/>
            </a:pPr>
            <a:r>
              <a:rPr lang="en-US" sz="1900" dirty="0"/>
              <a:t>The threshold voltages in SNN needs to be adjusted based on the ANN weights. </a:t>
            </a:r>
          </a:p>
          <a:p>
            <a:pPr marL="285750" indent="-285750">
              <a:buFont typeface="Arial" panose="020B0604020202020204" pitchFamily="34" charset="0"/>
              <a:buChar char="•"/>
            </a:pPr>
            <a:r>
              <a:rPr lang="en-US" sz="1900" dirty="0"/>
              <a:t>To achieve this we employ threshold-balancing where the weights are unchanged and the threshold is set to the normalization factor.</a:t>
            </a:r>
          </a:p>
          <a:p>
            <a:pPr marL="285750" indent="-285750">
              <a:buFont typeface="Arial" panose="020B0604020202020204" pitchFamily="34" charset="0"/>
              <a:buChar char="•"/>
            </a:pPr>
            <a:r>
              <a:rPr lang="en-US" sz="1900" dirty="0"/>
              <a:t>Normalization factor corresponds to the  maximum neuron activation for the corresponding convolution/linear layer in SNN.</a:t>
            </a:r>
          </a:p>
          <a:p>
            <a:endParaRPr lang="en-US" sz="1900" dirty="0"/>
          </a:p>
        </p:txBody>
      </p:sp>
      <p:pic>
        <p:nvPicPr>
          <p:cNvPr id="2" name="Picture 1">
            <a:extLst>
              <a:ext uri="{FF2B5EF4-FFF2-40B4-BE49-F238E27FC236}">
                <a16:creationId xmlns:a16="http://schemas.microsoft.com/office/drawing/2014/main" id="{B0B2BF35-0555-4D14-BC46-FE60FD8A9CC8}"/>
              </a:ext>
            </a:extLst>
          </p:cNvPr>
          <p:cNvPicPr>
            <a:picLocks noChangeAspect="1"/>
          </p:cNvPicPr>
          <p:nvPr/>
        </p:nvPicPr>
        <p:blipFill>
          <a:blip r:embed="rId4"/>
          <a:stretch>
            <a:fillRect/>
          </a:stretch>
        </p:blipFill>
        <p:spPr>
          <a:xfrm>
            <a:off x="474631" y="71022"/>
            <a:ext cx="6715125" cy="6858000"/>
          </a:xfrm>
          <a:prstGeom prst="rect">
            <a:avLst/>
          </a:prstGeom>
        </p:spPr>
      </p:pic>
    </p:spTree>
    <p:extLst>
      <p:ext uri="{BB962C8B-B14F-4D97-AF65-F5344CB8AC3E}">
        <p14:creationId xmlns:p14="http://schemas.microsoft.com/office/powerpoint/2010/main" val="27762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1139</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Training of deep Spiking Neural Networks (SNN) via hybrid conversion</vt:lpstr>
      <vt:lpstr>Overview</vt:lpstr>
      <vt:lpstr>Motivation</vt:lpstr>
      <vt:lpstr>Spiking Neural Networks</vt:lpstr>
      <vt:lpstr>PowerPoint Presentation</vt:lpstr>
      <vt:lpstr>PowerPoint Presentation</vt:lpstr>
      <vt:lpstr>Dataset Description</vt:lpstr>
      <vt:lpstr>PowerPoint Presentation</vt:lpstr>
      <vt:lpstr>PowerPoint Presentation</vt:lpstr>
      <vt:lpstr>Classification Results (Top-1) for MNIST and CIFAR-10</vt:lpstr>
      <vt:lpstr>Convergence plots for VGG architectures</vt:lpstr>
      <vt:lpstr>PowerPoint Presentation</vt:lpstr>
      <vt:lpstr>Comparison with other SNN models on CIFAR10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of deep Spiking Neural Networks (SNN) via hybrid conversion</dc:title>
  <dc:creator>Muhammad Waqas</dc:creator>
  <cp:lastModifiedBy>Muhammad Waqas</cp:lastModifiedBy>
  <cp:revision>43</cp:revision>
  <dcterms:created xsi:type="dcterms:W3CDTF">2020-05-05T09:02:20Z</dcterms:created>
  <dcterms:modified xsi:type="dcterms:W3CDTF">2020-05-06T22:07:15Z</dcterms:modified>
</cp:coreProperties>
</file>