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68" r:id="rId4"/>
    <p:sldId id="288" r:id="rId5"/>
    <p:sldId id="289" r:id="rId6"/>
    <p:sldId id="284" r:id="rId7"/>
    <p:sldId id="282" r:id="rId8"/>
    <p:sldId id="263" r:id="rId9"/>
    <p:sldId id="290" r:id="rId10"/>
    <p:sldId id="291" r:id="rId11"/>
    <p:sldId id="274" r:id="rId12"/>
    <p:sldId id="275" r:id="rId13"/>
    <p:sldId id="277" r:id="rId14"/>
    <p:sldId id="283" r:id="rId15"/>
    <p:sldId id="271" r:id="rId16"/>
    <p:sldId id="287" r:id="rId17"/>
    <p:sldId id="279" r:id="rId18"/>
    <p:sldId id="280" r:id="rId19"/>
    <p:sldId id="2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hammad Waqas" initials="MW" lastIdx="1" clrIdx="0">
    <p:extLst>
      <p:ext uri="{19B8F6BF-5375-455C-9EA6-DF929625EA0E}">
        <p15:presenceInfo xmlns:p15="http://schemas.microsoft.com/office/powerpoint/2012/main" userId="e7c12813b6bd72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05T01:39:52.032" idx="1">
    <p:pos x="10" y="10"/>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5-05T01:39:52.032" idx="1">
    <p:pos x="10" y="10"/>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0-05-05T01:39:52.032" idx="1">
    <p:pos x="10" y="10"/>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50420C2-FEEB-44DD-83AA-C22F1FFA48A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3572765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0420C2-FEEB-44DD-83AA-C22F1FFA48A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157257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0420C2-FEEB-44DD-83AA-C22F1FFA48A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3428850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0420C2-FEEB-44DD-83AA-C22F1FFA48A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2159192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0420C2-FEEB-44DD-83AA-C22F1FFA48AB}" type="datetimeFigureOut">
              <a:rPr lang="en-US" smtClean="0"/>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146207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50420C2-FEEB-44DD-83AA-C22F1FFA48AB}"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3078883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420C2-FEEB-44DD-83AA-C22F1FFA48AB}" type="datetimeFigureOut">
              <a:rPr lang="en-US" smtClean="0"/>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108928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0420C2-FEEB-44DD-83AA-C22F1FFA48AB}" type="datetimeFigureOut">
              <a:rPr lang="en-US" smtClean="0"/>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1897893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420C2-FEEB-44DD-83AA-C22F1FFA48AB}" type="datetimeFigureOut">
              <a:rPr lang="en-US" smtClean="0"/>
              <a:t>5/6/2020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2312775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0420C2-FEEB-44DD-83AA-C22F1FFA48AB}"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1869864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0420C2-FEEB-44DD-83AA-C22F1FFA48AB}"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3AE0CB-8FC6-47F5-B2E5-1683FA84492D}" type="slidenum">
              <a:rPr lang="en-US" smtClean="0"/>
              <a:t>‹#›</a:t>
            </a:fld>
            <a:endParaRPr lang="en-US"/>
          </a:p>
        </p:txBody>
      </p:sp>
    </p:spTree>
    <p:extLst>
      <p:ext uri="{BB962C8B-B14F-4D97-AF65-F5344CB8AC3E}">
        <p14:creationId xmlns:p14="http://schemas.microsoft.com/office/powerpoint/2010/main" val="317261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0420C2-FEEB-44DD-83AA-C22F1FFA48AB}" type="datetimeFigureOut">
              <a:rPr lang="en-US" smtClean="0"/>
              <a:t>5/6/2020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AE0CB-8FC6-47F5-B2E5-1683FA84492D}" type="slidenum">
              <a:rPr lang="en-US" smtClean="0"/>
              <a:t>‹#›</a:t>
            </a:fld>
            <a:endParaRPr lang="en-US"/>
          </a:p>
        </p:txBody>
      </p:sp>
    </p:spTree>
    <p:extLst>
      <p:ext uri="{BB962C8B-B14F-4D97-AF65-F5344CB8AC3E}">
        <p14:creationId xmlns:p14="http://schemas.microsoft.com/office/powerpoint/2010/main" val="597263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84763" y="1423401"/>
            <a:ext cx="9921336" cy="1563993"/>
          </a:xfrm>
        </p:spPr>
        <p:txBody>
          <a:bodyPr>
            <a:normAutofit/>
          </a:bodyPr>
          <a:lstStyle/>
          <a:p>
            <a:r>
              <a:rPr lang="en-US" sz="5400" dirty="0">
                <a:solidFill>
                  <a:schemeClr val="bg1"/>
                </a:solidFill>
                <a:latin typeface="Times New Roman" panose="02020603050405020304" pitchFamily="18" charset="0"/>
                <a:cs typeface="Times New Roman" panose="02020603050405020304" pitchFamily="18" charset="0"/>
              </a:rPr>
              <a:t>Training</a:t>
            </a:r>
            <a:r>
              <a:rPr lang="en-US" sz="4800" dirty="0">
                <a:solidFill>
                  <a:schemeClr val="bg1"/>
                </a:solidFill>
                <a:latin typeface="Times New Roman" panose="02020603050405020304" pitchFamily="18" charset="0"/>
                <a:cs typeface="Times New Roman" panose="02020603050405020304" pitchFamily="18" charset="0"/>
              </a:rPr>
              <a:t> of deep Spiking Neural Networks (SNN) via hybrid conversion</a:t>
            </a:r>
          </a:p>
        </p:txBody>
      </p:sp>
      <p:sp>
        <p:nvSpPr>
          <p:cNvPr id="3" name="Subtitle 2"/>
          <p:cNvSpPr>
            <a:spLocks noGrp="1"/>
          </p:cNvSpPr>
          <p:nvPr>
            <p:ph type="subTitle" idx="1"/>
          </p:nvPr>
        </p:nvSpPr>
        <p:spPr>
          <a:xfrm>
            <a:off x="1278540" y="3743863"/>
            <a:ext cx="9144000" cy="2631058"/>
          </a:xfrm>
        </p:spPr>
        <p:txBody>
          <a:bodyPr>
            <a:normAutofit/>
          </a:bodyPr>
          <a:lstStyle/>
          <a:p>
            <a:r>
              <a:rPr lang="en-US" dirty="0" err="1">
                <a:solidFill>
                  <a:schemeClr val="bg1"/>
                </a:solidFill>
                <a:latin typeface="Times New Roman" panose="02020603050405020304" pitchFamily="18" charset="0"/>
                <a:cs typeface="Times New Roman" panose="02020603050405020304" pitchFamily="18" charset="0"/>
              </a:rPr>
              <a:t>Akshay</a:t>
            </a:r>
            <a:r>
              <a:rPr lang="en-US" dirty="0">
                <a:solidFill>
                  <a:schemeClr val="bg1"/>
                </a:solidFill>
                <a:latin typeface="Times New Roman" panose="02020603050405020304" pitchFamily="18" charset="0"/>
                <a:cs typeface="Times New Roman" panose="02020603050405020304" pitchFamily="18" charset="0"/>
              </a:rPr>
              <a:t> Manjunath</a:t>
            </a:r>
          </a:p>
          <a:p>
            <a:r>
              <a:rPr lang="en-US" dirty="0">
                <a:solidFill>
                  <a:schemeClr val="bg1"/>
                </a:solidFill>
                <a:latin typeface="Times New Roman" panose="02020603050405020304" pitchFamily="18" charset="0"/>
                <a:cs typeface="Times New Roman" panose="02020603050405020304" pitchFamily="18" charset="0"/>
              </a:rPr>
              <a:t>Muhammad Waqas</a:t>
            </a:r>
          </a:p>
          <a:p>
            <a:r>
              <a:rPr lang="en-US" dirty="0" err="1">
                <a:solidFill>
                  <a:schemeClr val="bg1"/>
                </a:solidFill>
                <a:latin typeface="Times New Roman" panose="02020603050405020304" pitchFamily="18" charset="0"/>
                <a:cs typeface="Times New Roman" panose="02020603050405020304" pitchFamily="18" charset="0"/>
              </a:rPr>
              <a:t>Gourav</a:t>
            </a:r>
            <a:r>
              <a:rPr lang="en-US" dirty="0">
                <a:solidFill>
                  <a:schemeClr val="bg1"/>
                </a:solidFill>
                <a:latin typeface="Times New Roman" panose="02020603050405020304" pitchFamily="18" charset="0"/>
                <a:cs typeface="Times New Roman" panose="02020603050405020304" pitchFamily="18" charset="0"/>
              </a:rPr>
              <a:t> Datta</a:t>
            </a:r>
          </a:p>
          <a:p>
            <a:pPr>
              <a:spcBef>
                <a:spcPts val="0"/>
              </a:spcBef>
            </a:pP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Mentor: </a:t>
            </a:r>
            <a:r>
              <a:rPr lang="en-US" dirty="0" err="1">
                <a:solidFill>
                  <a:schemeClr val="bg1"/>
                </a:solidFill>
                <a:latin typeface="Times New Roman" panose="02020603050405020304" pitchFamily="18" charset="0"/>
                <a:cs typeface="Times New Roman" panose="02020603050405020304" pitchFamily="18" charset="0"/>
              </a:rPr>
              <a:t>Souvik</a:t>
            </a:r>
            <a:r>
              <a:rPr lang="en-US" dirty="0">
                <a:solidFill>
                  <a:schemeClr val="bg1"/>
                </a:solidFill>
                <a:latin typeface="Times New Roman" panose="02020603050405020304" pitchFamily="18" charset="0"/>
                <a:cs typeface="Times New Roman" panose="02020603050405020304" pitchFamily="18" charset="0"/>
              </a:rPr>
              <a:t> </a:t>
            </a:r>
            <a:r>
              <a:rPr lang="en-US" dirty="0" err="1">
                <a:solidFill>
                  <a:schemeClr val="bg1"/>
                </a:solidFill>
                <a:latin typeface="Times New Roman" panose="02020603050405020304" pitchFamily="18" charset="0"/>
                <a:cs typeface="Times New Roman" panose="02020603050405020304" pitchFamily="18" charset="0"/>
              </a:rPr>
              <a:t>Kundu</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149306" y="364813"/>
            <a:ext cx="3916392"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EE 599 Deep Learning Spring 2020</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06" y="221997"/>
            <a:ext cx="1164517" cy="1201403"/>
          </a:xfrm>
          <a:prstGeom prst="rect">
            <a:avLst/>
          </a:prstGeom>
        </p:spPr>
      </p:pic>
    </p:spTree>
    <p:extLst>
      <p:ext uri="{BB962C8B-B14F-4D97-AF65-F5344CB8AC3E}">
        <p14:creationId xmlns:p14="http://schemas.microsoft.com/office/powerpoint/2010/main" val="3974270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19">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316B011-72F9-48D9-AC21-82CFE09777A2}"/>
              </a:ext>
            </a:extLst>
          </p:cNvPr>
          <p:cNvSpPr>
            <a:spLocks noGrp="1"/>
          </p:cNvSpPr>
          <p:nvPr>
            <p:ph type="title"/>
          </p:nvPr>
        </p:nvSpPr>
        <p:spPr>
          <a:xfrm>
            <a:off x="1179576" y="822960"/>
            <a:ext cx="9829800" cy="1325880"/>
          </a:xfrm>
        </p:spPr>
        <p:txBody>
          <a:bodyPr vert="horz" lIns="91440" tIns="45720" rIns="91440" bIns="45720" rtlCol="0" anchor="ctr">
            <a:normAutofit/>
          </a:bodyPr>
          <a:lstStyle/>
          <a:p>
            <a:pPr algn="ctr"/>
            <a:r>
              <a:rPr lang="en-US" sz="4000" dirty="0">
                <a:solidFill>
                  <a:srgbClr val="FFFFFF"/>
                </a:solidFill>
              </a:rPr>
              <a:t>Trained VGG-16 Architecture</a:t>
            </a:r>
            <a:endParaRPr lang="en-US" sz="4000" kern="1200" dirty="0">
              <a:solidFill>
                <a:srgbClr val="FFFFFF"/>
              </a:solidFill>
              <a:latin typeface="+mj-lt"/>
              <a:ea typeface="+mj-ea"/>
              <a:cs typeface="+mj-cs"/>
            </a:endParaRPr>
          </a:p>
        </p:txBody>
      </p:sp>
      <p:pic>
        <p:nvPicPr>
          <p:cNvPr id="12" name="Picture Placeholder 14" descr="A picture containing text&#10;&#10;Description automatically generated">
            <a:extLst>
              <a:ext uri="{FF2B5EF4-FFF2-40B4-BE49-F238E27FC236}">
                <a16:creationId xmlns:a16="http://schemas.microsoft.com/office/drawing/2014/main" id="{1B56592F-D418-464F-AD69-C38EB097938B}"/>
              </a:ext>
            </a:extLst>
          </p:cNvPr>
          <p:cNvPicPr>
            <a:picLocks noChangeAspect="1"/>
          </p:cNvPicPr>
          <p:nvPr/>
        </p:nvPicPr>
        <p:blipFill rotWithShape="1">
          <a:blip r:embed="rId3">
            <a:extLst>
              <a:ext uri="{28A0092B-C50C-407E-A947-70E740481C1C}">
                <a14:useLocalDpi xmlns:a14="http://schemas.microsoft.com/office/drawing/2010/main" val="0"/>
              </a:ext>
            </a:extLst>
          </a:blip>
          <a:srcRect r="1" b="951"/>
          <a:stretch/>
        </p:blipFill>
        <p:spPr>
          <a:xfrm>
            <a:off x="804671" y="3004765"/>
            <a:ext cx="4954693" cy="2883227"/>
          </a:xfrm>
          <a:prstGeom prst="rect">
            <a:avLst/>
          </a:prstGeom>
        </p:spPr>
      </p:pic>
      <p:sp>
        <p:nvSpPr>
          <p:cNvPr id="15" name="Text Placeholder 3">
            <a:extLst>
              <a:ext uri="{FF2B5EF4-FFF2-40B4-BE49-F238E27FC236}">
                <a16:creationId xmlns:a16="http://schemas.microsoft.com/office/drawing/2014/main" id="{22E0729A-1163-4DE8-BA0A-3908719EDFBF}"/>
              </a:ext>
            </a:extLst>
          </p:cNvPr>
          <p:cNvSpPr txBox="1">
            <a:spLocks/>
          </p:cNvSpPr>
          <p:nvPr/>
        </p:nvSpPr>
        <p:spPr>
          <a:xfrm>
            <a:off x="6354871" y="2827419"/>
            <a:ext cx="5029200" cy="322762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900">
                <a:solidFill>
                  <a:srgbClr val="000000"/>
                </a:solidFill>
              </a:rPr>
              <a:t>VGG16 is a convolution neural net (CNN )</a:t>
            </a:r>
          </a:p>
          <a:p>
            <a:r>
              <a:rPr lang="en-US" sz="1900">
                <a:solidFill>
                  <a:srgbClr val="000000"/>
                </a:solidFill>
              </a:rPr>
              <a:t>No batch normalization due to absence of bias term</a:t>
            </a:r>
          </a:p>
          <a:p>
            <a:r>
              <a:rPr lang="en-US" sz="1900">
                <a:solidFill>
                  <a:srgbClr val="000000"/>
                </a:solidFill>
              </a:rPr>
              <a:t>Avg Pooling is used as max pooling cannot extract required information due to binary nature of SNNs.</a:t>
            </a:r>
          </a:p>
          <a:p>
            <a:r>
              <a:rPr lang="en-US" sz="1900">
                <a:solidFill>
                  <a:srgbClr val="000000"/>
                </a:solidFill>
              </a:rPr>
              <a:t>Number of layers = 16</a:t>
            </a:r>
          </a:p>
          <a:p>
            <a:r>
              <a:rPr lang="en-US" sz="1900">
                <a:solidFill>
                  <a:srgbClr val="000000"/>
                </a:solidFill>
              </a:rPr>
              <a:t>138 million (approx) parameters.</a:t>
            </a:r>
            <a:endParaRPr lang="en-US" sz="1900" dirty="0">
              <a:solidFill>
                <a:srgbClr val="000000"/>
              </a:solidFill>
            </a:endParaRPr>
          </a:p>
        </p:txBody>
      </p:sp>
    </p:spTree>
    <p:extLst>
      <p:ext uri="{BB962C8B-B14F-4D97-AF65-F5344CB8AC3E}">
        <p14:creationId xmlns:p14="http://schemas.microsoft.com/office/powerpoint/2010/main" val="3948490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0781CBD4-1ACE-FD4E-B7CB-9F7FF9DFEAAD}"/>
              </a:ext>
            </a:extLst>
          </p:cNvPr>
          <p:cNvSpPr>
            <a:spLocks noGrp="1"/>
          </p:cNvSpPr>
          <p:nvPr>
            <p:ph type="title"/>
          </p:nvPr>
        </p:nvSpPr>
        <p:spPr>
          <a:xfrm>
            <a:off x="6617740" y="802955"/>
            <a:ext cx="4766330" cy="1454051"/>
          </a:xfrm>
        </p:spPr>
        <p:txBody>
          <a:bodyPr>
            <a:normAutofit/>
          </a:bodyPr>
          <a:lstStyle/>
          <a:p>
            <a:r>
              <a:rPr lang="en-US" sz="3600">
                <a:solidFill>
                  <a:srgbClr val="000000"/>
                </a:solidFill>
                <a:latin typeface="+mn-lt"/>
              </a:rPr>
              <a:t>Dataset Description</a:t>
            </a:r>
          </a:p>
        </p:txBody>
      </p:sp>
      <p:sp>
        <p:nvSpPr>
          <p:cNvPr id="38"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A picture containing keyboard, white&#10;&#10;Description automatically generated">
            <a:extLst>
              <a:ext uri="{FF2B5EF4-FFF2-40B4-BE49-F238E27FC236}">
                <a16:creationId xmlns:a16="http://schemas.microsoft.com/office/drawing/2014/main" id="{E11F2BD4-110A-5B41-A495-0A60C952B3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328" y="2311546"/>
            <a:ext cx="4142232" cy="3158451"/>
          </a:xfrm>
          <a:prstGeom prst="rect">
            <a:avLst/>
          </a:prstGeom>
        </p:spPr>
      </p:pic>
      <p:sp>
        <p:nvSpPr>
          <p:cNvPr id="8" name="Content Placeholder 2">
            <a:extLst>
              <a:ext uri="{FF2B5EF4-FFF2-40B4-BE49-F238E27FC236}">
                <a16:creationId xmlns:a16="http://schemas.microsoft.com/office/drawing/2014/main" id="{D6CDE045-197C-AA45-8C7A-1C24E546B330}"/>
              </a:ext>
            </a:extLst>
          </p:cNvPr>
          <p:cNvSpPr>
            <a:spLocks noGrp="1"/>
          </p:cNvSpPr>
          <p:nvPr>
            <p:ph idx="1"/>
          </p:nvPr>
        </p:nvSpPr>
        <p:spPr>
          <a:xfrm>
            <a:off x="6621072" y="2421683"/>
            <a:ext cx="4765949" cy="3353476"/>
          </a:xfrm>
        </p:spPr>
        <p:txBody>
          <a:bodyPr anchor="t">
            <a:normAutofit/>
          </a:bodyPr>
          <a:lstStyle/>
          <a:p>
            <a:r>
              <a:rPr lang="en-US" sz="1800" dirty="0">
                <a:solidFill>
                  <a:srgbClr val="000000"/>
                </a:solidFill>
              </a:rPr>
              <a:t>MNIST for digit classification (</a:t>
            </a:r>
            <a:r>
              <a:rPr lang="en-US" sz="1800" i="1" dirty="0">
                <a:solidFill>
                  <a:srgbClr val="000000"/>
                </a:solidFill>
              </a:rPr>
              <a:t>http://yann.lecun.com/exdb/mnist/</a:t>
            </a:r>
            <a:r>
              <a:rPr lang="en-US" sz="1800" dirty="0">
                <a:solidFill>
                  <a:srgbClr val="000000"/>
                </a:solidFill>
              </a:rPr>
              <a:t>) </a:t>
            </a:r>
          </a:p>
          <a:p>
            <a:pPr lvl="1"/>
            <a:r>
              <a:rPr lang="en-US" sz="1800" dirty="0">
                <a:solidFill>
                  <a:srgbClr val="000000"/>
                </a:solidFill>
              </a:rPr>
              <a:t>60,000 training examples in 10 classes.</a:t>
            </a:r>
          </a:p>
          <a:p>
            <a:pPr lvl="1"/>
            <a:r>
              <a:rPr lang="en-US" sz="1800" dirty="0">
                <a:solidFill>
                  <a:srgbClr val="000000"/>
                </a:solidFill>
              </a:rPr>
              <a:t>10,000 test examples.</a:t>
            </a:r>
          </a:p>
          <a:p>
            <a:pPr lvl="1"/>
            <a:r>
              <a:rPr lang="en-US" sz="1800" dirty="0">
                <a:solidFill>
                  <a:srgbClr val="000000"/>
                </a:solidFill>
              </a:rPr>
              <a:t>Each greyscale image is 28 x 28, representing the digits 0-9.</a:t>
            </a:r>
          </a:p>
          <a:p>
            <a:pPr marL="0" indent="0">
              <a:buNone/>
            </a:pPr>
            <a:endParaRPr lang="en-US" sz="1800" dirty="0">
              <a:solidFill>
                <a:srgbClr val="000000"/>
              </a:solidFill>
            </a:endParaRPr>
          </a:p>
          <a:p>
            <a:endParaRPr lang="en-US" sz="1800" dirty="0">
              <a:solidFill>
                <a:srgbClr val="000000"/>
              </a:solidFill>
            </a:endParaRPr>
          </a:p>
        </p:txBody>
      </p:sp>
    </p:spTree>
    <p:extLst>
      <p:ext uri="{BB962C8B-B14F-4D97-AF65-F5344CB8AC3E}">
        <p14:creationId xmlns:p14="http://schemas.microsoft.com/office/powerpoint/2010/main" val="3102156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2">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p:nvPr/>
        </p:nvSpPr>
        <p:spPr>
          <a:xfrm>
            <a:off x="6617740" y="802955"/>
            <a:ext cx="4766330" cy="145405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kern="1200">
                <a:solidFill>
                  <a:srgbClr val="000000"/>
                </a:solidFill>
                <a:latin typeface="+mj-lt"/>
                <a:ea typeface="+mj-ea"/>
                <a:cs typeface="+mj-cs"/>
              </a:rPr>
              <a:t>Dataset Description</a:t>
            </a:r>
          </a:p>
        </p:txBody>
      </p:sp>
      <p:sp>
        <p:nvSpPr>
          <p:cNvPr id="17"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F6D8441C-B288-4940-8894-D01153FBE32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9157" r="6880"/>
          <a:stretch/>
        </p:blipFill>
        <p:spPr>
          <a:xfrm>
            <a:off x="338328" y="2207249"/>
            <a:ext cx="4142232" cy="3367046"/>
          </a:xfrm>
          <a:prstGeom prst="rect">
            <a:avLst/>
          </a:prstGeom>
        </p:spPr>
      </p:pic>
      <p:sp>
        <p:nvSpPr>
          <p:cNvPr id="5" name="Content Placeholder 2">
            <a:extLst>
              <a:ext uri="{FF2B5EF4-FFF2-40B4-BE49-F238E27FC236}">
                <a16:creationId xmlns:a16="http://schemas.microsoft.com/office/drawing/2014/main" id="{D6CDE045-197C-AA45-8C7A-1C24E546B330}"/>
              </a:ext>
            </a:extLst>
          </p:cNvPr>
          <p:cNvSpPr>
            <a:spLocks noGrp="1"/>
          </p:cNvSpPr>
          <p:nvPr>
            <p:ph idx="1"/>
          </p:nvPr>
        </p:nvSpPr>
        <p:spPr>
          <a:xfrm>
            <a:off x="6621072" y="2421683"/>
            <a:ext cx="4765949" cy="3353476"/>
          </a:xfrm>
        </p:spPr>
        <p:txBody>
          <a:bodyPr vert="horz" lIns="91440" tIns="45720" rIns="91440" bIns="45720" rtlCol="0" anchor="t">
            <a:normAutofit/>
          </a:bodyPr>
          <a:lstStyle/>
          <a:p>
            <a:r>
              <a:rPr lang="en-US" sz="1800">
                <a:solidFill>
                  <a:srgbClr val="000000"/>
                </a:solidFill>
              </a:rPr>
              <a:t>CIFAR-10 (</a:t>
            </a:r>
            <a:r>
              <a:rPr lang="en-US" sz="1800" i="1">
                <a:solidFill>
                  <a:srgbClr val="000000"/>
                </a:solidFill>
              </a:rPr>
              <a:t>https://www.cs.toronto.edu/~kriz/cifar.html) </a:t>
            </a:r>
          </a:p>
          <a:p>
            <a:pPr lvl="1"/>
            <a:r>
              <a:rPr lang="en-US" sz="1800">
                <a:solidFill>
                  <a:srgbClr val="000000"/>
                </a:solidFill>
              </a:rPr>
              <a:t>60,000 32x32 color</a:t>
            </a:r>
            <a:r>
              <a:rPr lang="en-US" sz="1800" b="1">
                <a:solidFill>
                  <a:srgbClr val="000000"/>
                </a:solidFill>
              </a:rPr>
              <a:t> </a:t>
            </a:r>
            <a:r>
              <a:rPr lang="en-US" sz="1800">
                <a:solidFill>
                  <a:srgbClr val="000000"/>
                </a:solidFill>
              </a:rPr>
              <a:t>images in 10 classes.</a:t>
            </a:r>
          </a:p>
          <a:p>
            <a:pPr lvl="1"/>
            <a:r>
              <a:rPr lang="en-US" sz="1800">
                <a:solidFill>
                  <a:srgbClr val="000000"/>
                </a:solidFill>
              </a:rPr>
              <a:t>6,000 images per class.</a:t>
            </a:r>
          </a:p>
          <a:p>
            <a:pPr lvl="1"/>
            <a:r>
              <a:rPr lang="en-US" sz="1800">
                <a:solidFill>
                  <a:srgbClr val="000000"/>
                </a:solidFill>
              </a:rPr>
              <a:t>50,000 training images and 10,000</a:t>
            </a:r>
          </a:p>
          <a:p>
            <a:pPr marL="457200" lvl="1"/>
            <a:r>
              <a:rPr lang="en-US" sz="1800">
                <a:solidFill>
                  <a:srgbClr val="000000"/>
                </a:solidFill>
              </a:rPr>
              <a:t>     test images.</a:t>
            </a:r>
          </a:p>
          <a:p>
            <a:pPr lvl="1"/>
            <a:r>
              <a:rPr lang="en-US" sz="1800">
                <a:solidFill>
                  <a:srgbClr val="000000"/>
                </a:solidFill>
              </a:rPr>
              <a:t>Each color image is 32 x 32 in size.</a:t>
            </a:r>
          </a:p>
          <a:p>
            <a:endParaRPr lang="en-US" sz="1800">
              <a:solidFill>
                <a:srgbClr val="000000"/>
              </a:solidFill>
            </a:endParaRPr>
          </a:p>
          <a:p>
            <a:pPr marL="0"/>
            <a:endParaRPr lang="en-US" sz="1800">
              <a:solidFill>
                <a:srgbClr val="000000"/>
              </a:solidFill>
            </a:endParaRPr>
          </a:p>
          <a:p>
            <a:endParaRPr lang="en-US" sz="1800">
              <a:solidFill>
                <a:srgbClr val="000000"/>
              </a:solidFill>
            </a:endParaRPr>
          </a:p>
        </p:txBody>
      </p:sp>
    </p:spTree>
    <p:extLst>
      <p:ext uri="{BB962C8B-B14F-4D97-AF65-F5344CB8AC3E}">
        <p14:creationId xmlns:p14="http://schemas.microsoft.com/office/powerpoint/2010/main" val="7159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5" name="Picture 34">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1">
            <a:extLst>
              <a:ext uri="{FF2B5EF4-FFF2-40B4-BE49-F238E27FC236}">
                <a16:creationId xmlns:a16="http://schemas.microsoft.com/office/drawing/2014/main" id="{21A44364-06CC-DE4B-90D4-C975227BF88D}"/>
              </a:ext>
            </a:extLst>
          </p:cNvPr>
          <p:cNvSpPr>
            <a:spLocks noGrp="1"/>
          </p:cNvSpPr>
          <p:nvPr>
            <p:ph type="title"/>
          </p:nvPr>
        </p:nvSpPr>
        <p:spPr>
          <a:xfrm>
            <a:off x="1179576" y="822960"/>
            <a:ext cx="9829800" cy="1325880"/>
          </a:xfrm>
        </p:spPr>
        <p:txBody>
          <a:bodyPr vert="horz" lIns="91440" tIns="45720" rIns="91440" bIns="45720" rtlCol="0" anchor="ctr">
            <a:normAutofit/>
          </a:bodyPr>
          <a:lstStyle/>
          <a:p>
            <a:pPr algn="ctr"/>
            <a:r>
              <a:rPr lang="en-US" sz="4000" kern="1200">
                <a:solidFill>
                  <a:srgbClr val="FFFFFF"/>
                </a:solidFill>
                <a:latin typeface="+mj-lt"/>
                <a:ea typeface="+mj-ea"/>
                <a:cs typeface="+mj-cs"/>
              </a:rPr>
              <a:t>Classification Results (Top-1) for MNIST and CIFAR-10</a:t>
            </a:r>
            <a:endParaRPr lang="en-US" sz="4000" kern="1200" dirty="0">
              <a:solidFill>
                <a:srgbClr val="FFFFFF"/>
              </a:solidFill>
              <a:latin typeface="+mj-lt"/>
              <a:ea typeface="+mj-ea"/>
              <a:cs typeface="+mj-cs"/>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2CC9039-50F9-1C40-ACB1-EE58F29EF77A}"/>
                  </a:ext>
                </a:extLst>
              </p:cNvPr>
              <p:cNvSpPr txBox="1"/>
              <p:nvPr/>
            </p:nvSpPr>
            <p:spPr>
              <a:xfrm>
                <a:off x="804672" y="2827419"/>
                <a:ext cx="5126896" cy="322762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900" dirty="0">
                    <a:solidFill>
                      <a:srgbClr val="000000"/>
                    </a:solidFill>
                  </a:rPr>
                  <a:t>Optimal scaling factor for ANN-SNN Conversion in VGG architectures </a:t>
                </a:r>
                <a14:m>
                  <m:oMath xmlns:m="http://schemas.openxmlformats.org/officeDocument/2006/math">
                    <m:r>
                      <a:rPr lang="en-US" sz="1900" i="1">
                        <a:solidFill>
                          <a:srgbClr val="000000"/>
                        </a:solidFill>
                        <a:latin typeface="Cambria Math" panose="02040503050406030204" pitchFamily="18" charset="0"/>
                      </a:rPr>
                      <m:t>~</m:t>
                    </m:r>
                  </m:oMath>
                </a14:m>
                <a:r>
                  <a:rPr lang="en-US" sz="1900" dirty="0">
                    <a:solidFill>
                      <a:srgbClr val="000000"/>
                    </a:solidFill>
                  </a:rPr>
                  <a:t> 0.7-0.9</a:t>
                </a:r>
              </a:p>
              <a:p>
                <a:pPr marL="285750" indent="-228600">
                  <a:lnSpc>
                    <a:spcPct val="90000"/>
                  </a:lnSpc>
                  <a:spcAft>
                    <a:spcPts val="600"/>
                  </a:spcAft>
                  <a:buFont typeface="Arial" panose="020B0604020202020204" pitchFamily="34" charset="0"/>
                  <a:buChar char="•"/>
                </a:pPr>
                <a:r>
                  <a:rPr lang="en-US" sz="1900" dirty="0">
                    <a:solidFill>
                      <a:srgbClr val="000000"/>
                    </a:solidFill>
                  </a:rPr>
                  <a:t>STDB Training is performed for </a:t>
                </a:r>
                <a14:m>
                  <m:oMath xmlns:m="http://schemas.openxmlformats.org/officeDocument/2006/math">
                    <m:r>
                      <a:rPr lang="en-US" sz="1900" i="1">
                        <a:solidFill>
                          <a:srgbClr val="000000"/>
                        </a:solidFill>
                        <a:latin typeface="Cambria Math" panose="02040503050406030204" pitchFamily="18" charset="0"/>
                      </a:rPr>
                      <m:t>~</m:t>
                    </m:r>
                  </m:oMath>
                </a14:m>
                <a:r>
                  <a:rPr lang="en-US" sz="1900" dirty="0">
                    <a:solidFill>
                      <a:srgbClr val="000000"/>
                    </a:solidFill>
                  </a:rPr>
                  <a:t> 5 epochs due to high SNN training time</a:t>
                </a:r>
              </a:p>
            </p:txBody>
          </p:sp>
        </mc:Choice>
        <mc:Fallback xmlns="">
          <p:sp>
            <p:nvSpPr>
              <p:cNvPr id="6" name="TextBox 5">
                <a:extLst>
                  <a:ext uri="{FF2B5EF4-FFF2-40B4-BE49-F238E27FC236}">
                    <a16:creationId xmlns:a16="http://schemas.microsoft.com/office/drawing/2014/main" id="{D2CC9039-50F9-1C40-ACB1-EE58F29EF77A}"/>
                  </a:ext>
                </a:extLst>
              </p:cNvPr>
              <p:cNvSpPr txBox="1">
                <a:spLocks noRot="1" noChangeAspect="1" noMove="1" noResize="1" noEditPoints="1" noAdjustHandles="1" noChangeArrowheads="1" noChangeShapeType="1" noTextEdit="1"/>
              </p:cNvSpPr>
              <p:nvPr/>
            </p:nvSpPr>
            <p:spPr>
              <a:xfrm>
                <a:off x="804672" y="2827419"/>
                <a:ext cx="5126896" cy="3227626"/>
              </a:xfrm>
              <a:prstGeom prst="rect">
                <a:avLst/>
              </a:prstGeom>
              <a:blipFill>
                <a:blip r:embed="rId3"/>
                <a:stretch>
                  <a:fillRect r="-1189"/>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9C16DAD2-1C3A-0946-811C-4AB083CAFDB0}"/>
              </a:ext>
            </a:extLst>
          </p:cNvPr>
          <p:cNvGraphicFramePr>
            <a:graphicFrameLocks noGrp="1"/>
          </p:cNvGraphicFramePr>
          <p:nvPr>
            <p:extLst>
              <p:ext uri="{D42A27DB-BD31-4B8C-83A1-F6EECF244321}">
                <p14:modId xmlns:p14="http://schemas.microsoft.com/office/powerpoint/2010/main" val="3590565140"/>
              </p:ext>
            </p:extLst>
          </p:nvPr>
        </p:nvGraphicFramePr>
        <p:xfrm>
          <a:off x="6483218" y="2837712"/>
          <a:ext cx="4847013" cy="3217338"/>
        </p:xfrm>
        <a:graphic>
          <a:graphicData uri="http://schemas.openxmlformats.org/drawingml/2006/table">
            <a:tbl>
              <a:tblPr firstRow="1" bandRow="1">
                <a:tableStyleId>{9D7B26C5-4107-4FEC-AEDC-1716B250A1EF}</a:tableStyleId>
              </a:tblPr>
              <a:tblGrid>
                <a:gridCol w="931853">
                  <a:extLst>
                    <a:ext uri="{9D8B030D-6E8A-4147-A177-3AD203B41FA5}">
                      <a16:colId xmlns:a16="http://schemas.microsoft.com/office/drawing/2014/main" val="2900310899"/>
                    </a:ext>
                  </a:extLst>
                </a:gridCol>
                <a:gridCol w="549709">
                  <a:extLst>
                    <a:ext uri="{9D8B030D-6E8A-4147-A177-3AD203B41FA5}">
                      <a16:colId xmlns:a16="http://schemas.microsoft.com/office/drawing/2014/main" val="317964648"/>
                    </a:ext>
                  </a:extLst>
                </a:gridCol>
                <a:gridCol w="894818">
                  <a:extLst>
                    <a:ext uri="{9D8B030D-6E8A-4147-A177-3AD203B41FA5}">
                      <a16:colId xmlns:a16="http://schemas.microsoft.com/office/drawing/2014/main" val="3360500602"/>
                    </a:ext>
                  </a:extLst>
                </a:gridCol>
                <a:gridCol w="1061480">
                  <a:extLst>
                    <a:ext uri="{9D8B030D-6E8A-4147-A177-3AD203B41FA5}">
                      <a16:colId xmlns:a16="http://schemas.microsoft.com/office/drawing/2014/main" val="213553273"/>
                    </a:ext>
                  </a:extLst>
                </a:gridCol>
                <a:gridCol w="1409153">
                  <a:extLst>
                    <a:ext uri="{9D8B030D-6E8A-4147-A177-3AD203B41FA5}">
                      <a16:colId xmlns:a16="http://schemas.microsoft.com/office/drawing/2014/main" val="3876994235"/>
                    </a:ext>
                  </a:extLst>
                </a:gridCol>
              </a:tblGrid>
              <a:tr h="918900">
                <a:tc>
                  <a:txBody>
                    <a:bodyPr/>
                    <a:lstStyle/>
                    <a:p>
                      <a:pPr algn="ctr"/>
                      <a:r>
                        <a:rPr lang="en-US" sz="1100"/>
                        <a:t>Architecture</a:t>
                      </a:r>
                      <a:endParaRPr lang="en-US" sz="1100">
                        <a:solidFill>
                          <a:schemeClr val="tx1"/>
                        </a:solidFill>
                      </a:endParaRPr>
                    </a:p>
                  </a:txBody>
                  <a:tcPr marL="53311" marR="53311" marT="26655" marB="26655"/>
                </a:tc>
                <a:tc>
                  <a:txBody>
                    <a:bodyPr/>
                    <a:lstStyle/>
                    <a:p>
                      <a:pPr algn="ctr"/>
                      <a:r>
                        <a:rPr lang="en-US" sz="1100"/>
                        <a:t>ANN</a:t>
                      </a:r>
                      <a:endParaRPr lang="en-US" sz="1100">
                        <a:solidFill>
                          <a:schemeClr val="tx1"/>
                        </a:solidFill>
                      </a:endParaRPr>
                    </a:p>
                  </a:txBody>
                  <a:tcPr marL="53311" marR="53311" marT="26655" marB="26655"/>
                </a:tc>
                <a:tc>
                  <a:txBody>
                    <a:bodyPr/>
                    <a:lstStyle/>
                    <a:p>
                      <a:pPr algn="ctr"/>
                      <a:r>
                        <a:rPr lang="en-US" sz="1100"/>
                        <a:t>ANN-SNN Conversion (T=2500)</a:t>
                      </a:r>
                      <a:endParaRPr lang="en-US" sz="1100">
                        <a:solidFill>
                          <a:schemeClr val="tx1"/>
                        </a:solidFill>
                      </a:endParaRPr>
                    </a:p>
                  </a:txBody>
                  <a:tcPr marL="53311" marR="53311" marT="26655" marB="26655"/>
                </a:tc>
                <a:tc>
                  <a:txBody>
                    <a:bodyPr/>
                    <a:lstStyle/>
                    <a:p>
                      <a:pPr algn="ctr"/>
                      <a:r>
                        <a:rPr lang="en-US" sz="1100"/>
                        <a:t>ANN-SNN Baseline Conversion (reduced time steps)</a:t>
                      </a:r>
                      <a:endParaRPr lang="en-US" sz="1100">
                        <a:solidFill>
                          <a:schemeClr val="tx1"/>
                        </a:solidFill>
                      </a:endParaRPr>
                    </a:p>
                  </a:txBody>
                  <a:tcPr marL="53311" marR="53311" marT="26655" marB="26655"/>
                </a:tc>
                <a:tc>
                  <a:txBody>
                    <a:bodyPr/>
                    <a:lstStyle/>
                    <a:p>
                      <a:pPr algn="ctr"/>
                      <a:r>
                        <a:rPr lang="en-US" sz="1100"/>
                        <a:t>Hybrid Training(ANN-SNN conversion+STDB)</a:t>
                      </a:r>
                      <a:endParaRPr lang="en-US" sz="1100">
                        <a:solidFill>
                          <a:schemeClr val="tx1"/>
                        </a:solidFill>
                      </a:endParaRPr>
                    </a:p>
                  </a:txBody>
                  <a:tcPr marL="53311" marR="53311" marT="26655" marB="26655"/>
                </a:tc>
                <a:extLst>
                  <a:ext uri="{0D108BD9-81ED-4DB2-BD59-A6C34878D82A}">
                    <a16:rowId xmlns:a16="http://schemas.microsoft.com/office/drawing/2014/main" val="1718252094"/>
                  </a:ext>
                </a:extLst>
              </a:tr>
              <a:tr h="255382">
                <a:tc gridSpan="5">
                  <a:txBody>
                    <a:bodyPr/>
                    <a:lstStyle/>
                    <a:p>
                      <a:pPr algn="ctr"/>
                      <a:r>
                        <a:rPr lang="en-US" sz="1100"/>
                        <a:t>CIFAR-10</a:t>
                      </a:r>
                    </a:p>
                  </a:txBody>
                  <a:tcPr marL="53311" marR="53311" marT="26655" marB="26655"/>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blipFill>
                      <a:blip r:embed="rId4"/>
                      <a:tile tx="0" ty="0" sx="100000" sy="100000" flip="none" algn="tl"/>
                    </a:blipFill>
                  </a:tcPr>
                </a:tc>
                <a:extLst>
                  <a:ext uri="{0D108BD9-81ED-4DB2-BD59-A6C34878D82A}">
                    <a16:rowId xmlns:a16="http://schemas.microsoft.com/office/drawing/2014/main" val="1968101470"/>
                  </a:ext>
                </a:extLst>
              </a:tr>
              <a:tr h="255382">
                <a:tc rowSpan="2">
                  <a:txBody>
                    <a:bodyPr/>
                    <a:lstStyle/>
                    <a:p>
                      <a:pPr algn="ctr"/>
                      <a:r>
                        <a:rPr lang="en-US" sz="1100"/>
                        <a:t>VGG5</a:t>
                      </a:r>
                    </a:p>
                  </a:txBody>
                  <a:tcPr marL="53311" marR="53311" marT="26655" marB="26655"/>
                </a:tc>
                <a:tc rowSpan="2">
                  <a:txBody>
                    <a:bodyPr/>
                    <a:lstStyle/>
                    <a:p>
                      <a:pPr algn="ctr"/>
                      <a:r>
                        <a:rPr lang="en-US" sz="1100"/>
                        <a:t>87.96</a:t>
                      </a:r>
                    </a:p>
                  </a:txBody>
                  <a:tcPr marL="53311" marR="53311" marT="26655" marB="26655"/>
                </a:tc>
                <a:tc rowSpan="2">
                  <a:txBody>
                    <a:bodyPr/>
                    <a:lstStyle/>
                    <a:p>
                      <a:pPr algn="ctr"/>
                      <a:r>
                        <a:rPr lang="en-US" sz="1100"/>
                        <a:t>86.84</a:t>
                      </a:r>
                    </a:p>
                  </a:txBody>
                  <a:tcPr marL="53311" marR="53311" marT="26655" marB="26655"/>
                </a:tc>
                <a:tc>
                  <a:txBody>
                    <a:bodyPr/>
                    <a:lstStyle/>
                    <a:p>
                      <a:pPr algn="ctr"/>
                      <a:r>
                        <a:rPr lang="en-US" sz="1100"/>
                        <a:t>85.97 (T=200)</a:t>
                      </a:r>
                    </a:p>
                  </a:txBody>
                  <a:tcPr marL="53311" marR="53311" marT="26655" marB="26655"/>
                </a:tc>
                <a:tc>
                  <a:txBody>
                    <a:bodyPr/>
                    <a:lstStyle/>
                    <a:p>
                      <a:pPr algn="ctr"/>
                      <a:r>
                        <a:rPr lang="en-US" sz="1100"/>
                        <a:t>86.79 (T=200)</a:t>
                      </a:r>
                    </a:p>
                  </a:txBody>
                  <a:tcPr marL="53311" marR="53311" marT="26655" marB="26655"/>
                </a:tc>
                <a:extLst>
                  <a:ext uri="{0D108BD9-81ED-4DB2-BD59-A6C34878D82A}">
                    <a16:rowId xmlns:a16="http://schemas.microsoft.com/office/drawing/2014/main" val="4198126801"/>
                  </a:ext>
                </a:extLst>
              </a:tr>
              <a:tr h="25538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100"/>
                        <a:t>85.46 (T=100)</a:t>
                      </a:r>
                    </a:p>
                  </a:txBody>
                  <a:tcPr marL="53311" marR="53311" marT="26655" marB="26655"/>
                </a:tc>
                <a:tc>
                  <a:txBody>
                    <a:bodyPr/>
                    <a:lstStyle/>
                    <a:p>
                      <a:pPr algn="ctr"/>
                      <a:r>
                        <a:rPr lang="en-US" sz="1100"/>
                        <a:t>86.49 (T=100)</a:t>
                      </a:r>
                    </a:p>
                  </a:txBody>
                  <a:tcPr marL="53311" marR="53311" marT="26655" marB="26655"/>
                </a:tc>
                <a:extLst>
                  <a:ext uri="{0D108BD9-81ED-4DB2-BD59-A6C34878D82A}">
                    <a16:rowId xmlns:a16="http://schemas.microsoft.com/office/drawing/2014/main" val="4190342524"/>
                  </a:ext>
                </a:extLst>
              </a:tr>
              <a:tr h="255382">
                <a:tc rowSpan="2">
                  <a:txBody>
                    <a:bodyPr/>
                    <a:lstStyle/>
                    <a:p>
                      <a:pPr algn="ctr"/>
                      <a:r>
                        <a:rPr lang="en-US" sz="1100"/>
                        <a:t>VGG9</a:t>
                      </a:r>
                    </a:p>
                  </a:txBody>
                  <a:tcPr marL="53311" marR="53311" marT="26655" marB="26655"/>
                </a:tc>
                <a:tc rowSpan="2">
                  <a:txBody>
                    <a:bodyPr/>
                    <a:lstStyle/>
                    <a:p>
                      <a:pPr algn="ctr"/>
                      <a:r>
                        <a:rPr lang="en-US" sz="1100"/>
                        <a:t>91.37</a:t>
                      </a:r>
                    </a:p>
                  </a:txBody>
                  <a:tcPr marL="53311" marR="53311" marT="26655" marB="26655"/>
                </a:tc>
                <a:tc rowSpan="2">
                  <a:txBody>
                    <a:bodyPr/>
                    <a:lstStyle/>
                    <a:p>
                      <a:pPr algn="ctr"/>
                      <a:r>
                        <a:rPr lang="en-US" sz="1100"/>
                        <a:t>91.11</a:t>
                      </a:r>
                    </a:p>
                  </a:txBody>
                  <a:tcPr marL="53311" marR="53311" marT="26655" marB="26655"/>
                </a:tc>
                <a:tc>
                  <a:txBody>
                    <a:bodyPr/>
                    <a:lstStyle/>
                    <a:p>
                      <a:pPr algn="ctr"/>
                      <a:r>
                        <a:rPr lang="en-US" sz="1100"/>
                        <a:t>89.96 (T=200)</a:t>
                      </a:r>
                    </a:p>
                  </a:txBody>
                  <a:tcPr marL="53311" marR="53311" marT="26655" marB="26655"/>
                </a:tc>
                <a:tc>
                  <a:txBody>
                    <a:bodyPr/>
                    <a:lstStyle/>
                    <a:p>
                      <a:pPr algn="ctr"/>
                      <a:r>
                        <a:rPr lang="en-US" sz="1100"/>
                        <a:t>90.46 (T=200)</a:t>
                      </a:r>
                    </a:p>
                  </a:txBody>
                  <a:tcPr marL="53311" marR="53311" marT="26655" marB="26655"/>
                </a:tc>
                <a:extLst>
                  <a:ext uri="{0D108BD9-81ED-4DB2-BD59-A6C34878D82A}">
                    <a16:rowId xmlns:a16="http://schemas.microsoft.com/office/drawing/2014/main" val="1285410499"/>
                  </a:ext>
                </a:extLst>
              </a:tr>
              <a:tr h="25538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100"/>
                        <a:t>85.12 (T=100)</a:t>
                      </a:r>
                    </a:p>
                  </a:txBody>
                  <a:tcPr marL="53311" marR="53311" marT="26655" marB="26655"/>
                </a:tc>
                <a:tc>
                  <a:txBody>
                    <a:bodyPr/>
                    <a:lstStyle/>
                    <a:p>
                      <a:pPr algn="ctr"/>
                      <a:r>
                        <a:rPr lang="en-US" sz="1100"/>
                        <a:t>88.89 (T=100)</a:t>
                      </a:r>
                    </a:p>
                  </a:txBody>
                  <a:tcPr marL="53311" marR="53311" marT="26655" marB="26655"/>
                </a:tc>
                <a:extLst>
                  <a:ext uri="{0D108BD9-81ED-4DB2-BD59-A6C34878D82A}">
                    <a16:rowId xmlns:a16="http://schemas.microsoft.com/office/drawing/2014/main" val="876452767"/>
                  </a:ext>
                </a:extLst>
              </a:tr>
              <a:tr h="255382">
                <a:tc rowSpan="2">
                  <a:txBody>
                    <a:bodyPr/>
                    <a:lstStyle/>
                    <a:p>
                      <a:pPr algn="ctr"/>
                      <a:r>
                        <a:rPr lang="en-US" sz="1100"/>
                        <a:t>VGG16</a:t>
                      </a:r>
                    </a:p>
                  </a:txBody>
                  <a:tcPr marL="53311" marR="53311" marT="26655" marB="26655"/>
                </a:tc>
                <a:tc rowSpan="2">
                  <a:txBody>
                    <a:bodyPr/>
                    <a:lstStyle/>
                    <a:p>
                      <a:pPr algn="ctr"/>
                      <a:r>
                        <a:rPr lang="en-US" sz="1100"/>
                        <a:t>92.55</a:t>
                      </a:r>
                    </a:p>
                  </a:txBody>
                  <a:tcPr marL="53311" marR="53311" marT="26655" marB="26655"/>
                </a:tc>
                <a:tc rowSpan="2">
                  <a:txBody>
                    <a:bodyPr/>
                    <a:lstStyle/>
                    <a:p>
                      <a:pPr algn="ctr"/>
                      <a:r>
                        <a:rPr lang="en-US" sz="1100"/>
                        <a:t>92.48</a:t>
                      </a:r>
                    </a:p>
                  </a:txBody>
                  <a:tcPr marL="53311" marR="53311" marT="26655" marB="26655"/>
                </a:tc>
                <a:tc>
                  <a:txBody>
                    <a:bodyPr/>
                    <a:lstStyle/>
                    <a:p>
                      <a:pPr algn="ctr"/>
                      <a:r>
                        <a:rPr lang="en-US" sz="1100"/>
                        <a:t>91.13 (T=200)</a:t>
                      </a:r>
                    </a:p>
                  </a:txBody>
                  <a:tcPr marL="53311" marR="53311" marT="26655" marB="26655"/>
                </a:tc>
                <a:tc>
                  <a:txBody>
                    <a:bodyPr/>
                    <a:lstStyle/>
                    <a:p>
                      <a:pPr algn="ctr"/>
                      <a:r>
                        <a:rPr lang="en-US" sz="1100"/>
                        <a:t>92.03 (T=200)</a:t>
                      </a:r>
                    </a:p>
                  </a:txBody>
                  <a:tcPr marL="53311" marR="53311" marT="26655" marB="26655"/>
                </a:tc>
                <a:extLst>
                  <a:ext uri="{0D108BD9-81ED-4DB2-BD59-A6C34878D82A}">
                    <a16:rowId xmlns:a16="http://schemas.microsoft.com/office/drawing/2014/main" val="777238661"/>
                  </a:ext>
                </a:extLst>
              </a:tr>
              <a:tr h="25538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1100"/>
                        <a:t>84.64 (T=100)</a:t>
                      </a:r>
                    </a:p>
                  </a:txBody>
                  <a:tcPr marL="53311" marR="53311" marT="26655" marB="26655"/>
                </a:tc>
                <a:tc>
                  <a:txBody>
                    <a:bodyPr/>
                    <a:lstStyle/>
                    <a:p>
                      <a:pPr algn="ctr"/>
                      <a:r>
                        <a:rPr lang="en-US" sz="1100"/>
                        <a:t>91.13 (T=100)</a:t>
                      </a:r>
                    </a:p>
                  </a:txBody>
                  <a:tcPr marL="53311" marR="53311" marT="26655" marB="26655"/>
                </a:tc>
                <a:extLst>
                  <a:ext uri="{0D108BD9-81ED-4DB2-BD59-A6C34878D82A}">
                    <a16:rowId xmlns:a16="http://schemas.microsoft.com/office/drawing/2014/main" val="1323748216"/>
                  </a:ext>
                </a:extLst>
              </a:tr>
              <a:tr h="255382">
                <a:tc gridSpan="5">
                  <a:txBody>
                    <a:bodyPr/>
                    <a:lstStyle/>
                    <a:p>
                      <a:pPr algn="ctr"/>
                      <a:r>
                        <a:rPr lang="en-US" sz="1100"/>
                        <a:t>MNIST</a:t>
                      </a:r>
                    </a:p>
                  </a:txBody>
                  <a:tcPr marL="53311" marR="53311" marT="26655" marB="26655"/>
                </a:tc>
                <a:tc hMerge="1">
                  <a:txBody>
                    <a:bodyPr/>
                    <a:lstStyle/>
                    <a:p>
                      <a:endParaRPr lang="en-US" dirty="0"/>
                    </a:p>
                  </a:txBody>
                  <a:tcPr>
                    <a:blipFill>
                      <a:blip r:embed="rId4"/>
                      <a:tile tx="0" ty="0" sx="100000" sy="100000" flip="none" algn="tl"/>
                    </a:blipFill>
                  </a:tcPr>
                </a:tc>
                <a:tc hMerge="1">
                  <a:txBody>
                    <a:bodyPr/>
                    <a:lstStyle/>
                    <a:p>
                      <a:endParaRPr lang="en-US" dirty="0"/>
                    </a:p>
                  </a:txBody>
                  <a:tcPr>
                    <a:blipFill>
                      <a:blip r:embed="rId4"/>
                      <a:tile tx="0" ty="0" sx="100000" sy="100000" flip="none" algn="tl"/>
                    </a:blipFill>
                  </a:tcPr>
                </a:tc>
                <a:tc hMerge="1">
                  <a:txBody>
                    <a:bodyPr/>
                    <a:lstStyle/>
                    <a:p>
                      <a:endParaRPr lang="en-US" dirty="0"/>
                    </a:p>
                  </a:txBody>
                  <a:tcPr>
                    <a:blipFill>
                      <a:blip r:embed="rId4"/>
                      <a:tile tx="0" ty="0" sx="100000" sy="100000" flip="none" algn="tl"/>
                    </a:blipFill>
                  </a:tcPr>
                </a:tc>
                <a:tc hMerge="1">
                  <a:txBody>
                    <a:bodyPr/>
                    <a:lstStyle/>
                    <a:p>
                      <a:endParaRPr lang="en-US" dirty="0"/>
                    </a:p>
                  </a:txBody>
                  <a:tcPr>
                    <a:blipFill>
                      <a:blip r:embed="rId4"/>
                      <a:tile tx="0" ty="0" sx="100000" sy="100000" flip="none" algn="tl"/>
                    </a:blipFill>
                  </a:tcPr>
                </a:tc>
                <a:extLst>
                  <a:ext uri="{0D108BD9-81ED-4DB2-BD59-A6C34878D82A}">
                    <a16:rowId xmlns:a16="http://schemas.microsoft.com/office/drawing/2014/main" val="2331302630"/>
                  </a:ext>
                </a:extLst>
              </a:tr>
              <a:tr h="255382">
                <a:tc>
                  <a:txBody>
                    <a:bodyPr/>
                    <a:lstStyle/>
                    <a:p>
                      <a:pPr algn="ctr"/>
                      <a:r>
                        <a:rPr lang="en-US" sz="1100"/>
                        <a:t>LENET5</a:t>
                      </a:r>
                    </a:p>
                  </a:txBody>
                  <a:tcPr marL="53311" marR="53311" marT="26655" marB="26655"/>
                </a:tc>
                <a:tc>
                  <a:txBody>
                    <a:bodyPr/>
                    <a:lstStyle/>
                    <a:p>
                      <a:pPr algn="ctr"/>
                      <a:r>
                        <a:rPr lang="en-US" sz="1100"/>
                        <a:t>98.83</a:t>
                      </a:r>
                    </a:p>
                  </a:txBody>
                  <a:tcPr marL="53311" marR="53311" marT="26655" marB="26655"/>
                </a:tc>
                <a:tc>
                  <a:txBody>
                    <a:bodyPr/>
                    <a:lstStyle/>
                    <a:p>
                      <a:pPr algn="ctr"/>
                      <a:r>
                        <a:rPr lang="en-US" sz="1100"/>
                        <a:t>98.91</a:t>
                      </a:r>
                    </a:p>
                  </a:txBody>
                  <a:tcPr marL="53311" marR="53311" marT="26655" marB="26655"/>
                </a:tc>
                <a:tc>
                  <a:txBody>
                    <a:bodyPr/>
                    <a:lstStyle/>
                    <a:p>
                      <a:pPr algn="ctr"/>
                      <a:r>
                        <a:rPr lang="en-US" sz="1100"/>
                        <a:t>98.82 (T=100)</a:t>
                      </a:r>
                    </a:p>
                  </a:txBody>
                  <a:tcPr marL="53311" marR="53311" marT="26655" marB="26655"/>
                </a:tc>
                <a:tc>
                  <a:txBody>
                    <a:bodyPr/>
                    <a:lstStyle/>
                    <a:p>
                      <a:pPr algn="ctr"/>
                      <a:r>
                        <a:rPr lang="en-US" sz="1100" dirty="0"/>
                        <a:t>98.88 (T=100)</a:t>
                      </a:r>
                    </a:p>
                  </a:txBody>
                  <a:tcPr marL="53311" marR="53311" marT="26655" marB="26655"/>
                </a:tc>
                <a:extLst>
                  <a:ext uri="{0D108BD9-81ED-4DB2-BD59-A6C34878D82A}">
                    <a16:rowId xmlns:a16="http://schemas.microsoft.com/office/drawing/2014/main" val="780952728"/>
                  </a:ext>
                </a:extLst>
              </a:tr>
            </a:tbl>
          </a:graphicData>
        </a:graphic>
      </p:graphicFrame>
    </p:spTree>
    <p:extLst>
      <p:ext uri="{BB962C8B-B14F-4D97-AF65-F5344CB8AC3E}">
        <p14:creationId xmlns:p14="http://schemas.microsoft.com/office/powerpoint/2010/main" val="1374342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5A80F69-AB01-4A4F-97A1-299C9A3EBFF6}"/>
              </a:ext>
            </a:extLst>
          </p:cNvPr>
          <p:cNvSpPr>
            <a:spLocks noGrp="1"/>
          </p:cNvSpPr>
          <p:nvPr>
            <p:ph type="title"/>
          </p:nvPr>
        </p:nvSpPr>
        <p:spPr>
          <a:xfrm>
            <a:off x="1179226" y="826680"/>
            <a:ext cx="9833548" cy="1325563"/>
          </a:xfrm>
        </p:spPr>
        <p:txBody>
          <a:bodyPr vert="horz" lIns="91440" tIns="45720" rIns="91440" bIns="45720" rtlCol="0" anchor="ctr">
            <a:normAutofit/>
          </a:bodyPr>
          <a:lstStyle/>
          <a:p>
            <a:pPr algn="ctr"/>
            <a:r>
              <a:rPr lang="en-US" sz="4000" kern="1200" dirty="0">
                <a:solidFill>
                  <a:srgbClr val="FFFFFF"/>
                </a:solidFill>
                <a:latin typeface="+mj-lt"/>
                <a:ea typeface="+mj-ea"/>
                <a:cs typeface="+mj-cs"/>
              </a:rPr>
              <a:t>Convergence plots for VGG architectures</a:t>
            </a:r>
          </a:p>
        </p:txBody>
      </p:sp>
      <p:pic>
        <p:nvPicPr>
          <p:cNvPr id="18" name="Picture 17" descr="A close up of text on a white background&#10;&#10;Description automatically generated">
            <a:extLst>
              <a:ext uri="{FF2B5EF4-FFF2-40B4-BE49-F238E27FC236}">
                <a16:creationId xmlns:a16="http://schemas.microsoft.com/office/drawing/2014/main" id="{D076DF11-4ED5-4826-BA0A-DFAC199C4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2054" y="2591300"/>
            <a:ext cx="5448301" cy="3967084"/>
          </a:xfrm>
          <a:prstGeom prst="rect">
            <a:avLst/>
          </a:prstGeom>
        </p:spPr>
      </p:pic>
      <p:pic>
        <p:nvPicPr>
          <p:cNvPr id="24" name="Picture 23" descr="A close up of a piece of paper&#10;&#10;Description automatically generated">
            <a:extLst>
              <a:ext uri="{FF2B5EF4-FFF2-40B4-BE49-F238E27FC236}">
                <a16:creationId xmlns:a16="http://schemas.microsoft.com/office/drawing/2014/main" id="{C249328E-CA9C-4490-BDA2-F94864BF29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133" y="2591300"/>
            <a:ext cx="5461181" cy="3967084"/>
          </a:xfrm>
          <a:prstGeom prst="rect">
            <a:avLst/>
          </a:prstGeom>
        </p:spPr>
      </p:pic>
    </p:spTree>
    <p:extLst>
      <p:ext uri="{BB962C8B-B14F-4D97-AF65-F5344CB8AC3E}">
        <p14:creationId xmlns:p14="http://schemas.microsoft.com/office/powerpoint/2010/main" val="784271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Content Placeholder 3" descr="A close up of text on a white background&#10;&#10;Description automatically generated">
            <a:extLst>
              <a:ext uri="{FF2B5EF4-FFF2-40B4-BE49-F238E27FC236}">
                <a16:creationId xmlns:a16="http://schemas.microsoft.com/office/drawing/2014/main" id="{A4D60844-235E-8E44-962F-FF0CF9C742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8963" y="2837712"/>
            <a:ext cx="4606109" cy="3217333"/>
          </a:xfrm>
          <a:prstGeom prst="rect">
            <a:avLst/>
          </a:prstGeom>
        </p:spPr>
      </p:pic>
      <p:sp>
        <p:nvSpPr>
          <p:cNvPr id="5" name="TextBox 4"/>
          <p:cNvSpPr txBox="1"/>
          <p:nvPr/>
        </p:nvSpPr>
        <p:spPr>
          <a:xfrm>
            <a:off x="6354871" y="2827419"/>
            <a:ext cx="5029200" cy="322762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900">
                <a:solidFill>
                  <a:srgbClr val="000000"/>
                </a:solidFill>
              </a:rPr>
              <a:t>Performance of baseline conversion is similar to that of STDB for timesteps more than 200.</a:t>
            </a:r>
          </a:p>
          <a:p>
            <a:pPr marL="285750" indent="-228600">
              <a:lnSpc>
                <a:spcPct val="90000"/>
              </a:lnSpc>
              <a:spcAft>
                <a:spcPts val="600"/>
              </a:spcAft>
              <a:buFont typeface="Arial" panose="020B0604020202020204" pitchFamily="34" charset="0"/>
              <a:buChar char="•"/>
            </a:pPr>
            <a:r>
              <a:rPr lang="en-US" sz="1900">
                <a:solidFill>
                  <a:srgbClr val="000000"/>
                </a:solidFill>
              </a:rPr>
              <a:t>Scaled conversion performs worse than the other two approaches</a:t>
            </a:r>
          </a:p>
          <a:p>
            <a:pPr marL="285750" indent="-228600">
              <a:lnSpc>
                <a:spcPct val="90000"/>
              </a:lnSpc>
              <a:spcAft>
                <a:spcPts val="600"/>
              </a:spcAft>
              <a:buFont typeface="Arial" panose="020B0604020202020204" pitchFamily="34" charset="0"/>
              <a:buChar char="•"/>
            </a:pPr>
            <a:r>
              <a:rPr lang="en-US" sz="1900">
                <a:solidFill>
                  <a:srgbClr val="000000"/>
                </a:solidFill>
              </a:rPr>
              <a:t>VGG-architectures converge within 400 timesteps for all the three architectures</a:t>
            </a:r>
          </a:p>
          <a:p>
            <a:pPr marL="285750" indent="-228600">
              <a:lnSpc>
                <a:spcPct val="90000"/>
              </a:lnSpc>
              <a:spcAft>
                <a:spcPts val="600"/>
              </a:spcAft>
              <a:buFont typeface="Arial" panose="020B0604020202020204" pitchFamily="34" charset="0"/>
              <a:buChar char="•"/>
            </a:pPr>
            <a:endParaRPr lang="en-US" sz="1900">
              <a:solidFill>
                <a:srgbClr val="000000"/>
              </a:solidFill>
            </a:endParaRPr>
          </a:p>
        </p:txBody>
      </p:sp>
      <p:sp>
        <p:nvSpPr>
          <p:cNvPr id="2" name="Rectangle 1">
            <a:extLst>
              <a:ext uri="{FF2B5EF4-FFF2-40B4-BE49-F238E27FC236}">
                <a16:creationId xmlns:a16="http://schemas.microsoft.com/office/drawing/2014/main" id="{6EFD3820-9CD3-42EF-BCB4-A1B6583222E6}"/>
              </a:ext>
            </a:extLst>
          </p:cNvPr>
          <p:cNvSpPr/>
          <p:nvPr/>
        </p:nvSpPr>
        <p:spPr>
          <a:xfrm>
            <a:off x="2119005" y="1023025"/>
            <a:ext cx="8625438" cy="707886"/>
          </a:xfrm>
          <a:prstGeom prst="rect">
            <a:avLst/>
          </a:prstGeom>
        </p:spPr>
        <p:txBody>
          <a:bodyPr wrap="none">
            <a:spAutoFit/>
          </a:bodyPr>
          <a:lstStyle/>
          <a:p>
            <a:r>
              <a:rPr lang="en-US" sz="4000" dirty="0">
                <a:solidFill>
                  <a:srgbClr val="FFFFFF"/>
                </a:solidFill>
              </a:rPr>
              <a:t>Convergence plots for VGG architectures</a:t>
            </a:r>
            <a:endParaRPr lang="en-US" sz="4000" dirty="0"/>
          </a:p>
        </p:txBody>
      </p:sp>
    </p:spTree>
    <p:extLst>
      <p:ext uri="{BB962C8B-B14F-4D97-AF65-F5344CB8AC3E}">
        <p14:creationId xmlns:p14="http://schemas.microsoft.com/office/powerpoint/2010/main" val="1116471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 name="Picture 11">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6EFD3820-9CD3-42EF-BCB4-A1B6583222E6}"/>
              </a:ext>
            </a:extLst>
          </p:cNvPr>
          <p:cNvSpPr/>
          <p:nvPr/>
        </p:nvSpPr>
        <p:spPr>
          <a:xfrm>
            <a:off x="1179576" y="822960"/>
            <a:ext cx="9829800" cy="1325880"/>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000" kern="1200">
                <a:solidFill>
                  <a:srgbClr val="FFFFFF"/>
                </a:solidFill>
                <a:latin typeface="+mj-lt"/>
                <a:ea typeface="+mj-ea"/>
                <a:cs typeface="+mj-cs"/>
              </a:rPr>
              <a:t>Convergence plots for VGG architectures</a:t>
            </a:r>
          </a:p>
        </p:txBody>
      </p:sp>
      <p:sp>
        <p:nvSpPr>
          <p:cNvPr id="5" name="TextBox 4"/>
          <p:cNvSpPr txBox="1"/>
          <p:nvPr/>
        </p:nvSpPr>
        <p:spPr>
          <a:xfrm>
            <a:off x="6354871" y="2827419"/>
            <a:ext cx="5029200" cy="322762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900" dirty="0">
                <a:solidFill>
                  <a:srgbClr val="000000"/>
                </a:solidFill>
              </a:rPr>
              <a:t>Performance of baseline conversion is similar to that of STDB for timesteps more than 200.</a:t>
            </a:r>
          </a:p>
          <a:p>
            <a:pPr marL="285750" indent="-228600">
              <a:lnSpc>
                <a:spcPct val="90000"/>
              </a:lnSpc>
              <a:spcAft>
                <a:spcPts val="600"/>
              </a:spcAft>
              <a:buFont typeface="Arial" panose="020B0604020202020204" pitchFamily="34" charset="0"/>
              <a:buChar char="•"/>
            </a:pPr>
            <a:r>
              <a:rPr lang="en-US" sz="1900" dirty="0">
                <a:solidFill>
                  <a:srgbClr val="000000"/>
                </a:solidFill>
              </a:rPr>
              <a:t>Scaled conversion performs worse than the other two approaches</a:t>
            </a:r>
          </a:p>
          <a:p>
            <a:pPr marL="285750" indent="-228600">
              <a:lnSpc>
                <a:spcPct val="90000"/>
              </a:lnSpc>
              <a:spcAft>
                <a:spcPts val="600"/>
              </a:spcAft>
              <a:buFont typeface="Arial" panose="020B0604020202020204" pitchFamily="34" charset="0"/>
              <a:buChar char="•"/>
            </a:pPr>
            <a:r>
              <a:rPr lang="en-US" sz="1900" dirty="0">
                <a:solidFill>
                  <a:srgbClr val="000000"/>
                </a:solidFill>
              </a:rPr>
              <a:t>VGG-architectures converge within 400 timesteps for all the three architectures</a:t>
            </a:r>
          </a:p>
          <a:p>
            <a:pPr marL="285750" indent="-228600">
              <a:lnSpc>
                <a:spcPct val="90000"/>
              </a:lnSpc>
              <a:spcAft>
                <a:spcPts val="600"/>
              </a:spcAft>
              <a:buFont typeface="Arial" panose="020B0604020202020204" pitchFamily="34" charset="0"/>
              <a:buChar char="•"/>
            </a:pPr>
            <a:endParaRPr lang="en-US" sz="1900" dirty="0">
              <a:solidFill>
                <a:srgbClr val="000000"/>
              </a:solidFill>
            </a:endParaRPr>
          </a:p>
        </p:txBody>
      </p:sp>
      <p:graphicFrame>
        <p:nvGraphicFramePr>
          <p:cNvPr id="13" name="Table 12">
            <a:extLst>
              <a:ext uri="{FF2B5EF4-FFF2-40B4-BE49-F238E27FC236}">
                <a16:creationId xmlns:a16="http://schemas.microsoft.com/office/drawing/2014/main" id="{E3034B89-BC19-4CAA-868E-ADDFC58792FD}"/>
              </a:ext>
            </a:extLst>
          </p:cNvPr>
          <p:cNvGraphicFramePr>
            <a:graphicFrameLocks noGrp="1"/>
          </p:cNvGraphicFramePr>
          <p:nvPr>
            <p:extLst>
              <p:ext uri="{D42A27DB-BD31-4B8C-83A1-F6EECF244321}">
                <p14:modId xmlns:p14="http://schemas.microsoft.com/office/powerpoint/2010/main" val="4223189284"/>
              </p:ext>
            </p:extLst>
          </p:nvPr>
        </p:nvGraphicFramePr>
        <p:xfrm>
          <a:off x="838200" y="3151505"/>
          <a:ext cx="10590999" cy="2398730"/>
        </p:xfrm>
        <a:graphic>
          <a:graphicData uri="http://schemas.openxmlformats.org/drawingml/2006/table">
            <a:tbl>
              <a:tblPr firstRow="1" bandRow="1">
                <a:tableStyleId>{5C22544A-7EE6-4342-B048-85BDC9FD1C3A}</a:tableStyleId>
              </a:tblPr>
              <a:tblGrid>
                <a:gridCol w="2367952">
                  <a:extLst>
                    <a:ext uri="{9D8B030D-6E8A-4147-A177-3AD203B41FA5}">
                      <a16:colId xmlns:a16="http://schemas.microsoft.com/office/drawing/2014/main" val="2900310899"/>
                    </a:ext>
                  </a:extLst>
                </a:gridCol>
                <a:gridCol w="2255789">
                  <a:extLst>
                    <a:ext uri="{9D8B030D-6E8A-4147-A177-3AD203B41FA5}">
                      <a16:colId xmlns:a16="http://schemas.microsoft.com/office/drawing/2014/main" val="317964648"/>
                    </a:ext>
                  </a:extLst>
                </a:gridCol>
                <a:gridCol w="2255789">
                  <a:extLst>
                    <a:ext uri="{9D8B030D-6E8A-4147-A177-3AD203B41FA5}">
                      <a16:colId xmlns:a16="http://schemas.microsoft.com/office/drawing/2014/main" val="3360500602"/>
                    </a:ext>
                  </a:extLst>
                </a:gridCol>
                <a:gridCol w="1772834">
                  <a:extLst>
                    <a:ext uri="{9D8B030D-6E8A-4147-A177-3AD203B41FA5}">
                      <a16:colId xmlns:a16="http://schemas.microsoft.com/office/drawing/2014/main" val="213553273"/>
                    </a:ext>
                  </a:extLst>
                </a:gridCol>
                <a:gridCol w="1938635">
                  <a:extLst>
                    <a:ext uri="{9D8B030D-6E8A-4147-A177-3AD203B41FA5}">
                      <a16:colId xmlns:a16="http://schemas.microsoft.com/office/drawing/2014/main" val="3876994235"/>
                    </a:ext>
                  </a:extLst>
                </a:gridCol>
              </a:tblGrid>
              <a:tr h="276774">
                <a:tc>
                  <a:txBody>
                    <a:bodyPr/>
                    <a:lstStyle/>
                    <a:p>
                      <a:pPr algn="ctr"/>
                      <a:r>
                        <a:rPr lang="en-US" sz="1200" dirty="0">
                          <a:solidFill>
                            <a:schemeClr val="tx1"/>
                          </a:solidFill>
                        </a:rPr>
                        <a:t>Model</a:t>
                      </a:r>
                    </a:p>
                  </a:txBody>
                  <a:tcPr marL="60602" marR="60602" marT="30300" marB="30300">
                    <a:solidFill>
                      <a:schemeClr val="accent1">
                        <a:lumMod val="40000"/>
                        <a:lumOff val="60000"/>
                      </a:schemeClr>
                    </a:solidFill>
                  </a:tcPr>
                </a:tc>
                <a:tc>
                  <a:txBody>
                    <a:bodyPr/>
                    <a:lstStyle/>
                    <a:p>
                      <a:pPr algn="ctr"/>
                      <a:r>
                        <a:rPr lang="en-US" sz="1200">
                          <a:solidFill>
                            <a:schemeClr val="tx1"/>
                          </a:solidFill>
                        </a:rPr>
                        <a:t>Training Method</a:t>
                      </a:r>
                    </a:p>
                  </a:txBody>
                  <a:tcPr marL="60602" marR="60602" marT="30300" marB="30300">
                    <a:solidFill>
                      <a:schemeClr val="accent1">
                        <a:lumMod val="40000"/>
                        <a:lumOff val="60000"/>
                      </a:schemeClr>
                    </a:solidFill>
                  </a:tcPr>
                </a:tc>
                <a:tc>
                  <a:txBody>
                    <a:bodyPr/>
                    <a:lstStyle/>
                    <a:p>
                      <a:pPr algn="ctr"/>
                      <a:r>
                        <a:rPr lang="en-US" sz="1200">
                          <a:solidFill>
                            <a:schemeClr val="tx1"/>
                          </a:solidFill>
                        </a:rPr>
                        <a:t>Architecture</a:t>
                      </a:r>
                    </a:p>
                  </a:txBody>
                  <a:tcPr marL="60602" marR="60602" marT="30300" marB="30300">
                    <a:solidFill>
                      <a:schemeClr val="accent1">
                        <a:lumMod val="40000"/>
                        <a:lumOff val="60000"/>
                      </a:schemeClr>
                    </a:solidFill>
                  </a:tcPr>
                </a:tc>
                <a:tc>
                  <a:txBody>
                    <a:bodyPr/>
                    <a:lstStyle/>
                    <a:p>
                      <a:pPr algn="ctr"/>
                      <a:r>
                        <a:rPr lang="en-US" sz="1200">
                          <a:solidFill>
                            <a:schemeClr val="tx1"/>
                          </a:solidFill>
                        </a:rPr>
                        <a:t>Accuracy</a:t>
                      </a:r>
                    </a:p>
                  </a:txBody>
                  <a:tcPr marL="60602" marR="60602" marT="30300" marB="30300">
                    <a:solidFill>
                      <a:schemeClr val="accent1">
                        <a:lumMod val="40000"/>
                        <a:lumOff val="60000"/>
                      </a:schemeClr>
                    </a:solidFill>
                  </a:tcPr>
                </a:tc>
                <a:tc>
                  <a:txBody>
                    <a:bodyPr/>
                    <a:lstStyle/>
                    <a:p>
                      <a:pPr algn="ctr"/>
                      <a:r>
                        <a:rPr lang="en-US" sz="1200">
                          <a:solidFill>
                            <a:schemeClr val="tx1"/>
                          </a:solidFill>
                        </a:rPr>
                        <a:t>Timesteps</a:t>
                      </a:r>
                    </a:p>
                  </a:txBody>
                  <a:tcPr marL="60602" marR="60602" marT="30300" marB="30300">
                    <a:solidFill>
                      <a:schemeClr val="accent1">
                        <a:lumMod val="40000"/>
                        <a:lumOff val="60000"/>
                      </a:schemeClr>
                    </a:solidFill>
                  </a:tcPr>
                </a:tc>
                <a:extLst>
                  <a:ext uri="{0D108BD9-81ED-4DB2-BD59-A6C34878D82A}">
                    <a16:rowId xmlns:a16="http://schemas.microsoft.com/office/drawing/2014/main" val="1718252094"/>
                  </a:ext>
                </a:extLst>
              </a:tr>
              <a:tr h="276774">
                <a:tc>
                  <a:txBody>
                    <a:bodyPr/>
                    <a:lstStyle/>
                    <a:p>
                      <a:pPr algn="ctr"/>
                      <a:r>
                        <a:rPr lang="en-US" sz="1200" kern="1200">
                          <a:solidFill>
                            <a:schemeClr val="dk1"/>
                          </a:solidFill>
                          <a:effectLst/>
                          <a:latin typeface="+mn-lt"/>
                          <a:ea typeface="+mn-ea"/>
                          <a:cs typeface="+mn-cs"/>
                        </a:rPr>
                        <a:t>Hunsberger &amp; Eliasmith (2015) </a:t>
                      </a:r>
                      <a:endParaRPr lang="en-US" sz="1200"/>
                    </a:p>
                  </a:txBody>
                  <a:tcPr marL="60602" marR="60602" marT="30300" marB="30300">
                    <a:solidFill>
                      <a:schemeClr val="accent1">
                        <a:lumMod val="40000"/>
                        <a:lumOff val="60000"/>
                      </a:schemeClr>
                    </a:solidFill>
                  </a:tcPr>
                </a:tc>
                <a:tc>
                  <a:txBody>
                    <a:bodyPr/>
                    <a:lstStyle/>
                    <a:p>
                      <a:pPr algn="ctr"/>
                      <a:r>
                        <a:rPr lang="en-US" sz="1200"/>
                        <a:t>ANN-SNN Conversion</a:t>
                      </a:r>
                    </a:p>
                  </a:txBody>
                  <a:tcPr marL="60602" marR="60602" marT="30300" marB="30300">
                    <a:solidFill>
                      <a:schemeClr val="accent1">
                        <a:lumMod val="40000"/>
                        <a:lumOff val="60000"/>
                      </a:schemeClr>
                    </a:solidFill>
                  </a:tcPr>
                </a:tc>
                <a:tc>
                  <a:txBody>
                    <a:bodyPr/>
                    <a:lstStyle/>
                    <a:p>
                      <a:pPr algn="ctr"/>
                      <a:r>
                        <a:rPr lang="en-US" sz="1200"/>
                        <a:t>2Conv, 2Linear</a:t>
                      </a:r>
                    </a:p>
                  </a:txBody>
                  <a:tcPr marL="60602" marR="60602" marT="30300" marB="30300">
                    <a:solidFill>
                      <a:schemeClr val="accent1">
                        <a:lumMod val="40000"/>
                        <a:lumOff val="60000"/>
                      </a:schemeClr>
                    </a:solidFill>
                  </a:tcPr>
                </a:tc>
                <a:tc>
                  <a:txBody>
                    <a:bodyPr/>
                    <a:lstStyle/>
                    <a:p>
                      <a:pPr algn="ctr"/>
                      <a:r>
                        <a:rPr lang="en-US" sz="1200"/>
                        <a:t>82.95</a:t>
                      </a:r>
                    </a:p>
                  </a:txBody>
                  <a:tcPr marL="60602" marR="60602" marT="30300" marB="30300">
                    <a:solidFill>
                      <a:schemeClr val="accent1">
                        <a:lumMod val="40000"/>
                        <a:lumOff val="60000"/>
                      </a:schemeClr>
                    </a:solidFill>
                  </a:tcPr>
                </a:tc>
                <a:tc>
                  <a:txBody>
                    <a:bodyPr/>
                    <a:lstStyle/>
                    <a:p>
                      <a:pPr algn="ctr"/>
                      <a:r>
                        <a:rPr lang="en-US" sz="1200"/>
                        <a:t>6000</a:t>
                      </a:r>
                    </a:p>
                  </a:txBody>
                  <a:tcPr marL="60602" marR="60602" marT="30300" marB="30300">
                    <a:solidFill>
                      <a:schemeClr val="accent1">
                        <a:lumMod val="40000"/>
                        <a:lumOff val="60000"/>
                      </a:schemeClr>
                    </a:solidFill>
                  </a:tcPr>
                </a:tc>
                <a:extLst>
                  <a:ext uri="{0D108BD9-81ED-4DB2-BD59-A6C34878D82A}">
                    <a16:rowId xmlns:a16="http://schemas.microsoft.com/office/drawing/2014/main" val="4198126801"/>
                  </a:ext>
                </a:extLst>
              </a:tr>
              <a:tr h="276774">
                <a:tc>
                  <a:txBody>
                    <a:bodyPr/>
                    <a:lstStyle/>
                    <a:p>
                      <a:pPr algn="ctr"/>
                      <a:r>
                        <a:rPr lang="en-US" sz="1200"/>
                        <a:t>Cao et al. (2015)</a:t>
                      </a:r>
                    </a:p>
                  </a:txBody>
                  <a:tcPr marL="60602" marR="60602" marT="30300" marB="30300">
                    <a:solidFill>
                      <a:schemeClr val="accent1">
                        <a:lumMod val="40000"/>
                        <a:lumOff val="60000"/>
                      </a:schemeClr>
                    </a:solidFill>
                  </a:tcPr>
                </a:tc>
                <a:tc>
                  <a:txBody>
                    <a:bodyPr/>
                    <a:lstStyle/>
                    <a:p>
                      <a:pPr algn="ctr"/>
                      <a:r>
                        <a:rPr lang="en-US" sz="1200"/>
                        <a:t>ANN-SNN Conversion</a:t>
                      </a:r>
                    </a:p>
                  </a:txBody>
                  <a:tcPr marL="60602" marR="60602" marT="30300" marB="30300">
                    <a:solidFill>
                      <a:schemeClr val="accent1">
                        <a:lumMod val="40000"/>
                        <a:lumOff val="60000"/>
                      </a:schemeClr>
                    </a:solidFill>
                  </a:tcPr>
                </a:tc>
                <a:tc>
                  <a:txBody>
                    <a:bodyPr/>
                    <a:lstStyle/>
                    <a:p>
                      <a:pPr algn="ctr"/>
                      <a:r>
                        <a:rPr lang="en-US" sz="1200"/>
                        <a:t>3Conv, 2Linear</a:t>
                      </a:r>
                    </a:p>
                  </a:txBody>
                  <a:tcPr marL="60602" marR="60602" marT="30300" marB="30300">
                    <a:solidFill>
                      <a:schemeClr val="accent1">
                        <a:lumMod val="40000"/>
                        <a:lumOff val="60000"/>
                      </a:schemeClr>
                    </a:solidFill>
                  </a:tcPr>
                </a:tc>
                <a:tc>
                  <a:txBody>
                    <a:bodyPr/>
                    <a:lstStyle/>
                    <a:p>
                      <a:pPr algn="ctr"/>
                      <a:r>
                        <a:rPr lang="en-US" sz="1200"/>
                        <a:t>77.43</a:t>
                      </a:r>
                    </a:p>
                  </a:txBody>
                  <a:tcPr marL="60602" marR="60602" marT="30300" marB="30300">
                    <a:solidFill>
                      <a:schemeClr val="accent1">
                        <a:lumMod val="40000"/>
                        <a:lumOff val="60000"/>
                      </a:schemeClr>
                    </a:solidFill>
                  </a:tcPr>
                </a:tc>
                <a:tc>
                  <a:txBody>
                    <a:bodyPr/>
                    <a:lstStyle/>
                    <a:p>
                      <a:pPr algn="ctr"/>
                      <a:r>
                        <a:rPr lang="en-US" sz="1200"/>
                        <a:t>400</a:t>
                      </a:r>
                    </a:p>
                  </a:txBody>
                  <a:tcPr marL="60602" marR="60602" marT="30300" marB="30300">
                    <a:solidFill>
                      <a:schemeClr val="accent1">
                        <a:lumMod val="40000"/>
                        <a:lumOff val="60000"/>
                      </a:schemeClr>
                    </a:solidFill>
                  </a:tcPr>
                </a:tc>
                <a:extLst>
                  <a:ext uri="{0D108BD9-81ED-4DB2-BD59-A6C34878D82A}">
                    <a16:rowId xmlns:a16="http://schemas.microsoft.com/office/drawing/2014/main" val="1285410499"/>
                  </a:ext>
                </a:extLst>
              </a:tr>
              <a:tr h="276774">
                <a:tc>
                  <a:txBody>
                    <a:bodyPr/>
                    <a:lstStyle/>
                    <a:p>
                      <a:pPr algn="ctr"/>
                      <a:r>
                        <a:rPr lang="en-US" sz="1200"/>
                        <a:t>Sengupta et al.(2019)</a:t>
                      </a:r>
                    </a:p>
                  </a:txBody>
                  <a:tcPr marL="60602" marR="60602" marT="30300" marB="30300">
                    <a:solidFill>
                      <a:schemeClr val="accent1">
                        <a:lumMod val="40000"/>
                        <a:lumOff val="60000"/>
                      </a:schemeClr>
                    </a:solidFill>
                  </a:tcPr>
                </a:tc>
                <a:tc>
                  <a:txBody>
                    <a:bodyPr/>
                    <a:lstStyle/>
                    <a:p>
                      <a:pPr algn="ctr"/>
                      <a:r>
                        <a:rPr lang="en-US" sz="1200"/>
                        <a:t>ANN-SNN Conversion</a:t>
                      </a:r>
                    </a:p>
                  </a:txBody>
                  <a:tcPr marL="60602" marR="60602" marT="30300" marB="30300">
                    <a:solidFill>
                      <a:schemeClr val="accent1">
                        <a:lumMod val="40000"/>
                        <a:lumOff val="60000"/>
                      </a:schemeClr>
                    </a:solidFill>
                  </a:tcPr>
                </a:tc>
                <a:tc>
                  <a:txBody>
                    <a:bodyPr/>
                    <a:lstStyle/>
                    <a:p>
                      <a:pPr algn="ctr"/>
                      <a:r>
                        <a:rPr lang="en-US" sz="1200"/>
                        <a:t>VGG16</a:t>
                      </a:r>
                    </a:p>
                  </a:txBody>
                  <a:tcPr marL="60602" marR="60602" marT="30300" marB="30300">
                    <a:solidFill>
                      <a:schemeClr val="accent1">
                        <a:lumMod val="40000"/>
                        <a:lumOff val="60000"/>
                      </a:schemeClr>
                    </a:solidFill>
                  </a:tcPr>
                </a:tc>
                <a:tc>
                  <a:txBody>
                    <a:bodyPr/>
                    <a:lstStyle/>
                    <a:p>
                      <a:pPr algn="ctr"/>
                      <a:r>
                        <a:rPr lang="en-US" sz="1200"/>
                        <a:t>91.55</a:t>
                      </a:r>
                    </a:p>
                  </a:txBody>
                  <a:tcPr marL="60602" marR="60602" marT="30300" marB="30300">
                    <a:solidFill>
                      <a:schemeClr val="accent1">
                        <a:lumMod val="40000"/>
                        <a:lumOff val="60000"/>
                      </a:schemeClr>
                    </a:solidFill>
                  </a:tcPr>
                </a:tc>
                <a:tc>
                  <a:txBody>
                    <a:bodyPr/>
                    <a:lstStyle/>
                    <a:p>
                      <a:pPr algn="ctr"/>
                      <a:r>
                        <a:rPr lang="en-US" sz="1200"/>
                        <a:t>2500</a:t>
                      </a:r>
                    </a:p>
                  </a:txBody>
                  <a:tcPr marL="60602" marR="60602" marT="30300" marB="30300">
                    <a:solidFill>
                      <a:schemeClr val="accent1">
                        <a:lumMod val="40000"/>
                        <a:lumOff val="60000"/>
                      </a:schemeClr>
                    </a:solidFill>
                  </a:tcPr>
                </a:tc>
                <a:extLst>
                  <a:ext uri="{0D108BD9-81ED-4DB2-BD59-A6C34878D82A}">
                    <a16:rowId xmlns:a16="http://schemas.microsoft.com/office/drawing/2014/main" val="777238661"/>
                  </a:ext>
                </a:extLst>
              </a:tr>
              <a:tr h="276774">
                <a:tc>
                  <a:txBody>
                    <a:bodyPr/>
                    <a:lstStyle/>
                    <a:p>
                      <a:pPr algn="ctr"/>
                      <a:r>
                        <a:rPr lang="en-US" sz="1200"/>
                        <a:t>Lee at al. (2019)</a:t>
                      </a:r>
                    </a:p>
                  </a:txBody>
                  <a:tcPr marL="60602" marR="60602" marT="30300" marB="30300">
                    <a:solidFill>
                      <a:schemeClr val="accent1">
                        <a:lumMod val="40000"/>
                        <a:lumOff val="60000"/>
                      </a:schemeClr>
                    </a:solidFill>
                  </a:tcPr>
                </a:tc>
                <a:tc>
                  <a:txBody>
                    <a:bodyPr/>
                    <a:lstStyle/>
                    <a:p>
                      <a:pPr algn="ctr"/>
                      <a:r>
                        <a:rPr lang="en-US" sz="1200"/>
                        <a:t>Spiking BP</a:t>
                      </a:r>
                    </a:p>
                  </a:txBody>
                  <a:tcPr marL="60602" marR="60602" marT="30300" marB="30300">
                    <a:solidFill>
                      <a:schemeClr val="accent1">
                        <a:lumMod val="40000"/>
                        <a:lumOff val="60000"/>
                      </a:schemeClr>
                    </a:solidFill>
                  </a:tcPr>
                </a:tc>
                <a:tc>
                  <a:txBody>
                    <a:bodyPr/>
                    <a:lstStyle/>
                    <a:p>
                      <a:pPr algn="ctr"/>
                      <a:r>
                        <a:rPr lang="en-US" sz="1200" dirty="0"/>
                        <a:t>VGG9</a:t>
                      </a:r>
                    </a:p>
                  </a:txBody>
                  <a:tcPr marL="60602" marR="60602" marT="30300" marB="30300">
                    <a:solidFill>
                      <a:schemeClr val="accent1">
                        <a:lumMod val="40000"/>
                        <a:lumOff val="60000"/>
                      </a:schemeClr>
                    </a:solidFill>
                  </a:tcPr>
                </a:tc>
                <a:tc>
                  <a:txBody>
                    <a:bodyPr/>
                    <a:lstStyle/>
                    <a:p>
                      <a:pPr algn="ctr"/>
                      <a:r>
                        <a:rPr lang="en-US" sz="1200"/>
                        <a:t>90.45</a:t>
                      </a:r>
                    </a:p>
                  </a:txBody>
                  <a:tcPr marL="60602" marR="60602" marT="30300" marB="30300">
                    <a:solidFill>
                      <a:schemeClr val="accent1">
                        <a:lumMod val="40000"/>
                        <a:lumOff val="60000"/>
                      </a:schemeClr>
                    </a:solidFill>
                  </a:tcPr>
                </a:tc>
                <a:tc>
                  <a:txBody>
                    <a:bodyPr/>
                    <a:lstStyle/>
                    <a:p>
                      <a:pPr algn="ctr"/>
                      <a:r>
                        <a:rPr lang="en-US" sz="1200"/>
                        <a:t>100</a:t>
                      </a:r>
                    </a:p>
                  </a:txBody>
                  <a:tcPr marL="60602" marR="60602" marT="30300" marB="30300">
                    <a:solidFill>
                      <a:schemeClr val="accent1">
                        <a:lumMod val="40000"/>
                        <a:lumOff val="60000"/>
                      </a:schemeClr>
                    </a:solidFill>
                  </a:tcPr>
                </a:tc>
                <a:extLst>
                  <a:ext uri="{0D108BD9-81ED-4DB2-BD59-A6C34878D82A}">
                    <a16:rowId xmlns:a16="http://schemas.microsoft.com/office/drawing/2014/main" val="780952728"/>
                  </a:ext>
                </a:extLst>
              </a:tr>
              <a:tr h="276774">
                <a:tc>
                  <a:txBody>
                    <a:bodyPr/>
                    <a:lstStyle/>
                    <a:p>
                      <a:pPr algn="ctr"/>
                      <a:r>
                        <a:rPr lang="en-US" sz="1200"/>
                        <a:t>Wu et al. (2019)</a:t>
                      </a:r>
                    </a:p>
                  </a:txBody>
                  <a:tcPr marL="60602" marR="60602" marT="30300" marB="30300">
                    <a:solidFill>
                      <a:schemeClr val="accent1">
                        <a:lumMod val="40000"/>
                        <a:lumOff val="60000"/>
                      </a:schemeClr>
                    </a:solidFill>
                  </a:tcPr>
                </a:tc>
                <a:tc>
                  <a:txBody>
                    <a:bodyPr/>
                    <a:lstStyle/>
                    <a:p>
                      <a:pPr algn="ctr"/>
                      <a:r>
                        <a:rPr lang="en-US" sz="1200" dirty="0"/>
                        <a:t>Surrogate gradient</a:t>
                      </a:r>
                    </a:p>
                  </a:txBody>
                  <a:tcPr marL="60602" marR="60602" marT="30300" marB="30300">
                    <a:solidFill>
                      <a:schemeClr val="accent1">
                        <a:lumMod val="40000"/>
                        <a:lumOff val="60000"/>
                      </a:schemeClr>
                    </a:solidFill>
                  </a:tcPr>
                </a:tc>
                <a:tc>
                  <a:txBody>
                    <a:bodyPr/>
                    <a:lstStyle/>
                    <a:p>
                      <a:pPr algn="ctr"/>
                      <a:r>
                        <a:rPr lang="en-US" sz="1200"/>
                        <a:t>5Conv, 2Linear</a:t>
                      </a:r>
                    </a:p>
                  </a:txBody>
                  <a:tcPr marL="60602" marR="60602" marT="30300" marB="30300">
                    <a:solidFill>
                      <a:schemeClr val="accent1">
                        <a:lumMod val="40000"/>
                        <a:lumOff val="60000"/>
                      </a:schemeClr>
                    </a:solidFill>
                  </a:tcPr>
                </a:tc>
                <a:tc>
                  <a:txBody>
                    <a:bodyPr/>
                    <a:lstStyle/>
                    <a:p>
                      <a:pPr algn="ctr"/>
                      <a:r>
                        <a:rPr lang="en-US" sz="1200"/>
                        <a:t>90.53</a:t>
                      </a:r>
                    </a:p>
                  </a:txBody>
                  <a:tcPr marL="60602" marR="60602" marT="30300" marB="30300">
                    <a:solidFill>
                      <a:schemeClr val="accent1">
                        <a:lumMod val="40000"/>
                        <a:lumOff val="60000"/>
                      </a:schemeClr>
                    </a:solidFill>
                  </a:tcPr>
                </a:tc>
                <a:tc>
                  <a:txBody>
                    <a:bodyPr/>
                    <a:lstStyle/>
                    <a:p>
                      <a:pPr algn="ctr"/>
                      <a:r>
                        <a:rPr lang="en-US" sz="1200"/>
                        <a:t>12</a:t>
                      </a:r>
                    </a:p>
                  </a:txBody>
                  <a:tcPr marL="60602" marR="60602" marT="30300" marB="30300">
                    <a:solidFill>
                      <a:schemeClr val="accent1">
                        <a:lumMod val="40000"/>
                        <a:lumOff val="60000"/>
                      </a:schemeClr>
                    </a:solidFill>
                  </a:tcPr>
                </a:tc>
                <a:extLst>
                  <a:ext uri="{0D108BD9-81ED-4DB2-BD59-A6C34878D82A}">
                    <a16:rowId xmlns:a16="http://schemas.microsoft.com/office/drawing/2014/main" val="3247147140"/>
                  </a:ext>
                </a:extLst>
              </a:tr>
              <a:tr h="276774">
                <a:tc rowSpan="2">
                  <a:txBody>
                    <a:bodyPr/>
                    <a:lstStyle/>
                    <a:p>
                      <a:pPr algn="ctr"/>
                      <a:r>
                        <a:rPr lang="en-US" sz="1200"/>
                        <a:t>This work</a:t>
                      </a:r>
                    </a:p>
                  </a:txBody>
                  <a:tcPr marL="60602" marR="60602" marT="30300" marB="30300">
                    <a:solidFill>
                      <a:schemeClr val="accent1">
                        <a:lumMod val="40000"/>
                        <a:lumOff val="60000"/>
                      </a:schemeClr>
                    </a:solidFill>
                  </a:tcPr>
                </a:tc>
                <a:tc>
                  <a:txBody>
                    <a:bodyPr/>
                    <a:lstStyle/>
                    <a:p>
                      <a:pPr algn="ctr"/>
                      <a:r>
                        <a:rPr lang="en-US" sz="1200" dirty="0"/>
                        <a:t>ANN-SNN Conversion</a:t>
                      </a:r>
                    </a:p>
                  </a:txBody>
                  <a:tcPr marL="60602" marR="60602" marT="30300" marB="30300">
                    <a:solidFill>
                      <a:schemeClr val="accent1">
                        <a:lumMod val="40000"/>
                        <a:lumOff val="60000"/>
                      </a:schemeClr>
                    </a:solidFill>
                  </a:tcPr>
                </a:tc>
                <a:tc>
                  <a:txBody>
                    <a:bodyPr/>
                    <a:lstStyle/>
                    <a:p>
                      <a:pPr algn="ctr"/>
                      <a:r>
                        <a:rPr lang="en-US" sz="1200"/>
                        <a:t>VGG16</a:t>
                      </a:r>
                    </a:p>
                  </a:txBody>
                  <a:tcPr marL="60602" marR="60602" marT="30300" marB="30300">
                    <a:solidFill>
                      <a:schemeClr val="accent1">
                        <a:lumMod val="40000"/>
                        <a:lumOff val="60000"/>
                      </a:schemeClr>
                    </a:solidFill>
                  </a:tcPr>
                </a:tc>
                <a:tc>
                  <a:txBody>
                    <a:bodyPr/>
                    <a:lstStyle/>
                    <a:p>
                      <a:pPr algn="ctr"/>
                      <a:r>
                        <a:rPr lang="en-US" sz="1200"/>
                        <a:t>91.13</a:t>
                      </a:r>
                    </a:p>
                  </a:txBody>
                  <a:tcPr marL="60602" marR="60602" marT="30300" marB="30300">
                    <a:solidFill>
                      <a:schemeClr val="accent1">
                        <a:lumMod val="40000"/>
                        <a:lumOff val="60000"/>
                      </a:schemeClr>
                    </a:solidFill>
                  </a:tcPr>
                </a:tc>
                <a:tc>
                  <a:txBody>
                    <a:bodyPr/>
                    <a:lstStyle/>
                    <a:p>
                      <a:pPr algn="ctr"/>
                      <a:r>
                        <a:rPr lang="en-US" sz="1200"/>
                        <a:t>200</a:t>
                      </a:r>
                    </a:p>
                  </a:txBody>
                  <a:tcPr marL="60602" marR="60602" marT="30300" marB="30300">
                    <a:solidFill>
                      <a:schemeClr val="accent1">
                        <a:lumMod val="40000"/>
                        <a:lumOff val="60000"/>
                      </a:schemeClr>
                    </a:solidFill>
                  </a:tcPr>
                </a:tc>
                <a:extLst>
                  <a:ext uri="{0D108BD9-81ED-4DB2-BD59-A6C34878D82A}">
                    <a16:rowId xmlns:a16="http://schemas.microsoft.com/office/drawing/2014/main" val="2733525409"/>
                  </a:ext>
                </a:extLst>
              </a:tr>
              <a:tr h="461312">
                <a:tc vMerge="1">
                  <a:txBody>
                    <a:bodyPr/>
                    <a:lstStyle/>
                    <a:p>
                      <a:endParaRPr lang="en-US"/>
                    </a:p>
                  </a:txBody>
                  <a:tcPr/>
                </a:tc>
                <a:tc>
                  <a:txBody>
                    <a:bodyPr/>
                    <a:lstStyle/>
                    <a:p>
                      <a:pPr algn="ctr"/>
                      <a:r>
                        <a:rPr lang="en-US" sz="1200"/>
                        <a:t>ANN-SNN Conversion and STDP</a:t>
                      </a:r>
                    </a:p>
                  </a:txBody>
                  <a:tcPr marL="60602" marR="60602" marT="30300" marB="30300">
                    <a:solidFill>
                      <a:schemeClr val="accent1">
                        <a:lumMod val="40000"/>
                        <a:lumOff val="60000"/>
                      </a:schemeClr>
                    </a:solidFill>
                  </a:tcPr>
                </a:tc>
                <a:tc>
                  <a:txBody>
                    <a:bodyPr/>
                    <a:lstStyle/>
                    <a:p>
                      <a:pPr algn="ctr"/>
                      <a:r>
                        <a:rPr lang="en-US" sz="1200"/>
                        <a:t>VGG16</a:t>
                      </a:r>
                    </a:p>
                  </a:txBody>
                  <a:tcPr marL="60602" marR="60602" marT="30300" marB="30300">
                    <a:solidFill>
                      <a:schemeClr val="accent1">
                        <a:lumMod val="40000"/>
                        <a:lumOff val="60000"/>
                      </a:schemeClr>
                    </a:solidFill>
                  </a:tcPr>
                </a:tc>
                <a:tc>
                  <a:txBody>
                    <a:bodyPr/>
                    <a:lstStyle/>
                    <a:p>
                      <a:pPr algn="ctr"/>
                      <a:r>
                        <a:rPr lang="en-US" sz="1200"/>
                        <a:t>92.03</a:t>
                      </a:r>
                    </a:p>
                  </a:txBody>
                  <a:tcPr marL="60602" marR="60602" marT="30300" marB="30300">
                    <a:solidFill>
                      <a:schemeClr val="accent1">
                        <a:lumMod val="40000"/>
                        <a:lumOff val="60000"/>
                      </a:schemeClr>
                    </a:solidFill>
                  </a:tcPr>
                </a:tc>
                <a:tc>
                  <a:txBody>
                    <a:bodyPr/>
                    <a:lstStyle/>
                    <a:p>
                      <a:pPr algn="ctr"/>
                      <a:r>
                        <a:rPr lang="en-US" sz="1200" dirty="0"/>
                        <a:t>200</a:t>
                      </a:r>
                    </a:p>
                  </a:txBody>
                  <a:tcPr marL="60602" marR="60602" marT="30300" marB="30300">
                    <a:solidFill>
                      <a:schemeClr val="accent1">
                        <a:lumMod val="40000"/>
                        <a:lumOff val="60000"/>
                      </a:schemeClr>
                    </a:solidFill>
                  </a:tcPr>
                </a:tc>
                <a:extLst>
                  <a:ext uri="{0D108BD9-81ED-4DB2-BD59-A6C34878D82A}">
                    <a16:rowId xmlns:a16="http://schemas.microsoft.com/office/drawing/2014/main" val="3309849613"/>
                  </a:ext>
                </a:extLst>
              </a:tr>
            </a:tbl>
          </a:graphicData>
        </a:graphic>
      </p:graphicFrame>
    </p:spTree>
    <p:extLst>
      <p:ext uri="{BB962C8B-B14F-4D97-AF65-F5344CB8AC3E}">
        <p14:creationId xmlns:p14="http://schemas.microsoft.com/office/powerpoint/2010/main" val="2800525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4">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16">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BC97601-FC51-42E0-9B35-90F78E08CBFA}"/>
              </a:ext>
            </a:extLst>
          </p:cNvPr>
          <p:cNvSpPr>
            <a:spLocks noGrp="1"/>
          </p:cNvSpPr>
          <p:nvPr>
            <p:ph type="title"/>
          </p:nvPr>
        </p:nvSpPr>
        <p:spPr>
          <a:xfrm>
            <a:off x="1179226" y="826680"/>
            <a:ext cx="9833548" cy="1325563"/>
          </a:xfrm>
        </p:spPr>
        <p:txBody>
          <a:bodyPr>
            <a:normAutofit/>
          </a:bodyPr>
          <a:lstStyle/>
          <a:p>
            <a:pPr algn="ctr"/>
            <a:r>
              <a:rPr lang="en-US" sz="4000">
                <a:solidFill>
                  <a:srgbClr val="FFFFFF"/>
                </a:solidFill>
              </a:rPr>
              <a:t>Conclusion</a:t>
            </a:r>
          </a:p>
        </p:txBody>
      </p:sp>
      <p:sp>
        <p:nvSpPr>
          <p:cNvPr id="7" name="Content Placeholder 2">
            <a:extLst>
              <a:ext uri="{FF2B5EF4-FFF2-40B4-BE49-F238E27FC236}">
                <a16:creationId xmlns:a16="http://schemas.microsoft.com/office/drawing/2014/main" id="{04FBAE01-8773-4B18-985B-5E4ABCEFFE5A}"/>
              </a:ext>
            </a:extLst>
          </p:cNvPr>
          <p:cNvSpPr>
            <a:spLocks noGrp="1"/>
          </p:cNvSpPr>
          <p:nvPr>
            <p:ph idx="1"/>
          </p:nvPr>
        </p:nvSpPr>
        <p:spPr>
          <a:xfrm>
            <a:off x="1179226" y="3092970"/>
            <a:ext cx="9833548" cy="2693976"/>
          </a:xfrm>
        </p:spPr>
        <p:txBody>
          <a:bodyPr>
            <a:normAutofit/>
          </a:bodyPr>
          <a:lstStyle/>
          <a:p>
            <a:r>
              <a:rPr lang="en-US" sz="1900">
                <a:solidFill>
                  <a:srgbClr val="000000"/>
                </a:solidFill>
              </a:rPr>
              <a:t>Spiking Neural Networks (SNNs) are energy-efﬁcient and can lead low-power neuromorphic hardware implementations.</a:t>
            </a:r>
          </a:p>
          <a:p>
            <a:r>
              <a:rPr lang="en-US" sz="1900">
                <a:solidFill>
                  <a:srgbClr val="000000"/>
                </a:solidFill>
              </a:rPr>
              <a:t>Direct training of SNN is computationally expensive and slow. </a:t>
            </a:r>
          </a:p>
          <a:p>
            <a:r>
              <a:rPr lang="en-US" sz="1900">
                <a:solidFill>
                  <a:srgbClr val="000000"/>
                </a:solidFill>
              </a:rPr>
              <a:t>The direct training of SNN with backpropagation is computationally expensive and slow. </a:t>
            </a:r>
          </a:p>
          <a:p>
            <a:r>
              <a:rPr lang="en-US" sz="1900">
                <a:solidFill>
                  <a:srgbClr val="000000"/>
                </a:solidFill>
              </a:rPr>
              <a:t>VGG and LeNet architecture are used to train ANN on MNIST and CIFAR10 dataset. The trained ANNs are then used to get SNNs. The trained SNN models have accuracy of 98.8% for LeNet on MNIST dataset and 91.42% for VGG on CIFAR10 dataset. </a:t>
            </a:r>
          </a:p>
          <a:p>
            <a:r>
              <a:rPr lang="en-US" sz="1900">
                <a:solidFill>
                  <a:srgbClr val="000000"/>
                </a:solidFill>
              </a:rPr>
              <a:t>Future works: Decrease SNN training time and achieve state of the art accuracy. </a:t>
            </a:r>
          </a:p>
        </p:txBody>
      </p:sp>
    </p:spTree>
    <p:extLst>
      <p:ext uri="{BB962C8B-B14F-4D97-AF65-F5344CB8AC3E}">
        <p14:creationId xmlns:p14="http://schemas.microsoft.com/office/powerpoint/2010/main" val="1277602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351DFE5-F63D-4BE0-BDA9-E3EB88F0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a:extLst>
              <a:ext uri="{FF2B5EF4-FFF2-40B4-BE49-F238E27FC236}">
                <a16:creationId xmlns:a16="http://schemas.microsoft.com/office/drawing/2014/main" id="{3AA16612-ACD2-4A16-8F2B-4514FD6BF2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E098DBF-BD25-42A3-BCC3-FF73CFAE5A28}"/>
              </a:ext>
            </a:extLst>
          </p:cNvPr>
          <p:cNvSpPr>
            <a:spLocks noGrp="1"/>
          </p:cNvSpPr>
          <p:nvPr>
            <p:ph type="title"/>
          </p:nvPr>
        </p:nvSpPr>
        <p:spPr>
          <a:xfrm>
            <a:off x="1179226" y="826680"/>
            <a:ext cx="9833548" cy="1325563"/>
          </a:xfrm>
        </p:spPr>
        <p:txBody>
          <a:bodyPr>
            <a:normAutofit/>
          </a:bodyPr>
          <a:lstStyle/>
          <a:p>
            <a:pPr algn="ctr"/>
            <a:r>
              <a:rPr lang="en-US" sz="4000" dirty="0">
                <a:solidFill>
                  <a:srgbClr val="FFFFFF"/>
                </a:solidFill>
              </a:rPr>
              <a:t>Acknowledgement</a:t>
            </a:r>
          </a:p>
        </p:txBody>
      </p:sp>
      <p:sp>
        <p:nvSpPr>
          <p:cNvPr id="28" name="Content Placeholder 2">
            <a:extLst>
              <a:ext uri="{FF2B5EF4-FFF2-40B4-BE49-F238E27FC236}">
                <a16:creationId xmlns:a16="http://schemas.microsoft.com/office/drawing/2014/main" id="{2C14D219-6943-40CD-A742-8335FB3230DE}"/>
              </a:ext>
            </a:extLst>
          </p:cNvPr>
          <p:cNvSpPr>
            <a:spLocks noGrp="1"/>
          </p:cNvSpPr>
          <p:nvPr>
            <p:ph idx="1"/>
          </p:nvPr>
        </p:nvSpPr>
        <p:spPr>
          <a:xfrm>
            <a:off x="1179226" y="3092970"/>
            <a:ext cx="9833548" cy="2693976"/>
          </a:xfrm>
        </p:spPr>
        <p:txBody>
          <a:bodyPr>
            <a:normAutofit/>
          </a:bodyPr>
          <a:lstStyle/>
          <a:p>
            <a:r>
              <a:rPr lang="en-US" sz="2000" dirty="0">
                <a:solidFill>
                  <a:srgbClr val="000000"/>
                </a:solidFill>
              </a:rPr>
              <a:t>Professor Keith Michael </a:t>
            </a:r>
            <a:r>
              <a:rPr lang="en-US" sz="2000" dirty="0" err="1">
                <a:solidFill>
                  <a:srgbClr val="000000"/>
                </a:solidFill>
              </a:rPr>
              <a:t>Chugg</a:t>
            </a:r>
            <a:r>
              <a:rPr lang="en-US" sz="2000" dirty="0">
                <a:solidFill>
                  <a:srgbClr val="000000"/>
                </a:solidFill>
              </a:rPr>
              <a:t> </a:t>
            </a:r>
          </a:p>
          <a:p>
            <a:r>
              <a:rPr lang="en-US" sz="2000" dirty="0">
                <a:solidFill>
                  <a:srgbClr val="000000"/>
                </a:solidFill>
              </a:rPr>
              <a:t>Mentor: </a:t>
            </a:r>
            <a:r>
              <a:rPr lang="en-US" sz="2000" dirty="0" err="1">
                <a:solidFill>
                  <a:srgbClr val="000000"/>
                </a:solidFill>
              </a:rPr>
              <a:t>Souvik</a:t>
            </a:r>
            <a:r>
              <a:rPr lang="en-US" sz="2000" dirty="0">
                <a:solidFill>
                  <a:srgbClr val="000000"/>
                </a:solidFill>
              </a:rPr>
              <a:t> Kundu</a:t>
            </a:r>
          </a:p>
          <a:p>
            <a:r>
              <a:rPr lang="en-US" sz="2000" dirty="0">
                <a:solidFill>
                  <a:srgbClr val="000000"/>
                </a:solidFill>
              </a:rPr>
              <a:t>TA’s: </a:t>
            </a:r>
            <a:r>
              <a:rPr lang="en-US" sz="2000" dirty="0" err="1">
                <a:solidFill>
                  <a:srgbClr val="000000"/>
                </a:solidFill>
              </a:rPr>
              <a:t>Olaoluwa</a:t>
            </a:r>
            <a:r>
              <a:rPr lang="en-US" sz="2000" dirty="0">
                <a:solidFill>
                  <a:srgbClr val="000000"/>
                </a:solidFill>
              </a:rPr>
              <a:t> Adigun, </a:t>
            </a:r>
            <a:r>
              <a:rPr lang="en-US" sz="2000" dirty="0" err="1">
                <a:solidFill>
                  <a:srgbClr val="000000"/>
                </a:solidFill>
              </a:rPr>
              <a:t>Jiali</a:t>
            </a:r>
            <a:r>
              <a:rPr lang="en-US" sz="2000" dirty="0">
                <a:solidFill>
                  <a:srgbClr val="000000"/>
                </a:solidFill>
              </a:rPr>
              <a:t> </a:t>
            </a:r>
            <a:r>
              <a:rPr lang="en-US" sz="2000" dirty="0" err="1">
                <a:solidFill>
                  <a:srgbClr val="000000"/>
                </a:solidFill>
              </a:rPr>
              <a:t>Duan</a:t>
            </a:r>
            <a:r>
              <a:rPr lang="en-US" sz="2000" dirty="0">
                <a:solidFill>
                  <a:srgbClr val="000000"/>
                </a:solidFill>
              </a:rPr>
              <a:t>, </a:t>
            </a:r>
            <a:r>
              <a:rPr lang="en-US" sz="2000" dirty="0" err="1">
                <a:solidFill>
                  <a:srgbClr val="000000"/>
                </a:solidFill>
              </a:rPr>
              <a:t>Kuan</a:t>
            </a:r>
            <a:r>
              <a:rPr lang="en-US" sz="2000" dirty="0">
                <a:solidFill>
                  <a:srgbClr val="000000"/>
                </a:solidFill>
              </a:rPr>
              <a:t>-Wen Huang, Arnab </a:t>
            </a:r>
            <a:r>
              <a:rPr lang="en-US" sz="2000" dirty="0" err="1">
                <a:solidFill>
                  <a:srgbClr val="000000"/>
                </a:solidFill>
              </a:rPr>
              <a:t>Sanyal</a:t>
            </a:r>
            <a:endParaRPr lang="en-US" sz="2000" dirty="0">
              <a:solidFill>
                <a:srgbClr val="000000"/>
              </a:solidFill>
            </a:endParaRPr>
          </a:p>
        </p:txBody>
      </p:sp>
    </p:spTree>
    <p:extLst>
      <p:ext uri="{BB962C8B-B14F-4D97-AF65-F5344CB8AC3E}">
        <p14:creationId xmlns:p14="http://schemas.microsoft.com/office/powerpoint/2010/main" val="3249181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BC9EFE1-D8CB-4668-9980-DB108327A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6271569"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CBAE1BD-B8E4-4029-8AA2-C77E4FED98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8AC94F03-7E31-4FF0-A491-CC6BE8B039A1}"/>
              </a:ext>
            </a:extLst>
          </p:cNvPr>
          <p:cNvSpPr>
            <a:spLocks noGrp="1"/>
          </p:cNvSpPr>
          <p:nvPr>
            <p:ph type="title"/>
          </p:nvPr>
        </p:nvSpPr>
        <p:spPr>
          <a:xfrm>
            <a:off x="6585882" y="4267832"/>
            <a:ext cx="4805996" cy="1401448"/>
          </a:xfrm>
        </p:spPr>
        <p:txBody>
          <a:bodyPr vert="horz" lIns="91440" tIns="45720" rIns="91440" bIns="45720" rtlCol="0" anchor="t">
            <a:normAutofit/>
          </a:bodyPr>
          <a:lstStyle/>
          <a:p>
            <a:r>
              <a:rPr lang="en-US" sz="4400" dirty="0">
                <a:solidFill>
                  <a:srgbClr val="000000"/>
                </a:solidFill>
              </a:rPr>
              <a:t>	</a:t>
            </a:r>
          </a:p>
        </p:txBody>
      </p:sp>
      <p:sp>
        <p:nvSpPr>
          <p:cNvPr id="3" name="Text Placeholder 2">
            <a:extLst>
              <a:ext uri="{FF2B5EF4-FFF2-40B4-BE49-F238E27FC236}">
                <a16:creationId xmlns:a16="http://schemas.microsoft.com/office/drawing/2014/main" id="{83E6D171-72ED-49EC-9C9D-AFEC67E499C6}"/>
              </a:ext>
            </a:extLst>
          </p:cNvPr>
          <p:cNvSpPr>
            <a:spLocks noGrp="1"/>
          </p:cNvSpPr>
          <p:nvPr>
            <p:ph type="body" idx="1"/>
          </p:nvPr>
        </p:nvSpPr>
        <p:spPr>
          <a:xfrm>
            <a:off x="6586186" y="3428999"/>
            <a:ext cx="4805691" cy="838831"/>
          </a:xfrm>
        </p:spPr>
        <p:txBody>
          <a:bodyPr vert="horz" lIns="91440" tIns="45720" rIns="91440" bIns="45720" rtlCol="0" anchor="b">
            <a:normAutofit fontScale="70000" lnSpcReduction="20000"/>
          </a:bodyPr>
          <a:lstStyle/>
          <a:p>
            <a:pPr algn="ctr"/>
            <a:r>
              <a:rPr lang="en-US" sz="4000" dirty="0">
                <a:solidFill>
                  <a:srgbClr val="000000"/>
                </a:solidFill>
              </a:rPr>
              <a:t>Question &amp; Answer</a:t>
            </a:r>
          </a:p>
          <a:p>
            <a:pPr algn="ctr"/>
            <a:r>
              <a:rPr lang="en-US" sz="4000" dirty="0">
                <a:solidFill>
                  <a:srgbClr val="000000"/>
                </a:solidFill>
              </a:rPr>
              <a:t>Thank You</a:t>
            </a:r>
          </a:p>
        </p:txBody>
      </p:sp>
      <p:sp>
        <p:nvSpPr>
          <p:cNvPr id="13" name="Freeform 49">
            <a:extLst>
              <a:ext uri="{FF2B5EF4-FFF2-40B4-BE49-F238E27FC236}">
                <a16:creationId xmlns:a16="http://schemas.microsoft.com/office/drawing/2014/main" id="{77DA6D33-2D62-458C-BF5D-DBF612FD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90635"/>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accent3"/>
                </a:gs>
                <a:gs pos="100000">
                  <a:schemeClr val="accent3"/>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FEFA842D-441A-48FA-9DAD-7660220D10C9}"/>
              </a:ext>
            </a:extLst>
          </p:cNvPr>
          <p:cNvPicPr>
            <a:picLocks noChangeAspect="1"/>
          </p:cNvPicPr>
          <p:nvPr/>
        </p:nvPicPr>
        <p:blipFill rotWithShape="1">
          <a:blip r:embed="rId3">
            <a:alphaModFix/>
          </a:blip>
          <a:srcRect l="46990" r="2" b="2"/>
          <a:stretch/>
        </p:blipFill>
        <p:spPr>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1580967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ED9005-F889-43B7-B286-40EDC49C71AB}"/>
              </a:ext>
            </a:extLst>
          </p:cNvPr>
          <p:cNvSpPr>
            <a:spLocks noGrp="1"/>
          </p:cNvSpPr>
          <p:nvPr>
            <p:ph type="title"/>
          </p:nvPr>
        </p:nvSpPr>
        <p:spPr>
          <a:xfrm>
            <a:off x="1179576" y="822960"/>
            <a:ext cx="9829800" cy="1325880"/>
          </a:xfrm>
        </p:spPr>
        <p:txBody>
          <a:bodyPr vert="horz" lIns="91440" tIns="45720" rIns="91440" bIns="45720" rtlCol="0" anchor="ctr">
            <a:normAutofit/>
          </a:bodyPr>
          <a:lstStyle/>
          <a:p>
            <a:pPr algn="ctr"/>
            <a:r>
              <a:rPr lang="en-US" sz="4000" dirty="0">
                <a:solidFill>
                  <a:srgbClr val="FFFFFF"/>
                </a:solidFill>
              </a:rPr>
              <a:t>Overview</a:t>
            </a:r>
            <a:endParaRPr lang="en-US" sz="4000" kern="1200" dirty="0">
              <a:solidFill>
                <a:srgbClr val="FFFFFF"/>
              </a:solidFill>
              <a:latin typeface="+mj-lt"/>
              <a:ea typeface="+mj-ea"/>
              <a:cs typeface="+mj-cs"/>
            </a:endParaRPr>
          </a:p>
        </p:txBody>
      </p:sp>
      <p:pic>
        <p:nvPicPr>
          <p:cNvPr id="10" name="Picture 9" descr="A screenshot of a cell phone&#10;&#10;Description automatically generated">
            <a:extLst>
              <a:ext uri="{FF2B5EF4-FFF2-40B4-BE49-F238E27FC236}">
                <a16:creationId xmlns:a16="http://schemas.microsoft.com/office/drawing/2014/main" id="{91C9B9EB-A691-49AE-8DB8-7C56E1F008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776" y="2440959"/>
            <a:ext cx="8622447" cy="4417041"/>
          </a:xfrm>
          <a:prstGeom prst="rect">
            <a:avLst/>
          </a:prstGeom>
        </p:spPr>
      </p:pic>
    </p:spTree>
    <p:extLst>
      <p:ext uri="{BB962C8B-B14F-4D97-AF65-F5344CB8AC3E}">
        <p14:creationId xmlns:p14="http://schemas.microsoft.com/office/powerpoint/2010/main" val="3163827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7">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a:solidFill>
                  <a:srgbClr val="FFFFFF"/>
                </a:solidFill>
                <a:latin typeface="+mn-lt"/>
              </a:rPr>
              <a:t>Motivation</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1900">
                <a:solidFill>
                  <a:srgbClr val="000000"/>
                </a:solidFill>
              </a:rPr>
              <a:t>Spiking Neural Networks (SNNs) promise higher energy efficiency in neuromorphic hardware implementations.</a:t>
            </a:r>
          </a:p>
          <a:p>
            <a:r>
              <a:rPr lang="en-US" sz="1900">
                <a:solidFill>
                  <a:srgbClr val="000000"/>
                </a:solidFill>
              </a:rPr>
              <a:t>SNNs obtained through ANN – SNN conversion using suitable threshold balancing incur large latency leading to higher energy consumption.</a:t>
            </a:r>
          </a:p>
          <a:p>
            <a:r>
              <a:rPr lang="en-US" sz="1900">
                <a:solidFill>
                  <a:srgbClr val="000000"/>
                </a:solidFill>
              </a:rPr>
              <a:t>Proposed solutions consist of two approaches</a:t>
            </a:r>
          </a:p>
          <a:p>
            <a:pPr lvl="1"/>
            <a:r>
              <a:rPr lang="en-US" sz="1900">
                <a:solidFill>
                  <a:srgbClr val="000000"/>
                </a:solidFill>
              </a:rPr>
              <a:t>Conversion from traditional ANN to SNN with an appropriate threshold scaling.</a:t>
            </a:r>
          </a:p>
          <a:p>
            <a:pPr lvl="1"/>
            <a:r>
              <a:rPr lang="en-US" sz="1900">
                <a:solidFill>
                  <a:srgbClr val="000000"/>
                </a:solidFill>
              </a:rPr>
              <a:t>A hybrid training technique which combines ANN-SNN conversion and training SNNs with spike-based backpropagation. </a:t>
            </a:r>
          </a:p>
          <a:p>
            <a:r>
              <a:rPr lang="en-US" sz="1900">
                <a:solidFill>
                  <a:srgbClr val="000000"/>
                </a:solidFill>
              </a:rPr>
              <a:t>Evaluate our approaches on SNN architectures like VGG and LeNet on CIFAR10 and MNIST datasets respectively.</a:t>
            </a:r>
          </a:p>
          <a:p>
            <a:r>
              <a:rPr lang="en-US" sz="1900">
                <a:solidFill>
                  <a:srgbClr val="000000"/>
                </a:solidFill>
              </a:rPr>
              <a:t>Achieve iso-accuracy compared to similar ANN architectures at lower compute cost and energy.</a:t>
            </a:r>
          </a:p>
          <a:p>
            <a:endParaRPr lang="en-US" sz="1900">
              <a:solidFill>
                <a:srgbClr val="000000"/>
              </a:solidFill>
            </a:endParaRPr>
          </a:p>
          <a:p>
            <a:endParaRPr lang="en-US" sz="1900">
              <a:solidFill>
                <a:srgbClr val="000000"/>
              </a:solidFill>
            </a:endParaRPr>
          </a:p>
        </p:txBody>
      </p:sp>
    </p:spTree>
    <p:extLst>
      <p:ext uri="{BB962C8B-B14F-4D97-AF65-F5344CB8AC3E}">
        <p14:creationId xmlns:p14="http://schemas.microsoft.com/office/powerpoint/2010/main" val="3001626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ED9005-F889-43B7-B286-40EDC49C71AB}"/>
              </a:ext>
            </a:extLst>
          </p:cNvPr>
          <p:cNvSpPr>
            <a:spLocks noGrp="1"/>
          </p:cNvSpPr>
          <p:nvPr>
            <p:ph type="title"/>
          </p:nvPr>
        </p:nvSpPr>
        <p:spPr>
          <a:xfrm>
            <a:off x="1179576" y="822960"/>
            <a:ext cx="9829800" cy="1325880"/>
          </a:xfrm>
        </p:spPr>
        <p:txBody>
          <a:bodyPr vert="horz" lIns="91440" tIns="45720" rIns="91440" bIns="45720" rtlCol="0" anchor="ctr">
            <a:normAutofit/>
          </a:bodyPr>
          <a:lstStyle/>
          <a:p>
            <a:pPr algn="ctr"/>
            <a:r>
              <a:rPr lang="en-US" sz="4000" kern="1200">
                <a:solidFill>
                  <a:srgbClr val="FFFFFF"/>
                </a:solidFill>
                <a:latin typeface="+mj-lt"/>
                <a:ea typeface="+mj-ea"/>
                <a:cs typeface="+mj-cs"/>
              </a:rPr>
              <a:t>Spiking Neural Networks</a:t>
            </a:r>
          </a:p>
        </p:txBody>
      </p:sp>
      <p:pic>
        <p:nvPicPr>
          <p:cNvPr id="6" name="Content Placeholder 5" descr="A screenshot of a cell phone&#10;&#10;Description automatically generated">
            <a:extLst>
              <a:ext uri="{FF2B5EF4-FFF2-40B4-BE49-F238E27FC236}">
                <a16:creationId xmlns:a16="http://schemas.microsoft.com/office/drawing/2014/main" id="{853E5558-1919-4360-B07C-CFC7E8F57C0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04671" y="3189125"/>
            <a:ext cx="4954693" cy="2514506"/>
          </a:xfrm>
          <a:prstGeom prst="rect">
            <a:avLst/>
          </a:prstGeom>
        </p:spPr>
      </p:pic>
      <p:sp>
        <p:nvSpPr>
          <p:cNvPr id="3" name="Content Placeholder 2">
            <a:extLst>
              <a:ext uri="{FF2B5EF4-FFF2-40B4-BE49-F238E27FC236}">
                <a16:creationId xmlns:a16="http://schemas.microsoft.com/office/drawing/2014/main" id="{AB0D75A3-6FE6-4AD5-9B19-F7C1478806CB}"/>
              </a:ext>
            </a:extLst>
          </p:cNvPr>
          <p:cNvSpPr>
            <a:spLocks noGrp="1"/>
          </p:cNvSpPr>
          <p:nvPr>
            <p:ph sz="half" idx="1"/>
          </p:nvPr>
        </p:nvSpPr>
        <p:spPr>
          <a:xfrm>
            <a:off x="6354871" y="2827419"/>
            <a:ext cx="5029200" cy="3227626"/>
          </a:xfrm>
        </p:spPr>
        <p:txBody>
          <a:bodyPr vert="horz" lIns="91440" tIns="45720" rIns="91440" bIns="45720" rtlCol="0" anchor="ctr">
            <a:normAutofit/>
          </a:bodyPr>
          <a:lstStyle/>
          <a:p>
            <a:pPr marL="285750"/>
            <a:r>
              <a:rPr lang="en-US" sz="1600" dirty="0">
                <a:solidFill>
                  <a:srgbClr val="000000"/>
                </a:solidFill>
              </a:rPr>
              <a:t>Spiking neural networks (SNNs) use biologically-realistic models of neurons to carry out computation.</a:t>
            </a:r>
          </a:p>
          <a:p>
            <a:pPr marL="285750"/>
            <a:r>
              <a:rPr lang="en-US" sz="1600" dirty="0">
                <a:solidFill>
                  <a:srgbClr val="000000"/>
                </a:solidFill>
              </a:rPr>
              <a:t>SNNs operate using spikes. The occurrence of a spike represents the membrane potential of the neuron.</a:t>
            </a:r>
          </a:p>
          <a:p>
            <a:pPr marL="285750"/>
            <a:r>
              <a:rPr lang="en-US" sz="1600" dirty="0">
                <a:solidFill>
                  <a:srgbClr val="000000"/>
                </a:solidFill>
              </a:rPr>
              <a:t>Once a neuron reaches a certain potential, it spikes, and the potential of that neuron is reset. Most common model for this is the Leaky integrate-and-fire (LIF) model. </a:t>
            </a:r>
          </a:p>
          <a:p>
            <a:pPr marL="285750"/>
            <a:r>
              <a:rPr lang="en-US" sz="1600" dirty="0">
                <a:solidFill>
                  <a:srgbClr val="000000"/>
                </a:solidFill>
              </a:rPr>
              <a:t>This type of information encoding is very robust to errors because a failure to detect a spike or two doesn’t induce a significant error on the average spike rate.</a:t>
            </a:r>
          </a:p>
        </p:txBody>
      </p:sp>
    </p:spTree>
    <p:extLst>
      <p:ext uri="{BB962C8B-B14F-4D97-AF65-F5344CB8AC3E}">
        <p14:creationId xmlns:p14="http://schemas.microsoft.com/office/powerpoint/2010/main" val="411218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8ED9005-F889-43B7-B286-40EDC49C71AB}"/>
              </a:ext>
            </a:extLst>
          </p:cNvPr>
          <p:cNvSpPr>
            <a:spLocks noGrp="1"/>
          </p:cNvSpPr>
          <p:nvPr>
            <p:ph type="title"/>
          </p:nvPr>
        </p:nvSpPr>
        <p:spPr>
          <a:xfrm>
            <a:off x="1179576" y="822960"/>
            <a:ext cx="9829800" cy="1325880"/>
          </a:xfrm>
        </p:spPr>
        <p:txBody>
          <a:bodyPr vert="horz" lIns="91440" tIns="45720" rIns="91440" bIns="45720" rtlCol="0" anchor="ctr">
            <a:normAutofit/>
          </a:bodyPr>
          <a:lstStyle/>
          <a:p>
            <a:pPr algn="ctr"/>
            <a:r>
              <a:rPr lang="en-US" sz="4000" kern="1200">
                <a:solidFill>
                  <a:srgbClr val="FFFFFF"/>
                </a:solidFill>
                <a:latin typeface="+mj-lt"/>
                <a:ea typeface="+mj-ea"/>
                <a:cs typeface="+mj-cs"/>
              </a:rPr>
              <a:t>Spiking Neuron </a:t>
            </a:r>
            <a:r>
              <a:rPr lang="en-US" sz="4000" kern="1200" dirty="0">
                <a:solidFill>
                  <a:srgbClr val="FFFFFF"/>
                </a:solidFill>
                <a:latin typeface="+mj-lt"/>
                <a:ea typeface="+mj-ea"/>
                <a:cs typeface="+mj-cs"/>
              </a:rPr>
              <a:t>Model</a:t>
            </a:r>
          </a:p>
        </p:txBody>
      </p:sp>
      <p:sp>
        <p:nvSpPr>
          <p:cNvPr id="12" name="TextBox 11">
            <a:extLst>
              <a:ext uri="{FF2B5EF4-FFF2-40B4-BE49-F238E27FC236}">
                <a16:creationId xmlns:a16="http://schemas.microsoft.com/office/drawing/2014/main" id="{5B9D1BB2-0F72-4708-8E96-588A58A3A39E}"/>
              </a:ext>
            </a:extLst>
          </p:cNvPr>
          <p:cNvSpPr txBox="1"/>
          <p:nvPr/>
        </p:nvSpPr>
        <p:spPr>
          <a:xfrm>
            <a:off x="355601" y="2753936"/>
            <a:ext cx="4239231" cy="923330"/>
          </a:xfrm>
          <a:prstGeom prst="rect">
            <a:avLst/>
          </a:prstGeom>
          <a:noFill/>
        </p:spPr>
        <p:txBody>
          <a:bodyPr wrap="square" rtlCol="0">
            <a:spAutoFit/>
          </a:bodyPr>
          <a:lstStyle/>
          <a:p>
            <a:pPr marL="285750" indent="-285750">
              <a:buFont typeface="Arial" panose="020B0604020202020204" pitchFamily="34" charset="0"/>
              <a:buChar char="•"/>
            </a:pPr>
            <a:r>
              <a:rPr lang="en-US" dirty="0"/>
              <a:t>The differential equation widely used to characterize the leaky-integrate-and-fire (LIF) neuron model is described by</a:t>
            </a:r>
          </a:p>
        </p:txBody>
      </p:sp>
      <p:pic>
        <p:nvPicPr>
          <p:cNvPr id="14" name="Content Placeholder 6">
            <a:extLst>
              <a:ext uri="{FF2B5EF4-FFF2-40B4-BE49-F238E27FC236}">
                <a16:creationId xmlns:a16="http://schemas.microsoft.com/office/drawing/2014/main" id="{1980A788-E473-4DD0-BFCC-0ABA92E885C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8025" b="2627"/>
          <a:stretch/>
        </p:blipFill>
        <p:spPr>
          <a:xfrm>
            <a:off x="843856" y="3626917"/>
            <a:ext cx="2868328" cy="655445"/>
          </a:xfrm>
        </p:spPr>
      </p:pic>
      <p:sp>
        <p:nvSpPr>
          <p:cNvPr id="15" name="TextBox 14">
            <a:extLst>
              <a:ext uri="{FF2B5EF4-FFF2-40B4-BE49-F238E27FC236}">
                <a16:creationId xmlns:a16="http://schemas.microsoft.com/office/drawing/2014/main" id="{4E85E8E9-A914-47CB-9C65-98A57430BDBA}"/>
              </a:ext>
            </a:extLst>
          </p:cNvPr>
          <p:cNvSpPr txBox="1"/>
          <p:nvPr/>
        </p:nvSpPr>
        <p:spPr>
          <a:xfrm>
            <a:off x="514660" y="4282362"/>
            <a:ext cx="4080172"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iterative model for a single post-neuron is described by</a:t>
            </a:r>
          </a:p>
        </p:txBody>
      </p:sp>
      <p:pic>
        <p:nvPicPr>
          <p:cNvPr id="16" name="Picture 15">
            <a:extLst>
              <a:ext uri="{FF2B5EF4-FFF2-40B4-BE49-F238E27FC236}">
                <a16:creationId xmlns:a16="http://schemas.microsoft.com/office/drawing/2014/main" id="{2A1AB30E-C265-421F-8C2F-F3F78F6A200F}"/>
              </a:ext>
            </a:extLst>
          </p:cNvPr>
          <p:cNvPicPr>
            <a:picLocks noChangeAspect="1"/>
          </p:cNvPicPr>
          <p:nvPr/>
        </p:nvPicPr>
        <p:blipFill rotWithShape="1">
          <a:blip r:embed="rId4">
            <a:extLst>
              <a:ext uri="{28A0092B-C50C-407E-A947-70E740481C1C}">
                <a14:useLocalDpi xmlns:a14="http://schemas.microsoft.com/office/drawing/2010/main" val="0"/>
              </a:ext>
            </a:extLst>
          </a:blip>
          <a:srcRect l="1" r="43858"/>
          <a:stretch/>
        </p:blipFill>
        <p:spPr>
          <a:xfrm>
            <a:off x="747882" y="4898329"/>
            <a:ext cx="3454667" cy="1949550"/>
          </a:xfrm>
          <a:prstGeom prst="rect">
            <a:avLst/>
          </a:prstGeom>
        </p:spPr>
      </p:pic>
      <p:sp>
        <p:nvSpPr>
          <p:cNvPr id="17" name="TextBox 16">
            <a:extLst>
              <a:ext uri="{FF2B5EF4-FFF2-40B4-BE49-F238E27FC236}">
                <a16:creationId xmlns:a16="http://schemas.microsoft.com/office/drawing/2014/main" id="{B687769B-85E0-4BB7-A38A-95EB1400F675}"/>
              </a:ext>
            </a:extLst>
          </p:cNvPr>
          <p:cNvSpPr txBox="1"/>
          <p:nvPr/>
        </p:nvSpPr>
        <p:spPr>
          <a:xfrm>
            <a:off x="5943495" y="2782669"/>
            <a:ext cx="4080172"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dynamics of the neuron in the output layer is described by</a:t>
            </a:r>
          </a:p>
        </p:txBody>
      </p:sp>
      <p:pic>
        <p:nvPicPr>
          <p:cNvPr id="18" name="Picture 17">
            <a:extLst>
              <a:ext uri="{FF2B5EF4-FFF2-40B4-BE49-F238E27FC236}">
                <a16:creationId xmlns:a16="http://schemas.microsoft.com/office/drawing/2014/main" id="{FD7B90FC-B9C0-42D3-B61E-082B05AD52C0}"/>
              </a:ext>
            </a:extLst>
          </p:cNvPr>
          <p:cNvPicPr>
            <a:picLocks noChangeAspect="1"/>
          </p:cNvPicPr>
          <p:nvPr/>
        </p:nvPicPr>
        <p:blipFill rotWithShape="1">
          <a:blip r:embed="rId5">
            <a:extLst>
              <a:ext uri="{28A0092B-C50C-407E-A947-70E740481C1C}">
                <a14:useLocalDpi xmlns:a14="http://schemas.microsoft.com/office/drawing/2010/main" val="0"/>
              </a:ext>
            </a:extLst>
          </a:blip>
          <a:srcRect l="5303" r="54993"/>
          <a:stretch/>
        </p:blipFill>
        <p:spPr>
          <a:xfrm>
            <a:off x="6501532" y="3429000"/>
            <a:ext cx="2415942" cy="946956"/>
          </a:xfrm>
          <a:prstGeom prst="rect">
            <a:avLst/>
          </a:prstGeom>
        </p:spPr>
      </p:pic>
      <p:pic>
        <p:nvPicPr>
          <p:cNvPr id="19" name="Picture 2" descr="Frontiers | Enabling Spike-Based Backpropagation for Training Deep ...">
            <a:extLst>
              <a:ext uri="{FF2B5EF4-FFF2-40B4-BE49-F238E27FC236}">
                <a16:creationId xmlns:a16="http://schemas.microsoft.com/office/drawing/2014/main" id="{4895F507-3830-497A-9743-37575E3C68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7325" y="4282362"/>
            <a:ext cx="5352530" cy="2407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175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668E0DA-2EC1-4632-8980-8C5EEDDD11DF}"/>
              </a:ext>
            </a:extLst>
          </p:cNvPr>
          <p:cNvSpPr>
            <a:spLocks noGrp="1"/>
          </p:cNvSpPr>
          <p:nvPr>
            <p:ph type="title"/>
          </p:nvPr>
        </p:nvSpPr>
        <p:spPr>
          <a:xfrm>
            <a:off x="6617740" y="802955"/>
            <a:ext cx="4766330" cy="1454051"/>
          </a:xfrm>
        </p:spPr>
        <p:txBody>
          <a:bodyPr vert="horz" lIns="91440" tIns="45720" rIns="91440" bIns="45720" rtlCol="0" anchor="ctr">
            <a:normAutofit/>
          </a:bodyPr>
          <a:lstStyle/>
          <a:p>
            <a:r>
              <a:rPr lang="en-US" sz="3600" kern="1200" dirty="0">
                <a:solidFill>
                  <a:srgbClr val="000000"/>
                </a:solidFill>
                <a:latin typeface="+mj-lt"/>
                <a:ea typeface="+mj-ea"/>
                <a:cs typeface="+mj-cs"/>
              </a:rPr>
              <a:t>ANN-SNN Conversion</a:t>
            </a:r>
          </a:p>
        </p:txBody>
      </p:sp>
      <p:sp>
        <p:nvSpPr>
          <p:cNvPr id="34"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5" name="Picture 24" descr="A close up of text on a white background&#10;&#10;Description automatically generated">
            <a:extLst>
              <a:ext uri="{FF2B5EF4-FFF2-40B4-BE49-F238E27FC236}">
                <a16:creationId xmlns:a16="http://schemas.microsoft.com/office/drawing/2014/main" id="{EBE411C2-8094-42CE-B8D9-260D01572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605" y="1700784"/>
            <a:ext cx="4007678" cy="4379976"/>
          </a:xfrm>
          <a:prstGeom prst="rect">
            <a:avLst/>
          </a:prstGeom>
        </p:spPr>
      </p:pic>
      <p:sp>
        <p:nvSpPr>
          <p:cNvPr id="7" name="Text Placeholder 6">
            <a:extLst>
              <a:ext uri="{FF2B5EF4-FFF2-40B4-BE49-F238E27FC236}">
                <a16:creationId xmlns:a16="http://schemas.microsoft.com/office/drawing/2014/main" id="{2CED0944-3B7F-4D5E-95A0-CEE5C55E3E67}"/>
              </a:ext>
            </a:extLst>
          </p:cNvPr>
          <p:cNvSpPr txBox="1">
            <a:spLocks noGrp="1"/>
          </p:cNvSpPr>
          <p:nvPr>
            <p:ph type="body" sz="half" idx="2"/>
          </p:nvPr>
        </p:nvSpPr>
        <p:spPr>
          <a:xfrm>
            <a:off x="6621072" y="2421683"/>
            <a:ext cx="4765949" cy="3353476"/>
          </a:xfrm>
          <a:prstGeom prst="rect">
            <a:avLst/>
          </a:prstGeom>
        </p:spPr>
        <p:txBody>
          <a:bodyPr vert="horz" lIns="91440" tIns="45720" rIns="91440" bIns="45720" rtlCol="0" anchor="t">
            <a:normAutofit/>
          </a:bodyPr>
          <a:lstStyle/>
          <a:p>
            <a:pPr marL="285750" indent="-228600">
              <a:buFont typeface="Arial" panose="020B0604020202020204" pitchFamily="34" charset="0"/>
              <a:buChar char="•"/>
            </a:pPr>
            <a:r>
              <a:rPr lang="en-US" sz="1700">
                <a:solidFill>
                  <a:srgbClr val="000000"/>
                </a:solidFill>
              </a:rPr>
              <a:t>We propose to use the ANN – SNN conversion process as an initialization technique for STDB.</a:t>
            </a:r>
          </a:p>
          <a:p>
            <a:pPr marL="285750" indent="-228600">
              <a:buFont typeface="Arial" panose="020B0604020202020204" pitchFamily="34" charset="0"/>
              <a:buChar char="•"/>
            </a:pPr>
            <a:r>
              <a:rPr lang="en-US" sz="1700">
                <a:solidFill>
                  <a:srgbClr val="000000"/>
                </a:solidFill>
              </a:rPr>
              <a:t>The threshold voltages in SNN needs to be adjusted based on the ANN weights. </a:t>
            </a:r>
          </a:p>
          <a:p>
            <a:pPr marL="285750" indent="-228600">
              <a:buFont typeface="Arial" panose="020B0604020202020204" pitchFamily="34" charset="0"/>
              <a:buChar char="•"/>
            </a:pPr>
            <a:r>
              <a:rPr lang="en-US" sz="1700">
                <a:solidFill>
                  <a:srgbClr val="000000"/>
                </a:solidFill>
              </a:rPr>
              <a:t>To achieve this we employ threshold-balancing where the weights are unchanged and the threshold is set to the normalization factor.</a:t>
            </a:r>
          </a:p>
          <a:p>
            <a:pPr marL="285750" indent="-228600">
              <a:buFont typeface="Arial" panose="020B0604020202020204" pitchFamily="34" charset="0"/>
              <a:buChar char="•"/>
            </a:pPr>
            <a:r>
              <a:rPr lang="en-US" sz="1700">
                <a:solidFill>
                  <a:srgbClr val="000000"/>
                </a:solidFill>
              </a:rPr>
              <a:t>Normalization factor corresponds to the  maximum neuron activation for the corresponding convolution/linear layer in SNN.</a:t>
            </a:r>
          </a:p>
          <a:p>
            <a:pPr indent="-228600">
              <a:buFont typeface="Arial" panose="020B0604020202020204" pitchFamily="34" charset="0"/>
              <a:buChar char="•"/>
            </a:pPr>
            <a:endParaRPr lang="en-US" sz="1700">
              <a:solidFill>
                <a:srgbClr val="000000"/>
              </a:solidFill>
            </a:endParaRPr>
          </a:p>
        </p:txBody>
      </p:sp>
    </p:spTree>
    <p:extLst>
      <p:ext uri="{BB962C8B-B14F-4D97-AF65-F5344CB8AC3E}">
        <p14:creationId xmlns:p14="http://schemas.microsoft.com/office/powerpoint/2010/main" val="3422678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B05E4F47-B148-49E0-B472-BBF149315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7A2CE8EB-F719-4F84-9E91-F538438CAC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F3936E5-6D1D-47F5-AABE-8AD478FE9B63}"/>
              </a:ext>
            </a:extLst>
          </p:cNvPr>
          <p:cNvSpPr>
            <a:spLocks noGrp="1"/>
          </p:cNvSpPr>
          <p:nvPr>
            <p:ph type="title"/>
          </p:nvPr>
        </p:nvSpPr>
        <p:spPr>
          <a:xfrm>
            <a:off x="6617740" y="802955"/>
            <a:ext cx="4766330" cy="1454051"/>
          </a:xfrm>
        </p:spPr>
        <p:txBody>
          <a:bodyPr vert="horz" lIns="91440" tIns="45720" rIns="91440" bIns="45720" rtlCol="0" anchor="ctr">
            <a:normAutofit/>
          </a:bodyPr>
          <a:lstStyle/>
          <a:p>
            <a:pPr algn="ctr"/>
            <a:r>
              <a:rPr lang="en-US" sz="3600" kern="1200" dirty="0">
                <a:solidFill>
                  <a:srgbClr val="000000"/>
                </a:solidFill>
                <a:latin typeface="+mj-lt"/>
                <a:ea typeface="+mj-ea"/>
                <a:cs typeface="+mj-cs"/>
              </a:rPr>
              <a:t>Training SNN</a:t>
            </a:r>
          </a:p>
        </p:txBody>
      </p:sp>
      <p:sp>
        <p:nvSpPr>
          <p:cNvPr id="69" name="Freeform 50">
            <a:extLst>
              <a:ext uri="{FF2B5EF4-FFF2-40B4-BE49-F238E27FC236}">
                <a16:creationId xmlns:a16="http://schemas.microsoft.com/office/drawing/2014/main" id="{684BF3E1-C321-4F38-85CF-FEBBEEC15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Picture 11" descr="A screenshot of a cell phone&#10;&#10;Description automatically generated">
            <a:extLst>
              <a:ext uri="{FF2B5EF4-FFF2-40B4-BE49-F238E27FC236}">
                <a16:creationId xmlns:a16="http://schemas.microsoft.com/office/drawing/2014/main" id="{48FECDA9-79AD-4D1F-9091-11E28837D2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9" y="1485900"/>
            <a:ext cx="4427891" cy="4518255"/>
          </a:xfrm>
          <a:prstGeom prst="rect">
            <a:avLst/>
          </a:prstGeom>
        </p:spPr>
      </p:pic>
      <p:sp>
        <p:nvSpPr>
          <p:cNvPr id="4" name="Text Placeholder 3">
            <a:extLst>
              <a:ext uri="{FF2B5EF4-FFF2-40B4-BE49-F238E27FC236}">
                <a16:creationId xmlns:a16="http://schemas.microsoft.com/office/drawing/2014/main" id="{81708758-D4E8-4FB3-84AE-EC04620F6217}"/>
              </a:ext>
            </a:extLst>
          </p:cNvPr>
          <p:cNvSpPr>
            <a:spLocks noGrp="1"/>
          </p:cNvSpPr>
          <p:nvPr>
            <p:ph type="body" sz="half" idx="2"/>
          </p:nvPr>
        </p:nvSpPr>
        <p:spPr>
          <a:xfrm>
            <a:off x="6621072" y="2421683"/>
            <a:ext cx="4765949" cy="3353476"/>
          </a:xfrm>
        </p:spPr>
        <p:txBody>
          <a:bodyPr vert="horz" lIns="91440" tIns="45720" rIns="91440" bIns="45720" rtlCol="0" anchor="t">
            <a:normAutofit/>
          </a:bodyPr>
          <a:lstStyle/>
          <a:p>
            <a:pPr marL="285750" indent="-228600">
              <a:buFont typeface="Arial" panose="020B0604020202020204" pitchFamily="34" charset="0"/>
              <a:buChar char="•"/>
            </a:pPr>
            <a:r>
              <a:rPr lang="en-US" sz="1800" dirty="0">
                <a:solidFill>
                  <a:srgbClr val="000000"/>
                </a:solidFill>
              </a:rPr>
              <a:t>Initialize parameters of the SNN viz spike count, spike time, membrane potential</a:t>
            </a:r>
          </a:p>
          <a:p>
            <a:pPr marL="285750" indent="-228600">
              <a:buFont typeface="Arial" panose="020B0604020202020204" pitchFamily="34" charset="0"/>
              <a:buChar char="•"/>
            </a:pPr>
            <a:r>
              <a:rPr lang="en-US" sz="1800" dirty="0">
                <a:solidFill>
                  <a:srgbClr val="000000"/>
                </a:solidFill>
              </a:rPr>
              <a:t>Do forward propagation based upon various SNN layers</a:t>
            </a:r>
          </a:p>
          <a:p>
            <a:pPr marL="285750" indent="-228600">
              <a:buFont typeface="Arial" panose="020B0604020202020204" pitchFamily="34" charset="0"/>
              <a:buChar char="•"/>
            </a:pPr>
            <a:r>
              <a:rPr lang="en-US" sz="1800" dirty="0">
                <a:solidFill>
                  <a:srgbClr val="000000"/>
                </a:solidFill>
              </a:rPr>
              <a:t>Update the membrane potential of the neurons over all the time steps</a:t>
            </a:r>
          </a:p>
          <a:p>
            <a:pPr marL="285750" indent="-228600">
              <a:buFont typeface="Arial" panose="020B0604020202020204" pitchFamily="34" charset="0"/>
              <a:buChar char="•"/>
            </a:pPr>
            <a:r>
              <a:rPr lang="en-US" sz="1800" dirty="0">
                <a:solidFill>
                  <a:srgbClr val="000000"/>
                </a:solidFill>
              </a:rPr>
              <a:t>Do backpropagation through time for all the SNN layers</a:t>
            </a:r>
          </a:p>
          <a:p>
            <a:pPr indent="-228600">
              <a:buFont typeface="Arial" panose="020B0604020202020204" pitchFamily="34" charset="0"/>
              <a:buChar char="•"/>
            </a:pPr>
            <a:endParaRPr lang="en-US" sz="1800" dirty="0">
              <a:solidFill>
                <a:srgbClr val="000000"/>
              </a:solidFill>
            </a:endParaRPr>
          </a:p>
        </p:txBody>
      </p:sp>
    </p:spTree>
    <p:extLst>
      <p:ext uri="{BB962C8B-B14F-4D97-AF65-F5344CB8AC3E}">
        <p14:creationId xmlns:p14="http://schemas.microsoft.com/office/powerpoint/2010/main" val="114350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6" name="Picture 25">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316B011-72F9-48D9-AC21-82CFE09777A2}"/>
              </a:ext>
            </a:extLst>
          </p:cNvPr>
          <p:cNvSpPr>
            <a:spLocks noGrp="1"/>
          </p:cNvSpPr>
          <p:nvPr>
            <p:ph type="title"/>
          </p:nvPr>
        </p:nvSpPr>
        <p:spPr>
          <a:xfrm>
            <a:off x="1179576" y="822960"/>
            <a:ext cx="9829800" cy="1325880"/>
          </a:xfrm>
        </p:spPr>
        <p:txBody>
          <a:bodyPr vert="horz" lIns="91440" tIns="45720" rIns="91440" bIns="45720" rtlCol="0" anchor="ctr">
            <a:normAutofit/>
          </a:bodyPr>
          <a:lstStyle/>
          <a:p>
            <a:pPr algn="ctr"/>
            <a:r>
              <a:rPr lang="en-US" sz="4000" kern="1200">
                <a:solidFill>
                  <a:srgbClr val="FFFFFF"/>
                </a:solidFill>
                <a:latin typeface="+mj-lt"/>
                <a:ea typeface="+mj-ea"/>
                <a:cs typeface="+mj-cs"/>
              </a:rPr>
              <a:t>LeNet5 Architecture</a:t>
            </a:r>
          </a:p>
        </p:txBody>
      </p:sp>
      <p:pic>
        <p:nvPicPr>
          <p:cNvPr id="11" name="Content Placeholder 10" descr="A picture containing piano&#10;&#10;Description automatically generated">
            <a:extLst>
              <a:ext uri="{FF2B5EF4-FFF2-40B4-BE49-F238E27FC236}">
                <a16:creationId xmlns:a16="http://schemas.microsoft.com/office/drawing/2014/main" id="{330E41D0-98C7-4DE8-9794-123F00B46A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04671" y="3703175"/>
            <a:ext cx="4954693" cy="1486407"/>
          </a:xfrm>
          <a:prstGeom prst="rect">
            <a:avLst/>
          </a:prstGeom>
        </p:spPr>
      </p:pic>
      <p:sp>
        <p:nvSpPr>
          <p:cNvPr id="13" name="TextBox 12">
            <a:extLst>
              <a:ext uri="{FF2B5EF4-FFF2-40B4-BE49-F238E27FC236}">
                <a16:creationId xmlns:a16="http://schemas.microsoft.com/office/drawing/2014/main" id="{F4BD2802-8DC6-4DCA-AC83-26B2EB6D3F46}"/>
              </a:ext>
            </a:extLst>
          </p:cNvPr>
          <p:cNvSpPr txBox="1"/>
          <p:nvPr/>
        </p:nvSpPr>
        <p:spPr>
          <a:xfrm>
            <a:off x="6354871" y="2827419"/>
            <a:ext cx="5029200" cy="3227626"/>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900">
                <a:solidFill>
                  <a:srgbClr val="000000"/>
                </a:solidFill>
              </a:rPr>
              <a:t>Two conv layers with 5X5 kernel size</a:t>
            </a:r>
          </a:p>
          <a:p>
            <a:pPr marL="285750" indent="-228600">
              <a:lnSpc>
                <a:spcPct val="90000"/>
              </a:lnSpc>
              <a:spcAft>
                <a:spcPts val="600"/>
              </a:spcAft>
              <a:buFont typeface="Arial" panose="020B0604020202020204" pitchFamily="34" charset="0"/>
              <a:buChar char="•"/>
            </a:pPr>
            <a:r>
              <a:rPr lang="en-US" sz="1900">
                <a:solidFill>
                  <a:srgbClr val="000000"/>
                </a:solidFill>
              </a:rPr>
              <a:t>Two Avg pooling layers with 2X2 kernel size</a:t>
            </a:r>
          </a:p>
          <a:p>
            <a:pPr marL="285750" indent="-228600">
              <a:lnSpc>
                <a:spcPct val="90000"/>
              </a:lnSpc>
              <a:spcAft>
                <a:spcPts val="600"/>
              </a:spcAft>
              <a:buFont typeface="Arial" panose="020B0604020202020204" pitchFamily="34" charset="0"/>
              <a:buChar char="•"/>
            </a:pPr>
            <a:r>
              <a:rPr lang="en-US" sz="1900">
                <a:solidFill>
                  <a:srgbClr val="000000"/>
                </a:solidFill>
              </a:rPr>
              <a:t>3 fully connected layers for classification</a:t>
            </a:r>
          </a:p>
        </p:txBody>
      </p:sp>
    </p:spTree>
    <p:extLst>
      <p:ext uri="{BB962C8B-B14F-4D97-AF65-F5344CB8AC3E}">
        <p14:creationId xmlns:p14="http://schemas.microsoft.com/office/powerpoint/2010/main" val="3778864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AF5C66A-E8F2-4E13-98A3-FE96597C5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601" y="0"/>
            <a:ext cx="11480494" cy="2753936"/>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 name="Picture 19">
            <a:extLst>
              <a:ext uri="{FF2B5EF4-FFF2-40B4-BE49-F238E27FC236}">
                <a16:creationId xmlns:a16="http://schemas.microsoft.com/office/drawing/2014/main" id="{AC860275-E106-493A-8BF0-E0A91130EF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316B011-72F9-48D9-AC21-82CFE09777A2}"/>
              </a:ext>
            </a:extLst>
          </p:cNvPr>
          <p:cNvSpPr>
            <a:spLocks noGrp="1"/>
          </p:cNvSpPr>
          <p:nvPr>
            <p:ph type="title"/>
          </p:nvPr>
        </p:nvSpPr>
        <p:spPr>
          <a:xfrm>
            <a:off x="1179576" y="822960"/>
            <a:ext cx="9829800" cy="1325880"/>
          </a:xfrm>
        </p:spPr>
        <p:txBody>
          <a:bodyPr vert="horz" lIns="91440" tIns="45720" rIns="91440" bIns="45720" rtlCol="0" anchor="ctr">
            <a:normAutofit/>
          </a:bodyPr>
          <a:lstStyle/>
          <a:p>
            <a:pPr algn="ctr"/>
            <a:r>
              <a:rPr lang="en-US" sz="4000" kern="1200" dirty="0">
                <a:solidFill>
                  <a:srgbClr val="FFFFFF"/>
                </a:solidFill>
                <a:latin typeface="+mj-lt"/>
                <a:ea typeface="+mj-ea"/>
                <a:cs typeface="+mj-cs"/>
              </a:rPr>
              <a:t>VGG-16 Architecture</a:t>
            </a:r>
          </a:p>
        </p:txBody>
      </p:sp>
      <p:pic>
        <p:nvPicPr>
          <p:cNvPr id="12" name="Content Placeholder 7" descr="A picture containing text&#10;&#10;Description automatically generated">
            <a:extLst>
              <a:ext uri="{FF2B5EF4-FFF2-40B4-BE49-F238E27FC236}">
                <a16:creationId xmlns:a16="http://schemas.microsoft.com/office/drawing/2014/main" id="{404F6F4B-044D-4E5A-86E6-33242FFDF071}"/>
              </a:ext>
            </a:extLst>
          </p:cNvPr>
          <p:cNvPicPr>
            <a:picLocks noChangeAspect="1"/>
          </p:cNvPicPr>
          <p:nvPr/>
        </p:nvPicPr>
        <p:blipFill rotWithShape="1">
          <a:blip r:embed="rId3">
            <a:extLst>
              <a:ext uri="{28A0092B-C50C-407E-A947-70E740481C1C}">
                <a14:useLocalDpi xmlns:a14="http://schemas.microsoft.com/office/drawing/2010/main" val="0"/>
              </a:ext>
            </a:extLst>
          </a:blip>
          <a:srcRect r="15078" b="-3"/>
          <a:stretch/>
        </p:blipFill>
        <p:spPr>
          <a:xfrm>
            <a:off x="728322" y="2618015"/>
            <a:ext cx="5144254" cy="3558948"/>
          </a:xfrm>
          <a:prstGeom prst="rect">
            <a:avLst/>
          </a:prstGeom>
        </p:spPr>
      </p:pic>
      <p:pic>
        <p:nvPicPr>
          <p:cNvPr id="14" name="Content Placeholder 9" descr="A screenshot of a cell phone&#10;&#10;Description automatically generated">
            <a:extLst>
              <a:ext uri="{FF2B5EF4-FFF2-40B4-BE49-F238E27FC236}">
                <a16:creationId xmlns:a16="http://schemas.microsoft.com/office/drawing/2014/main" id="{E4C8417F-6171-4D99-8C1D-93F7AAD8C926}"/>
              </a:ext>
            </a:extLst>
          </p:cNvPr>
          <p:cNvPicPr>
            <a:picLocks noChangeAspect="1"/>
          </p:cNvPicPr>
          <p:nvPr/>
        </p:nvPicPr>
        <p:blipFill rotWithShape="1">
          <a:blip r:embed="rId4">
            <a:extLst>
              <a:ext uri="{28A0092B-C50C-407E-A947-70E740481C1C}">
                <a14:useLocalDpi xmlns:a14="http://schemas.microsoft.com/office/drawing/2010/main" val="0"/>
              </a:ext>
            </a:extLst>
          </a:blip>
          <a:srcRect t="25782" r="-4" b="29516"/>
          <a:stretch/>
        </p:blipFill>
        <p:spPr>
          <a:xfrm>
            <a:off x="6460161" y="2881659"/>
            <a:ext cx="5144254" cy="3557016"/>
          </a:xfrm>
          <a:prstGeom prst="rect">
            <a:avLst/>
          </a:prstGeom>
        </p:spPr>
      </p:pic>
    </p:spTree>
    <p:extLst>
      <p:ext uri="{BB962C8B-B14F-4D97-AF65-F5344CB8AC3E}">
        <p14:creationId xmlns:p14="http://schemas.microsoft.com/office/powerpoint/2010/main" val="3822909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922</Words>
  <Application>Microsoft Office PowerPoint</Application>
  <PresentationFormat>Widescreen</PresentationFormat>
  <Paragraphs>156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Cambria Math</vt:lpstr>
      <vt:lpstr>Times New Roman</vt:lpstr>
      <vt:lpstr>Office Theme</vt:lpstr>
      <vt:lpstr>Training of deep Spiking Neural Networks (SNN) via hybrid conversion</vt:lpstr>
      <vt:lpstr>Overview</vt:lpstr>
      <vt:lpstr>Motivation</vt:lpstr>
      <vt:lpstr>Spiking Neural Networks</vt:lpstr>
      <vt:lpstr>Spiking Neuron Model</vt:lpstr>
      <vt:lpstr>ANN-SNN Conversion</vt:lpstr>
      <vt:lpstr>Training SNN</vt:lpstr>
      <vt:lpstr>LeNet5 Architecture</vt:lpstr>
      <vt:lpstr>VGG-16 Architecture</vt:lpstr>
      <vt:lpstr>Trained VGG-16 Architecture</vt:lpstr>
      <vt:lpstr>Dataset Description</vt:lpstr>
      <vt:lpstr>PowerPoint Presentation</vt:lpstr>
      <vt:lpstr>Classification Results (Top-1) for MNIST and CIFAR-10</vt:lpstr>
      <vt:lpstr>Convergence plots for VGG architectures</vt:lpstr>
      <vt:lpstr>PowerPoint Presentation</vt:lpstr>
      <vt:lpstr>PowerPoint Presentation</vt:lpstr>
      <vt:lpstr>Conclusion</vt:lpstr>
      <vt:lpstr>Acknowledgement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of deep Spiking Neural Networks (SNN) via hybrid conversion</dc:title>
  <dc:creator>Muhammad Waqas</dc:creator>
  <cp:lastModifiedBy>Muhammad Waqas</cp:lastModifiedBy>
  <cp:revision>2</cp:revision>
  <dcterms:created xsi:type="dcterms:W3CDTF">2020-05-06T22:28:53Z</dcterms:created>
  <dcterms:modified xsi:type="dcterms:W3CDTF">2020-05-06T22:38:00Z</dcterms:modified>
</cp:coreProperties>
</file>