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
      <p:font typeface="Inter Tight"/>
      <p:regular r:id="rId36"/>
      <p:bold r:id="rId37"/>
      <p:italic r:id="rId38"/>
      <p:boldItalic r:id="rId39"/>
    </p:embeddedFont>
    <p:embeddedFont>
      <p:font typeface="Alfa Slab One"/>
      <p:regular r:id="rId40"/>
    </p:embeddedFont>
    <p:embeddedFont>
      <p:font typeface="Inter Tight SemiBol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faSlabOne-regular.fntdata"/><Relationship Id="rId20" Type="http://schemas.openxmlformats.org/officeDocument/2006/relationships/slide" Target="slides/slide14.xml"/><Relationship Id="rId42" Type="http://schemas.openxmlformats.org/officeDocument/2006/relationships/font" Target="fonts/InterTightSemiBold-bold.fntdata"/><Relationship Id="rId41" Type="http://schemas.openxmlformats.org/officeDocument/2006/relationships/font" Target="fonts/InterTightSemiBold-regular.fntdata"/><Relationship Id="rId22" Type="http://schemas.openxmlformats.org/officeDocument/2006/relationships/slide" Target="slides/slide16.xml"/><Relationship Id="rId44" Type="http://schemas.openxmlformats.org/officeDocument/2006/relationships/font" Target="fonts/InterTightSemiBold-boldItalic.fntdata"/><Relationship Id="rId21" Type="http://schemas.openxmlformats.org/officeDocument/2006/relationships/slide" Target="slides/slide15.xml"/><Relationship Id="rId43" Type="http://schemas.openxmlformats.org/officeDocument/2006/relationships/font" Target="fonts/InterTightSemi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InterTight-bold.fntdata"/><Relationship Id="rId14" Type="http://schemas.openxmlformats.org/officeDocument/2006/relationships/slide" Target="slides/slide8.xml"/><Relationship Id="rId36" Type="http://schemas.openxmlformats.org/officeDocument/2006/relationships/font" Target="fonts/InterTight-regular.fntdata"/><Relationship Id="rId17" Type="http://schemas.openxmlformats.org/officeDocument/2006/relationships/slide" Target="slides/slide11.xml"/><Relationship Id="rId39" Type="http://schemas.openxmlformats.org/officeDocument/2006/relationships/font" Target="fonts/InterTight-boldItalic.fntdata"/><Relationship Id="rId16" Type="http://schemas.openxmlformats.org/officeDocument/2006/relationships/slide" Target="slides/slide10.xml"/><Relationship Id="rId38" Type="http://schemas.openxmlformats.org/officeDocument/2006/relationships/font" Target="fonts/InterT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ryPulley/Project_2/tree/mai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82e16a061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382e16a061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300"/>
              <a:t>Caleb</a:t>
            </a:r>
            <a:endParaRPr b="1"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82e16a061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3382e16a061_2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000">
                <a:solidFill>
                  <a:schemeClr val="dk1"/>
                </a:solidFill>
              </a:rPr>
              <a:t>Matthew:</a:t>
            </a:r>
            <a:endParaRPr b="1"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Evaluation Metrics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Accuracy:</a:t>
            </a:r>
            <a:r>
              <a:rPr lang="en">
                <a:solidFill>
                  <a:schemeClr val="dk1"/>
                </a:solidFill>
              </a:rPr>
              <a:t> Measures overall correctness of predictions.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ROC-AUC Score:</a:t>
            </a:r>
            <a:r>
              <a:rPr lang="en">
                <a:solidFill>
                  <a:schemeClr val="dk1"/>
                </a:solidFill>
              </a:rPr>
              <a:t> Evaluates how well the model distinguishes between classes.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F1-Score:</a:t>
            </a:r>
            <a:r>
              <a:rPr lang="en">
                <a:solidFill>
                  <a:schemeClr val="dk1"/>
                </a:solidFill>
              </a:rPr>
              <a:t> Balances precision and recall for classification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Each model's improvement over the baseline Random Forest classifier is calculated.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Observations from Performance Table</a:t>
            </a:r>
            <a:endParaRPr b="1">
              <a:solidFill>
                <a:schemeClr val="dk1"/>
              </a:solidFill>
            </a:endParaRPr>
          </a:p>
          <a:p>
            <a:pPr indent="-298450" lvl="0" marL="457200" rtl="0" algn="l">
              <a:lnSpc>
                <a:spcPct val="115000"/>
              </a:lnSpc>
              <a:spcBef>
                <a:spcPts val="1200"/>
              </a:spcBef>
              <a:spcAft>
                <a:spcPts val="0"/>
              </a:spcAft>
              <a:buClr>
                <a:schemeClr val="accent3"/>
              </a:buClr>
              <a:buSzPts val="1100"/>
              <a:buChar char="●"/>
            </a:pPr>
            <a:r>
              <a:rPr b="1" lang="en">
                <a:solidFill>
                  <a:schemeClr val="accent3"/>
                </a:solidFill>
              </a:rPr>
              <a:t>Bayesian Optimization achieved the highest improvement</a:t>
            </a:r>
            <a:r>
              <a:rPr lang="en">
                <a:solidFill>
                  <a:schemeClr val="accent3"/>
                </a:solidFill>
              </a:rPr>
              <a:t> (+0.69%) in accuracy.</a:t>
            </a:r>
            <a:endParaRPr>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a:solidFill>
                  <a:schemeClr val="accent3"/>
                </a:solidFill>
              </a:rPr>
              <a:t>Grid Search CV produced the highest ROC-AUC score (0.7422).</a:t>
            </a:r>
            <a:endParaRPr b="1">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a:solidFill>
                  <a:schemeClr val="accent3"/>
                </a:solidFill>
              </a:rPr>
              <a:t>Randomized Search CV improved ROC-AUC but did not enhance accuracy.</a:t>
            </a:r>
            <a:endParaRPr b="1">
              <a:solidFill>
                <a:schemeClr val="accent3"/>
              </a:solidFill>
            </a:endParaRPr>
          </a:p>
          <a:p>
            <a:pPr indent="-298450" lvl="0" marL="457200" rtl="0" algn="l">
              <a:lnSpc>
                <a:spcPct val="115000"/>
              </a:lnSpc>
              <a:spcBef>
                <a:spcPts val="0"/>
              </a:spcBef>
              <a:spcAft>
                <a:spcPts val="0"/>
              </a:spcAft>
              <a:buClr>
                <a:schemeClr val="accent3"/>
              </a:buClr>
              <a:buSzPts val="1100"/>
              <a:buChar char="●"/>
            </a:pPr>
            <a:r>
              <a:rPr lang="en">
                <a:solidFill>
                  <a:schemeClr val="accent3"/>
                </a:solidFill>
              </a:rPr>
              <a:t>Improvements were relatively small, indicating that the </a:t>
            </a:r>
            <a:r>
              <a:rPr b="1" lang="en">
                <a:solidFill>
                  <a:schemeClr val="accent3"/>
                </a:solidFill>
              </a:rPr>
              <a:t>original Random Forest model was already well-optimized.</a:t>
            </a:r>
            <a:endParaRPr b="1">
              <a:solidFill>
                <a:schemeClr val="accent3"/>
              </a:solidFill>
            </a:endParaRPr>
          </a:p>
          <a:p>
            <a:pPr indent="0" lvl="0" marL="0" rtl="0" algn="l">
              <a:lnSpc>
                <a:spcPct val="115000"/>
              </a:lnSpc>
              <a:spcBef>
                <a:spcPts val="1800"/>
              </a:spcBef>
              <a:spcAft>
                <a:spcPts val="0"/>
              </a:spcAft>
              <a:buSzPts val="1100"/>
              <a:buNone/>
            </a:pPr>
            <a:r>
              <a:rPr b="1" lang="en" sz="1700">
                <a:solidFill>
                  <a:schemeClr val="dk1"/>
                </a:solidFill>
              </a:rPr>
              <a:t>4. Conclusions &amp; Recommendations</a:t>
            </a:r>
            <a:endParaRPr b="1" sz="1700">
              <a:solidFill>
                <a:schemeClr val="dk1"/>
              </a:solidFill>
            </a:endParaRPr>
          </a:p>
          <a:p>
            <a:pPr indent="0" lvl="0" marL="0" rtl="0" algn="l">
              <a:lnSpc>
                <a:spcPct val="115000"/>
              </a:lnSpc>
              <a:spcBef>
                <a:spcPts val="1400"/>
              </a:spcBef>
              <a:spcAft>
                <a:spcPts val="0"/>
              </a:spcAft>
              <a:buSzPts val="1100"/>
              <a:buNone/>
            </a:pPr>
            <a:r>
              <a:rPr b="1" lang="en" sz="1300">
                <a:solidFill>
                  <a:schemeClr val="dk1"/>
                </a:solidFill>
              </a:rPr>
              <a:t>Findings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analysis demonstrates the effectiveness of employing different hyperparameter tuning methods to enhance the Random Forest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highlights the significance of specific weather features in predicting bird flu outbreaks.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analysis provides a robust framework for similar binary classification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Overall, </a:t>
            </a:r>
            <a:r>
              <a:rPr b="1" lang="en">
                <a:solidFill>
                  <a:schemeClr val="dk1"/>
                </a:solidFill>
              </a:rPr>
              <a:t>the original Random Forest model was already well-optimized</a:t>
            </a:r>
            <a:r>
              <a:rPr lang="en">
                <a:solidFill>
                  <a:schemeClr val="dk1"/>
                </a:solidFill>
              </a:rPr>
              <a:t>, as improvements were modest.</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82e16a061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3382e16a061_2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Madhavi</a:t>
            </a:r>
            <a:r>
              <a:rPr lang="en"/>
              <a:t>: Here is our correlation matrix </a:t>
            </a:r>
            <a:endParaRPr/>
          </a:p>
          <a:p>
            <a:pPr indent="0" lvl="0" marL="0" rtl="0" algn="l">
              <a:lnSpc>
                <a:spcPct val="100000"/>
              </a:lnSpc>
              <a:spcBef>
                <a:spcPts val="0"/>
              </a:spcBef>
              <a:spcAft>
                <a:spcPts val="0"/>
              </a:spcAft>
              <a:buClr>
                <a:schemeClr val="dk1"/>
              </a:buClr>
              <a:buSzPts val="1100"/>
              <a:buFont typeface="Arial"/>
              <a:buNone/>
            </a:pPr>
            <a:r>
              <a:rPr lang="en"/>
              <a:t>Key Observations from the Correlation Matrix:</a:t>
            </a:r>
            <a:endParaRPr/>
          </a:p>
          <a:p>
            <a:pPr indent="0" lvl="0" marL="0" rtl="0" algn="l">
              <a:lnSpc>
                <a:spcPct val="100000"/>
              </a:lnSpc>
              <a:spcBef>
                <a:spcPts val="0"/>
              </a:spcBef>
              <a:spcAft>
                <a:spcPts val="0"/>
              </a:spcAft>
              <a:buClr>
                <a:schemeClr val="dk1"/>
              </a:buClr>
              <a:buSzPts val="1100"/>
              <a:buFont typeface="Arial"/>
              <a:buNone/>
            </a:pPr>
            <a:r>
              <a:rPr lang="en"/>
              <a:t>Month and Outbreak Occurred (0.55 correlation):</a:t>
            </a:r>
            <a:endParaRPr/>
          </a:p>
          <a:p>
            <a:pPr indent="0" lvl="0" marL="0" rtl="0" algn="l">
              <a:lnSpc>
                <a:spcPct val="100000"/>
              </a:lnSpc>
              <a:spcBef>
                <a:spcPts val="0"/>
              </a:spcBef>
              <a:spcAft>
                <a:spcPts val="0"/>
              </a:spcAft>
              <a:buClr>
                <a:schemeClr val="dk1"/>
              </a:buClr>
              <a:buSzPts val="1100"/>
              <a:buFont typeface="Arial"/>
              <a:buNone/>
            </a:pPr>
            <a:r>
              <a:rPr lang="en"/>
              <a:t>A moderate positive correlation suggests that outbreaks may occur more frequently during specific months, potentially correlating with seasonal patterns (e.g., migratory periods).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HPAI Mammal Strain and Mammal Species (0.83 correlation):</a:t>
            </a:r>
            <a:endParaRPr/>
          </a:p>
          <a:p>
            <a:pPr indent="0" lvl="0" marL="0" rtl="0" algn="l">
              <a:lnSpc>
                <a:spcPct val="100000"/>
              </a:lnSpc>
              <a:spcBef>
                <a:spcPts val="0"/>
              </a:spcBef>
              <a:spcAft>
                <a:spcPts val="0"/>
              </a:spcAft>
              <a:buClr>
                <a:schemeClr val="dk1"/>
              </a:buClr>
              <a:buSzPts val="1100"/>
              <a:buFont typeface="Arial"/>
              <a:buNone/>
            </a:pPr>
            <a:r>
              <a:rPr lang="en"/>
              <a:t>HPAI Mammal Strain and Mammal Species have a high positive correlation (0.83), which suggests that that specific mammal species are more prone to certain HPAI strains.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Flock Type and Latitude (0.55 correlation):</a:t>
            </a:r>
            <a:endParaRPr/>
          </a:p>
          <a:p>
            <a:pPr indent="0" lvl="0" marL="0" rtl="0" algn="l">
              <a:lnSpc>
                <a:spcPct val="100000"/>
              </a:lnSpc>
              <a:spcBef>
                <a:spcPts val="0"/>
              </a:spcBef>
              <a:spcAft>
                <a:spcPts val="0"/>
              </a:spcAft>
              <a:buClr>
                <a:schemeClr val="dk1"/>
              </a:buClr>
              <a:buSzPts val="1100"/>
              <a:buFont typeface="Arial"/>
              <a:buNone/>
            </a:pPr>
            <a:r>
              <a:rPr lang="en"/>
              <a:t>Flock Type and Latitude have a moderate positive correlation, indicating that certain types of flocks might be located at specific latitudes.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HPAI Wildbird Strain and Latitude (0.43 correlation):</a:t>
            </a:r>
            <a:endParaRPr/>
          </a:p>
          <a:p>
            <a:pPr indent="0" lvl="0" marL="0" rtl="0" algn="l">
              <a:lnSpc>
                <a:spcPct val="100000"/>
              </a:lnSpc>
              <a:spcBef>
                <a:spcPts val="0"/>
              </a:spcBef>
              <a:spcAft>
                <a:spcPts val="0"/>
              </a:spcAft>
              <a:buClr>
                <a:schemeClr val="dk1"/>
              </a:buClr>
              <a:buSzPts val="1100"/>
              <a:buFont typeface="Arial"/>
              <a:buNone/>
            </a:pPr>
            <a:r>
              <a:rPr lang="en"/>
              <a:t>The HPAI Strain_x (Wild bird strain) has a moderate positive correlation with the Longitude which means certain bird species are specific to that longitudinal locations.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382e16a061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3382e16a061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solidFill>
                  <a:schemeClr val="dk1"/>
                </a:solidFill>
              </a:rPr>
              <a:t>Madhavi:</a:t>
            </a:r>
            <a:br>
              <a:rPr b="1" lang="en">
                <a:solidFill>
                  <a:schemeClr val="dk1"/>
                </a:solidFill>
              </a:rPr>
            </a:br>
            <a:br>
              <a:rPr b="1" lang="en">
                <a:solidFill>
                  <a:schemeClr val="dk1"/>
                </a:solidFill>
              </a:rPr>
            </a:br>
            <a:r>
              <a:rPr lang="en">
                <a:solidFill>
                  <a:schemeClr val="dk1"/>
                </a:solidFill>
              </a:rPr>
              <a:t> Binary Classification with Logistic Regression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Implementation</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The logistic regression model was built using the `LogisticRegression` class from scikit-learn.</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The model was trained on an encoded dataset with the binary target variable "Outbreak Occurred" representing whether an outbreak took place.</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Model Evaluation Metrics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**Accuracy Score:** Overall proportion of correctly classified instances.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**Precision:** The proportion of true positive predictions among all positive predictions.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**Recall:** The proportion of true positive predictions among all actual positive cases.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**F1-Score:** A balance between precision and recall.</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**ROC-AUC Score:** Represents the trade-off between the true positive rate and false positive rate.</a:t>
            </a:r>
            <a:br>
              <a:rPr lang="en">
                <a:solidFill>
                  <a:schemeClr val="dk1"/>
                </a:solidFill>
              </a:rPr>
            </a:br>
            <a:br>
              <a:rPr lang="en">
                <a:solidFill>
                  <a:schemeClr val="dk1"/>
                </a:solidFill>
              </a:rPr>
            </a:b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Key Findings and Visualizations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The logistic regression model achieved competitive scores across the evaluation metrics, indicating its effectiveness in predicting outbreaks.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A confusion matrix was generated to see the breakdown of correct and incorrect predictions.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ROC precision scores were generated to further validate the model’s performance.</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Feature importance analysis was performed to highlight the most influential predictors in the classification task.</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Conclusions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The logistic regression model shows promising performance for H5N1 outbreak prediction.</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Metrics such as ROC-AUC, precision, and recall suggest the model is well-balanced in identifying outbreaks.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Further feature engineering and validation on additional datasets are recommended to enhance precision and ensure robustness for practical deployment.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82e16a061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382e16a061_2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000">
                <a:solidFill>
                  <a:schemeClr val="dk1"/>
                </a:solidFill>
              </a:rPr>
              <a:t>Matthew:</a:t>
            </a:r>
            <a:endParaRPr b="1" sz="1000">
              <a:solidFill>
                <a:schemeClr val="dk1"/>
              </a:solidFill>
            </a:endParaRPr>
          </a:p>
          <a:p>
            <a:pPr indent="0" lvl="0" marL="0" rtl="0" algn="l">
              <a:lnSpc>
                <a:spcPct val="100000"/>
              </a:lnSpc>
              <a:spcBef>
                <a:spcPts val="400"/>
              </a:spcBef>
              <a:spcAft>
                <a:spcPts val="0"/>
              </a:spcAft>
              <a:buClr>
                <a:schemeClr val="dk1"/>
              </a:buClr>
              <a:buSzPts val="1100"/>
              <a:buFont typeface="Arial"/>
              <a:buNone/>
            </a:pPr>
            <a:br>
              <a:rPr lang="en"/>
            </a:br>
            <a:endParaRPr/>
          </a:p>
          <a:p>
            <a:pPr indent="0" lvl="0" marL="0" rtl="0" algn="l">
              <a:lnSpc>
                <a:spcPct val="100000"/>
              </a:lnSpc>
              <a:spcBef>
                <a:spcPts val="0"/>
              </a:spcBef>
              <a:spcAft>
                <a:spcPts val="0"/>
              </a:spcAft>
              <a:buClr>
                <a:schemeClr val="dk1"/>
              </a:buClr>
              <a:buSzPts val="1100"/>
              <a:buFont typeface="Arial"/>
              <a:buNone/>
            </a:pPr>
            <a:r>
              <a:rPr lang="en">
                <a:solidFill>
                  <a:schemeClr val="accent3"/>
                </a:solidFill>
              </a:rPr>
              <a:t>After binary classification, we tried time-series forecasting to see if we could predict an outbreak of cases. To do this, we used Arima: (AutoRegressive Integrated Moving Average)</a:t>
            </a:r>
            <a:endParaRPr>
              <a:solidFill>
                <a:schemeClr val="accent3"/>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ARIMA is a statistical time series forecasting model. It is based on three main components:</a:t>
            </a:r>
            <a:endParaRPr/>
          </a:p>
          <a:p>
            <a:pPr indent="0" lvl="0" marL="0" rtl="0" algn="l">
              <a:lnSpc>
                <a:spcPct val="100000"/>
              </a:lnSpc>
              <a:spcBef>
                <a:spcPts val="0"/>
              </a:spcBef>
              <a:spcAft>
                <a:spcPts val="0"/>
              </a:spcAft>
              <a:buClr>
                <a:schemeClr val="dk1"/>
              </a:buClr>
              <a:buSzPts val="1100"/>
              <a:buFont typeface="Arial"/>
              <a:buNone/>
            </a:pPr>
            <a:r>
              <a:t/>
            </a:r>
            <a:endParaRPr/>
          </a:p>
          <a:p>
            <a:pPr indent="-298450" lvl="0" marL="457200" rtl="0" algn="l">
              <a:lnSpc>
                <a:spcPct val="100000"/>
              </a:lnSpc>
              <a:spcBef>
                <a:spcPts val="0"/>
              </a:spcBef>
              <a:spcAft>
                <a:spcPts val="0"/>
              </a:spcAft>
              <a:buSzPts val="1100"/>
              <a:buChar char="●"/>
            </a:pPr>
            <a:r>
              <a:rPr lang="en"/>
              <a:t>AR (AutoRegression): Uses past values to predict future ones.</a:t>
            </a:r>
            <a:endParaRPr/>
          </a:p>
          <a:p>
            <a:pPr indent="-298450" lvl="0" marL="457200" rtl="0" algn="l">
              <a:lnSpc>
                <a:spcPct val="100000"/>
              </a:lnSpc>
              <a:spcBef>
                <a:spcPts val="0"/>
              </a:spcBef>
              <a:spcAft>
                <a:spcPts val="0"/>
              </a:spcAft>
              <a:buSzPts val="1100"/>
              <a:buChar char="●"/>
            </a:pPr>
            <a:r>
              <a:rPr lang="en"/>
              <a:t>I (Integrated): Differencing is applied to make the time series stationary.</a:t>
            </a:r>
            <a:endParaRPr/>
          </a:p>
          <a:p>
            <a:pPr indent="-298450" lvl="0" marL="457200" rtl="0" algn="l">
              <a:lnSpc>
                <a:spcPct val="100000"/>
              </a:lnSpc>
              <a:spcBef>
                <a:spcPts val="0"/>
              </a:spcBef>
              <a:spcAft>
                <a:spcPts val="0"/>
              </a:spcAft>
              <a:buSzPts val="1100"/>
              <a:buChar char="●"/>
            </a:pPr>
            <a:r>
              <a:rPr lang="en"/>
              <a:t>MA (Moving Average): Uses past forecast errors to improve predictions.</a:t>
            </a:r>
            <a:br>
              <a:rPr lang="en"/>
            </a:br>
            <a:endParaRPr/>
          </a:p>
          <a:p>
            <a:pPr indent="0" lvl="0" marL="0" rtl="0" algn="l">
              <a:lnSpc>
                <a:spcPct val="100000"/>
              </a:lnSpc>
              <a:spcBef>
                <a:spcPts val="0"/>
              </a:spcBef>
              <a:spcAft>
                <a:spcPts val="0"/>
              </a:spcAft>
              <a:buClr>
                <a:schemeClr val="dk1"/>
              </a:buClr>
              <a:buSzPts val="1100"/>
              <a:buFont typeface="Arial"/>
              <a:buNone/>
            </a:pPr>
            <a:r>
              <a:rPr lang="en"/>
              <a:t>Requires manual tuning of parameters (p, d, q) or automated selection using AIC/BIC.</a:t>
            </a:r>
            <a:endParaRPr/>
          </a:p>
          <a:p>
            <a:pPr indent="0" lvl="0" marL="0" rtl="0" algn="l">
              <a:lnSpc>
                <a:spcPct val="100000"/>
              </a:lnSpc>
              <a:spcBef>
                <a:spcPts val="0"/>
              </a:spcBef>
              <a:spcAft>
                <a:spcPts val="0"/>
              </a:spcAft>
              <a:buClr>
                <a:schemeClr val="dk1"/>
              </a:buClr>
              <a:buSzPts val="1100"/>
              <a:buFont typeface="Arial"/>
              <a:buNone/>
            </a:pPr>
            <a:r>
              <a:rPr lang="en"/>
              <a:t>Works well for stationary or differenced stationary time series.</a:t>
            </a:r>
            <a:endParaRPr/>
          </a:p>
          <a:p>
            <a:pPr indent="0" lvl="0" marL="0" rtl="0" algn="l">
              <a:lnSpc>
                <a:spcPct val="100000"/>
              </a:lnSpc>
              <a:spcBef>
                <a:spcPts val="0"/>
              </a:spcBef>
              <a:spcAft>
                <a:spcPts val="0"/>
              </a:spcAft>
              <a:buClr>
                <a:schemeClr val="dk1"/>
              </a:buClr>
              <a:buSzPts val="1100"/>
              <a:buFont typeface="Arial"/>
              <a:buNone/>
            </a:pPr>
            <a:br>
              <a:rPr lang="en"/>
            </a:br>
            <a:r>
              <a:rPr lang="en">
                <a:solidFill>
                  <a:schemeClr val="accent3"/>
                </a:solidFill>
              </a:rPr>
              <a:t>I’m sure you’re wondering… the main difference with Prophet is that ARIMA need stationary data, while Prophet excels with flexible, non-stationary data. Ideal for business (i.e. stock analysis) purposes.</a:t>
            </a:r>
            <a:endParaRPr>
              <a:solidFill>
                <a:schemeClr val="accent3"/>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82e16a061_2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3382e16a061_2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100"/>
              <a:buNone/>
            </a:pPr>
            <a:r>
              <a:rPr b="1" lang="en" sz="700">
                <a:solidFill>
                  <a:schemeClr val="dk1"/>
                </a:solidFill>
              </a:rPr>
              <a:t>Matthew:</a:t>
            </a:r>
            <a:br>
              <a:rPr b="1" lang="en" sz="900">
                <a:solidFill>
                  <a:schemeClr val="dk1"/>
                </a:solidFill>
              </a:rPr>
            </a:br>
            <a:br>
              <a:rPr b="1" lang="en" sz="900">
                <a:solidFill>
                  <a:schemeClr val="dk1"/>
                </a:solidFill>
              </a:rPr>
            </a:br>
            <a:r>
              <a:rPr lang="en" sz="900">
                <a:solidFill>
                  <a:schemeClr val="dk1"/>
                </a:solidFill>
              </a:rPr>
              <a:t>First, a time series plot is created showing the historical monthly bird flu outbreaks.</a:t>
            </a:r>
            <a:br>
              <a:rPr lang="en" sz="900">
                <a:solidFill>
                  <a:schemeClr val="dk1"/>
                </a:solidFill>
              </a:rPr>
            </a:br>
            <a:br>
              <a:rPr lang="en" sz="900">
                <a:solidFill>
                  <a:schemeClr val="dk1"/>
                </a:solidFill>
              </a:rPr>
            </a:br>
            <a:r>
              <a:rPr b="1" lang="en" sz="900">
                <a:solidFill>
                  <a:schemeClr val="accent3"/>
                </a:solidFill>
              </a:rPr>
              <a:t>Imports and Data Loading:</a:t>
            </a:r>
            <a:endParaRPr b="1" sz="900">
              <a:solidFill>
                <a:schemeClr val="accent3"/>
              </a:solidFill>
            </a:endParaRPr>
          </a:p>
          <a:p>
            <a:pPr indent="0" lvl="0" marL="0" rtl="0" algn="l">
              <a:lnSpc>
                <a:spcPct val="115000"/>
              </a:lnSpc>
              <a:spcBef>
                <a:spcPts val="1400"/>
              </a:spcBef>
              <a:spcAft>
                <a:spcPts val="0"/>
              </a:spcAft>
              <a:buSzPts val="1100"/>
              <a:buNone/>
            </a:pPr>
            <a:r>
              <a:rPr lang="en" sz="900">
                <a:solidFill>
                  <a:schemeClr val="dk1"/>
                </a:solidFill>
              </a:rPr>
              <a:t>The code starts by importing various Python libraries for data manipulation, visualization, and time series analysis, such as Pandas, NumPy, Matplotlib, Seaborn, and statsmodels.</a:t>
            </a:r>
            <a:endParaRPr sz="900">
              <a:solidFill>
                <a:schemeClr val="dk1"/>
              </a:solidFill>
            </a:endParaRPr>
          </a:p>
          <a:p>
            <a:pPr indent="0" lvl="0" marL="0" rtl="0" algn="l">
              <a:lnSpc>
                <a:spcPct val="115000"/>
              </a:lnSpc>
              <a:spcBef>
                <a:spcPts val="1400"/>
              </a:spcBef>
              <a:spcAft>
                <a:spcPts val="0"/>
              </a:spcAft>
              <a:buSzPts val="1100"/>
              <a:buNone/>
            </a:pPr>
            <a:r>
              <a:rPr lang="en" sz="900">
                <a:solidFill>
                  <a:schemeClr val="dk1"/>
                </a:solidFill>
              </a:rPr>
              <a:t>It then loads several CSV files containing data related to HPAI outbreaks, including flocks, livestock, mammals, wild birds, and weather data.</a:t>
            </a:r>
            <a:endParaRPr sz="900">
              <a:solidFill>
                <a:schemeClr val="dk1"/>
              </a:solidFill>
            </a:endParaRPr>
          </a:p>
          <a:p>
            <a:pPr indent="0" lvl="0" marL="0" rtl="0" algn="l">
              <a:lnSpc>
                <a:spcPct val="115000"/>
              </a:lnSpc>
              <a:spcBef>
                <a:spcPts val="1400"/>
              </a:spcBef>
              <a:spcAft>
                <a:spcPts val="0"/>
              </a:spcAft>
              <a:buSzPts val="1100"/>
              <a:buNone/>
            </a:pPr>
            <a:r>
              <a:rPr b="1" lang="en" sz="900">
                <a:solidFill>
                  <a:schemeClr val="accent3"/>
                </a:solidFill>
              </a:rPr>
              <a:t>Data Preprocessing:</a:t>
            </a:r>
            <a:endParaRPr b="1" sz="900">
              <a:solidFill>
                <a:schemeClr val="accent3"/>
              </a:solidFill>
            </a:endParaRPr>
          </a:p>
          <a:p>
            <a:pPr indent="0" lvl="0" marL="0" rtl="0" algn="l">
              <a:lnSpc>
                <a:spcPct val="115000"/>
              </a:lnSpc>
              <a:spcBef>
                <a:spcPts val="1400"/>
              </a:spcBef>
              <a:spcAft>
                <a:spcPts val="0"/>
              </a:spcAft>
              <a:buSzPts val="1100"/>
              <a:buNone/>
            </a:pPr>
            <a:r>
              <a:rPr lang="en" sz="900">
                <a:solidFill>
                  <a:schemeClr val="dk1"/>
                </a:solidFill>
              </a:rPr>
              <a:t>The code converts the 'Outbreak Date' column in each dataset to a datetime format.</a:t>
            </a:r>
            <a:endParaRPr sz="900">
              <a:solidFill>
                <a:schemeClr val="dk1"/>
              </a:solidFill>
            </a:endParaRPr>
          </a:p>
          <a:p>
            <a:pPr indent="0" lvl="0" marL="0" rtl="0" algn="l">
              <a:lnSpc>
                <a:spcPct val="115000"/>
              </a:lnSpc>
              <a:spcBef>
                <a:spcPts val="1400"/>
              </a:spcBef>
              <a:spcAft>
                <a:spcPts val="0"/>
              </a:spcAft>
              <a:buSzPts val="1100"/>
              <a:buNone/>
            </a:pPr>
            <a:r>
              <a:rPr lang="en" sz="900">
                <a:solidFill>
                  <a:schemeClr val="dk1"/>
                </a:solidFill>
              </a:rPr>
              <a:t>It then aggregates the cases by date for each dataset (wild birds, mammals, livestock, and flocks) and sets the 'Outbreak Date' as the index.</a:t>
            </a:r>
            <a:endParaRPr sz="900">
              <a:solidFill>
                <a:schemeClr val="dk1"/>
              </a:solidFill>
            </a:endParaRPr>
          </a:p>
          <a:p>
            <a:pPr indent="0" lvl="0" marL="0" rtl="0" algn="l">
              <a:lnSpc>
                <a:spcPct val="115000"/>
              </a:lnSpc>
              <a:spcBef>
                <a:spcPts val="1400"/>
              </a:spcBef>
              <a:spcAft>
                <a:spcPts val="0"/>
              </a:spcAft>
              <a:buSzPts val="1100"/>
              <a:buNone/>
            </a:pPr>
            <a:r>
              <a:rPr lang="en" sz="900">
                <a:solidFill>
                  <a:schemeClr val="dk1"/>
                </a:solidFill>
              </a:rPr>
              <a:t>The datasets are resampled to a daily frequency, and missing values are filled with zeros.</a:t>
            </a:r>
            <a:endParaRPr sz="900">
              <a:solidFill>
                <a:schemeClr val="dk1"/>
              </a:solidFill>
            </a:endParaRPr>
          </a:p>
          <a:p>
            <a:pPr indent="0" lvl="0" marL="0" rtl="0" algn="l">
              <a:lnSpc>
                <a:spcPct val="115000"/>
              </a:lnSpc>
              <a:spcBef>
                <a:spcPts val="1400"/>
              </a:spcBef>
              <a:spcAft>
                <a:spcPts val="0"/>
              </a:spcAft>
              <a:buSzPts val="1100"/>
              <a:buNone/>
            </a:pPr>
            <a:r>
              <a:rPr b="1" lang="en" sz="900">
                <a:solidFill>
                  <a:schemeClr val="accent3"/>
                </a:solidFill>
              </a:rPr>
              <a:t>Feature Engineering:</a:t>
            </a:r>
            <a:endParaRPr b="1" sz="900">
              <a:solidFill>
                <a:schemeClr val="accent3"/>
              </a:solidFill>
            </a:endParaRPr>
          </a:p>
          <a:p>
            <a:pPr indent="0" lvl="0" marL="0" rtl="0" algn="l">
              <a:lnSpc>
                <a:spcPct val="115000"/>
              </a:lnSpc>
              <a:spcBef>
                <a:spcPts val="1400"/>
              </a:spcBef>
              <a:spcAft>
                <a:spcPts val="0"/>
              </a:spcAft>
              <a:buSzPts val="1100"/>
              <a:buNone/>
            </a:pPr>
            <a:r>
              <a:rPr lang="en" sz="900">
                <a:solidFill>
                  <a:schemeClr val="dk1"/>
                </a:solidFill>
              </a:rPr>
              <a:t>The code creates additional features for the time series analysis, such as day of the week, quarter, month, year, day of the year, and rolling mean and standard deviation over a 7-day window.</a:t>
            </a:r>
            <a:endParaRPr sz="900">
              <a:solidFill>
                <a:schemeClr val="dk1"/>
              </a:solidFill>
            </a:endParaRPr>
          </a:p>
          <a:p>
            <a:pPr indent="0" lvl="0" marL="0" rtl="0" algn="l">
              <a:lnSpc>
                <a:spcPct val="115000"/>
              </a:lnSpc>
              <a:spcBef>
                <a:spcPts val="1400"/>
              </a:spcBef>
              <a:spcAft>
                <a:spcPts val="0"/>
              </a:spcAft>
              <a:buSzPts val="1100"/>
              <a:buNone/>
            </a:pPr>
            <a:r>
              <a:rPr b="1" lang="en" sz="900">
                <a:solidFill>
                  <a:schemeClr val="accent3"/>
                </a:solidFill>
              </a:rPr>
              <a:t>Time Series Decomposition:</a:t>
            </a:r>
            <a:endParaRPr b="1" sz="900">
              <a:solidFill>
                <a:schemeClr val="accent3"/>
              </a:solidFill>
            </a:endParaRPr>
          </a:p>
          <a:p>
            <a:pPr indent="0" lvl="0" marL="0" rtl="0" algn="l">
              <a:lnSpc>
                <a:spcPct val="115000"/>
              </a:lnSpc>
              <a:spcBef>
                <a:spcPts val="1400"/>
              </a:spcBef>
              <a:spcAft>
                <a:spcPts val="0"/>
              </a:spcAft>
              <a:buSzPts val="1100"/>
              <a:buNone/>
            </a:pPr>
            <a:r>
              <a:rPr lang="en" sz="900">
                <a:solidFill>
                  <a:schemeClr val="dk1"/>
                </a:solidFill>
              </a:rPr>
              <a:t>The code performs time series decomposition on the aggregated datasets using the seasonal_decompose function from statsmodels.</a:t>
            </a:r>
            <a:endParaRPr sz="900">
              <a:solidFill>
                <a:schemeClr val="dk1"/>
              </a:solidFill>
            </a:endParaRPr>
          </a:p>
          <a:p>
            <a:pPr indent="0" lvl="0" marL="0" rtl="0" algn="l">
              <a:lnSpc>
                <a:spcPct val="115000"/>
              </a:lnSpc>
              <a:spcBef>
                <a:spcPts val="1400"/>
              </a:spcBef>
              <a:spcAft>
                <a:spcPts val="0"/>
              </a:spcAft>
              <a:buSzPts val="1100"/>
              <a:buNone/>
            </a:pPr>
            <a:r>
              <a:rPr lang="en" sz="900">
                <a:solidFill>
                  <a:schemeClr val="dk1"/>
                </a:solidFill>
              </a:rPr>
              <a:t>This allows the analysis of the trend, seasonality, and residual components of the time series.</a:t>
            </a:r>
            <a:endParaRPr sz="900">
              <a:solidFill>
                <a:schemeClr val="dk1"/>
              </a:solidFill>
            </a:endParaRPr>
          </a:p>
          <a:p>
            <a:pPr indent="0" lvl="0" marL="0" rtl="0" algn="l">
              <a:lnSpc>
                <a:spcPct val="115000"/>
              </a:lnSpc>
              <a:spcBef>
                <a:spcPts val="1400"/>
              </a:spcBef>
              <a:spcAft>
                <a:spcPts val="400"/>
              </a:spcAft>
              <a:buSzPts val="1100"/>
              <a:buNone/>
            </a:pPr>
            <a:br>
              <a:rPr lang="en" sz="1200">
                <a:solidFill>
                  <a:schemeClr val="dk1"/>
                </a:solidFill>
              </a:rPr>
            </a:br>
            <a:br>
              <a:rPr lang="en" sz="1200">
                <a:solidFill>
                  <a:schemeClr val="dk1"/>
                </a:solidFill>
              </a:rPr>
            </a:br>
            <a:endParaRPr sz="1200">
              <a:solidFill>
                <a:srgbClr val="404040"/>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82e16a061_2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3382e16a061_2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404040"/>
                </a:solidFill>
              </a:rPr>
              <a:t>Matthew: </a:t>
            </a:r>
            <a:endParaRPr b="1">
              <a:solidFill>
                <a:srgbClr val="404040"/>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404040"/>
              </a:solidFill>
            </a:endParaRPr>
          </a:p>
          <a:p>
            <a:pPr indent="0" lvl="0" marL="0" rtl="0" algn="l">
              <a:lnSpc>
                <a:spcPct val="100000"/>
              </a:lnSpc>
              <a:spcBef>
                <a:spcPts val="0"/>
              </a:spcBef>
              <a:spcAft>
                <a:spcPts val="0"/>
              </a:spcAft>
              <a:buClr>
                <a:schemeClr val="dk1"/>
              </a:buClr>
              <a:buSzPts val="1100"/>
              <a:buFont typeface="Arial"/>
              <a:buNone/>
            </a:pPr>
            <a:r>
              <a:rPr lang="en">
                <a:solidFill>
                  <a:schemeClr val="accent3"/>
                </a:solidFill>
              </a:rPr>
              <a:t>Finally, the ARIMA model is fitted to the outbreak data (the forecast is generated for 6 months ahead). Then, the visualization combines both historical data and forecasts.</a:t>
            </a:r>
            <a:endParaRPr>
              <a:solidFill>
                <a:schemeClr val="accent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404040"/>
              </a:solidFill>
            </a:endParaRPr>
          </a:p>
          <a:p>
            <a:pPr indent="0" lvl="0" marL="0" rtl="0" algn="l">
              <a:lnSpc>
                <a:spcPct val="100000"/>
              </a:lnSpc>
              <a:spcBef>
                <a:spcPts val="0"/>
              </a:spcBef>
              <a:spcAft>
                <a:spcPts val="0"/>
              </a:spcAft>
              <a:buClr>
                <a:schemeClr val="dk1"/>
              </a:buClr>
              <a:buSzPts val="1100"/>
              <a:buFont typeface="Arial"/>
              <a:buNone/>
            </a:pPr>
            <a:r>
              <a:rPr lang="en">
                <a:solidFill>
                  <a:srgbClr val="404040"/>
                </a:solidFill>
              </a:rPr>
              <a:t>The final visualization is particularly important as it shows:</a:t>
            </a:r>
            <a:endParaRPr>
              <a:solidFill>
                <a:srgbClr val="404040"/>
              </a:solidFill>
            </a:endParaRPr>
          </a:p>
          <a:p>
            <a:pPr indent="-298450" lvl="0" marL="457200" rtl="0" algn="l">
              <a:lnSpc>
                <a:spcPct val="100000"/>
              </a:lnSpc>
              <a:spcBef>
                <a:spcPts val="0"/>
              </a:spcBef>
              <a:spcAft>
                <a:spcPts val="0"/>
              </a:spcAft>
              <a:buClr>
                <a:srgbClr val="404040"/>
              </a:buClr>
              <a:buSzPts val="1100"/>
              <a:buChar char="●"/>
            </a:pPr>
            <a:r>
              <a:rPr lang="en">
                <a:solidFill>
                  <a:srgbClr val="404040"/>
                </a:solidFill>
              </a:rPr>
              <a:t>Historical data plotted as a solid line</a:t>
            </a:r>
            <a:endParaRPr>
              <a:solidFill>
                <a:srgbClr val="404040"/>
              </a:solidFill>
            </a:endParaRPr>
          </a:p>
          <a:p>
            <a:pPr indent="-298450" lvl="0" marL="457200" rtl="0" algn="l">
              <a:lnSpc>
                <a:spcPct val="100000"/>
              </a:lnSpc>
              <a:spcBef>
                <a:spcPts val="0"/>
              </a:spcBef>
              <a:spcAft>
                <a:spcPts val="0"/>
              </a:spcAft>
              <a:buClr>
                <a:srgbClr val="404040"/>
              </a:buClr>
              <a:buSzPts val="1100"/>
              <a:buChar char="●"/>
            </a:pPr>
            <a:r>
              <a:rPr lang="en">
                <a:solidFill>
                  <a:srgbClr val="404040"/>
                </a:solidFill>
              </a:rPr>
              <a:t>6-month forecast shown as a red dashed line</a:t>
            </a:r>
            <a:endParaRPr>
              <a:solidFill>
                <a:srgbClr val="404040"/>
              </a:solidFill>
            </a:endParaRPr>
          </a:p>
          <a:p>
            <a:pPr indent="-298450" lvl="0" marL="457200" rtl="0" algn="l">
              <a:lnSpc>
                <a:spcPct val="100000"/>
              </a:lnSpc>
              <a:spcBef>
                <a:spcPts val="0"/>
              </a:spcBef>
              <a:spcAft>
                <a:spcPts val="0"/>
              </a:spcAft>
              <a:buClr>
                <a:srgbClr val="404040"/>
              </a:buClr>
              <a:buSzPts val="1100"/>
              <a:buChar char="●"/>
            </a:pPr>
            <a:r>
              <a:rPr lang="en">
                <a:solidFill>
                  <a:srgbClr val="404040"/>
                </a:solidFill>
              </a:rPr>
              <a:t>Clear labeling of axes with months on the x-axis and number of outbreaks on the y-axis</a:t>
            </a:r>
            <a:endParaRPr>
              <a:solidFill>
                <a:srgbClr val="404040"/>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404040"/>
              </a:solidFill>
            </a:endParaRPr>
          </a:p>
          <a:p>
            <a:pPr indent="0" lvl="0" marL="0" rtl="0" algn="l">
              <a:lnSpc>
                <a:spcPct val="100000"/>
              </a:lnSpc>
              <a:spcBef>
                <a:spcPts val="0"/>
              </a:spcBef>
              <a:spcAft>
                <a:spcPts val="0"/>
              </a:spcAft>
              <a:buClr>
                <a:schemeClr val="dk1"/>
              </a:buClr>
              <a:buSzPts val="1100"/>
              <a:buFont typeface="Arial"/>
              <a:buNone/>
            </a:pPr>
            <a:r>
              <a:rPr lang="en">
                <a:solidFill>
                  <a:schemeClr val="accent3"/>
                </a:solidFill>
              </a:rPr>
              <a:t>The visualization  shows the forecast with the 95% confidence interval</a:t>
            </a:r>
            <a:r>
              <a:rPr lang="en">
                <a:solidFill>
                  <a:srgbClr val="404040"/>
                </a:solidFill>
              </a:rPr>
              <a:t> shaded in light red around the forecast line. The confidence interval represents the range where we can be 95% confident that the true number of outbreaks will fall (in this case, </a:t>
            </a:r>
            <a:r>
              <a:rPr lang="en">
                <a:solidFill>
                  <a:schemeClr val="accent3"/>
                </a:solidFill>
              </a:rPr>
              <a:t>between 200 and 400 cases per month over the next 6 months</a:t>
            </a:r>
            <a:r>
              <a:rPr lang="en">
                <a:solidFill>
                  <a:srgbClr val="404040"/>
                </a:solidFill>
              </a:rPr>
              <a:t>).</a:t>
            </a:r>
            <a:endParaRPr sz="1200">
              <a:solidFill>
                <a:srgbClr val="404040"/>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rgbClr val="404040"/>
              </a:solidFill>
              <a:highlight>
                <a:srgbClr val="FFFFFF"/>
              </a:highlight>
            </a:endParaRPr>
          </a:p>
          <a:p>
            <a:pPr indent="0" lvl="0" marL="0" rtl="0" algn="l">
              <a:lnSpc>
                <a:spcPct val="100000"/>
              </a:lnSpc>
              <a:spcBef>
                <a:spcPts val="0"/>
              </a:spcBef>
              <a:spcAft>
                <a:spcPts val="0"/>
              </a:spcAft>
              <a:buSzPts val="1100"/>
              <a:buNone/>
            </a:pPr>
            <a:r>
              <a:t/>
            </a:r>
            <a:endParaRPr sz="1200">
              <a:solidFill>
                <a:srgbClr val="404040"/>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82e16a061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3382e16a061_2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000">
                <a:solidFill>
                  <a:schemeClr val="dk1"/>
                </a:solidFill>
              </a:rPr>
              <a:t>Matthew:</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That is:</a:t>
            </a:r>
            <a:endParaRPr/>
          </a:p>
          <a:p>
            <a:pPr indent="0" lvl="0" marL="0" rtl="0" algn="l">
              <a:lnSpc>
                <a:spcPct val="100000"/>
              </a:lnSpc>
              <a:spcBef>
                <a:spcPts val="0"/>
              </a:spcBef>
              <a:spcAft>
                <a:spcPts val="0"/>
              </a:spcAft>
              <a:buSzPts val="1100"/>
              <a:buNone/>
            </a:pPr>
            <a:r>
              <a:t/>
            </a:r>
            <a:endParaRPr>
              <a:solidFill>
                <a:schemeClr val="accent3"/>
              </a:solidFill>
            </a:endParaRPr>
          </a:p>
          <a:p>
            <a:pPr indent="-298450" lvl="0" marL="457200" rtl="0" algn="l">
              <a:lnSpc>
                <a:spcPct val="100000"/>
              </a:lnSpc>
              <a:spcBef>
                <a:spcPts val="0"/>
              </a:spcBef>
              <a:spcAft>
                <a:spcPts val="0"/>
              </a:spcAft>
              <a:buClr>
                <a:schemeClr val="accent3"/>
              </a:buClr>
              <a:buSzPts val="1100"/>
              <a:buChar char="●"/>
            </a:pPr>
            <a:r>
              <a:rPr lang="en">
                <a:solidFill>
                  <a:schemeClr val="accent3"/>
                </a:solidFill>
              </a:rPr>
              <a:t>To explore the relationship between HPAI outbreaks and various factors such as temperature, precipitation, and drought conditions.</a:t>
            </a:r>
            <a:endParaRPr>
              <a:solidFill>
                <a:schemeClr val="accent3"/>
              </a:solidFill>
            </a:endParaRPr>
          </a:p>
          <a:p>
            <a:pPr indent="-298450" lvl="0" marL="457200" rtl="0" algn="l">
              <a:lnSpc>
                <a:spcPct val="100000"/>
              </a:lnSpc>
              <a:spcBef>
                <a:spcPts val="0"/>
              </a:spcBef>
              <a:spcAft>
                <a:spcPts val="0"/>
              </a:spcAft>
              <a:buClr>
                <a:schemeClr val="accent3"/>
              </a:buClr>
              <a:buSzPts val="1100"/>
              <a:buChar char="●"/>
            </a:pPr>
            <a:r>
              <a:rPr lang="en">
                <a:solidFill>
                  <a:schemeClr val="accent3"/>
                </a:solidFill>
              </a:rPr>
              <a:t>To identify clusters of states with similar characteristics in terms of HPAI outbreaks and associated factors.</a:t>
            </a:r>
            <a:endParaRPr>
              <a:solidFill>
                <a:schemeClr val="accent3"/>
              </a:solidFill>
            </a:endParaRPr>
          </a:p>
          <a:p>
            <a:pPr indent="-298450" lvl="0" marL="457200" rtl="0" algn="l">
              <a:lnSpc>
                <a:spcPct val="100000"/>
              </a:lnSpc>
              <a:spcBef>
                <a:spcPts val="0"/>
              </a:spcBef>
              <a:spcAft>
                <a:spcPts val="0"/>
              </a:spcAft>
              <a:buClr>
                <a:schemeClr val="accent3"/>
              </a:buClr>
              <a:buSzPts val="1100"/>
              <a:buChar char="●"/>
            </a:pPr>
            <a:r>
              <a:rPr lang="en">
                <a:solidFill>
                  <a:schemeClr val="accent3"/>
                </a:solidFill>
              </a:rPr>
              <a:t>To gain insights into the factors that may contribute to the spread and severity of HPAI outbreaks.</a:t>
            </a:r>
            <a:endParaRPr>
              <a:solidFill>
                <a:schemeClr val="accent3"/>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Modeling &amp; Clustering Approach is as follows:</a:t>
            </a:r>
            <a:endParaRPr/>
          </a:p>
          <a:p>
            <a:pPr indent="-298450" lvl="0" marL="457200" rtl="0" algn="l">
              <a:lnSpc>
                <a:spcPct val="100000"/>
              </a:lnSpc>
              <a:spcBef>
                <a:spcPts val="0"/>
              </a:spcBef>
              <a:spcAft>
                <a:spcPts val="0"/>
              </a:spcAft>
              <a:buSzPts val="1100"/>
              <a:buAutoNum type="arabicPeriod"/>
            </a:pPr>
            <a:r>
              <a:rPr lang="en"/>
              <a:t>Feature Preparation: Features are scaled using StandardScaler to ensure they are on a similar scale.</a:t>
            </a:r>
            <a:endParaRPr/>
          </a:p>
          <a:p>
            <a:pPr indent="-298450" lvl="0" marL="457200" rtl="0" algn="l">
              <a:lnSpc>
                <a:spcPct val="100000"/>
              </a:lnSpc>
              <a:spcBef>
                <a:spcPts val="0"/>
              </a:spcBef>
              <a:spcAft>
                <a:spcPts val="0"/>
              </a:spcAft>
              <a:buSzPts val="1100"/>
              <a:buAutoNum type="arabicPeriod"/>
            </a:pPr>
            <a:r>
              <a:rPr lang="en"/>
              <a:t>Elbow Analysis: An elbow analysis is performed to determine the optimal number of clusters. </a:t>
            </a:r>
            <a:endParaRPr/>
          </a:p>
          <a:p>
            <a:pPr indent="-298450" lvl="0" marL="457200" rtl="0" algn="l">
              <a:lnSpc>
                <a:spcPct val="100000"/>
              </a:lnSpc>
              <a:spcBef>
                <a:spcPts val="0"/>
              </a:spcBef>
              <a:spcAft>
                <a:spcPts val="0"/>
              </a:spcAft>
              <a:buSzPts val="1100"/>
              <a:buAutoNum type="arabicPeriod"/>
            </a:pPr>
            <a:r>
              <a:rPr lang="en"/>
              <a:t>PCA and K-means Clustering: PCA is then applied to the scaled features to reduce the dimensionality, and K-means clustering is performed on the transformed data to identify the 4 clusters.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382e16a061_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3382e16a061_2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000"/>
              <a:t>Matthew:</a:t>
            </a:r>
            <a:endParaRPr b="1" sz="1000"/>
          </a:p>
          <a:p>
            <a:pPr indent="0" lvl="0" marL="0" rtl="0" algn="l">
              <a:lnSpc>
                <a:spcPct val="100000"/>
              </a:lnSpc>
              <a:spcBef>
                <a:spcPts val="0"/>
              </a:spcBef>
              <a:spcAft>
                <a:spcPts val="0"/>
              </a:spcAft>
              <a:buSzPts val="1100"/>
              <a:buNone/>
            </a:pPr>
            <a:r>
              <a:t/>
            </a:r>
            <a:endParaRPr b="1" sz="700"/>
          </a:p>
          <a:p>
            <a:pPr indent="0" lvl="0" marL="0" rtl="0" algn="l">
              <a:lnSpc>
                <a:spcPct val="100000"/>
              </a:lnSpc>
              <a:spcBef>
                <a:spcPts val="0"/>
              </a:spcBef>
              <a:spcAft>
                <a:spcPts val="0"/>
              </a:spcAft>
              <a:buSzPts val="1100"/>
              <a:buNone/>
            </a:pPr>
            <a:r>
              <a:rPr b="1" lang="en" sz="900"/>
              <a:t>Key Findings and Conclusions</a:t>
            </a:r>
            <a:endParaRPr b="1"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2. The PCA and K-means clustering identify 4 distinct clusters of states based on the HPAI outbreak characteristics and associated factors.</a:t>
            </a:r>
            <a:endParaRPr sz="900"/>
          </a:p>
          <a:p>
            <a:pPr indent="0" lvl="0" marL="0" rtl="0" algn="l">
              <a:lnSpc>
                <a:spcPct val="100000"/>
              </a:lnSpc>
              <a:spcBef>
                <a:spcPts val="0"/>
              </a:spcBef>
              <a:spcAft>
                <a:spcPts val="0"/>
              </a:spcAft>
              <a:buSzPts val="1100"/>
              <a:buNone/>
            </a:pPr>
            <a:r>
              <a:rPr lang="en" sz="900"/>
              <a:t>3. The clusters likely represent groups of states with similar patterns in terms of temperature, precipitation, drought conditions, and the number and severity of HPAI outbreaks in wild birds, livestock, and mammals.</a:t>
            </a:r>
            <a:endParaRPr sz="900"/>
          </a:p>
          <a:p>
            <a:pPr indent="0" lvl="0" marL="0" rtl="0" algn="l">
              <a:lnSpc>
                <a:spcPct val="100000"/>
              </a:lnSpc>
              <a:spcBef>
                <a:spcPts val="0"/>
              </a:spcBef>
              <a:spcAft>
                <a:spcPts val="0"/>
              </a:spcAft>
              <a:buSzPts val="1100"/>
              <a:buNone/>
            </a:pPr>
            <a:r>
              <a:rPr lang="en" sz="900"/>
              <a:t>4. The analysis provides insights into the factors that may contribute to the spread and severity of HPAI outbreaks, which can inform disease prevention and control strategies.</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Overall, this analysis demonstrates a comprehensive approach to analyzing HPAI outbreaks and their relationship with various environmental and flock-level factors, using PCA and K-means clustering to identify meaningful patterns and groups of states.</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Clr>
                <a:schemeClr val="dk1"/>
              </a:buClr>
              <a:buSzPts val="1100"/>
              <a:buFont typeface="Arial"/>
              <a:buNone/>
            </a:pPr>
            <a:r>
              <a:rPr lang="en" sz="900"/>
              <a:t>### </a:t>
            </a:r>
            <a:r>
              <a:rPr lang="en" sz="900">
                <a:solidFill>
                  <a:schemeClr val="accent3"/>
                </a:solidFill>
              </a:rPr>
              <a:t>Conclusions</a:t>
            </a:r>
            <a:endParaRPr sz="900">
              <a:solidFill>
                <a:schemeClr val="accent3"/>
              </a:solidFill>
            </a:endParaRPr>
          </a:p>
          <a:p>
            <a:pPr indent="0" lvl="0" marL="0" rtl="0" algn="l">
              <a:lnSpc>
                <a:spcPct val="100000"/>
              </a:lnSpc>
              <a:spcBef>
                <a:spcPts val="0"/>
              </a:spcBef>
              <a:spcAft>
                <a:spcPts val="0"/>
              </a:spcAft>
              <a:buClr>
                <a:schemeClr val="dk1"/>
              </a:buClr>
              <a:buSzPts val="1100"/>
              <a:buFont typeface="Arial"/>
              <a:buNone/>
            </a:pPr>
            <a:r>
              <a:t/>
            </a:r>
            <a:endParaRPr sz="900"/>
          </a:p>
          <a:p>
            <a:pPr indent="0" lvl="0" marL="0" rtl="0" algn="l">
              <a:lnSpc>
                <a:spcPct val="100000"/>
              </a:lnSpc>
              <a:spcBef>
                <a:spcPts val="0"/>
              </a:spcBef>
              <a:spcAft>
                <a:spcPts val="0"/>
              </a:spcAft>
              <a:buClr>
                <a:schemeClr val="dk1"/>
              </a:buClr>
              <a:buSzPts val="1100"/>
              <a:buFont typeface="Arial"/>
              <a:buNone/>
            </a:pPr>
            <a:r>
              <a:rPr lang="en" sz="900"/>
              <a:t>1. **Optimal Clustering:**  </a:t>
            </a:r>
            <a:endParaRPr sz="900"/>
          </a:p>
          <a:p>
            <a:pPr indent="0" lvl="0" marL="0" rtl="0" algn="l">
              <a:lnSpc>
                <a:spcPct val="100000"/>
              </a:lnSpc>
              <a:spcBef>
                <a:spcPts val="0"/>
              </a:spcBef>
              <a:spcAft>
                <a:spcPts val="0"/>
              </a:spcAft>
              <a:buClr>
                <a:schemeClr val="dk1"/>
              </a:buClr>
              <a:buSzPts val="1100"/>
              <a:buFont typeface="Arial"/>
              <a:buNone/>
            </a:pPr>
            <a:r>
              <a:rPr lang="en" sz="900"/>
              <a:t>   </a:t>
            </a:r>
            <a:r>
              <a:rPr lang="en" sz="900">
                <a:solidFill>
                  <a:schemeClr val="accent3"/>
                </a:solidFill>
              </a:rPr>
              <a:t>The elbow analysis supports the selection of 4 clusters, balancing the complexity and variance captured in the data.</a:t>
            </a:r>
            <a:endParaRPr sz="900">
              <a:solidFill>
                <a:schemeClr val="accent3"/>
              </a:solidFill>
            </a:endParaRPr>
          </a:p>
          <a:p>
            <a:pPr indent="0" lvl="0" marL="0" rtl="0" algn="l">
              <a:lnSpc>
                <a:spcPct val="100000"/>
              </a:lnSpc>
              <a:spcBef>
                <a:spcPts val="0"/>
              </a:spcBef>
              <a:spcAft>
                <a:spcPts val="0"/>
              </a:spcAft>
              <a:buClr>
                <a:schemeClr val="dk1"/>
              </a:buClr>
              <a:buSzPts val="1100"/>
              <a:buFont typeface="Arial"/>
              <a:buNone/>
            </a:pPr>
            <a:r>
              <a:t/>
            </a:r>
            <a:endParaRPr sz="900"/>
          </a:p>
          <a:p>
            <a:pPr indent="0" lvl="0" marL="0" rtl="0" algn="l">
              <a:lnSpc>
                <a:spcPct val="100000"/>
              </a:lnSpc>
              <a:spcBef>
                <a:spcPts val="0"/>
              </a:spcBef>
              <a:spcAft>
                <a:spcPts val="0"/>
              </a:spcAft>
              <a:buClr>
                <a:schemeClr val="dk1"/>
              </a:buClr>
              <a:buSzPts val="1100"/>
              <a:buFont typeface="Arial"/>
              <a:buNone/>
            </a:pPr>
            <a:r>
              <a:rPr lang="en" sz="900"/>
              <a:t>2. **Distinct Groupings:**  </a:t>
            </a:r>
            <a:endParaRPr sz="900"/>
          </a:p>
          <a:p>
            <a:pPr indent="0" lvl="0" marL="0" rtl="0" algn="l">
              <a:lnSpc>
                <a:spcPct val="100000"/>
              </a:lnSpc>
              <a:spcBef>
                <a:spcPts val="0"/>
              </a:spcBef>
              <a:spcAft>
                <a:spcPts val="0"/>
              </a:spcAft>
              <a:buClr>
                <a:schemeClr val="dk1"/>
              </a:buClr>
              <a:buSzPts val="1100"/>
              <a:buFont typeface="Arial"/>
              <a:buNone/>
            </a:pPr>
            <a:r>
              <a:rPr lang="en" sz="900"/>
              <a:t>   </a:t>
            </a:r>
            <a:r>
              <a:rPr lang="en" sz="900">
                <a:solidFill>
                  <a:schemeClr val="accent3"/>
                </a:solidFill>
              </a:rPr>
              <a:t>PCA and K-means clustering work together to reveal discrete clusters of states, each representing distinct patterns in outbreak and environmental variables.</a:t>
            </a:r>
            <a:endParaRPr sz="900">
              <a:solidFill>
                <a:schemeClr val="accent3"/>
              </a:solidFill>
            </a:endParaRPr>
          </a:p>
          <a:p>
            <a:pPr indent="0" lvl="0" marL="0" rtl="0" algn="l">
              <a:lnSpc>
                <a:spcPct val="100000"/>
              </a:lnSpc>
              <a:spcBef>
                <a:spcPts val="0"/>
              </a:spcBef>
              <a:spcAft>
                <a:spcPts val="0"/>
              </a:spcAft>
              <a:buClr>
                <a:schemeClr val="dk1"/>
              </a:buClr>
              <a:buSzPts val="1100"/>
              <a:buFont typeface="Arial"/>
              <a:buNone/>
            </a:pPr>
            <a:r>
              <a:t/>
            </a:r>
            <a:endParaRPr sz="900"/>
          </a:p>
          <a:p>
            <a:pPr indent="0" lvl="0" marL="0" rtl="0" algn="l">
              <a:lnSpc>
                <a:spcPct val="100000"/>
              </a:lnSpc>
              <a:spcBef>
                <a:spcPts val="0"/>
              </a:spcBef>
              <a:spcAft>
                <a:spcPts val="0"/>
              </a:spcAft>
              <a:buClr>
                <a:schemeClr val="dk1"/>
              </a:buClr>
              <a:buSzPts val="1100"/>
              <a:buFont typeface="Arial"/>
              <a:buNone/>
            </a:pPr>
            <a:r>
              <a:rPr lang="en" sz="900"/>
              <a:t>3. **Insightful Patterns:**  </a:t>
            </a:r>
            <a:endParaRPr sz="900"/>
          </a:p>
          <a:p>
            <a:pPr indent="0" lvl="0" marL="0" rtl="0" algn="l">
              <a:lnSpc>
                <a:spcPct val="100000"/>
              </a:lnSpc>
              <a:spcBef>
                <a:spcPts val="0"/>
              </a:spcBef>
              <a:spcAft>
                <a:spcPts val="0"/>
              </a:spcAft>
              <a:buClr>
                <a:schemeClr val="dk1"/>
              </a:buClr>
              <a:buSzPts val="1100"/>
              <a:buFont typeface="Arial"/>
              <a:buNone/>
            </a:pPr>
            <a:r>
              <a:rPr lang="en" sz="900">
                <a:solidFill>
                  <a:schemeClr val="accent3"/>
                </a:solidFill>
              </a:rPr>
              <a:t>   The clusters indicate that factors such as temperature, precipitation, drought conditions, and outbreak metrics are interrelated, providing valuable insights into how these elements may jointly influence the spread and severity of HPAI outbreaks.</a:t>
            </a:r>
            <a:endParaRPr sz="900">
              <a:solidFill>
                <a:schemeClr val="accent3"/>
              </a:solidFill>
            </a:endParaRPr>
          </a:p>
          <a:p>
            <a:pPr indent="0" lvl="0" marL="0" rtl="0" algn="l">
              <a:lnSpc>
                <a:spcPct val="100000"/>
              </a:lnSpc>
              <a:spcBef>
                <a:spcPts val="0"/>
              </a:spcBef>
              <a:spcAft>
                <a:spcPts val="0"/>
              </a:spcAft>
              <a:buSzPts val="1100"/>
              <a:buNone/>
            </a:pPr>
            <a:br>
              <a:rPr lang="en" sz="900"/>
            </a:br>
            <a:r>
              <a:rPr lang="en" sz="900"/>
              <a:t>—---</a:t>
            </a:r>
            <a:br>
              <a:rPr lang="en" sz="900"/>
            </a:br>
            <a:br>
              <a:rPr lang="en" sz="900"/>
            </a:br>
            <a:r>
              <a:rPr lang="en" sz="900"/>
              <a:t># **Principal Component Analysis (PCA) and Clustering Summary**  </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 **PCA Overview**  </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b="1" lang="en">
                <a:solidFill>
                  <a:schemeClr val="accent3"/>
                </a:solidFill>
              </a:rPr>
              <a:t>dimensionality reduction</a:t>
            </a:r>
            <a:r>
              <a:rPr lang="en">
                <a:solidFill>
                  <a:schemeClr val="accent3"/>
                </a:solidFill>
              </a:rPr>
              <a:t> technique used in Machine Learning to transform high-dimensional data into a lower-dimensional space while preserving as much variance as possible.</a:t>
            </a:r>
            <a:endParaRPr sz="900">
              <a:solidFill>
                <a:schemeClr val="accent3"/>
              </a:solidFill>
            </a:endParaRPr>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 **PCA1 (First Principal Component):**  </a:t>
            </a:r>
            <a:endParaRPr sz="900"/>
          </a:p>
          <a:p>
            <a:pPr indent="0" lvl="0" marL="0" rtl="0" algn="l">
              <a:lnSpc>
                <a:spcPct val="100000"/>
              </a:lnSpc>
              <a:spcBef>
                <a:spcPts val="0"/>
              </a:spcBef>
              <a:spcAft>
                <a:spcPts val="0"/>
              </a:spcAft>
              <a:buSzPts val="1100"/>
              <a:buNone/>
            </a:pPr>
            <a:r>
              <a:rPr lang="en" sz="900">
                <a:solidFill>
                  <a:schemeClr val="accent3"/>
                </a:solidFill>
              </a:rPr>
              <a:t>- Represents the largest source of variation in the data.  </a:t>
            </a:r>
            <a:endParaRPr sz="900">
              <a:solidFill>
                <a:schemeClr val="accent3"/>
              </a:solidFill>
            </a:endParaRPr>
          </a:p>
          <a:p>
            <a:pPr indent="0" lvl="0" marL="0" rtl="0" algn="l">
              <a:lnSpc>
                <a:spcPct val="100000"/>
              </a:lnSpc>
              <a:spcBef>
                <a:spcPts val="0"/>
              </a:spcBef>
              <a:spcAft>
                <a:spcPts val="0"/>
              </a:spcAft>
              <a:buSzPts val="1100"/>
              <a:buNone/>
            </a:pPr>
            <a:r>
              <a:rPr lang="en" sz="900">
                <a:solidFill>
                  <a:schemeClr val="accent3"/>
                </a:solidFill>
              </a:rPr>
              <a:t>- Strongly influenced by outbreak severity (`Birds Affected`, `Flock Size`).  </a:t>
            </a:r>
            <a:endParaRPr sz="900">
              <a:solidFill>
                <a:schemeClr val="accent3"/>
              </a:solidFill>
            </a:endParaRPr>
          </a:p>
          <a:p>
            <a:pPr indent="0" lvl="0" marL="0" rtl="0" algn="l">
              <a:lnSpc>
                <a:spcPct val="100000"/>
              </a:lnSpc>
              <a:spcBef>
                <a:spcPts val="0"/>
              </a:spcBef>
              <a:spcAft>
                <a:spcPts val="0"/>
              </a:spcAft>
              <a:buSzPts val="1100"/>
              <a:buNone/>
            </a:pPr>
            <a:r>
              <a:rPr lang="en" sz="900">
                <a:solidFill>
                  <a:schemeClr val="accent3"/>
                </a:solidFill>
              </a:rPr>
              <a:t>- States further to the right on the plot have larger outbreaks.  </a:t>
            </a:r>
            <a:endParaRPr sz="900">
              <a:solidFill>
                <a:schemeClr val="accent3"/>
              </a:solidFill>
            </a:endParaRPr>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 **PCA2 (Second Principal Component):**  </a:t>
            </a:r>
            <a:endParaRPr sz="900"/>
          </a:p>
          <a:p>
            <a:pPr indent="0" lvl="0" marL="0" rtl="0" algn="l">
              <a:lnSpc>
                <a:spcPct val="100000"/>
              </a:lnSpc>
              <a:spcBef>
                <a:spcPts val="0"/>
              </a:spcBef>
              <a:spcAft>
                <a:spcPts val="0"/>
              </a:spcAft>
              <a:buSzPts val="1100"/>
              <a:buNone/>
            </a:pPr>
            <a:r>
              <a:rPr lang="en" sz="900">
                <a:solidFill>
                  <a:schemeClr val="accent3"/>
                </a:solidFill>
              </a:rPr>
              <a:t>- Represents the second-largest source of variation.  </a:t>
            </a:r>
            <a:endParaRPr sz="900">
              <a:solidFill>
                <a:schemeClr val="accent3"/>
              </a:solidFill>
            </a:endParaRPr>
          </a:p>
          <a:p>
            <a:pPr indent="0" lvl="0" marL="0" rtl="0" algn="l">
              <a:lnSpc>
                <a:spcPct val="100000"/>
              </a:lnSpc>
              <a:spcBef>
                <a:spcPts val="0"/>
              </a:spcBef>
              <a:spcAft>
                <a:spcPts val="0"/>
              </a:spcAft>
              <a:buSzPts val="1100"/>
              <a:buNone/>
            </a:pPr>
            <a:r>
              <a:rPr lang="en" sz="900">
                <a:solidFill>
                  <a:schemeClr val="accent3"/>
                </a:solidFill>
              </a:rPr>
              <a:t>- Heavily influenced by temperature and precipitation.  </a:t>
            </a:r>
            <a:endParaRPr sz="900">
              <a:solidFill>
                <a:schemeClr val="accent3"/>
              </a:solidFill>
            </a:endParaRPr>
          </a:p>
          <a:p>
            <a:pPr indent="0" lvl="0" marL="0" rtl="0" algn="l">
              <a:lnSpc>
                <a:spcPct val="100000"/>
              </a:lnSpc>
              <a:spcBef>
                <a:spcPts val="0"/>
              </a:spcBef>
              <a:spcAft>
                <a:spcPts val="0"/>
              </a:spcAft>
              <a:buSzPts val="1100"/>
              <a:buNone/>
            </a:pPr>
            <a:r>
              <a:rPr lang="en" sz="900">
                <a:solidFill>
                  <a:schemeClr val="accent3"/>
                </a:solidFill>
              </a:rPr>
              <a:t>- States higher up on the plot tend to have higher temperatures and precipitation.  </a:t>
            </a:r>
            <a:endParaRPr sz="900">
              <a:solidFill>
                <a:schemeClr val="accent3"/>
              </a:solidFill>
            </a:endParaRPr>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Here’s what a PCA1 value of 32.74 and a PCA2 value of 20.51 indicate:</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PCA1 (32.74%): This means that the first principal component explains 32.74% of the total variance in your dataset. This component is the most significant in capturing the data's spread.</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PCA2 (20.51%): The second principal component accounts for 20.51% of the variance, capturing the second most important pattern in the data after PCA1.</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Interpretation:</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Together, PCA1 + PCA2 explain 53.25% of the total variance, meaning that these two components capture just over half of the patterns in your dataset.</a:t>
            </a:r>
            <a:endParaRPr sz="900"/>
          </a:p>
          <a:p>
            <a:pPr indent="0" lvl="0" marL="0" rtl="0" algn="l">
              <a:lnSpc>
                <a:spcPct val="100000"/>
              </a:lnSpc>
              <a:spcBef>
                <a:spcPts val="0"/>
              </a:spcBef>
              <a:spcAft>
                <a:spcPts val="0"/>
              </a:spcAft>
              <a:buSzPts val="1100"/>
              <a:buNone/>
            </a:pPr>
            <a:r>
              <a:rPr lang="en" sz="900"/>
              <a:t>If you are using PCA for dimensionality reduction, retaining at least PCA1 and PCA2 would keep a significant portion of the data’s structure.</a:t>
            </a:r>
            <a:endParaRPr sz="900"/>
          </a:p>
          <a:p>
            <a:pPr indent="0" lvl="0" marL="0" rtl="0" algn="l">
              <a:lnSpc>
                <a:spcPct val="100000"/>
              </a:lnSpc>
              <a:spcBef>
                <a:spcPts val="0"/>
              </a:spcBef>
              <a:spcAft>
                <a:spcPts val="0"/>
              </a:spcAft>
              <a:buSzPts val="1100"/>
              <a:buNone/>
            </a:pPr>
            <a:r>
              <a:rPr lang="en" sz="900"/>
              <a:t>The higher the PCA values, the more variance is retained, making them more informative.</a:t>
            </a:r>
            <a:br>
              <a:rPr lang="en" sz="900"/>
            </a:br>
            <a:br>
              <a:rPr lang="en" sz="900"/>
            </a:br>
            <a:r>
              <a:rPr lang="en" sz="900"/>
              <a:t>  ## **Conclusions:**  </a:t>
            </a:r>
            <a:endParaRPr sz="900"/>
          </a:p>
          <a:p>
            <a:pPr indent="0" lvl="0" marL="0" rtl="0" algn="l">
              <a:lnSpc>
                <a:spcPct val="100000"/>
              </a:lnSpc>
              <a:spcBef>
                <a:spcPts val="0"/>
              </a:spcBef>
              <a:spcAft>
                <a:spcPts val="0"/>
              </a:spcAft>
              <a:buSzPts val="1100"/>
              <a:buNone/>
            </a:pPr>
            <a:r>
              <a:rPr lang="en" sz="900"/>
              <a:t>The identified clusters provide valuable insights into different patterns of HPAI transmission events:  </a:t>
            </a:r>
            <a:endParaRPr sz="900"/>
          </a:p>
          <a:p>
            <a:pPr indent="0" lvl="0" marL="0" rtl="0" algn="l">
              <a:lnSpc>
                <a:spcPct val="100000"/>
              </a:lnSpc>
              <a:spcBef>
                <a:spcPts val="0"/>
              </a:spcBef>
              <a:spcAft>
                <a:spcPts val="0"/>
              </a:spcAft>
              <a:buSzPts val="1100"/>
              <a:buNone/>
            </a:pPr>
            <a:r>
              <a:rPr lang="en" sz="900"/>
              <a:t>- **Wild Bird outbreaks** typically involve small flock sizes with few birds affected.  </a:t>
            </a:r>
            <a:endParaRPr sz="900"/>
          </a:p>
          <a:p>
            <a:pPr indent="0" lvl="0" marL="0" rtl="0" algn="l">
              <a:lnSpc>
                <a:spcPct val="100000"/>
              </a:lnSpc>
              <a:spcBef>
                <a:spcPts val="0"/>
              </a:spcBef>
              <a:spcAft>
                <a:spcPts val="0"/>
              </a:spcAft>
              <a:buSzPts val="1100"/>
              <a:buNone/>
            </a:pPr>
            <a:r>
              <a:rPr lang="en" sz="900"/>
              <a:t>- **Livestock outbreaks** involve larger flocks but show different levels of bird impact.  </a:t>
            </a:r>
            <a:endParaRPr sz="900"/>
          </a:p>
          <a:p>
            <a:pPr indent="0" lvl="0" marL="0" rtl="0" algn="l">
              <a:lnSpc>
                <a:spcPct val="100000"/>
              </a:lnSpc>
              <a:spcBef>
                <a:spcPts val="0"/>
              </a:spcBef>
              <a:spcAft>
                <a:spcPts val="0"/>
              </a:spcAft>
              <a:buSzPts val="1100"/>
              <a:buNone/>
            </a:pPr>
            <a:r>
              <a:rPr lang="en" sz="900"/>
              <a:t>- **Flock-based outbreaks** show the highest number of affected birds.  </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    ## Analysis Results</a:t>
            </a:r>
            <a:endParaRPr sz="900"/>
          </a:p>
          <a:p>
            <a:pPr indent="0" lvl="0" marL="0" rtl="0" algn="l">
              <a:lnSpc>
                <a:spcPct val="100000"/>
              </a:lnSpc>
              <a:spcBef>
                <a:spcPts val="0"/>
              </a:spcBef>
              <a:spcAft>
                <a:spcPts val="0"/>
              </a:spcAft>
              <a:buSzPts val="1100"/>
              <a:buNone/>
            </a:pPr>
            <a:r>
              <a:rPr lang="en" sz="900"/>
              <a:t>    1. The elbow curve helps determine the optimal number of clusters (k=4)</a:t>
            </a:r>
            <a:endParaRPr sz="900"/>
          </a:p>
          <a:p>
            <a:pPr indent="0" lvl="0" marL="0" rtl="0" algn="l">
              <a:lnSpc>
                <a:spcPct val="100000"/>
              </a:lnSpc>
              <a:spcBef>
                <a:spcPts val="0"/>
              </a:spcBef>
              <a:spcAft>
                <a:spcPts val="0"/>
              </a:spcAft>
              <a:buSzPts val="1100"/>
              <a:buNone/>
            </a:pPr>
            <a:r>
              <a:rPr lang="en" sz="900"/>
              <a:t>    2. PCA reveals the main components of variation in the data</a:t>
            </a:r>
            <a:endParaRPr sz="900"/>
          </a:p>
          <a:p>
            <a:pPr indent="0" lvl="0" marL="0" rtl="0" algn="l">
              <a:lnSpc>
                <a:spcPct val="100000"/>
              </a:lnSpc>
              <a:spcBef>
                <a:spcPts val="0"/>
              </a:spcBef>
              <a:spcAft>
                <a:spcPts val="0"/>
              </a:spcAft>
              <a:buSzPts val="1100"/>
              <a:buNone/>
            </a:pPr>
            <a:r>
              <a:rPr lang="en" sz="900"/>
              <a:t>    3. The clustering shows distinct patterns in HPAI outbreaks across states</a:t>
            </a:r>
            <a:endParaRPr sz="900"/>
          </a:p>
          <a:p>
            <a:pPr indent="0" lvl="0" marL="0" rtl="0" algn="l">
              <a:lnSpc>
                <a:spcPct val="100000"/>
              </a:lnSpc>
              <a:spcBef>
                <a:spcPts val="0"/>
              </a:spcBef>
              <a:spcAft>
                <a:spcPts val="0"/>
              </a:spcAft>
              <a:buSzPts val="1100"/>
              <a:buNone/>
            </a:pPr>
            <a:r>
              <a:rPr lang="en" sz="900"/>
              <a:t>    4. Feature importance shows which variables contribute most to the patterns</a:t>
            </a:r>
            <a:endParaRPr sz="900"/>
          </a:p>
          <a:p>
            <a:pPr indent="0" lvl="0" marL="0" rtl="0" algn="l">
              <a:lnSpc>
                <a:spcPct val="100000"/>
              </a:lnSpc>
              <a:spcBef>
                <a:spcPts val="0"/>
              </a:spcBef>
              <a:spcAft>
                <a:spcPts val="0"/>
              </a:spcAft>
              <a:buSzPts val="1100"/>
              <a:buNone/>
            </a:pPr>
            <a:r>
              <a:rPr lang="en" sz="900"/>
              <a:t>    5. The top affected states by bird count are clearly identified</a:t>
            </a:r>
            <a:endParaRPr sz="900"/>
          </a:p>
          <a:p>
            <a:pPr indent="0" lvl="0" marL="0" rtl="0" algn="l">
              <a:lnSpc>
                <a:spcPct val="100000"/>
              </a:lnSpc>
              <a:spcBef>
                <a:spcPts val="0"/>
              </a:spcBef>
              <a:spcAft>
                <a:spcPts val="0"/>
              </a:spcAft>
              <a:buSzPts val="1100"/>
              <a:buNone/>
            </a:pPr>
            <a:r>
              <a:t/>
            </a:r>
            <a:endParaRPr sz="900"/>
          </a:p>
          <a:p>
            <a:pPr indent="0" lvl="0" marL="0" rtl="0" algn="l">
              <a:lnSpc>
                <a:spcPct val="100000"/>
              </a:lnSpc>
              <a:spcBef>
                <a:spcPts val="0"/>
              </a:spcBef>
              <a:spcAft>
                <a:spcPts val="0"/>
              </a:spcAft>
              <a:buSzPts val="1100"/>
              <a:buNone/>
            </a:pPr>
            <a:r>
              <a:rPr lang="en" sz="900"/>
              <a:t>These insights are critical for understanding the dynamics of HPAI outbreaks and can support targeted disease prevention and control strategies.</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382e16a061_2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382e16a061_2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ter Tight"/>
                <a:ea typeface="Inter Tight"/>
                <a:cs typeface="Inter Tight"/>
                <a:sym typeface="Inter Tight"/>
              </a:rPr>
              <a:t>Katie:</a:t>
            </a:r>
            <a:endParaRPr b="1" sz="8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82e16a061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3382e16a061_2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b="1" lang="en" sz="1300">
                <a:solidFill>
                  <a:schemeClr val="dk1"/>
                </a:solidFill>
              </a:rPr>
              <a:t>Christopher:</a:t>
            </a:r>
            <a:endParaRPr b="1" sz="1300">
              <a:solidFill>
                <a:schemeClr val="dk1"/>
              </a:solidFill>
            </a:endParaRPr>
          </a:p>
          <a:p>
            <a:pPr indent="-323850" lvl="0" marL="457200" rtl="0" algn="just">
              <a:lnSpc>
                <a:spcPct val="115000"/>
              </a:lnSpc>
              <a:spcBef>
                <a:spcPts val="1200"/>
              </a:spcBef>
              <a:spcAft>
                <a:spcPts val="0"/>
              </a:spcAft>
              <a:buClr>
                <a:srgbClr val="666666"/>
              </a:buClr>
              <a:buSzPts val="1500"/>
              <a:buFont typeface="Proxima Nova"/>
              <a:buAutoNum type="arabicPeriod"/>
            </a:pPr>
            <a:r>
              <a:rPr lang="en" sz="1500">
                <a:solidFill>
                  <a:srgbClr val="666666"/>
                </a:solidFill>
                <a:latin typeface="Proxima Nova"/>
                <a:ea typeface="Proxima Nova"/>
                <a:cs typeface="Proxima Nova"/>
                <a:sym typeface="Proxima Nova"/>
              </a:rPr>
              <a:t>Avian bird flu is more prevalent than we thought and we are seeing more mutations and spread to mammals as time goes on. </a:t>
            </a:r>
            <a:endParaRPr sz="1500">
              <a:solidFill>
                <a:srgbClr val="666666"/>
              </a:solidFill>
              <a:latin typeface="Proxima Nova"/>
              <a:ea typeface="Proxima Nova"/>
              <a:cs typeface="Proxima Nova"/>
              <a:sym typeface="Proxima Nova"/>
            </a:endParaRPr>
          </a:p>
          <a:p>
            <a:pPr indent="-323850" lvl="0" marL="457200" rtl="0" algn="just">
              <a:lnSpc>
                <a:spcPct val="115000"/>
              </a:lnSpc>
              <a:spcBef>
                <a:spcPts val="0"/>
              </a:spcBef>
              <a:spcAft>
                <a:spcPts val="0"/>
              </a:spcAft>
              <a:buClr>
                <a:srgbClr val="666666"/>
              </a:buClr>
              <a:buSzPts val="1500"/>
              <a:buFont typeface="Proxima Nova"/>
              <a:buAutoNum type="arabicPeriod"/>
            </a:pPr>
            <a:r>
              <a:rPr lang="en" sz="1500">
                <a:solidFill>
                  <a:srgbClr val="666666"/>
                </a:solidFill>
                <a:latin typeface="Proxima Nova"/>
                <a:ea typeface="Proxima Nova"/>
                <a:cs typeface="Proxima Nova"/>
                <a:sym typeface="Proxima Nova"/>
              </a:rPr>
              <a:t>Preprocessing took the majority of our class time to create a master dataframe and understand how our problem is a machine learning project versus a data analysis.</a:t>
            </a:r>
            <a:endParaRPr sz="1500">
              <a:solidFill>
                <a:srgbClr val="666666"/>
              </a:solidFill>
              <a:latin typeface="Proxima Nova"/>
              <a:ea typeface="Proxima Nova"/>
              <a:cs typeface="Proxima Nova"/>
              <a:sym typeface="Proxima Nova"/>
            </a:endParaRPr>
          </a:p>
          <a:p>
            <a:pPr indent="-323850" lvl="0" marL="457200" rtl="0" algn="just">
              <a:lnSpc>
                <a:spcPct val="115000"/>
              </a:lnSpc>
              <a:spcBef>
                <a:spcPts val="0"/>
              </a:spcBef>
              <a:spcAft>
                <a:spcPts val="0"/>
              </a:spcAft>
              <a:buClr>
                <a:srgbClr val="666666"/>
              </a:buClr>
              <a:buSzPts val="1500"/>
              <a:buFont typeface="Proxima Nova"/>
              <a:buAutoNum type="arabicPeriod"/>
            </a:pPr>
            <a:r>
              <a:rPr lang="en" sz="1500">
                <a:solidFill>
                  <a:srgbClr val="666666"/>
                </a:solidFill>
                <a:latin typeface="Proxima Nova"/>
                <a:ea typeface="Proxima Nova"/>
                <a:cs typeface="Proxima Nova"/>
                <a:sym typeface="Proxima Nova"/>
              </a:rPr>
              <a:t>Challenges with this type of data?: To ensure that critical patterns are highlighted rather than being masked by irrelevant differences in feature scales or influenced by noise.</a:t>
            </a:r>
            <a:endParaRPr sz="1500">
              <a:solidFill>
                <a:srgbClr val="666666"/>
              </a:solidFill>
              <a:latin typeface="Proxima Nova"/>
              <a:ea typeface="Proxima Nova"/>
              <a:cs typeface="Proxima Nova"/>
              <a:sym typeface="Proxima Nova"/>
            </a:endParaRPr>
          </a:p>
          <a:p>
            <a:pPr indent="-323850" lvl="0" marL="457200" rtl="0" algn="just">
              <a:lnSpc>
                <a:spcPct val="115000"/>
              </a:lnSpc>
              <a:spcBef>
                <a:spcPts val="0"/>
              </a:spcBef>
              <a:spcAft>
                <a:spcPts val="0"/>
              </a:spcAft>
              <a:buClr>
                <a:srgbClr val="666666"/>
              </a:buClr>
              <a:buSzPts val="1500"/>
              <a:buFont typeface="Proxima Nova"/>
              <a:buAutoNum type="arabicPeriod"/>
            </a:pPr>
            <a:r>
              <a:rPr lang="en" sz="1500">
                <a:solidFill>
                  <a:srgbClr val="666666"/>
                </a:solidFill>
                <a:latin typeface="Proxima Nova"/>
                <a:ea typeface="Proxima Nova"/>
                <a:cs typeface="Proxima Nova"/>
                <a:sym typeface="Proxima Nova"/>
              </a:rPr>
              <a:t>ARIMA is a useful time series model to create predictions and data visualizations which we used for the first time in this class.</a:t>
            </a:r>
            <a:endParaRPr sz="1500">
              <a:solidFill>
                <a:srgbClr val="666666"/>
              </a:solidFill>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82e16a061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382e16a061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300"/>
              <a:t>Caleb</a:t>
            </a:r>
            <a:endParaRPr b="1"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382e16a061_2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3382e16a061_2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b="1" lang="en" sz="1300">
                <a:solidFill>
                  <a:schemeClr val="dk1"/>
                </a:solidFill>
              </a:rPr>
              <a:t>Christopher: 22!</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82e16a061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3382e16a061_2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Link to repository: </a:t>
            </a:r>
            <a:r>
              <a:rPr lang="en" u="sng">
                <a:solidFill>
                  <a:schemeClr val="hlink"/>
                </a:solidFill>
                <a:hlinkClick r:id="rId2"/>
              </a:rPr>
              <a:t>https://github.com/MaryPulley/Project_2/tree/main</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82e16a061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382e16a061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300"/>
              <a:t>Caleb</a:t>
            </a:r>
            <a:endParaRPr b="1"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82e16a061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382e16a061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b="1" lang="en" sz="1400">
                <a:solidFill>
                  <a:schemeClr val="dk1"/>
                </a:solidFill>
              </a:rPr>
              <a:t>Mary</a:t>
            </a:r>
            <a:r>
              <a:rPr lang="en" sz="1400">
                <a:solidFill>
                  <a:schemeClr val="dk1"/>
                </a:solidFill>
              </a:rPr>
              <a:t>: Collecting this data was difficult. If you haven’t heard, the CDC has stopped releasing updates regarding ongoing outbreaks at the request of the president. We were able to collate historical data and preserve valuable Bird Flu data before it could be removed from the CDC’s website.</a:t>
            </a:r>
            <a:endParaRPr sz="8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82e16a061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382e16a061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300"/>
              <a:t>Christopher</a:t>
            </a:r>
            <a:r>
              <a:rPr lang="en"/>
              <a:t>: We had a difficult time making the base dataframe with bird flu data as there were multiple viable datasets, all with great information but lacking common features among them that required us really have to break down each data set to observe the trends we were looking to document. This resulted in a lot of preprocessing for days 2-4 until Matt and Mary were able to format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82e16a061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382e16a061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Matthew:</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To start, we attempted to implement two different binary classification models.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accent3"/>
                </a:solidFill>
              </a:rPr>
              <a:t>Unsupervised learning typically deals with </a:t>
            </a:r>
            <a:r>
              <a:rPr b="1" lang="en">
                <a:solidFill>
                  <a:schemeClr val="accent3"/>
                </a:solidFill>
              </a:rPr>
              <a:t>unlabeled data</a:t>
            </a:r>
            <a:r>
              <a:rPr lang="en">
                <a:solidFill>
                  <a:schemeClr val="accent3"/>
                </a:solidFill>
              </a:rPr>
              <a:t>, meaning the model does not have predefined class labels to learn from. However, </a:t>
            </a:r>
            <a:r>
              <a:rPr b="1" lang="en">
                <a:solidFill>
                  <a:schemeClr val="accent3"/>
                </a:solidFill>
              </a:rPr>
              <a:t>binary classification can still be applied in unsupervised learning</a:t>
            </a:r>
            <a:r>
              <a:rPr lang="en">
                <a:solidFill>
                  <a:schemeClr val="accent3"/>
                </a:solidFill>
              </a:rPr>
              <a:t> using </a:t>
            </a:r>
            <a:r>
              <a:rPr b="1" lang="en">
                <a:solidFill>
                  <a:schemeClr val="accent3"/>
                </a:solidFill>
              </a:rPr>
              <a:t>Clustering-Based Binary Classification.</a:t>
            </a:r>
            <a:endParaRPr b="1">
              <a:solidFill>
                <a:schemeClr val="accent3"/>
              </a:solidFill>
            </a:endParaRPr>
          </a:p>
          <a:p>
            <a:pPr indent="0" lvl="0" marL="0" rtl="0" algn="l">
              <a:lnSpc>
                <a:spcPct val="100000"/>
              </a:lnSpc>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382e16a06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382e16a061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100"/>
              <a:buNone/>
            </a:pPr>
            <a:r>
              <a:rPr b="1" lang="en" sz="1000">
                <a:solidFill>
                  <a:schemeClr val="dk1"/>
                </a:solidFill>
              </a:rPr>
              <a:t>Matthew:</a:t>
            </a:r>
            <a:endParaRPr b="1"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000">
                <a:solidFill>
                  <a:schemeClr val="accent3"/>
                </a:solidFill>
              </a:rPr>
              <a:t>Maybe skip… just read slide.</a:t>
            </a:r>
            <a:br>
              <a:rPr lang="en" sz="1000">
                <a:solidFill>
                  <a:schemeClr val="accent3"/>
                </a:solidFill>
              </a:rPr>
            </a:br>
            <a:br>
              <a:rPr lang="en" sz="1000">
                <a:solidFill>
                  <a:schemeClr val="dk1"/>
                </a:solidFill>
              </a:rPr>
            </a:br>
            <a:r>
              <a:rPr lang="en" sz="1000">
                <a:solidFill>
                  <a:schemeClr val="dk1"/>
                </a:solidFill>
              </a:rPr>
              <a:t>rfc is an ensemble learning method for classification, regression and other tasks that operates by constructing a multitude of decision trees at training time. For classification tasks, the output of the random forest is the class selected by most trees. For regression tasks, the mean or average prediction of the individual trees is returned.</a:t>
            </a:r>
            <a:endParaRPr sz="1000">
              <a:solidFill>
                <a:schemeClr val="dk1"/>
              </a:solidFill>
            </a:endParaRPr>
          </a:p>
          <a:p>
            <a:pPr indent="0" lvl="0" marL="0" rtl="0" algn="l">
              <a:lnSpc>
                <a:spcPct val="115000"/>
              </a:lnSpc>
              <a:spcBef>
                <a:spcPts val="1400"/>
              </a:spcBef>
              <a:spcAft>
                <a:spcPts val="0"/>
              </a:spcAft>
              <a:buSzPts val="1100"/>
              <a:buNone/>
            </a:pPr>
            <a:r>
              <a:rPr b="1" lang="en" sz="1300">
                <a:solidFill>
                  <a:schemeClr val="dk1"/>
                </a:solidFill>
              </a:rPr>
              <a:t>Data Preprocessing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dataset is loaded, and weather and geographic features are extracted.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Data balancing is performed by sampling non-outbreak cases to ensure a fair comparison.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a:t>
            </a:r>
            <a:r>
              <a:rPr b="1" lang="en">
                <a:solidFill>
                  <a:schemeClr val="dk1"/>
                </a:solidFill>
              </a:rPr>
              <a:t>train-test split</a:t>
            </a:r>
            <a:r>
              <a:rPr lang="en">
                <a:solidFill>
                  <a:schemeClr val="dk1"/>
                </a:solidFill>
              </a:rPr>
              <a:t> is applied to prepare data for model training and evaluation.</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382e16a061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382e16a061_2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100"/>
              <a:buNone/>
            </a:pPr>
            <a:r>
              <a:rPr b="1" lang="en" sz="1000">
                <a:solidFill>
                  <a:schemeClr val="dk1"/>
                </a:solidFill>
              </a:rPr>
              <a:t>Matthew:</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Once those initial steps are complete, we trained a Random Forest Classifier, then generated a Confusion matrix, which illustrates: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True Positives (TP):</a:t>
            </a:r>
            <a:r>
              <a:rPr lang="en">
                <a:solidFill>
                  <a:schemeClr val="dk1"/>
                </a:solidFill>
              </a:rPr>
              <a:t> Correctly predicted outbreaks.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True Negatives (TN):</a:t>
            </a:r>
            <a:r>
              <a:rPr lang="en">
                <a:solidFill>
                  <a:schemeClr val="dk1"/>
                </a:solidFill>
              </a:rPr>
              <a:t> Correctly predicted non-outbreak cases.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False Positives (FP):</a:t>
            </a:r>
            <a:r>
              <a:rPr lang="en">
                <a:solidFill>
                  <a:schemeClr val="dk1"/>
                </a:solidFill>
              </a:rPr>
              <a:t> Incorrectly predicted outbreaks.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False Negatives (FN):</a:t>
            </a:r>
            <a:r>
              <a:rPr lang="en">
                <a:solidFill>
                  <a:schemeClr val="dk1"/>
                </a:solidFill>
              </a:rPr>
              <a:t> Missed outbreak cases.</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The performance metrics help us assess whether improvements are substantial or marginal.</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Performance Metrics:</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Sensitivity (0.6450 or 64.50%): Of all actual outbreaks, the model correctly identified 64.50%. This means it catches about two-thirds of real outbreaks, but misses roughly one-third.</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Specificity (0.7069 or 70.69%): Of all non-outbreak cases, the model correctly identified 70.69%. This indicates good performance in avoiding false alarms.</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Precision (0.6797 or 67.97%): When the model predicts an outbreak, it's right about 68% of the time.</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Overall Interpretation: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accent3"/>
                </a:solidFill>
              </a:rPr>
              <a:t>The model shows balanced performance but with room for improvement. It's slightly better at identifying non-outbreak situations (specificity) than catching actual outbreaks (sensitivity).</a:t>
            </a:r>
            <a:r>
              <a:rPr b="1" lang="en">
                <a:solidFill>
                  <a:schemeClr val="dk1"/>
                </a:solidFill>
              </a:rPr>
              <a:t> </a:t>
            </a:r>
            <a:r>
              <a:rPr lang="en">
                <a:solidFill>
                  <a:schemeClr val="dk1"/>
                </a:solidFill>
              </a:rPr>
              <a:t>The precision suggests that when the model raises an alarm, it's right more often than not, but there's still a significant false alarm rate. From a public health perspective, the false negative rate (missed outbreaks) might be the most concerning metric, as missing an outbreak could have serious consequences.</a:t>
            </a:r>
            <a:endParaRPr>
              <a:solidFill>
                <a:schemeClr val="dk1"/>
              </a:solidFill>
            </a:endParaRPr>
          </a:p>
          <a:p>
            <a:pPr indent="0" lvl="0" marL="0" rtl="0" algn="l">
              <a:lnSpc>
                <a:spcPct val="115000"/>
              </a:lnSpc>
              <a:spcBef>
                <a:spcPts val="1400"/>
              </a:spcBef>
              <a:spcAft>
                <a:spcPts val="0"/>
              </a:spcAft>
              <a:buSzPts val="1100"/>
              <a:buNone/>
            </a:pPr>
            <a:r>
              <a:rPr b="1" lang="en" sz="1300">
                <a:solidFill>
                  <a:schemeClr val="accent3"/>
                </a:solidFill>
              </a:rPr>
              <a:t>Feature Importance Visualization</a:t>
            </a:r>
            <a:endParaRPr b="1" sz="1300">
              <a:solidFill>
                <a:schemeClr val="accent3"/>
              </a:solidFill>
            </a:endParaRPr>
          </a:p>
          <a:p>
            <a:pPr indent="0" lvl="0" marL="0" rtl="0" algn="l">
              <a:lnSpc>
                <a:spcPct val="115000"/>
              </a:lnSpc>
              <a:spcBef>
                <a:spcPts val="1200"/>
              </a:spcBef>
              <a:spcAft>
                <a:spcPts val="0"/>
              </a:spcAft>
              <a:buSzPts val="1100"/>
              <a:buNone/>
            </a:pPr>
            <a:r>
              <a:rPr lang="en">
                <a:solidFill>
                  <a:schemeClr val="accent3"/>
                </a:solidFill>
              </a:rPr>
              <a:t>A </a:t>
            </a:r>
            <a:r>
              <a:rPr b="1" lang="en">
                <a:solidFill>
                  <a:schemeClr val="accent3"/>
                </a:solidFill>
              </a:rPr>
              <a:t>bar plot</a:t>
            </a:r>
            <a:r>
              <a:rPr lang="en">
                <a:solidFill>
                  <a:schemeClr val="accent3"/>
                </a:solidFill>
              </a:rPr>
              <a:t> is used to highlight the most significant weather and geographic features that impact predictions. This helps in interpreting the model and understanding which environmental factors contribute to bird flu outbreaks.</a:t>
            </a:r>
            <a:endParaRPr>
              <a:solidFill>
                <a:schemeClr val="accent3"/>
              </a:solidFill>
            </a:endParaRPr>
          </a:p>
          <a:p>
            <a:pPr indent="0" lvl="0" marL="0" rtl="0" algn="l">
              <a:lnSpc>
                <a:spcPct val="115000"/>
              </a:lnSpc>
              <a:spcBef>
                <a:spcPts val="1200"/>
              </a:spcBef>
              <a:spcAft>
                <a:spcPts val="0"/>
              </a:spcAft>
              <a:buSzPts val="1100"/>
              <a:buNone/>
            </a:pPr>
            <a:r>
              <a:rPr b="1" lang="en">
                <a:solidFill>
                  <a:schemeClr val="dk1"/>
                </a:solidFill>
              </a:rPr>
              <a:t>Interpreting Feature Importance Graph</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Features with higher importance values have a greater influence on the model's predictions.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Weather-related variables (such as temperature, humidity, and precipitation) seem to be key indicators of outbreaks.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insight can be valuable for public health agencies to </a:t>
            </a:r>
            <a:r>
              <a:rPr b="1" lang="en">
                <a:solidFill>
                  <a:schemeClr val="dk1"/>
                </a:solidFill>
              </a:rPr>
              <a:t>focus on specific environmental conditions</a:t>
            </a:r>
            <a:r>
              <a:rPr lang="en">
                <a:solidFill>
                  <a:schemeClr val="dk1"/>
                </a:solidFill>
              </a:rPr>
              <a:t> that correlate with outbreaks.</a:t>
            </a:r>
            <a:endParaRPr b="1" sz="1300">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00000"/>
              </a:lnSpc>
              <a:spcBef>
                <a:spcPts val="1200"/>
              </a:spcBef>
              <a:spcAft>
                <a:spcPts val="0"/>
              </a:spcAft>
              <a:buSzPts val="1100"/>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382e16a061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3382e16a061_2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000">
                <a:solidFill>
                  <a:schemeClr val="dk1"/>
                </a:solidFill>
              </a:rPr>
              <a:t>Matthew:</a:t>
            </a:r>
            <a:endParaRPr b="1" sz="1000">
              <a:solidFill>
                <a:schemeClr val="dk1"/>
              </a:solidFill>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
                <a:solidFill>
                  <a:schemeClr val="accent3"/>
                </a:solidFill>
              </a:rPr>
              <a:t>Just hyperparameters</a:t>
            </a:r>
            <a:br>
              <a:rPr b="1" lang="en"/>
            </a:br>
            <a:br>
              <a:rPr b="1" lang="en"/>
            </a:br>
            <a:r>
              <a:rPr b="1" lang="en" sz="1300">
                <a:solidFill>
                  <a:schemeClr val="dk1"/>
                </a:solidFill>
              </a:rPr>
              <a:t>Modeling &amp; Hyperparameter Tuning</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mentioned, the core model used is </a:t>
            </a:r>
            <a:r>
              <a:rPr b="1" lang="en">
                <a:solidFill>
                  <a:schemeClr val="dk1"/>
                </a:solidFill>
              </a:rPr>
              <a:t>Random Forest Classifier</a:t>
            </a:r>
            <a:r>
              <a:rPr lang="en">
                <a:solidFill>
                  <a:schemeClr val="dk1"/>
                </a:solidFill>
              </a:rPr>
              <a:t>, and three distinct hyperparameter tuning methods are tested:</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Grid Search Cross-Validation (Grid Search CV)</a:t>
            </a:r>
            <a:r>
              <a:rPr lang="en">
                <a:solidFill>
                  <a:schemeClr val="dk1"/>
                </a:solidFill>
              </a:rPr>
              <a:t> – Exhaustively searches a manually specified set of hyperparameters.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Randomized Search Cross-Validation (Randomized Search CV)</a:t>
            </a:r>
            <a:r>
              <a:rPr lang="en">
                <a:solidFill>
                  <a:schemeClr val="dk1"/>
                </a:solidFill>
              </a:rPr>
              <a:t> – Randomly samples hyperparameters from predefined distributions.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Bayesian Optimization</a:t>
            </a:r>
            <a:r>
              <a:rPr lang="en">
                <a:solidFill>
                  <a:schemeClr val="dk1"/>
                </a:solidFill>
              </a:rPr>
              <a:t> – Uses probabilistic models to efficiently search for the best hyperparameters.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56" name="Google Shape;56;p14"/>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57" name="Google Shape;57;p14"/>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59" name="Shape 59"/>
        <p:cNvGrpSpPr/>
        <p:nvPr/>
      </p:nvGrpSpPr>
      <p:grpSpPr>
        <a:xfrm>
          <a:off x="0" y="0"/>
          <a:ext cx="0" cy="0"/>
          <a:chOff x="0" y="0"/>
          <a:chExt cx="0" cy="0"/>
        </a:xfrm>
      </p:grpSpPr>
      <p:sp>
        <p:nvSpPr>
          <p:cNvPr id="60" name="Google Shape;60;p15"/>
          <p:cNvSpPr/>
          <p:nvPr>
            <p:ph idx="2" type="pic"/>
          </p:nvPr>
        </p:nvSpPr>
        <p:spPr>
          <a:xfrm rot="-300067">
            <a:off x="550589" y="883785"/>
            <a:ext cx="3630622" cy="3658027"/>
          </a:xfrm>
          <a:prstGeom prst="snip1Rect">
            <a:avLst>
              <a:gd fmla="val 16667" name="adj"/>
            </a:avLst>
          </a:prstGeom>
          <a:noFill/>
          <a:ln>
            <a:noFill/>
          </a:ln>
        </p:spPr>
      </p:sp>
      <p:sp>
        <p:nvSpPr>
          <p:cNvPr id="61" name="Google Shape;61;p15"/>
          <p:cNvSpPr txBox="1"/>
          <p:nvPr>
            <p:ph idx="12" type="sldNum"/>
          </p:nvPr>
        </p:nvSpPr>
        <p:spPr>
          <a:xfrm>
            <a:off x="8318025" y="20555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txBox="1"/>
          <p:nvPr>
            <p:ph type="title"/>
          </p:nvPr>
        </p:nvSpPr>
        <p:spPr>
          <a:xfrm>
            <a:off x="5204625" y="1249533"/>
            <a:ext cx="3662100" cy="96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3" name="Google Shape;63;p15"/>
          <p:cNvSpPr txBox="1"/>
          <p:nvPr>
            <p:ph idx="1" type="body"/>
          </p:nvPr>
        </p:nvSpPr>
        <p:spPr>
          <a:xfrm>
            <a:off x="5204625" y="2291390"/>
            <a:ext cx="3662100" cy="14931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4" name="Google Shape;64;p15"/>
          <p:cNvSpPr txBox="1"/>
          <p:nvPr>
            <p:ph idx="3" type="subTitle"/>
          </p:nvPr>
        </p:nvSpPr>
        <p:spPr>
          <a:xfrm>
            <a:off x="1716575" y="205550"/>
            <a:ext cx="2855400" cy="292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65" name="Google Shape;65;p15"/>
          <p:cNvSpPr txBox="1"/>
          <p:nvPr>
            <p:ph idx="4" type="subTitle"/>
          </p:nvPr>
        </p:nvSpPr>
        <p:spPr>
          <a:xfrm>
            <a:off x="333925" y="205550"/>
            <a:ext cx="1353300" cy="292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66" name="Shape 66"/>
        <p:cNvGrpSpPr/>
        <p:nvPr/>
      </p:nvGrpSpPr>
      <p:grpSpPr>
        <a:xfrm>
          <a:off x="0" y="0"/>
          <a:ext cx="0" cy="0"/>
          <a:chOff x="0" y="0"/>
          <a:chExt cx="0" cy="0"/>
        </a:xfrm>
      </p:grpSpPr>
      <p:grpSp>
        <p:nvGrpSpPr>
          <p:cNvPr id="67" name="Google Shape;67;p16"/>
          <p:cNvGrpSpPr/>
          <p:nvPr/>
        </p:nvGrpSpPr>
        <p:grpSpPr>
          <a:xfrm>
            <a:off x="0" y="-444969"/>
            <a:ext cx="9144000" cy="5588569"/>
            <a:chOff x="0" y="-444969"/>
            <a:chExt cx="9144000" cy="5588569"/>
          </a:xfrm>
        </p:grpSpPr>
        <p:grpSp>
          <p:nvGrpSpPr>
            <p:cNvPr id="68" name="Google Shape;68;p16"/>
            <p:cNvGrpSpPr/>
            <p:nvPr/>
          </p:nvGrpSpPr>
          <p:grpSpPr>
            <a:xfrm>
              <a:off x="0" y="100"/>
              <a:ext cx="9144000" cy="5143500"/>
              <a:chOff x="0" y="100"/>
              <a:chExt cx="9144000" cy="5143500"/>
            </a:xfrm>
          </p:grpSpPr>
          <p:sp>
            <p:nvSpPr>
              <p:cNvPr id="69" name="Google Shape;69;p16"/>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Inter Tight"/>
                  <a:ea typeface="Inter Tight"/>
                  <a:cs typeface="Inter Tight"/>
                  <a:sym typeface="Inter Tight"/>
                </a:endParaRPr>
              </a:p>
            </p:txBody>
          </p:sp>
          <p:sp>
            <p:nvSpPr>
              <p:cNvPr id="70" name="Google Shape;70;p16"/>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Inter Tight"/>
                  <a:ea typeface="Inter Tight"/>
                  <a:cs typeface="Inter Tight"/>
                  <a:sym typeface="Inter Tight"/>
                </a:endParaRPr>
              </a:p>
            </p:txBody>
          </p:sp>
        </p:grpSp>
        <p:sp>
          <p:nvSpPr>
            <p:cNvPr id="71" name="Google Shape;71;p1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Inter Tight SemiBold"/>
                  <a:ea typeface="Inter Tight SemiBold"/>
                  <a:cs typeface="Inter Tight SemiBold"/>
                  <a:sym typeface="Inter Tight SemiBold"/>
                </a:rPr>
                <a:t> </a:t>
              </a:r>
              <a:endParaRPr b="0" i="0" sz="1400" u="none" cap="none" strike="noStrike">
                <a:solidFill>
                  <a:schemeClr val="lt2"/>
                </a:solidFill>
                <a:latin typeface="Inter Tight SemiBold"/>
                <a:ea typeface="Inter Tight SemiBold"/>
                <a:cs typeface="Inter Tight SemiBold"/>
                <a:sym typeface="Inter Tight SemiBold"/>
              </a:endParaRPr>
            </a:p>
          </p:txBody>
        </p:sp>
      </p:grpSp>
      <p:sp>
        <p:nvSpPr>
          <p:cNvPr id="72" name="Google Shape;72;p16"/>
          <p:cNvSpPr txBox="1"/>
          <p:nvPr>
            <p:ph idx="12" type="sldNum"/>
          </p:nvPr>
        </p:nvSpPr>
        <p:spPr>
          <a:xfrm>
            <a:off x="8260675" y="205550"/>
            <a:ext cx="548700" cy="2925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type="title"/>
          </p:nvPr>
        </p:nvSpPr>
        <p:spPr>
          <a:xfrm>
            <a:off x="2479675" y="1637413"/>
            <a:ext cx="41847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74" name="Google Shape;74;p16"/>
          <p:cNvSpPr txBox="1"/>
          <p:nvPr>
            <p:ph idx="1" type="body"/>
          </p:nvPr>
        </p:nvSpPr>
        <p:spPr>
          <a:xfrm>
            <a:off x="2479675" y="2291377"/>
            <a:ext cx="4184700" cy="22881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75" name="Google Shape;75;p16"/>
          <p:cNvSpPr txBox="1"/>
          <p:nvPr>
            <p:ph idx="2" type="subTitle"/>
          </p:nvPr>
        </p:nvSpPr>
        <p:spPr>
          <a:xfrm>
            <a:off x="1716575" y="205550"/>
            <a:ext cx="2855400" cy="292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76" name="Google Shape;76;p16"/>
          <p:cNvSpPr txBox="1"/>
          <p:nvPr>
            <p:ph idx="3" type="subTitle"/>
          </p:nvPr>
        </p:nvSpPr>
        <p:spPr>
          <a:xfrm>
            <a:off x="333925" y="205550"/>
            <a:ext cx="1353300" cy="292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lgn="l">
              <a:lnSpc>
                <a:spcPct val="115000"/>
              </a:lnSpc>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_1">
    <p:bg>
      <p:bgPr>
        <a:solidFill>
          <a:schemeClr val="lt1"/>
        </a:solidFill>
      </p:bgPr>
    </p:bg>
    <p:spTree>
      <p:nvGrpSpPr>
        <p:cNvPr id="77" name="Shape 77"/>
        <p:cNvGrpSpPr/>
        <p:nvPr/>
      </p:nvGrpSpPr>
      <p:grpSpPr>
        <a:xfrm>
          <a:off x="0" y="0"/>
          <a:ext cx="0" cy="0"/>
          <a:chOff x="0" y="0"/>
          <a:chExt cx="0" cy="0"/>
        </a:xfrm>
      </p:grpSpPr>
      <p:sp>
        <p:nvSpPr>
          <p:cNvPr id="78" name="Google Shape;78;p17"/>
          <p:cNvSpPr/>
          <p:nvPr>
            <p:ph idx="2" type="pic"/>
          </p:nvPr>
        </p:nvSpPr>
        <p:spPr>
          <a:xfrm>
            <a:off x="434125" y="2147825"/>
            <a:ext cx="8275200" cy="2679300"/>
          </a:xfrm>
          <a:prstGeom prst="snip1Rect">
            <a:avLst>
              <a:gd fmla="val 29467" name="adj"/>
            </a:avLst>
          </a:prstGeom>
          <a:noFill/>
          <a:ln>
            <a:noFill/>
          </a:ln>
        </p:spPr>
      </p:sp>
      <p:sp>
        <p:nvSpPr>
          <p:cNvPr id="79" name="Google Shape;79;p17"/>
          <p:cNvSpPr txBox="1"/>
          <p:nvPr>
            <p:ph idx="12" type="sldNum"/>
          </p:nvPr>
        </p:nvSpPr>
        <p:spPr>
          <a:xfrm>
            <a:off x="8260675" y="205550"/>
            <a:ext cx="548700" cy="2925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ph type="title"/>
          </p:nvPr>
        </p:nvSpPr>
        <p:spPr>
          <a:xfrm>
            <a:off x="333925" y="587150"/>
            <a:ext cx="8475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1" name="Google Shape;81;p17"/>
          <p:cNvSpPr txBox="1"/>
          <p:nvPr>
            <p:ph idx="1" type="body"/>
          </p:nvPr>
        </p:nvSpPr>
        <p:spPr>
          <a:xfrm>
            <a:off x="333925" y="1163150"/>
            <a:ext cx="8475600" cy="70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2" name="Google Shape;82;p17"/>
          <p:cNvSpPr txBox="1"/>
          <p:nvPr>
            <p:ph idx="3" type="subTitle"/>
          </p:nvPr>
        </p:nvSpPr>
        <p:spPr>
          <a:xfrm>
            <a:off x="1716575" y="205550"/>
            <a:ext cx="2855400" cy="292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83" name="Google Shape;83;p17"/>
          <p:cNvSpPr txBox="1"/>
          <p:nvPr>
            <p:ph idx="4" type="subTitle"/>
          </p:nvPr>
        </p:nvSpPr>
        <p:spPr>
          <a:xfrm>
            <a:off x="333925" y="205550"/>
            <a:ext cx="1353300" cy="292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lgn="l">
              <a:lnSpc>
                <a:spcPct val="115000"/>
              </a:lnSpc>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18"/>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6" name="Google Shape;86;p18"/>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7" name="Google Shape;8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1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19"/>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92" name="Google Shape;92;p19"/>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3" name="Google Shape;93;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94" name="Google Shape;9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20"/>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97" name="Google Shape;97;p20"/>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8" name="Google Shape;9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101" name="Google Shape;10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4" name="Google Shape;10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5" name="Google Shape;10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8" name="Google Shape;108;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9" name="Google Shape;109;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3" name="Google Shape;11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14" name="Shape 114"/>
        <p:cNvGrpSpPr/>
        <p:nvPr/>
      </p:nvGrpSpPr>
      <p:grpSpPr>
        <a:xfrm>
          <a:off x="0" y="0"/>
          <a:ext cx="0" cy="0"/>
          <a:chOff x="0" y="0"/>
          <a:chExt cx="0" cy="0"/>
        </a:xfrm>
      </p:grpSpPr>
      <p:sp>
        <p:nvSpPr>
          <p:cNvPr id="115" name="Google Shape;115;p2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16" name="Google Shape;11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6"/>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19" name="Google Shape;1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github.com/MaryPulley/Project_2" TargetMode="External"/><Relationship Id="rId4" Type="http://schemas.openxmlformats.org/officeDocument/2006/relationships/image" Target="../media/image1.png"/><Relationship Id="rId5" Type="http://schemas.openxmlformats.org/officeDocument/2006/relationships/hyperlink" Target="https://github.com/MaryPulley/Project_2" TargetMode="External"/><Relationship Id="rId6" Type="http://schemas.openxmlformats.org/officeDocument/2006/relationships/hyperlink" Target="https://github.com/MaryPulley/Project_2/tree/ma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pic>
        <p:nvPicPr>
          <p:cNvPr id="126" name="Google Shape;126;p28"/>
          <p:cNvPicPr preferRelativeResize="0"/>
          <p:nvPr/>
        </p:nvPicPr>
        <p:blipFill rotWithShape="1">
          <a:blip r:embed="rId3">
            <a:alphaModFix/>
          </a:blip>
          <a:srcRect b="62366" l="32251" r="33685" t="1191"/>
          <a:stretch/>
        </p:blipFill>
        <p:spPr>
          <a:xfrm>
            <a:off x="5119700" y="3972825"/>
            <a:ext cx="639900" cy="684300"/>
          </a:xfrm>
          <a:prstGeom prst="roundRect">
            <a:avLst>
              <a:gd fmla="val 16667" name="adj"/>
            </a:avLst>
          </a:prstGeom>
          <a:noFill/>
          <a:ln>
            <a:noFill/>
          </a:ln>
        </p:spPr>
      </p:pic>
      <p:sp>
        <p:nvSpPr>
          <p:cNvPr id="127" name="Google Shape;127;p28"/>
          <p:cNvSpPr txBox="1"/>
          <p:nvPr>
            <p:ph type="ctrTitle"/>
          </p:nvPr>
        </p:nvSpPr>
        <p:spPr>
          <a:xfrm>
            <a:off x="814650" y="344875"/>
            <a:ext cx="7458900" cy="23043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94995"/>
              <a:buNone/>
            </a:pPr>
            <a:r>
              <a:rPr lang="en" sz="3077">
                <a:solidFill>
                  <a:srgbClr val="2B2B2B"/>
                </a:solidFill>
              </a:rPr>
              <a:t>Flockbusters</a:t>
            </a:r>
            <a:endParaRPr sz="3077">
              <a:solidFill>
                <a:srgbClr val="2B2B2B"/>
              </a:solidFill>
            </a:endParaRPr>
          </a:p>
          <a:p>
            <a:pPr indent="0" lvl="0" marL="0" rtl="0" algn="ctr">
              <a:lnSpc>
                <a:spcPct val="100000"/>
              </a:lnSpc>
              <a:spcBef>
                <a:spcPts val="0"/>
              </a:spcBef>
              <a:spcAft>
                <a:spcPts val="0"/>
              </a:spcAft>
              <a:buSzPct val="150000"/>
              <a:buNone/>
            </a:pPr>
            <a:r>
              <a:rPr lang="en" sz="4000"/>
              <a:t>Analyzing &amp; Predicting Bird Flu Outbreaks in the U.S.</a:t>
            </a:r>
            <a:endParaRPr sz="4000"/>
          </a:p>
        </p:txBody>
      </p:sp>
      <p:sp>
        <p:nvSpPr>
          <p:cNvPr id="128" name="Google Shape;128;p28"/>
          <p:cNvSpPr txBox="1"/>
          <p:nvPr>
            <p:ph idx="1" type="subTitle"/>
          </p:nvPr>
        </p:nvSpPr>
        <p:spPr>
          <a:xfrm>
            <a:off x="1796700" y="3044250"/>
            <a:ext cx="5494800" cy="6843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400"/>
              <a:buNone/>
            </a:pPr>
            <a:r>
              <a:rPr lang="en" sz="1800">
                <a:solidFill>
                  <a:schemeClr val="accent1"/>
                </a:solidFill>
              </a:rPr>
              <a:t>Caleb Kelson, Christopher Davis, Katie Craig, Madhavi Nithianandam, Matthew Ward, Mary Pulley</a:t>
            </a:r>
            <a:endParaRPr sz="1800">
              <a:solidFill>
                <a:schemeClr val="accent1"/>
              </a:solidFill>
            </a:endParaRPr>
          </a:p>
        </p:txBody>
      </p:sp>
      <p:pic>
        <p:nvPicPr>
          <p:cNvPr id="129" name="Google Shape;129;p28"/>
          <p:cNvPicPr preferRelativeResize="0"/>
          <p:nvPr/>
        </p:nvPicPr>
        <p:blipFill rotWithShape="1">
          <a:blip r:embed="rId3">
            <a:alphaModFix/>
          </a:blip>
          <a:srcRect b="62366" l="32251" r="33685" t="1191"/>
          <a:stretch/>
        </p:blipFill>
        <p:spPr>
          <a:xfrm>
            <a:off x="4101550" y="3827475"/>
            <a:ext cx="911700" cy="975000"/>
          </a:xfrm>
          <a:prstGeom prst="roundRect">
            <a:avLst>
              <a:gd fmla="val 16667" name="adj"/>
            </a:avLst>
          </a:prstGeom>
          <a:noFill/>
          <a:ln>
            <a:noFill/>
          </a:ln>
        </p:spPr>
      </p:pic>
      <p:pic>
        <p:nvPicPr>
          <p:cNvPr id="130" name="Google Shape;130;p28"/>
          <p:cNvPicPr preferRelativeResize="0"/>
          <p:nvPr/>
        </p:nvPicPr>
        <p:blipFill rotWithShape="1">
          <a:blip r:embed="rId3">
            <a:alphaModFix/>
          </a:blip>
          <a:srcRect b="62366" l="32251" r="33685" t="1191"/>
          <a:stretch/>
        </p:blipFill>
        <p:spPr>
          <a:xfrm>
            <a:off x="3355200" y="3972825"/>
            <a:ext cx="639900" cy="6843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idx="3" type="subTitle"/>
          </p:nvPr>
        </p:nvSpPr>
        <p:spPr>
          <a:xfrm>
            <a:off x="280250" y="195075"/>
            <a:ext cx="68718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b="1" lang="en" sz="1800">
                <a:latin typeface="Proxima Nova"/>
                <a:ea typeface="Proxima Nova"/>
                <a:cs typeface="Proxima Nova"/>
                <a:sym typeface="Proxima Nova"/>
              </a:rPr>
              <a:t>Confusion Matrix and Scoring</a:t>
            </a:r>
            <a:endParaRPr b="1" sz="1800">
              <a:latin typeface="Proxima Nova"/>
              <a:ea typeface="Proxima Nova"/>
              <a:cs typeface="Proxima Nova"/>
              <a:sym typeface="Proxima Nova"/>
            </a:endParaRPr>
          </a:p>
        </p:txBody>
      </p:sp>
      <p:pic>
        <p:nvPicPr>
          <p:cNvPr id="226" name="Google Shape;226;p37"/>
          <p:cNvPicPr preferRelativeResize="0"/>
          <p:nvPr/>
        </p:nvPicPr>
        <p:blipFill rotWithShape="1">
          <a:blip r:embed="rId3">
            <a:alphaModFix/>
          </a:blip>
          <a:srcRect b="62366" l="32251" r="33685" t="1191"/>
          <a:stretch/>
        </p:blipFill>
        <p:spPr>
          <a:xfrm>
            <a:off x="8346575" y="85225"/>
            <a:ext cx="639900" cy="684300"/>
          </a:xfrm>
          <a:prstGeom prst="roundRect">
            <a:avLst>
              <a:gd fmla="val 16667" name="adj"/>
            </a:avLst>
          </a:prstGeom>
          <a:noFill/>
          <a:ln>
            <a:noFill/>
          </a:ln>
        </p:spPr>
      </p:pic>
      <p:pic>
        <p:nvPicPr>
          <p:cNvPr id="227" name="Google Shape;227;p37"/>
          <p:cNvPicPr preferRelativeResize="0"/>
          <p:nvPr/>
        </p:nvPicPr>
        <p:blipFill rotWithShape="1">
          <a:blip r:embed="rId4">
            <a:alphaModFix/>
          </a:blip>
          <a:srcRect b="0" l="0" r="0" t="0"/>
          <a:stretch/>
        </p:blipFill>
        <p:spPr>
          <a:xfrm>
            <a:off x="152400" y="639975"/>
            <a:ext cx="5199649" cy="4299126"/>
          </a:xfrm>
          <a:prstGeom prst="rect">
            <a:avLst/>
          </a:prstGeom>
          <a:noFill/>
          <a:ln>
            <a:noFill/>
          </a:ln>
        </p:spPr>
      </p:pic>
      <p:pic>
        <p:nvPicPr>
          <p:cNvPr id="228" name="Google Shape;228;p37"/>
          <p:cNvPicPr preferRelativeResize="0"/>
          <p:nvPr/>
        </p:nvPicPr>
        <p:blipFill rotWithShape="1">
          <a:blip r:embed="rId5">
            <a:alphaModFix/>
          </a:blip>
          <a:srcRect b="0" l="0" r="0" t="0"/>
          <a:stretch/>
        </p:blipFill>
        <p:spPr>
          <a:xfrm>
            <a:off x="3757650" y="2141050"/>
            <a:ext cx="5290574" cy="159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2479675" y="1637413"/>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34" name="Google Shape;234;p38"/>
          <p:cNvSpPr txBox="1"/>
          <p:nvPr>
            <p:ph idx="1" type="body"/>
          </p:nvPr>
        </p:nvSpPr>
        <p:spPr>
          <a:xfrm>
            <a:off x="2479675" y="2291377"/>
            <a:ext cx="4184700" cy="2288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235" name="Google Shape;235;p38"/>
          <p:cNvSpPr txBox="1"/>
          <p:nvPr>
            <p:ph idx="3" type="subTitle"/>
          </p:nvPr>
        </p:nvSpPr>
        <p:spPr>
          <a:xfrm>
            <a:off x="333923" y="205550"/>
            <a:ext cx="41391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b="1" lang="en" sz="1800">
                <a:latin typeface="Proxima Nova"/>
                <a:ea typeface="Proxima Nova"/>
                <a:cs typeface="Proxima Nova"/>
                <a:sym typeface="Proxima Nova"/>
              </a:rPr>
              <a:t>Correlation Heatmap</a:t>
            </a:r>
            <a:endParaRPr b="1" sz="1800">
              <a:latin typeface="Proxima Nova"/>
              <a:ea typeface="Proxima Nova"/>
              <a:cs typeface="Proxima Nova"/>
              <a:sym typeface="Proxima Nova"/>
            </a:endParaRPr>
          </a:p>
        </p:txBody>
      </p:sp>
      <p:pic>
        <p:nvPicPr>
          <p:cNvPr id="236" name="Google Shape;236;p38"/>
          <p:cNvPicPr preferRelativeResize="0"/>
          <p:nvPr/>
        </p:nvPicPr>
        <p:blipFill rotWithShape="1">
          <a:blip r:embed="rId3">
            <a:alphaModFix/>
          </a:blip>
          <a:srcRect b="0" l="0" r="0" t="0"/>
          <a:stretch/>
        </p:blipFill>
        <p:spPr>
          <a:xfrm>
            <a:off x="333923" y="663407"/>
            <a:ext cx="7156750" cy="3981291"/>
          </a:xfrm>
          <a:prstGeom prst="rect">
            <a:avLst/>
          </a:prstGeom>
          <a:noFill/>
          <a:ln>
            <a:noFill/>
          </a:ln>
        </p:spPr>
      </p:pic>
      <p:pic>
        <p:nvPicPr>
          <p:cNvPr id="237" name="Google Shape;237;p38"/>
          <p:cNvPicPr preferRelativeResize="0"/>
          <p:nvPr/>
        </p:nvPicPr>
        <p:blipFill rotWithShape="1">
          <a:blip r:embed="rId4">
            <a:alphaModFix/>
          </a:blip>
          <a:srcRect b="62366" l="32251" r="33685" t="1191"/>
          <a:stretch/>
        </p:blipFill>
        <p:spPr>
          <a:xfrm>
            <a:off x="8383150" y="9650"/>
            <a:ext cx="639900" cy="684300"/>
          </a:xfrm>
          <a:prstGeom prst="roundRect">
            <a:avLst>
              <a:gd fmla="val 16667" name="adj"/>
            </a:avLst>
          </a:prstGeom>
          <a:noFill/>
          <a:ln>
            <a:noFill/>
          </a:ln>
        </p:spPr>
      </p:pic>
      <p:sp>
        <p:nvSpPr>
          <p:cNvPr id="238" name="Google Shape;238;p38"/>
          <p:cNvSpPr/>
          <p:nvPr/>
        </p:nvSpPr>
        <p:spPr>
          <a:xfrm>
            <a:off x="5681175" y="2886250"/>
            <a:ext cx="532500" cy="101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39" name="Google Shape;239;p38"/>
          <p:cNvSpPr/>
          <p:nvPr/>
        </p:nvSpPr>
        <p:spPr>
          <a:xfrm>
            <a:off x="4039500" y="2094925"/>
            <a:ext cx="532500" cy="254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40" name="Google Shape;240;p38"/>
          <p:cNvSpPr/>
          <p:nvPr/>
        </p:nvSpPr>
        <p:spPr>
          <a:xfrm>
            <a:off x="737525" y="1717500"/>
            <a:ext cx="3437100" cy="21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41" name="Google Shape;241;p38"/>
          <p:cNvSpPr/>
          <p:nvPr/>
        </p:nvSpPr>
        <p:spPr>
          <a:xfrm>
            <a:off x="737525" y="1504800"/>
            <a:ext cx="3437100" cy="21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42" name="Google Shape;242;p38"/>
          <p:cNvSpPr/>
          <p:nvPr/>
        </p:nvSpPr>
        <p:spPr>
          <a:xfrm>
            <a:off x="737525" y="1288363"/>
            <a:ext cx="3437100" cy="21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0" y="507675"/>
            <a:ext cx="9144000" cy="95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500"/>
              <a:t>Binary Classification Model for Outbreak Prediction: </a:t>
            </a:r>
            <a:endParaRPr sz="2500"/>
          </a:p>
          <a:p>
            <a:pPr indent="0" lvl="0" marL="0" rtl="0" algn="ctr">
              <a:lnSpc>
                <a:spcPct val="100000"/>
              </a:lnSpc>
              <a:spcBef>
                <a:spcPts val="0"/>
              </a:spcBef>
              <a:spcAft>
                <a:spcPts val="0"/>
              </a:spcAft>
              <a:buSzPts val="990"/>
              <a:buNone/>
            </a:pPr>
            <a:r>
              <a:rPr lang="en" sz="2500"/>
              <a:t>Logistic Regression</a:t>
            </a:r>
            <a:endParaRPr sz="2500"/>
          </a:p>
        </p:txBody>
      </p:sp>
      <p:pic>
        <p:nvPicPr>
          <p:cNvPr id="248" name="Google Shape;248;p39"/>
          <p:cNvPicPr preferRelativeResize="0"/>
          <p:nvPr/>
        </p:nvPicPr>
        <p:blipFill rotWithShape="1">
          <a:blip r:embed="rId3">
            <a:alphaModFix/>
          </a:blip>
          <a:srcRect b="62366" l="32251" r="33685" t="1191"/>
          <a:stretch/>
        </p:blipFill>
        <p:spPr>
          <a:xfrm>
            <a:off x="8133025" y="4011900"/>
            <a:ext cx="639900" cy="684300"/>
          </a:xfrm>
          <a:prstGeom prst="roundRect">
            <a:avLst>
              <a:gd fmla="val 16667" name="adj"/>
            </a:avLst>
          </a:prstGeom>
          <a:noFill/>
          <a:ln>
            <a:noFill/>
          </a:ln>
        </p:spPr>
      </p:pic>
      <p:sp>
        <p:nvSpPr>
          <p:cNvPr id="249" name="Google Shape;249;p39"/>
          <p:cNvSpPr txBox="1"/>
          <p:nvPr/>
        </p:nvSpPr>
        <p:spPr>
          <a:xfrm>
            <a:off x="395400" y="1900375"/>
            <a:ext cx="1966800" cy="44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Confusion Matrix </a:t>
            </a:r>
            <a:endParaRPr b="1" i="0" sz="1800" u="none" cap="none" strike="noStrike">
              <a:solidFill>
                <a:schemeClr val="dk2"/>
              </a:solidFill>
              <a:latin typeface="Proxima Nova"/>
              <a:ea typeface="Proxima Nova"/>
              <a:cs typeface="Proxima Nova"/>
              <a:sym typeface="Proxima Nova"/>
            </a:endParaRPr>
          </a:p>
        </p:txBody>
      </p:sp>
      <p:sp>
        <p:nvSpPr>
          <p:cNvPr id="250" name="Google Shape;250;p39"/>
          <p:cNvSpPr txBox="1"/>
          <p:nvPr/>
        </p:nvSpPr>
        <p:spPr>
          <a:xfrm>
            <a:off x="4819300" y="1900372"/>
            <a:ext cx="2360700" cy="44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Classification Report</a:t>
            </a:r>
            <a:endParaRPr b="1" i="0" sz="1800" u="none" cap="none" strike="noStrike">
              <a:solidFill>
                <a:schemeClr val="dk2"/>
              </a:solidFill>
              <a:latin typeface="Proxima Nova"/>
              <a:ea typeface="Proxima Nova"/>
              <a:cs typeface="Proxima Nova"/>
              <a:sym typeface="Proxima Nova"/>
            </a:endParaRPr>
          </a:p>
        </p:txBody>
      </p:sp>
      <p:pic>
        <p:nvPicPr>
          <p:cNvPr id="251" name="Google Shape;251;p39"/>
          <p:cNvPicPr preferRelativeResize="0"/>
          <p:nvPr/>
        </p:nvPicPr>
        <p:blipFill rotWithShape="1">
          <a:blip r:embed="rId4">
            <a:alphaModFix/>
          </a:blip>
          <a:srcRect b="0" l="0" r="0" t="0"/>
          <a:stretch/>
        </p:blipFill>
        <p:spPr>
          <a:xfrm>
            <a:off x="240944" y="2571750"/>
            <a:ext cx="2275725" cy="923925"/>
          </a:xfrm>
          <a:prstGeom prst="rect">
            <a:avLst/>
          </a:prstGeom>
          <a:noFill/>
          <a:ln>
            <a:noFill/>
          </a:ln>
        </p:spPr>
      </p:pic>
      <p:pic>
        <p:nvPicPr>
          <p:cNvPr id="252" name="Google Shape;252;p39"/>
          <p:cNvPicPr preferRelativeResize="0"/>
          <p:nvPr/>
        </p:nvPicPr>
        <p:blipFill rotWithShape="1">
          <a:blip r:embed="rId5">
            <a:alphaModFix/>
          </a:blip>
          <a:srcRect b="0" l="0" r="0" t="0"/>
          <a:stretch/>
        </p:blipFill>
        <p:spPr>
          <a:xfrm>
            <a:off x="3194900" y="2496175"/>
            <a:ext cx="5609499" cy="2319025"/>
          </a:xfrm>
          <a:prstGeom prst="rect">
            <a:avLst/>
          </a:prstGeom>
          <a:noFill/>
          <a:ln>
            <a:noFill/>
          </a:ln>
        </p:spPr>
      </p:pic>
      <p:pic>
        <p:nvPicPr>
          <p:cNvPr id="253" name="Google Shape;253;p39"/>
          <p:cNvPicPr preferRelativeResize="0"/>
          <p:nvPr/>
        </p:nvPicPr>
        <p:blipFill rotWithShape="1">
          <a:blip r:embed="rId3">
            <a:alphaModFix/>
          </a:blip>
          <a:srcRect b="62366" l="32251" r="33685" t="1191"/>
          <a:stretch/>
        </p:blipFill>
        <p:spPr>
          <a:xfrm>
            <a:off x="262200" y="4262025"/>
            <a:ext cx="639900" cy="684300"/>
          </a:xfrm>
          <a:prstGeom prst="roundRect">
            <a:avLst>
              <a:gd fmla="val 16667"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1104900" y="1416725"/>
            <a:ext cx="6934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Forecasting Bird Flu Outbreak (ARIMA)</a:t>
            </a:r>
            <a:endParaRPr sz="2500"/>
          </a:p>
        </p:txBody>
      </p:sp>
      <p:sp>
        <p:nvSpPr>
          <p:cNvPr id="259" name="Google Shape;259;p40"/>
          <p:cNvSpPr txBox="1"/>
          <p:nvPr>
            <p:ph idx="1" type="body"/>
          </p:nvPr>
        </p:nvSpPr>
        <p:spPr>
          <a:xfrm>
            <a:off x="334200" y="2214675"/>
            <a:ext cx="8475600" cy="1653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600">
                <a:solidFill>
                  <a:schemeClr val="accent1"/>
                </a:solidFill>
              </a:rPr>
              <a:t>The purpose of this code is to analyze the temporal patterns and characteristics of HPAI outbreaks using the provided datasets. </a:t>
            </a:r>
            <a:endParaRPr b="1" sz="1600">
              <a:solidFill>
                <a:schemeClr val="accent1"/>
              </a:solidFill>
            </a:endParaRPr>
          </a:p>
          <a:p>
            <a:pPr indent="0" lvl="0" marL="0" rtl="0" algn="l">
              <a:lnSpc>
                <a:spcPct val="100000"/>
              </a:lnSpc>
              <a:spcBef>
                <a:spcPts val="0"/>
              </a:spcBef>
              <a:spcAft>
                <a:spcPts val="0"/>
              </a:spcAft>
              <a:buSzPts val="1800"/>
              <a:buNone/>
            </a:pPr>
            <a:r>
              <a:t/>
            </a:r>
            <a:endParaRPr b="1" sz="1600">
              <a:solidFill>
                <a:schemeClr val="accent1"/>
              </a:solidFill>
            </a:endParaRPr>
          </a:p>
          <a:p>
            <a:pPr indent="0" lvl="0" marL="0" rtl="0" algn="l">
              <a:lnSpc>
                <a:spcPct val="100000"/>
              </a:lnSpc>
              <a:spcBef>
                <a:spcPts val="0"/>
              </a:spcBef>
              <a:spcAft>
                <a:spcPts val="0"/>
              </a:spcAft>
              <a:buSzPts val="1800"/>
              <a:buNone/>
            </a:pPr>
            <a:r>
              <a:rPr b="1" lang="en" sz="1600">
                <a:solidFill>
                  <a:schemeClr val="accent1"/>
                </a:solidFill>
              </a:rPr>
              <a:t>The modeling approach focuses on time series analysis, including decomposition and feature engineering, to gain insights into the data.</a:t>
            </a:r>
            <a:endParaRPr b="1" sz="2600"/>
          </a:p>
        </p:txBody>
      </p:sp>
      <p:sp>
        <p:nvSpPr>
          <p:cNvPr id="260" name="Google Shape;260;p40"/>
          <p:cNvSpPr txBox="1"/>
          <p:nvPr>
            <p:ph idx="4" type="subTitle"/>
          </p:nvPr>
        </p:nvSpPr>
        <p:spPr>
          <a:xfrm>
            <a:off x="333925" y="205550"/>
            <a:ext cx="13533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lang="en" sz="1200">
                <a:latin typeface="Alfa Slab One"/>
                <a:ea typeface="Alfa Slab One"/>
                <a:cs typeface="Alfa Slab One"/>
                <a:sym typeface="Alfa Slab One"/>
              </a:rPr>
              <a:t>Flockbusters</a:t>
            </a:r>
            <a:endParaRPr sz="1200">
              <a:latin typeface="Alfa Slab One"/>
              <a:ea typeface="Alfa Slab One"/>
              <a:cs typeface="Alfa Slab One"/>
              <a:sym typeface="Alfa Slab One"/>
            </a:endParaRPr>
          </a:p>
        </p:txBody>
      </p:sp>
      <p:pic>
        <p:nvPicPr>
          <p:cNvPr id="261" name="Google Shape;261;p40"/>
          <p:cNvPicPr preferRelativeResize="0"/>
          <p:nvPr/>
        </p:nvPicPr>
        <p:blipFill rotWithShape="1">
          <a:blip r:embed="rId3">
            <a:alphaModFix/>
          </a:blip>
          <a:srcRect b="62366" l="32251" r="33685" t="1191"/>
          <a:stretch/>
        </p:blipFill>
        <p:spPr>
          <a:xfrm>
            <a:off x="8244825" y="198300"/>
            <a:ext cx="639900" cy="684300"/>
          </a:xfrm>
          <a:prstGeom prst="roundRect">
            <a:avLst>
              <a:gd fmla="val 16667"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1"/>
          <p:cNvPicPr preferRelativeResize="0"/>
          <p:nvPr/>
        </p:nvPicPr>
        <p:blipFill rotWithShape="1">
          <a:blip r:embed="rId3">
            <a:alphaModFix/>
          </a:blip>
          <a:srcRect b="62366" l="32251" r="33685" t="1191"/>
          <a:stretch/>
        </p:blipFill>
        <p:spPr>
          <a:xfrm>
            <a:off x="8428525" y="9650"/>
            <a:ext cx="639900" cy="684300"/>
          </a:xfrm>
          <a:prstGeom prst="roundRect">
            <a:avLst>
              <a:gd fmla="val 16667" name="adj"/>
            </a:avLst>
          </a:prstGeom>
          <a:noFill/>
          <a:ln>
            <a:noFill/>
          </a:ln>
        </p:spPr>
      </p:pic>
      <p:sp>
        <p:nvSpPr>
          <p:cNvPr id="267" name="Google Shape;267;p41"/>
          <p:cNvSpPr txBox="1"/>
          <p:nvPr>
            <p:ph idx="3" type="subTitle"/>
          </p:nvPr>
        </p:nvSpPr>
        <p:spPr>
          <a:xfrm>
            <a:off x="280250" y="195075"/>
            <a:ext cx="68718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b="1" lang="en" sz="1800">
                <a:latin typeface="Proxima Nova"/>
                <a:ea typeface="Proxima Nova"/>
                <a:cs typeface="Proxima Nova"/>
                <a:sym typeface="Proxima Nova"/>
              </a:rPr>
              <a:t>Bird Flu Outbreaks - Historical Data &amp; Forecast</a:t>
            </a:r>
            <a:endParaRPr b="1" sz="1800">
              <a:latin typeface="Proxima Nova"/>
              <a:ea typeface="Proxima Nova"/>
              <a:cs typeface="Proxima Nova"/>
              <a:sym typeface="Proxima Nova"/>
            </a:endParaRPr>
          </a:p>
        </p:txBody>
      </p:sp>
      <p:pic>
        <p:nvPicPr>
          <p:cNvPr id="268" name="Google Shape;268;p41"/>
          <p:cNvPicPr preferRelativeResize="0"/>
          <p:nvPr/>
        </p:nvPicPr>
        <p:blipFill rotWithShape="1">
          <a:blip r:embed="rId4">
            <a:alphaModFix/>
          </a:blip>
          <a:srcRect b="0" l="0" r="0" t="0"/>
          <a:stretch/>
        </p:blipFill>
        <p:spPr>
          <a:xfrm>
            <a:off x="152400" y="846350"/>
            <a:ext cx="8352725" cy="414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2"/>
          <p:cNvPicPr preferRelativeResize="0"/>
          <p:nvPr/>
        </p:nvPicPr>
        <p:blipFill rotWithShape="1">
          <a:blip r:embed="rId3">
            <a:alphaModFix/>
          </a:blip>
          <a:srcRect b="62366" l="32251" r="33685" t="1191"/>
          <a:stretch/>
        </p:blipFill>
        <p:spPr>
          <a:xfrm>
            <a:off x="8428525" y="9650"/>
            <a:ext cx="639900" cy="684300"/>
          </a:xfrm>
          <a:prstGeom prst="roundRect">
            <a:avLst>
              <a:gd fmla="val 16667" name="adj"/>
            </a:avLst>
          </a:prstGeom>
          <a:noFill/>
          <a:ln>
            <a:noFill/>
          </a:ln>
        </p:spPr>
      </p:pic>
      <p:pic>
        <p:nvPicPr>
          <p:cNvPr id="274" name="Google Shape;274;p42"/>
          <p:cNvPicPr preferRelativeResize="0"/>
          <p:nvPr/>
        </p:nvPicPr>
        <p:blipFill rotWithShape="1">
          <a:blip r:embed="rId4">
            <a:alphaModFix/>
          </a:blip>
          <a:srcRect b="0" l="0" r="0" t="0"/>
          <a:stretch/>
        </p:blipFill>
        <p:spPr>
          <a:xfrm>
            <a:off x="152400" y="846350"/>
            <a:ext cx="8276124" cy="4106750"/>
          </a:xfrm>
          <a:prstGeom prst="rect">
            <a:avLst/>
          </a:prstGeom>
          <a:noFill/>
          <a:ln>
            <a:noFill/>
          </a:ln>
        </p:spPr>
      </p:pic>
      <p:sp>
        <p:nvSpPr>
          <p:cNvPr id="275" name="Google Shape;275;p42"/>
          <p:cNvSpPr txBox="1"/>
          <p:nvPr>
            <p:ph idx="3" type="subTitle"/>
          </p:nvPr>
        </p:nvSpPr>
        <p:spPr>
          <a:xfrm>
            <a:off x="280250" y="195075"/>
            <a:ext cx="68718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b="1" lang="en" sz="1800">
                <a:latin typeface="Proxima Nova"/>
                <a:ea typeface="Proxima Nova"/>
                <a:cs typeface="Proxima Nova"/>
                <a:sym typeface="Proxima Nova"/>
              </a:rPr>
              <a:t>Bird Flu Outbreaks - Historical Data &amp; Forecast</a:t>
            </a:r>
            <a:endParaRPr b="1" sz="18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33925" y="1158275"/>
            <a:ext cx="847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Outbreak Analysis with Weather &amp; Species Data</a:t>
            </a:r>
            <a:endParaRPr sz="2500"/>
          </a:p>
        </p:txBody>
      </p:sp>
      <p:sp>
        <p:nvSpPr>
          <p:cNvPr id="281" name="Google Shape;281;p43"/>
          <p:cNvSpPr txBox="1"/>
          <p:nvPr>
            <p:ph idx="1" type="body"/>
          </p:nvPr>
        </p:nvSpPr>
        <p:spPr>
          <a:xfrm>
            <a:off x="333925" y="1872925"/>
            <a:ext cx="8475600" cy="20274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935"/>
              <a:buNone/>
            </a:pPr>
            <a:r>
              <a:rPr b="1" lang="en" sz="1725"/>
              <a:t>This analysis employs unsupervised machine learning—specifically, Principal Component Analysis (PCA) and K-Means clustering—to explore and group U.S. states based on environmental conditions and outbreak characteristics associated with Bird Flu. </a:t>
            </a:r>
            <a:endParaRPr b="1" sz="1725"/>
          </a:p>
          <a:p>
            <a:pPr indent="0" lvl="0" marL="0" rtl="0" algn="l">
              <a:lnSpc>
                <a:spcPct val="105000"/>
              </a:lnSpc>
              <a:spcBef>
                <a:spcPts val="1200"/>
              </a:spcBef>
              <a:spcAft>
                <a:spcPts val="1200"/>
              </a:spcAft>
              <a:buSzPts val="935"/>
              <a:buNone/>
            </a:pPr>
            <a:r>
              <a:rPr b="1" lang="en" sz="1725"/>
              <a:t>The goal was to uncover underlying patterns that might influence the spread and severity of outbreaks.</a:t>
            </a:r>
            <a:endParaRPr b="1" sz="1130"/>
          </a:p>
        </p:txBody>
      </p:sp>
      <p:sp>
        <p:nvSpPr>
          <p:cNvPr id="282" name="Google Shape;282;p43"/>
          <p:cNvSpPr txBox="1"/>
          <p:nvPr>
            <p:ph idx="4" type="subTitle"/>
          </p:nvPr>
        </p:nvSpPr>
        <p:spPr>
          <a:xfrm>
            <a:off x="333925" y="205550"/>
            <a:ext cx="13533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lang="en" sz="1200">
                <a:latin typeface="Alfa Slab One"/>
                <a:ea typeface="Alfa Slab One"/>
                <a:cs typeface="Alfa Slab One"/>
                <a:sym typeface="Alfa Slab One"/>
              </a:rPr>
              <a:t>Flockbusters</a:t>
            </a:r>
            <a:endParaRPr sz="1200">
              <a:latin typeface="Alfa Slab One"/>
              <a:ea typeface="Alfa Slab One"/>
              <a:cs typeface="Alfa Slab One"/>
              <a:sym typeface="Alfa Slab One"/>
            </a:endParaRPr>
          </a:p>
        </p:txBody>
      </p:sp>
      <p:pic>
        <p:nvPicPr>
          <p:cNvPr id="283" name="Google Shape;283;p43"/>
          <p:cNvPicPr preferRelativeResize="0"/>
          <p:nvPr/>
        </p:nvPicPr>
        <p:blipFill rotWithShape="1">
          <a:blip r:embed="rId3">
            <a:alphaModFix/>
          </a:blip>
          <a:srcRect b="62366" l="32251" r="33685" t="1191"/>
          <a:stretch/>
        </p:blipFill>
        <p:spPr>
          <a:xfrm>
            <a:off x="8244825" y="198300"/>
            <a:ext cx="639900" cy="684300"/>
          </a:xfrm>
          <a:prstGeom prst="roundRect">
            <a:avLst>
              <a:gd fmla="val 16667" name="adj"/>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idx="3" type="subTitle"/>
          </p:nvPr>
        </p:nvSpPr>
        <p:spPr>
          <a:xfrm>
            <a:off x="280250" y="195075"/>
            <a:ext cx="68718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b="1" lang="en" sz="1800">
                <a:latin typeface="Proxima Nova"/>
                <a:ea typeface="Proxima Nova"/>
                <a:cs typeface="Proxima Nova"/>
                <a:sym typeface="Proxima Nova"/>
              </a:rPr>
              <a:t>PCA Clustering: Outbreak Analysis with Weather &amp; Species Data</a:t>
            </a:r>
            <a:endParaRPr b="1" sz="1800">
              <a:latin typeface="Proxima Nova"/>
              <a:ea typeface="Proxima Nova"/>
              <a:cs typeface="Proxima Nova"/>
              <a:sym typeface="Proxima Nova"/>
            </a:endParaRPr>
          </a:p>
        </p:txBody>
      </p:sp>
      <p:pic>
        <p:nvPicPr>
          <p:cNvPr id="289" name="Google Shape;289;p44"/>
          <p:cNvPicPr preferRelativeResize="0"/>
          <p:nvPr/>
        </p:nvPicPr>
        <p:blipFill rotWithShape="1">
          <a:blip r:embed="rId3">
            <a:alphaModFix/>
          </a:blip>
          <a:srcRect b="0" l="-2190" r="2190" t="0"/>
          <a:stretch/>
        </p:blipFill>
        <p:spPr>
          <a:xfrm>
            <a:off x="604650" y="654175"/>
            <a:ext cx="6222999" cy="4273326"/>
          </a:xfrm>
          <a:prstGeom prst="rect">
            <a:avLst/>
          </a:prstGeom>
          <a:noFill/>
          <a:ln>
            <a:noFill/>
          </a:ln>
        </p:spPr>
      </p:pic>
      <p:pic>
        <p:nvPicPr>
          <p:cNvPr id="290" name="Google Shape;290;p44"/>
          <p:cNvPicPr preferRelativeResize="0"/>
          <p:nvPr/>
        </p:nvPicPr>
        <p:blipFill rotWithShape="1">
          <a:blip r:embed="rId4">
            <a:alphaModFix/>
          </a:blip>
          <a:srcRect b="62366" l="32251" r="33685" t="1191"/>
          <a:stretch/>
        </p:blipFill>
        <p:spPr>
          <a:xfrm>
            <a:off x="8346575" y="85225"/>
            <a:ext cx="639900" cy="684300"/>
          </a:xfrm>
          <a:prstGeom prst="roundRect">
            <a:avLst>
              <a:gd fmla="val 16667" name="adj"/>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288625" y="587150"/>
            <a:ext cx="84756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200"/>
              <a:t>If we had more time…</a:t>
            </a:r>
            <a:endParaRPr sz="3200"/>
          </a:p>
        </p:txBody>
      </p:sp>
      <p:sp>
        <p:nvSpPr>
          <p:cNvPr id="296" name="Google Shape;296;p45"/>
          <p:cNvSpPr txBox="1"/>
          <p:nvPr>
            <p:ph idx="3" type="subTitle"/>
          </p:nvPr>
        </p:nvSpPr>
        <p:spPr>
          <a:xfrm>
            <a:off x="288625" y="205550"/>
            <a:ext cx="5343300" cy="292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800"/>
              </a:spcBef>
              <a:spcAft>
                <a:spcPts val="2700"/>
              </a:spcAft>
              <a:buSzPts val="700"/>
              <a:buNone/>
            </a:pPr>
            <a:r>
              <a:rPr b="1" lang="en" sz="1800">
                <a:latin typeface="Proxima Nova"/>
                <a:ea typeface="Proxima Nova"/>
                <a:cs typeface="Proxima Nova"/>
                <a:sym typeface="Proxima Nova"/>
              </a:rPr>
              <a:t>ADDITIONAL QUESTIONS &amp; FUTURE RESEARCH</a:t>
            </a:r>
            <a:endParaRPr b="1" sz="1800">
              <a:latin typeface="Proxima Nova"/>
              <a:ea typeface="Proxima Nova"/>
              <a:cs typeface="Proxima Nova"/>
              <a:sym typeface="Proxima Nova"/>
            </a:endParaRPr>
          </a:p>
        </p:txBody>
      </p:sp>
      <p:pic>
        <p:nvPicPr>
          <p:cNvPr id="297" name="Google Shape;297;p45"/>
          <p:cNvPicPr preferRelativeResize="0"/>
          <p:nvPr/>
        </p:nvPicPr>
        <p:blipFill rotWithShape="1">
          <a:blip r:embed="rId3">
            <a:alphaModFix/>
          </a:blip>
          <a:srcRect b="62366" l="32251" r="33685" t="1191"/>
          <a:stretch/>
        </p:blipFill>
        <p:spPr>
          <a:xfrm>
            <a:off x="8431975" y="4383000"/>
            <a:ext cx="639900" cy="684300"/>
          </a:xfrm>
          <a:prstGeom prst="roundRect">
            <a:avLst>
              <a:gd fmla="val 16667" name="adj"/>
            </a:avLst>
          </a:prstGeom>
          <a:noFill/>
          <a:ln>
            <a:noFill/>
          </a:ln>
        </p:spPr>
      </p:pic>
      <p:grpSp>
        <p:nvGrpSpPr>
          <p:cNvPr id="298" name="Google Shape;298;p45"/>
          <p:cNvGrpSpPr/>
          <p:nvPr/>
        </p:nvGrpSpPr>
        <p:grpSpPr>
          <a:xfrm>
            <a:off x="288625" y="3309650"/>
            <a:ext cx="4044525" cy="1188900"/>
            <a:chOff x="288625" y="3309650"/>
            <a:chExt cx="4044525" cy="1188900"/>
          </a:xfrm>
        </p:grpSpPr>
        <p:sp>
          <p:nvSpPr>
            <p:cNvPr id="299" name="Google Shape;299;p45"/>
            <p:cNvSpPr/>
            <p:nvPr/>
          </p:nvSpPr>
          <p:spPr>
            <a:xfrm>
              <a:off x="288625" y="3309650"/>
              <a:ext cx="3798600" cy="11889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roxima Nova"/>
                <a:ea typeface="Proxima Nova"/>
                <a:cs typeface="Proxima Nova"/>
                <a:sym typeface="Proxima Nova"/>
              </a:endParaRPr>
            </a:p>
          </p:txBody>
        </p:sp>
        <p:sp>
          <p:nvSpPr>
            <p:cNvPr id="300" name="Google Shape;300;p45"/>
            <p:cNvSpPr txBox="1"/>
            <p:nvPr/>
          </p:nvSpPr>
          <p:spPr>
            <a:xfrm>
              <a:off x="299950" y="3376850"/>
              <a:ext cx="4033200" cy="105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Inter Tight"/>
                  <a:ea typeface="Inter Tight"/>
                  <a:cs typeface="Inter Tight"/>
                  <a:sym typeface="Inter Tight"/>
                </a:rPr>
                <a:t>Incorporate other data</a:t>
              </a:r>
              <a:r>
                <a:rPr b="0" i="0" lang="en" sz="2000" u="none" cap="none" strike="noStrike">
                  <a:solidFill>
                    <a:schemeClr val="dk1"/>
                  </a:solidFill>
                  <a:latin typeface="Inter Tight"/>
                  <a:ea typeface="Inter Tight"/>
                  <a:cs typeface="Inter Tight"/>
                  <a:sym typeface="Inter Tight"/>
                </a:rPr>
                <a:t> like </a:t>
              </a:r>
              <a:endParaRPr b="0" i="0" sz="2000" u="none" cap="none" strike="noStrike">
                <a:solidFill>
                  <a:schemeClr val="dk1"/>
                </a:solidFill>
                <a:latin typeface="Inter Tight"/>
                <a:ea typeface="Inter Tight"/>
                <a:cs typeface="Inter Tight"/>
                <a:sym typeface="Inter Tight"/>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Inter Tight"/>
                  <a:ea typeface="Inter Tight"/>
                  <a:cs typeface="Inter Tight"/>
                  <a:sym typeface="Inter Tight"/>
                </a:rPr>
                <a:t>land usage statistics &amp; migratory data. </a:t>
              </a:r>
              <a:endParaRPr b="0" i="0" sz="2000" u="none" cap="none" strike="noStrike">
                <a:solidFill>
                  <a:schemeClr val="dk1"/>
                </a:solidFill>
                <a:latin typeface="Inter Tight"/>
                <a:ea typeface="Inter Tight"/>
                <a:cs typeface="Inter Tight"/>
                <a:sym typeface="Inter Tight"/>
              </a:endParaRPr>
            </a:p>
          </p:txBody>
        </p:sp>
      </p:grpSp>
      <p:grpSp>
        <p:nvGrpSpPr>
          <p:cNvPr id="301" name="Google Shape;301;p45"/>
          <p:cNvGrpSpPr/>
          <p:nvPr/>
        </p:nvGrpSpPr>
        <p:grpSpPr>
          <a:xfrm>
            <a:off x="288625" y="1818350"/>
            <a:ext cx="4183500" cy="1188900"/>
            <a:chOff x="333925" y="1818350"/>
            <a:chExt cx="4183500" cy="1188900"/>
          </a:xfrm>
        </p:grpSpPr>
        <p:sp>
          <p:nvSpPr>
            <p:cNvPr id="302" name="Google Shape;302;p45"/>
            <p:cNvSpPr/>
            <p:nvPr/>
          </p:nvSpPr>
          <p:spPr>
            <a:xfrm>
              <a:off x="333925" y="1818350"/>
              <a:ext cx="3708000" cy="11889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03" name="Google Shape;303;p45"/>
            <p:cNvSpPr txBox="1"/>
            <p:nvPr/>
          </p:nvSpPr>
          <p:spPr>
            <a:xfrm>
              <a:off x="384025" y="2014200"/>
              <a:ext cx="4133400" cy="96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Inter Tight"/>
                  <a:ea typeface="Inter Tight"/>
                  <a:cs typeface="Inter Tight"/>
                  <a:sym typeface="Inter Tight"/>
                </a:rPr>
                <a:t>Create a </a:t>
              </a:r>
              <a:r>
                <a:rPr b="1" i="0" lang="en" sz="2000" u="none" cap="none" strike="noStrike">
                  <a:solidFill>
                    <a:schemeClr val="dk1"/>
                  </a:solidFill>
                  <a:latin typeface="Inter Tight"/>
                  <a:ea typeface="Inter Tight"/>
                  <a:cs typeface="Inter Tight"/>
                  <a:sym typeface="Inter Tight"/>
                </a:rPr>
                <a:t>front end interface</a:t>
              </a:r>
              <a:endParaRPr b="1" i="0" sz="2000" u="none" cap="none" strike="noStrike">
                <a:solidFill>
                  <a:schemeClr val="dk1"/>
                </a:solidFill>
                <a:latin typeface="Inter Tight"/>
                <a:ea typeface="Inter Tight"/>
                <a:cs typeface="Inter Tight"/>
                <a:sym typeface="Inter Tight"/>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Inter Tight"/>
                  <a:ea typeface="Inter Tight"/>
                  <a:cs typeface="Inter Tight"/>
                  <a:sym typeface="Inter Tight"/>
                </a:rPr>
                <a:t>application for our model.</a:t>
              </a:r>
              <a:endParaRPr b="0" i="0" sz="2000" u="none" cap="none" strike="noStrike">
                <a:solidFill>
                  <a:schemeClr val="dk1"/>
                </a:solidFill>
                <a:latin typeface="Inter Tight"/>
                <a:ea typeface="Inter Tight"/>
                <a:cs typeface="Inter Tight"/>
                <a:sym typeface="Inter Tight"/>
              </a:endParaRPr>
            </a:p>
          </p:txBody>
        </p:sp>
      </p:grpSp>
      <p:grpSp>
        <p:nvGrpSpPr>
          <p:cNvPr id="304" name="Google Shape;304;p45"/>
          <p:cNvGrpSpPr/>
          <p:nvPr/>
        </p:nvGrpSpPr>
        <p:grpSpPr>
          <a:xfrm>
            <a:off x="4517425" y="1818350"/>
            <a:ext cx="3798600" cy="1188900"/>
            <a:chOff x="4517425" y="1818350"/>
            <a:chExt cx="3798600" cy="1188900"/>
          </a:xfrm>
        </p:grpSpPr>
        <p:sp>
          <p:nvSpPr>
            <p:cNvPr id="305" name="Google Shape;305;p45"/>
            <p:cNvSpPr/>
            <p:nvPr/>
          </p:nvSpPr>
          <p:spPr>
            <a:xfrm>
              <a:off x="4517425" y="1818350"/>
              <a:ext cx="3798600" cy="11889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06" name="Google Shape;306;p45"/>
            <p:cNvSpPr txBox="1"/>
            <p:nvPr/>
          </p:nvSpPr>
          <p:spPr>
            <a:xfrm>
              <a:off x="4558675" y="2044550"/>
              <a:ext cx="3716100" cy="96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Inter Tight"/>
                  <a:ea typeface="Inter Tight"/>
                  <a:cs typeface="Inter Tight"/>
                  <a:sym typeface="Inter Tight"/>
                </a:rPr>
                <a:t>Understand how </a:t>
              </a:r>
              <a:r>
                <a:rPr b="1" i="0" lang="en" sz="2000" u="none" cap="none" strike="noStrike">
                  <a:solidFill>
                    <a:schemeClr val="dk1"/>
                  </a:solidFill>
                  <a:latin typeface="Inter Tight"/>
                  <a:ea typeface="Inter Tight"/>
                  <a:cs typeface="Inter Tight"/>
                  <a:sym typeface="Inter Tight"/>
                </a:rPr>
                <a:t>genomic data</a:t>
              </a:r>
              <a:endParaRPr b="1" i="0" sz="2000" u="none" cap="none" strike="noStrike">
                <a:solidFill>
                  <a:schemeClr val="dk1"/>
                </a:solidFill>
                <a:latin typeface="Inter Tight"/>
                <a:ea typeface="Inter Tight"/>
                <a:cs typeface="Inter Tight"/>
                <a:sym typeface="Inter Tight"/>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Inter Tight"/>
                  <a:ea typeface="Inter Tight"/>
                  <a:cs typeface="Inter Tight"/>
                  <a:sym typeface="Inter Tight"/>
                </a:rPr>
                <a:t>impacts bird flu.</a:t>
              </a:r>
              <a:endParaRPr b="0" i="0" sz="2000" u="none" cap="none" strike="noStrike">
                <a:solidFill>
                  <a:schemeClr val="dk1"/>
                </a:solidFill>
                <a:latin typeface="Inter Tight"/>
                <a:ea typeface="Inter Tight"/>
                <a:cs typeface="Inter Tight"/>
                <a:sym typeface="Inter Tight"/>
              </a:endParaRPr>
            </a:p>
          </p:txBody>
        </p:sp>
      </p:grpSp>
      <p:grpSp>
        <p:nvGrpSpPr>
          <p:cNvPr id="307" name="Google Shape;307;p45"/>
          <p:cNvGrpSpPr/>
          <p:nvPr/>
        </p:nvGrpSpPr>
        <p:grpSpPr>
          <a:xfrm>
            <a:off x="4500250" y="3309650"/>
            <a:ext cx="4132875" cy="1367700"/>
            <a:chOff x="4500250" y="3309650"/>
            <a:chExt cx="4132875" cy="1367700"/>
          </a:xfrm>
        </p:grpSpPr>
        <p:sp>
          <p:nvSpPr>
            <p:cNvPr id="308" name="Google Shape;308;p45"/>
            <p:cNvSpPr/>
            <p:nvPr/>
          </p:nvSpPr>
          <p:spPr>
            <a:xfrm>
              <a:off x="4500250" y="3309650"/>
              <a:ext cx="3798600" cy="11889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roxima Nova"/>
                <a:ea typeface="Proxima Nova"/>
                <a:cs typeface="Proxima Nova"/>
                <a:sym typeface="Proxima Nova"/>
              </a:endParaRPr>
            </a:p>
          </p:txBody>
        </p:sp>
        <p:sp>
          <p:nvSpPr>
            <p:cNvPr id="309" name="Google Shape;309;p45"/>
            <p:cNvSpPr txBox="1"/>
            <p:nvPr/>
          </p:nvSpPr>
          <p:spPr>
            <a:xfrm>
              <a:off x="4599925" y="3622850"/>
              <a:ext cx="4033200" cy="105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Inter Tight"/>
                  <a:ea typeface="Inter Tight"/>
                  <a:cs typeface="Inter Tight"/>
                  <a:sym typeface="Inter Tight"/>
                </a:rPr>
                <a:t>Save the birdies!</a:t>
              </a:r>
              <a:endParaRPr b="0" i="0" sz="2000" u="none" cap="none" strike="noStrike">
                <a:solidFill>
                  <a:schemeClr val="dk1"/>
                </a:solidFill>
                <a:latin typeface="Inter Tight"/>
                <a:ea typeface="Inter Tight"/>
                <a:cs typeface="Inter Tight"/>
                <a:sym typeface="Inter Tigh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5" name="Google Shape;315;p46"/>
          <p:cNvSpPr txBox="1"/>
          <p:nvPr>
            <p:ph idx="4294967295" type="body"/>
          </p:nvPr>
        </p:nvSpPr>
        <p:spPr>
          <a:xfrm>
            <a:off x="4720125" y="2034475"/>
            <a:ext cx="4182900" cy="7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n" sz="1600">
                <a:solidFill>
                  <a:schemeClr val="lt1"/>
                </a:solidFill>
              </a:rPr>
              <a:t>Many environmental factors are contributing to the outbreak impact</a:t>
            </a:r>
            <a:endParaRPr b="1" sz="1600">
              <a:solidFill>
                <a:schemeClr val="lt1"/>
              </a:solidFill>
            </a:endParaRPr>
          </a:p>
        </p:txBody>
      </p:sp>
      <p:sp>
        <p:nvSpPr>
          <p:cNvPr id="316" name="Google Shape;316;p46"/>
          <p:cNvSpPr txBox="1"/>
          <p:nvPr>
            <p:ph idx="4294967295" type="body"/>
          </p:nvPr>
        </p:nvSpPr>
        <p:spPr>
          <a:xfrm>
            <a:off x="4720125" y="684300"/>
            <a:ext cx="4182900" cy="104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1800"/>
              <a:buNone/>
            </a:pPr>
            <a:r>
              <a:rPr b="1" lang="en" sz="1600">
                <a:solidFill>
                  <a:schemeClr val="lt1"/>
                </a:solidFill>
              </a:rPr>
              <a:t>Avian bird flu is more prevalent than we thought and is a serious threat to public health.</a:t>
            </a:r>
            <a:endParaRPr b="1" sz="1600">
              <a:solidFill>
                <a:schemeClr val="lt1"/>
              </a:solidFill>
            </a:endParaRPr>
          </a:p>
        </p:txBody>
      </p:sp>
      <p:sp>
        <p:nvSpPr>
          <p:cNvPr id="317" name="Google Shape;317;p46"/>
          <p:cNvSpPr txBox="1"/>
          <p:nvPr>
            <p:ph idx="4294967295" type="body"/>
          </p:nvPr>
        </p:nvSpPr>
        <p:spPr>
          <a:xfrm>
            <a:off x="4720125" y="3213850"/>
            <a:ext cx="40452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1800"/>
              <a:buNone/>
            </a:pPr>
            <a:r>
              <a:rPr b="1" lang="en" sz="1600">
                <a:solidFill>
                  <a:schemeClr val="lt1"/>
                </a:solidFill>
              </a:rPr>
              <a:t>ARIMA is a useful time series model to create predictions on complex data models with many features.</a:t>
            </a:r>
            <a:endParaRPr b="1" sz="1600">
              <a:solidFill>
                <a:schemeClr val="lt1"/>
              </a:solidFill>
            </a:endParaRPr>
          </a:p>
        </p:txBody>
      </p:sp>
      <p:sp>
        <p:nvSpPr>
          <p:cNvPr id="318" name="Google Shape;318;p46"/>
          <p:cNvSpPr txBox="1"/>
          <p:nvPr>
            <p:ph type="title"/>
          </p:nvPr>
        </p:nvSpPr>
        <p:spPr>
          <a:xfrm>
            <a:off x="265500" y="2152175"/>
            <a:ext cx="4045200" cy="775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n"/>
              <a:t>Conclusions</a:t>
            </a:r>
            <a:endParaRPr/>
          </a:p>
        </p:txBody>
      </p:sp>
      <p:pic>
        <p:nvPicPr>
          <p:cNvPr id="319" name="Google Shape;319;p46"/>
          <p:cNvPicPr preferRelativeResize="0"/>
          <p:nvPr/>
        </p:nvPicPr>
        <p:blipFill rotWithShape="1">
          <a:blip r:embed="rId3">
            <a:alphaModFix/>
          </a:blip>
          <a:srcRect b="62366" l="32251" r="33685" t="1191"/>
          <a:stretch/>
        </p:blipFill>
        <p:spPr>
          <a:xfrm>
            <a:off x="76200" y="0"/>
            <a:ext cx="639900" cy="684300"/>
          </a:xfrm>
          <a:prstGeom prst="roundRect">
            <a:avLst>
              <a:gd fmla="val 16667" name="adj"/>
            </a:avLst>
          </a:prstGeom>
          <a:noFill/>
          <a:ln>
            <a:noFill/>
          </a:ln>
        </p:spPr>
      </p:pic>
      <p:sp>
        <p:nvSpPr>
          <p:cNvPr id="320" name="Google Shape;320;p46"/>
          <p:cNvSpPr txBox="1"/>
          <p:nvPr>
            <p:ph idx="4294967295" type="body"/>
          </p:nvPr>
        </p:nvSpPr>
        <p:spPr>
          <a:xfrm>
            <a:off x="0" y="3908000"/>
            <a:ext cx="4182900" cy="104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1800"/>
              <a:buNone/>
            </a:pPr>
            <a:r>
              <a:t/>
            </a:r>
            <a:endParaRPr b="1"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Green DNA helix." id="135" name="Google Shape;135;p29"/>
          <p:cNvPicPr preferRelativeResize="0"/>
          <p:nvPr>
            <p:ph idx="2" type="pic"/>
          </p:nvPr>
        </p:nvPicPr>
        <p:blipFill rotWithShape="1">
          <a:blip r:embed="rId3">
            <a:alphaModFix/>
          </a:blip>
          <a:srcRect b="0" l="20843" r="20836" t="0"/>
          <a:stretch/>
        </p:blipFill>
        <p:spPr>
          <a:xfrm rot="-300067">
            <a:off x="550589" y="883785"/>
            <a:ext cx="3630622" cy="3658027"/>
          </a:xfrm>
          <a:prstGeom prst="snip1Rect">
            <a:avLst>
              <a:gd fmla="val 16667" name="adj"/>
            </a:avLst>
          </a:prstGeom>
          <a:noFill/>
          <a:ln>
            <a:noFill/>
          </a:ln>
        </p:spPr>
      </p:pic>
      <p:sp>
        <p:nvSpPr>
          <p:cNvPr id="136" name="Google Shape;136;p29"/>
          <p:cNvSpPr txBox="1"/>
          <p:nvPr>
            <p:ph type="title"/>
          </p:nvPr>
        </p:nvSpPr>
        <p:spPr>
          <a:xfrm>
            <a:off x="4757675" y="310575"/>
            <a:ext cx="4043700" cy="96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What Is Bird Flu?</a:t>
            </a:r>
            <a:endParaRPr sz="3200"/>
          </a:p>
        </p:txBody>
      </p:sp>
      <p:sp>
        <p:nvSpPr>
          <p:cNvPr id="137" name="Google Shape;137;p29"/>
          <p:cNvSpPr txBox="1"/>
          <p:nvPr>
            <p:ph idx="1" type="body"/>
          </p:nvPr>
        </p:nvSpPr>
        <p:spPr>
          <a:xfrm>
            <a:off x="4571975" y="1386200"/>
            <a:ext cx="4415100" cy="363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accent1"/>
              </a:buClr>
              <a:buSzPts val="1100"/>
              <a:buFont typeface="Arial"/>
              <a:buNone/>
            </a:pPr>
            <a:r>
              <a:rPr lang="en" sz="1300">
                <a:solidFill>
                  <a:schemeClr val="accent1"/>
                </a:solidFill>
              </a:rPr>
              <a:t>Bird flu (aka: Avian Influenza; aka: Highly Pathogenic Avian Influenza (HPAI)) is an Influenza A virus </a:t>
            </a:r>
            <a:r>
              <a:rPr lang="en" sz="1400">
                <a:solidFill>
                  <a:schemeClr val="accent1"/>
                </a:solidFill>
              </a:rPr>
              <a:t>affecting birds, with strains like H5N1 and H7N9 occasionally infecting humans. Transmission occurs through contact with infected birds or surfaces, with rare human-to-human spread.</a:t>
            </a:r>
            <a:endParaRPr sz="1400">
              <a:solidFill>
                <a:schemeClr val="accent1"/>
              </a:solidFill>
            </a:endParaRPr>
          </a:p>
          <a:p>
            <a:pPr indent="0" lvl="0" marL="0" rtl="0" algn="l">
              <a:lnSpc>
                <a:spcPct val="115000"/>
              </a:lnSpc>
              <a:spcBef>
                <a:spcPts val="1200"/>
              </a:spcBef>
              <a:spcAft>
                <a:spcPts val="0"/>
              </a:spcAft>
              <a:buSzPts val="1800"/>
              <a:buNone/>
            </a:pPr>
            <a:r>
              <a:rPr lang="en" sz="1400">
                <a:solidFill>
                  <a:schemeClr val="accent1"/>
                </a:solidFill>
              </a:rPr>
              <a:t>Symptoms include fever, cough, and severe respiratory issues.</a:t>
            </a:r>
            <a:endParaRPr sz="1400">
              <a:solidFill>
                <a:schemeClr val="accent1"/>
              </a:solidFill>
            </a:endParaRPr>
          </a:p>
          <a:p>
            <a:pPr indent="0" lvl="0" marL="0" rtl="0" algn="l">
              <a:lnSpc>
                <a:spcPct val="115000"/>
              </a:lnSpc>
              <a:spcBef>
                <a:spcPts val="1200"/>
              </a:spcBef>
              <a:spcAft>
                <a:spcPts val="0"/>
              </a:spcAft>
              <a:buClr>
                <a:schemeClr val="accent1"/>
              </a:buClr>
              <a:buSzPts val="1100"/>
              <a:buFont typeface="Arial"/>
              <a:buNone/>
            </a:pPr>
            <a:r>
              <a:rPr lang="en" sz="1400">
                <a:solidFill>
                  <a:schemeClr val="accent1"/>
                </a:solidFill>
              </a:rPr>
              <a:t>Outbreaks pose economic and pandemic level risks, requiring global monitoring by WHO and CDC.</a:t>
            </a:r>
            <a:endParaRPr sz="1400">
              <a:solidFill>
                <a:schemeClr val="accent1"/>
              </a:solidFill>
            </a:endParaRPr>
          </a:p>
          <a:p>
            <a:pPr indent="0" lvl="0" marL="0" rtl="0" algn="l">
              <a:lnSpc>
                <a:spcPct val="115000"/>
              </a:lnSpc>
              <a:spcBef>
                <a:spcPts val="1200"/>
              </a:spcBef>
              <a:spcAft>
                <a:spcPts val="1200"/>
              </a:spcAft>
              <a:buSzPts val="1800"/>
              <a:buNone/>
            </a:pPr>
            <a:r>
              <a:t/>
            </a:r>
            <a:endParaRPr/>
          </a:p>
        </p:txBody>
      </p:sp>
      <p:sp>
        <p:nvSpPr>
          <p:cNvPr id="138" name="Google Shape;138;p29"/>
          <p:cNvSpPr txBox="1"/>
          <p:nvPr>
            <p:ph idx="3" type="subTitle"/>
          </p:nvPr>
        </p:nvSpPr>
        <p:spPr>
          <a:xfrm>
            <a:off x="717388" y="256100"/>
            <a:ext cx="40437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b="1" lang="en" sz="1600">
                <a:solidFill>
                  <a:srgbClr val="2B2B2B"/>
                </a:solidFill>
                <a:latin typeface="Proxima Nova"/>
                <a:ea typeface="Proxima Nova"/>
                <a:cs typeface="Proxima Nova"/>
                <a:sym typeface="Proxima Nova"/>
              </a:rPr>
              <a:t>EXECUTIVE SUMMARY</a:t>
            </a:r>
            <a:endParaRPr b="1" sz="1600">
              <a:solidFill>
                <a:srgbClr val="2B2B2B"/>
              </a:solidFill>
              <a:latin typeface="Proxima Nova"/>
              <a:ea typeface="Proxima Nova"/>
              <a:cs typeface="Proxima Nova"/>
              <a:sym typeface="Proxima Nova"/>
            </a:endParaRPr>
          </a:p>
        </p:txBody>
      </p:sp>
      <p:sp>
        <p:nvSpPr>
          <p:cNvPr id="139" name="Google Shape;139;p29"/>
          <p:cNvSpPr/>
          <p:nvPr/>
        </p:nvSpPr>
        <p:spPr>
          <a:xfrm flipH="1" rot="5098785">
            <a:off x="3453376" y="771412"/>
            <a:ext cx="589662" cy="590559"/>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Inter Tight SemiBold"/>
                <a:ea typeface="Inter Tight SemiBold"/>
                <a:cs typeface="Inter Tight SemiBold"/>
                <a:sym typeface="Inter Tight SemiBold"/>
              </a:rPr>
              <a:t> </a:t>
            </a:r>
            <a:endParaRPr b="0" i="0" sz="1400" u="none" cap="none" strike="noStrike">
              <a:solidFill>
                <a:schemeClr val="lt2"/>
              </a:solidFill>
              <a:latin typeface="Inter Tight SemiBold"/>
              <a:ea typeface="Inter Tight SemiBold"/>
              <a:cs typeface="Inter Tight SemiBold"/>
              <a:sym typeface="Inter Tight SemiBold"/>
            </a:endParaRPr>
          </a:p>
        </p:txBody>
      </p:sp>
      <p:pic>
        <p:nvPicPr>
          <p:cNvPr id="140" name="Google Shape;140;p29"/>
          <p:cNvPicPr preferRelativeResize="0"/>
          <p:nvPr/>
        </p:nvPicPr>
        <p:blipFill rotWithShape="1">
          <a:blip r:embed="rId4">
            <a:alphaModFix/>
          </a:blip>
          <a:srcRect b="62366" l="32251" r="33685" t="1191"/>
          <a:stretch/>
        </p:blipFill>
        <p:spPr>
          <a:xfrm>
            <a:off x="121825" y="60200"/>
            <a:ext cx="639900" cy="684300"/>
          </a:xfrm>
          <a:prstGeom prst="roundRect">
            <a:avLst>
              <a:gd fmla="val 16667" name="adj"/>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432950" y="1167925"/>
            <a:ext cx="8520600" cy="1980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1000"/>
              <a:buNone/>
            </a:pPr>
            <a:r>
              <a:rPr lang="en"/>
              <a:t>Questions</a:t>
            </a:r>
            <a:endParaRPr/>
          </a:p>
        </p:txBody>
      </p:sp>
      <p:sp>
        <p:nvSpPr>
          <p:cNvPr id="326" name="Google Shape;326;p47"/>
          <p:cNvSpPr txBox="1"/>
          <p:nvPr>
            <p:ph idx="1" type="body"/>
          </p:nvPr>
        </p:nvSpPr>
        <p:spPr>
          <a:xfrm>
            <a:off x="537000" y="3193650"/>
            <a:ext cx="8322900" cy="759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a:t>Pop Quiz: How many birds did you find in the presentation?!</a:t>
            </a:r>
            <a:endParaRPr/>
          </a:p>
        </p:txBody>
      </p:sp>
      <p:pic>
        <p:nvPicPr>
          <p:cNvPr id="327" name="Google Shape;327;p47"/>
          <p:cNvPicPr preferRelativeResize="0"/>
          <p:nvPr/>
        </p:nvPicPr>
        <p:blipFill rotWithShape="1">
          <a:blip r:embed="rId3">
            <a:alphaModFix/>
          </a:blip>
          <a:srcRect b="62366" l="32251" r="33685" t="1191"/>
          <a:stretch/>
        </p:blipFill>
        <p:spPr>
          <a:xfrm>
            <a:off x="700775" y="3066650"/>
            <a:ext cx="639900" cy="684300"/>
          </a:xfrm>
          <a:prstGeom prst="roundRect">
            <a:avLst>
              <a:gd fmla="val 16667"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Link to our repository</a:t>
            </a:r>
            <a:endParaRPr/>
          </a:p>
        </p:txBody>
      </p:sp>
      <p:sp>
        <p:nvSpPr>
          <p:cNvPr id="333" name="Google Shape;333;p48">
            <a:hlinkClick r:id="rId3"/>
          </p:cNvPr>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CLICK BELOW TO LEARN MORE!</a:t>
            </a:r>
            <a:endParaRPr/>
          </a:p>
        </p:txBody>
      </p:sp>
      <p:pic>
        <p:nvPicPr>
          <p:cNvPr id="334" name="Google Shape;334;p48"/>
          <p:cNvPicPr preferRelativeResize="0"/>
          <p:nvPr/>
        </p:nvPicPr>
        <p:blipFill rotWithShape="1">
          <a:blip r:embed="rId4">
            <a:alphaModFix/>
          </a:blip>
          <a:srcRect b="62366" l="32251" r="33685" t="1191"/>
          <a:stretch/>
        </p:blipFill>
        <p:spPr>
          <a:xfrm>
            <a:off x="4252050" y="931775"/>
            <a:ext cx="639900" cy="684300"/>
          </a:xfrm>
          <a:prstGeom prst="roundRect">
            <a:avLst>
              <a:gd fmla="val 16667" name="adj"/>
            </a:avLst>
          </a:prstGeom>
          <a:noFill/>
          <a:ln>
            <a:noFill/>
          </a:ln>
        </p:spPr>
      </p:pic>
      <p:sp>
        <p:nvSpPr>
          <p:cNvPr id="335" name="Google Shape;335;p48">
            <a:hlinkClick r:id="rId5"/>
          </p:cNvPr>
          <p:cNvSpPr txBox="1"/>
          <p:nvPr>
            <p:ph idx="1" type="subTitle"/>
          </p:nvPr>
        </p:nvSpPr>
        <p:spPr>
          <a:xfrm>
            <a:off x="311700" y="3632598"/>
            <a:ext cx="8520600" cy="73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u="sng">
                <a:solidFill>
                  <a:schemeClr val="hlink"/>
                </a:solidFill>
                <a:hlinkClick r:id="rId6"/>
              </a:rPr>
              <a:t>https://github.com/MaryPulley/Project_2/tree/main</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p:nvPr/>
        </p:nvSpPr>
        <p:spPr>
          <a:xfrm>
            <a:off x="4597650" y="2203100"/>
            <a:ext cx="4133400" cy="2020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46" name="Google Shape;146;p30"/>
          <p:cNvSpPr/>
          <p:nvPr/>
        </p:nvSpPr>
        <p:spPr>
          <a:xfrm>
            <a:off x="297625" y="2203100"/>
            <a:ext cx="4133400" cy="2020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roxima Nova"/>
              <a:ea typeface="Proxima Nova"/>
              <a:cs typeface="Proxima Nova"/>
              <a:sym typeface="Proxima Nova"/>
            </a:endParaRPr>
          </a:p>
        </p:txBody>
      </p:sp>
      <p:sp>
        <p:nvSpPr>
          <p:cNvPr id="147" name="Google Shape;147;p30"/>
          <p:cNvSpPr txBox="1"/>
          <p:nvPr>
            <p:ph idx="4294967295" type="title"/>
          </p:nvPr>
        </p:nvSpPr>
        <p:spPr>
          <a:xfrm>
            <a:off x="333925" y="696000"/>
            <a:ext cx="48756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100">
                <a:solidFill>
                  <a:schemeClr val="accent5"/>
                </a:solidFill>
              </a:rPr>
              <a:t>The questions we’re looking to answer:</a:t>
            </a:r>
            <a:endParaRPr sz="3100">
              <a:solidFill>
                <a:schemeClr val="accent5"/>
              </a:solidFill>
            </a:endParaRPr>
          </a:p>
        </p:txBody>
      </p:sp>
      <p:sp>
        <p:nvSpPr>
          <p:cNvPr id="148" name="Google Shape;148;p30"/>
          <p:cNvSpPr txBox="1"/>
          <p:nvPr>
            <p:ph idx="3" type="subTitle"/>
          </p:nvPr>
        </p:nvSpPr>
        <p:spPr>
          <a:xfrm>
            <a:off x="652525" y="2414750"/>
            <a:ext cx="3540600" cy="159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b="1" lang="en" sz="2000">
                <a:solidFill>
                  <a:schemeClr val="dk2"/>
                </a:solidFill>
                <a:latin typeface="Proxima Nova"/>
                <a:ea typeface="Proxima Nova"/>
                <a:cs typeface="Proxima Nova"/>
                <a:sym typeface="Proxima Nova"/>
              </a:rPr>
              <a:t>Can we predict future outbreaks of Avian flu based on historic data using a times series model?</a:t>
            </a:r>
            <a:endParaRPr b="1" sz="2000">
              <a:solidFill>
                <a:schemeClr val="dk2"/>
              </a:solidFill>
              <a:latin typeface="Proxima Nova"/>
              <a:ea typeface="Proxima Nova"/>
              <a:cs typeface="Proxima Nova"/>
              <a:sym typeface="Proxima Nova"/>
            </a:endParaRPr>
          </a:p>
        </p:txBody>
      </p:sp>
      <p:sp>
        <p:nvSpPr>
          <p:cNvPr id="149" name="Google Shape;149;p30"/>
          <p:cNvSpPr txBox="1"/>
          <p:nvPr>
            <p:ph idx="2" type="subTitle"/>
          </p:nvPr>
        </p:nvSpPr>
        <p:spPr>
          <a:xfrm>
            <a:off x="333925" y="205575"/>
            <a:ext cx="28554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b="1" lang="en" sz="1600">
                <a:latin typeface="Proxima Nova"/>
                <a:ea typeface="Proxima Nova"/>
                <a:cs typeface="Proxima Nova"/>
                <a:sym typeface="Proxima Nova"/>
              </a:rPr>
              <a:t>EXECUTIVE SUMMARY</a:t>
            </a:r>
            <a:endParaRPr b="1" sz="1600">
              <a:latin typeface="Proxima Nova"/>
              <a:ea typeface="Proxima Nova"/>
              <a:cs typeface="Proxima Nova"/>
              <a:sym typeface="Proxima Nova"/>
            </a:endParaRPr>
          </a:p>
        </p:txBody>
      </p:sp>
      <p:sp>
        <p:nvSpPr>
          <p:cNvPr id="150" name="Google Shape;150;p30"/>
          <p:cNvSpPr txBox="1"/>
          <p:nvPr>
            <p:ph idx="4294967295" type="body"/>
          </p:nvPr>
        </p:nvSpPr>
        <p:spPr>
          <a:xfrm>
            <a:off x="4924800" y="2481950"/>
            <a:ext cx="3631500" cy="14628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sz="2000"/>
              <a:t>Can we group related outbreaks by their qualities across the United States?</a:t>
            </a:r>
            <a:endParaRPr b="1" sz="2000"/>
          </a:p>
        </p:txBody>
      </p:sp>
      <p:pic>
        <p:nvPicPr>
          <p:cNvPr id="151" name="Google Shape;151;p30"/>
          <p:cNvPicPr preferRelativeResize="0"/>
          <p:nvPr/>
        </p:nvPicPr>
        <p:blipFill rotWithShape="1">
          <a:blip r:embed="rId3">
            <a:alphaModFix/>
          </a:blip>
          <a:srcRect b="62366" l="32251" r="33685" t="1191"/>
          <a:stretch/>
        </p:blipFill>
        <p:spPr>
          <a:xfrm>
            <a:off x="8296200" y="9675"/>
            <a:ext cx="639900" cy="6843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Deoxyribo nucleic acid illustration." id="156" name="Google Shape;156;p31"/>
          <p:cNvPicPr preferRelativeResize="0"/>
          <p:nvPr/>
        </p:nvPicPr>
        <p:blipFill rotWithShape="1">
          <a:blip r:embed="rId3">
            <a:alphaModFix/>
          </a:blip>
          <a:srcRect b="59590" l="-17" r="14932" t="12865"/>
          <a:stretch/>
        </p:blipFill>
        <p:spPr>
          <a:xfrm>
            <a:off x="770350" y="2834900"/>
            <a:ext cx="6207600" cy="1930200"/>
          </a:xfrm>
          <a:prstGeom prst="snip1Rect">
            <a:avLst>
              <a:gd fmla="val 29311" name="adj"/>
            </a:avLst>
          </a:prstGeom>
          <a:noFill/>
          <a:ln>
            <a:noFill/>
          </a:ln>
        </p:spPr>
      </p:pic>
      <p:sp>
        <p:nvSpPr>
          <p:cNvPr id="157" name="Google Shape;157;p31"/>
          <p:cNvSpPr txBox="1"/>
          <p:nvPr>
            <p:ph type="title"/>
          </p:nvPr>
        </p:nvSpPr>
        <p:spPr>
          <a:xfrm>
            <a:off x="333925" y="587150"/>
            <a:ext cx="84756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200"/>
              <a:t>Data Collection</a:t>
            </a:r>
            <a:endParaRPr sz="3200"/>
          </a:p>
        </p:txBody>
      </p:sp>
      <p:sp>
        <p:nvSpPr>
          <p:cNvPr id="158" name="Google Shape;158;p31"/>
          <p:cNvSpPr txBox="1"/>
          <p:nvPr>
            <p:ph idx="1" type="body"/>
          </p:nvPr>
        </p:nvSpPr>
        <p:spPr>
          <a:xfrm>
            <a:off x="333925" y="1291850"/>
            <a:ext cx="8475600" cy="14319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SzPct val="128278"/>
              <a:buNone/>
            </a:pPr>
            <a:r>
              <a:rPr lang="en" sz="3508"/>
              <a:t>We collected data from the WHO, CDC, and GISAID (Global Initiative on Sharing All Influenza Data) to effectively train our models. </a:t>
            </a:r>
            <a:endParaRPr sz="3508"/>
          </a:p>
          <a:p>
            <a:pPr indent="0" lvl="0" marL="0" rtl="0" algn="l">
              <a:lnSpc>
                <a:spcPct val="115000"/>
              </a:lnSpc>
              <a:spcBef>
                <a:spcPts val="1200"/>
              </a:spcBef>
              <a:spcAft>
                <a:spcPts val="0"/>
              </a:spcAft>
              <a:buSzPct val="128278"/>
              <a:buNone/>
            </a:pPr>
            <a:r>
              <a:rPr lang="en" sz="3508"/>
              <a:t>The data we used to train our models generally ranged from 2021 to mid-February 2025, just prior to the CDC halting outbreak updates.</a:t>
            </a:r>
            <a:endParaRPr sz="2721"/>
          </a:p>
          <a:p>
            <a:pPr indent="0" lvl="0" marL="0" rtl="0" algn="l">
              <a:lnSpc>
                <a:spcPct val="115000"/>
              </a:lnSpc>
              <a:spcBef>
                <a:spcPts val="1200"/>
              </a:spcBef>
              <a:spcAft>
                <a:spcPts val="1200"/>
              </a:spcAft>
              <a:buSzPct val="250000"/>
              <a:buNone/>
            </a:pPr>
            <a:r>
              <a:t/>
            </a:r>
            <a:endParaRPr/>
          </a:p>
        </p:txBody>
      </p:sp>
      <p:sp>
        <p:nvSpPr>
          <p:cNvPr id="159" name="Google Shape;159;p31"/>
          <p:cNvSpPr/>
          <p:nvPr/>
        </p:nvSpPr>
        <p:spPr>
          <a:xfrm flipH="1" rot="5400000">
            <a:off x="6059350" y="2866400"/>
            <a:ext cx="629400" cy="566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Inter Tight"/>
              <a:ea typeface="Inter Tight"/>
              <a:cs typeface="Inter Tight"/>
              <a:sym typeface="Inter Tight"/>
            </a:endParaRPr>
          </a:p>
        </p:txBody>
      </p:sp>
      <p:sp>
        <p:nvSpPr>
          <p:cNvPr id="160" name="Google Shape;160;p31"/>
          <p:cNvSpPr txBox="1"/>
          <p:nvPr>
            <p:ph idx="3" type="subTitle"/>
          </p:nvPr>
        </p:nvSpPr>
        <p:spPr>
          <a:xfrm>
            <a:off x="344050" y="205550"/>
            <a:ext cx="7060200" cy="292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800"/>
              </a:spcBef>
              <a:spcAft>
                <a:spcPts val="2700"/>
              </a:spcAft>
              <a:buSzPts val="700"/>
              <a:buNone/>
            </a:pPr>
            <a:r>
              <a:rPr b="1" lang="en" sz="1500">
                <a:latin typeface="Proxima Nova"/>
                <a:ea typeface="Proxima Nova"/>
                <a:cs typeface="Proxima Nova"/>
                <a:sym typeface="Proxima Nova"/>
              </a:rPr>
              <a:t>OVERVIEW OF DATA COLLECTION, CLEAN-UP, AND EXPLORATION</a:t>
            </a:r>
            <a:endParaRPr b="1" sz="1600">
              <a:latin typeface="Proxima Nova"/>
              <a:ea typeface="Proxima Nova"/>
              <a:cs typeface="Proxima Nova"/>
              <a:sym typeface="Proxima Nova"/>
            </a:endParaRPr>
          </a:p>
        </p:txBody>
      </p:sp>
      <p:pic>
        <p:nvPicPr>
          <p:cNvPr id="161" name="Google Shape;161;p31"/>
          <p:cNvPicPr preferRelativeResize="0"/>
          <p:nvPr/>
        </p:nvPicPr>
        <p:blipFill rotWithShape="1">
          <a:blip r:embed="rId4">
            <a:alphaModFix/>
          </a:blip>
          <a:srcRect b="62366" l="32251" r="33685" t="1191"/>
          <a:stretch/>
        </p:blipFill>
        <p:spPr>
          <a:xfrm>
            <a:off x="8437300" y="4394175"/>
            <a:ext cx="639900" cy="6843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110025" y="227388"/>
            <a:ext cx="84756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200"/>
              <a:t>Our Approach…</a:t>
            </a:r>
            <a:endParaRPr sz="3200"/>
          </a:p>
        </p:txBody>
      </p:sp>
      <p:sp>
        <p:nvSpPr>
          <p:cNvPr id="167" name="Google Shape;167;p32"/>
          <p:cNvSpPr/>
          <p:nvPr/>
        </p:nvSpPr>
        <p:spPr>
          <a:xfrm rot="-3280241">
            <a:off x="3897207" y="2420069"/>
            <a:ext cx="1323418" cy="13208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p32"/>
          <p:cNvGrpSpPr/>
          <p:nvPr/>
        </p:nvGrpSpPr>
        <p:grpSpPr>
          <a:xfrm>
            <a:off x="4212488" y="2017336"/>
            <a:ext cx="2958454" cy="3298348"/>
            <a:chOff x="4184863" y="1520198"/>
            <a:chExt cx="2958454" cy="3298348"/>
          </a:xfrm>
        </p:grpSpPr>
        <p:sp>
          <p:nvSpPr>
            <p:cNvPr id="169" name="Google Shape;169;p32"/>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2"/>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307AF3"/>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2"/>
            <p:cNvSpPr txBox="1"/>
            <p:nvPr/>
          </p:nvSpPr>
          <p:spPr>
            <a:xfrm rot="-3779421">
              <a:off x="4458991" y="2811559"/>
              <a:ext cx="1988372" cy="56323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Preprocessing &amp; Testing</a:t>
              </a:r>
              <a:endParaRPr b="0" i="0" sz="12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Models for Best Fit </a:t>
              </a:r>
              <a:endParaRPr b="0" i="0" sz="1200" u="none" cap="none" strike="noStrike">
                <a:solidFill>
                  <a:srgbClr val="FFFFFF"/>
                </a:solidFill>
                <a:latin typeface="Roboto"/>
                <a:ea typeface="Roboto"/>
                <a:cs typeface="Roboto"/>
                <a:sym typeface="Roboto"/>
              </a:endParaRPr>
            </a:p>
          </p:txBody>
        </p:sp>
      </p:grpSp>
      <p:grpSp>
        <p:nvGrpSpPr>
          <p:cNvPr id="172" name="Google Shape;172;p32"/>
          <p:cNvGrpSpPr/>
          <p:nvPr/>
        </p:nvGrpSpPr>
        <p:grpSpPr>
          <a:xfrm>
            <a:off x="2844656" y="437404"/>
            <a:ext cx="3293577" cy="3222916"/>
            <a:chOff x="2857731" y="-71333"/>
            <a:chExt cx="3293577" cy="3222916"/>
          </a:xfrm>
        </p:grpSpPr>
        <p:sp>
          <p:nvSpPr>
            <p:cNvPr id="173" name="Google Shape;173;p32"/>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2"/>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0D5C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2"/>
            <p:cNvSpPr txBox="1"/>
            <p:nvPr/>
          </p:nvSpPr>
          <p:spPr>
            <a:xfrm>
              <a:off x="3782825" y="1153125"/>
              <a:ext cx="15780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Proxima Nova"/>
                  <a:ea typeface="Proxima Nova"/>
                  <a:cs typeface="Proxima Nova"/>
                  <a:sym typeface="Proxima Nova"/>
                </a:rPr>
                <a:t>Identify Problem &amp;</a:t>
              </a:r>
              <a:endParaRPr b="0" i="0" sz="1300" u="none" cap="none" strike="noStrike">
                <a:solidFill>
                  <a:srgbClr val="FFFFFF"/>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Proxima Nova"/>
                  <a:ea typeface="Proxima Nova"/>
                  <a:cs typeface="Proxima Nova"/>
                  <a:sym typeface="Proxima Nova"/>
                </a:rPr>
                <a:t>Data Sources</a:t>
              </a:r>
              <a:endParaRPr b="0" i="0" sz="1300" u="none" cap="none" strike="noStrike">
                <a:solidFill>
                  <a:srgbClr val="FFFFFF"/>
                </a:solidFill>
                <a:latin typeface="Proxima Nova"/>
                <a:ea typeface="Proxima Nova"/>
                <a:cs typeface="Proxima Nova"/>
                <a:sym typeface="Proxima Nova"/>
              </a:endParaRPr>
            </a:p>
          </p:txBody>
        </p:sp>
      </p:grpSp>
      <p:grpSp>
        <p:nvGrpSpPr>
          <p:cNvPr id="176" name="Google Shape;176;p32"/>
          <p:cNvGrpSpPr/>
          <p:nvPr/>
        </p:nvGrpSpPr>
        <p:grpSpPr>
          <a:xfrm>
            <a:off x="1946812" y="2193408"/>
            <a:ext cx="3424433" cy="3122278"/>
            <a:chOff x="1959887" y="1684671"/>
            <a:chExt cx="3424433" cy="3122278"/>
          </a:xfrm>
        </p:grpSpPr>
        <p:sp>
          <p:nvSpPr>
            <p:cNvPr id="177" name="Google Shape;177;p32"/>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2"/>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0942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2"/>
            <p:cNvSpPr txBox="1"/>
            <p:nvPr/>
          </p:nvSpPr>
          <p:spPr>
            <a:xfrm flipH="1" rot="3725110">
              <a:off x="2818602" y="2876234"/>
              <a:ext cx="1577671" cy="56310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Visualization &amp;</a:t>
              </a:r>
              <a:endParaRPr b="0" i="0" sz="12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Presentation</a:t>
              </a:r>
              <a:endParaRPr b="0" i="0" sz="1200" u="none" cap="none" strike="noStrike">
                <a:solidFill>
                  <a:srgbClr val="FFFFFF"/>
                </a:solidFill>
                <a:latin typeface="Roboto"/>
                <a:ea typeface="Roboto"/>
                <a:cs typeface="Roboto"/>
                <a:sym typeface="Roboto"/>
              </a:endParaRPr>
            </a:p>
          </p:txBody>
        </p:sp>
      </p:grpSp>
      <p:sp>
        <p:nvSpPr>
          <p:cNvPr id="180" name="Google Shape;180;p32"/>
          <p:cNvSpPr txBox="1"/>
          <p:nvPr>
            <p:ph type="title"/>
          </p:nvPr>
        </p:nvSpPr>
        <p:spPr>
          <a:xfrm>
            <a:off x="3928013" y="714288"/>
            <a:ext cx="1261800" cy="615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1600">
                <a:solidFill>
                  <a:schemeClr val="accent1"/>
                </a:solidFill>
                <a:latin typeface="Proxima Nova"/>
                <a:ea typeface="Proxima Nova"/>
                <a:cs typeface="Proxima Nova"/>
                <a:sym typeface="Proxima Nova"/>
              </a:rPr>
              <a:t>Day 1</a:t>
            </a:r>
            <a:endParaRPr b="1" sz="1600">
              <a:solidFill>
                <a:schemeClr val="accent1"/>
              </a:solidFill>
              <a:latin typeface="Proxima Nova"/>
              <a:ea typeface="Proxima Nova"/>
              <a:cs typeface="Proxima Nova"/>
              <a:sym typeface="Proxima Nova"/>
            </a:endParaRPr>
          </a:p>
        </p:txBody>
      </p:sp>
      <p:sp>
        <p:nvSpPr>
          <p:cNvPr id="181" name="Google Shape;181;p32"/>
          <p:cNvSpPr txBox="1"/>
          <p:nvPr>
            <p:ph type="title"/>
          </p:nvPr>
        </p:nvSpPr>
        <p:spPr>
          <a:xfrm rot="-3889542">
            <a:off x="6077833" y="3586092"/>
            <a:ext cx="1398536" cy="615591"/>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1800">
                <a:solidFill>
                  <a:schemeClr val="accent1"/>
                </a:solidFill>
                <a:latin typeface="Proxima Nova"/>
                <a:ea typeface="Proxima Nova"/>
                <a:cs typeface="Proxima Nova"/>
                <a:sym typeface="Proxima Nova"/>
              </a:rPr>
              <a:t>Days 2, 3, 4 </a:t>
            </a:r>
            <a:endParaRPr b="1" sz="1800">
              <a:solidFill>
                <a:schemeClr val="accent1"/>
              </a:solidFill>
              <a:latin typeface="Proxima Nova"/>
              <a:ea typeface="Proxima Nova"/>
              <a:cs typeface="Proxima Nova"/>
              <a:sym typeface="Proxima Nova"/>
            </a:endParaRPr>
          </a:p>
        </p:txBody>
      </p:sp>
      <p:sp>
        <p:nvSpPr>
          <p:cNvPr id="182" name="Google Shape;182;p32"/>
          <p:cNvSpPr txBox="1"/>
          <p:nvPr>
            <p:ph type="title"/>
          </p:nvPr>
        </p:nvSpPr>
        <p:spPr>
          <a:xfrm flipH="1" rot="3889803">
            <a:off x="1738881" y="3647902"/>
            <a:ext cx="1261919" cy="615591"/>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1800">
                <a:solidFill>
                  <a:schemeClr val="accent1"/>
                </a:solidFill>
                <a:latin typeface="Proxima Nova"/>
                <a:ea typeface="Proxima Nova"/>
                <a:cs typeface="Proxima Nova"/>
                <a:sym typeface="Proxima Nova"/>
              </a:rPr>
              <a:t>Day 5</a:t>
            </a:r>
            <a:endParaRPr b="1" sz="1800">
              <a:solidFill>
                <a:schemeClr val="accent1"/>
              </a:solidFill>
              <a:latin typeface="Proxima Nova"/>
              <a:ea typeface="Proxima Nova"/>
              <a:cs typeface="Proxima Nova"/>
              <a:sym typeface="Proxima Nova"/>
            </a:endParaRPr>
          </a:p>
        </p:txBody>
      </p:sp>
      <p:pic>
        <p:nvPicPr>
          <p:cNvPr id="183" name="Google Shape;183;p32"/>
          <p:cNvPicPr preferRelativeResize="0"/>
          <p:nvPr/>
        </p:nvPicPr>
        <p:blipFill rotWithShape="1">
          <a:blip r:embed="rId3">
            <a:alphaModFix/>
          </a:blip>
          <a:srcRect b="62366" l="32251" r="33685" t="1191"/>
          <a:stretch/>
        </p:blipFill>
        <p:spPr>
          <a:xfrm>
            <a:off x="4096500" y="2572149"/>
            <a:ext cx="951000" cy="101670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p:nvPr/>
        </p:nvSpPr>
        <p:spPr>
          <a:xfrm>
            <a:off x="5079850" y="2478750"/>
            <a:ext cx="2894700" cy="1188900"/>
          </a:xfrm>
          <a:prstGeom prst="roundRect">
            <a:avLst>
              <a:gd fmla="val 16667" name="adj"/>
            </a:avLst>
          </a:prstGeom>
          <a:solidFill>
            <a:srgbClr val="34457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89" name="Google Shape;189;p33"/>
          <p:cNvSpPr txBox="1"/>
          <p:nvPr>
            <p:ph type="title"/>
          </p:nvPr>
        </p:nvSpPr>
        <p:spPr>
          <a:xfrm>
            <a:off x="1339350" y="1303775"/>
            <a:ext cx="6465300" cy="684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00"/>
              <a:t>Binary Classification Models</a:t>
            </a:r>
            <a:endParaRPr sz="3200"/>
          </a:p>
        </p:txBody>
      </p:sp>
      <p:sp>
        <p:nvSpPr>
          <p:cNvPr id="190" name="Google Shape;190;p33"/>
          <p:cNvSpPr txBox="1"/>
          <p:nvPr>
            <p:ph type="title"/>
          </p:nvPr>
        </p:nvSpPr>
        <p:spPr>
          <a:xfrm>
            <a:off x="4973050" y="2749025"/>
            <a:ext cx="31083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2150">
                <a:solidFill>
                  <a:schemeClr val="lt1"/>
                </a:solidFill>
              </a:rPr>
              <a:t>Random Forest Classifier</a:t>
            </a:r>
            <a:endParaRPr sz="2150">
              <a:solidFill>
                <a:schemeClr val="lt1"/>
              </a:solidFill>
            </a:endParaRPr>
          </a:p>
        </p:txBody>
      </p:sp>
      <p:pic>
        <p:nvPicPr>
          <p:cNvPr id="191" name="Google Shape;191;p33"/>
          <p:cNvPicPr preferRelativeResize="0"/>
          <p:nvPr/>
        </p:nvPicPr>
        <p:blipFill rotWithShape="1">
          <a:blip r:embed="rId3">
            <a:alphaModFix/>
          </a:blip>
          <a:srcRect b="62366" l="32251" r="33685" t="1191"/>
          <a:stretch/>
        </p:blipFill>
        <p:spPr>
          <a:xfrm>
            <a:off x="8244825" y="198300"/>
            <a:ext cx="639900" cy="684300"/>
          </a:xfrm>
          <a:prstGeom prst="roundRect">
            <a:avLst>
              <a:gd fmla="val 16667" name="adj"/>
            </a:avLst>
          </a:prstGeom>
          <a:noFill/>
          <a:ln>
            <a:noFill/>
          </a:ln>
        </p:spPr>
      </p:pic>
      <p:sp>
        <p:nvSpPr>
          <p:cNvPr id="192" name="Google Shape;192;p33"/>
          <p:cNvSpPr/>
          <p:nvPr/>
        </p:nvSpPr>
        <p:spPr>
          <a:xfrm>
            <a:off x="1312325" y="2478750"/>
            <a:ext cx="2894700" cy="1188900"/>
          </a:xfrm>
          <a:prstGeom prst="roundRect">
            <a:avLst>
              <a:gd fmla="val 16667" name="adj"/>
            </a:avLst>
          </a:prstGeom>
          <a:solidFill>
            <a:srgbClr val="34457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93" name="Google Shape;193;p33"/>
          <p:cNvSpPr txBox="1"/>
          <p:nvPr>
            <p:ph type="title"/>
          </p:nvPr>
        </p:nvSpPr>
        <p:spPr>
          <a:xfrm>
            <a:off x="993300" y="2749025"/>
            <a:ext cx="3578700" cy="755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solidFill>
                  <a:schemeClr val="lt1"/>
                </a:solidFill>
              </a:rPr>
              <a:t>Logistic</a:t>
            </a:r>
            <a:endParaRPr>
              <a:solidFill>
                <a:schemeClr val="lt1"/>
              </a:solidFill>
            </a:endParaRPr>
          </a:p>
          <a:p>
            <a:pPr indent="0" lvl="0" marL="0" rtl="0" algn="ctr">
              <a:lnSpc>
                <a:spcPct val="100000"/>
              </a:lnSpc>
              <a:spcBef>
                <a:spcPts val="0"/>
              </a:spcBef>
              <a:spcAft>
                <a:spcPts val="0"/>
              </a:spcAft>
              <a:buSzPct val="111111"/>
              <a:buNone/>
            </a:pPr>
            <a:r>
              <a:rPr lang="en">
                <a:solidFill>
                  <a:schemeClr val="lt1"/>
                </a:solidFill>
              </a:rPr>
              <a:t>Regression</a:t>
            </a:r>
            <a:endParaRPr>
              <a:solidFill>
                <a:schemeClr val="lt1"/>
              </a:solidFill>
            </a:endParaRPr>
          </a:p>
        </p:txBody>
      </p:sp>
      <p:sp>
        <p:nvSpPr>
          <p:cNvPr id="194" name="Google Shape;194;p33"/>
          <p:cNvSpPr txBox="1"/>
          <p:nvPr>
            <p:ph idx="4294967295" type="subTitle"/>
          </p:nvPr>
        </p:nvSpPr>
        <p:spPr>
          <a:xfrm>
            <a:off x="333925" y="205550"/>
            <a:ext cx="1353300" cy="292500"/>
          </a:xfrm>
          <a:prstGeom prst="rect">
            <a:avLst/>
          </a:prstGeom>
          <a:noFill/>
          <a:ln>
            <a:noFill/>
          </a:ln>
        </p:spPr>
        <p:txBody>
          <a:bodyPr anchorCtr="0" anchor="ctr" bIns="91425" lIns="91425" spcFirstLastPara="1" rIns="91425" wrap="square" tIns="91425">
            <a:noAutofit/>
          </a:bodyPr>
          <a:lstStyle/>
          <a:p>
            <a:pPr indent="0" lvl="0" marL="0" marR="0" rtl="0" algn="l">
              <a:lnSpc>
                <a:spcPct val="95000"/>
              </a:lnSpc>
              <a:spcBef>
                <a:spcPts val="0"/>
              </a:spcBef>
              <a:spcAft>
                <a:spcPts val="1200"/>
              </a:spcAft>
              <a:buClr>
                <a:schemeClr val="dk2"/>
              </a:buClr>
              <a:buSzPts val="688"/>
              <a:buFont typeface="Proxima Nova"/>
              <a:buNone/>
            </a:pPr>
            <a:r>
              <a:rPr b="0" i="0" lang="en" sz="1200" u="none" cap="none" strike="noStrike">
                <a:solidFill>
                  <a:schemeClr val="dk2"/>
                </a:solidFill>
                <a:latin typeface="Alfa Slab One"/>
                <a:ea typeface="Alfa Slab One"/>
                <a:cs typeface="Alfa Slab One"/>
                <a:sym typeface="Alfa Slab One"/>
              </a:rPr>
              <a:t>Flockbusters</a:t>
            </a:r>
            <a:endParaRPr b="0" i="0" sz="1200" u="none" cap="none" strike="noStrike">
              <a:solidFill>
                <a:schemeClr val="dk2"/>
              </a:solidFill>
              <a:latin typeface="Alfa Slab One"/>
              <a:ea typeface="Alfa Slab One"/>
              <a:cs typeface="Alfa Slab One"/>
              <a:sym typeface="Alfa Slab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965700" y="926800"/>
            <a:ext cx="7212600" cy="101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500"/>
              <a:t>Binary Classification Model for Outbreak Prediction: </a:t>
            </a:r>
            <a:endParaRPr sz="2500"/>
          </a:p>
          <a:p>
            <a:pPr indent="0" lvl="0" marL="0" rtl="0" algn="ctr">
              <a:lnSpc>
                <a:spcPct val="100000"/>
              </a:lnSpc>
              <a:spcBef>
                <a:spcPts val="0"/>
              </a:spcBef>
              <a:spcAft>
                <a:spcPts val="0"/>
              </a:spcAft>
              <a:buSzPts val="990"/>
              <a:buNone/>
            </a:pPr>
            <a:r>
              <a:t/>
            </a:r>
            <a:endParaRPr sz="2500"/>
          </a:p>
          <a:p>
            <a:pPr indent="0" lvl="0" marL="0" rtl="0" algn="ctr">
              <a:lnSpc>
                <a:spcPct val="100000"/>
              </a:lnSpc>
              <a:spcBef>
                <a:spcPts val="0"/>
              </a:spcBef>
              <a:spcAft>
                <a:spcPts val="0"/>
              </a:spcAft>
              <a:buSzPts val="990"/>
              <a:buNone/>
            </a:pPr>
            <a:r>
              <a:rPr lang="en" sz="2500"/>
              <a:t>Random Forest Classifier</a:t>
            </a:r>
            <a:endParaRPr sz="2500"/>
          </a:p>
        </p:txBody>
      </p:sp>
      <p:sp>
        <p:nvSpPr>
          <p:cNvPr id="200" name="Google Shape;200;p34"/>
          <p:cNvSpPr txBox="1"/>
          <p:nvPr/>
        </p:nvSpPr>
        <p:spPr>
          <a:xfrm>
            <a:off x="765450" y="3107700"/>
            <a:ext cx="76131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1"/>
                </a:solidFill>
                <a:latin typeface="Proxima Nova"/>
                <a:ea typeface="Proxima Nova"/>
                <a:cs typeface="Proxima Nova"/>
                <a:sym typeface="Proxima Nova"/>
              </a:rPr>
              <a:t>This analysis tackles a binary classification problem to predict bird flu outbreaks using a Random Forest Classifier. Various hyperparameter tuning methods are explored to optimize the model performance.</a:t>
            </a:r>
            <a:endParaRPr b="1" i="0" sz="1600" u="none" cap="none" strike="noStrike">
              <a:solidFill>
                <a:schemeClr val="accent1"/>
              </a:solidFill>
              <a:latin typeface="Proxima Nova"/>
              <a:ea typeface="Proxima Nova"/>
              <a:cs typeface="Proxima Nova"/>
              <a:sym typeface="Proxima Nova"/>
            </a:endParaRPr>
          </a:p>
        </p:txBody>
      </p:sp>
      <p:sp>
        <p:nvSpPr>
          <p:cNvPr id="201" name="Google Shape;201;p34"/>
          <p:cNvSpPr txBox="1"/>
          <p:nvPr>
            <p:ph idx="4" type="subTitle"/>
          </p:nvPr>
        </p:nvSpPr>
        <p:spPr>
          <a:xfrm>
            <a:off x="333925" y="205550"/>
            <a:ext cx="1353300" cy="292500"/>
          </a:xfrm>
          <a:prstGeom prst="rect">
            <a:avLst/>
          </a:prstGeom>
          <a:noFill/>
          <a:ln>
            <a:noFill/>
          </a:ln>
        </p:spPr>
        <p:txBody>
          <a:bodyPr anchorCtr="0" anchor="ctr" bIns="91425" lIns="91425" spcFirstLastPara="1" rIns="91425" wrap="square" tIns="91425">
            <a:noAutofit/>
          </a:bodyPr>
          <a:lstStyle/>
          <a:p>
            <a:pPr indent="0" lvl="0" marL="0" rtl="0" algn="l">
              <a:lnSpc>
                <a:spcPct val="95000"/>
              </a:lnSpc>
              <a:spcBef>
                <a:spcPts val="0"/>
              </a:spcBef>
              <a:spcAft>
                <a:spcPts val="1200"/>
              </a:spcAft>
              <a:buSzPts val="688"/>
              <a:buNone/>
            </a:pPr>
            <a:r>
              <a:rPr lang="en" sz="1200">
                <a:latin typeface="Alfa Slab One"/>
                <a:ea typeface="Alfa Slab One"/>
                <a:cs typeface="Alfa Slab One"/>
                <a:sym typeface="Alfa Slab One"/>
              </a:rPr>
              <a:t>Flockbusters</a:t>
            </a:r>
            <a:endParaRPr sz="1200">
              <a:latin typeface="Alfa Slab One"/>
              <a:ea typeface="Alfa Slab One"/>
              <a:cs typeface="Alfa Slab One"/>
              <a:sym typeface="Alfa Slab One"/>
            </a:endParaRPr>
          </a:p>
        </p:txBody>
      </p:sp>
      <p:pic>
        <p:nvPicPr>
          <p:cNvPr id="202" name="Google Shape;202;p34"/>
          <p:cNvPicPr preferRelativeResize="0"/>
          <p:nvPr/>
        </p:nvPicPr>
        <p:blipFill rotWithShape="1">
          <a:blip r:embed="rId3">
            <a:alphaModFix/>
          </a:blip>
          <a:srcRect b="62366" l="32251" r="33685" t="1191"/>
          <a:stretch/>
        </p:blipFill>
        <p:spPr>
          <a:xfrm>
            <a:off x="8244825" y="198300"/>
            <a:ext cx="639900" cy="6843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idx="3" type="subTitle"/>
          </p:nvPr>
        </p:nvSpPr>
        <p:spPr>
          <a:xfrm>
            <a:off x="280250" y="195075"/>
            <a:ext cx="68718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700"/>
              <a:buNone/>
            </a:pPr>
            <a:r>
              <a:rPr b="1" lang="en" sz="1800">
                <a:latin typeface="Proxima Nova"/>
                <a:ea typeface="Proxima Nova"/>
                <a:cs typeface="Proxima Nova"/>
                <a:sym typeface="Proxima Nova"/>
              </a:rPr>
              <a:t>Confusion Matrix and Scoring</a:t>
            </a:r>
            <a:endParaRPr b="1" sz="1800">
              <a:latin typeface="Proxima Nova"/>
              <a:ea typeface="Proxima Nova"/>
              <a:cs typeface="Proxima Nova"/>
              <a:sym typeface="Proxima Nova"/>
            </a:endParaRPr>
          </a:p>
        </p:txBody>
      </p:sp>
      <p:pic>
        <p:nvPicPr>
          <p:cNvPr id="208" name="Google Shape;208;p35"/>
          <p:cNvPicPr preferRelativeResize="0"/>
          <p:nvPr/>
        </p:nvPicPr>
        <p:blipFill rotWithShape="1">
          <a:blip r:embed="rId3">
            <a:alphaModFix/>
          </a:blip>
          <a:srcRect b="62366" l="32251" r="33685" t="1191"/>
          <a:stretch/>
        </p:blipFill>
        <p:spPr>
          <a:xfrm>
            <a:off x="8346575" y="85225"/>
            <a:ext cx="639900" cy="684300"/>
          </a:xfrm>
          <a:prstGeom prst="roundRect">
            <a:avLst>
              <a:gd fmla="val 16667" name="adj"/>
            </a:avLst>
          </a:prstGeom>
          <a:noFill/>
          <a:ln>
            <a:noFill/>
          </a:ln>
        </p:spPr>
      </p:pic>
      <p:pic>
        <p:nvPicPr>
          <p:cNvPr id="209" name="Google Shape;209;p35"/>
          <p:cNvPicPr preferRelativeResize="0"/>
          <p:nvPr/>
        </p:nvPicPr>
        <p:blipFill rotWithShape="1">
          <a:blip r:embed="rId4">
            <a:alphaModFix/>
          </a:blip>
          <a:srcRect b="0" l="0" r="0" t="0"/>
          <a:stretch/>
        </p:blipFill>
        <p:spPr>
          <a:xfrm>
            <a:off x="152400" y="639975"/>
            <a:ext cx="4887991" cy="4351124"/>
          </a:xfrm>
          <a:prstGeom prst="rect">
            <a:avLst/>
          </a:prstGeom>
          <a:noFill/>
          <a:ln>
            <a:noFill/>
          </a:ln>
        </p:spPr>
      </p:pic>
      <p:pic>
        <p:nvPicPr>
          <p:cNvPr id="210" name="Google Shape;210;p35"/>
          <p:cNvPicPr preferRelativeResize="0"/>
          <p:nvPr/>
        </p:nvPicPr>
        <p:blipFill>
          <a:blip r:embed="rId5">
            <a:alphaModFix/>
          </a:blip>
          <a:stretch>
            <a:fillRect/>
          </a:stretch>
        </p:blipFill>
        <p:spPr>
          <a:xfrm>
            <a:off x="5187666" y="1484729"/>
            <a:ext cx="3798808" cy="26616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965700" y="788625"/>
            <a:ext cx="7212600" cy="53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500"/>
              <a:t>Code for Optimization</a:t>
            </a:r>
            <a:endParaRPr sz="2500"/>
          </a:p>
          <a:p>
            <a:pPr indent="0" lvl="0" marL="0" rtl="0" algn="ctr">
              <a:lnSpc>
                <a:spcPct val="100000"/>
              </a:lnSpc>
              <a:spcBef>
                <a:spcPts val="0"/>
              </a:spcBef>
              <a:spcAft>
                <a:spcPts val="0"/>
              </a:spcAft>
              <a:buSzPts val="990"/>
              <a:buNone/>
            </a:pPr>
            <a:r>
              <a:t/>
            </a:r>
            <a:endParaRPr sz="2500"/>
          </a:p>
          <a:p>
            <a:pPr indent="0" lvl="0" marL="0" rtl="0" algn="ctr">
              <a:lnSpc>
                <a:spcPct val="100000"/>
              </a:lnSpc>
              <a:spcBef>
                <a:spcPts val="0"/>
              </a:spcBef>
              <a:spcAft>
                <a:spcPts val="0"/>
              </a:spcAft>
              <a:buSzPts val="990"/>
              <a:buNone/>
            </a:pPr>
            <a:r>
              <a:t/>
            </a:r>
            <a:endParaRPr sz="2500"/>
          </a:p>
        </p:txBody>
      </p:sp>
      <p:pic>
        <p:nvPicPr>
          <p:cNvPr id="216" name="Google Shape;216;p36"/>
          <p:cNvPicPr preferRelativeResize="0"/>
          <p:nvPr/>
        </p:nvPicPr>
        <p:blipFill rotWithShape="1">
          <a:blip r:embed="rId3">
            <a:alphaModFix/>
          </a:blip>
          <a:srcRect b="0" l="0" r="0" t="0"/>
          <a:stretch/>
        </p:blipFill>
        <p:spPr>
          <a:xfrm>
            <a:off x="152400" y="1445575"/>
            <a:ext cx="2948247" cy="3378200"/>
          </a:xfrm>
          <a:prstGeom prst="rect">
            <a:avLst/>
          </a:prstGeom>
          <a:noFill/>
          <a:ln>
            <a:noFill/>
          </a:ln>
        </p:spPr>
      </p:pic>
      <p:pic>
        <p:nvPicPr>
          <p:cNvPr id="217" name="Google Shape;217;p36"/>
          <p:cNvPicPr preferRelativeResize="0"/>
          <p:nvPr/>
        </p:nvPicPr>
        <p:blipFill rotWithShape="1">
          <a:blip r:embed="rId4">
            <a:alphaModFix/>
          </a:blip>
          <a:srcRect b="0" l="0" r="0" t="0"/>
          <a:stretch/>
        </p:blipFill>
        <p:spPr>
          <a:xfrm>
            <a:off x="3253047" y="1445575"/>
            <a:ext cx="3273719" cy="3378200"/>
          </a:xfrm>
          <a:prstGeom prst="rect">
            <a:avLst/>
          </a:prstGeom>
          <a:noFill/>
          <a:ln>
            <a:noFill/>
          </a:ln>
        </p:spPr>
      </p:pic>
      <p:pic>
        <p:nvPicPr>
          <p:cNvPr id="218" name="Google Shape;218;p36"/>
          <p:cNvPicPr preferRelativeResize="0"/>
          <p:nvPr/>
        </p:nvPicPr>
        <p:blipFill rotWithShape="1">
          <a:blip r:embed="rId5">
            <a:alphaModFix/>
          </a:blip>
          <a:srcRect b="0" l="0" r="0" t="0"/>
          <a:stretch/>
        </p:blipFill>
        <p:spPr>
          <a:xfrm>
            <a:off x="6679167" y="1445575"/>
            <a:ext cx="2312433" cy="2354953"/>
          </a:xfrm>
          <a:prstGeom prst="rect">
            <a:avLst/>
          </a:prstGeom>
          <a:noFill/>
          <a:ln>
            <a:noFill/>
          </a:ln>
        </p:spPr>
      </p:pic>
      <p:sp>
        <p:nvSpPr>
          <p:cNvPr id="219" name="Google Shape;219;p36"/>
          <p:cNvSpPr txBox="1"/>
          <p:nvPr>
            <p:ph idx="4" type="subTitle"/>
          </p:nvPr>
        </p:nvSpPr>
        <p:spPr>
          <a:xfrm>
            <a:off x="333925" y="205550"/>
            <a:ext cx="1353300" cy="292500"/>
          </a:xfrm>
          <a:prstGeom prst="rect">
            <a:avLst/>
          </a:prstGeom>
          <a:noFill/>
          <a:ln>
            <a:noFill/>
          </a:ln>
        </p:spPr>
        <p:txBody>
          <a:bodyPr anchorCtr="0" anchor="ctr" bIns="91425" lIns="91425" spcFirstLastPara="1" rIns="91425" wrap="square" tIns="91425">
            <a:noAutofit/>
          </a:bodyPr>
          <a:lstStyle/>
          <a:p>
            <a:pPr indent="0" lvl="0" marL="0" rtl="0" algn="l">
              <a:lnSpc>
                <a:spcPct val="95000"/>
              </a:lnSpc>
              <a:spcBef>
                <a:spcPts val="0"/>
              </a:spcBef>
              <a:spcAft>
                <a:spcPts val="1200"/>
              </a:spcAft>
              <a:buSzPts val="688"/>
              <a:buNone/>
            </a:pPr>
            <a:r>
              <a:rPr lang="en" sz="1200">
                <a:latin typeface="Alfa Slab One"/>
                <a:ea typeface="Alfa Slab One"/>
                <a:cs typeface="Alfa Slab One"/>
                <a:sym typeface="Alfa Slab One"/>
              </a:rPr>
              <a:t>Flockbusters</a:t>
            </a:r>
            <a:endParaRPr sz="1200">
              <a:latin typeface="Alfa Slab One"/>
              <a:ea typeface="Alfa Slab One"/>
              <a:cs typeface="Alfa Slab One"/>
              <a:sym typeface="Alfa Slab One"/>
            </a:endParaRPr>
          </a:p>
        </p:txBody>
      </p:sp>
      <p:pic>
        <p:nvPicPr>
          <p:cNvPr id="220" name="Google Shape;220;p36"/>
          <p:cNvPicPr preferRelativeResize="0"/>
          <p:nvPr/>
        </p:nvPicPr>
        <p:blipFill rotWithShape="1">
          <a:blip r:embed="rId6">
            <a:alphaModFix/>
          </a:blip>
          <a:srcRect b="62366" l="32251" r="33685" t="1191"/>
          <a:stretch/>
        </p:blipFill>
        <p:spPr>
          <a:xfrm>
            <a:off x="8244825" y="198300"/>
            <a:ext cx="639900" cy="684300"/>
          </a:xfrm>
          <a:prstGeom prst="round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