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2" r:id="rId9"/>
    <p:sldId id="277" r:id="rId10"/>
    <p:sldId id="393" r:id="rId11"/>
    <p:sldId id="278" r:id="rId12"/>
    <p:sldId id="395" r:id="rId13"/>
    <p:sldId id="396" r:id="rId14"/>
    <p:sldId id="397" r:id="rId15"/>
    <p:sldId id="399" r:id="rId16"/>
    <p:sldId id="400" r:id="rId17"/>
    <p:sldId id="401" r:id="rId18"/>
    <p:sldId id="321"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74" autoAdjust="0"/>
  </p:normalViewPr>
  <p:slideViewPr>
    <p:cSldViewPr snapToGrid="0">
      <p:cViewPr varScale="1">
        <p:scale>
          <a:sx n="100" d="100"/>
          <a:sy n="100" d="100"/>
        </p:scale>
        <p:origin x="150" y="8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3991540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World population gave population size with latitudes and longitudes which allowed a merge into the Google API</a:t>
            </a:r>
          </a:p>
          <a:p>
            <a:endParaRPr lang="en-US" dirty="0"/>
          </a:p>
          <a:p>
            <a:r>
              <a:rPr lang="en-US" dirty="0"/>
              <a:t>Google API was used since it contained the rating and review information desired for analysis</a:t>
            </a:r>
          </a:p>
          <a:p>
            <a:r>
              <a:rPr lang="en-US" dirty="0"/>
              <a:t>The reason for 10 cities is to show proof of concept before expanding</a:t>
            </a:r>
          </a:p>
          <a:p>
            <a:r>
              <a:rPr lang="en-US" dirty="0"/>
              <a:t>-Quantify if correlation truly exists, costs deemed starting with 10 then expanding nation wide</a:t>
            </a:r>
          </a:p>
          <a:p>
            <a:r>
              <a:rPr lang="en-US" dirty="0"/>
              <a:t>Filtered restaurants to focus on a rating above 4.0 to differentiate between a good review and great review</a:t>
            </a:r>
          </a:p>
          <a:p>
            <a:r>
              <a:rPr lang="en-US" dirty="0"/>
              <a:t>&gt;250 reviews give restaurants with a well established review base and reputation</a:t>
            </a:r>
          </a:p>
        </p:txBody>
      </p:sp>
      <p:sp>
        <p:nvSpPr>
          <p:cNvPr id="4" name="Slide Number Placeholder 3"/>
          <p:cNvSpPr>
            <a:spLocks noGrp="1"/>
          </p:cNvSpPr>
          <p:nvPr>
            <p:ph type="sldNum" sz="quarter" idx="5"/>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3365640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data, there is a weak positive correlation based on a r squared value of 0.3</a:t>
            </a:r>
          </a:p>
        </p:txBody>
      </p:sp>
      <p:sp>
        <p:nvSpPr>
          <p:cNvPr id="4" name="Slide Number Placeholder 3"/>
          <p:cNvSpPr>
            <a:spLocks noGrp="1"/>
          </p:cNvSpPr>
          <p:nvPr>
            <p:ph type="sldNum" sz="quarter" idx="5"/>
          </p:nvPr>
        </p:nvSpPr>
        <p:spPr/>
        <p:txBody>
          <a:bodyPr/>
          <a:lstStyle/>
          <a:p>
            <a:fld id="{E7CCE34D-CFF1-4FFE-815B-D050E7ED2DFD}" type="slidenum">
              <a:rPr lang="en-US" smtClean="0"/>
              <a:t>8</a:t>
            </a:fld>
            <a:endParaRPr lang="en-US"/>
          </a:p>
        </p:txBody>
      </p:sp>
    </p:spTree>
    <p:extLst>
      <p:ext uri="{BB962C8B-B14F-4D97-AF65-F5344CB8AC3E}">
        <p14:creationId xmlns:p14="http://schemas.microsoft.com/office/powerpoint/2010/main" val="400113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of the data, there is no correlation .</a:t>
            </a:r>
          </a:p>
          <a:p>
            <a:endParaRPr lang="en-US" dirty="0"/>
          </a:p>
          <a:p>
            <a:r>
              <a:rPr lang="en-US" dirty="0"/>
              <a:t>More people tend to got to a mid price restaurant than a high or low price restaurant. 2.0 has the most reviews</a:t>
            </a:r>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3177836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x axis rotate 45°</a:t>
            </a:r>
          </a:p>
          <a:p>
            <a:r>
              <a:rPr lang="en-US" dirty="0"/>
              <a:t>Not culture based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2990060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weak correlation, larger populations tend to give lower ratings</a:t>
            </a: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11</a:t>
            </a:fld>
            <a:endParaRPr lang="en-US"/>
          </a:p>
        </p:txBody>
      </p:sp>
    </p:spTree>
    <p:extLst>
      <p:ext uri="{BB962C8B-B14F-4D97-AF65-F5344CB8AC3E}">
        <p14:creationId xmlns:p14="http://schemas.microsoft.com/office/powerpoint/2010/main" val="244312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given review was 4.5, data was truly random and well </a:t>
            </a:r>
            <a:r>
              <a:rPr lang="en-US" dirty="0" err="1"/>
              <a:t>distibuted</a:t>
            </a:r>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236003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f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92478" y="3780292"/>
            <a:ext cx="5437187" cy="2986234"/>
          </a:xfrm>
        </p:spPr>
        <p:txBody>
          <a:bodyPr vert="horz" wrap="square" lIns="0" tIns="0" rIns="0" bIns="0" rtlCol="0">
            <a:normAutofit/>
            <a:scene3d>
              <a:camera prst="orthographicFront"/>
              <a:lightRig rig="flat" dir="t"/>
            </a:scene3d>
            <a:sp3d extrusionH="6350" contourW="12700" prstMaterial="softEdge">
              <a:bevelB w="12700" h="25400"/>
            </a:sp3d>
          </a:bodyPr>
          <a:lstStyle/>
          <a:p>
            <a:pPr>
              <a:lnSpc>
                <a:spcPct val="100000"/>
              </a:lnSpc>
              <a:spcBef>
                <a:spcPts val="1000"/>
              </a:spcBef>
              <a:spcAft>
                <a:spcPts val="800"/>
              </a:spcAft>
              <a:buFont typeface="Arial" panose="020B0604020202020204" pitchFamily="34" charset="0"/>
            </a:pPr>
            <a:r>
              <a:rPr lang="en-US" sz="7200" b="1" dirty="0">
                <a:solidFill>
                  <a:schemeClr val="accent3">
                    <a:lumMod val="60000"/>
                    <a:lumOff val="40000"/>
                    <a:alpha val="60000"/>
                  </a:schemeClr>
                </a:solidFill>
                <a:effectLst>
                  <a:outerShdw blurRad="38100" dist="38100" dir="2700000" algn="tl">
                    <a:srgbClr val="000000">
                      <a:alpha val="43137"/>
                    </a:srgbClr>
                  </a:outerShdw>
                </a:effectLst>
                <a:latin typeface="+mn-lt"/>
                <a:ea typeface="+mn-ea"/>
                <a:cs typeface="+mn-cs"/>
              </a:rPr>
              <a:t>Project 1</a:t>
            </a:r>
            <a:br>
              <a:rPr lang="en-US" sz="9600" b="1" dirty="0">
                <a:solidFill>
                  <a:schemeClr val="accent3">
                    <a:lumMod val="60000"/>
                    <a:lumOff val="40000"/>
                    <a:alpha val="60000"/>
                  </a:schemeClr>
                </a:solidFill>
                <a:effectLst>
                  <a:outerShdw blurRad="38100" dist="38100" dir="2700000" algn="tl">
                    <a:srgbClr val="000000">
                      <a:alpha val="43137"/>
                    </a:srgbClr>
                  </a:outerShdw>
                </a:effectLst>
                <a:latin typeface="+mn-lt"/>
                <a:ea typeface="+mn-ea"/>
                <a:cs typeface="+mn-cs"/>
              </a:rPr>
            </a:br>
            <a:endParaRPr lang="en-US" sz="9600" b="1" dirty="0">
              <a:solidFill>
                <a:schemeClr val="accent3">
                  <a:lumMod val="60000"/>
                  <a:lumOff val="40000"/>
                  <a:alpha val="60000"/>
                </a:schemeClr>
              </a:solidFill>
              <a:effectLst>
                <a:outerShdw blurRad="38100" dist="38100" dir="2700000" algn="tl">
                  <a:srgbClr val="000000">
                    <a:alpha val="43137"/>
                  </a:srgbClr>
                </a:outerShdw>
              </a:effectLst>
              <a:latin typeface="+mn-lt"/>
              <a:ea typeface="+mn-ea"/>
              <a:cs typeface="+mn-cs"/>
            </a:endParaRPr>
          </a:p>
        </p:txBody>
      </p:sp>
      <p:pic>
        <p:nvPicPr>
          <p:cNvPr id="6" name="Picture 5">
            <a:extLst>
              <a:ext uri="{FF2B5EF4-FFF2-40B4-BE49-F238E27FC236}">
                <a16:creationId xmlns:a16="http://schemas.microsoft.com/office/drawing/2014/main" id="{89EBF1CA-7990-43C7-B384-838202C292B9}"/>
              </a:ext>
            </a:extLst>
          </p:cNvPr>
          <p:cNvPicPr>
            <a:picLocks noChangeAspect="1"/>
          </p:cNvPicPr>
          <p:nvPr/>
        </p:nvPicPr>
        <p:blipFill rotWithShape="1">
          <a:blip r:embed="rId3"/>
          <a:srcRect t="8515" r="2" b="2"/>
          <a:stretch/>
        </p:blipFill>
        <p:spPr>
          <a:xfrm>
            <a:off x="6557147" y="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a:extLst>
              <a:ext uri="{FF2B5EF4-FFF2-40B4-BE49-F238E27FC236}">
                <a16:creationId xmlns:a16="http://schemas.microsoft.com/office/drawing/2014/main" id="{79E676E7-D584-4474-AA96-E28E47BAB0E1}"/>
              </a:ext>
            </a:extLst>
          </p:cNvPr>
          <p:cNvPicPr>
            <a:picLocks noChangeAspect="1"/>
          </p:cNvPicPr>
          <p:nvPr/>
        </p:nvPicPr>
        <p:blipFill rotWithShape="1">
          <a:blip r:embed="rId4"/>
          <a:srcRect l="1228" r="6788" b="1"/>
          <a:stretch/>
        </p:blipFill>
        <p:spPr>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92478" y="541958"/>
            <a:ext cx="4868862" cy="3145346"/>
          </a:xfrm>
        </p:spPr>
        <p:txBody>
          <a:bodyPr vert="horz" wrap="square" lIns="0" tIns="0" rIns="0" bIns="0" rtlCol="0">
            <a:normAutofit fontScale="85000" lnSpcReduction="20000"/>
            <a:scene3d>
              <a:camera prst="orthographicFront"/>
              <a:lightRig rig="flat" dir="t"/>
            </a:scene3d>
            <a:sp3d extrusionH="6350" contourW="12700" prstMaterial="softEdge">
              <a:bevelB w="12700" h="25400"/>
            </a:sp3d>
          </a:bodyPr>
          <a:lstStyle/>
          <a:p>
            <a:pPr marL="0" indent="0">
              <a:lnSpc>
                <a:spcPct val="100000"/>
              </a:lnSpc>
            </a:pPr>
            <a:r>
              <a:rPr lang="en-US" sz="9600" b="1" kern="1200" dirty="0">
                <a:solidFill>
                  <a:schemeClr val="accent3">
                    <a:lumMod val="60000"/>
                    <a:lumOff val="40000"/>
                    <a:alpha val="60000"/>
                  </a:schemeClr>
                </a:solidFill>
                <a:effectLst>
                  <a:outerShdw blurRad="38100" dist="38100" dir="2700000" algn="tl">
                    <a:srgbClr val="000000">
                      <a:alpha val="43137"/>
                    </a:srgbClr>
                  </a:outerShdw>
                </a:effectLst>
                <a:latin typeface="+mn-lt"/>
                <a:ea typeface="+mn-ea"/>
                <a:cs typeface="+mn-cs"/>
              </a:rPr>
              <a:t>The Cutlery Group</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281171" y="394343"/>
            <a:ext cx="3565524" cy="3034657"/>
          </a:xfrm>
        </p:spPr>
        <p:txBody>
          <a:bodyPr vert="horz" wrap="square" lIns="0" tIns="0" rIns="0" bIns="0" rtlCol="0" anchor="b" anchorCtr="0">
            <a:normAutofit fontScale="90000"/>
          </a:bodyPr>
          <a:lstStyle/>
          <a:p>
            <a:pPr>
              <a:lnSpc>
                <a:spcPct val="100000"/>
              </a:lnSpc>
            </a:pPr>
            <a:r>
              <a:rPr lang="en-US" dirty="0"/>
              <a:t>Does Population affect the number of reviews?</a:t>
            </a:r>
            <a:br>
              <a:rPr lang="en-US" dirty="0"/>
            </a:br>
            <a:br>
              <a:rPr lang="en-US" dirty="0"/>
            </a:br>
            <a:r>
              <a:rPr lang="en-US" dirty="0"/>
              <a:t>No correlation</a:t>
            </a:r>
            <a:br>
              <a:rPr lang="en-US" dirty="0"/>
            </a:br>
            <a:br>
              <a:rPr lang="en-US" dirty="0"/>
            </a:b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pic>
        <p:nvPicPr>
          <p:cNvPr id="4" name="Picture 3" descr="Chart&#10;&#10;Description automatically generated">
            <a:extLst>
              <a:ext uri="{FF2B5EF4-FFF2-40B4-BE49-F238E27FC236}">
                <a16:creationId xmlns:a16="http://schemas.microsoft.com/office/drawing/2014/main" id="{52642060-EDC1-6CEB-DDC1-CAFAE89977AE}"/>
              </a:ext>
            </a:extLst>
          </p:cNvPr>
          <p:cNvPicPr>
            <a:picLocks noChangeAspect="1"/>
          </p:cNvPicPr>
          <p:nvPr/>
        </p:nvPicPr>
        <p:blipFill>
          <a:blip r:embed="rId3"/>
          <a:stretch>
            <a:fillRect/>
          </a:stretch>
        </p:blipFill>
        <p:spPr>
          <a:xfrm>
            <a:off x="4014788" y="708025"/>
            <a:ext cx="8162924" cy="5441949"/>
          </a:xfrm>
          <a:prstGeom prst="rect">
            <a:avLst/>
          </a:prstGeom>
        </p:spPr>
      </p:pic>
    </p:spTree>
    <p:extLst>
      <p:ext uri="{BB962C8B-B14F-4D97-AF65-F5344CB8AC3E}">
        <p14:creationId xmlns:p14="http://schemas.microsoft.com/office/powerpoint/2010/main" val="2048102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265114" y="1196975"/>
            <a:ext cx="3565524" cy="3034657"/>
          </a:xfrm>
        </p:spPr>
        <p:txBody>
          <a:bodyPr vert="horz" wrap="square" lIns="0" tIns="0" rIns="0" bIns="0" rtlCol="0" anchor="b" anchorCtr="0">
            <a:normAutofit/>
          </a:bodyPr>
          <a:lstStyle/>
          <a:p>
            <a:pPr>
              <a:lnSpc>
                <a:spcPct val="100000"/>
              </a:lnSpc>
            </a:pPr>
            <a:r>
              <a:rPr lang="en-US" dirty="0"/>
              <a:t>Does Population affect the rating?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pic>
        <p:nvPicPr>
          <p:cNvPr id="5" name="Picture 4" descr="Chart, scatter chart&#10;&#10;Description automatically generated">
            <a:extLst>
              <a:ext uri="{FF2B5EF4-FFF2-40B4-BE49-F238E27FC236}">
                <a16:creationId xmlns:a16="http://schemas.microsoft.com/office/drawing/2014/main" id="{E870CE2C-C490-4E28-9507-BC7D9638A710}"/>
              </a:ext>
            </a:extLst>
          </p:cNvPr>
          <p:cNvPicPr>
            <a:picLocks noChangeAspect="1"/>
          </p:cNvPicPr>
          <p:nvPr/>
        </p:nvPicPr>
        <p:blipFill>
          <a:blip r:embed="rId3"/>
          <a:stretch>
            <a:fillRect/>
          </a:stretch>
        </p:blipFill>
        <p:spPr>
          <a:xfrm>
            <a:off x="3389742" y="390525"/>
            <a:ext cx="8537144" cy="5736421"/>
          </a:xfrm>
          <a:prstGeom prst="rect">
            <a:avLst/>
          </a:prstGeom>
        </p:spPr>
      </p:pic>
    </p:spTree>
    <p:extLst>
      <p:ext uri="{BB962C8B-B14F-4D97-AF65-F5344CB8AC3E}">
        <p14:creationId xmlns:p14="http://schemas.microsoft.com/office/powerpoint/2010/main" val="4214054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281171" y="1473200"/>
            <a:ext cx="3565524" cy="3034657"/>
          </a:xfrm>
        </p:spPr>
        <p:txBody>
          <a:bodyPr vert="horz" wrap="square" lIns="0" tIns="0" rIns="0" bIns="0" rtlCol="0" anchor="b" anchorCtr="0">
            <a:normAutofit fontScale="90000"/>
          </a:bodyPr>
          <a:lstStyle/>
          <a:p>
            <a:pPr>
              <a:lnSpc>
                <a:spcPct val="100000"/>
              </a:lnSpc>
            </a:pPr>
            <a:r>
              <a:rPr lang="en-US" dirty="0"/>
              <a:t>Does Population affect the number of reviews?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pic>
        <p:nvPicPr>
          <p:cNvPr id="5" name="Picture 4" descr="Chart, histogram&#10;&#10;Description automatically generated">
            <a:extLst>
              <a:ext uri="{FF2B5EF4-FFF2-40B4-BE49-F238E27FC236}">
                <a16:creationId xmlns:a16="http://schemas.microsoft.com/office/drawing/2014/main" id="{97527012-66B0-714E-1840-C105214068EB}"/>
              </a:ext>
            </a:extLst>
          </p:cNvPr>
          <p:cNvPicPr>
            <a:picLocks noChangeAspect="1"/>
          </p:cNvPicPr>
          <p:nvPr/>
        </p:nvPicPr>
        <p:blipFill>
          <a:blip r:embed="rId3"/>
          <a:stretch>
            <a:fillRect/>
          </a:stretch>
        </p:blipFill>
        <p:spPr>
          <a:xfrm>
            <a:off x="3852862" y="614473"/>
            <a:ext cx="7846976" cy="4881452"/>
          </a:xfrm>
          <a:prstGeom prst="rect">
            <a:avLst/>
          </a:prstGeom>
        </p:spPr>
      </p:pic>
    </p:spTree>
    <p:extLst>
      <p:ext uri="{BB962C8B-B14F-4D97-AF65-F5344CB8AC3E}">
        <p14:creationId xmlns:p14="http://schemas.microsoft.com/office/powerpoint/2010/main" val="305954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265114" y="1196975"/>
            <a:ext cx="3565524" cy="3034657"/>
          </a:xfrm>
        </p:spPr>
        <p:txBody>
          <a:bodyPr vert="horz" wrap="square" lIns="0" tIns="0" rIns="0" bIns="0" rtlCol="0" anchor="b" anchorCtr="0">
            <a:normAutofit/>
          </a:bodyPr>
          <a:lstStyle/>
          <a:p>
            <a:pPr>
              <a:lnSpc>
                <a:spcPct val="100000"/>
              </a:lnSpc>
            </a:pPr>
            <a:r>
              <a:rPr lang="en-US"/>
              <a:t>Does Population affect the rating?</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pic>
        <p:nvPicPr>
          <p:cNvPr id="4" name="Picture 3" descr="Chart, bar chart, histogram&#10;&#10;Description automatically generated">
            <a:extLst>
              <a:ext uri="{FF2B5EF4-FFF2-40B4-BE49-F238E27FC236}">
                <a16:creationId xmlns:a16="http://schemas.microsoft.com/office/drawing/2014/main" id="{BE66E231-364B-174B-A3D9-FFE55F5189FB}"/>
              </a:ext>
            </a:extLst>
          </p:cNvPr>
          <p:cNvPicPr>
            <a:picLocks noChangeAspect="1"/>
          </p:cNvPicPr>
          <p:nvPr/>
        </p:nvPicPr>
        <p:blipFill>
          <a:blip r:embed="rId3"/>
          <a:stretch>
            <a:fillRect/>
          </a:stretch>
        </p:blipFill>
        <p:spPr>
          <a:xfrm>
            <a:off x="3829049" y="809626"/>
            <a:ext cx="7727857" cy="5617308"/>
          </a:xfrm>
          <a:prstGeom prst="rect">
            <a:avLst/>
          </a:prstGeom>
        </p:spPr>
      </p:pic>
    </p:spTree>
    <p:extLst>
      <p:ext uri="{BB962C8B-B14F-4D97-AF65-F5344CB8AC3E}">
        <p14:creationId xmlns:p14="http://schemas.microsoft.com/office/powerpoint/2010/main" val="3268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Conclusion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3" name="Content Placeholder 2">
            <a:extLst>
              <a:ext uri="{FF2B5EF4-FFF2-40B4-BE49-F238E27FC236}">
                <a16:creationId xmlns:a16="http://schemas.microsoft.com/office/drawing/2014/main" id="{001F032B-0F96-F84A-93E7-B77E5A8D8A46}"/>
              </a:ext>
            </a:extLst>
          </p:cNvPr>
          <p:cNvSpPr>
            <a:spLocks noGrp="1"/>
          </p:cNvSpPr>
          <p:nvPr>
            <p:ph idx="1"/>
          </p:nvPr>
        </p:nvSpPr>
        <p:spPr/>
        <p:txBody>
          <a:bodyPr/>
          <a:lstStyle/>
          <a:p>
            <a:pPr marL="0" indent="0">
              <a:buNone/>
            </a:pPr>
            <a:r>
              <a:rPr lang="en-US" dirty="0"/>
              <a:t>Brief summary </a:t>
            </a:r>
          </a:p>
        </p:txBody>
      </p:sp>
      <p:pic>
        <p:nvPicPr>
          <p:cNvPr id="8" name="Picture 7" descr="Chart, bar chart, histogram&#10;&#10;Description automatically generated">
            <a:extLst>
              <a:ext uri="{FF2B5EF4-FFF2-40B4-BE49-F238E27FC236}">
                <a16:creationId xmlns:a16="http://schemas.microsoft.com/office/drawing/2014/main" id="{6A1DE3C5-ECCD-8EA5-211A-FED6EDE28D0C}"/>
              </a:ext>
            </a:extLst>
          </p:cNvPr>
          <p:cNvPicPr>
            <a:picLocks noChangeAspect="1"/>
          </p:cNvPicPr>
          <p:nvPr/>
        </p:nvPicPr>
        <p:blipFill>
          <a:blip r:embed="rId2"/>
          <a:stretch>
            <a:fillRect/>
          </a:stretch>
        </p:blipFill>
        <p:spPr>
          <a:xfrm>
            <a:off x="3843337" y="549276"/>
            <a:ext cx="8147855" cy="6046294"/>
          </a:xfrm>
          <a:prstGeom prst="rect">
            <a:avLst/>
          </a:prstGeom>
        </p:spPr>
      </p:pic>
    </p:spTree>
    <p:extLst>
      <p:ext uri="{BB962C8B-B14F-4D97-AF65-F5344CB8AC3E}">
        <p14:creationId xmlns:p14="http://schemas.microsoft.com/office/powerpoint/2010/main" val="417945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From the data we collected, there are some weak correlations between XXX and YYY.  Further analysis is still required on a national scale to see if the correlation is stronger.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pic>
        <p:nvPicPr>
          <p:cNvPr id="19" name="Picture Placeholder 18" descr="A group of people sitting around a table with food&#10;&#10;Description automatically generated with medium confidence">
            <a:extLst>
              <a:ext uri="{FF2B5EF4-FFF2-40B4-BE49-F238E27FC236}">
                <a16:creationId xmlns:a16="http://schemas.microsoft.com/office/drawing/2014/main" id="{A199D236-42D2-4EFD-9C1A-249F8B248F1E}"/>
              </a:ext>
            </a:extLst>
          </p:cNvPr>
          <p:cNvPicPr>
            <a:picLocks noGrp="1" noChangeAspect="1"/>
          </p:cNvPicPr>
          <p:nvPr>
            <p:ph type="pic" sz="quarter" idx="13"/>
          </p:nvPr>
        </p:nvPicPr>
        <p:blipFill>
          <a:blip r:embed="rId3"/>
          <a:srcRect t="28202" b="28202"/>
          <a:stretch>
            <a:fillRect/>
          </a:stretch>
        </p:blipFill>
        <p:spPr/>
      </p:pic>
    </p:spTree>
    <p:extLst>
      <p:ext uri="{BB962C8B-B14F-4D97-AF65-F5344CB8AC3E}">
        <p14:creationId xmlns:p14="http://schemas.microsoft.com/office/powerpoint/2010/main" val="352156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7"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8"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2"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picture containing wall, person, wine, beverage&#10;&#10;Description automatically generated">
            <a:extLst>
              <a:ext uri="{FF2B5EF4-FFF2-40B4-BE49-F238E27FC236}">
                <a16:creationId xmlns:a16="http://schemas.microsoft.com/office/drawing/2014/main" id="{F470F666-E7B2-4485-B806-033F23EF99A7}"/>
              </a:ext>
            </a:extLst>
          </p:cNvPr>
          <p:cNvPicPr>
            <a:picLocks noGrp="1" noChangeAspect="1"/>
          </p:cNvPicPr>
          <p:nvPr>
            <p:ph type="pic" sz="quarter" idx="15"/>
          </p:nvPr>
        </p:nvPicPr>
        <p:blipFill rotWithShape="1">
          <a:blip r:embed="rId2"/>
          <a:srcRect t="8943" r="-1" b="5624"/>
          <a:stretch/>
        </p:blipFill>
        <p:spPr>
          <a:xfrm>
            <a:off x="6091200" y="1"/>
            <a:ext cx="6098400" cy="6858000"/>
          </a:xfrm>
          <a:custGeom>
            <a:avLst/>
            <a:gdLst/>
            <a:ahLst/>
            <a:cxnLst/>
            <a:rect l="l" t="t" r="r" b="b"/>
            <a:pathLst>
              <a:path w="6098400" h="6858000">
                <a:moveTo>
                  <a:pt x="0" y="0"/>
                </a:moveTo>
                <a:lnTo>
                  <a:pt x="6098400" y="0"/>
                </a:lnTo>
                <a:lnTo>
                  <a:pt x="6098400" y="6858000"/>
                </a:lnTo>
                <a:lnTo>
                  <a:pt x="0" y="6858000"/>
                </a:lnTo>
                <a:close/>
              </a:path>
            </a:pathLst>
          </a:custGeo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alphaModFix amt="40000"/>
            <a:extLst>
              <a:ext uri="{28A0092B-C50C-407E-A947-70E740481C1C}">
                <a14:useLocalDpi xmlns:a14="http://schemas.microsoft.com/office/drawing/2010/main" val="0"/>
              </a:ext>
            </a:extLst>
          </a:blip>
          <a:srcRect l="18222" r="31313" b="-2"/>
          <a:stretch/>
        </p:blipFill>
        <p:spPr>
          <a:xfrm>
            <a:off x="20" y="1"/>
            <a:ext cx="6098380" cy="6858000"/>
          </a:xfrm>
          <a:custGeom>
            <a:avLst/>
            <a:gdLst/>
            <a:ahLst/>
            <a:cxnLst/>
            <a:rect l="l" t="t" r="r" b="b"/>
            <a:pathLst>
              <a:path w="6098400" h="6858000">
                <a:moveTo>
                  <a:pt x="0" y="0"/>
                </a:moveTo>
                <a:lnTo>
                  <a:pt x="6098400" y="0"/>
                </a:lnTo>
                <a:lnTo>
                  <a:pt x="6098400" y="6858000"/>
                </a:lnTo>
                <a:lnTo>
                  <a:pt x="0" y="6858000"/>
                </a:lnTo>
                <a:close/>
              </a:path>
            </a:pathLst>
          </a:custGeom>
        </p:spPr>
      </p:pic>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Thank You</a:t>
            </a:r>
          </a:p>
        </p:txBody>
      </p:sp>
      <p:sp>
        <p:nvSpPr>
          <p:cNvPr id="63" name="Rectangle 51">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4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369008"/>
            <a:ext cx="3565524" cy="128030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4" y="1832756"/>
            <a:ext cx="3565525" cy="4358494"/>
          </a:xfrm>
        </p:spPr>
        <p:txBody>
          <a:bodyPr/>
          <a:lstStyle/>
          <a:p>
            <a:r>
              <a:rPr lang="en-US" dirty="0"/>
              <a:t>Introduction of Data</a:t>
            </a:r>
          </a:p>
          <a:p>
            <a:r>
              <a:rPr lang="en-US" dirty="0"/>
              <a:t>Does Pricing influence Rating and Number of Reviews</a:t>
            </a:r>
          </a:p>
          <a:p>
            <a:r>
              <a:rPr lang="en-US" dirty="0"/>
              <a:t>Does Population Size influence Rating</a:t>
            </a:r>
          </a:p>
          <a:p>
            <a:r>
              <a:rPr lang="en-US" dirty="0"/>
              <a:t>Does Population affect the Number of Reviews</a:t>
            </a:r>
          </a:p>
          <a:p>
            <a:r>
              <a:rPr lang="en-US" dirty="0"/>
              <a:t>Sample Biases</a:t>
            </a:r>
          </a:p>
          <a:p>
            <a:r>
              <a:rPr lang="en-US" dirty="0"/>
              <a:t>How can We Improve Our Analysis</a:t>
            </a:r>
          </a:p>
          <a:p>
            <a:endParaRPr lang="en-US" dirty="0"/>
          </a:p>
          <a:p>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8" name="Picture 17">
            <a:extLst>
              <a:ext uri="{FF2B5EF4-FFF2-40B4-BE49-F238E27FC236}">
                <a16:creationId xmlns:a16="http://schemas.microsoft.com/office/drawing/2014/main" id="{2ED1D4C1-F5D8-4480-BD72-14594BD87FB8}"/>
              </a:ext>
            </a:extLst>
          </p:cNvPr>
          <p:cNvPicPr>
            <a:picLocks noChangeAspect="1"/>
          </p:cNvPicPr>
          <p:nvPr/>
        </p:nvPicPr>
        <p:blipFill>
          <a:blip r:embed="rId2"/>
          <a:stretch>
            <a:fillRect/>
          </a:stretch>
        </p:blipFill>
        <p:spPr>
          <a:xfrm>
            <a:off x="8442324" y="3429000"/>
            <a:ext cx="3371002" cy="3352179"/>
          </a:xfrm>
          <a:prstGeom prst="rect">
            <a:avLst/>
          </a:prstGeom>
        </p:spPr>
      </p:pic>
      <p:pic>
        <p:nvPicPr>
          <p:cNvPr id="26" name="Picture 25">
            <a:extLst>
              <a:ext uri="{FF2B5EF4-FFF2-40B4-BE49-F238E27FC236}">
                <a16:creationId xmlns:a16="http://schemas.microsoft.com/office/drawing/2014/main" id="{5C766FE3-CB33-4D30-AE19-A99ED930FFFE}"/>
              </a:ext>
            </a:extLst>
          </p:cNvPr>
          <p:cNvPicPr>
            <a:picLocks noChangeAspect="1"/>
          </p:cNvPicPr>
          <p:nvPr/>
        </p:nvPicPr>
        <p:blipFill>
          <a:blip r:embed="rId3"/>
          <a:stretch>
            <a:fillRect/>
          </a:stretch>
        </p:blipFill>
        <p:spPr>
          <a:xfrm>
            <a:off x="4594224" y="1381125"/>
            <a:ext cx="3848100" cy="3867150"/>
          </a:xfrm>
          <a:prstGeom prst="rect">
            <a:avLst/>
          </a:prstGeom>
        </p:spPr>
      </p:pic>
      <p:pic>
        <p:nvPicPr>
          <p:cNvPr id="31" name="Picture 30">
            <a:extLst>
              <a:ext uri="{FF2B5EF4-FFF2-40B4-BE49-F238E27FC236}">
                <a16:creationId xmlns:a16="http://schemas.microsoft.com/office/drawing/2014/main" id="{818F0905-50D0-4675-AD6A-28EDC1F915F1}"/>
              </a:ext>
            </a:extLst>
          </p:cNvPr>
          <p:cNvPicPr>
            <a:picLocks noChangeAspect="1"/>
          </p:cNvPicPr>
          <p:nvPr/>
        </p:nvPicPr>
        <p:blipFill>
          <a:blip r:embed="rId4"/>
          <a:stretch>
            <a:fillRect/>
          </a:stretch>
        </p:blipFill>
        <p:spPr>
          <a:xfrm>
            <a:off x="8270874" y="-130374"/>
            <a:ext cx="3848100" cy="3559374"/>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929"/>
            <a:ext cx="4500562" cy="1562959"/>
          </a:xfrm>
        </p:spPr>
        <p:txBody>
          <a:bodyPr/>
          <a:lstStyle/>
          <a:p>
            <a:r>
              <a:rPr lang="en-US" dirty="0"/>
              <a:t>Introduction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85000" lnSpcReduction="10000"/>
          </a:bodyPr>
          <a:lstStyle/>
          <a:p>
            <a:pPr marL="0" indent="0">
              <a:buNone/>
            </a:pPr>
            <a:r>
              <a:rPr lang="en-US" b="0" i="0" dirty="0">
                <a:solidFill>
                  <a:schemeClr val="tx1"/>
                </a:solidFill>
                <a:effectLst/>
                <a:latin typeface="Slack-Lato"/>
              </a:rPr>
              <a:t>The Cutlery Group conducted analysis to determine whether  ratings supported food quality . Also does the price point matter in determining what’s considered a great experience? Are there cities that review more than others?  This analysis will be conducted utilizing Google API for restaurant data and the Census API to determine the cities for comparison.</a:t>
            </a:r>
            <a:endParaRPr lang="en-US" dirty="0">
              <a:solidFill>
                <a:schemeClr val="tx1"/>
              </a:solidFill>
            </a:endParaRPr>
          </a:p>
        </p:txBody>
      </p:sp>
      <p:pic>
        <p:nvPicPr>
          <p:cNvPr id="7" name="Picture Placeholder 6">
            <a:extLst>
              <a:ext uri="{FF2B5EF4-FFF2-40B4-BE49-F238E27FC236}">
                <a16:creationId xmlns:a16="http://schemas.microsoft.com/office/drawing/2014/main" id="{D43C7BC5-E64C-43A8-B39A-E7FF07B00088}"/>
              </a:ext>
            </a:extLst>
          </p:cNvPr>
          <p:cNvPicPr>
            <a:picLocks noGrp="1" noChangeAspect="1"/>
          </p:cNvPicPr>
          <p:nvPr>
            <p:ph type="pic" sz="quarter" idx="16"/>
          </p:nvPr>
        </p:nvPicPr>
        <p:blipFill>
          <a:blip r:embed="rId3"/>
          <a:srcRect l="23062" r="23062"/>
          <a:stretch>
            <a:fillRect/>
          </a:stretch>
        </p:blipFill>
        <p:spPr>
          <a:prstGeom prst="rect">
            <a:avLst/>
          </a:prstGeom>
        </p:spPr>
      </p:pic>
      <p:pic>
        <p:nvPicPr>
          <p:cNvPr id="16" name="Picture Placeholder 15">
            <a:extLst>
              <a:ext uri="{FF2B5EF4-FFF2-40B4-BE49-F238E27FC236}">
                <a16:creationId xmlns:a16="http://schemas.microsoft.com/office/drawing/2014/main" id="{9DC4D358-43E8-4CE2-AD66-B822E594A2AA}"/>
              </a:ext>
            </a:extLst>
          </p:cNvPr>
          <p:cNvPicPr>
            <a:picLocks noGrp="1" noChangeAspect="1"/>
          </p:cNvPicPr>
          <p:nvPr>
            <p:ph type="pic" sz="quarter" idx="13"/>
          </p:nvPr>
        </p:nvPicPr>
        <p:blipFill>
          <a:blip r:embed="rId4"/>
          <a:srcRect l="23091" r="23091"/>
          <a:stretch>
            <a:fillRect/>
          </a:stretch>
        </p:blipFill>
        <p:spPr>
          <a:prstGeom prst="rect">
            <a:avLst/>
          </a:prstGeom>
        </p:spPr>
      </p:pic>
      <p:pic>
        <p:nvPicPr>
          <p:cNvPr id="21" name="Picture Placeholder 20">
            <a:extLst>
              <a:ext uri="{FF2B5EF4-FFF2-40B4-BE49-F238E27FC236}">
                <a16:creationId xmlns:a16="http://schemas.microsoft.com/office/drawing/2014/main" id="{8519DCC3-4818-441A-A48B-5910B0B9BB3D}"/>
              </a:ext>
            </a:extLst>
          </p:cNvPr>
          <p:cNvPicPr>
            <a:picLocks noGrp="1" noChangeAspect="1"/>
          </p:cNvPicPr>
          <p:nvPr>
            <p:ph type="pic" sz="quarter" idx="15"/>
          </p:nvPr>
        </p:nvPicPr>
        <p:blipFill>
          <a:blip r:embed="rId5"/>
          <a:srcRect l="24798" r="24798"/>
          <a:stretch>
            <a:fillRect/>
          </a:stretch>
        </p:blipFill>
        <p:spPr>
          <a:prstGeom prst="rect">
            <a:avLst/>
          </a:prstGeom>
        </p:spPr>
      </p:pic>
      <p:pic>
        <p:nvPicPr>
          <p:cNvPr id="27" name="Picture Placeholder 26">
            <a:extLst>
              <a:ext uri="{FF2B5EF4-FFF2-40B4-BE49-F238E27FC236}">
                <a16:creationId xmlns:a16="http://schemas.microsoft.com/office/drawing/2014/main" id="{79EAFAC4-78CE-4C20-8BC5-C04556E80BAB}"/>
              </a:ext>
            </a:extLst>
          </p:cNvPr>
          <p:cNvPicPr>
            <a:picLocks noGrp="1" noChangeAspect="1"/>
          </p:cNvPicPr>
          <p:nvPr>
            <p:ph type="pic" sz="quarter" idx="14"/>
          </p:nvPr>
        </p:nvPicPr>
        <p:blipFill rotWithShape="1">
          <a:blip r:embed="rId6"/>
          <a:srcRect l="20062" r="20062"/>
          <a:stretch/>
        </p:blipFill>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alphaModFix amt="40000"/>
            <a:extLst>
              <a:ext uri="{28A0092B-C50C-407E-A947-70E740481C1C}">
                <a14:useLocalDpi xmlns:a14="http://schemas.microsoft.com/office/drawing/2010/main" val="0"/>
              </a:ext>
            </a:extLst>
          </a:blip>
          <a:srcRect l="38482" r="4741"/>
          <a:stretch/>
        </p:blipFill>
        <p:spPr>
          <a:xfrm>
            <a:off x="-1" y="1"/>
            <a:ext cx="6922273" cy="6858000"/>
          </a:xfrm>
          <a:custGeom>
            <a:avLst/>
            <a:gdLst/>
            <a:ahLst/>
            <a:cxnLst/>
            <a:rect l="l" t="t" r="r" b="b"/>
            <a:pathLst>
              <a:path w="6922273" h="6858000">
                <a:moveTo>
                  <a:pt x="0" y="0"/>
                </a:moveTo>
                <a:lnTo>
                  <a:pt x="6922273" y="0"/>
                </a:lnTo>
                <a:lnTo>
                  <a:pt x="6922273" y="6858000"/>
                </a:lnTo>
                <a:lnTo>
                  <a:pt x="0" y="6858000"/>
                </a:lnTo>
                <a:close/>
              </a:path>
            </a:pathLst>
          </a:custGeom>
          <a:effectLst>
            <a:softEdge rad="0"/>
          </a:effectLst>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Data Cleaning</a:t>
            </a:r>
            <a:endParaRPr lang="en-US" kern="1200" dirty="0">
              <a:solidFill>
                <a:schemeClr val="tx1"/>
              </a:solidFill>
              <a:latin typeface="+mj-lt"/>
              <a:ea typeface="+mj-ea"/>
              <a:cs typeface="+mj-cs"/>
            </a:endParaRPr>
          </a:p>
        </p:txBody>
      </p:sp>
      <p:pic>
        <p:nvPicPr>
          <p:cNvPr id="9" name="Picture 8">
            <a:extLst>
              <a:ext uri="{FF2B5EF4-FFF2-40B4-BE49-F238E27FC236}">
                <a16:creationId xmlns:a16="http://schemas.microsoft.com/office/drawing/2014/main" id="{53137908-AB8C-4AC1-B0F8-24C2144BAF24}"/>
              </a:ext>
            </a:extLst>
          </p:cNvPr>
          <p:cNvPicPr>
            <a:picLocks noChangeAspect="1"/>
          </p:cNvPicPr>
          <p:nvPr/>
        </p:nvPicPr>
        <p:blipFill rotWithShape="1">
          <a:blip r:embed="rId4"/>
          <a:srcRect l="19965" r="3229"/>
          <a:stretch/>
        </p:blipFill>
        <p:spPr>
          <a:xfrm>
            <a:off x="6922272" y="1"/>
            <a:ext cx="5267328" cy="6858000"/>
          </a:xfrm>
          <a:custGeom>
            <a:avLst/>
            <a:gdLst/>
            <a:ahLst/>
            <a:cxnLst/>
            <a:rect l="l" t="t" r="r" b="b"/>
            <a:pathLst>
              <a:path w="5264925" h="6858000">
                <a:moveTo>
                  <a:pt x="0" y="0"/>
                </a:moveTo>
                <a:lnTo>
                  <a:pt x="5264925" y="0"/>
                </a:lnTo>
                <a:lnTo>
                  <a:pt x="5264925"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
        <p:nvSpPr>
          <p:cNvPr id="3" name="Subtitle 2">
            <a:extLst>
              <a:ext uri="{FF2B5EF4-FFF2-40B4-BE49-F238E27FC236}">
                <a16:creationId xmlns:a16="http://schemas.microsoft.com/office/drawing/2014/main" id="{FBF40B07-111A-EB5D-62B7-61FBC1853A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91FD-11A7-606F-3062-F78C364938FB}"/>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572757E-629F-BB59-75A8-E5B3DBCCD130}"/>
              </a:ext>
            </a:extLst>
          </p:cNvPr>
          <p:cNvSpPr>
            <a:spLocks noGrp="1"/>
          </p:cNvSpPr>
          <p:nvPr>
            <p:ph idx="1"/>
          </p:nvPr>
        </p:nvSpPr>
        <p:spPr/>
        <p:txBody>
          <a:bodyPr/>
          <a:lstStyle/>
          <a:p>
            <a:pPr marL="457200" indent="-457200">
              <a:buFont typeface="+mj-lt"/>
              <a:buAutoNum type="arabicPeriod"/>
            </a:pPr>
            <a:r>
              <a:rPr lang="en-US" dirty="0"/>
              <a:t>Pulled city populations from World Population Review (worldpopulationreview.com)</a:t>
            </a:r>
          </a:p>
          <a:p>
            <a:pPr marL="457200" indent="-457200">
              <a:buFont typeface="+mj-lt"/>
              <a:buAutoNum type="arabicPeriod"/>
            </a:pPr>
            <a:r>
              <a:rPr lang="en-US" dirty="0"/>
              <a:t>Pulled restaurant information from Google API</a:t>
            </a:r>
          </a:p>
          <a:p>
            <a:pPr marL="457200" indent="-457200">
              <a:buFont typeface="+mj-lt"/>
              <a:buAutoNum type="arabicPeriod"/>
            </a:pPr>
            <a:r>
              <a:rPr lang="en-US" dirty="0"/>
              <a:t>Filtered cities by population (&gt;1,000,000) and randomly pulled 10 cities</a:t>
            </a:r>
          </a:p>
          <a:p>
            <a:pPr marL="457200" indent="-457200">
              <a:buFont typeface="+mj-lt"/>
              <a:buAutoNum type="arabicPeriod"/>
            </a:pPr>
            <a:r>
              <a:rPr lang="en-US" dirty="0"/>
              <a:t>Filtered restaurants by Rating (&gt;4.0) and Number of Reviews (&gt;250)</a:t>
            </a:r>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
        <p:nvSpPr>
          <p:cNvPr id="4" name="Date Placeholder 3">
            <a:extLst>
              <a:ext uri="{FF2B5EF4-FFF2-40B4-BE49-F238E27FC236}">
                <a16:creationId xmlns:a16="http://schemas.microsoft.com/office/drawing/2014/main" id="{919AC501-070E-FEEE-5A63-A870DFDB4889}"/>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A946CA68-5F7C-D1A9-8852-5526A323757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6E36388-C934-BA43-CC0F-5E31D322C533}"/>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0892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Location of City</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3" name="Content Placeholder 2">
            <a:extLst>
              <a:ext uri="{FF2B5EF4-FFF2-40B4-BE49-F238E27FC236}">
                <a16:creationId xmlns:a16="http://schemas.microsoft.com/office/drawing/2014/main" id="{001F032B-0F96-F84A-93E7-B77E5A8D8A46}"/>
              </a:ext>
            </a:extLst>
          </p:cNvPr>
          <p:cNvSpPr>
            <a:spLocks noGrp="1"/>
          </p:cNvSpPr>
          <p:nvPr>
            <p:ph idx="1"/>
          </p:nvPr>
        </p:nvSpPr>
        <p:spPr/>
        <p:txBody>
          <a:bodyPr/>
          <a:lstStyle/>
          <a:p>
            <a:r>
              <a:rPr lang="en-US" dirty="0" err="1"/>
              <a:t>Gmap</a:t>
            </a:r>
            <a:r>
              <a:rPr lang="en-US" dirty="0"/>
              <a:t> of city</a:t>
            </a:r>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Number of Restaurants for Each City</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3" name="Content Placeholder 2">
            <a:extLst>
              <a:ext uri="{FF2B5EF4-FFF2-40B4-BE49-F238E27FC236}">
                <a16:creationId xmlns:a16="http://schemas.microsoft.com/office/drawing/2014/main" id="{001F032B-0F96-F84A-93E7-B77E5A8D8A46}"/>
              </a:ext>
            </a:extLst>
          </p:cNvPr>
          <p:cNvSpPr>
            <a:spLocks noGrp="1"/>
          </p:cNvSpPr>
          <p:nvPr>
            <p:ph idx="1"/>
          </p:nvPr>
        </p:nvSpPr>
        <p:spPr/>
        <p:txBody>
          <a:bodyPr/>
          <a:lstStyle/>
          <a:p>
            <a:r>
              <a:rPr lang="en-US" dirty="0"/>
              <a:t>Table of City/Population/Number of restaurants</a:t>
            </a:r>
          </a:p>
          <a:p>
            <a:endParaRPr lang="en-US" dirty="0"/>
          </a:p>
        </p:txBody>
      </p:sp>
    </p:spTree>
    <p:extLst>
      <p:ext uri="{BB962C8B-B14F-4D97-AF65-F5344CB8AC3E}">
        <p14:creationId xmlns:p14="http://schemas.microsoft.com/office/powerpoint/2010/main" val="371540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8" name="Freeform: Shape 37">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Does Pricing influence rating</a:t>
            </a:r>
          </a:p>
        </p:txBody>
      </p:sp>
      <p:grpSp>
        <p:nvGrpSpPr>
          <p:cNvPr id="41" name="Group 4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2"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pic>
        <p:nvPicPr>
          <p:cNvPr id="8" name="Picture 7" descr="Chart, line chart, scatter chart&#10;&#10;Description automatically generated">
            <a:extLst>
              <a:ext uri="{FF2B5EF4-FFF2-40B4-BE49-F238E27FC236}">
                <a16:creationId xmlns:a16="http://schemas.microsoft.com/office/drawing/2014/main" id="{16FCC329-569A-EEA7-FF60-FFACCFC28109}"/>
              </a:ext>
            </a:extLst>
          </p:cNvPr>
          <p:cNvPicPr>
            <a:picLocks noChangeAspect="1"/>
          </p:cNvPicPr>
          <p:nvPr/>
        </p:nvPicPr>
        <p:blipFill>
          <a:blip r:embed="rId3"/>
          <a:stretch>
            <a:fillRect/>
          </a:stretch>
        </p:blipFill>
        <p:spPr>
          <a:xfrm>
            <a:off x="4061523" y="673893"/>
            <a:ext cx="7849306" cy="5510213"/>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Does Pricing influence The number of ratings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pic>
        <p:nvPicPr>
          <p:cNvPr id="4" name="Picture 3" descr="Chart, scatter chart&#10;&#10;Description automatically generated">
            <a:extLst>
              <a:ext uri="{FF2B5EF4-FFF2-40B4-BE49-F238E27FC236}">
                <a16:creationId xmlns:a16="http://schemas.microsoft.com/office/drawing/2014/main" id="{5622293A-978A-D292-E6A7-9EB89FD688D0}"/>
              </a:ext>
            </a:extLst>
          </p:cNvPr>
          <p:cNvPicPr>
            <a:picLocks noChangeAspect="1"/>
          </p:cNvPicPr>
          <p:nvPr/>
        </p:nvPicPr>
        <p:blipFill>
          <a:blip r:embed="rId3"/>
          <a:stretch>
            <a:fillRect/>
          </a:stretch>
        </p:blipFill>
        <p:spPr>
          <a:xfrm>
            <a:off x="4386262" y="781050"/>
            <a:ext cx="6948488" cy="4813798"/>
          </a:xfrm>
          <a:prstGeom prst="rect">
            <a:avLst/>
          </a:prstGeom>
        </p:spPr>
      </p:pic>
    </p:spTree>
    <p:extLst>
      <p:ext uri="{BB962C8B-B14F-4D97-AF65-F5344CB8AC3E}">
        <p14:creationId xmlns:p14="http://schemas.microsoft.com/office/powerpoint/2010/main" val="173266126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{6AEE9B23-6447-45E4-B7C9-07F4ED380C93}tf33713516_win32</Template>
  <TotalTime>1259</TotalTime>
  <Words>463</Words>
  <Application>Microsoft Office PowerPoint</Application>
  <PresentationFormat>Widescreen</PresentationFormat>
  <Paragraphs>77</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Slack-Lato</vt:lpstr>
      <vt:lpstr>Walbaum Display</vt:lpstr>
      <vt:lpstr>3DFloatVTI</vt:lpstr>
      <vt:lpstr>Project 1 </vt:lpstr>
      <vt:lpstr>Agenda</vt:lpstr>
      <vt:lpstr>Introduction</vt:lpstr>
      <vt:lpstr>Data Cleaning</vt:lpstr>
      <vt:lpstr>Data Cleaning</vt:lpstr>
      <vt:lpstr>Location of City</vt:lpstr>
      <vt:lpstr>Number of Restaurants for Each City</vt:lpstr>
      <vt:lpstr>Does Pricing influence rating</vt:lpstr>
      <vt:lpstr>Does Pricing influence The number of ratings</vt:lpstr>
      <vt:lpstr>Does Population affect the number of reviews?  No correlation  </vt:lpstr>
      <vt:lpstr>Does Population affect the rating?</vt:lpstr>
      <vt:lpstr>Does Population affect the number of reviews?</vt:lpstr>
      <vt:lpstr>Does Population affect the rating?</vt:lpstr>
      <vt:lpstr>Conclusion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Jeffrey Frazier</dc:creator>
  <cp:lastModifiedBy>Sanjay Dabra</cp:lastModifiedBy>
  <cp:revision>2</cp:revision>
  <dcterms:created xsi:type="dcterms:W3CDTF">2022-04-27T18:41:00Z</dcterms:created>
  <dcterms:modified xsi:type="dcterms:W3CDTF">2022-04-29T22:28:17Z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