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2"/>
  </p:notesMasterIdLst>
  <p:handoutMasterIdLst>
    <p:handoutMasterId r:id="rId23"/>
  </p:handoutMasterIdLst>
  <p:sldIdLst>
    <p:sldId id="257" r:id="rId5"/>
    <p:sldId id="389" r:id="rId6"/>
    <p:sldId id="384" r:id="rId7"/>
    <p:sldId id="317" r:id="rId8"/>
    <p:sldId id="392" r:id="rId9"/>
    <p:sldId id="277" r:id="rId10"/>
    <p:sldId id="402" r:id="rId11"/>
    <p:sldId id="393" r:id="rId12"/>
    <p:sldId id="278" r:id="rId13"/>
    <p:sldId id="395" r:id="rId14"/>
    <p:sldId id="396" r:id="rId15"/>
    <p:sldId id="397" r:id="rId16"/>
    <p:sldId id="399" r:id="rId17"/>
    <p:sldId id="400" r:id="rId18"/>
    <p:sldId id="401" r:id="rId19"/>
    <p:sldId id="321" r:id="rId20"/>
    <p:sldId id="39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7832AF-5EAF-458A-9FEC-C92CB404A3B7}" v="21" dt="2022-04-30T15:42:14.5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774" autoAdjust="0"/>
  </p:normalViewPr>
  <p:slideViewPr>
    <p:cSldViewPr snapToGrid="0">
      <p:cViewPr varScale="1">
        <p:scale>
          <a:sx n="83" d="100"/>
          <a:sy n="83" d="100"/>
        </p:scale>
        <p:origin x="102" y="468"/>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jay Dabra" userId="d7382de46a8a3049" providerId="LiveId" clId="{397832AF-5EAF-458A-9FEC-C92CB404A3B7}"/>
    <pc:docChg chg="custSel addSld modSld">
      <pc:chgData name="Sanjay Dabra" userId="d7382de46a8a3049" providerId="LiveId" clId="{397832AF-5EAF-458A-9FEC-C92CB404A3B7}" dt="2022-04-30T15:43:15.953" v="210" actId="1076"/>
      <pc:docMkLst>
        <pc:docMk/>
      </pc:docMkLst>
      <pc:sldChg chg="addSp delSp modSp mod">
        <pc:chgData name="Sanjay Dabra" userId="d7382de46a8a3049" providerId="LiveId" clId="{397832AF-5EAF-458A-9FEC-C92CB404A3B7}" dt="2022-04-30T15:15:38.959" v="21" actId="14100"/>
        <pc:sldMkLst>
          <pc:docMk/>
          <pc:sldMk cId="3740286033" sldId="277"/>
        </pc:sldMkLst>
        <pc:spChg chg="del mod">
          <ac:chgData name="Sanjay Dabra" userId="d7382de46a8a3049" providerId="LiveId" clId="{397832AF-5EAF-458A-9FEC-C92CB404A3B7}" dt="2022-04-30T15:15:25.999" v="17"/>
          <ac:spMkLst>
            <pc:docMk/>
            <pc:sldMk cId="3740286033" sldId="277"/>
            <ac:spMk id="3" creationId="{001F032B-0F96-F84A-93E7-B77E5A8D8A46}"/>
          </ac:spMkLst>
        </pc:spChg>
        <pc:spChg chg="mod">
          <ac:chgData name="Sanjay Dabra" userId="d7382de46a8a3049" providerId="LiveId" clId="{397832AF-5EAF-458A-9FEC-C92CB404A3B7}" dt="2022-04-30T15:13:29.509" v="3" actId="20577"/>
          <ac:spMkLst>
            <pc:docMk/>
            <pc:sldMk cId="3740286033" sldId="277"/>
            <ac:spMk id="7" creationId="{3E174092-82D3-44E0-8948-4096232ED0A7}"/>
          </ac:spMkLst>
        </pc:spChg>
        <pc:picChg chg="add mod">
          <ac:chgData name="Sanjay Dabra" userId="d7382de46a8a3049" providerId="LiveId" clId="{397832AF-5EAF-458A-9FEC-C92CB404A3B7}" dt="2022-04-30T15:15:38.959" v="21" actId="14100"/>
          <ac:picMkLst>
            <pc:docMk/>
            <pc:sldMk cId="3740286033" sldId="277"/>
            <ac:picMk id="4" creationId="{94927B50-2ED0-4164-3A1C-1FFD0C34562D}"/>
          </ac:picMkLst>
        </pc:picChg>
      </pc:sldChg>
      <pc:sldChg chg="addSp delSp modSp mod">
        <pc:chgData name="Sanjay Dabra" userId="d7382de46a8a3049" providerId="LiveId" clId="{397832AF-5EAF-458A-9FEC-C92CB404A3B7}" dt="2022-04-30T15:35:20.437" v="151" actId="255"/>
        <pc:sldMkLst>
          <pc:docMk/>
          <pc:sldMk cId="2496947791" sldId="278"/>
        </pc:sldMkLst>
        <pc:spChg chg="mod">
          <ac:chgData name="Sanjay Dabra" userId="d7382de46a8a3049" providerId="LiveId" clId="{397832AF-5EAF-458A-9FEC-C92CB404A3B7}" dt="2022-04-30T15:33:06.782" v="122" actId="1076"/>
          <ac:spMkLst>
            <pc:docMk/>
            <pc:sldMk cId="2496947791" sldId="278"/>
            <ac:spMk id="2" creationId="{FCB102D8-1D22-4940-AF19-07CF3A0DC5F4}"/>
          </ac:spMkLst>
        </pc:spChg>
        <pc:spChg chg="add mod">
          <ac:chgData name="Sanjay Dabra" userId="d7382de46a8a3049" providerId="LiveId" clId="{397832AF-5EAF-458A-9FEC-C92CB404A3B7}" dt="2022-04-30T15:35:20.437" v="151" actId="255"/>
          <ac:spMkLst>
            <pc:docMk/>
            <pc:sldMk cId="2496947791" sldId="278"/>
            <ac:spMk id="7" creationId="{2368CB51-60EB-DF8D-7943-9CD1DB307A1A}"/>
          </ac:spMkLst>
        </pc:spChg>
        <pc:picChg chg="add del mod">
          <ac:chgData name="Sanjay Dabra" userId="d7382de46a8a3049" providerId="LiveId" clId="{397832AF-5EAF-458A-9FEC-C92CB404A3B7}" dt="2022-04-30T15:31:58.477" v="111" actId="478"/>
          <ac:picMkLst>
            <pc:docMk/>
            <pc:sldMk cId="2496947791" sldId="278"/>
            <ac:picMk id="4" creationId="{13704F64-038A-AA93-F6AD-016DED586970}"/>
          </ac:picMkLst>
        </pc:picChg>
        <pc:picChg chg="add mod">
          <ac:chgData name="Sanjay Dabra" userId="d7382de46a8a3049" providerId="LiveId" clId="{397832AF-5EAF-458A-9FEC-C92CB404A3B7}" dt="2022-04-30T15:32:24.156" v="117" actId="1076"/>
          <ac:picMkLst>
            <pc:docMk/>
            <pc:sldMk cId="2496947791" sldId="278"/>
            <ac:picMk id="6" creationId="{73537540-7E2A-DC02-872C-9001D570A8D5}"/>
          </ac:picMkLst>
        </pc:picChg>
        <pc:picChg chg="del">
          <ac:chgData name="Sanjay Dabra" userId="d7382de46a8a3049" providerId="LiveId" clId="{397832AF-5EAF-458A-9FEC-C92CB404A3B7}" dt="2022-04-30T15:31:33.318" v="107" actId="478"/>
          <ac:picMkLst>
            <pc:docMk/>
            <pc:sldMk cId="2496947791" sldId="278"/>
            <ac:picMk id="8" creationId="{16FCC329-569A-EEA7-FF60-FFACCFC28109}"/>
          </ac:picMkLst>
        </pc:picChg>
      </pc:sldChg>
      <pc:sldChg chg="addSp modSp mod">
        <pc:chgData name="Sanjay Dabra" userId="d7382de46a8a3049" providerId="LiveId" clId="{397832AF-5EAF-458A-9FEC-C92CB404A3B7}" dt="2022-04-30T15:20:45.383" v="57" actId="1076"/>
        <pc:sldMkLst>
          <pc:docMk/>
          <pc:sldMk cId="3715402759" sldId="393"/>
        </pc:sldMkLst>
        <pc:spChg chg="mod">
          <ac:chgData name="Sanjay Dabra" userId="d7382de46a8a3049" providerId="LiveId" clId="{397832AF-5EAF-458A-9FEC-C92CB404A3B7}" dt="2022-04-30T15:20:20.066" v="52" actId="6549"/>
          <ac:spMkLst>
            <pc:docMk/>
            <pc:sldMk cId="3715402759" sldId="393"/>
            <ac:spMk id="3" creationId="{001F032B-0F96-F84A-93E7-B77E5A8D8A46}"/>
          </ac:spMkLst>
        </pc:spChg>
        <pc:picChg chg="add mod">
          <ac:chgData name="Sanjay Dabra" userId="d7382de46a8a3049" providerId="LiveId" clId="{397832AF-5EAF-458A-9FEC-C92CB404A3B7}" dt="2022-04-30T15:20:45.383" v="57" actId="1076"/>
          <ac:picMkLst>
            <pc:docMk/>
            <pc:sldMk cId="3715402759" sldId="393"/>
            <ac:picMk id="4" creationId="{059F5B74-C25F-D1D6-2176-A24F1FFCE8E4}"/>
          </ac:picMkLst>
        </pc:picChg>
      </pc:sldChg>
      <pc:sldChg chg="addSp delSp modSp mod">
        <pc:chgData name="Sanjay Dabra" userId="d7382de46a8a3049" providerId="LiveId" clId="{397832AF-5EAF-458A-9FEC-C92CB404A3B7}" dt="2022-04-30T15:36:44.956" v="169" actId="20577"/>
        <pc:sldMkLst>
          <pc:docMk/>
          <pc:sldMk cId="1732661267" sldId="395"/>
        </pc:sldMkLst>
        <pc:spChg chg="mod">
          <ac:chgData name="Sanjay Dabra" userId="d7382de46a8a3049" providerId="LiveId" clId="{397832AF-5EAF-458A-9FEC-C92CB404A3B7}" dt="2022-04-30T15:36:20.349" v="158" actId="14100"/>
          <ac:spMkLst>
            <pc:docMk/>
            <pc:sldMk cId="1732661267" sldId="395"/>
            <ac:spMk id="2" creationId="{FCB102D8-1D22-4940-AF19-07CF3A0DC5F4}"/>
          </ac:spMkLst>
        </pc:spChg>
        <pc:spChg chg="add mod">
          <ac:chgData name="Sanjay Dabra" userId="d7382de46a8a3049" providerId="LiveId" clId="{397832AF-5EAF-458A-9FEC-C92CB404A3B7}" dt="2022-04-30T15:36:44.956" v="169" actId="20577"/>
          <ac:spMkLst>
            <pc:docMk/>
            <pc:sldMk cId="1732661267" sldId="395"/>
            <ac:spMk id="25" creationId="{FE4C1423-03F9-7376-632D-87F1601BAED3}"/>
          </ac:spMkLst>
        </pc:spChg>
        <pc:picChg chg="del">
          <ac:chgData name="Sanjay Dabra" userId="d7382de46a8a3049" providerId="LiveId" clId="{397832AF-5EAF-458A-9FEC-C92CB404A3B7}" dt="2022-04-30T15:22:01.616" v="58" actId="478"/>
          <ac:picMkLst>
            <pc:docMk/>
            <pc:sldMk cId="1732661267" sldId="395"/>
            <ac:picMk id="4" creationId="{5622293A-978A-D292-E6A7-9EB89FD688D0}"/>
          </ac:picMkLst>
        </pc:picChg>
        <pc:picChg chg="add del mod">
          <ac:chgData name="Sanjay Dabra" userId="d7382de46a8a3049" providerId="LiveId" clId="{397832AF-5EAF-458A-9FEC-C92CB404A3B7}" dt="2022-04-30T15:22:42.126" v="65" actId="478"/>
          <ac:picMkLst>
            <pc:docMk/>
            <pc:sldMk cId="1732661267" sldId="395"/>
            <ac:picMk id="5" creationId="{6B22BBFA-18D8-2899-2688-62A0497D5996}"/>
          </ac:picMkLst>
        </pc:picChg>
        <pc:picChg chg="add del mod">
          <ac:chgData name="Sanjay Dabra" userId="d7382de46a8a3049" providerId="LiveId" clId="{397832AF-5EAF-458A-9FEC-C92CB404A3B7}" dt="2022-04-30T15:22:56.916" v="69" actId="478"/>
          <ac:picMkLst>
            <pc:docMk/>
            <pc:sldMk cId="1732661267" sldId="395"/>
            <ac:picMk id="7" creationId="{316B475A-C55B-ED2E-3B3D-E09EE2B859F9}"/>
          </ac:picMkLst>
        </pc:picChg>
        <pc:picChg chg="add del mod">
          <ac:chgData name="Sanjay Dabra" userId="d7382de46a8a3049" providerId="LiveId" clId="{397832AF-5EAF-458A-9FEC-C92CB404A3B7}" dt="2022-04-30T15:23:34.741" v="75" actId="478"/>
          <ac:picMkLst>
            <pc:docMk/>
            <pc:sldMk cId="1732661267" sldId="395"/>
            <ac:picMk id="9" creationId="{E55B4AE9-06AD-24D8-9CC5-C69432CAC2E6}"/>
          </ac:picMkLst>
        </pc:picChg>
        <pc:picChg chg="add del mod">
          <ac:chgData name="Sanjay Dabra" userId="d7382de46a8a3049" providerId="LiveId" clId="{397832AF-5EAF-458A-9FEC-C92CB404A3B7}" dt="2022-04-30T15:25:01.524" v="80" actId="478"/>
          <ac:picMkLst>
            <pc:docMk/>
            <pc:sldMk cId="1732661267" sldId="395"/>
            <ac:picMk id="11" creationId="{4188E478-9C2C-3978-F78E-27EDACEEC5B9}"/>
          </ac:picMkLst>
        </pc:picChg>
        <pc:picChg chg="add del mod">
          <ac:chgData name="Sanjay Dabra" userId="d7382de46a8a3049" providerId="LiveId" clId="{397832AF-5EAF-458A-9FEC-C92CB404A3B7}" dt="2022-04-30T15:25:40.053" v="84" actId="478"/>
          <ac:picMkLst>
            <pc:docMk/>
            <pc:sldMk cId="1732661267" sldId="395"/>
            <ac:picMk id="13" creationId="{0E163476-F76C-6760-7A3F-07057E3A7BBB}"/>
          </ac:picMkLst>
        </pc:picChg>
        <pc:picChg chg="add del mod">
          <ac:chgData name="Sanjay Dabra" userId="d7382de46a8a3049" providerId="LiveId" clId="{397832AF-5EAF-458A-9FEC-C92CB404A3B7}" dt="2022-04-30T15:25:53.902" v="88" actId="478"/>
          <ac:picMkLst>
            <pc:docMk/>
            <pc:sldMk cId="1732661267" sldId="395"/>
            <ac:picMk id="15" creationId="{8FEFCFEF-6615-6353-0772-F0FB006058EA}"/>
          </ac:picMkLst>
        </pc:picChg>
        <pc:picChg chg="add del mod">
          <ac:chgData name="Sanjay Dabra" userId="d7382de46a8a3049" providerId="LiveId" clId="{397832AF-5EAF-458A-9FEC-C92CB404A3B7}" dt="2022-04-30T15:26:32.909" v="92" actId="478"/>
          <ac:picMkLst>
            <pc:docMk/>
            <pc:sldMk cId="1732661267" sldId="395"/>
            <ac:picMk id="18" creationId="{99DB7692-C641-FB5B-154C-ABB9046A3A42}"/>
          </ac:picMkLst>
        </pc:picChg>
        <pc:picChg chg="add del mod">
          <ac:chgData name="Sanjay Dabra" userId="d7382de46a8a3049" providerId="LiveId" clId="{397832AF-5EAF-458A-9FEC-C92CB404A3B7}" dt="2022-04-30T15:28:11.340" v="96" actId="478"/>
          <ac:picMkLst>
            <pc:docMk/>
            <pc:sldMk cId="1732661267" sldId="395"/>
            <ac:picMk id="20" creationId="{D618B32C-A46E-7F8C-DAA9-EF7429FD6C50}"/>
          </ac:picMkLst>
        </pc:picChg>
        <pc:picChg chg="add del mod">
          <ac:chgData name="Sanjay Dabra" userId="d7382de46a8a3049" providerId="LiveId" clId="{397832AF-5EAF-458A-9FEC-C92CB404A3B7}" dt="2022-04-30T15:28:35.750" v="100" actId="478"/>
          <ac:picMkLst>
            <pc:docMk/>
            <pc:sldMk cId="1732661267" sldId="395"/>
            <ac:picMk id="22" creationId="{35D9C3CA-AE59-0F59-BBAB-74F856F3063C}"/>
          </ac:picMkLst>
        </pc:picChg>
        <pc:picChg chg="add mod">
          <ac:chgData name="Sanjay Dabra" userId="d7382de46a8a3049" providerId="LiveId" clId="{397832AF-5EAF-458A-9FEC-C92CB404A3B7}" dt="2022-04-30T15:30:04.493" v="106" actId="1076"/>
          <ac:picMkLst>
            <pc:docMk/>
            <pc:sldMk cId="1732661267" sldId="395"/>
            <ac:picMk id="24" creationId="{70161D08-D57D-671B-FC5F-EC6A11113C4D}"/>
          </ac:picMkLst>
        </pc:picChg>
      </pc:sldChg>
      <pc:sldChg chg="addSp delSp modSp mod">
        <pc:chgData name="Sanjay Dabra" userId="d7382de46a8a3049" providerId="LiveId" clId="{397832AF-5EAF-458A-9FEC-C92CB404A3B7}" dt="2022-04-30T15:39:58.587" v="194" actId="20577"/>
        <pc:sldMkLst>
          <pc:docMk/>
          <pc:sldMk cId="2048102170" sldId="396"/>
        </pc:sldMkLst>
        <pc:spChg chg="mod">
          <ac:chgData name="Sanjay Dabra" userId="d7382de46a8a3049" providerId="LiveId" clId="{397832AF-5EAF-458A-9FEC-C92CB404A3B7}" dt="2022-04-30T15:39:30.269" v="188" actId="27636"/>
          <ac:spMkLst>
            <pc:docMk/>
            <pc:sldMk cId="2048102170" sldId="396"/>
            <ac:spMk id="2" creationId="{FCB102D8-1D22-4940-AF19-07CF3A0DC5F4}"/>
          </ac:spMkLst>
        </pc:spChg>
        <pc:spChg chg="add mod">
          <ac:chgData name="Sanjay Dabra" userId="d7382de46a8a3049" providerId="LiveId" clId="{397832AF-5EAF-458A-9FEC-C92CB404A3B7}" dt="2022-04-30T15:39:58.587" v="194" actId="20577"/>
          <ac:spMkLst>
            <pc:docMk/>
            <pc:sldMk cId="2048102170" sldId="396"/>
            <ac:spMk id="7" creationId="{0929AE6B-7180-C8C3-0EC7-E3995C742082}"/>
          </ac:spMkLst>
        </pc:spChg>
        <pc:picChg chg="del">
          <ac:chgData name="Sanjay Dabra" userId="d7382de46a8a3049" providerId="LiveId" clId="{397832AF-5EAF-458A-9FEC-C92CB404A3B7}" dt="2022-04-30T15:37:42.619" v="171" actId="478"/>
          <ac:picMkLst>
            <pc:docMk/>
            <pc:sldMk cId="2048102170" sldId="396"/>
            <ac:picMk id="4" creationId="{52642060-EDC1-6CEB-DDC1-CAFAE89977AE}"/>
          </ac:picMkLst>
        </pc:picChg>
        <pc:picChg chg="add mod">
          <ac:chgData name="Sanjay Dabra" userId="d7382de46a8a3049" providerId="LiveId" clId="{397832AF-5EAF-458A-9FEC-C92CB404A3B7}" dt="2022-04-30T15:38:05.614" v="177" actId="1076"/>
          <ac:picMkLst>
            <pc:docMk/>
            <pc:sldMk cId="2048102170" sldId="396"/>
            <ac:picMk id="5" creationId="{A899C08C-26BF-D443-D826-9E6ADA80644A}"/>
          </ac:picMkLst>
        </pc:picChg>
      </pc:sldChg>
      <pc:sldChg chg="addSp delSp modSp mod">
        <pc:chgData name="Sanjay Dabra" userId="d7382de46a8a3049" providerId="LiveId" clId="{397832AF-5EAF-458A-9FEC-C92CB404A3B7}" dt="2022-04-30T15:42:21.805" v="208" actId="20577"/>
        <pc:sldMkLst>
          <pc:docMk/>
          <pc:sldMk cId="4214054637" sldId="397"/>
        </pc:sldMkLst>
        <pc:spChg chg="mod">
          <ac:chgData name="Sanjay Dabra" userId="d7382de46a8a3049" providerId="LiveId" clId="{397832AF-5EAF-458A-9FEC-C92CB404A3B7}" dt="2022-04-30T15:42:02.276" v="204" actId="1076"/>
          <ac:spMkLst>
            <pc:docMk/>
            <pc:sldMk cId="4214054637" sldId="397"/>
            <ac:spMk id="2" creationId="{FCB102D8-1D22-4940-AF19-07CF3A0DC5F4}"/>
          </ac:spMkLst>
        </pc:spChg>
        <pc:spChg chg="add mod">
          <ac:chgData name="Sanjay Dabra" userId="d7382de46a8a3049" providerId="LiveId" clId="{397832AF-5EAF-458A-9FEC-C92CB404A3B7}" dt="2022-04-30T15:42:21.805" v="208" actId="20577"/>
          <ac:spMkLst>
            <pc:docMk/>
            <pc:sldMk cId="4214054637" sldId="397"/>
            <ac:spMk id="7" creationId="{EF77DFF3-07DD-E607-65D3-73E1CCF2483E}"/>
          </ac:spMkLst>
        </pc:spChg>
        <pc:picChg chg="add mod">
          <ac:chgData name="Sanjay Dabra" userId="d7382de46a8a3049" providerId="LiveId" clId="{397832AF-5EAF-458A-9FEC-C92CB404A3B7}" dt="2022-04-30T15:41:46.261" v="201" actId="1076"/>
          <ac:picMkLst>
            <pc:docMk/>
            <pc:sldMk cId="4214054637" sldId="397"/>
            <ac:picMk id="4" creationId="{536C8034-777C-2051-6393-D1E24471C7C2}"/>
          </ac:picMkLst>
        </pc:picChg>
        <pc:picChg chg="del">
          <ac:chgData name="Sanjay Dabra" userId="d7382de46a8a3049" providerId="LiveId" clId="{397832AF-5EAF-458A-9FEC-C92CB404A3B7}" dt="2022-04-30T15:41:22.996" v="195" actId="478"/>
          <ac:picMkLst>
            <pc:docMk/>
            <pc:sldMk cId="4214054637" sldId="397"/>
            <ac:picMk id="5" creationId="{E870CE2C-C490-4E28-9507-BC7D9638A710}"/>
          </ac:picMkLst>
        </pc:picChg>
      </pc:sldChg>
      <pc:sldChg chg="modSp mod">
        <pc:chgData name="Sanjay Dabra" userId="d7382de46a8a3049" providerId="LiveId" clId="{397832AF-5EAF-458A-9FEC-C92CB404A3B7}" dt="2022-04-30T15:43:15.953" v="210" actId="1076"/>
        <pc:sldMkLst>
          <pc:docMk/>
          <pc:sldMk cId="3059549935" sldId="399"/>
        </pc:sldMkLst>
        <pc:picChg chg="mod">
          <ac:chgData name="Sanjay Dabra" userId="d7382de46a8a3049" providerId="LiveId" clId="{397832AF-5EAF-458A-9FEC-C92CB404A3B7}" dt="2022-04-30T15:43:15.953" v="210" actId="1076"/>
          <ac:picMkLst>
            <pc:docMk/>
            <pc:sldMk cId="3059549935" sldId="399"/>
            <ac:picMk id="5" creationId="{97527012-66B0-714E-1840-C105214068EB}"/>
          </ac:picMkLst>
        </pc:picChg>
      </pc:sldChg>
      <pc:sldChg chg="addSp delSp modSp new mod">
        <pc:chgData name="Sanjay Dabra" userId="d7382de46a8a3049" providerId="LiveId" clId="{397832AF-5EAF-458A-9FEC-C92CB404A3B7}" dt="2022-04-30T15:17:38.755" v="48" actId="14100"/>
        <pc:sldMkLst>
          <pc:docMk/>
          <pc:sldMk cId="1942907802" sldId="402"/>
        </pc:sldMkLst>
        <pc:spChg chg="mod">
          <ac:chgData name="Sanjay Dabra" userId="d7382de46a8a3049" providerId="LiveId" clId="{397832AF-5EAF-458A-9FEC-C92CB404A3B7}" dt="2022-04-30T15:16:54.937" v="43" actId="20577"/>
          <ac:spMkLst>
            <pc:docMk/>
            <pc:sldMk cId="1942907802" sldId="402"/>
            <ac:spMk id="2" creationId="{06947E62-A2A2-EFA0-2504-2B8F0EA6B461}"/>
          </ac:spMkLst>
        </pc:spChg>
        <pc:spChg chg="del">
          <ac:chgData name="Sanjay Dabra" userId="d7382de46a8a3049" providerId="LiveId" clId="{397832AF-5EAF-458A-9FEC-C92CB404A3B7}" dt="2022-04-30T15:17:17.390" v="44"/>
          <ac:spMkLst>
            <pc:docMk/>
            <pc:sldMk cId="1942907802" sldId="402"/>
            <ac:spMk id="3" creationId="{3F704A1F-25B1-D094-5E58-44E8D502EF64}"/>
          </ac:spMkLst>
        </pc:spChg>
        <pc:picChg chg="add mod">
          <ac:chgData name="Sanjay Dabra" userId="d7382de46a8a3049" providerId="LiveId" clId="{397832AF-5EAF-458A-9FEC-C92CB404A3B7}" dt="2022-04-30T15:17:38.755" v="48" actId="14100"/>
          <ac:picMkLst>
            <pc:docMk/>
            <pc:sldMk cId="1942907802" sldId="402"/>
            <ac:picMk id="8" creationId="{F9C6A07B-43B2-D565-B340-D3491DA0DFA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4/30/2022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4/30/2022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CCE34D-CFF1-4FFE-815B-D050E7ED2DFD}" type="slidenum">
              <a:rPr lang="en-US" smtClean="0"/>
              <a:t>14</a:t>
            </a:fld>
            <a:endParaRPr lang="en-US"/>
          </a:p>
        </p:txBody>
      </p:sp>
    </p:spTree>
    <p:extLst>
      <p:ext uri="{BB962C8B-B14F-4D97-AF65-F5344CB8AC3E}">
        <p14:creationId xmlns:p14="http://schemas.microsoft.com/office/powerpoint/2010/main" val="3991540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World population gave population size with latitudes and longitudes which allowed a merge into the Google API</a:t>
            </a:r>
          </a:p>
          <a:p>
            <a:endParaRPr lang="en-US" dirty="0"/>
          </a:p>
          <a:p>
            <a:r>
              <a:rPr lang="en-US" dirty="0"/>
              <a:t>Google API was used since it contained the rating and review information desired for analysis</a:t>
            </a:r>
          </a:p>
          <a:p>
            <a:r>
              <a:rPr lang="en-US" dirty="0"/>
              <a:t>The reason for 10 cities is to show proof of concept before expanding</a:t>
            </a:r>
          </a:p>
          <a:p>
            <a:r>
              <a:rPr lang="en-US" dirty="0"/>
              <a:t>-Quantify if correlation truly exists, costs deemed starting with 10 then expanding nation wide</a:t>
            </a:r>
          </a:p>
          <a:p>
            <a:r>
              <a:rPr lang="en-US" dirty="0"/>
              <a:t>Filtered restaurants to focus on a rating above 4.0 to differentiate between a good review and great review</a:t>
            </a:r>
          </a:p>
          <a:p>
            <a:r>
              <a:rPr lang="en-US" dirty="0"/>
              <a:t>&gt;250 reviews give restaurants with a well established review base and reputation</a:t>
            </a:r>
          </a:p>
        </p:txBody>
      </p:sp>
      <p:sp>
        <p:nvSpPr>
          <p:cNvPr id="4" name="Slide Number Placeholder 3"/>
          <p:cNvSpPr>
            <a:spLocks noGrp="1"/>
          </p:cNvSpPr>
          <p:nvPr>
            <p:ph type="sldNum" sz="quarter" idx="5"/>
          </p:nvPr>
        </p:nvSpPr>
        <p:spPr/>
        <p:txBody>
          <a:bodyPr/>
          <a:lstStyle/>
          <a:p>
            <a:fld id="{E7CCE34D-CFF1-4FFE-815B-D050E7ED2DFD}" type="slidenum">
              <a:rPr lang="en-US" smtClean="0"/>
              <a:t>5</a:t>
            </a:fld>
            <a:endParaRPr lang="en-US"/>
          </a:p>
        </p:txBody>
      </p:sp>
    </p:spTree>
    <p:extLst>
      <p:ext uri="{BB962C8B-B14F-4D97-AF65-F5344CB8AC3E}">
        <p14:creationId xmlns:p14="http://schemas.microsoft.com/office/powerpoint/2010/main" val="3365640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data, there is a weak positive correlation based on a r squared value of 0.3</a:t>
            </a:r>
          </a:p>
        </p:txBody>
      </p:sp>
      <p:sp>
        <p:nvSpPr>
          <p:cNvPr id="4" name="Slide Number Placeholder 3"/>
          <p:cNvSpPr>
            <a:spLocks noGrp="1"/>
          </p:cNvSpPr>
          <p:nvPr>
            <p:ph type="sldNum" sz="quarter" idx="5"/>
          </p:nvPr>
        </p:nvSpPr>
        <p:spPr/>
        <p:txBody>
          <a:bodyPr/>
          <a:lstStyle/>
          <a:p>
            <a:fld id="{E7CCE34D-CFF1-4FFE-815B-D050E7ED2DFD}" type="slidenum">
              <a:rPr lang="en-US" smtClean="0"/>
              <a:t>9</a:t>
            </a:fld>
            <a:endParaRPr lang="en-US"/>
          </a:p>
        </p:txBody>
      </p:sp>
    </p:spTree>
    <p:extLst>
      <p:ext uri="{BB962C8B-B14F-4D97-AF65-F5344CB8AC3E}">
        <p14:creationId xmlns:p14="http://schemas.microsoft.com/office/powerpoint/2010/main" val="4001131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of the data, there is no correlation .</a:t>
            </a:r>
          </a:p>
          <a:p>
            <a:endParaRPr lang="en-US" dirty="0"/>
          </a:p>
          <a:p>
            <a:r>
              <a:rPr lang="en-US" dirty="0"/>
              <a:t>More people tend to got to a mid price restaurant than a high or low price restaurant. 2.0 has the most reviews</a:t>
            </a:r>
          </a:p>
        </p:txBody>
      </p:sp>
      <p:sp>
        <p:nvSpPr>
          <p:cNvPr id="4" name="Slide Number Placeholder 3"/>
          <p:cNvSpPr>
            <a:spLocks noGrp="1"/>
          </p:cNvSpPr>
          <p:nvPr>
            <p:ph type="sldNum" sz="quarter" idx="5"/>
          </p:nvPr>
        </p:nvSpPr>
        <p:spPr/>
        <p:txBody>
          <a:bodyPr/>
          <a:lstStyle/>
          <a:p>
            <a:fld id="{E7CCE34D-CFF1-4FFE-815B-D050E7ED2DFD}" type="slidenum">
              <a:rPr lang="en-US" smtClean="0"/>
              <a:t>10</a:t>
            </a:fld>
            <a:endParaRPr lang="en-US"/>
          </a:p>
        </p:txBody>
      </p:sp>
    </p:spTree>
    <p:extLst>
      <p:ext uri="{BB962C8B-B14F-4D97-AF65-F5344CB8AC3E}">
        <p14:creationId xmlns:p14="http://schemas.microsoft.com/office/powerpoint/2010/main" val="3177836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Try to x axis rotate 45°</a:t>
            </a:r>
          </a:p>
          <a:p>
            <a:r>
              <a:rPr lang="en-US" dirty="0"/>
              <a:t>Not culture based</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7CCE34D-CFF1-4FFE-815B-D050E7ED2DFD}" type="slidenum">
              <a:rPr lang="en-US" smtClean="0"/>
              <a:t>11</a:t>
            </a:fld>
            <a:endParaRPr lang="en-US"/>
          </a:p>
        </p:txBody>
      </p:sp>
    </p:spTree>
    <p:extLst>
      <p:ext uri="{BB962C8B-B14F-4D97-AF65-F5344CB8AC3E}">
        <p14:creationId xmlns:p14="http://schemas.microsoft.com/office/powerpoint/2010/main" val="2990060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Very weak correlation, larger populations tend to give lower ratings</a:t>
            </a:r>
          </a:p>
          <a:p>
            <a:endParaRPr lang="en-US" dirty="0"/>
          </a:p>
        </p:txBody>
      </p:sp>
      <p:sp>
        <p:nvSpPr>
          <p:cNvPr id="4" name="Slide Number Placeholder 3"/>
          <p:cNvSpPr>
            <a:spLocks noGrp="1"/>
          </p:cNvSpPr>
          <p:nvPr>
            <p:ph type="sldNum" sz="quarter" idx="5"/>
          </p:nvPr>
        </p:nvSpPr>
        <p:spPr/>
        <p:txBody>
          <a:bodyPr/>
          <a:lstStyle/>
          <a:p>
            <a:fld id="{E7CCE34D-CFF1-4FFE-815B-D050E7ED2DFD}" type="slidenum">
              <a:rPr lang="en-US" smtClean="0"/>
              <a:t>12</a:t>
            </a:fld>
            <a:endParaRPr lang="en-US"/>
          </a:p>
        </p:txBody>
      </p:sp>
    </p:spTree>
    <p:extLst>
      <p:ext uri="{BB962C8B-B14F-4D97-AF65-F5344CB8AC3E}">
        <p14:creationId xmlns:p14="http://schemas.microsoft.com/office/powerpoint/2010/main" val="2443123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given review was 4.5, data was truly random and well </a:t>
            </a:r>
            <a:r>
              <a:rPr lang="en-US" dirty="0" err="1"/>
              <a:t>distibuted</a:t>
            </a:r>
            <a:endParaRPr lang="en-US" dirty="0"/>
          </a:p>
        </p:txBody>
      </p:sp>
      <p:sp>
        <p:nvSpPr>
          <p:cNvPr id="4" name="Slide Number Placeholder 3"/>
          <p:cNvSpPr>
            <a:spLocks noGrp="1"/>
          </p:cNvSpPr>
          <p:nvPr>
            <p:ph type="sldNum" sz="quarter" idx="5"/>
          </p:nvPr>
        </p:nvSpPr>
        <p:spPr/>
        <p:txBody>
          <a:bodyPr/>
          <a:lstStyle/>
          <a:p>
            <a:fld id="{E7CCE34D-CFF1-4FFE-815B-D050E7ED2DFD}" type="slidenum">
              <a:rPr lang="en-US" smtClean="0"/>
              <a:t>13</a:t>
            </a:fld>
            <a:endParaRPr lang="en-US"/>
          </a:p>
        </p:txBody>
      </p:sp>
    </p:spTree>
    <p:extLst>
      <p:ext uri="{BB962C8B-B14F-4D97-AF65-F5344CB8AC3E}">
        <p14:creationId xmlns:p14="http://schemas.microsoft.com/office/powerpoint/2010/main" val="2360033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2.jfif"/><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fif"/><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2" name="Freeform: Shape 41">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45">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8" name="Group 47">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9" name="Freeform: Shape 48">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Oval 50">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Oval 51">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54" name="Rectangle 53">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592478" y="3780292"/>
            <a:ext cx="5437187" cy="2986234"/>
          </a:xfrm>
        </p:spPr>
        <p:txBody>
          <a:bodyPr vert="horz" wrap="square" lIns="0" tIns="0" rIns="0" bIns="0" rtlCol="0">
            <a:normAutofit/>
            <a:scene3d>
              <a:camera prst="orthographicFront"/>
              <a:lightRig rig="flat" dir="t"/>
            </a:scene3d>
            <a:sp3d extrusionH="6350" contourW="12700" prstMaterial="softEdge">
              <a:bevelB w="12700" h="25400"/>
            </a:sp3d>
          </a:bodyPr>
          <a:lstStyle/>
          <a:p>
            <a:pPr>
              <a:lnSpc>
                <a:spcPct val="100000"/>
              </a:lnSpc>
              <a:spcBef>
                <a:spcPts val="1000"/>
              </a:spcBef>
              <a:spcAft>
                <a:spcPts val="800"/>
              </a:spcAft>
              <a:buFont typeface="Arial" panose="020B0604020202020204" pitchFamily="34" charset="0"/>
            </a:pPr>
            <a:r>
              <a:rPr lang="en-US" sz="7200" b="1" dirty="0">
                <a:solidFill>
                  <a:schemeClr val="accent3">
                    <a:lumMod val="60000"/>
                    <a:lumOff val="40000"/>
                    <a:alpha val="60000"/>
                  </a:schemeClr>
                </a:solidFill>
                <a:effectLst>
                  <a:outerShdw blurRad="38100" dist="38100" dir="2700000" algn="tl">
                    <a:srgbClr val="000000">
                      <a:alpha val="43137"/>
                    </a:srgbClr>
                  </a:outerShdw>
                </a:effectLst>
                <a:latin typeface="+mn-lt"/>
                <a:ea typeface="+mn-ea"/>
                <a:cs typeface="+mn-cs"/>
              </a:rPr>
              <a:t>Project 1</a:t>
            </a:r>
            <a:br>
              <a:rPr lang="en-US" sz="9600" b="1" dirty="0">
                <a:solidFill>
                  <a:schemeClr val="accent3">
                    <a:lumMod val="60000"/>
                    <a:lumOff val="40000"/>
                    <a:alpha val="60000"/>
                  </a:schemeClr>
                </a:solidFill>
                <a:effectLst>
                  <a:outerShdw blurRad="38100" dist="38100" dir="2700000" algn="tl">
                    <a:srgbClr val="000000">
                      <a:alpha val="43137"/>
                    </a:srgbClr>
                  </a:outerShdw>
                </a:effectLst>
                <a:latin typeface="+mn-lt"/>
                <a:ea typeface="+mn-ea"/>
                <a:cs typeface="+mn-cs"/>
              </a:rPr>
            </a:br>
            <a:endParaRPr lang="en-US" sz="9600" b="1" dirty="0">
              <a:solidFill>
                <a:schemeClr val="accent3">
                  <a:lumMod val="60000"/>
                  <a:lumOff val="40000"/>
                  <a:alpha val="60000"/>
                </a:schemeClr>
              </a:solidFill>
              <a:effectLst>
                <a:outerShdw blurRad="38100" dist="38100" dir="2700000" algn="tl">
                  <a:srgbClr val="000000">
                    <a:alpha val="43137"/>
                  </a:srgbClr>
                </a:outerShdw>
              </a:effectLst>
              <a:latin typeface="+mn-lt"/>
              <a:ea typeface="+mn-ea"/>
              <a:cs typeface="+mn-cs"/>
            </a:endParaRPr>
          </a:p>
        </p:txBody>
      </p:sp>
      <p:pic>
        <p:nvPicPr>
          <p:cNvPr id="6" name="Picture 5">
            <a:extLst>
              <a:ext uri="{FF2B5EF4-FFF2-40B4-BE49-F238E27FC236}">
                <a16:creationId xmlns:a16="http://schemas.microsoft.com/office/drawing/2014/main" id="{89EBF1CA-7990-43C7-B384-838202C292B9}"/>
              </a:ext>
            </a:extLst>
          </p:cNvPr>
          <p:cNvPicPr>
            <a:picLocks noChangeAspect="1"/>
          </p:cNvPicPr>
          <p:nvPr/>
        </p:nvPicPr>
        <p:blipFill rotWithShape="1">
          <a:blip r:embed="rId3"/>
          <a:srcRect t="8515" r="2" b="2"/>
          <a:stretch/>
        </p:blipFill>
        <p:spPr>
          <a:xfrm>
            <a:off x="6557147" y="2"/>
            <a:ext cx="5632453" cy="3428999"/>
          </a:xfrm>
          <a:custGeom>
            <a:avLst/>
            <a:gdLst/>
            <a:ahLst/>
            <a:cxnLst/>
            <a:rect l="l" t="t" r="r" b="b"/>
            <a:pathLst>
              <a:path w="5632453" h="3428999">
                <a:moveTo>
                  <a:pt x="0" y="0"/>
                </a:moveTo>
                <a:lnTo>
                  <a:pt x="5632453" y="0"/>
                </a:lnTo>
                <a:lnTo>
                  <a:pt x="5632453" y="3428999"/>
                </a:lnTo>
                <a:lnTo>
                  <a:pt x="0" y="3428999"/>
                </a:lnTo>
                <a:close/>
              </a:path>
            </a:pathLst>
          </a:custGeom>
        </p:spPr>
      </p:pic>
      <p:grpSp>
        <p:nvGrpSpPr>
          <p:cNvPr id="56" name="Group 55">
            <a:extLst>
              <a:ext uri="{FF2B5EF4-FFF2-40B4-BE49-F238E27FC236}">
                <a16:creationId xmlns:a16="http://schemas.microsoft.com/office/drawing/2014/main" id="{819DC2A4-EB0C-4DA7-8B5B-4B1F4243A6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636" y="5457992"/>
            <a:ext cx="667802" cy="631474"/>
            <a:chOff x="10478914" y="1506691"/>
            <a:chExt cx="667802" cy="631474"/>
          </a:xfrm>
        </p:grpSpPr>
        <p:sp>
          <p:nvSpPr>
            <p:cNvPr id="57" name="Freeform: Shape 56">
              <a:extLst>
                <a:ext uri="{FF2B5EF4-FFF2-40B4-BE49-F238E27FC236}">
                  <a16:creationId xmlns:a16="http://schemas.microsoft.com/office/drawing/2014/main" id="{3B1D6106-2FE2-43D2-9C05-B11DB97DDF4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Oval 57">
              <a:extLst>
                <a:ext uri="{FF2B5EF4-FFF2-40B4-BE49-F238E27FC236}">
                  <a16:creationId xmlns:a16="http://schemas.microsoft.com/office/drawing/2014/main" id="{5EA3FCD8-3C26-4FDE-89C6-D23C051A42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5" name="Picture 4">
            <a:extLst>
              <a:ext uri="{FF2B5EF4-FFF2-40B4-BE49-F238E27FC236}">
                <a16:creationId xmlns:a16="http://schemas.microsoft.com/office/drawing/2014/main" id="{79E676E7-D584-4474-AA96-E28E47BAB0E1}"/>
              </a:ext>
            </a:extLst>
          </p:cNvPr>
          <p:cNvPicPr>
            <a:picLocks noChangeAspect="1"/>
          </p:cNvPicPr>
          <p:nvPr/>
        </p:nvPicPr>
        <p:blipFill rotWithShape="1">
          <a:blip r:embed="rId4"/>
          <a:srcRect l="1228" r="6788" b="1"/>
          <a:stretch/>
        </p:blipFill>
        <p:spPr>
          <a:xfrm>
            <a:off x="6557147" y="3429002"/>
            <a:ext cx="5632453" cy="3428999"/>
          </a:xfrm>
          <a:custGeom>
            <a:avLst/>
            <a:gdLst/>
            <a:ahLst/>
            <a:cxnLst/>
            <a:rect l="l" t="t" r="r" b="b"/>
            <a:pathLst>
              <a:path w="5632453" h="3428999">
                <a:moveTo>
                  <a:pt x="0" y="0"/>
                </a:moveTo>
                <a:lnTo>
                  <a:pt x="5632453" y="0"/>
                </a:lnTo>
                <a:lnTo>
                  <a:pt x="5632453" y="3428999"/>
                </a:lnTo>
                <a:lnTo>
                  <a:pt x="0" y="3428999"/>
                </a:lnTo>
                <a:close/>
              </a:path>
            </a:pathLst>
          </a:custGeom>
        </p:spPr>
      </p:pic>
      <p:sp>
        <p:nvSpPr>
          <p:cNvPr id="60" name="Rectangle 59">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592478" y="541958"/>
            <a:ext cx="4868862" cy="3145346"/>
          </a:xfrm>
        </p:spPr>
        <p:txBody>
          <a:bodyPr vert="horz" wrap="square" lIns="0" tIns="0" rIns="0" bIns="0" rtlCol="0">
            <a:normAutofit fontScale="85000" lnSpcReduction="20000"/>
            <a:scene3d>
              <a:camera prst="orthographicFront"/>
              <a:lightRig rig="flat" dir="t"/>
            </a:scene3d>
            <a:sp3d extrusionH="6350" contourW="12700" prstMaterial="softEdge">
              <a:bevelB w="12700" h="25400"/>
            </a:sp3d>
          </a:bodyPr>
          <a:lstStyle/>
          <a:p>
            <a:pPr marL="0" indent="0">
              <a:lnSpc>
                <a:spcPct val="100000"/>
              </a:lnSpc>
            </a:pPr>
            <a:r>
              <a:rPr lang="en-US" sz="9600" b="1" kern="1200" dirty="0">
                <a:solidFill>
                  <a:schemeClr val="accent3">
                    <a:lumMod val="60000"/>
                    <a:lumOff val="40000"/>
                    <a:alpha val="60000"/>
                  </a:schemeClr>
                </a:solidFill>
                <a:effectLst>
                  <a:outerShdw blurRad="38100" dist="38100" dir="2700000" algn="tl">
                    <a:srgbClr val="000000">
                      <a:alpha val="43137"/>
                    </a:srgbClr>
                  </a:outerShdw>
                </a:effectLst>
                <a:latin typeface="+mn-lt"/>
                <a:ea typeface="+mn-ea"/>
                <a:cs typeface="+mn-cs"/>
              </a:rPr>
              <a:t>The Cutlery Group</a:t>
            </a:r>
          </a:p>
        </p:txBody>
      </p:sp>
    </p:spTree>
    <p:extLst>
      <p:ext uri="{BB962C8B-B14F-4D97-AF65-F5344CB8AC3E}">
        <p14:creationId xmlns:p14="http://schemas.microsoft.com/office/powerpoint/2010/main" val="75281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282868" y="558800"/>
            <a:ext cx="3565524" cy="1927225"/>
          </a:xfrm>
        </p:spPr>
        <p:txBody>
          <a:bodyPr vert="horz" wrap="square" lIns="0" tIns="0" rIns="0" bIns="0" rtlCol="0" anchor="b" anchorCtr="0">
            <a:normAutofit/>
          </a:bodyPr>
          <a:lstStyle/>
          <a:p>
            <a:pPr>
              <a:lnSpc>
                <a:spcPct val="100000"/>
              </a:lnSpc>
            </a:pPr>
            <a:r>
              <a:rPr lang="en-US" sz="3600" dirty="0"/>
              <a:t>Does pricing influence the number of ratings</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10</a:t>
            </a:fld>
            <a:endParaRPr lang="en-US">
              <a:solidFill>
                <a:schemeClr val="tx1">
                  <a:alpha val="80000"/>
                </a:schemeClr>
              </a:solidFill>
            </a:endParaRPr>
          </a:p>
        </p:txBody>
      </p:sp>
      <p:pic>
        <p:nvPicPr>
          <p:cNvPr id="24" name="Picture 23" descr="Chart, scatter chart&#10;&#10;Description automatically generated">
            <a:extLst>
              <a:ext uri="{FF2B5EF4-FFF2-40B4-BE49-F238E27FC236}">
                <a16:creationId xmlns:a16="http://schemas.microsoft.com/office/drawing/2014/main" id="{70161D08-D57D-671B-FC5F-EC6A11113C4D}"/>
              </a:ext>
            </a:extLst>
          </p:cNvPr>
          <p:cNvPicPr>
            <a:picLocks noChangeAspect="1"/>
          </p:cNvPicPr>
          <p:nvPr/>
        </p:nvPicPr>
        <p:blipFill>
          <a:blip r:embed="rId3"/>
          <a:stretch>
            <a:fillRect/>
          </a:stretch>
        </p:blipFill>
        <p:spPr>
          <a:xfrm>
            <a:off x="4116388" y="806797"/>
            <a:ext cx="7792744" cy="5244406"/>
          </a:xfrm>
          <a:prstGeom prst="rect">
            <a:avLst/>
          </a:prstGeom>
        </p:spPr>
      </p:pic>
      <p:sp>
        <p:nvSpPr>
          <p:cNvPr id="25" name="TextBox 24">
            <a:extLst>
              <a:ext uri="{FF2B5EF4-FFF2-40B4-BE49-F238E27FC236}">
                <a16:creationId xmlns:a16="http://schemas.microsoft.com/office/drawing/2014/main" id="{FE4C1423-03F9-7376-632D-87F1601BAED3}"/>
              </a:ext>
            </a:extLst>
          </p:cNvPr>
          <p:cNvSpPr txBox="1"/>
          <p:nvPr/>
        </p:nvSpPr>
        <p:spPr>
          <a:xfrm>
            <a:off x="282868" y="3198167"/>
            <a:ext cx="3112035" cy="461665"/>
          </a:xfrm>
          <a:prstGeom prst="rect">
            <a:avLst/>
          </a:prstGeom>
          <a:noFill/>
        </p:spPr>
        <p:txBody>
          <a:bodyPr wrap="square" rtlCol="0">
            <a:spAutoFit/>
          </a:bodyPr>
          <a:lstStyle/>
          <a:p>
            <a:r>
              <a:rPr lang="en-US" sz="2400" dirty="0"/>
              <a:t>R-Square Value is: -0.21</a:t>
            </a:r>
          </a:p>
        </p:txBody>
      </p:sp>
    </p:spTree>
    <p:extLst>
      <p:ext uri="{BB962C8B-B14F-4D97-AF65-F5344CB8AC3E}">
        <p14:creationId xmlns:p14="http://schemas.microsoft.com/office/powerpoint/2010/main" val="1732661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338321" y="466725"/>
            <a:ext cx="3565524" cy="4143375"/>
          </a:xfrm>
        </p:spPr>
        <p:txBody>
          <a:bodyPr vert="horz" wrap="square" lIns="0" tIns="0" rIns="0" bIns="0" rtlCol="0" anchor="b" anchorCtr="0">
            <a:normAutofit fontScale="90000"/>
          </a:bodyPr>
          <a:lstStyle/>
          <a:p>
            <a:pPr>
              <a:lnSpc>
                <a:spcPct val="100000"/>
              </a:lnSpc>
            </a:pPr>
            <a:br>
              <a:rPr lang="en-US" dirty="0"/>
            </a:br>
            <a:r>
              <a:rPr lang="en-US" sz="3200" dirty="0"/>
              <a:t>Does Population affect the number of reviews?</a:t>
            </a:r>
            <a:br>
              <a:rPr lang="en-US" dirty="0"/>
            </a:br>
            <a:br>
              <a:rPr lang="en-US" dirty="0"/>
            </a:br>
            <a:br>
              <a:rPr lang="en-US" dirty="0"/>
            </a:br>
            <a:endParaRPr lang="en-US" dirty="0"/>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11</a:t>
            </a:fld>
            <a:endParaRPr lang="en-US">
              <a:solidFill>
                <a:schemeClr val="tx1">
                  <a:alpha val="80000"/>
                </a:schemeClr>
              </a:solidFill>
            </a:endParaRPr>
          </a:p>
        </p:txBody>
      </p:sp>
      <p:pic>
        <p:nvPicPr>
          <p:cNvPr id="5" name="Picture 4" descr="Chart, scatter chart&#10;&#10;Description automatically generated">
            <a:extLst>
              <a:ext uri="{FF2B5EF4-FFF2-40B4-BE49-F238E27FC236}">
                <a16:creationId xmlns:a16="http://schemas.microsoft.com/office/drawing/2014/main" id="{A899C08C-26BF-D443-D826-9E6ADA80644A}"/>
              </a:ext>
            </a:extLst>
          </p:cNvPr>
          <p:cNvPicPr>
            <a:picLocks noChangeAspect="1"/>
          </p:cNvPicPr>
          <p:nvPr/>
        </p:nvPicPr>
        <p:blipFill>
          <a:blip r:embed="rId3"/>
          <a:stretch>
            <a:fillRect/>
          </a:stretch>
        </p:blipFill>
        <p:spPr>
          <a:xfrm>
            <a:off x="4112575" y="965921"/>
            <a:ext cx="7741104" cy="4926157"/>
          </a:xfrm>
          <a:prstGeom prst="rect">
            <a:avLst/>
          </a:prstGeom>
        </p:spPr>
      </p:pic>
      <p:sp>
        <p:nvSpPr>
          <p:cNvPr id="7" name="TextBox 6">
            <a:extLst>
              <a:ext uri="{FF2B5EF4-FFF2-40B4-BE49-F238E27FC236}">
                <a16:creationId xmlns:a16="http://schemas.microsoft.com/office/drawing/2014/main" id="{0929AE6B-7180-C8C3-0EC7-E3995C742082}"/>
              </a:ext>
            </a:extLst>
          </p:cNvPr>
          <p:cNvSpPr txBox="1"/>
          <p:nvPr/>
        </p:nvSpPr>
        <p:spPr>
          <a:xfrm>
            <a:off x="338321" y="3198166"/>
            <a:ext cx="3112035" cy="461665"/>
          </a:xfrm>
          <a:prstGeom prst="rect">
            <a:avLst/>
          </a:prstGeom>
          <a:noFill/>
        </p:spPr>
        <p:txBody>
          <a:bodyPr wrap="square" rtlCol="0">
            <a:spAutoFit/>
          </a:bodyPr>
          <a:lstStyle/>
          <a:p>
            <a:r>
              <a:rPr lang="en-US" sz="2400" dirty="0"/>
              <a:t>R-Square Value is: 0.11</a:t>
            </a:r>
          </a:p>
        </p:txBody>
      </p:sp>
    </p:spTree>
    <p:extLst>
      <p:ext uri="{BB962C8B-B14F-4D97-AF65-F5344CB8AC3E}">
        <p14:creationId xmlns:p14="http://schemas.microsoft.com/office/powerpoint/2010/main" val="2048102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265114" y="733988"/>
            <a:ext cx="3565524" cy="1418903"/>
          </a:xfrm>
        </p:spPr>
        <p:txBody>
          <a:bodyPr vert="horz" wrap="square" lIns="0" tIns="0" rIns="0" bIns="0" rtlCol="0" anchor="b" anchorCtr="0">
            <a:normAutofit/>
          </a:bodyPr>
          <a:lstStyle/>
          <a:p>
            <a:pPr>
              <a:lnSpc>
                <a:spcPct val="100000"/>
              </a:lnSpc>
            </a:pPr>
            <a:r>
              <a:rPr lang="en-US" sz="3600" dirty="0"/>
              <a:t>Does Population affect the rating?</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12</a:t>
            </a:fld>
            <a:endParaRPr lang="en-US">
              <a:solidFill>
                <a:schemeClr val="tx1">
                  <a:alpha val="80000"/>
                </a:schemeClr>
              </a:solidFill>
            </a:endParaRPr>
          </a:p>
        </p:txBody>
      </p:sp>
      <p:pic>
        <p:nvPicPr>
          <p:cNvPr id="4" name="Picture 3" descr="Chart, scatter chart&#10;&#10;Description automatically generated">
            <a:extLst>
              <a:ext uri="{FF2B5EF4-FFF2-40B4-BE49-F238E27FC236}">
                <a16:creationId xmlns:a16="http://schemas.microsoft.com/office/drawing/2014/main" id="{536C8034-777C-2051-6393-D1E24471C7C2}"/>
              </a:ext>
            </a:extLst>
          </p:cNvPr>
          <p:cNvPicPr>
            <a:picLocks noChangeAspect="1"/>
          </p:cNvPicPr>
          <p:nvPr/>
        </p:nvPicPr>
        <p:blipFill>
          <a:blip r:embed="rId3"/>
          <a:stretch>
            <a:fillRect/>
          </a:stretch>
        </p:blipFill>
        <p:spPr>
          <a:xfrm>
            <a:off x="4139022" y="651782"/>
            <a:ext cx="7787864" cy="5554436"/>
          </a:xfrm>
          <a:prstGeom prst="rect">
            <a:avLst/>
          </a:prstGeom>
        </p:spPr>
      </p:pic>
      <p:sp>
        <p:nvSpPr>
          <p:cNvPr id="7" name="TextBox 6">
            <a:extLst>
              <a:ext uri="{FF2B5EF4-FFF2-40B4-BE49-F238E27FC236}">
                <a16:creationId xmlns:a16="http://schemas.microsoft.com/office/drawing/2014/main" id="{EF77DFF3-07DD-E607-65D3-73E1CCF2483E}"/>
              </a:ext>
            </a:extLst>
          </p:cNvPr>
          <p:cNvSpPr txBox="1"/>
          <p:nvPr/>
        </p:nvSpPr>
        <p:spPr>
          <a:xfrm>
            <a:off x="338321" y="3198166"/>
            <a:ext cx="3112035" cy="461665"/>
          </a:xfrm>
          <a:prstGeom prst="rect">
            <a:avLst/>
          </a:prstGeom>
          <a:noFill/>
        </p:spPr>
        <p:txBody>
          <a:bodyPr wrap="square" rtlCol="0">
            <a:spAutoFit/>
          </a:bodyPr>
          <a:lstStyle/>
          <a:p>
            <a:r>
              <a:rPr lang="en-US" sz="2400" dirty="0"/>
              <a:t>R-Square Value is: -0.21</a:t>
            </a:r>
          </a:p>
        </p:txBody>
      </p:sp>
    </p:spTree>
    <p:extLst>
      <p:ext uri="{BB962C8B-B14F-4D97-AF65-F5344CB8AC3E}">
        <p14:creationId xmlns:p14="http://schemas.microsoft.com/office/powerpoint/2010/main" val="4214054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281171" y="1473200"/>
            <a:ext cx="3565524" cy="3034657"/>
          </a:xfrm>
        </p:spPr>
        <p:txBody>
          <a:bodyPr vert="horz" wrap="square" lIns="0" tIns="0" rIns="0" bIns="0" rtlCol="0" anchor="b" anchorCtr="0">
            <a:normAutofit fontScale="90000"/>
          </a:bodyPr>
          <a:lstStyle/>
          <a:p>
            <a:pPr>
              <a:lnSpc>
                <a:spcPct val="100000"/>
              </a:lnSpc>
            </a:pPr>
            <a:r>
              <a:rPr lang="en-US" dirty="0"/>
              <a:t>Does Population affect the number of reviews?</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13</a:t>
            </a:fld>
            <a:endParaRPr lang="en-US">
              <a:solidFill>
                <a:schemeClr val="tx1">
                  <a:alpha val="80000"/>
                </a:schemeClr>
              </a:solidFill>
            </a:endParaRPr>
          </a:p>
        </p:txBody>
      </p:sp>
      <p:pic>
        <p:nvPicPr>
          <p:cNvPr id="5" name="Picture 4" descr="Chart, histogram&#10;&#10;Description automatically generated">
            <a:extLst>
              <a:ext uri="{FF2B5EF4-FFF2-40B4-BE49-F238E27FC236}">
                <a16:creationId xmlns:a16="http://schemas.microsoft.com/office/drawing/2014/main" id="{97527012-66B0-714E-1840-C105214068EB}"/>
              </a:ext>
            </a:extLst>
          </p:cNvPr>
          <p:cNvPicPr>
            <a:picLocks noChangeAspect="1"/>
          </p:cNvPicPr>
          <p:nvPr/>
        </p:nvPicPr>
        <p:blipFill>
          <a:blip r:embed="rId3"/>
          <a:stretch>
            <a:fillRect/>
          </a:stretch>
        </p:blipFill>
        <p:spPr>
          <a:xfrm>
            <a:off x="3202886" y="778905"/>
            <a:ext cx="8520101" cy="5300190"/>
          </a:xfrm>
          <a:prstGeom prst="rect">
            <a:avLst/>
          </a:prstGeom>
        </p:spPr>
      </p:pic>
    </p:spTree>
    <p:extLst>
      <p:ext uri="{BB962C8B-B14F-4D97-AF65-F5344CB8AC3E}">
        <p14:creationId xmlns:p14="http://schemas.microsoft.com/office/powerpoint/2010/main" val="3059549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265114" y="1196975"/>
            <a:ext cx="3565524" cy="3034657"/>
          </a:xfrm>
        </p:spPr>
        <p:txBody>
          <a:bodyPr vert="horz" wrap="square" lIns="0" tIns="0" rIns="0" bIns="0" rtlCol="0" anchor="b" anchorCtr="0">
            <a:normAutofit/>
          </a:bodyPr>
          <a:lstStyle/>
          <a:p>
            <a:pPr>
              <a:lnSpc>
                <a:spcPct val="100000"/>
              </a:lnSpc>
            </a:pPr>
            <a:r>
              <a:rPr lang="en-US"/>
              <a:t>Does Population affect the rating?</a:t>
            </a:r>
            <a:endParaRPr lang="en-US" dirty="0"/>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14</a:t>
            </a:fld>
            <a:endParaRPr lang="en-US">
              <a:solidFill>
                <a:schemeClr val="tx1">
                  <a:alpha val="80000"/>
                </a:schemeClr>
              </a:solidFill>
            </a:endParaRPr>
          </a:p>
        </p:txBody>
      </p:sp>
      <p:pic>
        <p:nvPicPr>
          <p:cNvPr id="4" name="Picture 3" descr="Chart, bar chart, histogram&#10;&#10;Description automatically generated">
            <a:extLst>
              <a:ext uri="{FF2B5EF4-FFF2-40B4-BE49-F238E27FC236}">
                <a16:creationId xmlns:a16="http://schemas.microsoft.com/office/drawing/2014/main" id="{BE66E231-364B-174B-A3D9-FFE55F5189FB}"/>
              </a:ext>
            </a:extLst>
          </p:cNvPr>
          <p:cNvPicPr>
            <a:picLocks noChangeAspect="1"/>
          </p:cNvPicPr>
          <p:nvPr/>
        </p:nvPicPr>
        <p:blipFill>
          <a:blip r:embed="rId3"/>
          <a:stretch>
            <a:fillRect/>
          </a:stretch>
        </p:blipFill>
        <p:spPr>
          <a:xfrm>
            <a:off x="3829049" y="809626"/>
            <a:ext cx="7727857" cy="5617308"/>
          </a:xfrm>
          <a:prstGeom prst="rect">
            <a:avLst/>
          </a:prstGeom>
        </p:spPr>
      </p:pic>
    </p:spTree>
    <p:extLst>
      <p:ext uri="{BB962C8B-B14F-4D97-AF65-F5344CB8AC3E}">
        <p14:creationId xmlns:p14="http://schemas.microsoft.com/office/powerpoint/2010/main" val="32683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Conclusion</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
        <p:nvSpPr>
          <p:cNvPr id="3" name="Content Placeholder 2">
            <a:extLst>
              <a:ext uri="{FF2B5EF4-FFF2-40B4-BE49-F238E27FC236}">
                <a16:creationId xmlns:a16="http://schemas.microsoft.com/office/drawing/2014/main" id="{001F032B-0F96-F84A-93E7-B77E5A8D8A46}"/>
              </a:ext>
            </a:extLst>
          </p:cNvPr>
          <p:cNvSpPr>
            <a:spLocks noGrp="1"/>
          </p:cNvSpPr>
          <p:nvPr>
            <p:ph idx="1"/>
          </p:nvPr>
        </p:nvSpPr>
        <p:spPr/>
        <p:txBody>
          <a:bodyPr/>
          <a:lstStyle/>
          <a:p>
            <a:pPr marL="0" indent="0">
              <a:buNone/>
            </a:pPr>
            <a:r>
              <a:rPr lang="en-US" dirty="0"/>
              <a:t>Brief summary </a:t>
            </a:r>
          </a:p>
        </p:txBody>
      </p:sp>
      <p:pic>
        <p:nvPicPr>
          <p:cNvPr id="8" name="Picture 7" descr="Chart, bar chart, histogram&#10;&#10;Description automatically generated">
            <a:extLst>
              <a:ext uri="{FF2B5EF4-FFF2-40B4-BE49-F238E27FC236}">
                <a16:creationId xmlns:a16="http://schemas.microsoft.com/office/drawing/2014/main" id="{6A1DE3C5-ECCD-8EA5-211A-FED6EDE28D0C}"/>
              </a:ext>
            </a:extLst>
          </p:cNvPr>
          <p:cNvPicPr>
            <a:picLocks noChangeAspect="1"/>
          </p:cNvPicPr>
          <p:nvPr/>
        </p:nvPicPr>
        <p:blipFill>
          <a:blip r:embed="rId2"/>
          <a:stretch>
            <a:fillRect/>
          </a:stretch>
        </p:blipFill>
        <p:spPr>
          <a:xfrm>
            <a:off x="3843337" y="549276"/>
            <a:ext cx="8147855" cy="6046294"/>
          </a:xfrm>
          <a:prstGeom prst="rect">
            <a:avLst/>
          </a:prstGeom>
        </p:spPr>
      </p:pic>
    </p:spTree>
    <p:extLst>
      <p:ext uri="{BB962C8B-B14F-4D97-AF65-F5344CB8AC3E}">
        <p14:creationId xmlns:p14="http://schemas.microsoft.com/office/powerpoint/2010/main" val="4179457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a:bodyPr>
          <a:lstStyle/>
          <a:p>
            <a:r>
              <a:rPr lang="en-US" dirty="0"/>
              <a:t>From the data we collected, there are some weak correlations between XXX and YYY.  Further analysis is still required on a national scale to see if the correlation is stronger. </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pic>
        <p:nvPicPr>
          <p:cNvPr id="19" name="Picture Placeholder 18" descr="A group of people sitting around a table with food&#10;&#10;Description automatically generated with medium confidence">
            <a:extLst>
              <a:ext uri="{FF2B5EF4-FFF2-40B4-BE49-F238E27FC236}">
                <a16:creationId xmlns:a16="http://schemas.microsoft.com/office/drawing/2014/main" id="{A199D236-42D2-4EFD-9C1A-249F8B248F1E}"/>
              </a:ext>
            </a:extLst>
          </p:cNvPr>
          <p:cNvPicPr>
            <a:picLocks noGrp="1" noChangeAspect="1"/>
          </p:cNvPicPr>
          <p:nvPr>
            <p:ph type="pic" sz="quarter" idx="13"/>
          </p:nvPr>
        </p:nvPicPr>
        <p:blipFill>
          <a:blip r:embed="rId3"/>
          <a:srcRect t="28202" b="28202"/>
          <a:stretch>
            <a:fillRect/>
          </a:stretch>
        </p:blipFill>
        <p:spPr/>
      </p:pic>
    </p:spTree>
    <p:extLst>
      <p:ext uri="{BB962C8B-B14F-4D97-AF65-F5344CB8AC3E}">
        <p14:creationId xmlns:p14="http://schemas.microsoft.com/office/powerpoint/2010/main" val="3521561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4" name="Freeform: Shape 37">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3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Oval 4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7" name="Group 4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58" name="Freeform: Shape 44">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45">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Oval 46">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 name="Oval 47">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62" name="Rectangle 49">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A picture containing wall, person, wine, beverage&#10;&#10;Description automatically generated">
            <a:extLst>
              <a:ext uri="{FF2B5EF4-FFF2-40B4-BE49-F238E27FC236}">
                <a16:creationId xmlns:a16="http://schemas.microsoft.com/office/drawing/2014/main" id="{F470F666-E7B2-4485-B806-033F23EF99A7}"/>
              </a:ext>
            </a:extLst>
          </p:cNvPr>
          <p:cNvPicPr>
            <a:picLocks noGrp="1" noChangeAspect="1"/>
          </p:cNvPicPr>
          <p:nvPr>
            <p:ph type="pic" sz="quarter" idx="15"/>
          </p:nvPr>
        </p:nvPicPr>
        <p:blipFill rotWithShape="1">
          <a:blip r:embed="rId2"/>
          <a:srcRect t="8943" r="-1" b="5624"/>
          <a:stretch/>
        </p:blipFill>
        <p:spPr>
          <a:xfrm>
            <a:off x="6091200" y="1"/>
            <a:ext cx="6098400" cy="6858000"/>
          </a:xfrm>
          <a:custGeom>
            <a:avLst/>
            <a:gdLst/>
            <a:ahLst/>
            <a:cxnLst/>
            <a:rect l="l" t="t" r="r" b="b"/>
            <a:pathLst>
              <a:path w="6098400" h="6858000">
                <a:moveTo>
                  <a:pt x="0" y="0"/>
                </a:moveTo>
                <a:lnTo>
                  <a:pt x="6098400" y="0"/>
                </a:lnTo>
                <a:lnTo>
                  <a:pt x="6098400" y="6858000"/>
                </a:lnTo>
                <a:lnTo>
                  <a:pt x="0" y="6858000"/>
                </a:lnTo>
                <a:close/>
              </a:path>
            </a:pathLst>
          </a:custGeo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alphaModFix amt="40000"/>
            <a:extLst>
              <a:ext uri="{28A0092B-C50C-407E-A947-70E740481C1C}">
                <a14:useLocalDpi xmlns:a14="http://schemas.microsoft.com/office/drawing/2010/main" val="0"/>
              </a:ext>
            </a:extLst>
          </a:blip>
          <a:srcRect l="18222" r="31313" b="-2"/>
          <a:stretch/>
        </p:blipFill>
        <p:spPr>
          <a:xfrm>
            <a:off x="20" y="1"/>
            <a:ext cx="6098380" cy="6858000"/>
          </a:xfrm>
          <a:custGeom>
            <a:avLst/>
            <a:gdLst/>
            <a:ahLst/>
            <a:cxnLst/>
            <a:rect l="l" t="t" r="r" b="b"/>
            <a:pathLst>
              <a:path w="6098400" h="6858000">
                <a:moveTo>
                  <a:pt x="0" y="0"/>
                </a:moveTo>
                <a:lnTo>
                  <a:pt x="6098400" y="0"/>
                </a:lnTo>
                <a:lnTo>
                  <a:pt x="6098400" y="6858000"/>
                </a:lnTo>
                <a:lnTo>
                  <a:pt x="0" y="6858000"/>
                </a:lnTo>
                <a:close/>
              </a:path>
            </a:pathLst>
          </a:custGeom>
        </p:spPr>
      </p:pic>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4" y="549275"/>
            <a:ext cx="3565524" cy="3034657"/>
          </a:xfrm>
        </p:spPr>
        <p:txBody>
          <a:bodyPr vert="horz" wrap="square" lIns="0" tIns="0" rIns="0" bIns="0" rtlCol="0" anchor="b" anchorCtr="0">
            <a:normAutofit/>
          </a:bodyPr>
          <a:lstStyle/>
          <a:p>
            <a:pPr>
              <a:lnSpc>
                <a:spcPct val="100000"/>
              </a:lnSpc>
            </a:pPr>
            <a:r>
              <a:rPr lang="en-US" kern="1200">
                <a:solidFill>
                  <a:schemeClr val="tx1"/>
                </a:solidFill>
                <a:latin typeface="+mj-lt"/>
                <a:ea typeface="+mj-ea"/>
                <a:cs typeface="+mj-cs"/>
              </a:rPr>
              <a:t>Thank You</a:t>
            </a:r>
          </a:p>
        </p:txBody>
      </p:sp>
      <p:sp>
        <p:nvSpPr>
          <p:cNvPr id="63" name="Rectangle 51">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17</a:t>
            </a:fld>
            <a:endParaRPr lang="en-US">
              <a:solidFill>
                <a:schemeClr val="tx1">
                  <a:alpha val="80000"/>
                </a:schemeClr>
              </a:solidFill>
            </a:endParaRPr>
          </a:p>
        </p:txBody>
      </p:sp>
    </p:spTree>
    <p:extLst>
      <p:ext uri="{BB962C8B-B14F-4D97-AF65-F5344CB8AC3E}">
        <p14:creationId xmlns:p14="http://schemas.microsoft.com/office/powerpoint/2010/main" val="3247798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2"/>
                                        </p:tgtEl>
                                        <p:attrNameLst>
                                          <p:attrName>style.visibility</p:attrName>
                                        </p:attrNameLst>
                                      </p:cBhvr>
                                      <p:to>
                                        <p:strVal val="visible"/>
                                      </p:to>
                                    </p:set>
                                    <p:animEffect transition="in" filter="fade">
                                      <p:cBhvr>
                                        <p:cTn id="7" dur="4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369008"/>
            <a:ext cx="3565524" cy="128030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4" y="1832756"/>
            <a:ext cx="3565525" cy="4358494"/>
          </a:xfrm>
        </p:spPr>
        <p:txBody>
          <a:bodyPr/>
          <a:lstStyle/>
          <a:p>
            <a:r>
              <a:rPr lang="en-US" dirty="0"/>
              <a:t>Introduction of Data</a:t>
            </a:r>
          </a:p>
          <a:p>
            <a:r>
              <a:rPr lang="en-US" dirty="0"/>
              <a:t>Does Pricing influence Rating and Number of Reviews</a:t>
            </a:r>
          </a:p>
          <a:p>
            <a:r>
              <a:rPr lang="en-US" dirty="0"/>
              <a:t>Does Population Size influence Rating</a:t>
            </a:r>
          </a:p>
          <a:p>
            <a:r>
              <a:rPr lang="en-US" dirty="0"/>
              <a:t>Does Population affect the Number of Reviews</a:t>
            </a:r>
          </a:p>
          <a:p>
            <a:r>
              <a:rPr lang="en-US" dirty="0"/>
              <a:t>Sample Biases</a:t>
            </a:r>
          </a:p>
          <a:p>
            <a:r>
              <a:rPr lang="en-US" dirty="0"/>
              <a:t>How can We Improve Our Analysis</a:t>
            </a:r>
          </a:p>
          <a:p>
            <a:endParaRPr lang="en-US" dirty="0"/>
          </a:p>
          <a:p>
            <a:endParaRPr lang="en-US"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18" name="Picture 17">
            <a:extLst>
              <a:ext uri="{FF2B5EF4-FFF2-40B4-BE49-F238E27FC236}">
                <a16:creationId xmlns:a16="http://schemas.microsoft.com/office/drawing/2014/main" id="{2ED1D4C1-F5D8-4480-BD72-14594BD87FB8}"/>
              </a:ext>
            </a:extLst>
          </p:cNvPr>
          <p:cNvPicPr>
            <a:picLocks noChangeAspect="1"/>
          </p:cNvPicPr>
          <p:nvPr/>
        </p:nvPicPr>
        <p:blipFill>
          <a:blip r:embed="rId2"/>
          <a:stretch>
            <a:fillRect/>
          </a:stretch>
        </p:blipFill>
        <p:spPr>
          <a:xfrm>
            <a:off x="8442324" y="3429000"/>
            <a:ext cx="3371002" cy="3352179"/>
          </a:xfrm>
          <a:prstGeom prst="rect">
            <a:avLst/>
          </a:prstGeom>
        </p:spPr>
      </p:pic>
      <p:pic>
        <p:nvPicPr>
          <p:cNvPr id="26" name="Picture 25">
            <a:extLst>
              <a:ext uri="{FF2B5EF4-FFF2-40B4-BE49-F238E27FC236}">
                <a16:creationId xmlns:a16="http://schemas.microsoft.com/office/drawing/2014/main" id="{5C766FE3-CB33-4D30-AE19-A99ED930FFFE}"/>
              </a:ext>
            </a:extLst>
          </p:cNvPr>
          <p:cNvPicPr>
            <a:picLocks noChangeAspect="1"/>
          </p:cNvPicPr>
          <p:nvPr/>
        </p:nvPicPr>
        <p:blipFill>
          <a:blip r:embed="rId3"/>
          <a:stretch>
            <a:fillRect/>
          </a:stretch>
        </p:blipFill>
        <p:spPr>
          <a:xfrm>
            <a:off x="4594224" y="1381125"/>
            <a:ext cx="3848100" cy="3867150"/>
          </a:xfrm>
          <a:prstGeom prst="rect">
            <a:avLst/>
          </a:prstGeom>
        </p:spPr>
      </p:pic>
      <p:pic>
        <p:nvPicPr>
          <p:cNvPr id="31" name="Picture 30">
            <a:extLst>
              <a:ext uri="{FF2B5EF4-FFF2-40B4-BE49-F238E27FC236}">
                <a16:creationId xmlns:a16="http://schemas.microsoft.com/office/drawing/2014/main" id="{818F0905-50D0-4675-AD6A-28EDC1F915F1}"/>
              </a:ext>
            </a:extLst>
          </p:cNvPr>
          <p:cNvPicPr>
            <a:picLocks noChangeAspect="1"/>
          </p:cNvPicPr>
          <p:nvPr/>
        </p:nvPicPr>
        <p:blipFill>
          <a:blip r:embed="rId4"/>
          <a:stretch>
            <a:fillRect/>
          </a:stretch>
        </p:blipFill>
        <p:spPr>
          <a:xfrm>
            <a:off x="8270874" y="-130374"/>
            <a:ext cx="3848100" cy="3559374"/>
          </a:xfrm>
          <a:prstGeom prst="rect">
            <a:avLst/>
          </a:prstGeom>
        </p:spPr>
      </p:pic>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929"/>
            <a:ext cx="4500562" cy="1562959"/>
          </a:xfrm>
        </p:spPr>
        <p:txBody>
          <a:bodyPr/>
          <a:lstStyle/>
          <a:p>
            <a:r>
              <a:rPr lang="en-US" dirty="0"/>
              <a:t>Introduction</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fontScale="85000" lnSpcReduction="10000"/>
          </a:bodyPr>
          <a:lstStyle/>
          <a:p>
            <a:pPr marL="0" indent="0">
              <a:buNone/>
            </a:pPr>
            <a:r>
              <a:rPr lang="en-US" b="0" i="0" dirty="0">
                <a:solidFill>
                  <a:schemeClr val="tx1"/>
                </a:solidFill>
                <a:effectLst/>
                <a:latin typeface="Slack-Lato"/>
              </a:rPr>
              <a:t>The Cutlery Group conducted analysis to determine whether  ratings supported food quality . Also does the price point matter in determining what’s considered a great experience? Are there cities that review more than others?  This analysis will be conducted utilizing Google API for restaurant data and the Census API to determine the cities for comparison.</a:t>
            </a:r>
            <a:endParaRPr lang="en-US" dirty="0">
              <a:solidFill>
                <a:schemeClr val="tx1"/>
              </a:solidFill>
            </a:endParaRPr>
          </a:p>
        </p:txBody>
      </p:sp>
      <p:pic>
        <p:nvPicPr>
          <p:cNvPr id="7" name="Picture Placeholder 6">
            <a:extLst>
              <a:ext uri="{FF2B5EF4-FFF2-40B4-BE49-F238E27FC236}">
                <a16:creationId xmlns:a16="http://schemas.microsoft.com/office/drawing/2014/main" id="{D43C7BC5-E64C-43A8-B39A-E7FF07B00088}"/>
              </a:ext>
            </a:extLst>
          </p:cNvPr>
          <p:cNvPicPr>
            <a:picLocks noGrp="1" noChangeAspect="1"/>
          </p:cNvPicPr>
          <p:nvPr>
            <p:ph type="pic" sz="quarter" idx="16"/>
          </p:nvPr>
        </p:nvPicPr>
        <p:blipFill>
          <a:blip r:embed="rId3"/>
          <a:srcRect l="23062" r="23062"/>
          <a:stretch>
            <a:fillRect/>
          </a:stretch>
        </p:blipFill>
        <p:spPr>
          <a:prstGeom prst="rect">
            <a:avLst/>
          </a:prstGeom>
        </p:spPr>
      </p:pic>
      <p:pic>
        <p:nvPicPr>
          <p:cNvPr id="16" name="Picture Placeholder 15">
            <a:extLst>
              <a:ext uri="{FF2B5EF4-FFF2-40B4-BE49-F238E27FC236}">
                <a16:creationId xmlns:a16="http://schemas.microsoft.com/office/drawing/2014/main" id="{9DC4D358-43E8-4CE2-AD66-B822E594A2AA}"/>
              </a:ext>
            </a:extLst>
          </p:cNvPr>
          <p:cNvPicPr>
            <a:picLocks noGrp="1" noChangeAspect="1"/>
          </p:cNvPicPr>
          <p:nvPr>
            <p:ph type="pic" sz="quarter" idx="13"/>
          </p:nvPr>
        </p:nvPicPr>
        <p:blipFill>
          <a:blip r:embed="rId4"/>
          <a:srcRect l="23091" r="23091"/>
          <a:stretch>
            <a:fillRect/>
          </a:stretch>
        </p:blipFill>
        <p:spPr>
          <a:prstGeom prst="rect">
            <a:avLst/>
          </a:prstGeom>
        </p:spPr>
      </p:pic>
      <p:pic>
        <p:nvPicPr>
          <p:cNvPr id="21" name="Picture Placeholder 20">
            <a:extLst>
              <a:ext uri="{FF2B5EF4-FFF2-40B4-BE49-F238E27FC236}">
                <a16:creationId xmlns:a16="http://schemas.microsoft.com/office/drawing/2014/main" id="{8519DCC3-4818-441A-A48B-5910B0B9BB3D}"/>
              </a:ext>
            </a:extLst>
          </p:cNvPr>
          <p:cNvPicPr>
            <a:picLocks noGrp="1" noChangeAspect="1"/>
          </p:cNvPicPr>
          <p:nvPr>
            <p:ph type="pic" sz="quarter" idx="15"/>
          </p:nvPr>
        </p:nvPicPr>
        <p:blipFill>
          <a:blip r:embed="rId5"/>
          <a:srcRect l="24798" r="24798"/>
          <a:stretch>
            <a:fillRect/>
          </a:stretch>
        </p:blipFill>
        <p:spPr>
          <a:prstGeom prst="rect">
            <a:avLst/>
          </a:prstGeom>
        </p:spPr>
      </p:pic>
      <p:pic>
        <p:nvPicPr>
          <p:cNvPr id="27" name="Picture Placeholder 26">
            <a:extLst>
              <a:ext uri="{FF2B5EF4-FFF2-40B4-BE49-F238E27FC236}">
                <a16:creationId xmlns:a16="http://schemas.microsoft.com/office/drawing/2014/main" id="{79EAFAC4-78CE-4C20-8BC5-C04556E80BAB}"/>
              </a:ext>
            </a:extLst>
          </p:cNvPr>
          <p:cNvPicPr>
            <a:picLocks noGrp="1" noChangeAspect="1"/>
          </p:cNvPicPr>
          <p:nvPr>
            <p:ph type="pic" sz="quarter" idx="14"/>
          </p:nvPr>
        </p:nvPicPr>
        <p:blipFill rotWithShape="1">
          <a:blip r:embed="rId6"/>
          <a:srcRect l="20062" r="20062"/>
          <a:stretch/>
        </p:blipFill>
        <p:spPr/>
      </p:pic>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5" name="Freeform: Shape 5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Oval 5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Oval 5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1" name="Group 6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62" name="Freeform: Shape 6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Oval 6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5" name="Oval 6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67" name="Rectangle 6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alphaModFix amt="40000"/>
            <a:extLst>
              <a:ext uri="{28A0092B-C50C-407E-A947-70E740481C1C}">
                <a14:useLocalDpi xmlns:a14="http://schemas.microsoft.com/office/drawing/2010/main" val="0"/>
              </a:ext>
            </a:extLst>
          </a:blip>
          <a:srcRect l="38482" r="4741"/>
          <a:stretch/>
        </p:blipFill>
        <p:spPr>
          <a:xfrm>
            <a:off x="-1" y="1"/>
            <a:ext cx="6922273" cy="6858000"/>
          </a:xfrm>
          <a:custGeom>
            <a:avLst/>
            <a:gdLst/>
            <a:ahLst/>
            <a:cxnLst/>
            <a:rect l="l" t="t" r="r" b="b"/>
            <a:pathLst>
              <a:path w="6922273" h="6858000">
                <a:moveTo>
                  <a:pt x="0" y="0"/>
                </a:moveTo>
                <a:lnTo>
                  <a:pt x="6922273" y="0"/>
                </a:lnTo>
                <a:lnTo>
                  <a:pt x="6922273" y="6858000"/>
                </a:lnTo>
                <a:lnTo>
                  <a:pt x="0" y="6858000"/>
                </a:lnTo>
                <a:close/>
              </a:path>
            </a:pathLst>
          </a:custGeom>
          <a:effectLst>
            <a:softEdge rad="0"/>
          </a:effectLst>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dirty="0"/>
              <a:t>Data Cleaning</a:t>
            </a:r>
            <a:endParaRPr lang="en-US" kern="1200" dirty="0">
              <a:solidFill>
                <a:schemeClr val="tx1"/>
              </a:solidFill>
              <a:latin typeface="+mj-lt"/>
              <a:ea typeface="+mj-ea"/>
              <a:cs typeface="+mj-cs"/>
            </a:endParaRPr>
          </a:p>
        </p:txBody>
      </p:sp>
      <p:pic>
        <p:nvPicPr>
          <p:cNvPr id="9" name="Picture 8">
            <a:extLst>
              <a:ext uri="{FF2B5EF4-FFF2-40B4-BE49-F238E27FC236}">
                <a16:creationId xmlns:a16="http://schemas.microsoft.com/office/drawing/2014/main" id="{53137908-AB8C-4AC1-B0F8-24C2144BAF24}"/>
              </a:ext>
            </a:extLst>
          </p:cNvPr>
          <p:cNvPicPr>
            <a:picLocks noChangeAspect="1"/>
          </p:cNvPicPr>
          <p:nvPr/>
        </p:nvPicPr>
        <p:blipFill rotWithShape="1">
          <a:blip r:embed="rId4"/>
          <a:srcRect l="19965" r="3229"/>
          <a:stretch/>
        </p:blipFill>
        <p:spPr>
          <a:xfrm>
            <a:off x="6922272" y="1"/>
            <a:ext cx="5267328" cy="6858000"/>
          </a:xfrm>
          <a:custGeom>
            <a:avLst/>
            <a:gdLst/>
            <a:ahLst/>
            <a:cxnLst/>
            <a:rect l="l" t="t" r="r" b="b"/>
            <a:pathLst>
              <a:path w="5264925" h="6858000">
                <a:moveTo>
                  <a:pt x="0" y="0"/>
                </a:moveTo>
                <a:lnTo>
                  <a:pt x="5264925" y="0"/>
                </a:lnTo>
                <a:lnTo>
                  <a:pt x="5264925" y="6858000"/>
                </a:lnTo>
                <a:lnTo>
                  <a:pt x="0" y="6858000"/>
                </a:lnTo>
                <a:close/>
              </a:path>
            </a:pathLst>
          </a:custGeom>
        </p:spPr>
      </p:pic>
      <p:sp>
        <p:nvSpPr>
          <p:cNvPr id="69" name="Rectangle 68">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4</a:t>
            </a:fld>
            <a:endParaRPr lang="en-US">
              <a:solidFill>
                <a:schemeClr val="tx1">
                  <a:alpha val="80000"/>
                </a:schemeClr>
              </a:solidFill>
            </a:endParaRPr>
          </a:p>
        </p:txBody>
      </p:sp>
      <p:sp>
        <p:nvSpPr>
          <p:cNvPr id="3" name="Subtitle 2">
            <a:extLst>
              <a:ext uri="{FF2B5EF4-FFF2-40B4-BE49-F238E27FC236}">
                <a16:creationId xmlns:a16="http://schemas.microsoft.com/office/drawing/2014/main" id="{FBF40B07-111A-EB5D-62B7-61FBC1853AD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6002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15"/>
                                        </p:tgtEl>
                                        <p:attrNameLst>
                                          <p:attrName>style.visibility</p:attrName>
                                        </p:attrNameLst>
                                      </p:cBhvr>
                                      <p:to>
                                        <p:strVal val="visible"/>
                                      </p:to>
                                    </p:set>
                                    <p:animEffect transition="in" filter="fade">
                                      <p:cBhvr>
                                        <p:cTn id="7" dur="4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591FD-11A7-606F-3062-F78C364938FB}"/>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0572757E-629F-BB59-75A8-E5B3DBCCD130}"/>
              </a:ext>
            </a:extLst>
          </p:cNvPr>
          <p:cNvSpPr>
            <a:spLocks noGrp="1"/>
          </p:cNvSpPr>
          <p:nvPr>
            <p:ph idx="1"/>
          </p:nvPr>
        </p:nvSpPr>
        <p:spPr/>
        <p:txBody>
          <a:bodyPr/>
          <a:lstStyle/>
          <a:p>
            <a:pPr marL="457200" indent="-457200">
              <a:buFont typeface="+mj-lt"/>
              <a:buAutoNum type="arabicPeriod"/>
            </a:pPr>
            <a:r>
              <a:rPr lang="en-US" dirty="0"/>
              <a:t>Pulled city populations from World Population Review (worldpopulationreview.com)</a:t>
            </a:r>
          </a:p>
          <a:p>
            <a:pPr marL="457200" indent="-457200">
              <a:buFont typeface="+mj-lt"/>
              <a:buAutoNum type="arabicPeriod"/>
            </a:pPr>
            <a:r>
              <a:rPr lang="en-US" dirty="0"/>
              <a:t>Pulled restaurant information from Google API</a:t>
            </a:r>
          </a:p>
          <a:p>
            <a:pPr marL="457200" indent="-457200">
              <a:buFont typeface="+mj-lt"/>
              <a:buAutoNum type="arabicPeriod"/>
            </a:pPr>
            <a:r>
              <a:rPr lang="en-US" dirty="0"/>
              <a:t>Filtered cities by population (&gt;1,000,000) and randomly pulled 10 cities</a:t>
            </a:r>
          </a:p>
          <a:p>
            <a:pPr marL="457200" indent="-457200">
              <a:buFont typeface="+mj-lt"/>
              <a:buAutoNum type="arabicPeriod"/>
            </a:pPr>
            <a:r>
              <a:rPr lang="en-US" dirty="0"/>
              <a:t>Filtered restaurants by Rating (&gt;4.0) and Number of Reviews (&gt;250)</a:t>
            </a:r>
          </a:p>
          <a:p>
            <a:pPr marL="457200" indent="-457200">
              <a:buFont typeface="+mj-lt"/>
              <a:buAutoNum type="arabicPeriod"/>
            </a:pPr>
            <a:endParaRPr lang="en-US" dirty="0"/>
          </a:p>
          <a:p>
            <a:pPr marL="457200" indent="-457200">
              <a:buFont typeface="+mj-lt"/>
              <a:buAutoNum type="arabicPeriod"/>
            </a:pPr>
            <a:endParaRPr lang="en-US" dirty="0"/>
          </a:p>
          <a:p>
            <a:endParaRPr lang="en-US" dirty="0"/>
          </a:p>
        </p:txBody>
      </p:sp>
      <p:sp>
        <p:nvSpPr>
          <p:cNvPr id="4" name="Date Placeholder 3">
            <a:extLst>
              <a:ext uri="{FF2B5EF4-FFF2-40B4-BE49-F238E27FC236}">
                <a16:creationId xmlns:a16="http://schemas.microsoft.com/office/drawing/2014/main" id="{919AC501-070E-FEEE-5A63-A870DFDB4889}"/>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A946CA68-5F7C-D1A9-8852-5526A323757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6E36388-C934-BA43-CC0F-5E31D322C533}"/>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3808926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Location of Cities</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pic>
        <p:nvPicPr>
          <p:cNvPr id="4" name="Content Placeholder 3" descr="Map&#10;&#10;Description automatically generated">
            <a:extLst>
              <a:ext uri="{FF2B5EF4-FFF2-40B4-BE49-F238E27FC236}">
                <a16:creationId xmlns:a16="http://schemas.microsoft.com/office/drawing/2014/main" id="{94927B50-2ED0-4164-3A1C-1FFD0C34562D}"/>
              </a:ext>
            </a:extLst>
          </p:cNvPr>
          <p:cNvPicPr>
            <a:picLocks noGrp="1" noChangeAspect="1"/>
          </p:cNvPicPr>
          <p:nvPr>
            <p:ph idx="1"/>
          </p:nvPr>
        </p:nvPicPr>
        <p:blipFill>
          <a:blip r:embed="rId2"/>
          <a:stretch>
            <a:fillRect/>
          </a:stretch>
        </p:blipFill>
        <p:spPr>
          <a:xfrm>
            <a:off x="618909" y="1438275"/>
            <a:ext cx="10971418" cy="4436269"/>
          </a:xfrm>
        </p:spPr>
      </p:pic>
    </p:spTree>
    <p:extLst>
      <p:ext uri="{BB962C8B-B14F-4D97-AF65-F5344CB8AC3E}">
        <p14:creationId xmlns:p14="http://schemas.microsoft.com/office/powerpoint/2010/main" val="3740286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47E62-A2A2-EFA0-2504-2B8F0EA6B461}"/>
              </a:ext>
            </a:extLst>
          </p:cNvPr>
          <p:cNvSpPr>
            <a:spLocks noGrp="1"/>
          </p:cNvSpPr>
          <p:nvPr>
            <p:ph type="title"/>
          </p:nvPr>
        </p:nvSpPr>
        <p:spPr/>
        <p:txBody>
          <a:bodyPr/>
          <a:lstStyle/>
          <a:p>
            <a:r>
              <a:rPr lang="en-US" dirty="0"/>
              <a:t>Restaurants in Cities</a:t>
            </a:r>
          </a:p>
        </p:txBody>
      </p:sp>
      <p:pic>
        <p:nvPicPr>
          <p:cNvPr id="8" name="Content Placeholder 7" descr="Map&#10;&#10;Description automatically generated">
            <a:extLst>
              <a:ext uri="{FF2B5EF4-FFF2-40B4-BE49-F238E27FC236}">
                <a16:creationId xmlns:a16="http://schemas.microsoft.com/office/drawing/2014/main" id="{F9C6A07B-43B2-D565-B340-D3491DA0DFAB}"/>
              </a:ext>
            </a:extLst>
          </p:cNvPr>
          <p:cNvPicPr>
            <a:picLocks noGrp="1" noChangeAspect="1"/>
          </p:cNvPicPr>
          <p:nvPr>
            <p:ph idx="1"/>
          </p:nvPr>
        </p:nvPicPr>
        <p:blipFill>
          <a:blip r:embed="rId2"/>
          <a:stretch>
            <a:fillRect/>
          </a:stretch>
        </p:blipFill>
        <p:spPr>
          <a:xfrm>
            <a:off x="541089" y="1818538"/>
            <a:ext cx="11100047" cy="4572737"/>
          </a:xfrm>
        </p:spPr>
      </p:pic>
      <p:sp>
        <p:nvSpPr>
          <p:cNvPr id="4" name="Date Placeholder 3">
            <a:extLst>
              <a:ext uri="{FF2B5EF4-FFF2-40B4-BE49-F238E27FC236}">
                <a16:creationId xmlns:a16="http://schemas.microsoft.com/office/drawing/2014/main" id="{5CAADC1D-4303-661E-514D-2F7C2531544B}"/>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15E9B311-CCA7-42BB-9930-AA1A154B07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0B41759-C945-0C32-B004-F7320C3E9C26}"/>
              </a:ext>
            </a:extLst>
          </p:cNvPr>
          <p:cNvSpPr>
            <a:spLocks noGrp="1"/>
          </p:cNvSpPr>
          <p:nvPr>
            <p:ph type="sldNum" sz="quarter" idx="12"/>
          </p:nvPr>
        </p:nvSpPr>
        <p:spPr/>
        <p:txBody>
          <a:bodyPr/>
          <a:lstStyle/>
          <a:p>
            <a:fld id="{DBA1B0FB-D917-4C8C-928F-313BD683BF39}" type="slidenum">
              <a:rPr lang="en-US" smtClean="0"/>
              <a:t>7</a:t>
            </a:fld>
            <a:endParaRPr lang="en-US"/>
          </a:p>
        </p:txBody>
      </p:sp>
    </p:spTree>
    <p:extLst>
      <p:ext uri="{BB962C8B-B14F-4D97-AF65-F5344CB8AC3E}">
        <p14:creationId xmlns:p14="http://schemas.microsoft.com/office/powerpoint/2010/main" val="1942907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Number of Restaurants for Each City</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3" name="Content Placeholder 2">
            <a:extLst>
              <a:ext uri="{FF2B5EF4-FFF2-40B4-BE49-F238E27FC236}">
                <a16:creationId xmlns:a16="http://schemas.microsoft.com/office/drawing/2014/main" id="{001F032B-0F96-F84A-93E7-B77E5A8D8A46}"/>
              </a:ext>
            </a:extLst>
          </p:cNvPr>
          <p:cNvSpPr>
            <a:spLocks noGrp="1"/>
          </p:cNvSpPr>
          <p:nvPr>
            <p:ph idx="1"/>
          </p:nvPr>
        </p:nvSpPr>
        <p:spPr/>
        <p:txBody>
          <a:bodyPr/>
          <a:lstStyle/>
          <a:p>
            <a:endParaRPr lang="en-US" dirty="0"/>
          </a:p>
        </p:txBody>
      </p:sp>
      <p:pic>
        <p:nvPicPr>
          <p:cNvPr id="4" name="Picture 3" descr="Table&#10;&#10;Description automatically generated">
            <a:extLst>
              <a:ext uri="{FF2B5EF4-FFF2-40B4-BE49-F238E27FC236}">
                <a16:creationId xmlns:a16="http://schemas.microsoft.com/office/drawing/2014/main" id="{059F5B74-C25F-D1D6-2176-A24F1FFCE8E4}"/>
              </a:ext>
            </a:extLst>
          </p:cNvPr>
          <p:cNvPicPr>
            <a:picLocks noChangeAspect="1"/>
          </p:cNvPicPr>
          <p:nvPr/>
        </p:nvPicPr>
        <p:blipFill>
          <a:blip r:embed="rId2"/>
          <a:stretch>
            <a:fillRect/>
          </a:stretch>
        </p:blipFill>
        <p:spPr>
          <a:xfrm>
            <a:off x="3552825" y="1543736"/>
            <a:ext cx="5086350" cy="5117364"/>
          </a:xfrm>
          <a:prstGeom prst="rect">
            <a:avLst/>
          </a:prstGeom>
        </p:spPr>
      </p:pic>
    </p:spTree>
    <p:extLst>
      <p:ext uri="{BB962C8B-B14F-4D97-AF65-F5344CB8AC3E}">
        <p14:creationId xmlns:p14="http://schemas.microsoft.com/office/powerpoint/2010/main" val="3715402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7" name="Group 2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8" name="Freeform: Shape 2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Oval 2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33" name="Rectangle 3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7" name="Group 36">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38" name="Freeform: Shape 37">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Oval 38">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146098" y="925847"/>
            <a:ext cx="3565524" cy="1558071"/>
          </a:xfrm>
        </p:spPr>
        <p:txBody>
          <a:bodyPr vert="horz" wrap="square" lIns="0" tIns="0" rIns="0" bIns="0" rtlCol="0" anchor="ctr" anchorCtr="0">
            <a:normAutofit/>
          </a:bodyPr>
          <a:lstStyle/>
          <a:p>
            <a:pPr>
              <a:lnSpc>
                <a:spcPct val="100000"/>
              </a:lnSpc>
            </a:pPr>
            <a:r>
              <a:rPr lang="en-US" sz="4000" dirty="0"/>
              <a:t>Does Pricing influence rating</a:t>
            </a:r>
          </a:p>
        </p:txBody>
      </p:sp>
      <p:grpSp>
        <p:nvGrpSpPr>
          <p:cNvPr id="41" name="Group 40">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42"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9</a:t>
            </a:fld>
            <a:endParaRPr lang="en-US">
              <a:solidFill>
                <a:schemeClr val="tx1">
                  <a:alpha val="80000"/>
                </a:schemeClr>
              </a:solidFill>
            </a:endParaRPr>
          </a:p>
        </p:txBody>
      </p:sp>
      <p:pic>
        <p:nvPicPr>
          <p:cNvPr id="6" name="Picture 5" descr="Chart, scatter chart&#10;&#10;Description automatically generated">
            <a:extLst>
              <a:ext uri="{FF2B5EF4-FFF2-40B4-BE49-F238E27FC236}">
                <a16:creationId xmlns:a16="http://schemas.microsoft.com/office/drawing/2014/main" id="{73537540-7E2A-DC02-872C-9001D570A8D5}"/>
              </a:ext>
            </a:extLst>
          </p:cNvPr>
          <p:cNvPicPr>
            <a:picLocks noChangeAspect="1"/>
          </p:cNvPicPr>
          <p:nvPr/>
        </p:nvPicPr>
        <p:blipFill>
          <a:blip r:embed="rId3"/>
          <a:stretch>
            <a:fillRect/>
          </a:stretch>
        </p:blipFill>
        <p:spPr>
          <a:xfrm>
            <a:off x="4023071" y="921219"/>
            <a:ext cx="7857480" cy="5184502"/>
          </a:xfrm>
          <a:prstGeom prst="rect">
            <a:avLst/>
          </a:prstGeom>
        </p:spPr>
      </p:pic>
      <p:sp>
        <p:nvSpPr>
          <p:cNvPr id="7" name="TextBox 6">
            <a:extLst>
              <a:ext uri="{FF2B5EF4-FFF2-40B4-BE49-F238E27FC236}">
                <a16:creationId xmlns:a16="http://schemas.microsoft.com/office/drawing/2014/main" id="{2368CB51-60EB-DF8D-7943-9CD1DB307A1A}"/>
              </a:ext>
            </a:extLst>
          </p:cNvPr>
          <p:cNvSpPr txBox="1"/>
          <p:nvPr/>
        </p:nvSpPr>
        <p:spPr>
          <a:xfrm>
            <a:off x="164565" y="3456168"/>
            <a:ext cx="3112035" cy="461665"/>
          </a:xfrm>
          <a:prstGeom prst="rect">
            <a:avLst/>
          </a:prstGeom>
          <a:noFill/>
        </p:spPr>
        <p:txBody>
          <a:bodyPr wrap="square" rtlCol="0">
            <a:spAutoFit/>
          </a:bodyPr>
          <a:lstStyle/>
          <a:p>
            <a:r>
              <a:rPr lang="en-US" sz="2400" dirty="0"/>
              <a:t>R-Square Value is: 0.28</a:t>
            </a:r>
          </a:p>
        </p:txBody>
      </p:sp>
    </p:spTree>
    <p:extLst>
      <p:ext uri="{BB962C8B-B14F-4D97-AF65-F5344CB8AC3E}">
        <p14:creationId xmlns:p14="http://schemas.microsoft.com/office/powerpoint/2010/main" val="249694779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{6AEE9B23-6447-45E4-B7C9-07F4ED380C93}tf33713516_win32</Template>
  <TotalTime>1289</TotalTime>
  <Words>484</Words>
  <Application>Microsoft Office PowerPoint</Application>
  <PresentationFormat>Widescreen</PresentationFormat>
  <Paragraphs>83</Paragraphs>
  <Slides>17</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Gill Sans MT</vt:lpstr>
      <vt:lpstr>Slack-Lato</vt:lpstr>
      <vt:lpstr>Walbaum Display</vt:lpstr>
      <vt:lpstr>3DFloatVTI</vt:lpstr>
      <vt:lpstr>Project 1 </vt:lpstr>
      <vt:lpstr>Agenda</vt:lpstr>
      <vt:lpstr>Introduction</vt:lpstr>
      <vt:lpstr>Data Cleaning</vt:lpstr>
      <vt:lpstr>Data Cleaning</vt:lpstr>
      <vt:lpstr>Location of Cities</vt:lpstr>
      <vt:lpstr>Restaurants in Cities</vt:lpstr>
      <vt:lpstr>Number of Restaurants for Each City</vt:lpstr>
      <vt:lpstr>Does Pricing influence rating</vt:lpstr>
      <vt:lpstr>Does pricing influence the number of ratings</vt:lpstr>
      <vt:lpstr> Does Population affect the number of reviews?   </vt:lpstr>
      <vt:lpstr>Does Population affect the rating?</vt:lpstr>
      <vt:lpstr>Does Population affect the number of reviews?</vt:lpstr>
      <vt:lpstr>Does Population affect the rating?</vt:lpstr>
      <vt:lpstr>Conclusion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Jeffrey Frazier</dc:creator>
  <cp:lastModifiedBy>Sanjay Dabra</cp:lastModifiedBy>
  <cp:revision>2</cp:revision>
  <dcterms:created xsi:type="dcterms:W3CDTF">2022-04-27T18:41:00Z</dcterms:created>
  <dcterms:modified xsi:type="dcterms:W3CDTF">2022-04-30T15:43:21Z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