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6.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7.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8.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29.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0.xml" ContentType="application/vnd.openxmlformats-officedocument.presentationml.notesSlide+xml"/>
  <Override PartName="/ppt/tags/tag180.xml" ContentType="application/vnd.openxmlformats-officedocument.presentationml.tags+xml"/>
  <Override PartName="/ppt/notesSlides/notesSlide3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2.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3.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4.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1"/>
  </p:notesMasterIdLst>
  <p:handoutMasterIdLst>
    <p:handoutMasterId r:id="rId42"/>
  </p:handoutMasterIdLst>
  <p:sldIdLst>
    <p:sldId id="350" r:id="rId3"/>
    <p:sldId id="351" r:id="rId4"/>
    <p:sldId id="352" r:id="rId5"/>
    <p:sldId id="353" r:id="rId6"/>
    <p:sldId id="354" r:id="rId7"/>
    <p:sldId id="355" r:id="rId8"/>
    <p:sldId id="356" r:id="rId9"/>
    <p:sldId id="357" r:id="rId10"/>
    <p:sldId id="358" r:id="rId11"/>
    <p:sldId id="359" r:id="rId12"/>
    <p:sldId id="360" r:id="rId13"/>
    <p:sldId id="388" r:id="rId14"/>
    <p:sldId id="389" r:id="rId15"/>
    <p:sldId id="363" r:id="rId16"/>
    <p:sldId id="386" r:id="rId17"/>
    <p:sldId id="365" r:id="rId18"/>
    <p:sldId id="366" r:id="rId19"/>
    <p:sldId id="367" r:id="rId20"/>
    <p:sldId id="369" r:id="rId21"/>
    <p:sldId id="390" r:id="rId22"/>
    <p:sldId id="368" r:id="rId23"/>
    <p:sldId id="391" r:id="rId24"/>
    <p:sldId id="387" r:id="rId25"/>
    <p:sldId id="392" r:id="rId26"/>
    <p:sldId id="370" r:id="rId27"/>
    <p:sldId id="371" r:id="rId28"/>
    <p:sldId id="372" r:id="rId29"/>
    <p:sldId id="373" r:id="rId30"/>
    <p:sldId id="375" r:id="rId31"/>
    <p:sldId id="376" r:id="rId32"/>
    <p:sldId id="377" r:id="rId33"/>
    <p:sldId id="378" r:id="rId34"/>
    <p:sldId id="379" r:id="rId35"/>
    <p:sldId id="380" r:id="rId36"/>
    <p:sldId id="381" r:id="rId37"/>
    <p:sldId id="382" r:id="rId38"/>
    <p:sldId id="383" r:id="rId39"/>
    <p:sldId id="384" r:id="rId40"/>
  </p:sldIdLst>
  <p:sldSz cx="12188825" cy="6858000"/>
  <p:notesSz cx="6858000" cy="9144000"/>
  <p:custDataLst>
    <p:tags r:id="rId43"/>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1"/>
            <p14:sldId id="352"/>
            <p14:sldId id="353"/>
            <p14:sldId id="354"/>
            <p14:sldId id="355"/>
            <p14:sldId id="356"/>
            <p14:sldId id="357"/>
            <p14:sldId id="358"/>
            <p14:sldId id="359"/>
            <p14:sldId id="360"/>
            <p14:sldId id="388"/>
            <p14:sldId id="389"/>
            <p14:sldId id="363"/>
            <p14:sldId id="386"/>
            <p14:sldId id="365"/>
            <p14:sldId id="366"/>
            <p14:sldId id="367"/>
            <p14:sldId id="369"/>
            <p14:sldId id="390"/>
            <p14:sldId id="368"/>
            <p14:sldId id="391"/>
            <p14:sldId id="387"/>
            <p14:sldId id="392"/>
            <p14:sldId id="370"/>
            <p14:sldId id="371"/>
            <p14:sldId id="372"/>
            <p14:sldId id="373"/>
            <p14:sldId id="375"/>
            <p14:sldId id="376"/>
            <p14:sldId id="377"/>
            <p14:sldId id="378"/>
            <p14:sldId id="379"/>
            <p14:sldId id="380"/>
          </p14:sldIdLst>
        </p14:section>
        <p14:section name="Appendix" id="{9A19FCED-83E1-4A95-84AD-47AF5299487C}">
          <p14:sldIdLst>
            <p14:sldId id="381"/>
            <p14:sldId id="382"/>
            <p14:sldId id="383"/>
            <p14:sldId id="38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7262" autoAdjust="0"/>
  </p:normalViewPr>
  <p:slideViewPr>
    <p:cSldViewPr snapToGrid="0">
      <p:cViewPr varScale="1">
        <p:scale>
          <a:sx n="89" d="100"/>
          <a:sy n="89" d="100"/>
        </p:scale>
        <p:origin x="-864" y="-108"/>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37103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194889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04084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be a recap as this</a:t>
            </a:r>
            <a:r>
              <a:rPr lang="en-US" baseline="0" dirty="0" smtClean="0"/>
              <a:t> session will dig deeper into the services.</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296918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565975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816526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21" Type="http://schemas.openxmlformats.org/officeDocument/2006/relationships/tags" Target="../tags/tag63.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image" Target="../media/image9.emf"/><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vmlDrawing" Target="../drawings/vmlDrawing10.v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oleObject" Target="../embeddings/oleObject10.bin"/><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notesSlide" Target="../notesSlides/notesSlide10.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xml"/><Relationship Id="rId3" Type="http://schemas.openxmlformats.org/officeDocument/2006/relationships/tags" Target="../tags/tag65.xml"/><Relationship Id="rId21" Type="http://schemas.openxmlformats.org/officeDocument/2006/relationships/image" Target="../media/image9.emf"/><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oleObject" Target="../embeddings/oleObject11.bin"/><Relationship Id="rId1" Type="http://schemas.openxmlformats.org/officeDocument/2006/relationships/vmlDrawing" Target="../drawings/vmlDrawing11.v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notesSlide" Target="../notesSlides/notesSlide1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81.xml"/><Relationship Id="rId7" Type="http://schemas.openxmlformats.org/officeDocument/2006/relationships/notesSlide" Target="../notesSlides/notesSlide12.xml"/><Relationship Id="rId2" Type="http://schemas.openxmlformats.org/officeDocument/2006/relationships/tags" Target="../tags/tag80.xml"/><Relationship Id="rId1" Type="http://schemas.openxmlformats.org/officeDocument/2006/relationships/vmlDrawing" Target="../drawings/vmlDrawing12.vml"/><Relationship Id="rId6" Type="http://schemas.openxmlformats.org/officeDocument/2006/relationships/slideLayout" Target="../slideLayouts/slideLayout7.xml"/><Relationship Id="rId11" Type="http://schemas.microsoft.com/office/2007/relationships/hdphoto" Target="../media/hdphoto4.wdp"/><Relationship Id="rId5" Type="http://schemas.openxmlformats.org/officeDocument/2006/relationships/tags" Target="../tags/tag83.xml"/><Relationship Id="rId10" Type="http://schemas.openxmlformats.org/officeDocument/2006/relationships/image" Target="../media/image10.png"/><Relationship Id="rId4" Type="http://schemas.openxmlformats.org/officeDocument/2006/relationships/tags" Target="../tags/tag82.xml"/><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5.xml"/><Relationship Id="rId7" Type="http://schemas.openxmlformats.org/officeDocument/2006/relationships/oleObject" Target="../embeddings/oleObject13.bin"/><Relationship Id="rId2" Type="http://schemas.openxmlformats.org/officeDocument/2006/relationships/tags" Target="../tags/tag84.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86.xml"/></Relationships>
</file>

<file path=ppt/slides/_rels/slide15.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3" Type="http://schemas.openxmlformats.org/officeDocument/2006/relationships/tags" Target="../tags/tag88.xml"/><Relationship Id="rId21" Type="http://schemas.openxmlformats.org/officeDocument/2006/relationships/slideLayout" Target="../slideLayouts/slideLayout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1" Type="http://schemas.openxmlformats.org/officeDocument/2006/relationships/vmlDrawing" Target="../drawings/vmlDrawing14.v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image" Target="../media/image9.emf"/><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oleObject" Target="../embeddings/oleObject14.bin"/><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117.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20.xml"/><Relationship Id="rId9" Type="http://schemas.openxmlformats.org/officeDocument/2006/relationships/hyperlink" Target="http://schemas.microsoft.com/ServiceHosting/2008/10/ServiceDefinition"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3.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5.xml"/><Relationship Id="rId7" Type="http://schemas.openxmlformats.org/officeDocument/2006/relationships/oleObject" Target="../embeddings/oleObject21.bin"/><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26.xml"/><Relationship Id="rId9" Type="http://schemas.openxmlformats.org/officeDocument/2006/relationships/hyperlink" Target="http://schemas.microsoft.com/serviceHosting/2008/10ServiceConfiguration" TargetMode="External"/></Relationships>
</file>

<file path=ppt/slides/_rels/slide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9.emf"/><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Layout" Target="../slideLayouts/slideLayout17.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9.emf"/><Relationship Id="rId2" Type="http://schemas.openxmlformats.org/officeDocument/2006/relationships/tags" Target="../tags/tag130.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Layout" Target="../slideLayouts/slideLayout17.xml"/><Relationship Id="rId4" Type="http://schemas.openxmlformats.org/officeDocument/2006/relationships/tags" Target="../tags/tag13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134.xml"/><Relationship Id="rId7" Type="http://schemas.openxmlformats.org/officeDocument/2006/relationships/notesSlide" Target="../notesSlides/notesSlide22.xml"/><Relationship Id="rId2" Type="http://schemas.openxmlformats.org/officeDocument/2006/relationships/tags" Target="../tags/tag133.xml"/><Relationship Id="rId1" Type="http://schemas.openxmlformats.org/officeDocument/2006/relationships/vmlDrawing" Target="../drawings/vmlDrawing24.vml"/><Relationship Id="rId6" Type="http://schemas.openxmlformats.org/officeDocument/2006/relationships/slideLayout" Target="../slideLayouts/slideLayout6.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9.emf"/><Relationship Id="rId2" Type="http://schemas.openxmlformats.org/officeDocument/2006/relationships/tags" Target="../tags/tag137.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23.xml"/><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4.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3.xml"/><Relationship Id="rId7" Type="http://schemas.openxmlformats.org/officeDocument/2006/relationships/oleObject" Target="../embeddings/oleObject27.bin"/><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tags" Target="../tags/tag144.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vmlDrawing" Target="../drawings/vmlDrawing28.vml"/><Relationship Id="rId6" Type="http://schemas.openxmlformats.org/officeDocument/2006/relationships/tags" Target="../tags/tag149.xml"/><Relationship Id="rId11" Type="http://schemas.openxmlformats.org/officeDocument/2006/relationships/image" Target="../media/image9.emf"/><Relationship Id="rId5" Type="http://schemas.openxmlformats.org/officeDocument/2006/relationships/tags" Target="../tags/tag148.xml"/><Relationship Id="rId10" Type="http://schemas.openxmlformats.org/officeDocument/2006/relationships/oleObject" Target="../embeddings/oleObject28.bin"/><Relationship Id="rId4" Type="http://schemas.openxmlformats.org/officeDocument/2006/relationships/tags" Target="../tags/tag147.xml"/><Relationship Id="rId9"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8.xml"/><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2.xml"/><Relationship Id="rId7" Type="http://schemas.openxmlformats.org/officeDocument/2006/relationships/oleObject" Target="../embeddings/oleObject29.bin"/><Relationship Id="rId2" Type="http://schemas.openxmlformats.org/officeDocument/2006/relationships/tags" Target="../tags/tag151.xml"/><Relationship Id="rId1" Type="http://schemas.openxmlformats.org/officeDocument/2006/relationships/vmlDrawing" Target="../drawings/vmlDrawing29.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53.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5.xml"/><Relationship Id="rId7" Type="http://schemas.openxmlformats.org/officeDocument/2006/relationships/oleObject" Target="../embeddings/oleObject30.bin"/><Relationship Id="rId2" Type="http://schemas.openxmlformats.org/officeDocument/2006/relationships/tags" Target="../tags/tag154.xml"/><Relationship Id="rId1" Type="http://schemas.openxmlformats.org/officeDocument/2006/relationships/vmlDrawing" Target="../drawings/vmlDrawing30.v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156.xml"/></Relationships>
</file>

<file path=ppt/slides/_rels/slide32.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3" Type="http://schemas.openxmlformats.org/officeDocument/2006/relationships/tags" Target="../tags/tag158.xml"/><Relationship Id="rId21" Type="http://schemas.openxmlformats.org/officeDocument/2006/relationships/tags" Target="../tags/tag176.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5" Type="http://schemas.openxmlformats.org/officeDocument/2006/relationships/image" Target="../media/image9.emf"/><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1" Type="http://schemas.openxmlformats.org/officeDocument/2006/relationships/vmlDrawing" Target="../drawings/vmlDrawing31.vml"/><Relationship Id="rId6" Type="http://schemas.openxmlformats.org/officeDocument/2006/relationships/tags" Target="../tags/tag161.xml"/><Relationship Id="rId11" Type="http://schemas.openxmlformats.org/officeDocument/2006/relationships/tags" Target="../tags/tag166.xml"/><Relationship Id="rId24" Type="http://schemas.openxmlformats.org/officeDocument/2006/relationships/oleObject" Target="../embeddings/oleObject31.bin"/><Relationship Id="rId5" Type="http://schemas.openxmlformats.org/officeDocument/2006/relationships/tags" Target="../tags/tag160.xml"/><Relationship Id="rId15" Type="http://schemas.openxmlformats.org/officeDocument/2006/relationships/tags" Target="../tags/tag170.xml"/><Relationship Id="rId23" Type="http://schemas.openxmlformats.org/officeDocument/2006/relationships/notesSlide" Target="../notesSlides/notesSlide29.xml"/><Relationship Id="rId10" Type="http://schemas.openxmlformats.org/officeDocument/2006/relationships/tags" Target="../tags/tag165.xml"/><Relationship Id="rId19" Type="http://schemas.openxmlformats.org/officeDocument/2006/relationships/tags" Target="../tags/tag17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 Id="rId2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8.xml"/><Relationship Id="rId7" Type="http://schemas.openxmlformats.org/officeDocument/2006/relationships/oleObject" Target="../embeddings/oleObject32.bin"/><Relationship Id="rId2" Type="http://schemas.openxmlformats.org/officeDocument/2006/relationships/tags" Target="../tags/tag177.xml"/><Relationship Id="rId1" Type="http://schemas.openxmlformats.org/officeDocument/2006/relationships/vmlDrawing" Target="../drawings/vmlDrawing32.vml"/><Relationship Id="rId6" Type="http://schemas.openxmlformats.org/officeDocument/2006/relationships/notesSlide" Target="../notesSlides/notesSlide30.xml"/><Relationship Id="rId5" Type="http://schemas.openxmlformats.org/officeDocument/2006/relationships/slideLayout" Target="../slideLayouts/slideLayout6.xml"/><Relationship Id="rId4" Type="http://schemas.openxmlformats.org/officeDocument/2006/relationships/tags" Target="../tags/tag17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0.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9" Type="http://schemas.microsoft.com/office/2007/relationships/hdphoto" Target="../media/hdphoto5.wdp"/><Relationship Id="rId21" Type="http://schemas.openxmlformats.org/officeDocument/2006/relationships/tags" Target="../tags/tag200.xml"/><Relationship Id="rId34" Type="http://schemas.openxmlformats.org/officeDocument/2006/relationships/slideLayout" Target="../slideLayouts/slideLayout7.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tags" Target="../tags/tag212.xml"/><Relationship Id="rId38" Type="http://schemas.openxmlformats.org/officeDocument/2006/relationships/image" Target="../media/image11.png"/><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tags" Target="../tags/tag208.xml"/><Relationship Id="rId1" Type="http://schemas.openxmlformats.org/officeDocument/2006/relationships/vmlDrawing" Target="../drawings/vmlDrawing34.v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tags" Target="../tags/tag211.xml"/><Relationship Id="rId37" Type="http://schemas.openxmlformats.org/officeDocument/2006/relationships/image" Target="../media/image9.emf"/><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36" Type="http://schemas.openxmlformats.org/officeDocument/2006/relationships/oleObject" Target="../embeddings/oleObject34.bin"/><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tags" Target="../tags/tag210.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tags" Target="../tags/tag209.xml"/><Relationship Id="rId35" Type="http://schemas.openxmlformats.org/officeDocument/2006/relationships/notesSlide" Target="../notesSlides/notesSlide32.xml"/><Relationship Id="rId8" Type="http://schemas.openxmlformats.org/officeDocument/2006/relationships/tags" Target="../tags/tag187.xml"/><Relationship Id="rId3" Type="http://schemas.openxmlformats.org/officeDocument/2006/relationships/tags" Target="../tags/tag182.xml"/></Relationships>
</file>

<file path=ppt/slides/_rels/slide3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4.xml"/><Relationship Id="rId7" Type="http://schemas.openxmlformats.org/officeDocument/2006/relationships/oleObject" Target="../embeddings/oleObject35.bin"/><Relationship Id="rId2" Type="http://schemas.openxmlformats.org/officeDocument/2006/relationships/tags" Target="../tags/tag213.xml"/><Relationship Id="rId1" Type="http://schemas.openxmlformats.org/officeDocument/2006/relationships/vmlDrawing" Target="../drawings/vmlDrawing35.vml"/><Relationship Id="rId6" Type="http://schemas.openxmlformats.org/officeDocument/2006/relationships/notesSlide" Target="../notesSlides/notesSlide33.xml"/><Relationship Id="rId5" Type="http://schemas.openxmlformats.org/officeDocument/2006/relationships/slideLayout" Target="../slideLayouts/slideLayout6.xml"/><Relationship Id="rId4" Type="http://schemas.openxmlformats.org/officeDocument/2006/relationships/tags" Target="../tags/tag215.xml"/></Relationships>
</file>

<file path=ppt/slides/_rels/slide37.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26" Type="http://schemas.openxmlformats.org/officeDocument/2006/relationships/oleObject" Target="../embeddings/oleObject36.bin"/><Relationship Id="rId3" Type="http://schemas.openxmlformats.org/officeDocument/2006/relationships/tags" Target="../tags/tag217.xml"/><Relationship Id="rId21" Type="http://schemas.openxmlformats.org/officeDocument/2006/relationships/tags" Target="../tags/tag235.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5" Type="http://schemas.openxmlformats.org/officeDocument/2006/relationships/notesSlide" Target="../notesSlides/notesSlide34.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tags" Target="../tags/tag220.xml"/><Relationship Id="rId11" Type="http://schemas.openxmlformats.org/officeDocument/2006/relationships/tags" Target="../tags/tag225.xml"/><Relationship Id="rId24" Type="http://schemas.openxmlformats.org/officeDocument/2006/relationships/slideLayout" Target="../slideLayouts/slideLayout7.xml"/><Relationship Id="rId5" Type="http://schemas.openxmlformats.org/officeDocument/2006/relationships/tags" Target="../tags/tag219.xml"/><Relationship Id="rId15" Type="http://schemas.openxmlformats.org/officeDocument/2006/relationships/tags" Target="../tags/tag229.xml"/><Relationship Id="rId23" Type="http://schemas.openxmlformats.org/officeDocument/2006/relationships/tags" Target="../tags/tag237.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tags" Target="../tags/tag236.xml"/><Relationship Id="rId27" Type="http://schemas.openxmlformats.org/officeDocument/2006/relationships/image" Target="../media/image9.emf"/></Relationships>
</file>

<file path=ppt/slides/_rels/slide3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39.xml"/><Relationship Id="rId7" Type="http://schemas.openxmlformats.org/officeDocument/2006/relationships/oleObject" Target="../embeddings/oleObject37.bin"/><Relationship Id="rId2" Type="http://schemas.openxmlformats.org/officeDocument/2006/relationships/tags" Target="../tags/tag238.xml"/><Relationship Id="rId1" Type="http://schemas.openxmlformats.org/officeDocument/2006/relationships/vmlDrawing" Target="../drawings/vmlDrawing37.vml"/><Relationship Id="rId6" Type="http://schemas.openxmlformats.org/officeDocument/2006/relationships/notesSlide" Target="../notesSlides/notesSlide35.xml"/><Relationship Id="rId5" Type="http://schemas.openxmlformats.org/officeDocument/2006/relationships/slideLayout" Target="../slideLayouts/slideLayout6.xml"/><Relationship Id="rId4" Type="http://schemas.openxmlformats.org/officeDocument/2006/relationships/tags" Target="../tags/tag240.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notesSlide" Target="../notesSlides/notesSlide7.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slideLayout" Target="../slideLayouts/slideLayout7.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image" Target="../media/image9.emf"/><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8.bin"/><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Windows Azure Compute</a:t>
            </a:r>
            <a:endParaRPr lang="en-US" dirty="0"/>
          </a:p>
        </p:txBody>
      </p:sp>
      <p:sp>
        <p:nvSpPr>
          <p:cNvPr id="7" name="Text Placeholder 6"/>
          <p:cNvSpPr>
            <a:spLocks noGrp="1"/>
          </p:cNvSpPr>
          <p:nvPr>
            <p:ph type="body" sz="quarter" idx="11"/>
          </p:nvPr>
        </p:nvSpPr>
        <p:spPr>
          <a:xfrm>
            <a:off x="519113" y="4297680"/>
            <a:ext cx="5454333" cy="1261884"/>
          </a:xfrm>
        </p:spPr>
        <p:txBody>
          <a:bodyPr/>
          <a:lstStyle/>
          <a:p>
            <a:pPr lvl="0"/>
            <a:r>
              <a:rPr lang="en-US" dirty="0"/>
              <a:t>Name </a:t>
            </a:r>
          </a:p>
          <a:p>
            <a:pPr lvl="0"/>
            <a:r>
              <a:rPr lang="en-US" dirty="0"/>
              <a:t>Title</a:t>
            </a:r>
          </a:p>
          <a:p>
            <a:pPr lvl="0"/>
            <a:r>
              <a:rPr lang="en-US" dirty="0"/>
              <a:t>Microsoft </a:t>
            </a:r>
            <a:r>
              <a:rPr lang="en-US" dirty="0" smtClean="0"/>
              <a:t>Corporation</a:t>
            </a:r>
            <a:endParaRPr lang="en-US" dirty="0"/>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6"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28"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7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a:t>
            </a:r>
            <a:r>
              <a:rPr lang="en-US" sz="2200" dirty="0" smtClean="0">
                <a:ln>
                  <a:solidFill>
                    <a:schemeClr val="bg1">
                      <a:alpha val="0"/>
                    </a:schemeClr>
                  </a:solidFill>
                </a:ln>
                <a:gradFill>
                  <a:gsLst>
                    <a:gs pos="0">
                      <a:srgbClr val="FFFFFF"/>
                    </a:gs>
                    <a:gs pos="100000">
                      <a:srgbClr val="FFFFFF"/>
                    </a:gs>
                  </a:gsLst>
                  <a:lin ang="5400000" scaled="0"/>
                </a:gradFill>
              </a:rPr>
              <a:t>2008, Windows 7 or Windows 8</a:t>
            </a:r>
            <a:endParaRPr lang="en-US" sz="2200" dirty="0">
              <a:ln>
                <a:solidFill>
                  <a:schemeClr val="bg1">
                    <a:alpha val="0"/>
                  </a:schemeClr>
                </a:solidFill>
              </a:ln>
              <a:gradFill>
                <a:gsLst>
                  <a:gs pos="0">
                    <a:srgbClr val="FFFFFF"/>
                  </a:gs>
                  <a:gs pos="100000">
                    <a:srgbClr val="FFFFFF"/>
                  </a:gs>
                </a:gsLst>
                <a:lin ang="5400000" scaled="0"/>
              </a:gradFill>
            </a:endParaRP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a:t>
            </a:r>
            <a:r>
              <a:rPr lang="en-US" dirty="0" smtClean="0">
                <a:ln>
                  <a:solidFill>
                    <a:schemeClr val="bg1">
                      <a:alpha val="0"/>
                    </a:schemeClr>
                  </a:solidFill>
                </a:ln>
                <a:solidFill>
                  <a:srgbClr val="595959">
                    <a:alpha val="99000"/>
                  </a:srgbClr>
                </a:solidFill>
              </a:rPr>
              <a:t>2010/2012</a:t>
            </a:r>
            <a:endParaRPr lang="en-US" dirty="0">
              <a:ln>
                <a:solidFill>
                  <a:schemeClr val="bg1">
                    <a:alpha val="0"/>
                  </a:schemeClr>
                </a:solidFill>
              </a:ln>
              <a:solidFill>
                <a:srgbClr val="595959">
                  <a:alpha val="99000"/>
                </a:srgbClr>
              </a:solidFill>
            </a:endParaRP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45"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4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7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94911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1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cs typeface="Segoe UI"/>
              </a:rPr>
              <a:t>Session Objectives and Takeaways</a:t>
            </a:r>
          </a:p>
        </p:txBody>
      </p:sp>
      <p:sp>
        <p:nvSpPr>
          <p:cNvPr id="5" name="Content Placeholder 4"/>
          <p:cNvSpPr>
            <a:spLocks noGrp="1"/>
          </p:cNvSpPr>
          <p:nvPr>
            <p:ph type="body" sz="quarter" idx="11"/>
            <p:custDataLst>
              <p:tags r:id="rId4"/>
            </p:custDataLst>
          </p:nvPr>
        </p:nvSpPr>
        <p:spPr>
          <a:xfrm>
            <a:off x="3473803" y="3176825"/>
            <a:ext cx="7948701" cy="1723549"/>
          </a:xfrm>
        </p:spPr>
        <p:txBody>
          <a:bodyPr/>
          <a:lstStyle/>
          <a:p>
            <a:pPr marL="0" indent="3175"/>
            <a:r>
              <a:rPr lang="en-US" sz="4000" dirty="0"/>
              <a:t>Describe Windows Azure Compute</a:t>
            </a:r>
          </a:p>
          <a:p>
            <a:pPr marL="0" indent="3175"/>
            <a:r>
              <a:rPr lang="en-US" sz="4000" dirty="0"/>
              <a:t>Understand Model and </a:t>
            </a:r>
            <a:r>
              <a:rPr lang="en-US" sz="4000" dirty="0" smtClean="0"/>
              <a:t>Terminology</a:t>
            </a:r>
            <a:endParaRPr lang="en-US" sz="4000" dirty="0"/>
          </a:p>
        </p:txBody>
      </p:sp>
    </p:spTree>
    <p:extLst>
      <p:ext uri="{BB962C8B-B14F-4D97-AF65-F5344CB8AC3E}">
        <p14:creationId xmlns:p14="http://schemas.microsoft.com/office/powerpoint/2010/main" val="39364920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9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2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1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9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4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6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931351258"/>
              </p:ext>
            </p:extLst>
          </p:nvPr>
        </p:nvGraphicFramePr>
        <p:xfrm>
          <a:off x="517525" y="3656801"/>
          <a:ext cx="11158540" cy="2438400"/>
        </p:xfrm>
        <a:graphic>
          <a:graphicData uri="http://schemas.openxmlformats.org/drawingml/2006/table">
            <a:tbl>
              <a:tblPr firstRow="1" bandRow="1">
                <a:tableStyleId>{7DF18680-E054-41AD-8BC1-D1AEF772440D}</a:tableStyleId>
              </a:tblPr>
              <a:tblGrid>
                <a:gridCol w="2231708"/>
                <a:gridCol w="2231708"/>
                <a:gridCol w="2231708"/>
                <a:gridCol w="2231708"/>
                <a:gridCol w="2231708"/>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Cost (USD)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.05</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250GB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500GB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.96</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9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4311437"/>
          </a:xfrm>
        </p:spPr>
        <p:txBody>
          <a:bodyPr/>
          <a:lstStyle/>
          <a:p>
            <a:pPr>
              <a:spcBef>
                <a:spcPts val="1000"/>
              </a:spcBef>
            </a:pPr>
            <a:r>
              <a:rPr lang="en-US" sz="3600" dirty="0" smtClean="0">
                <a:solidFill>
                  <a:schemeClr val="accent2">
                    <a:alpha val="99000"/>
                  </a:schemeClr>
                </a:solidFill>
                <a:latin typeface="Segoe UI Light" pitchFamily="34" charset="0"/>
              </a:rPr>
              <a:t>3 types of Endpoints in Windows Azure</a:t>
            </a:r>
          </a:p>
          <a:p>
            <a:pPr>
              <a:spcBef>
                <a:spcPts val="1000"/>
              </a:spcBef>
            </a:pP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Specify Connectivity Rules in Service Definition</a:t>
            </a:r>
          </a:p>
          <a:p>
            <a:pPr marL="0" lvl="1"/>
            <a:r>
              <a:rPr lang="en-US" sz="2000" dirty="0" smtClean="0"/>
              <a:t>NetworkTrafficRules</a:t>
            </a:r>
          </a:p>
          <a:p>
            <a:pPr>
              <a:spcBef>
                <a:spcPts val="1000"/>
              </a:spcBef>
            </a:pPr>
            <a:r>
              <a:rPr lang="en-US" sz="3600" dirty="0" smtClean="0">
                <a:solidFill>
                  <a:schemeClr val="accent2">
                    <a:alpha val="99000"/>
                  </a:schemeClr>
                </a:solidFill>
                <a:latin typeface="Segoe UI Light" pitchFamily="34" charset="0"/>
              </a:rPr>
              <a:t>Port Ranges</a:t>
            </a:r>
          </a:p>
          <a:p>
            <a:pPr>
              <a:spcBef>
                <a:spcPts val="1000"/>
              </a:spcBef>
            </a:pPr>
            <a:r>
              <a:rPr lang="en-US" sz="3600" dirty="0" smtClean="0">
                <a:solidFill>
                  <a:schemeClr val="accent2">
                    <a:alpha val="99000"/>
                  </a:schemeClr>
                </a:solidFill>
                <a:latin typeface="Segoe UI Light" pitchFamily="34" charset="0"/>
              </a:rPr>
              <a:t>Local Ports</a:t>
            </a:r>
          </a:p>
          <a:p>
            <a:pPr>
              <a:spcBef>
                <a:spcPts val="1000"/>
              </a:spcBef>
            </a:pPr>
            <a:r>
              <a:rPr lang="en-US" sz="3600" dirty="0" smtClean="0">
                <a:solidFill>
                  <a:schemeClr val="accent2">
                    <a:alpha val="99000"/>
                  </a:schemeClr>
                </a:solidFill>
                <a:latin typeface="Segoe UI Light" pitchFamily="34" charset="0"/>
              </a:rPr>
              <a:t>TCP only</a:t>
            </a:r>
            <a:endParaRPr lang="en-US" sz="3600" dirty="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1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a:t>
            </a:r>
            <a:endParaRPr lang="en-US" dirty="0"/>
          </a:p>
        </p:txBody>
      </p:sp>
      <p:sp>
        <p:nvSpPr>
          <p:cNvPr id="5" name="Rectangle 4"/>
          <p:cNvSpPr/>
          <p:nvPr/>
        </p:nvSpPr>
        <p:spPr bwMode="auto">
          <a:xfrm>
            <a:off x="519113"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Input (VIP)</a:t>
            </a:r>
          </a:p>
        </p:txBody>
      </p:sp>
      <p:sp>
        <p:nvSpPr>
          <p:cNvPr id="6" name="Rectangle 5"/>
          <p:cNvSpPr/>
          <p:nvPr/>
        </p:nvSpPr>
        <p:spPr bwMode="auto">
          <a:xfrm>
            <a:off x="3707578"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Internal</a:t>
            </a:r>
          </a:p>
        </p:txBody>
      </p:sp>
      <p:sp>
        <p:nvSpPr>
          <p:cNvPr id="7" name="Rectangle 6"/>
          <p:cNvSpPr/>
          <p:nvPr/>
        </p:nvSpPr>
        <p:spPr bwMode="auto">
          <a:xfrm>
            <a:off x="6896043"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smtClean="0">
                <a:solidFill>
                  <a:schemeClr val="lt1">
                    <a:alpha val="99000"/>
                  </a:schemeClr>
                </a:solidFill>
              </a:rPr>
              <a:t>Endpoint Input</a:t>
            </a:r>
            <a:endParaRPr lang="en-US" sz="2000" dirty="0">
              <a:solidFill>
                <a:schemeClr val="lt1">
                  <a:alpha val="99000"/>
                </a:schemeClr>
              </a:solidFill>
            </a:endParaRPr>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4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8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92934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4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Windows Azure</a:t>
            </a:r>
            <a:endParaRPr lang="en-US" dirty="0"/>
          </a:p>
        </p:txBody>
      </p:sp>
      <p:sp>
        <p:nvSpPr>
          <p:cNvPr id="3" name="Content Placeholder 2"/>
          <p:cNvSpPr>
            <a:spLocks noGrp="1"/>
          </p:cNvSpPr>
          <p:nvPr>
            <p:ph sz="quarter" idx="4294967295"/>
            <p:custDataLst>
              <p:tags r:id="rId4"/>
            </p:custDataLst>
          </p:nvPr>
        </p:nvSpPr>
        <p:spPr>
          <a:xfrm>
            <a:off x="512763" y="1843088"/>
            <a:ext cx="11155362" cy="493712"/>
          </a:xfrm>
        </p:spPr>
        <p:txBody>
          <a:bodyPr/>
          <a:lstStyle/>
          <a:p>
            <a:pPr marL="0" indent="0" algn="ctr">
              <a:buNone/>
            </a:pPr>
            <a:r>
              <a:rPr lang="en-US" dirty="0" smtClean="0">
                <a:solidFill>
                  <a:schemeClr val="tx2">
                    <a:alpha val="99000"/>
                  </a:schemeClr>
                </a:solidFill>
                <a:latin typeface="Segoe UI Light" pitchFamily="34" charset="0"/>
              </a:rPr>
              <a:t>Windows Azure is Microsoft’s Cloud Platform for Developers </a:t>
            </a:r>
          </a:p>
        </p:txBody>
      </p:sp>
      <p:grpSp>
        <p:nvGrpSpPr>
          <p:cNvPr id="16" name="Group 15"/>
          <p:cNvGrpSpPr/>
          <p:nvPr/>
        </p:nvGrpSpPr>
        <p:grpSpPr>
          <a:xfrm>
            <a:off x="732525" y="2654276"/>
            <a:ext cx="5216525" cy="2931818"/>
            <a:chOff x="757239" y="2518349"/>
            <a:chExt cx="5216525" cy="2931818"/>
          </a:xfrm>
        </p:grpSpPr>
        <p:sp>
          <p:nvSpPr>
            <p:cNvPr id="10" name="Rounded Rectangle 9"/>
            <p:cNvSpPr/>
            <p:nvPr/>
          </p:nvSpPr>
          <p:spPr bwMode="auto">
            <a:xfrm>
              <a:off x="757239" y="2518349"/>
              <a:ext cx="5216525" cy="2931818"/>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grpSp>
          <p:nvGrpSpPr>
            <p:cNvPr id="5" name="Group 4"/>
            <p:cNvGrpSpPr/>
            <p:nvPr/>
          </p:nvGrpSpPr>
          <p:grpSpPr>
            <a:xfrm>
              <a:off x="4370807" y="4409870"/>
              <a:ext cx="1350778" cy="816097"/>
              <a:chOff x="214313" y="2174875"/>
              <a:chExt cx="990600" cy="598488"/>
            </a:xfrm>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 name="TextBox 11"/>
            <p:cNvSpPr txBox="1"/>
            <p:nvPr/>
          </p:nvSpPr>
          <p:spPr>
            <a:xfrm>
              <a:off x="891191" y="2784820"/>
              <a:ext cx="4947663" cy="1928733"/>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Operating System </a:t>
              </a:r>
              <a:r>
                <a:rPr lang="en-US" sz="3600" dirty="0" smtClean="0">
                  <a:solidFill>
                    <a:schemeClr val="bg1">
                      <a:alpha val="99000"/>
                    </a:schemeClr>
                  </a:solidFill>
                  <a:latin typeface="Segoe UI Light" pitchFamily="34" charset="0"/>
                </a:rPr>
                <a:t/>
              </a:r>
              <a:br>
                <a:rPr lang="en-US" sz="3600" dirty="0" smtClean="0">
                  <a:solidFill>
                    <a:schemeClr val="bg1">
                      <a:alpha val="99000"/>
                    </a:schemeClr>
                  </a:solidFill>
                  <a:latin typeface="Segoe UI Light" pitchFamily="34" charset="0"/>
                </a:rPr>
              </a:br>
              <a:r>
                <a:rPr lang="en-US" sz="3600" dirty="0" smtClean="0">
                  <a:solidFill>
                    <a:schemeClr val="bg1">
                      <a:alpha val="99000"/>
                    </a:schemeClr>
                  </a:solidFill>
                  <a:latin typeface="Segoe UI Light" pitchFamily="34" charset="0"/>
                </a:rPr>
                <a:t>for </a:t>
              </a:r>
              <a:r>
                <a:rPr lang="en-US" sz="3600" dirty="0">
                  <a:solidFill>
                    <a:schemeClr val="bg1">
                      <a:alpha val="99000"/>
                    </a:schemeClr>
                  </a:solidFill>
                  <a:latin typeface="Segoe UI Light" pitchFamily="34" charset="0"/>
                </a:rPr>
                <a:t>the Cloud</a:t>
              </a:r>
            </a:p>
            <a:p>
              <a:pPr marL="0" lvl="1"/>
              <a:endParaRPr lang="en-US" sz="800" dirty="0" smtClean="0">
                <a:solidFill>
                  <a:schemeClr val="tx2">
                    <a:alpha val="99000"/>
                  </a:schemeClr>
                </a:solidFill>
              </a:endParaRPr>
            </a:p>
            <a:p>
              <a:pPr marL="0" lvl="1"/>
              <a:r>
                <a:rPr lang="en-US" dirty="0" smtClean="0">
                  <a:solidFill>
                    <a:schemeClr val="bg1">
                      <a:alpha val="99000"/>
                    </a:schemeClr>
                  </a:solidFill>
                </a:rPr>
                <a:t>Runs </a:t>
              </a:r>
              <a:r>
                <a:rPr lang="en-US" dirty="0">
                  <a:solidFill>
                    <a:schemeClr val="bg1">
                      <a:alpha val="99000"/>
                    </a:schemeClr>
                  </a:solidFill>
                </a:rPr>
                <a:t>applications in the cloud</a:t>
              </a:r>
            </a:p>
            <a:p>
              <a:pPr marL="0" lvl="1"/>
              <a:r>
                <a:rPr lang="en-US" dirty="0">
                  <a:solidFill>
                    <a:schemeClr val="bg1">
                      <a:alpha val="99000"/>
                    </a:schemeClr>
                  </a:solidFill>
                </a:rPr>
                <a:t>Provides Storage</a:t>
              </a:r>
            </a:p>
            <a:p>
              <a:pPr marL="0" lvl="1"/>
              <a:r>
                <a:rPr lang="en-US" dirty="0">
                  <a:solidFill>
                    <a:schemeClr val="bg1">
                      <a:alpha val="99000"/>
                    </a:schemeClr>
                  </a:solidFill>
                </a:rPr>
                <a:t>Application </a:t>
              </a:r>
              <a:r>
                <a:rPr lang="en-US" dirty="0" smtClean="0">
                  <a:solidFill>
                    <a:schemeClr val="bg1">
                      <a:alpha val="99000"/>
                    </a:schemeClr>
                  </a:solidFill>
                </a:rPr>
                <a:t>Management</a:t>
              </a:r>
              <a:endParaRPr lang="en-US" dirty="0">
                <a:solidFill>
                  <a:schemeClr val="bg1">
                    <a:alpha val="99000"/>
                  </a:schemeClr>
                </a:solidFill>
              </a:endParaRPr>
            </a:p>
          </p:txBody>
        </p:sp>
      </p:grpSp>
      <p:grpSp>
        <p:nvGrpSpPr>
          <p:cNvPr id="15" name="Group 14"/>
          <p:cNvGrpSpPr/>
          <p:nvPr/>
        </p:nvGrpSpPr>
        <p:grpSpPr>
          <a:xfrm>
            <a:off x="6219827" y="2654276"/>
            <a:ext cx="5697353" cy="3290889"/>
            <a:chOff x="6219827" y="2518349"/>
            <a:chExt cx="5697353" cy="3290889"/>
          </a:xfrm>
        </p:grpSpPr>
        <p:sp>
          <p:nvSpPr>
            <p:cNvPr id="11" name="Rounded Rectangle 10"/>
            <p:cNvSpPr/>
            <p:nvPr/>
          </p:nvSpPr>
          <p:spPr bwMode="auto">
            <a:xfrm>
              <a:off x="6219827" y="2518349"/>
              <a:ext cx="5222544" cy="2931817"/>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784820"/>
              <a:ext cx="5531370" cy="3024418"/>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Windows Azure ideal for </a:t>
              </a:r>
              <a:br>
                <a:rPr lang="en-US" sz="3600" dirty="0">
                  <a:solidFill>
                    <a:schemeClr val="bg1">
                      <a:alpha val="99000"/>
                    </a:schemeClr>
                  </a:solidFill>
                  <a:latin typeface="Segoe UI Light" pitchFamily="34" charset="0"/>
                </a:rPr>
              </a:br>
              <a:r>
                <a:rPr lang="en-US" sz="3600" dirty="0">
                  <a:solidFill>
                    <a:schemeClr val="bg1">
                      <a:alpha val="99000"/>
                    </a:schemeClr>
                  </a:solidFill>
                  <a:latin typeface="Segoe UI Light" pitchFamily="34" charset="0"/>
                </a:rPr>
                <a:t>applications </a:t>
              </a:r>
              <a:r>
                <a:rPr lang="en-US" sz="3600" dirty="0" smtClean="0">
                  <a:solidFill>
                    <a:schemeClr val="bg1">
                      <a:alpha val="99000"/>
                    </a:schemeClr>
                  </a:solidFill>
                  <a:latin typeface="Segoe UI Light" pitchFamily="34" charset="0"/>
                </a:rPr>
                <a:t>needing:</a:t>
              </a:r>
              <a:endParaRPr lang="en-US" sz="3600" dirty="0">
                <a:solidFill>
                  <a:schemeClr val="bg1">
                    <a:alpha val="99000"/>
                  </a:schemeClr>
                </a:solidFill>
                <a:latin typeface="Segoe UI Light" pitchFamily="34" charset="0"/>
              </a:endParaRPr>
            </a:p>
            <a:p>
              <a:pPr marL="0" lvl="1"/>
              <a:endParaRPr lang="en-US" sz="800" dirty="0" smtClean="0">
                <a:solidFill>
                  <a:schemeClr val="tx2">
                    <a:alpha val="99000"/>
                  </a:schemeClr>
                </a:solidFill>
              </a:endParaRPr>
            </a:p>
            <a:p>
              <a:pPr marL="0" lvl="1"/>
              <a:r>
                <a:rPr lang="en-US" dirty="0" smtClean="0">
                  <a:solidFill>
                    <a:schemeClr val="bg1">
                      <a:alpha val="99000"/>
                    </a:schemeClr>
                  </a:solidFill>
                </a:rPr>
                <a:t>Scalability</a:t>
              </a:r>
              <a:endParaRPr lang="en-US" dirty="0">
                <a:solidFill>
                  <a:schemeClr val="bg1">
                    <a:alpha val="99000"/>
                  </a:schemeClr>
                </a:solidFill>
              </a:endParaRPr>
            </a:p>
            <a:p>
              <a:pPr marL="0" lvl="1"/>
              <a:r>
                <a:rPr lang="en-US" dirty="0">
                  <a:solidFill>
                    <a:schemeClr val="bg1">
                      <a:alpha val="99000"/>
                    </a:schemeClr>
                  </a:solidFill>
                </a:rPr>
                <a:t>Availability</a:t>
              </a:r>
            </a:p>
            <a:p>
              <a:pPr marL="0" lvl="1"/>
              <a:r>
                <a:rPr lang="en-US" dirty="0">
                  <a:solidFill>
                    <a:schemeClr val="bg1">
                      <a:alpha val="99000"/>
                    </a:schemeClr>
                  </a:solidFill>
                </a:rPr>
                <a:t>Fault Tolerance</a:t>
              </a:r>
            </a:p>
            <a:p>
              <a:pPr marL="0" lvl="1"/>
              <a:r>
                <a:rPr lang="en-US" dirty="0">
                  <a:solidFill>
                    <a:schemeClr val="bg1">
                      <a:alpha val="99000"/>
                    </a:schemeClr>
                  </a:solidFill>
                </a:rPr>
                <a:t>On-Demand Computing</a:t>
              </a:r>
            </a:p>
            <a:p>
              <a:pPr marL="0" lvl="1"/>
              <a:r>
                <a:rPr lang="en-US" dirty="0">
                  <a:solidFill>
                    <a:schemeClr val="bg1">
                      <a:alpha val="99000"/>
                    </a:schemeClr>
                  </a:solidFill>
                </a:rPr>
                <a:t>Performance</a:t>
              </a:r>
            </a:p>
            <a:p>
              <a:pPr marL="460375" indent="-460375">
                <a:lnSpc>
                  <a:spcPct val="90000"/>
                </a:lnSpc>
                <a:spcBef>
                  <a:spcPct val="20000"/>
                </a:spcBef>
                <a:buSzPct val="80000"/>
                <a:buBlip>
                  <a:blip r:embed="rId9"/>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3" name="Freeform 15"/>
            <p:cNvSpPr>
              <a:spLocks noEditPoints="1"/>
            </p:cNvSpPr>
            <p:nvPr/>
          </p:nvSpPr>
          <p:spPr bwMode="black">
            <a:xfrm>
              <a:off x="10343655" y="4390601"/>
              <a:ext cx="821061" cy="82200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08072890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1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3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61"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4396075"/>
          </a:xfrm>
        </p:spPr>
        <p:txBody>
          <a:bodyPr/>
          <a:lstStyle/>
          <a:p>
            <a:r>
              <a:rPr lang="en-US" sz="3600" dirty="0" smtClean="0">
                <a:solidFill>
                  <a:schemeClr val="accent2">
                    <a:alpha val="99000"/>
                  </a:schemeClr>
                </a:solidFill>
                <a:latin typeface="Segoe UI Light" pitchFamily="34" charset="0"/>
              </a:rPr>
              <a:t>Service 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Sizes</a:t>
            </a:r>
          </a:p>
          <a:p>
            <a:pPr>
              <a:lnSpc>
                <a:spcPts val="3400"/>
              </a:lnSpc>
            </a:pPr>
            <a:r>
              <a:rPr lang="en-US" sz="3600" dirty="0">
                <a:solidFill>
                  <a:schemeClr val="accent2">
                    <a:alpha val="99000"/>
                  </a:schemeClr>
                </a:solidFill>
                <a:latin typeface="Segoe UI Light" pitchFamily="34" charset="0"/>
              </a:rPr>
              <a:t>Windows Azure provides specific </a:t>
            </a:r>
            <a:br>
              <a:rPr lang="en-US" sz="3600" dirty="0">
                <a:solidFill>
                  <a:schemeClr val="accent2">
                    <a:alpha val="99000"/>
                  </a:schemeClr>
                </a:solidFill>
                <a:latin typeface="Segoe UI Light" pitchFamily="34" charset="0"/>
              </a:rPr>
            </a:br>
            <a:r>
              <a:rPr lang="en-US" sz="3600" dirty="0">
                <a:solidFill>
                  <a:schemeClr val="accent2">
                    <a:alpha val="99000"/>
                  </a:schemeClr>
                </a:solidFill>
                <a:latin typeface="Segoe UI Light" pitchFamily="34" charset="0"/>
              </a:rPr>
              <a:t>configuration capability</a:t>
            </a:r>
          </a:p>
          <a:p>
            <a:pPr marL="0" lvl="1"/>
            <a:r>
              <a:rPr lang="en-US" sz="2000" dirty="0" smtClean="0"/>
              <a:t>Scale out aware</a:t>
            </a:r>
          </a:p>
          <a:p>
            <a:pPr marL="0" lvl="1"/>
            <a:r>
              <a:rPr lang="en-US" sz="2000" dirty="0" smtClean="0"/>
              <a:t>Allows event based change subscription</a:t>
            </a:r>
          </a:p>
          <a:p>
            <a:r>
              <a:rPr lang="en-US" sz="3600" dirty="0" smtClean="0">
                <a:solidFill>
                  <a:schemeClr val="accent2">
                    <a:alpha val="99000"/>
                  </a:schemeClr>
                </a:solidFill>
                <a:latin typeface="Segoe UI Light" pitchFamily="34" charset="0"/>
              </a:rPr>
              <a:t>Upgrading 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340673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205905683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34"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82"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Windows Azure Compute?</a:t>
            </a:r>
            <a:endParaRPr lang="en-US" dirty="0"/>
          </a:p>
        </p:txBody>
      </p:sp>
      <p:sp>
        <p:nvSpPr>
          <p:cNvPr id="6" name="Rectangle 5"/>
          <p:cNvSpPr/>
          <p:nvPr/>
        </p:nvSpPr>
        <p:spPr bwMode="auto">
          <a:xfrm>
            <a:off x="2471628" y="298304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096702" y="298304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1107996"/>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Virtual service hosts in the Cloud</a:t>
            </a:r>
            <a:br>
              <a:rPr lang="en-US" sz="4000"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Two Flavors:</a:t>
            </a:r>
          </a:p>
        </p:txBody>
      </p:sp>
      <p:sp>
        <p:nvSpPr>
          <p:cNvPr id="13" name="TextBox 12"/>
          <p:cNvSpPr txBox="1"/>
          <p:nvPr/>
        </p:nvSpPr>
        <p:spPr>
          <a:xfrm>
            <a:off x="245284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09670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695465" y="3905330"/>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282091" y="3962153"/>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8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PHP, Ruby, </a:t>
              </a:r>
              <a:r>
                <a:rPr lang="en-US" sz="2000" dirty="0" smtClean="0">
                  <a:ln>
                    <a:solidFill>
                      <a:srgbClr val="FFFFFF">
                        <a:alpha val="0"/>
                      </a:srgbClr>
                    </a:solidFill>
                  </a:ln>
                  <a:solidFill>
                    <a:schemeClr val="bg1"/>
                  </a:solidFill>
                </a:rPr>
                <a:t>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1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32"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8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NzfLLfvoUinPXiGPq9p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EBAuqomd0y26WSHSFvU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2Mcr32ERkieJakz9fmuA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762</TotalTime>
  <Words>3669</Words>
  <Application>Microsoft Office PowerPoint</Application>
  <PresentationFormat>Custom</PresentationFormat>
  <Paragraphs>720</Paragraphs>
  <Slides>38</Slides>
  <Notes>35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1" baseType="lpstr">
      <vt:lpstr>MS1444_Windows Azure Template 16x9_r08b</vt:lpstr>
      <vt:lpstr>White with Consolas font for code slides</vt:lpstr>
      <vt:lpstr>think-cell Slide</vt:lpstr>
      <vt:lpstr>Windows Azure Compute</vt:lpstr>
      <vt:lpstr>Session Objectives and Takeaways</vt:lpstr>
      <vt:lpstr>Windows Azure</vt:lpstr>
      <vt:lpstr>What is Windows Azure Compute?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Local Storage</vt:lpstr>
      <vt:lpstr>Local Storage</vt:lpstr>
      <vt:lpstr>Configuration Values</vt:lpstr>
      <vt:lpstr>Upgrading Your Application</vt:lpstr>
      <vt:lpstr>VIP Swap</vt:lpstr>
      <vt:lpstr>Summary</vt:lpstr>
      <vt:lpstr>PowerPoint Presentation</vt:lpstr>
      <vt:lpstr>Windows Azure Service Architecture</vt:lpstr>
      <vt:lpstr>Handling Config Changes</vt:lpstr>
      <vt:lpstr>Handling Config Changes</vt:lpstr>
      <vt:lpstr>Monitoring</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Haishi Bai</cp:lastModifiedBy>
  <cp:revision>107</cp:revision>
  <dcterms:created xsi:type="dcterms:W3CDTF">2011-12-07T03:47:39Z</dcterms:created>
  <dcterms:modified xsi:type="dcterms:W3CDTF">2012-06-12T22:10:37Z</dcterms:modified>
</cp:coreProperties>
</file>