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9" r:id="rId4"/>
    <p:sldMasterId id="2147483779" r:id="rId5"/>
  </p:sldMasterIdLst>
  <p:notesMasterIdLst>
    <p:notesMasterId r:id="rId40"/>
  </p:notesMasterIdLst>
  <p:handoutMasterIdLst>
    <p:handoutMasterId r:id="rId41"/>
  </p:handoutMasterIdLst>
  <p:sldIdLst>
    <p:sldId id="399" r:id="rId6"/>
    <p:sldId id="442" r:id="rId7"/>
    <p:sldId id="410" r:id="rId8"/>
    <p:sldId id="418" r:id="rId9"/>
    <p:sldId id="411" r:id="rId10"/>
    <p:sldId id="412" r:id="rId11"/>
    <p:sldId id="419" r:id="rId12"/>
    <p:sldId id="420" r:id="rId13"/>
    <p:sldId id="421" r:id="rId14"/>
    <p:sldId id="439" r:id="rId15"/>
    <p:sldId id="433" r:id="rId16"/>
    <p:sldId id="435" r:id="rId17"/>
    <p:sldId id="436" r:id="rId18"/>
    <p:sldId id="424" r:id="rId19"/>
    <p:sldId id="425" r:id="rId20"/>
    <p:sldId id="426" r:id="rId21"/>
    <p:sldId id="414" r:id="rId22"/>
    <p:sldId id="415" r:id="rId23"/>
    <p:sldId id="416" r:id="rId24"/>
    <p:sldId id="450" r:id="rId25"/>
    <p:sldId id="451" r:id="rId26"/>
    <p:sldId id="427" r:id="rId27"/>
    <p:sldId id="447" r:id="rId28"/>
    <p:sldId id="448" r:id="rId29"/>
    <p:sldId id="449" r:id="rId30"/>
    <p:sldId id="446" r:id="rId31"/>
    <p:sldId id="428" r:id="rId32"/>
    <p:sldId id="429" r:id="rId33"/>
    <p:sldId id="444" r:id="rId34"/>
    <p:sldId id="445" r:id="rId35"/>
    <p:sldId id="441" r:id="rId36"/>
    <p:sldId id="430" r:id="rId37"/>
    <p:sldId id="438" r:id="rId38"/>
    <p:sldId id="443" r:id="rId39"/>
  </p:sldIdLst>
  <p:sldSz cx="12188825" cy="6858000"/>
  <p:notesSz cx="6858000" cy="9296400"/>
  <p:embeddedFontLst>
    <p:embeddedFont>
      <p:font typeface="Consolas" pitchFamily="49" charset="0"/>
      <p:regular r:id="rId42"/>
      <p:bold r:id="rId43"/>
      <p:italic r:id="rId44"/>
      <p:boldItalic r:id="rId45"/>
    </p:embeddedFont>
    <p:embeddedFont>
      <p:font typeface="Segoe UI Light" pitchFamily="34" charset="0"/>
      <p:regular r:id="rId46"/>
      <p:italic r:id="rId47"/>
    </p:embeddedFont>
    <p:embeddedFont>
      <p:font typeface="Segoe UI" pitchFamily="34"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E7498-9CE3-47C3-8C1D-3DD4B95F1131}">
          <p14:sldIdLst>
            <p14:sldId id="399"/>
            <p14:sldId id="442"/>
            <p14:sldId id="410"/>
          </p14:sldIdLst>
        </p14:section>
        <p14:section name="Reliability" id="{2430939B-0F1C-44C7-A7AF-E6F8CE79379F}">
          <p14:sldIdLst>
            <p14:sldId id="418"/>
            <p14:sldId id="411"/>
            <p14:sldId id="412"/>
            <p14:sldId id="419"/>
            <p14:sldId id="420"/>
            <p14:sldId id="421"/>
            <p14:sldId id="439"/>
            <p14:sldId id="433"/>
            <p14:sldId id="435"/>
            <p14:sldId id="436"/>
            <p14:sldId id="424"/>
            <p14:sldId id="425"/>
            <p14:sldId id="426"/>
          </p14:sldIdLst>
        </p14:section>
        <p14:section name="Scalability" id="{A936A128-37E8-48AA-B8BE-D8F06856D6ED}">
          <p14:sldIdLst>
            <p14:sldId id="414"/>
            <p14:sldId id="415"/>
            <p14:sldId id="416"/>
            <p14:sldId id="450"/>
            <p14:sldId id="451"/>
          </p14:sldIdLst>
        </p14:section>
        <p14:section name="Performance" id="{3E30C3D3-508F-46BD-B10E-4BFA3C36C8F2}">
          <p14:sldIdLst>
            <p14:sldId id="427"/>
            <p14:sldId id="447"/>
            <p14:sldId id="448"/>
            <p14:sldId id="449"/>
            <p14:sldId id="446"/>
            <p14:sldId id="428"/>
            <p14:sldId id="429"/>
            <p14:sldId id="444"/>
            <p14:sldId id="445"/>
            <p14:sldId id="441"/>
            <p14:sldId id="430"/>
          </p14:sldIdLst>
        </p14:section>
        <p14:section name="Summary" id="{520CA4DD-2369-43B6-B532-BBB01510D5E7}">
          <p14:sldIdLst>
            <p14:sldId id="438"/>
            <p14:sldId id="443"/>
          </p14:sldIdLst>
        </p14:section>
        <p14:section name="Appendix" id="{348606F5-3632-402C-981B-6CD0A532E3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348" autoAdjust="0"/>
    <p:restoredTop sz="92363" autoAdjust="0"/>
  </p:normalViewPr>
  <p:slideViewPr>
    <p:cSldViewPr snapToGrid="0">
      <p:cViewPr varScale="1">
        <p:scale>
          <a:sx n="85" d="100"/>
          <a:sy n="85" d="100"/>
        </p:scale>
        <p:origin x="-336" y="-78"/>
      </p:cViewPr>
      <p:guideLst>
        <p:guide orient="horz" pos="895"/>
        <p:guide orient="horz" pos="719"/>
        <p:guide orient="horz" pos="4176"/>
        <p:guide orient="horz" pos="3937"/>
        <p:guide orient="horz" pos="510"/>
        <p:guide pos="326"/>
        <p:guide pos="7355"/>
      </p:guideLst>
    </p:cSldViewPr>
  </p:slideViewPr>
  <p:notesTextViewPr>
    <p:cViewPr>
      <p:scale>
        <a:sx n="100" d="100"/>
        <a:sy n="100" d="100"/>
      </p:scale>
      <p:origin x="0" y="0"/>
    </p:cViewPr>
  </p:notesTextViewPr>
  <p:sorterViewPr>
    <p:cViewPr>
      <p:scale>
        <a:sx n="60" d="100"/>
        <a:sy n="60" d="100"/>
      </p:scale>
      <p:origin x="0" y="330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0" Type="http://schemas.openxmlformats.org/officeDocument/2006/relationships/slide" Target="slides/slide15.xml"/><Relationship Id="rId41" Type="http://schemas.openxmlformats.org/officeDocument/2006/relationships/handoutMaster" Target="handoutMasters/handout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6/28/2012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6/28/2012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9351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86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93167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9127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8810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34306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6/28/2012 4:24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6/28/2012 4:20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61509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4619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6"/>
          <p:cNvSpPr>
            <a:spLocks/>
          </p:cNvSpPr>
          <p:nvPr userDrawn="1"/>
        </p:nvSpPr>
        <p:spPr bwMode="auto">
          <a:xfrm>
            <a:off x="8711534" y="2136044"/>
            <a:ext cx="2500979"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oleObject" Target="../embeddings/oleObject1.bin"/><Relationship Id="rId2" Type="http://schemas.openxmlformats.org/officeDocument/2006/relationships/tags" Target="../tags/tag2.xml"/><Relationship Id="rId16"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tags" Target="../tags/tag18.xml"/><Relationship Id="rId21" Type="http://schemas.openxmlformats.org/officeDocument/2006/relationships/slideLayout" Target="../slideLayouts/slideLayout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notesSlide" Target="../notesSlides/notesSlide5.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slideLayout" Target="../slideLayouts/slideLayout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oleObject" Target="../embeddings/oleObject2.bin"/><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19.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9.emf"/><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vmlDrawing" Target="../drawings/vmlDrawing3.v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oleObject" Target="../embeddings/oleObject3.bin"/><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notesSlide" Target="../notesSlides/notesSlide6.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ally.blob.cdn.core.windows.net/" TargetMode="External"/><Relationship Id="rId2" Type="http://schemas.openxmlformats.org/officeDocument/2006/relationships/hyperlink" Target="http://images.blob.core.window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7.xml"/><Relationship Id="rId7" Type="http://schemas.openxmlformats.org/officeDocument/2006/relationships/image" Target="../media/image9.emf"/><Relationship Id="rId2" Type="http://schemas.openxmlformats.org/officeDocument/2006/relationships/tags" Target="../tags/tag7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9.xml"/><Relationship Id="rId4" Type="http://schemas.openxmlformats.org/officeDocument/2006/relationships/slideLayout" Target="../slideLayouts/slideLayout6.xm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indowsazurecat.com/2011/02/transient-fault-handling-framewor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19113" y="2234114"/>
            <a:ext cx="11181051" cy="1359196"/>
          </a:xfrm>
        </p:spPr>
        <p:txBody>
          <a:bodyPr/>
          <a:lstStyle/>
          <a:p>
            <a:r>
              <a:rPr lang="en-US" dirty="0"/>
              <a:t>Building Scalable, Global, and Highly </a:t>
            </a:r>
            <a:r>
              <a:rPr lang="en-US" dirty="0" smtClean="0"/>
              <a:t>Available </a:t>
            </a:r>
            <a:r>
              <a:rPr lang="en-US" dirty="0"/>
              <a:t>Web Apps</a:t>
            </a:r>
            <a:endParaRPr lang="en-US" dirty="0"/>
          </a:p>
        </p:txBody>
      </p:sp>
      <p:sp>
        <p:nvSpPr>
          <p:cNvPr id="22" name="Text Placeholder 21"/>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174912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953697"/>
            <a:ext cx="5943600" cy="1169551"/>
          </a:xfrm>
        </p:spPr>
        <p:txBody>
          <a:bodyPr/>
          <a:lstStyle/>
          <a:p>
            <a:r>
              <a:rPr lang="en-US" dirty="0" smtClean="0"/>
              <a:t>Retry</a:t>
            </a:r>
            <a:endParaRPr lang="en-US" sz="2800" dirty="0">
              <a:latin typeface="+mn-lt"/>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245136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Specific Implementations</a:t>
            </a:r>
          </a:p>
        </p:txBody>
      </p:sp>
      <p:sp>
        <p:nvSpPr>
          <p:cNvPr id="3" name="Content Placeholder 2"/>
          <p:cNvSpPr>
            <a:spLocks noGrp="1"/>
          </p:cNvSpPr>
          <p:nvPr>
            <p:ph type="body" sz="quarter" idx="10"/>
          </p:nvPr>
        </p:nvSpPr>
        <p:spPr>
          <a:xfrm>
            <a:off x="516572" y="1420812"/>
            <a:ext cx="8984616" cy="3877985"/>
          </a:xfrm>
        </p:spPr>
        <p:txBody>
          <a:bodyPr/>
          <a:lstStyle/>
          <a:p>
            <a:r>
              <a:rPr lang="en-US" sz="4000" dirty="0">
                <a:solidFill>
                  <a:schemeClr val="accent2">
                    <a:alpha val="99000"/>
                  </a:schemeClr>
                </a:solidFill>
                <a:latin typeface="Segoe UI Light" pitchFamily="34" charset="0"/>
              </a:rPr>
              <a:t>Does your service fail without that platform service</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use the same platform services from another data center</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not use that platform service temporarily</a:t>
            </a:r>
            <a:r>
              <a:rPr lang="en-US" sz="4000" dirty="0" smtClean="0">
                <a:solidFill>
                  <a:schemeClr val="accent2">
                    <a:alpha val="99000"/>
                  </a:schemeClr>
                </a:solidFill>
                <a:latin typeface="Segoe UI Light" pitchFamily="34" charset="0"/>
              </a:rPr>
              <a:t>?</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34841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Failover</a:t>
            </a:r>
          </a:p>
        </p:txBody>
      </p:sp>
      <p:sp>
        <p:nvSpPr>
          <p:cNvPr id="3" name="Content Placeholder 2"/>
          <p:cNvSpPr>
            <a:spLocks noGrp="1"/>
          </p:cNvSpPr>
          <p:nvPr>
            <p:ph type="body" sz="quarter" idx="10"/>
          </p:nvPr>
        </p:nvSpPr>
        <p:spPr>
          <a:xfrm>
            <a:off x="516572" y="1420812"/>
            <a:ext cx="7855903" cy="2769989"/>
          </a:xfrm>
        </p:spPr>
        <p:txBody>
          <a:bodyPr vert="horz" wrap="square" lIns="0" tIns="0" rIns="0" bIns="0" rtlCol="0">
            <a:spAutoFit/>
          </a:bodyPr>
          <a:lstStyle/>
          <a:p>
            <a:r>
              <a:rPr lang="en-US" sz="4000" dirty="0">
                <a:solidFill>
                  <a:schemeClr val="accent2">
                    <a:alpha val="99000"/>
                  </a:schemeClr>
                </a:solidFill>
                <a:latin typeface="Segoe UI Light" pitchFamily="34" charset="0"/>
              </a:rPr>
              <a:t>If a site specific dependency is out, fail over to another </a:t>
            </a:r>
            <a:r>
              <a:rPr lang="en-US" sz="4000" dirty="0" smtClean="0">
                <a:solidFill>
                  <a:schemeClr val="accent2">
                    <a:alpha val="99000"/>
                  </a:schemeClr>
                </a:solidFill>
                <a:latin typeface="Segoe UI Light" pitchFamily="34" charset="0"/>
              </a:rPr>
              <a:t>site</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Easy: Use Traffic </a:t>
            </a:r>
            <a:r>
              <a:rPr lang="en-US" sz="4000" dirty="0" smtClean="0">
                <a:solidFill>
                  <a:schemeClr val="accent2">
                    <a:alpha val="99000"/>
                  </a:schemeClr>
                </a:solidFill>
                <a:latin typeface="Segoe UI Light" pitchFamily="34" charset="0"/>
              </a:rPr>
              <a:t>Manager</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Hard: Code your own</a:t>
            </a:r>
          </a:p>
        </p:txBody>
      </p:sp>
      <p:sp>
        <p:nvSpPr>
          <p:cNvPr id="4" name="Freeform 81"/>
          <p:cNvSpPr>
            <a:spLocks/>
          </p:cNvSpPr>
          <p:nvPr/>
        </p:nvSpPr>
        <p:spPr bwMode="black">
          <a:xfrm>
            <a:off x="8258176" y="1566899"/>
            <a:ext cx="2557462" cy="348230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674531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Site Failover</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73737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9308517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3"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Strategies: VIP Swap</a:t>
            </a:r>
          </a:p>
        </p:txBody>
      </p:sp>
      <p:sp>
        <p:nvSpPr>
          <p:cNvPr id="4" name="Rectangle 3"/>
          <p:cNvSpPr/>
          <p:nvPr>
            <p:custDataLst>
              <p:tags r:id="rId4"/>
            </p:custDataLst>
          </p:nvPr>
        </p:nvSpPr>
        <p:spPr bwMode="auto">
          <a:xfrm>
            <a:off x="517525" y="1697677"/>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6" name="Rectangle 5"/>
          <p:cNvSpPr/>
          <p:nvPr>
            <p:custDataLst>
              <p:tags r:id="rId5"/>
            </p:custDataLst>
          </p:nvPr>
        </p:nvSpPr>
        <p:spPr bwMode="auto">
          <a:xfrm>
            <a:off x="868616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p:txBody>
      </p:sp>
      <p:sp>
        <p:nvSpPr>
          <p:cNvPr id="7" name="Rectangle 6"/>
          <p:cNvSpPr/>
          <p:nvPr>
            <p:custDataLst>
              <p:tags r:id="rId6"/>
            </p:custDataLst>
          </p:nvPr>
        </p:nvSpPr>
        <p:spPr bwMode="auto">
          <a:xfrm>
            <a:off x="8686162" y="3653471"/>
            <a:ext cx="2621915" cy="13805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i="1" dirty="0" smtClean="0">
                <a:ln>
                  <a:solidFill>
                    <a:schemeClr val="bg1">
                      <a:alpha val="0"/>
                    </a:schemeClr>
                  </a:solidFill>
                </a:ln>
                <a:solidFill>
                  <a:schemeClr val="bg1">
                    <a:alpha val="99000"/>
                  </a:schemeClr>
                </a:solidFill>
              </a:rPr>
              <a:t>GUID</a:t>
            </a:r>
            <a:r>
              <a:rPr lang="en-US" sz="2000" dirty="0" smtClean="0">
                <a:ln>
                  <a:solidFill>
                    <a:schemeClr val="bg1">
                      <a:alpha val="0"/>
                    </a:schemeClr>
                  </a:solidFill>
                </a:ln>
                <a:solidFill>
                  <a:schemeClr val="bg1">
                    <a:alpha val="99000"/>
                  </a:schemeClr>
                </a:solidFill>
              </a:rPr>
              <a:t>.cloudapp.net</a:t>
            </a:r>
          </a:p>
        </p:txBody>
      </p:sp>
      <p:sp>
        <p:nvSpPr>
          <p:cNvPr id="8" name="Right Arrow 7"/>
          <p:cNvSpPr/>
          <p:nvPr>
            <p:custDataLst>
              <p:tags r:id="rId7"/>
            </p:custDataLst>
          </p:nvPr>
        </p:nvSpPr>
        <p:spPr bwMode="auto">
          <a:xfrm>
            <a:off x="2414904" y="2183770"/>
            <a:ext cx="146304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9" name="Right Arrow 8"/>
          <p:cNvSpPr/>
          <p:nvPr>
            <p:custDataLst>
              <p:tags r:id="rId8"/>
            </p:custDataLst>
          </p:nvPr>
        </p:nvSpPr>
        <p:spPr bwMode="auto">
          <a:xfrm>
            <a:off x="6643687" y="2170054"/>
            <a:ext cx="1886245" cy="393192"/>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0" name="Rectangle 9"/>
          <p:cNvSpPr/>
          <p:nvPr>
            <p:custDataLst>
              <p:tags r:id="rId9"/>
            </p:custDataLst>
          </p:nvPr>
        </p:nvSpPr>
        <p:spPr>
          <a:xfrm>
            <a:off x="9206777" y="2494871"/>
            <a:ext cx="158068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solidFill>
              </a:rPr>
              <a:t>(Production)</a:t>
            </a:r>
          </a:p>
        </p:txBody>
      </p:sp>
      <p:sp>
        <p:nvSpPr>
          <p:cNvPr id="11" name="Rectangle 10"/>
          <p:cNvSpPr/>
          <p:nvPr>
            <p:custDataLst>
              <p:tags r:id="rId10"/>
            </p:custDataLst>
          </p:nvPr>
        </p:nvSpPr>
        <p:spPr>
          <a:xfrm>
            <a:off x="9400770" y="4449166"/>
            <a:ext cx="119269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(Staging)</a:t>
            </a:r>
          </a:p>
        </p:txBody>
      </p:sp>
      <p:sp>
        <p:nvSpPr>
          <p:cNvPr id="12" name="Oval 11"/>
          <p:cNvSpPr/>
          <p:nvPr>
            <p:custDataLst>
              <p:tags r:id="rId11"/>
            </p:custDataLst>
          </p:nvPr>
        </p:nvSpPr>
        <p:spPr bwMode="auto">
          <a:xfrm>
            <a:off x="9677081" y="1439272"/>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3" name="Oval 12"/>
          <p:cNvSpPr/>
          <p:nvPr>
            <p:custDataLst>
              <p:tags r:id="rId12"/>
            </p:custDataLst>
          </p:nvPr>
        </p:nvSpPr>
        <p:spPr bwMode="auto">
          <a:xfrm>
            <a:off x="9677079" y="3234410"/>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14" name="Right Arrow 13"/>
          <p:cNvSpPr/>
          <p:nvPr>
            <p:custDataLst>
              <p:tags r:id="rId13"/>
            </p:custDataLst>
          </p:nvPr>
        </p:nvSpPr>
        <p:spPr bwMode="auto">
          <a:xfrm>
            <a:off x="7081180" y="4211040"/>
            <a:ext cx="1463040" cy="822960"/>
          </a:xfrm>
          <a:prstGeom prst="rightArrow">
            <a:avLst>
              <a:gd name="adj1" fmla="val 55402"/>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Test</a:t>
            </a:r>
          </a:p>
        </p:txBody>
      </p:sp>
      <p:sp>
        <p:nvSpPr>
          <p:cNvPr id="18" name="Bent-Up Arrow 17"/>
          <p:cNvSpPr/>
          <p:nvPr>
            <p:custDataLst>
              <p:tags r:id="rId14"/>
            </p:custDataLst>
          </p:nvPr>
        </p:nvSpPr>
        <p:spPr bwMode="auto">
          <a:xfrm rot="5400000">
            <a:off x="6819104" y="2391272"/>
            <a:ext cx="1050570" cy="2399662"/>
          </a:xfrm>
          <a:prstGeom prst="bentUpArrow">
            <a:avLst>
              <a:gd name="adj1" fmla="val 16457"/>
              <a:gd name="adj2" fmla="val 18429"/>
              <a:gd name="adj3" fmla="val 1808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5" name="Rectangle 4"/>
          <p:cNvSpPr/>
          <p:nvPr>
            <p:custDataLst>
              <p:tags r:id="rId15"/>
            </p:custDataLst>
          </p:nvPr>
        </p:nvSpPr>
        <p:spPr bwMode="auto">
          <a:xfrm>
            <a:off x="391604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Tree>
    <p:extLst>
      <p:ext uri="{BB962C8B-B14F-4D97-AF65-F5344CB8AC3E}">
        <p14:creationId xmlns:p14="http://schemas.microsoft.com/office/powerpoint/2010/main" val="271242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7" presetClass="path" presetSubtype="0" accel="50000" decel="50000" fill="hold" grpId="0" nodeType="withEffect">
                                  <p:stCondLst>
                                    <p:cond delay="0"/>
                                  </p:stCondLst>
                                  <p:childTnLst>
                                    <p:animMotion origin="layout" path="M -3.95833E-6 -4.07407E-6 L 0.12448 -0.07708 C 0.15196 -0.09351 0.16589 -0.11782 0.16589 -0.14328 C 0.16589 -0.17199 0.15196 -0.19513 0.12448 -0.2118 L -3.95833E-6 -0.28981 " pathEditMode="relative" rAng="16200000" ptsTypes="FffFF">
                                      <p:cBhvr>
                                        <p:cTn id="19" dur="2000" fill="hold"/>
                                        <p:tgtEl>
                                          <p:spTgt spid="11"/>
                                        </p:tgtEl>
                                        <p:attrNameLst>
                                          <p:attrName>ppt_x</p:attrName>
                                          <p:attrName>ppt_y</p:attrName>
                                        </p:attrNameLst>
                                      </p:cBhvr>
                                      <p:rCtr x="8294" y="-14491"/>
                                    </p:animMotion>
                                  </p:childTnLst>
                                </p:cTn>
                              </p:par>
                              <p:par>
                                <p:cTn id="20" presetID="37" presetClass="path" presetSubtype="0" accel="50000" decel="50000" fill="hold" grpId="0" nodeType="withEffect">
                                  <p:stCondLst>
                                    <p:cond delay="0"/>
                                  </p:stCondLst>
                                  <p:childTnLst>
                                    <p:animMotion origin="layout" path="M -3.33333E-6 -0.00486 L -0.12018 0.07199 C -0.14661 0.08866 -0.16119 0.11204 -0.16119 0.13704 C -0.16119 0.1669 -0.14674 0.19005 -0.12018 0.20625 L -0.00013 0.28542 " pathEditMode="relative" rAng="5400000" ptsTypes="FffFF">
                                      <p:cBhvr>
                                        <p:cTn id="21" dur="2000" fill="hold"/>
                                        <p:tgtEl>
                                          <p:spTgt spid="10"/>
                                        </p:tgtEl>
                                        <p:attrNameLst>
                                          <p:attrName>ppt_x</p:attrName>
                                          <p:attrName>ppt_y</p:attrName>
                                        </p:attrNameLst>
                                      </p:cBhvr>
                                      <p:rCtr x="-8060" y="14514"/>
                                    </p:animMotion>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xit" presetSubtype="0" fill="hold" grpId="0"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3" grpId="0" animBg="1"/>
      <p:bldP spid="14" grpId="0" animBg="1"/>
      <p:bldP spid="14"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Strategies: Upgrade</a:t>
            </a:r>
          </a:p>
        </p:txBody>
      </p:sp>
      <p:sp>
        <p:nvSpPr>
          <p:cNvPr id="7" name="Rectangle 6"/>
          <p:cNvSpPr/>
          <p:nvPr>
            <p:custDataLst>
              <p:tags r:id="rId1"/>
            </p:custDataLst>
          </p:nvPr>
        </p:nvSpPr>
        <p:spPr bwMode="auto">
          <a:xfrm>
            <a:off x="1111885" y="1420813"/>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8" name="Rectangle 7"/>
          <p:cNvSpPr/>
          <p:nvPr>
            <p:custDataLst>
              <p:tags r:id="rId2"/>
            </p:custDataLst>
          </p:nvPr>
        </p:nvSpPr>
        <p:spPr bwMode="auto">
          <a:xfrm>
            <a:off x="8686164"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(Production</a:t>
            </a:r>
            <a:r>
              <a:rPr lang="en-US" sz="2000" dirty="0" smtClean="0">
                <a:ln>
                  <a:solidFill>
                    <a:schemeClr val="bg1">
                      <a:alpha val="0"/>
                    </a:schemeClr>
                  </a:solidFill>
                </a:ln>
                <a:solidFill>
                  <a:schemeClr val="bg1">
                    <a:alpha val="99000"/>
                  </a:schemeClr>
                </a:solidFill>
              </a:rPr>
              <a:t>)</a:t>
            </a:r>
            <a:endParaRPr lang="en-US" sz="2000" dirty="0">
              <a:ln>
                <a:solidFill>
                  <a:schemeClr val="bg1">
                    <a:alpha val="0"/>
                  </a:schemeClr>
                </a:solidFill>
              </a:ln>
              <a:solidFill>
                <a:schemeClr val="bg1">
                  <a:alpha val="99000"/>
                </a:schemeClr>
              </a:solidFill>
            </a:endParaRPr>
          </a:p>
        </p:txBody>
      </p:sp>
      <p:sp>
        <p:nvSpPr>
          <p:cNvPr id="9" name="Right Arrow 8"/>
          <p:cNvSpPr/>
          <p:nvPr>
            <p:custDataLst>
              <p:tags r:id="rId3"/>
            </p:custDataLst>
          </p:nvPr>
        </p:nvSpPr>
        <p:spPr bwMode="auto">
          <a:xfrm>
            <a:off x="3058636" y="1923102"/>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1" name="Rectangle 10"/>
          <p:cNvSpPr/>
          <p:nvPr>
            <p:custDataLst>
              <p:tags r:id="rId4"/>
            </p:custDataLst>
          </p:nvPr>
        </p:nvSpPr>
        <p:spPr bwMode="auto">
          <a:xfrm>
            <a:off x="4517707"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2" name="Right Arrow 11"/>
          <p:cNvSpPr/>
          <p:nvPr>
            <p:custDataLst>
              <p:tags r:id="rId5"/>
            </p:custDataLst>
          </p:nvPr>
        </p:nvSpPr>
        <p:spPr bwMode="auto">
          <a:xfrm>
            <a:off x="7227093" y="1939299"/>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3" name="Rectangle 12"/>
          <p:cNvSpPr/>
          <p:nvPr/>
        </p:nvSpPr>
        <p:spPr>
          <a:xfrm>
            <a:off x="270350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4" name="Rectangle 13"/>
          <p:cNvSpPr/>
          <p:nvPr/>
        </p:nvSpPr>
        <p:spPr>
          <a:xfrm>
            <a:off x="4005140"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6" name="Rectangle 15"/>
          <p:cNvSpPr/>
          <p:nvPr/>
        </p:nvSpPr>
        <p:spPr>
          <a:xfrm>
            <a:off x="699441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7" name="Rectangle 16"/>
          <p:cNvSpPr/>
          <p:nvPr/>
        </p:nvSpPr>
        <p:spPr>
          <a:xfrm>
            <a:off x="8367144"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8" name="Rectangle 17"/>
          <p:cNvSpPr/>
          <p:nvPr>
            <p:custDataLst>
              <p:tags r:id="rId6"/>
            </p:custDataLst>
          </p:nvPr>
        </p:nvSpPr>
        <p:spPr bwMode="auto">
          <a:xfrm>
            <a:off x="2520632"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9" name="Rectangle 18"/>
          <p:cNvSpPr/>
          <p:nvPr>
            <p:custDataLst>
              <p:tags r:id="rId7"/>
            </p:custDataLst>
          </p:nvPr>
        </p:nvSpPr>
        <p:spPr bwMode="auto">
          <a:xfrm>
            <a:off x="2520632"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0" name="Rectangle 19"/>
          <p:cNvSpPr/>
          <p:nvPr>
            <p:custDataLst>
              <p:tags r:id="rId8"/>
            </p:custDataLst>
          </p:nvPr>
        </p:nvSpPr>
        <p:spPr bwMode="auto">
          <a:xfrm>
            <a:off x="2520632"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1" name="Rectangle 20"/>
          <p:cNvSpPr/>
          <p:nvPr>
            <p:custDataLst>
              <p:tags r:id="rId9"/>
            </p:custDataLst>
          </p:nvPr>
        </p:nvSpPr>
        <p:spPr bwMode="auto">
          <a:xfrm>
            <a:off x="4073943"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2" name="Rectangle 21"/>
          <p:cNvSpPr/>
          <p:nvPr>
            <p:custDataLst>
              <p:tags r:id="rId10"/>
            </p:custDataLst>
          </p:nvPr>
        </p:nvSpPr>
        <p:spPr bwMode="auto">
          <a:xfrm>
            <a:off x="4073943"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3" name="Rectangle 22"/>
          <p:cNvSpPr/>
          <p:nvPr>
            <p:custDataLst>
              <p:tags r:id="rId11"/>
            </p:custDataLst>
          </p:nvPr>
        </p:nvSpPr>
        <p:spPr bwMode="auto">
          <a:xfrm>
            <a:off x="4073943"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4" name="Rectangle 23"/>
          <p:cNvSpPr/>
          <p:nvPr>
            <p:custDataLst>
              <p:tags r:id="rId12"/>
            </p:custDataLst>
          </p:nvPr>
        </p:nvSpPr>
        <p:spPr bwMode="auto">
          <a:xfrm>
            <a:off x="6811544"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25" name="Rectangle 24"/>
          <p:cNvSpPr/>
          <p:nvPr>
            <p:custDataLst>
              <p:tags r:id="rId13"/>
            </p:custDataLst>
          </p:nvPr>
        </p:nvSpPr>
        <p:spPr bwMode="auto">
          <a:xfrm>
            <a:off x="6811544"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6" name="Rectangle 25"/>
          <p:cNvSpPr/>
          <p:nvPr>
            <p:custDataLst>
              <p:tags r:id="rId14"/>
            </p:custDataLst>
          </p:nvPr>
        </p:nvSpPr>
        <p:spPr bwMode="auto">
          <a:xfrm>
            <a:off x="6811544"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7" name="Rectangle 26"/>
          <p:cNvSpPr/>
          <p:nvPr>
            <p:custDataLst>
              <p:tags r:id="rId15"/>
            </p:custDataLst>
          </p:nvPr>
        </p:nvSpPr>
        <p:spPr bwMode="auto">
          <a:xfrm>
            <a:off x="8435947"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8" name="Rectangle 27"/>
          <p:cNvSpPr/>
          <p:nvPr>
            <p:custDataLst>
              <p:tags r:id="rId16"/>
            </p:custDataLst>
          </p:nvPr>
        </p:nvSpPr>
        <p:spPr bwMode="auto">
          <a:xfrm>
            <a:off x="8435947"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9" name="Rectangle 28"/>
          <p:cNvSpPr/>
          <p:nvPr>
            <p:custDataLst>
              <p:tags r:id="rId17"/>
            </p:custDataLst>
          </p:nvPr>
        </p:nvSpPr>
        <p:spPr bwMode="auto">
          <a:xfrm>
            <a:off x="8435947"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31" name="Right Arrow 30"/>
          <p:cNvSpPr/>
          <p:nvPr>
            <p:custDataLst>
              <p:tags r:id="rId18"/>
            </p:custDataLst>
          </p:nvPr>
        </p:nvSpPr>
        <p:spPr bwMode="auto">
          <a:xfrm>
            <a:off x="5473109" y="3756340"/>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2" name="Right Arrow 31"/>
          <p:cNvSpPr/>
          <p:nvPr>
            <p:custDataLst>
              <p:tags r:id="rId19"/>
            </p:custDataLst>
          </p:nvPr>
        </p:nvSpPr>
        <p:spPr bwMode="auto">
          <a:xfrm>
            <a:off x="5473109" y="4710044"/>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3" name="Right Arrow 32"/>
          <p:cNvSpPr/>
          <p:nvPr>
            <p:custDataLst>
              <p:tags r:id="rId20"/>
            </p:custDataLst>
          </p:nvPr>
        </p:nvSpPr>
        <p:spPr bwMode="auto">
          <a:xfrm>
            <a:off x="5473109" y="5663749"/>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 name="Multiply 2"/>
          <p:cNvSpPr/>
          <p:nvPr/>
        </p:nvSpPr>
        <p:spPr bwMode="auto">
          <a:xfrm>
            <a:off x="2685253" y="3670629"/>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Multiply 33"/>
          <p:cNvSpPr/>
          <p:nvPr/>
        </p:nvSpPr>
        <p:spPr bwMode="auto">
          <a:xfrm>
            <a:off x="4238564" y="3674155"/>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Multiply 34"/>
          <p:cNvSpPr/>
          <p:nvPr/>
        </p:nvSpPr>
        <p:spPr bwMode="auto">
          <a:xfrm>
            <a:off x="2685253"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Multiply 36"/>
          <p:cNvSpPr/>
          <p:nvPr/>
        </p:nvSpPr>
        <p:spPr bwMode="auto">
          <a:xfrm>
            <a:off x="4238564"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Multiply 42"/>
          <p:cNvSpPr/>
          <p:nvPr/>
        </p:nvSpPr>
        <p:spPr bwMode="auto">
          <a:xfrm>
            <a:off x="2685253"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Multiply 43"/>
          <p:cNvSpPr/>
          <p:nvPr/>
        </p:nvSpPr>
        <p:spPr bwMode="auto">
          <a:xfrm>
            <a:off x="4238564"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9177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 grpId="0" animBg="1"/>
      <p:bldP spid="34" grpId="0" animBg="1"/>
      <p:bldP spid="35" grpId="0" animBg="1"/>
      <p:bldP spid="37"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35696"/>
          </a:xfrm>
        </p:spPr>
        <p:txBody>
          <a:bodyPr/>
          <a:lstStyle/>
          <a:p>
            <a:r>
              <a:rPr lang="en-US" dirty="0"/>
              <a:t>Upgrade Strategies</a:t>
            </a:r>
            <a:br>
              <a:rPr lang="en-US" dirty="0"/>
            </a:br>
            <a:r>
              <a:rPr lang="en-US" sz="2800" dirty="0">
                <a:solidFill>
                  <a:schemeClr val="accent4">
                    <a:alpha val="99000"/>
                  </a:schemeClr>
                </a:solidFill>
              </a:rPr>
              <a:t>New Service &amp; Swap </a:t>
            </a:r>
            <a:r>
              <a:rPr lang="en-US" sz="2800" dirty="0" smtClean="0">
                <a:solidFill>
                  <a:schemeClr val="accent4">
                    <a:alpha val="99000"/>
                  </a:schemeClr>
                </a:solidFill>
              </a:rPr>
              <a:t>DNS</a:t>
            </a:r>
            <a:endParaRPr lang="en-US" dirty="0">
              <a:solidFill>
                <a:schemeClr val="accent4">
                  <a:alpha val="99000"/>
                </a:schemeClr>
              </a:solidFill>
            </a:endParaRPr>
          </a:p>
        </p:txBody>
      </p:sp>
      <p:sp>
        <p:nvSpPr>
          <p:cNvPr id="4" name="Rectangle 3"/>
          <p:cNvSpPr/>
          <p:nvPr>
            <p:custDataLst>
              <p:tags r:id="rId1"/>
            </p:custDataLst>
          </p:nvPr>
        </p:nvSpPr>
        <p:spPr bwMode="auto">
          <a:xfrm>
            <a:off x="1240472" y="1695449"/>
            <a:ext cx="2998068" cy="29992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3200" dirty="0">
                <a:ln>
                  <a:solidFill>
                    <a:schemeClr val="bg1">
                      <a:alpha val="0"/>
                    </a:schemeClr>
                  </a:solidFill>
                </a:ln>
                <a:solidFill>
                  <a:schemeClr val="bg1">
                    <a:alpha val="99000"/>
                  </a:schemeClr>
                </a:solidFill>
              </a:rPr>
              <a:t>DNS</a:t>
            </a:r>
            <a:br>
              <a:rPr lang="en-US" sz="3200" dirty="0">
                <a:ln>
                  <a:solidFill>
                    <a:schemeClr val="bg1">
                      <a:alpha val="0"/>
                    </a:schemeClr>
                  </a:solidFill>
                </a:ln>
                <a:solidFill>
                  <a:schemeClr val="bg1">
                    <a:alpha val="99000"/>
                  </a:schemeClr>
                </a:solidFill>
              </a:rPr>
            </a:br>
            <a:r>
              <a:rPr lang="en-US" sz="3200" dirty="0">
                <a:ln>
                  <a:solidFill>
                    <a:schemeClr val="bg1">
                      <a:alpha val="0"/>
                    </a:schemeClr>
                  </a:solidFill>
                </a:ln>
                <a:solidFill>
                  <a:schemeClr val="bg1">
                    <a:alpha val="99000"/>
                  </a:schemeClr>
                </a:solidFill>
              </a:rPr>
              <a:t>foo.com</a:t>
            </a:r>
          </a:p>
        </p:txBody>
      </p:sp>
      <p:sp>
        <p:nvSpPr>
          <p:cNvPr id="5" name="Right Arrow 4"/>
          <p:cNvSpPr/>
          <p:nvPr>
            <p:custDataLst>
              <p:tags r:id="rId2"/>
            </p:custDataLst>
          </p:nvPr>
        </p:nvSpPr>
        <p:spPr bwMode="auto">
          <a:xfrm>
            <a:off x="4389119" y="2266585"/>
            <a:ext cx="1271452"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6" name="Rectangle 5"/>
          <p:cNvSpPr/>
          <p:nvPr>
            <p:custDataLst>
              <p:tags r:id="rId3"/>
            </p:custDataLst>
          </p:nvPr>
        </p:nvSpPr>
        <p:spPr bwMode="auto">
          <a:xfrm>
            <a:off x="5822017" y="1695449"/>
            <a:ext cx="4114800" cy="1367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7" name="Rectangle 6"/>
          <p:cNvSpPr/>
          <p:nvPr>
            <p:custDataLst>
              <p:tags r:id="rId4"/>
            </p:custDataLst>
          </p:nvPr>
        </p:nvSpPr>
        <p:spPr bwMode="auto">
          <a:xfrm>
            <a:off x="5822017" y="3323081"/>
            <a:ext cx="41148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Foo2.cloudapp.net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8" name="Right Arrow 7"/>
          <p:cNvSpPr/>
          <p:nvPr>
            <p:custDataLst>
              <p:tags r:id="rId5"/>
            </p:custDataLst>
          </p:nvPr>
        </p:nvSpPr>
        <p:spPr bwMode="auto">
          <a:xfrm>
            <a:off x="4389120" y="3752006"/>
            <a:ext cx="1271451"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2621937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7027282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328317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98"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26" name="Rectangle 25"/>
          <p:cNvSpPr/>
          <p:nvPr>
            <p:custDataLst>
              <p:tags r:id="rId3"/>
            </p:custDataLst>
          </p:nvPr>
        </p:nvSpPr>
        <p:spPr bwMode="auto">
          <a:xfrm>
            <a:off x="517525" y="1149341"/>
            <a:ext cx="11158537" cy="4813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lvl="0" algn="ctr" defTabSz="913788" fontAlgn="base">
              <a:spcBef>
                <a:spcPct val="0"/>
              </a:spcBef>
              <a:spcAft>
                <a:spcPct val="0"/>
              </a:spcAft>
            </a:pPr>
            <a:r>
              <a:rPr lang="en-US" dirty="0">
                <a:ln>
                  <a:solidFill>
                    <a:srgbClr val="FFFFFF">
                      <a:alpha val="0"/>
                    </a:srgbClr>
                  </a:solidFill>
                </a:ln>
                <a:solidFill>
                  <a:srgbClr val="595959">
                    <a:alpha val="99000"/>
                  </a:srgbClr>
                </a:solidFill>
              </a:rPr>
              <a:t>It is better to have 50 x 1GB database than 1 x 50GB </a:t>
            </a:r>
            <a:r>
              <a:rPr lang="en-US" dirty="0" smtClean="0">
                <a:ln>
                  <a:solidFill>
                    <a:srgbClr val="FFFFFF">
                      <a:alpha val="0"/>
                    </a:srgbClr>
                  </a:solidFill>
                </a:ln>
                <a:solidFill>
                  <a:srgbClr val="595959">
                    <a:alpha val="99000"/>
                  </a:srgbClr>
                </a:solidFill>
              </a:rPr>
              <a:t>database</a:t>
            </a:r>
            <a:endParaRPr lang="en-US" dirty="0">
              <a:ln>
                <a:solidFill>
                  <a:srgbClr val="FFFFFF">
                    <a:alpha val="0"/>
                  </a:srgbClr>
                </a:solidFill>
              </a:ln>
              <a:solidFill>
                <a:srgbClr val="595959">
                  <a:alpha val="99000"/>
                </a:srgbClr>
              </a:solidFill>
            </a:endParaRPr>
          </a:p>
        </p:txBody>
      </p:sp>
      <p:sp>
        <p:nvSpPr>
          <p:cNvPr id="3" name="Title 2"/>
          <p:cNvSpPr>
            <a:spLocks noGrp="1"/>
          </p:cNvSpPr>
          <p:nvPr>
            <p:ph type="title"/>
            <p:custDataLst>
              <p:tags r:id="rId4"/>
            </p:custDataLst>
          </p:nvPr>
        </p:nvSpPr>
        <p:spPr/>
        <p:txBody>
          <a:bodyPr/>
          <a:lstStyle/>
          <a:p>
            <a:r>
              <a:rPr lang="en-US" dirty="0"/>
              <a:t>What is wrong with this?</a:t>
            </a:r>
          </a:p>
        </p:txBody>
      </p:sp>
      <p:sp>
        <p:nvSpPr>
          <p:cNvPr id="16" name="Left-Right Arrow 15"/>
          <p:cNvSpPr/>
          <p:nvPr>
            <p:custDataLst>
              <p:tags r:id="rId5"/>
            </p:custDataLst>
          </p:nvPr>
        </p:nvSpPr>
        <p:spPr bwMode="auto">
          <a:xfrm flipH="1">
            <a:off x="4880880" y="2599448"/>
            <a:ext cx="1767841" cy="548640"/>
          </a:xfrm>
          <a:prstGeom prst="leftRightArrow">
            <a:avLst>
              <a:gd name="adj1" fmla="val 50000"/>
              <a:gd name="adj2" fmla="val 5277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0" name="Rectangle 19"/>
          <p:cNvSpPr/>
          <p:nvPr>
            <p:custDataLst>
              <p:tags r:id="rId6"/>
            </p:custDataLst>
          </p:nvPr>
        </p:nvSpPr>
        <p:spPr>
          <a:xfrm>
            <a:off x="9105569" y="2397209"/>
            <a:ext cx="2357134" cy="954107"/>
          </a:xfrm>
          <a:prstGeom prst="rect">
            <a:avLst/>
          </a:prstGeom>
        </p:spPr>
        <p:txBody>
          <a:bodyPr wrap="square">
            <a:spAutoFit/>
          </a:bodyPr>
          <a:lstStyle/>
          <a:p>
            <a:pPr algn="ctr" defTabSz="914099" fontAlgn="base">
              <a:spcBef>
                <a:spcPct val="0"/>
              </a:spcBef>
              <a:spcAft>
                <a:spcPct val="0"/>
              </a:spcAft>
            </a:pP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Scale me </a:t>
            </a:r>
            <a:b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b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out too</a:t>
            </a:r>
            <a:endParaRPr lang="en-US" sz="4400" b="1" cap="all" dirty="0">
              <a:ln>
                <a:solidFill>
                  <a:schemeClr val="bg1">
                    <a:alpha val="0"/>
                  </a:schemeClr>
                </a:solidFill>
              </a:ln>
              <a:solidFill>
                <a:schemeClr val="tx2">
                  <a:alpha val="99000"/>
                </a:schemeClr>
              </a:solidFill>
              <a:latin typeface="Segoe UI" pitchFamily="34" charset="0"/>
              <a:ea typeface="Segoe UI" pitchFamily="34" charset="0"/>
              <a:cs typeface="Segoe UI" pitchFamily="34" charset="0"/>
            </a:endParaRPr>
          </a:p>
        </p:txBody>
      </p:sp>
      <p:grpSp>
        <p:nvGrpSpPr>
          <p:cNvPr id="10" name="Group 9"/>
          <p:cNvGrpSpPr/>
          <p:nvPr>
            <p:custDataLst>
              <p:tags r:id="rId7"/>
            </p:custDataLst>
          </p:nvPr>
        </p:nvGrpSpPr>
        <p:grpSpPr>
          <a:xfrm>
            <a:off x="2072555" y="2160545"/>
            <a:ext cx="2629846" cy="1363980"/>
            <a:chOff x="2001115" y="2160545"/>
            <a:chExt cx="2629846" cy="1363980"/>
          </a:xfrm>
        </p:grpSpPr>
        <p:sp>
          <p:nvSpPr>
            <p:cNvPr id="36" name="Rectangle 35"/>
            <p:cNvSpPr/>
            <p:nvPr>
              <p:custDataLst>
                <p:tags r:id="rId14"/>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7" name="Rectangle 36"/>
            <p:cNvSpPr/>
            <p:nvPr>
              <p:custDataLst>
                <p:tags r:id="rId15"/>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8" name="Rectangle 37"/>
            <p:cNvSpPr/>
            <p:nvPr>
              <p:custDataLst>
                <p:tags r:id="rId16"/>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grpSp>
        <p:nvGrpSpPr>
          <p:cNvPr id="2" name="Group 1"/>
          <p:cNvGrpSpPr/>
          <p:nvPr/>
        </p:nvGrpSpPr>
        <p:grpSpPr>
          <a:xfrm>
            <a:off x="3059818" y="3518074"/>
            <a:ext cx="457200" cy="1465406"/>
            <a:chOff x="2988378" y="3518074"/>
            <a:chExt cx="457200" cy="1465406"/>
          </a:xfrm>
        </p:grpSpPr>
        <p:sp>
          <p:nvSpPr>
            <p:cNvPr id="18" name="Oval 17"/>
            <p:cNvSpPr/>
            <p:nvPr>
              <p:custDataLst>
                <p:tags r:id="rId12"/>
              </p:custDataLst>
            </p:nvPr>
          </p:nvSpPr>
          <p:spPr bwMode="auto">
            <a:xfrm>
              <a:off x="2988378" y="4526280"/>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9000"/>
                    </a:schemeClr>
                  </a:solidFill>
                  <a:latin typeface="Segoe UI Light" pitchFamily="34" charset="0"/>
                </a:rPr>
                <a:t>n</a:t>
              </a:r>
            </a:p>
          </p:txBody>
        </p:sp>
        <p:cxnSp>
          <p:nvCxnSpPr>
            <p:cNvPr id="6" name="Straight Arrow Connector 5"/>
            <p:cNvCxnSpPr/>
            <p:nvPr>
              <p:custDataLst>
                <p:tags r:id="rId13"/>
              </p:custDataLst>
            </p:nvPr>
          </p:nvCxnSpPr>
          <p:spPr>
            <a:xfrm>
              <a:off x="3216978" y="3518074"/>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808695" y="3508099"/>
            <a:ext cx="457200" cy="1465406"/>
            <a:chOff x="7547443" y="3508099"/>
            <a:chExt cx="457200" cy="1465406"/>
          </a:xfrm>
        </p:grpSpPr>
        <p:sp>
          <p:nvSpPr>
            <p:cNvPr id="19" name="Oval 18"/>
            <p:cNvSpPr/>
            <p:nvPr>
              <p:custDataLst>
                <p:tags r:id="rId10"/>
              </p:custDataLst>
            </p:nvPr>
          </p:nvSpPr>
          <p:spPr bwMode="auto">
            <a:xfrm>
              <a:off x="7547443" y="4516305"/>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8000"/>
                    </a:schemeClr>
                  </a:solidFill>
                  <a:latin typeface="Segoe UI Light" pitchFamily="34" charset="0"/>
                </a:rPr>
                <a:t>1</a:t>
              </a:r>
            </a:p>
          </p:txBody>
        </p:sp>
        <p:cxnSp>
          <p:nvCxnSpPr>
            <p:cNvPr id="23" name="Straight Arrow Connector 22"/>
            <p:cNvCxnSpPr/>
            <p:nvPr>
              <p:custDataLst>
                <p:tags r:id="rId11"/>
              </p:custDataLst>
            </p:nvPr>
          </p:nvCxnSpPr>
          <p:spPr>
            <a:xfrm>
              <a:off x="7776043" y="3508099"/>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Freeform 29"/>
          <p:cNvSpPr>
            <a:spLocks/>
          </p:cNvSpPr>
          <p:nvPr>
            <p:custDataLst>
              <p:tags r:id="rId8"/>
            </p:custDataLst>
          </p:nvPr>
        </p:nvSpPr>
        <p:spPr bwMode="gray">
          <a:xfrm flipH="1">
            <a:off x="6707095" y="1458796"/>
            <a:ext cx="2609944" cy="2910004"/>
          </a:xfrm>
          <a:custGeom>
            <a:avLst/>
            <a:gdLst>
              <a:gd name="T0" fmla="*/ 23253905 w 3884"/>
              <a:gd name="T1" fmla="*/ 593235946 h 1600"/>
              <a:gd name="T2" fmla="*/ 180863955 w 3884"/>
              <a:gd name="T3" fmla="*/ 638191309 h 1600"/>
              <a:gd name="T4" fmla="*/ 298307991 w 3884"/>
              <a:gd name="T5" fmla="*/ 389614247 h 1600"/>
              <a:gd name="T6" fmla="*/ 152285697 w 3884"/>
              <a:gd name="T7" fmla="*/ 60381450 h 1600"/>
              <a:gd name="T8" fmla="*/ 5793878 w 3884"/>
              <a:gd name="T9" fmla="*/ 319095654 h 1600"/>
              <a:gd name="T10" fmla="*/ 61149293 w 3884"/>
              <a:gd name="T11" fmla="*/ 472473047 h 1600"/>
              <a:gd name="T12" fmla="*/ 0 w 3884"/>
              <a:gd name="T13" fmla="*/ 319095654 h 1600"/>
              <a:gd name="T14" fmla="*/ 152755501 w 3884"/>
              <a:gd name="T15" fmla="*/ 29970020 h 1600"/>
              <a:gd name="T16" fmla="*/ 303632065 w 3884"/>
              <a:gd name="T17" fmla="*/ 389614247 h 1600"/>
              <a:gd name="T18" fmla="*/ 178201919 w 3884"/>
              <a:gd name="T19" fmla="*/ 671247210 h 1600"/>
              <a:gd name="T20" fmla="*/ 23253905 w 3884"/>
              <a:gd name="T21" fmla="*/ 593235946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chemeClr val="accent1"/>
          </a:solidFill>
          <a:ln w="3175">
            <a:noFill/>
            <a:round/>
            <a:headEnd/>
            <a:tailEnd/>
          </a:ln>
        </p:spPr>
        <p:txBody>
          <a:bodyPr tIns="91440" bIns="91440" anchor="ctr"/>
          <a:lstStyle/>
          <a:p>
            <a:endParaRPr lang="en-US" dirty="0"/>
          </a:p>
        </p:txBody>
      </p:sp>
      <p:sp>
        <p:nvSpPr>
          <p:cNvPr id="24" name="Freeform 6"/>
          <p:cNvSpPr>
            <a:spLocks noEditPoints="1"/>
          </p:cNvSpPr>
          <p:nvPr/>
        </p:nvSpPr>
        <p:spPr bwMode="auto">
          <a:xfrm>
            <a:off x="7453779" y="1835086"/>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p:custDataLst>
              <p:tags r:id="rId9"/>
            </p:custDataLst>
          </p:nvPr>
        </p:nvSpPr>
        <p:spPr>
          <a:xfrm>
            <a:off x="7401231" y="2514694"/>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3948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4250"/>
                            </p:stCondLst>
                            <p:childTnLst>
                              <p:par>
                                <p:cTn id="21" presetID="10" presetClass="entr" presetSubtype="0" fill="hold" nodeType="afterEffect">
                                  <p:stCondLst>
                                    <p:cond delay="75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9231374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1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0" name="Rectangle 29"/>
          <p:cNvSpPr/>
          <p:nvPr>
            <p:custDataLst>
              <p:tags r:id="rId3"/>
            </p:custDataLst>
          </p:nvPr>
        </p:nvSpPr>
        <p:spPr bwMode="auto">
          <a:xfrm>
            <a:off x="517525" y="1281060"/>
            <a:ext cx="11158538" cy="5140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alpha val="99000"/>
                  </a:srgbClr>
                </a:solidFill>
              </a:rPr>
              <a:t>Everything needs to </a:t>
            </a:r>
            <a:r>
              <a:rPr lang="en-US" sz="2800" dirty="0" smtClean="0">
                <a:ln>
                  <a:solidFill>
                    <a:schemeClr val="bg1">
                      <a:alpha val="0"/>
                    </a:schemeClr>
                  </a:solidFill>
                </a:ln>
                <a:solidFill>
                  <a:srgbClr val="595959">
                    <a:alpha val="99000"/>
                  </a:srgbClr>
                </a:solidFill>
              </a:rPr>
              <a:t>scale</a:t>
            </a:r>
            <a:endParaRPr lang="en-US" sz="2800" dirty="0">
              <a:ln>
                <a:solidFill>
                  <a:schemeClr val="bg1">
                    <a:alpha val="0"/>
                  </a:schemeClr>
                </a:solidFill>
              </a:ln>
              <a:solidFill>
                <a:srgbClr val="595959">
                  <a:alpha val="99000"/>
                </a:srgbClr>
              </a:solidFill>
            </a:endParaRPr>
          </a:p>
        </p:txBody>
      </p:sp>
      <p:sp>
        <p:nvSpPr>
          <p:cNvPr id="2" name="Title 1"/>
          <p:cNvSpPr>
            <a:spLocks noGrp="1"/>
          </p:cNvSpPr>
          <p:nvPr>
            <p:ph type="title"/>
            <p:custDataLst>
              <p:tags r:id="rId4"/>
            </p:custDataLst>
          </p:nvPr>
        </p:nvSpPr>
        <p:spPr/>
        <p:txBody>
          <a:bodyPr/>
          <a:lstStyle/>
          <a:p>
            <a:r>
              <a:rPr lang="en-US" dirty="0"/>
              <a:t>What about this?		</a:t>
            </a:r>
          </a:p>
        </p:txBody>
      </p:sp>
      <p:sp>
        <p:nvSpPr>
          <p:cNvPr id="7" name="Left-Right Arrow 6"/>
          <p:cNvSpPr/>
          <p:nvPr>
            <p:custDataLst>
              <p:tags r:id="rId5"/>
            </p:custDataLst>
          </p:nvPr>
        </p:nvSpPr>
        <p:spPr bwMode="auto">
          <a:xfrm flipH="1">
            <a:off x="4864206" y="2456853"/>
            <a:ext cx="5227584" cy="365760"/>
          </a:xfrm>
          <a:prstGeom prst="leftRightArrow">
            <a:avLst>
              <a:gd name="adj1" fmla="val 49257"/>
              <a:gd name="adj2" fmla="val 5000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2" name="Rectangle 11"/>
          <p:cNvSpPr/>
          <p:nvPr>
            <p:custDataLst>
              <p:tags r:id="rId6"/>
            </p:custDataLst>
          </p:nvPr>
        </p:nvSpPr>
        <p:spPr bwMode="auto">
          <a:xfrm>
            <a:off x="5032214" y="4253089"/>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7"/>
            </p:custDataLst>
          </p:nvPr>
        </p:nvSpPr>
        <p:spPr bwMode="auto">
          <a:xfrm>
            <a:off x="4864206" y="4106826"/>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Worker Role</a:t>
            </a:r>
          </a:p>
        </p:txBody>
      </p:sp>
      <p:sp>
        <p:nvSpPr>
          <p:cNvPr id="15" name="Left-Right Arrow 14"/>
          <p:cNvSpPr/>
          <p:nvPr>
            <p:custDataLst>
              <p:tags r:id="rId8"/>
            </p:custDataLst>
          </p:nvPr>
        </p:nvSpPr>
        <p:spPr bwMode="auto">
          <a:xfrm flipH="1">
            <a:off x="1313555" y="5575561"/>
            <a:ext cx="8778240" cy="365760"/>
          </a:xfrm>
          <a:prstGeom prst="leftRightArrow">
            <a:avLst>
              <a:gd name="adj1" fmla="val 55556"/>
              <a:gd name="adj2" fmla="val 4375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6" name="Left-Right Arrow 15"/>
          <p:cNvSpPr/>
          <p:nvPr>
            <p:custDataLst>
              <p:tags r:id="rId9"/>
            </p:custDataLst>
          </p:nvPr>
        </p:nvSpPr>
        <p:spPr bwMode="auto">
          <a:xfrm flipH="1">
            <a:off x="7452741" y="4027115"/>
            <a:ext cx="2639054"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7" name="Left-Right Arrow 16"/>
          <p:cNvSpPr/>
          <p:nvPr>
            <p:custDataLst>
              <p:tags r:id="rId10"/>
            </p:custDataLst>
          </p:nvPr>
        </p:nvSpPr>
        <p:spPr bwMode="auto">
          <a:xfrm flipH="1">
            <a:off x="7452739" y="4899220"/>
            <a:ext cx="2639056"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2" name="Left-Up Arrow 21"/>
          <p:cNvSpPr/>
          <p:nvPr>
            <p:custDataLst>
              <p:tags r:id="rId11"/>
            </p:custDataLst>
          </p:nvPr>
        </p:nvSpPr>
        <p:spPr bwMode="auto">
          <a:xfrm rot="10800000">
            <a:off x="6217262" y="2951755"/>
            <a:ext cx="3869835" cy="1075360"/>
          </a:xfrm>
          <a:prstGeom prst="leftUpArrow">
            <a:avLst>
              <a:gd name="adj1" fmla="val 19560"/>
              <a:gd name="adj2" fmla="val 18136"/>
              <a:gd name="adj3" fmla="val 1711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3" name="Rectangle 22"/>
          <p:cNvSpPr/>
          <p:nvPr>
            <p:custDataLst>
              <p:tags r:id="rId12"/>
            </p:custDataLst>
          </p:nvPr>
        </p:nvSpPr>
        <p:spPr bwMode="auto">
          <a:xfrm>
            <a:off x="10183235" y="3798813"/>
            <a:ext cx="1353064" cy="9769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Table Storage</a:t>
            </a:r>
          </a:p>
        </p:txBody>
      </p:sp>
      <p:sp>
        <p:nvSpPr>
          <p:cNvPr id="24" name="Rectangle 23"/>
          <p:cNvSpPr/>
          <p:nvPr>
            <p:custDataLst>
              <p:tags r:id="rId13"/>
            </p:custDataLst>
          </p:nvPr>
        </p:nvSpPr>
        <p:spPr bwMode="auto">
          <a:xfrm>
            <a:off x="10183235" y="4942111"/>
            <a:ext cx="1353064" cy="1207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Blob Storage</a:t>
            </a:r>
          </a:p>
        </p:txBody>
      </p:sp>
      <p:sp>
        <p:nvSpPr>
          <p:cNvPr id="25" name="Left-Up Arrow 24"/>
          <p:cNvSpPr/>
          <p:nvPr>
            <p:custDataLst>
              <p:tags r:id="rId14"/>
            </p:custDataLst>
          </p:nvPr>
        </p:nvSpPr>
        <p:spPr bwMode="auto">
          <a:xfrm rot="5400000">
            <a:off x="3577663" y="3281949"/>
            <a:ext cx="1005840" cy="1529091"/>
          </a:xfrm>
          <a:prstGeom prst="leftUpArrow">
            <a:avLst>
              <a:gd name="adj1" fmla="val 18691"/>
              <a:gd name="adj2" fmla="val 19003"/>
              <a:gd name="adj3" fmla="val 1822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6" name="Left-Right Arrow 25"/>
          <p:cNvSpPr/>
          <p:nvPr>
            <p:custDataLst>
              <p:tags r:id="rId15"/>
            </p:custDataLst>
          </p:nvPr>
        </p:nvSpPr>
        <p:spPr bwMode="auto">
          <a:xfrm flipH="1">
            <a:off x="1097279" y="2408218"/>
            <a:ext cx="919075"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7" name="Rectangle 26"/>
          <p:cNvSpPr/>
          <p:nvPr>
            <p:custDataLst>
              <p:tags r:id="rId16"/>
            </p:custDataLst>
          </p:nvPr>
        </p:nvSpPr>
        <p:spPr bwMode="auto">
          <a:xfrm rot="16200000">
            <a:off x="-206337" y="2418995"/>
            <a:ext cx="2088440" cy="518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Load Balancer</a:t>
            </a:r>
          </a:p>
        </p:txBody>
      </p:sp>
      <p:sp>
        <p:nvSpPr>
          <p:cNvPr id="28" name="Rounded Rectangle 27"/>
          <p:cNvSpPr/>
          <p:nvPr>
            <p:custDataLst>
              <p:tags r:id="rId17"/>
            </p:custDataLst>
          </p:nvPr>
        </p:nvSpPr>
        <p:spPr bwMode="auto">
          <a:xfrm>
            <a:off x="2880506" y="4775762"/>
            <a:ext cx="1691832" cy="448702"/>
          </a:xfrm>
          <a:prstGeom prst="roundRect">
            <a:avLst>
              <a:gd name="adj" fmla="val 50000"/>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Q</a:t>
            </a:r>
          </a:p>
        </p:txBody>
      </p:sp>
      <p:cxnSp>
        <p:nvCxnSpPr>
          <p:cNvPr id="37" name="Elbow Connector 36"/>
          <p:cNvCxnSpPr/>
          <p:nvPr/>
        </p:nvCxnSpPr>
        <p:spPr>
          <a:xfrm rot="16200000" flipH="1">
            <a:off x="1850076" y="3967344"/>
            <a:ext cx="1608337" cy="457200"/>
          </a:xfrm>
          <a:prstGeom prst="bentConnector2">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13" idx="1"/>
          </p:cNvCxnSpPr>
          <p:nvPr/>
        </p:nvCxnSpPr>
        <p:spPr>
          <a:xfrm flipV="1">
            <a:off x="4572338" y="4595301"/>
            <a:ext cx="291868" cy="404812"/>
          </a:xfrm>
          <a:prstGeom prst="bentConnector3">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4123906" y="4775762"/>
            <a:ext cx="448702" cy="448702"/>
          </a:xfrm>
          <a:prstGeom prst="ellipse">
            <a:avLst/>
          </a:prstGeom>
          <a:solidFill>
            <a:schemeClr val="accent4"/>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2" name="Group 31"/>
          <p:cNvGrpSpPr/>
          <p:nvPr/>
        </p:nvGrpSpPr>
        <p:grpSpPr>
          <a:xfrm>
            <a:off x="2072555" y="2160545"/>
            <a:ext cx="2629846" cy="1363980"/>
            <a:chOff x="2001115" y="2160545"/>
            <a:chExt cx="2629846" cy="1363980"/>
          </a:xfrm>
        </p:grpSpPr>
        <p:sp>
          <p:nvSpPr>
            <p:cNvPr id="33" name="Rectangle 32"/>
            <p:cNvSpPr/>
            <p:nvPr>
              <p:custDataLst>
                <p:tags r:id="rId19"/>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sp>
        <p:nvSpPr>
          <p:cNvPr id="29" name="Freeform 6"/>
          <p:cNvSpPr>
            <a:spLocks noEditPoints="1"/>
          </p:cNvSpPr>
          <p:nvPr/>
        </p:nvSpPr>
        <p:spPr bwMode="auto">
          <a:xfrm>
            <a:off x="10241291" y="1563097"/>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p:cNvSpPr/>
          <p:nvPr>
            <p:custDataLst>
              <p:tags r:id="rId18"/>
            </p:custDataLst>
          </p:nvPr>
        </p:nvSpPr>
        <p:spPr>
          <a:xfrm>
            <a:off x="10188743" y="2344303"/>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33703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2972712"/>
            <a:ext cx="7397397" cy="2019014"/>
          </a:xfrm>
        </p:spPr>
        <p:txBody>
          <a:bodyPr/>
          <a:lstStyle/>
          <a:p>
            <a:pPr marL="0" indent="0"/>
            <a:r>
              <a:rPr lang="en-US" sz="3200" dirty="0" smtClean="0"/>
              <a:t>Design for High Availability</a:t>
            </a:r>
          </a:p>
          <a:p>
            <a:pPr marL="0" indent="0"/>
            <a:r>
              <a:rPr lang="en-US" sz="3200" dirty="0" smtClean="0"/>
              <a:t>Design for High Scalability</a:t>
            </a:r>
          </a:p>
          <a:p>
            <a:pPr marL="0" indent="0"/>
            <a:r>
              <a:rPr lang="en-US" sz="3200" dirty="0" smtClean="0"/>
              <a:t>Design for Performance</a:t>
            </a:r>
            <a:endParaRPr lang="en-US" sz="3200" dirty="0"/>
          </a:p>
        </p:txBody>
      </p:sp>
    </p:spTree>
    <p:extLst>
      <p:ext uri="{BB962C8B-B14F-4D97-AF65-F5344CB8AC3E}">
        <p14:creationId xmlns:p14="http://schemas.microsoft.com/office/powerpoint/2010/main" val="6945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Design Pattern</a:t>
            </a:r>
            <a:endParaRPr lang="en-US" dirty="0"/>
          </a:p>
        </p:txBody>
      </p:sp>
      <p:sp>
        <p:nvSpPr>
          <p:cNvPr id="4" name="Content Placeholder 3"/>
          <p:cNvSpPr>
            <a:spLocks noGrp="1"/>
          </p:cNvSpPr>
          <p:nvPr>
            <p:ph type="body" sz="quarter" idx="10"/>
          </p:nvPr>
        </p:nvSpPr>
        <p:spPr>
          <a:xfrm>
            <a:off x="519112" y="1443038"/>
            <a:ext cx="11149013" cy="4439677"/>
          </a:xfrm>
        </p:spPr>
        <p:txBody>
          <a:bodyPr/>
          <a:lstStyle/>
          <a:p>
            <a:pPr>
              <a:spcAft>
                <a:spcPts val="600"/>
              </a:spcAft>
            </a:pPr>
            <a:r>
              <a:rPr lang="en-IN" sz="2800" dirty="0" smtClean="0">
                <a:solidFill>
                  <a:srgbClr val="595959">
                    <a:alpha val="99000"/>
                  </a:srgbClr>
                </a:solidFill>
              </a:rPr>
              <a:t>Each thread dedicated to one outstanding request</a:t>
            </a:r>
          </a:p>
          <a:p>
            <a:pPr lvl="1"/>
            <a:r>
              <a:rPr lang="en-IN" dirty="0" smtClean="0"/>
              <a:t>Block on each step of “the work” done for each request, then respond &amp; repeat</a:t>
            </a:r>
          </a:p>
          <a:p>
            <a:endParaRPr lang="en-IN" dirty="0" smtClean="0"/>
          </a:p>
          <a:p>
            <a:endParaRPr lang="en-IN" dirty="0" smtClean="0"/>
          </a:p>
          <a:p>
            <a:endParaRPr lang="en-IN" dirty="0" smtClean="0"/>
          </a:p>
          <a:p>
            <a:pPr>
              <a:spcAft>
                <a:spcPts val="600"/>
              </a:spcAft>
            </a:pPr>
            <a:r>
              <a:rPr lang="en-IN" sz="2800" dirty="0" smtClean="0">
                <a:solidFill>
                  <a:srgbClr val="595959">
                    <a:alpha val="99000"/>
                  </a:srgbClr>
                </a:solidFill>
              </a:rPr>
              <a:t/>
            </a:r>
            <a:br>
              <a:rPr lang="en-IN" sz="2800" dirty="0" smtClean="0">
                <a:solidFill>
                  <a:srgbClr val="595959">
                    <a:alpha val="99000"/>
                  </a:srgbClr>
                </a:solidFill>
              </a:rPr>
            </a:br>
            <a:r>
              <a:rPr lang="en-IN" sz="2800" dirty="0" smtClean="0">
                <a:solidFill>
                  <a:srgbClr val="595959">
                    <a:alpha val="99000"/>
                  </a:srgbClr>
                </a:solidFill>
              </a:rPr>
              <a:t>This </a:t>
            </a:r>
            <a:r>
              <a:rPr lang="en-IN" sz="2800" dirty="0">
                <a:solidFill>
                  <a:srgbClr val="595959">
                    <a:alpha val="99000"/>
                  </a:srgbClr>
                </a:solidFill>
              </a:rPr>
              <a:t>approach scales poorly</a:t>
            </a:r>
          </a:p>
          <a:p>
            <a:pPr lvl="1"/>
            <a:r>
              <a:rPr lang="en-IN" dirty="0" smtClean="0"/>
              <a:t>Each outstanding request is stored on a thread stack</a:t>
            </a:r>
          </a:p>
          <a:p>
            <a:pPr lvl="1"/>
            <a:r>
              <a:rPr lang="en-IN" dirty="0" smtClean="0"/>
              <a:t>Threads block even when there is work to be done</a:t>
            </a:r>
          </a:p>
          <a:p>
            <a:pPr lvl="1"/>
            <a:r>
              <a:rPr lang="en-IN" dirty="0" smtClean="0"/>
              <a:t>Adding a thread enables only one additional concurrent request</a:t>
            </a:r>
            <a:endParaRPr lang="en-US" dirty="0"/>
          </a:p>
        </p:txBody>
      </p:sp>
      <p:sp>
        <p:nvSpPr>
          <p:cNvPr id="15" name="Rectangle 14"/>
          <p:cNvSpPr/>
          <p:nvPr/>
        </p:nvSpPr>
        <p:spPr bwMode="auto">
          <a:xfrm>
            <a:off x="529182" y="2378934"/>
            <a:ext cx="11138943" cy="19789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5" name="TextBox 4"/>
          <p:cNvSpPr txBox="1"/>
          <p:nvPr/>
        </p:nvSpPr>
        <p:spPr>
          <a:xfrm>
            <a:off x="623778" y="2791964"/>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547598"/>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54759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697829"/>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12271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297834"/>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908808"/>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670708"/>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289576"/>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4" name="TextBox 13"/>
          <p:cNvSpPr txBox="1"/>
          <p:nvPr/>
        </p:nvSpPr>
        <p:spPr>
          <a:xfrm>
            <a:off x="6184455" y="3956106"/>
            <a:ext cx="1236429"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Time passes…</a:t>
            </a:r>
          </a:p>
        </p:txBody>
      </p:sp>
      <p:sp>
        <p:nvSpPr>
          <p:cNvPr id="16" name="Oval 15"/>
          <p:cNvSpPr/>
          <p:nvPr/>
        </p:nvSpPr>
        <p:spPr bwMode="auto">
          <a:xfrm>
            <a:off x="3275012"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Oval 16"/>
          <p:cNvSpPr/>
          <p:nvPr/>
        </p:nvSpPr>
        <p:spPr bwMode="auto">
          <a:xfrm>
            <a:off x="5072281"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Straight Arrow Connector 17"/>
          <p:cNvCxnSpPr/>
          <p:nvPr/>
        </p:nvCxnSpPr>
        <p:spPr bwMode="auto">
          <a:xfrm>
            <a:off x="5392321" y="3122713"/>
            <a:ext cx="327481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122713"/>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266302"/>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886532"/>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stCxn id="17" idx="5"/>
            <a:endCxn id="7" idx="1"/>
          </p:cNvCxnSpPr>
          <p:nvPr/>
        </p:nvCxnSpPr>
        <p:spPr bwMode="auto">
          <a:xfrm>
            <a:off x="5345452" y="3258786"/>
            <a:ext cx="3321684"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12640"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0" name="TextBox 29"/>
          <p:cNvSpPr txBox="1"/>
          <p:nvPr/>
        </p:nvSpPr>
        <p:spPr>
          <a:xfrm>
            <a:off x="3427412" y="3763421"/>
            <a:ext cx="843564"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Waiting…</a:t>
            </a:r>
          </a:p>
        </p:txBody>
      </p:sp>
      <p:sp>
        <p:nvSpPr>
          <p:cNvPr id="31" name="TextBox 30"/>
          <p:cNvSpPr txBox="1"/>
          <p:nvPr/>
        </p:nvSpPr>
        <p:spPr>
          <a:xfrm>
            <a:off x="4912640" y="3579913"/>
            <a:ext cx="5738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blocks</a:t>
            </a:r>
          </a:p>
        </p:txBody>
      </p:sp>
      <p:pic>
        <p:nvPicPr>
          <p:cNvPr id="32" name="Picture 39" descr="C:\Users\sakuu\Documents\Ballmer WPC\PNGS\Timer.png"/>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black">
          <a:xfrm>
            <a:off x="6673850" y="3579041"/>
            <a:ext cx="282575" cy="42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49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
                                        <p:tgtEl>
                                          <p:spTgt spid="13"/>
                                        </p:tgtEl>
                                      </p:cBhvr>
                                    </p:animEffect>
                                  </p:childTnLst>
                                </p:cTn>
                              </p:par>
                              <p:par>
                                <p:cTn id="105" presetID="10"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31"/>
                                        </p:tgtEl>
                                      </p:cBhvr>
                                    </p:animEffect>
                                    <p:set>
                                      <p:cBhvr>
                                        <p:cTn id="118" dur="1" fill="hold">
                                          <p:stCondLst>
                                            <p:cond delay="499"/>
                                          </p:stCondLst>
                                        </p:cTn>
                                        <p:tgtEl>
                                          <p:spTgt spid="31"/>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12"/>
                                        </p:tgtEl>
                                      </p:cBhvr>
                                    </p:animEffect>
                                    <p:set>
                                      <p:cBhvr>
                                        <p:cTn id="121" dur="1" fill="hold">
                                          <p:stCondLst>
                                            <p:cond delay="499"/>
                                          </p:stCondLst>
                                        </p:cTn>
                                        <p:tgtEl>
                                          <p:spTgt spid="1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xit" presetSubtype="0" fill="hold" grpId="1" nodeType="withEffect">
                                  <p:stCondLst>
                                    <p:cond delay="0"/>
                                  </p:stCondLst>
                                  <p:childTnLst>
                                    <p:animEffect transition="out" filter="fade">
                                      <p:cBhvr>
                                        <p:cTn id="140" dur="500"/>
                                        <p:tgtEl>
                                          <p:spTgt spid="17"/>
                                        </p:tgtEl>
                                      </p:cBhvr>
                                    </p:animEffect>
                                    <p:set>
                                      <p:cBhvr>
                                        <p:cTn id="141" dur="1" fill="hold">
                                          <p:stCondLst>
                                            <p:cond delay="499"/>
                                          </p:stCondLst>
                                        </p:cTn>
                                        <p:tgtEl>
                                          <p:spTgt spid="1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par>
                                <p:cTn id="150" presetID="10"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
                                            <p:txEl>
                                              <p:pRg st="5" end="5"/>
                                            </p:txEl>
                                          </p:spTgt>
                                        </p:tgtEl>
                                        <p:attrNameLst>
                                          <p:attrName>style.visibility</p:attrName>
                                        </p:attrNameLst>
                                      </p:cBhvr>
                                      <p:to>
                                        <p:strVal val="visible"/>
                                      </p:to>
                                    </p:set>
                                    <p:animEffect transition="in" filter="fade">
                                      <p:cBhvr>
                                        <p:cTn id="157" dur="500"/>
                                        <p:tgtEl>
                                          <p:spTgt spid="4">
                                            <p:txEl>
                                              <p:pRg st="5" end="5"/>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
                                            <p:txEl>
                                              <p:pRg st="6" end="6"/>
                                            </p:txEl>
                                          </p:spTgt>
                                        </p:tgtEl>
                                        <p:attrNameLst>
                                          <p:attrName>style.visibility</p:attrName>
                                        </p:attrNameLst>
                                      </p:cBhvr>
                                      <p:to>
                                        <p:strVal val="visible"/>
                                      </p:to>
                                    </p:set>
                                    <p:animEffect transition="in" filter="fade">
                                      <p:cBhvr>
                                        <p:cTn id="160" dur="500"/>
                                        <p:tgtEl>
                                          <p:spTgt spid="4">
                                            <p:txEl>
                                              <p:pRg st="6" end="6"/>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
                                            <p:txEl>
                                              <p:pRg st="7" end="7"/>
                                            </p:txEl>
                                          </p:spTgt>
                                        </p:tgtEl>
                                        <p:attrNameLst>
                                          <p:attrName>style.visibility</p:attrName>
                                        </p:attrNameLst>
                                      </p:cBhvr>
                                      <p:to>
                                        <p:strVal val="visible"/>
                                      </p:to>
                                    </p:set>
                                    <p:animEffect transition="in" filter="fade">
                                      <p:cBhvr>
                                        <p:cTn id="163" dur="500"/>
                                        <p:tgtEl>
                                          <p:spTgt spid="4">
                                            <p:txEl>
                                              <p:pRg st="7" end="7"/>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4">
                                            <p:txEl>
                                              <p:pRg st="8" end="8"/>
                                            </p:txEl>
                                          </p:spTgt>
                                        </p:tgtEl>
                                        <p:attrNameLst>
                                          <p:attrName>style.visibility</p:attrName>
                                        </p:attrNameLst>
                                      </p:cBhvr>
                                      <p:to>
                                        <p:strVal val="visible"/>
                                      </p:to>
                                    </p:set>
                                    <p:animEffect transition="in" filter="fade">
                                      <p:cBhvr>
                                        <p:cTn id="1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6" grpId="0" animBg="1"/>
      <p:bldP spid="8" grpId="0" animBg="1"/>
      <p:bldP spid="9" grpId="0" animBg="1"/>
      <p:bldP spid="7" grpId="0" animBg="1"/>
      <p:bldP spid="10" grpId="0"/>
      <p:bldP spid="11" grpId="0"/>
      <p:bldP spid="12" grpId="0"/>
      <p:bldP spid="12" grpId="1"/>
      <p:bldP spid="12" grpId="2"/>
      <p:bldP spid="13" grpId="0"/>
      <p:bldP spid="13" grpId="1"/>
      <p:bldP spid="14" grpId="0"/>
      <p:bldP spid="14" grpId="1"/>
      <p:bldP spid="16" grpId="0" animBg="1"/>
      <p:bldP spid="16" grpId="1" animBg="1"/>
      <p:bldP spid="16" grpId="2" animBg="1"/>
      <p:bldP spid="17" grpId="0" animBg="1"/>
      <p:bldP spid="17" grpId="1" animBg="1"/>
      <p:bldP spid="28" grpId="0"/>
      <p:bldP spid="28" grpId="1"/>
      <p:bldP spid="28" grpId="2"/>
      <p:bldP spid="29" grpId="0"/>
      <p:bldP spid="29" grpId="1"/>
      <p:bldP spid="30" grpId="0"/>
      <p:bldP spid="31" grpId="0"/>
      <p:bldP spid="3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29182" y="2305659"/>
            <a:ext cx="11138943" cy="196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2" name="Title 1"/>
          <p:cNvSpPr>
            <a:spLocks noGrp="1"/>
          </p:cNvSpPr>
          <p:nvPr>
            <p:ph type="title"/>
          </p:nvPr>
        </p:nvSpPr>
        <p:spPr/>
        <p:txBody>
          <a:bodyPr/>
          <a:lstStyle/>
          <a:p>
            <a:r>
              <a:rPr lang="en-US" dirty="0" smtClean="0"/>
              <a:t>Asynchronous Design Pattern</a:t>
            </a:r>
            <a:endParaRPr lang="en-US" dirty="0"/>
          </a:p>
        </p:txBody>
      </p:sp>
      <p:sp>
        <p:nvSpPr>
          <p:cNvPr id="4" name="Content Placeholder 3"/>
          <p:cNvSpPr>
            <a:spLocks noGrp="1"/>
          </p:cNvSpPr>
          <p:nvPr>
            <p:ph type="body" sz="quarter" idx="10"/>
          </p:nvPr>
        </p:nvSpPr>
        <p:spPr>
          <a:xfrm>
            <a:off x="519112" y="1443038"/>
            <a:ext cx="11149013" cy="784830"/>
          </a:xfrm>
        </p:spPr>
        <p:txBody>
          <a:bodyPr/>
          <a:lstStyle/>
          <a:p>
            <a:pPr>
              <a:spcAft>
                <a:spcPts val="600"/>
              </a:spcAft>
            </a:pPr>
            <a:r>
              <a:rPr lang="en-IN" sz="2800" dirty="0">
                <a:solidFill>
                  <a:srgbClr val="595959">
                    <a:alpha val="99000"/>
                  </a:srgbClr>
                </a:solidFill>
              </a:rPr>
              <a:t>Each thread picks up work whenever it is ready</a:t>
            </a:r>
          </a:p>
          <a:p>
            <a:pPr lvl="1"/>
            <a:r>
              <a:rPr lang="en-IN" sz="1800" dirty="0" smtClean="0"/>
              <a:t>A thread handling one request may handle another before the first one completes</a:t>
            </a:r>
            <a:endParaRPr lang="en-IN" sz="1800" dirty="0"/>
          </a:p>
        </p:txBody>
      </p:sp>
      <p:sp>
        <p:nvSpPr>
          <p:cNvPr id="5" name="TextBox 4"/>
          <p:cNvSpPr txBox="1"/>
          <p:nvPr/>
        </p:nvSpPr>
        <p:spPr>
          <a:xfrm>
            <a:off x="623778" y="2685029"/>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440663"/>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44066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590894"/>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01577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190899"/>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443950"/>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563773"/>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182641"/>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6" name="Oval 15"/>
          <p:cNvSpPr/>
          <p:nvPr/>
        </p:nvSpPr>
        <p:spPr bwMode="auto">
          <a:xfrm>
            <a:off x="3275012"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Oval 16"/>
          <p:cNvSpPr/>
          <p:nvPr/>
        </p:nvSpPr>
        <p:spPr bwMode="auto">
          <a:xfrm>
            <a:off x="5056515"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8" name="Straight Arrow Connector 17"/>
          <p:cNvCxnSpPr/>
          <p:nvPr/>
        </p:nvCxnSpPr>
        <p:spPr bwMode="auto">
          <a:xfrm>
            <a:off x="5457825" y="3015778"/>
            <a:ext cx="3209311"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015778"/>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130339"/>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750569"/>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5457825" y="3130339"/>
            <a:ext cx="3209311"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41215"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3" name="TextBox 32"/>
          <p:cNvSpPr txBox="1"/>
          <p:nvPr/>
        </p:nvSpPr>
        <p:spPr>
          <a:xfrm>
            <a:off x="623778" y="3892938"/>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gradFill>
                  <a:gsLst>
                    <a:gs pos="0">
                      <a:srgbClr val="595959"/>
                    </a:gs>
                    <a:gs pos="86000">
                      <a:srgbClr val="595959"/>
                    </a:gs>
                  </a:gsLst>
                  <a:lin ang="5400000" scaled="0"/>
                </a:gradFill>
              </a:rPr>
              <a:t>Client </a:t>
            </a: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sp>
        <p:nvSpPr>
          <p:cNvPr id="34" name="TextBox 33"/>
          <p:cNvSpPr txBox="1"/>
          <p:nvPr/>
        </p:nvSpPr>
        <p:spPr>
          <a:xfrm>
            <a:off x="6184455" y="3475320"/>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a:t>
            </a:r>
            <a:r>
              <a:rPr lang="en-US" sz="1600" dirty="0" smtClean="0">
                <a:ln>
                  <a:solidFill>
                    <a:schemeClr val="bg1">
                      <a:alpha val="0"/>
                    </a:schemeClr>
                  </a:solidFill>
                </a:ln>
                <a:gradFill>
                  <a:gsLst>
                    <a:gs pos="0">
                      <a:srgbClr val="595959"/>
                    </a:gs>
                    <a:gs pos="86000">
                      <a:srgbClr val="595959"/>
                    </a:gs>
                  </a:gsLst>
                  <a:lin ang="5400000" scaled="0"/>
                </a:gradFill>
              </a:rPr>
              <a:t>#2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5" name="TextBox 34"/>
          <p:cNvSpPr txBox="1"/>
          <p:nvPr/>
        </p:nvSpPr>
        <p:spPr>
          <a:xfrm>
            <a:off x="6184455" y="3892938"/>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cxnSp>
        <p:nvCxnSpPr>
          <p:cNvPr id="36" name="Straight Arrow Connector 35"/>
          <p:cNvCxnSpPr/>
          <p:nvPr/>
        </p:nvCxnSpPr>
        <p:spPr bwMode="auto">
          <a:xfrm>
            <a:off x="5457825" y="3750569"/>
            <a:ext cx="3209311"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5457825" y="3885815"/>
            <a:ext cx="3209311"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677917" y="3885815"/>
            <a:ext cx="2597095"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a:off x="3809358" y="2809994"/>
            <a:ext cx="1085146" cy="1082944"/>
          </a:xfrm>
          <a:prstGeom prst="rect">
            <a:avLst/>
          </a:prstGeom>
          <a:solidFill>
            <a:schemeClr val="accent1"/>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Context</a:t>
            </a:r>
          </a:p>
        </p:txBody>
      </p:sp>
      <p:sp>
        <p:nvSpPr>
          <p:cNvPr id="40" name="Pentagon 39"/>
          <p:cNvSpPr/>
          <p:nvPr/>
        </p:nvSpPr>
        <p:spPr bwMode="auto">
          <a:xfrm>
            <a:off x="4166555" y="3162153"/>
            <a:ext cx="370751" cy="228600"/>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1" name="Pentagon 40"/>
          <p:cNvSpPr/>
          <p:nvPr/>
        </p:nvSpPr>
        <p:spPr bwMode="auto">
          <a:xfrm>
            <a:off x="4156306" y="3543153"/>
            <a:ext cx="370751" cy="228600"/>
          </a:xfrm>
          <a:prstGeom prst="homePlate">
            <a:avLst/>
          </a:prstGeom>
          <a:solidFill>
            <a:schemeClr val="accent4">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Content Placeholder 3"/>
          <p:cNvSpPr txBox="1">
            <a:spLocks/>
          </p:cNvSpPr>
          <p:nvPr/>
        </p:nvSpPr>
        <p:spPr>
          <a:xfrm>
            <a:off x="519112" y="4276780"/>
            <a:ext cx="11149013" cy="2085186"/>
          </a:xfrm>
          <a:prstGeom prst="rect">
            <a:avLst/>
          </a:prstGeom>
        </p:spPr>
        <p:txBody>
          <a:bodyPr vert="horz" wrap="square" lIns="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2"/>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IN" sz="2800" spc="-100" dirty="0">
                <a:solidFill>
                  <a:srgbClr val="595959">
                    <a:alpha val="99000"/>
                  </a:srgbClr>
                </a:solidFill>
                <a:latin typeface="Segoe UI Light" pitchFamily="34" charset="0"/>
              </a:rPr>
              <a:t>This approach scales well</a:t>
            </a:r>
          </a:p>
          <a:p>
            <a:pPr lvl="1"/>
            <a:r>
              <a:rPr lang="en-IN" sz="1800" dirty="0">
                <a:ln>
                  <a:solidFill>
                    <a:srgbClr val="FFFFFF">
                      <a:alpha val="0"/>
                    </a:srgbClr>
                  </a:solidFill>
                </a:ln>
              </a:rPr>
              <a:t>Client requests tracked explicitly in app’s data structures</a:t>
            </a:r>
          </a:p>
          <a:p>
            <a:pPr lvl="1"/>
            <a:r>
              <a:rPr lang="en-IN" sz="1800" dirty="0">
                <a:ln>
                  <a:solidFill>
                    <a:srgbClr val="FFFFFF">
                      <a:alpha val="0"/>
                    </a:srgbClr>
                  </a:solidFill>
                </a:ln>
              </a:rPr>
              <a:t>Threads never block while there is work to be done</a:t>
            </a:r>
          </a:p>
          <a:p>
            <a:pPr lvl="1"/>
            <a:r>
              <a:rPr lang="en-IN" sz="1800" dirty="0">
                <a:ln>
                  <a:solidFill>
                    <a:srgbClr val="FFFFFF">
                      <a:alpha val="0"/>
                    </a:srgbClr>
                  </a:solidFill>
                </a:ln>
              </a:rPr>
              <a:t>Each thread can handle possibly many concurrent requests</a:t>
            </a:r>
          </a:p>
          <a:p>
            <a:pPr lvl="1"/>
            <a:endParaRPr lang="en-IN" sz="1800" dirty="0">
              <a:ln>
                <a:solidFill>
                  <a:srgbClr val="FFFFFF">
                    <a:alpha val="0"/>
                  </a:srgbClr>
                </a:solidFill>
              </a:ln>
            </a:endParaRPr>
          </a:p>
          <a:p>
            <a:pPr lvl="0">
              <a:spcAft>
                <a:spcPts val="600"/>
              </a:spcAft>
            </a:pPr>
            <a:r>
              <a:rPr lang="en-IN" sz="2800" dirty="0">
                <a:solidFill>
                  <a:srgbClr val="595959">
                    <a:alpha val="99000"/>
                  </a:srgbClr>
                </a:solidFill>
              </a:rPr>
              <a:t>But bookkeeping &amp; synchronization can be difficult…</a:t>
            </a:r>
            <a:endParaRPr lang="en-US" sz="2800" dirty="0">
              <a:solidFill>
                <a:srgbClr val="595959">
                  <a:alpha val="99000"/>
                </a:srgbClr>
              </a:solidFill>
            </a:endParaRPr>
          </a:p>
        </p:txBody>
      </p:sp>
    </p:spTree>
    <p:extLst>
      <p:ext uri="{BB962C8B-B14F-4D97-AF65-F5344CB8AC3E}">
        <p14:creationId xmlns:p14="http://schemas.microsoft.com/office/powerpoint/2010/main" val="711371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7"/>
                                        </p:tgtEl>
                                      </p:cBhvr>
                                    </p:animEffect>
                                    <p:set>
                                      <p:cBhvr>
                                        <p:cTn id="88" dur="1" fill="hold">
                                          <p:stCondLst>
                                            <p:cond delay="499"/>
                                          </p:stCondLst>
                                        </p:cTn>
                                        <p:tgtEl>
                                          <p:spTgt spid="17"/>
                                        </p:tgtEl>
                                        <p:attrNameLst>
                                          <p:attrName>style.visibility</p:attrName>
                                        </p:attrNameLst>
                                      </p:cBhvr>
                                      <p:to>
                                        <p:strVal val="hidden"/>
                                      </p:to>
                                    </p:set>
                                  </p:childTnLst>
                                </p:cTn>
                              </p:par>
                              <p:par>
                                <p:cTn id="89" presetID="10" presetClass="entr" presetSubtype="0" fill="hold" grpId="2"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grpId="2"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par>
                                <p:cTn id="108" presetID="10" presetClass="exit" presetSubtype="0" fill="hold" grpId="3"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35"/>
                                        </p:tgtEl>
                                      </p:cBhvr>
                                    </p:animEffect>
                                    <p:set>
                                      <p:cBhvr>
                                        <p:cTn id="147" dur="1" fill="hold">
                                          <p:stCondLst>
                                            <p:cond delay="499"/>
                                          </p:stCondLst>
                                        </p:cTn>
                                        <p:tgtEl>
                                          <p:spTgt spid="3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7"/>
                                        </p:tgtEl>
                                      </p:cBhvr>
                                    </p:animEffect>
                                    <p:set>
                                      <p:cBhvr>
                                        <p:cTn id="150" dur="1" fill="hold">
                                          <p:stCondLst>
                                            <p:cond delay="499"/>
                                          </p:stCondLst>
                                        </p:cTn>
                                        <p:tgtEl>
                                          <p:spTgt spid="3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par>
                                <p:cTn id="156" presetID="10" presetClass="exit" presetSubtype="0" fill="hold" grpId="3" nodeType="withEffect">
                                  <p:stCondLst>
                                    <p:cond delay="0"/>
                                  </p:stCondLst>
                                  <p:childTnLst>
                                    <p:animEffect transition="out" filter="fade">
                                      <p:cBhvr>
                                        <p:cTn id="157" dur="500"/>
                                        <p:tgtEl>
                                          <p:spTgt spid="17"/>
                                        </p:tgtEl>
                                      </p:cBhvr>
                                    </p:animEffect>
                                    <p:set>
                                      <p:cBhvr>
                                        <p:cTn id="158" dur="1" fill="hold">
                                          <p:stCondLst>
                                            <p:cond delay="499"/>
                                          </p:stCondLst>
                                        </p:cTn>
                                        <p:tgtEl>
                                          <p:spTgt spid="17"/>
                                        </p:tgtEl>
                                        <p:attrNameLst>
                                          <p:attrName>style.visibility</p:attrName>
                                        </p:attrNameLst>
                                      </p:cBhvr>
                                      <p:to>
                                        <p:strVal val="hidden"/>
                                      </p:to>
                                    </p:set>
                                  </p:childTnLst>
                                </p:cTn>
                              </p:par>
                              <p:par>
                                <p:cTn id="159" presetID="10" presetClass="entr" presetSubtype="0" fill="hold" grpId="4"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fade">
                                      <p:cBhvr>
                                        <p:cTn id="161" dur="500"/>
                                        <p:tgtEl>
                                          <p:spTgt spid="16"/>
                                        </p:tgtEl>
                                      </p:cBhvr>
                                    </p:animEffect>
                                  </p:childTnLst>
                                </p:cTn>
                              </p:par>
                              <p:par>
                                <p:cTn id="162" presetID="10" presetClass="entr" presetSubtype="0" fill="hold" grpId="4" nodeType="with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xit" presetSubtype="0" fill="hold" grpId="1"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1"/>
                                        </p:tgtEl>
                                      </p:cBhvr>
                                    </p:animEffect>
                                    <p:set>
                                      <p:cBhvr>
                                        <p:cTn id="178" dur="1" fill="hold">
                                          <p:stCondLst>
                                            <p:cond delay="499"/>
                                          </p:stCondLst>
                                        </p:cTn>
                                        <p:tgtEl>
                                          <p:spTgt spid="1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animEffect transition="in" filter="fade">
                                      <p:cBhvr>
                                        <p:cTn id="186" dur="500"/>
                                        <p:tgtEl>
                                          <p:spTgt spid="13"/>
                                        </p:tgtEl>
                                      </p:cBhvr>
                                    </p:animEffect>
                                  </p:childTnLst>
                                </p:cTn>
                              </p:par>
                              <p:par>
                                <p:cTn id="187" presetID="10" presetClass="entr" presetSubtype="0" fill="hold" nodeType="withEffect">
                                  <p:stCondLst>
                                    <p:cond delay="0"/>
                                  </p:stCondLst>
                                  <p:childTnLst>
                                    <p:set>
                                      <p:cBhvr>
                                        <p:cTn id="188" dur="1" fill="hold">
                                          <p:stCondLst>
                                            <p:cond delay="0"/>
                                          </p:stCondLst>
                                        </p:cTn>
                                        <p:tgtEl>
                                          <p:spTgt spid="25"/>
                                        </p:tgtEl>
                                        <p:attrNameLst>
                                          <p:attrName>style.visibility</p:attrName>
                                        </p:attrNameLst>
                                      </p:cBhvr>
                                      <p:to>
                                        <p:strVal val="visible"/>
                                      </p:to>
                                    </p:set>
                                    <p:animEffect transition="in" filter="fade">
                                      <p:cBhvr>
                                        <p:cTn id="189" dur="500"/>
                                        <p:tgtEl>
                                          <p:spTgt spid="25"/>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3"/>
                                        </p:tgtEl>
                                      </p:cBhvr>
                                    </p:animEffect>
                                    <p:set>
                                      <p:cBhvr>
                                        <p:cTn id="194" dur="1" fill="hold">
                                          <p:stCondLst>
                                            <p:cond delay="49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5"/>
                                        </p:tgtEl>
                                      </p:cBhvr>
                                    </p:animEffect>
                                    <p:set>
                                      <p:cBhvr>
                                        <p:cTn id="197" dur="1" fill="hold">
                                          <p:stCondLst>
                                            <p:cond delay="499"/>
                                          </p:stCondLst>
                                        </p:cTn>
                                        <p:tgtEl>
                                          <p:spTgt spid="25"/>
                                        </p:tgtEl>
                                        <p:attrNameLst>
                                          <p:attrName>style.visibility</p:attrName>
                                        </p:attrNameLst>
                                      </p:cBhvr>
                                      <p:to>
                                        <p:strVal val="hidden"/>
                                      </p:to>
                                    </p:set>
                                  </p:childTnLst>
                                </p:cTn>
                              </p:par>
                              <p:par>
                                <p:cTn id="198" presetID="10" presetClass="exit" presetSubtype="0" fill="hold" grpId="3" nodeType="withEffect">
                                  <p:stCondLst>
                                    <p:cond delay="0"/>
                                  </p:stCondLst>
                                  <p:childTnLst>
                                    <p:animEffect transition="out" filter="fade">
                                      <p:cBhvr>
                                        <p:cTn id="199" dur="500"/>
                                        <p:tgtEl>
                                          <p:spTgt spid="29"/>
                                        </p:tgtEl>
                                      </p:cBhvr>
                                    </p:animEffect>
                                    <p:set>
                                      <p:cBhvr>
                                        <p:cTn id="200" dur="1" fill="hold">
                                          <p:stCondLst>
                                            <p:cond delay="499"/>
                                          </p:stCondLst>
                                        </p:cTn>
                                        <p:tgtEl>
                                          <p:spTgt spid="29"/>
                                        </p:tgtEl>
                                        <p:attrNameLst>
                                          <p:attrName>style.visibility</p:attrName>
                                        </p:attrNameLst>
                                      </p:cBhvr>
                                      <p:to>
                                        <p:strVal val="hidden"/>
                                      </p:to>
                                    </p:set>
                                  </p:childTnLst>
                                </p:cTn>
                              </p:par>
                              <p:par>
                                <p:cTn id="201" presetID="10" presetClass="exit" presetSubtype="0" fill="hold" grpId="4" nodeType="withEffect">
                                  <p:stCondLst>
                                    <p:cond delay="0"/>
                                  </p:stCondLst>
                                  <p:childTnLst>
                                    <p:animEffect transition="out" filter="fade">
                                      <p:cBhvr>
                                        <p:cTn id="202" dur="500"/>
                                        <p:tgtEl>
                                          <p:spTgt spid="17"/>
                                        </p:tgtEl>
                                      </p:cBhvr>
                                    </p:animEffect>
                                    <p:set>
                                      <p:cBhvr>
                                        <p:cTn id="203" dur="1" fill="hold">
                                          <p:stCondLst>
                                            <p:cond delay="499"/>
                                          </p:stCondLst>
                                        </p:cTn>
                                        <p:tgtEl>
                                          <p:spTgt spid="17"/>
                                        </p:tgtEl>
                                        <p:attrNameLst>
                                          <p:attrName>style.visibility</p:attrName>
                                        </p:attrNameLst>
                                      </p:cBhvr>
                                      <p:to>
                                        <p:strVal val="hidden"/>
                                      </p:to>
                                    </p:set>
                                  </p:childTnLst>
                                </p:cTn>
                              </p:par>
                              <p:par>
                                <p:cTn id="204" presetID="10" presetClass="entr" presetSubtype="0" fill="hold" grpId="5" nodeType="withEffect">
                                  <p:stCondLst>
                                    <p:cond delay="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par>
                                <p:cTn id="207" presetID="10" presetClass="entr" presetSubtype="0" fill="hold" grpId="5"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
                                        </p:tgtEl>
                                        <p:attrNameLst>
                                          <p:attrName>style.visibility</p:attrName>
                                        </p:attrNameLst>
                                      </p:cBhvr>
                                      <p:to>
                                        <p:strVal val="visible"/>
                                      </p:to>
                                    </p:set>
                                    <p:animEffect transition="in" filter="fade">
                                      <p:cBhvr>
                                        <p:cTn id="214" dur="500"/>
                                        <p:tgtEl>
                                          <p:spTgt spid="2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fade">
                                      <p:cBhvr>
                                        <p:cTn id="217" dur="500"/>
                                        <p:tgtEl>
                                          <p:spTgt spid="10"/>
                                        </p:tgtEl>
                                      </p:cBhvr>
                                    </p:animEffect>
                                  </p:childTnLst>
                                </p:cTn>
                              </p:par>
                              <p:par>
                                <p:cTn id="218" presetID="10" presetClass="exit" presetSubtype="0" fill="hold" grpId="1" nodeType="withEffect">
                                  <p:stCondLst>
                                    <p:cond delay="0"/>
                                  </p:stCondLst>
                                  <p:childTnLst>
                                    <p:animEffect transition="out" filter="fade">
                                      <p:cBhvr>
                                        <p:cTn id="219" dur="500"/>
                                        <p:tgtEl>
                                          <p:spTgt spid="40"/>
                                        </p:tgtEl>
                                      </p:cBhvr>
                                    </p:animEffect>
                                    <p:set>
                                      <p:cBhvr>
                                        <p:cTn id="220" dur="1" fill="hold">
                                          <p:stCondLst>
                                            <p:cond delay="499"/>
                                          </p:stCondLst>
                                        </p:cTn>
                                        <p:tgtEl>
                                          <p:spTgt spid="40"/>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5"/>
                                        </p:tgtEl>
                                      </p:cBhvr>
                                    </p:animEffect>
                                    <p:set>
                                      <p:cBhvr>
                                        <p:cTn id="223" dur="1" fill="hold">
                                          <p:stCondLst>
                                            <p:cond delay="499"/>
                                          </p:stCondLst>
                                        </p:cTn>
                                        <p:tgtEl>
                                          <p:spTgt spid="5"/>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1"/>
                                        </p:tgtEl>
                                      </p:cBhvr>
                                    </p:animEffect>
                                    <p:set>
                                      <p:cBhvr>
                                        <p:cTn id="226" dur="1" fill="hold">
                                          <p:stCondLst>
                                            <p:cond delay="499"/>
                                          </p:stCondLst>
                                        </p:cTn>
                                        <p:tgtEl>
                                          <p:spTgt spid="2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42">
                                            <p:txEl>
                                              <p:pRg st="0" end="0"/>
                                            </p:txEl>
                                          </p:spTgt>
                                        </p:tgtEl>
                                        <p:attrNameLst>
                                          <p:attrName>style.visibility</p:attrName>
                                        </p:attrNameLst>
                                      </p:cBhvr>
                                      <p:to>
                                        <p:strVal val="visible"/>
                                      </p:to>
                                    </p:set>
                                    <p:animEffect transition="in" filter="fade">
                                      <p:cBhvr>
                                        <p:cTn id="231" dur="500"/>
                                        <p:tgtEl>
                                          <p:spTgt spid="42">
                                            <p:txEl>
                                              <p:pRg st="0" end="0"/>
                                            </p:txEl>
                                          </p:spTgt>
                                        </p:tgtEl>
                                      </p:cBhvr>
                                    </p:animEffect>
                                  </p:childTnLst>
                                </p:cTn>
                              </p:par>
                              <p:par>
                                <p:cTn id="232" presetID="10" presetClass="entr" presetSubtype="0" fill="hold" nodeType="withEffect">
                                  <p:stCondLst>
                                    <p:cond delay="0"/>
                                  </p:stCondLst>
                                  <p:childTnLst>
                                    <p:set>
                                      <p:cBhvr>
                                        <p:cTn id="233" dur="1" fill="hold">
                                          <p:stCondLst>
                                            <p:cond delay="0"/>
                                          </p:stCondLst>
                                        </p:cTn>
                                        <p:tgtEl>
                                          <p:spTgt spid="42">
                                            <p:txEl>
                                              <p:pRg st="1" end="1"/>
                                            </p:txEl>
                                          </p:spTgt>
                                        </p:tgtEl>
                                        <p:attrNameLst>
                                          <p:attrName>style.visibility</p:attrName>
                                        </p:attrNameLst>
                                      </p:cBhvr>
                                      <p:to>
                                        <p:strVal val="visible"/>
                                      </p:to>
                                    </p:set>
                                    <p:animEffect transition="in" filter="fade">
                                      <p:cBhvr>
                                        <p:cTn id="234" dur="500"/>
                                        <p:tgtEl>
                                          <p:spTgt spid="42">
                                            <p:txEl>
                                              <p:pRg st="1" end="1"/>
                                            </p:txEl>
                                          </p:spTgt>
                                        </p:tgtEl>
                                      </p:cBhvr>
                                    </p:animEffect>
                                  </p:childTnLst>
                                </p:cTn>
                              </p:par>
                              <p:par>
                                <p:cTn id="235" presetID="10" presetClass="entr" presetSubtype="0" fill="hold" nodeType="withEffect">
                                  <p:stCondLst>
                                    <p:cond delay="0"/>
                                  </p:stCondLst>
                                  <p:childTnLst>
                                    <p:set>
                                      <p:cBhvr>
                                        <p:cTn id="236" dur="1" fill="hold">
                                          <p:stCondLst>
                                            <p:cond delay="0"/>
                                          </p:stCondLst>
                                        </p:cTn>
                                        <p:tgtEl>
                                          <p:spTgt spid="42">
                                            <p:txEl>
                                              <p:pRg st="2" end="2"/>
                                            </p:txEl>
                                          </p:spTgt>
                                        </p:tgtEl>
                                        <p:attrNameLst>
                                          <p:attrName>style.visibility</p:attrName>
                                        </p:attrNameLst>
                                      </p:cBhvr>
                                      <p:to>
                                        <p:strVal val="visible"/>
                                      </p:to>
                                    </p:set>
                                    <p:animEffect transition="in" filter="fade">
                                      <p:cBhvr>
                                        <p:cTn id="237" dur="500"/>
                                        <p:tgtEl>
                                          <p:spTgt spid="42">
                                            <p:txEl>
                                              <p:pRg st="2" end="2"/>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42">
                                            <p:txEl>
                                              <p:pRg st="3" end="3"/>
                                            </p:txEl>
                                          </p:spTgt>
                                        </p:tgtEl>
                                        <p:attrNameLst>
                                          <p:attrName>style.visibility</p:attrName>
                                        </p:attrNameLst>
                                      </p:cBhvr>
                                      <p:to>
                                        <p:strVal val="visible"/>
                                      </p:to>
                                    </p:set>
                                    <p:animEffect transition="in" filter="fade">
                                      <p:cBhvr>
                                        <p:cTn id="240" dur="500"/>
                                        <p:tgtEl>
                                          <p:spTgt spid="42">
                                            <p:txEl>
                                              <p:pRg st="3" end="3"/>
                                            </p:txEl>
                                          </p:spTgt>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42">
                                            <p:txEl>
                                              <p:pRg st="5" end="5"/>
                                            </p:txEl>
                                          </p:spTgt>
                                        </p:tgtEl>
                                        <p:attrNameLst>
                                          <p:attrName>style.visibility</p:attrName>
                                        </p:attrNameLst>
                                      </p:cBhvr>
                                      <p:to>
                                        <p:strVal val="visible"/>
                                      </p:to>
                                    </p:set>
                                    <p:animEffect transition="in" filter="fade">
                                      <p:cBhvr>
                                        <p:cTn id="244" dur="5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5" grpId="1"/>
      <p:bldP spid="6" grpId="0" animBg="1"/>
      <p:bldP spid="8" grpId="0" animBg="1"/>
      <p:bldP spid="9" grpId="0" animBg="1"/>
      <p:bldP spid="7" grpId="0" animBg="1"/>
      <p:bldP spid="10" grpId="0"/>
      <p:bldP spid="11" grpId="0"/>
      <p:bldP spid="11" grpId="1"/>
      <p:bldP spid="12" grpId="0"/>
      <p:bldP spid="12" grpId="1"/>
      <p:bldP spid="13" grpId="0"/>
      <p:bldP spid="13" grpId="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28" grpId="0"/>
      <p:bldP spid="28" grpId="1"/>
      <p:bldP spid="28" grpId="2"/>
      <p:bldP spid="28" grpId="3"/>
      <p:bldP spid="28" grpId="4"/>
      <p:bldP spid="28" grpId="5"/>
      <p:bldP spid="29" grpId="0"/>
      <p:bldP spid="29" grpId="1"/>
      <p:bldP spid="29" grpId="2"/>
      <p:bldP spid="29" grpId="3"/>
      <p:bldP spid="33" grpId="0"/>
      <p:bldP spid="34" grpId="0"/>
      <p:bldP spid="34" grpId="1"/>
      <p:bldP spid="35" grpId="0"/>
      <p:bldP spid="35" grpId="1"/>
      <p:bldP spid="39" grpId="0" animBg="1"/>
      <p:bldP spid="40" grpId="0" animBg="1"/>
      <p:bldP spid="40" grpId="1" animBg="1"/>
      <p:bldP spid="41" grpId="0" animBg="1"/>
      <p:bldP spid="4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Performance </a:t>
            </a:r>
            <a:endParaRPr lang="en-US" dirty="0"/>
          </a:p>
        </p:txBody>
      </p:sp>
    </p:spTree>
    <p:extLst>
      <p:ext uri="{BB962C8B-B14F-4D97-AF65-F5344CB8AC3E}">
        <p14:creationId xmlns:p14="http://schemas.microsoft.com/office/powerpoint/2010/main" val="11391667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dedicated cache?</a:t>
            </a:r>
            <a:endParaRPr lang="en-US" dirty="0"/>
          </a:p>
        </p:txBody>
      </p:sp>
      <p:sp>
        <p:nvSpPr>
          <p:cNvPr id="3" name="Text Placeholder 2"/>
          <p:cNvSpPr>
            <a:spLocks noGrp="1"/>
          </p:cNvSpPr>
          <p:nvPr>
            <p:ph type="body" sz="quarter" idx="10"/>
          </p:nvPr>
        </p:nvSpPr>
        <p:spPr>
          <a:xfrm>
            <a:off x="519112" y="1447799"/>
            <a:ext cx="11149013" cy="4247317"/>
          </a:xfrm>
        </p:spPr>
        <p:txBody>
          <a:bodyPr/>
          <a:lstStyle/>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Use spare memory on your VMs as high-performance </a:t>
            </a:r>
            <a:r>
              <a:rPr lang="en-US" dirty="0" smtClean="0">
                <a:solidFill>
                  <a:schemeClr val="accent2">
                    <a:alpha val="99000"/>
                  </a:schemeClr>
                </a:solidFill>
                <a:latin typeface="Segoe UI Light" pitchFamily="34" charset="0"/>
                <a:cs typeface="Segoe UI Light" pitchFamily="34" charset="0"/>
              </a:rPr>
              <a:t>cache</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Distributed </a:t>
            </a:r>
            <a:r>
              <a:rPr lang="en-US" dirty="0">
                <a:solidFill>
                  <a:schemeClr val="accent2">
                    <a:alpha val="99000"/>
                  </a:schemeClr>
                </a:solidFill>
                <a:latin typeface="Segoe UI Light" pitchFamily="34" charset="0"/>
                <a:cs typeface="Segoe UI Light" pitchFamily="34" charset="0"/>
              </a:rPr>
              <a:t>cache </a:t>
            </a:r>
            <a:r>
              <a:rPr lang="en-US" dirty="0" smtClean="0">
                <a:solidFill>
                  <a:schemeClr val="accent2">
                    <a:alpha val="99000"/>
                  </a:schemeClr>
                </a:solidFill>
                <a:latin typeface="Segoe UI Light" pitchFamily="34" charset="0"/>
                <a:cs typeface="Segoe UI Light" pitchFamily="34" charset="0"/>
              </a:rPr>
              <a:t>cluster </a:t>
            </a:r>
            <a:r>
              <a:rPr lang="en-US" dirty="0">
                <a:solidFill>
                  <a:schemeClr val="accent2">
                    <a:alpha val="99000"/>
                  </a:schemeClr>
                </a:solidFill>
                <a:latin typeface="Segoe UI Light" pitchFamily="34" charset="0"/>
                <a:cs typeface="Segoe UI Light" pitchFamily="34" charset="0"/>
              </a:rPr>
              <a:t>c</a:t>
            </a:r>
            <a:r>
              <a:rPr lang="en-US" dirty="0" smtClean="0">
                <a:solidFill>
                  <a:schemeClr val="accent2">
                    <a:alpha val="99000"/>
                  </a:schemeClr>
                </a:solidFill>
                <a:latin typeface="Segoe UI Light" pitchFamily="34" charset="0"/>
                <a:cs typeface="Segoe UI Light" pitchFamily="34" charset="0"/>
              </a:rPr>
              <a:t>o-located with existing roles, or use dedicated </a:t>
            </a:r>
            <a:r>
              <a:rPr lang="en-US" dirty="0" smtClean="0">
                <a:solidFill>
                  <a:schemeClr val="accent2">
                    <a:alpha val="99000"/>
                  </a:schemeClr>
                </a:solidFill>
                <a:latin typeface="Segoe UI Light" pitchFamily="34" charset="0"/>
                <a:cs typeface="Segoe UI Light" pitchFamily="34" charset="0"/>
              </a:rPr>
              <a:t>roles</a:t>
            </a:r>
            <a:endParaRPr lang="en-US" dirty="0" smtClean="0">
              <a:solidFill>
                <a:schemeClr val="accent2">
                  <a:alpha val="99000"/>
                </a:schemeClr>
              </a:solidFill>
              <a:latin typeface="Segoe UI Light" pitchFamily="34" charset="0"/>
              <a:cs typeface="Segoe UI Light" pitchFamily="34" charset="0"/>
            </a:endParaRP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Named caches with high availability </a:t>
            </a:r>
            <a:r>
              <a:rPr lang="en-US" dirty="0" smtClean="0">
                <a:solidFill>
                  <a:schemeClr val="accent2">
                    <a:alpha val="99000"/>
                  </a:schemeClr>
                </a:solidFill>
                <a:latin typeface="Segoe UI Light" pitchFamily="34" charset="0"/>
                <a:cs typeface="Segoe UI Light" pitchFamily="34" charset="0"/>
              </a:rPr>
              <a:t>option and notifications</a:t>
            </a:r>
            <a:endParaRPr lang="en-US" dirty="0" smtClean="0">
              <a:solidFill>
                <a:schemeClr val="accent2">
                  <a:alpha val="99000"/>
                </a:schemeClr>
              </a:solidFill>
              <a:latin typeface="Segoe UI Light" pitchFamily="34" charset="0"/>
              <a:cs typeface="Segoe UI Light" pitchFamily="34" charset="0"/>
            </a:endParaRP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Support </a:t>
            </a:r>
            <a:r>
              <a:rPr lang="en-US" dirty="0" err="1" smtClean="0">
                <a:solidFill>
                  <a:schemeClr val="accent2">
                    <a:alpha val="99000"/>
                  </a:schemeClr>
                </a:solidFill>
                <a:latin typeface="Segoe UI Light" pitchFamily="34" charset="0"/>
                <a:cs typeface="Segoe UI Light" pitchFamily="34" charset="0"/>
              </a:rPr>
              <a:t>Memcached</a:t>
            </a:r>
            <a:r>
              <a:rPr lang="en-US" dirty="0" smtClean="0">
                <a:solidFill>
                  <a:schemeClr val="accent2">
                    <a:alpha val="99000"/>
                  </a:schemeClr>
                </a:solidFill>
                <a:latin typeface="Segoe UI Light" pitchFamily="34" charset="0"/>
                <a:cs typeface="Segoe UI Light" pitchFamily="34" charset="0"/>
              </a:rPr>
              <a:t> protocol</a:t>
            </a:r>
          </a:p>
        </p:txBody>
      </p:sp>
    </p:spTree>
    <p:extLst>
      <p:ext uri="{BB962C8B-B14F-4D97-AF65-F5344CB8AC3E}">
        <p14:creationId xmlns:p14="http://schemas.microsoft.com/office/powerpoint/2010/main" val="41274868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dedicated cache?</a:t>
            </a:r>
            <a:endParaRPr lang="en-US" dirty="0"/>
          </a:p>
        </p:txBody>
      </p:sp>
      <p:sp>
        <p:nvSpPr>
          <p:cNvPr id="3" name="Text Placeholder 2"/>
          <p:cNvSpPr>
            <a:spLocks noGrp="1"/>
          </p:cNvSpPr>
          <p:nvPr>
            <p:ph type="body" sz="quarter" idx="10"/>
          </p:nvPr>
        </p:nvSpPr>
        <p:spPr>
          <a:xfrm>
            <a:off x="519112" y="1447799"/>
            <a:ext cx="11149013" cy="4481227"/>
          </a:xfrm>
        </p:spPr>
        <p:txBody>
          <a:bodyPr/>
          <a:lstStyle/>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Faster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network hops)</a:t>
            </a:r>
          </a:p>
          <a:p>
            <a:pPr marL="0" lvl="1">
              <a:spcBef>
                <a:spcPct val="20000"/>
              </a:spcBef>
              <a:buSzPct val="90000"/>
            </a:pPr>
            <a:r>
              <a:rPr lang="en-US" sz="2000"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Cheaper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cost)</a:t>
            </a:r>
          </a:p>
          <a:p>
            <a:pPr marL="0" lvl="1">
              <a:spcBef>
                <a:spcPct val="20000"/>
              </a:spcBef>
              <a:buSzPct val="90000"/>
            </a:pPr>
            <a:r>
              <a:rPr lang="en-US" sz="2000"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More </a:t>
            </a:r>
            <a:r>
              <a:rPr lang="en-US" spc="-70" dirty="0">
                <a:solidFill>
                  <a:schemeClr val="accent2">
                    <a:alpha val="99000"/>
                  </a:schemeClr>
                </a:solidFill>
                <a:latin typeface="Segoe UI Light" pitchFamily="34" charset="0"/>
                <a:cs typeface="Segoe UI Light" pitchFamily="34" charset="0"/>
              </a:rPr>
              <a:t>reliable</a:t>
            </a:r>
          </a:p>
          <a:p>
            <a:pPr marL="0" lvl="1">
              <a:spcBef>
                <a:spcPct val="20000"/>
              </a:spcBef>
              <a:buSzPct val="90000"/>
            </a:pPr>
            <a:r>
              <a:rPr lang="en-US" sz="2000" spc="0" dirty="0">
                <a:solidFill>
                  <a:schemeClr val="tx1">
                    <a:alpha val="99000"/>
                  </a:schemeClr>
                </a:solidFill>
              </a:rPr>
              <a:t>Your service is running = cache is available</a:t>
            </a:r>
          </a:p>
          <a:p>
            <a:pPr marL="0" lvl="1">
              <a:spcBef>
                <a:spcPct val="20000"/>
              </a:spcBef>
              <a:buSzPct val="90000"/>
            </a:pPr>
            <a:r>
              <a:rPr lang="en-US" sz="2000"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7461488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Cache</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89157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Matters</a:t>
            </a:r>
            <a:endParaRPr lang="en-US" dirty="0"/>
          </a:p>
        </p:txBody>
      </p:sp>
      <p:sp>
        <p:nvSpPr>
          <p:cNvPr id="3" name="Content Placeholder 2"/>
          <p:cNvSpPr>
            <a:spLocks noGrp="1"/>
          </p:cNvSpPr>
          <p:nvPr>
            <p:ph type="body" sz="quarter" idx="10"/>
          </p:nvPr>
        </p:nvSpPr>
        <p:spPr>
          <a:xfrm>
            <a:off x="519112" y="1447799"/>
            <a:ext cx="11149013" cy="2950038"/>
          </a:xfrm>
        </p:spPr>
        <p:txBody>
          <a:bodyPr/>
          <a:lstStyle/>
          <a:p>
            <a:r>
              <a:rPr lang="en-US" sz="3600" dirty="0" smtClean="0">
                <a:solidFill>
                  <a:schemeClr val="accent2">
                    <a:alpha val="99000"/>
                  </a:schemeClr>
                </a:solidFill>
              </a:rPr>
              <a:t>More responsive applications</a:t>
            </a:r>
          </a:p>
          <a:p>
            <a:r>
              <a:rPr lang="en-US" sz="3600" dirty="0" smtClean="0">
                <a:solidFill>
                  <a:schemeClr val="accent2">
                    <a:alpha val="99000"/>
                  </a:schemeClr>
                </a:solidFill>
              </a:rPr>
              <a:t>Faster page load times</a:t>
            </a:r>
          </a:p>
          <a:p>
            <a:pPr lvl="1"/>
            <a:r>
              <a:rPr lang="en-US" dirty="0" smtClean="0"/>
              <a:t>8 seconds vs. 3 seconds?</a:t>
            </a:r>
          </a:p>
          <a:p>
            <a:pPr lvl="1"/>
            <a:endParaRPr lang="en-US" dirty="0" smtClean="0"/>
          </a:p>
          <a:p>
            <a:r>
              <a:rPr lang="en-US" sz="3600" dirty="0" smtClean="0">
                <a:solidFill>
                  <a:schemeClr val="accent2">
                    <a:alpha val="99000"/>
                  </a:schemeClr>
                </a:solidFill>
              </a:rPr>
              <a:t>Higher interactivity – new type of applications</a:t>
            </a:r>
          </a:p>
          <a:p>
            <a:r>
              <a:rPr lang="en-US" sz="3600" dirty="0" smtClean="0">
                <a:solidFill>
                  <a:schemeClr val="accent2">
                    <a:alpha val="99000"/>
                  </a:schemeClr>
                </a:solidFill>
              </a:rPr>
              <a:t>Better user experience – more $$$</a:t>
            </a:r>
            <a:endParaRPr lang="en-US" sz="3600" dirty="0">
              <a:solidFill>
                <a:schemeClr val="accent2">
                  <a:alpha val="99000"/>
                </a:schemeClr>
              </a:solidFill>
            </a:endParaRPr>
          </a:p>
        </p:txBody>
      </p:sp>
      <p:pic>
        <p:nvPicPr>
          <p:cNvPr id="7" name="Picture 39" descr="C:\Users\sakuu\Documents\Ballmer WPC\PNGS\Tim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73000"/>
                    </a14:imgEffect>
                  </a14:imgLayer>
                </a14:imgProps>
              </a:ext>
              <a:ext uri="{28A0092B-C50C-407E-A947-70E740481C1C}">
                <a14:useLocalDpi xmlns:a14="http://schemas.microsoft.com/office/drawing/2010/main" val="0"/>
              </a:ext>
            </a:extLst>
          </a:blip>
          <a:srcRect/>
          <a:stretch>
            <a:fillRect/>
          </a:stretch>
        </p:blipFill>
        <p:spPr bwMode="black">
          <a:xfrm>
            <a:off x="8967727" y="3545518"/>
            <a:ext cx="1551402" cy="233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85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Thinking Globally</a:t>
            </a:r>
          </a:p>
        </p:txBody>
      </p:sp>
      <p:sp>
        <p:nvSpPr>
          <p:cNvPr id="4" name="Content Placeholder 3"/>
          <p:cNvSpPr>
            <a:spLocks noGrp="1"/>
          </p:cNvSpPr>
          <p:nvPr>
            <p:ph type="body" sz="quarter" idx="10"/>
          </p:nvPr>
        </p:nvSpPr>
        <p:spPr>
          <a:xfrm>
            <a:off x="516572" y="1420812"/>
            <a:ext cx="11155680" cy="2685351"/>
          </a:xfrm>
        </p:spPr>
        <p:txBody>
          <a:bodyPr/>
          <a:lstStyle/>
          <a:p>
            <a:r>
              <a:rPr lang="en-US" sz="4000" dirty="0">
                <a:solidFill>
                  <a:schemeClr val="accent2">
                    <a:alpha val="99000"/>
                  </a:schemeClr>
                </a:solidFill>
                <a:latin typeface="Segoe UI Light" pitchFamily="34" charset="0"/>
              </a:rPr>
              <a:t>Network </a:t>
            </a:r>
            <a:r>
              <a:rPr lang="en-US" sz="4000" dirty="0" smtClean="0">
                <a:solidFill>
                  <a:schemeClr val="accent2">
                    <a:alpha val="99000"/>
                  </a:schemeClr>
                </a:solidFill>
                <a:latin typeface="Segoe UI Light" pitchFamily="34" charset="0"/>
              </a:rPr>
              <a:t>latency</a:t>
            </a:r>
            <a:endParaRPr lang="en-US" sz="4000" dirty="0">
              <a:solidFill>
                <a:schemeClr val="accent2">
                  <a:alpha val="99000"/>
                </a:schemeClr>
              </a:solidFill>
              <a:latin typeface="Segoe UI Light" pitchFamily="34" charset="0"/>
            </a:endParaRPr>
          </a:p>
          <a:p>
            <a:pPr>
              <a:spcBef>
                <a:spcPts val="300"/>
              </a:spcBef>
            </a:pPr>
            <a:r>
              <a:rPr lang="en-US" sz="2000" dirty="0"/>
              <a:t>Put compute closer to user.</a:t>
            </a:r>
          </a:p>
          <a:p>
            <a:pPr>
              <a:spcBef>
                <a:spcPts val="300"/>
              </a:spcBef>
            </a:pPr>
            <a:r>
              <a:rPr lang="en-US" sz="2000" dirty="0"/>
              <a:t>Put data closer to user</a:t>
            </a:r>
            <a:r>
              <a:rPr lang="en-US" sz="2000" dirty="0" smtClean="0"/>
              <a:t>.</a:t>
            </a:r>
          </a:p>
          <a:p>
            <a:pPr marL="457200">
              <a:spcBef>
                <a:spcPts val="300"/>
              </a:spcBef>
            </a:pPr>
            <a:endParaRPr lang="en-US" sz="2000" dirty="0"/>
          </a:p>
          <a:p>
            <a:r>
              <a:rPr lang="en-US" sz="4000" dirty="0">
                <a:solidFill>
                  <a:schemeClr val="accent2">
                    <a:alpha val="99000"/>
                  </a:schemeClr>
                </a:solidFill>
                <a:latin typeface="Segoe UI Light" pitchFamily="34" charset="0"/>
              </a:rPr>
              <a:t>Global </a:t>
            </a:r>
            <a:r>
              <a:rPr lang="en-US" sz="4000" dirty="0" smtClean="0">
                <a:solidFill>
                  <a:schemeClr val="accent2">
                    <a:alpha val="99000"/>
                  </a:schemeClr>
                </a:solidFill>
                <a:latin typeface="Segoe UI Light" pitchFamily="34" charset="0"/>
              </a:rPr>
              <a:t>availability</a:t>
            </a:r>
            <a:endParaRPr lang="en-US" sz="4000" dirty="0">
              <a:solidFill>
                <a:schemeClr val="accent2">
                  <a:alpha val="99000"/>
                </a:schemeClr>
              </a:solidFill>
              <a:latin typeface="Segoe UI Light" pitchFamily="34" charset="0"/>
            </a:endParaRPr>
          </a:p>
          <a:p>
            <a:pPr>
              <a:spcBef>
                <a:spcPts val="300"/>
              </a:spcBef>
            </a:pPr>
            <a:r>
              <a:rPr lang="en-US" sz="2000" dirty="0"/>
              <a:t>Datacenter outages.</a:t>
            </a:r>
          </a:p>
          <a:p>
            <a:pPr>
              <a:spcBef>
                <a:spcPts val="300"/>
              </a:spcBef>
            </a:pPr>
            <a:r>
              <a:rPr lang="en-US" sz="2000" dirty="0"/>
              <a:t>Synchronizing data.</a:t>
            </a:r>
          </a:p>
        </p:txBody>
      </p:sp>
      <p:sp>
        <p:nvSpPr>
          <p:cNvPr id="5" name="Freeform 62"/>
          <p:cNvSpPr>
            <a:spLocks noEditPoints="1"/>
          </p:cNvSpPr>
          <p:nvPr/>
        </p:nvSpPr>
        <p:spPr bwMode="black">
          <a:xfrm>
            <a:off x="7270101" y="1870369"/>
            <a:ext cx="3616974" cy="361603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54417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Latency</a:t>
            </a:r>
          </a:p>
        </p:txBody>
      </p:sp>
      <p:pic>
        <p:nvPicPr>
          <p:cNvPr id="4" name="Picture 3" descr="http://www.ivcmedia.co.uk/flash/resources/world-map.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504885" y="1213984"/>
            <a:ext cx="9179055" cy="5078412"/>
          </a:xfrm>
          <a:prstGeom prst="rect">
            <a:avLst/>
          </a:prstGeom>
          <a:noFill/>
          <a:ln>
            <a:noFill/>
          </a:ln>
          <a:extLst/>
        </p:spPr>
      </p:pic>
      <p:sp>
        <p:nvSpPr>
          <p:cNvPr id="6" name="Oval 5"/>
          <p:cNvSpPr/>
          <p:nvPr/>
        </p:nvSpPr>
        <p:spPr bwMode="auto">
          <a:xfrm>
            <a:off x="2438295" y="2016662"/>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7" name="Oval 6"/>
          <p:cNvSpPr/>
          <p:nvPr/>
        </p:nvSpPr>
        <p:spPr bwMode="auto">
          <a:xfrm>
            <a:off x="2953141" y="2531508"/>
            <a:ext cx="1029691" cy="1029691"/>
          </a:xfrm>
          <a:prstGeom prst="ellipse">
            <a:avLst/>
          </a:prstGeom>
          <a:solidFill>
            <a:schemeClr val="accent2">
              <a:lumMod val="75000"/>
              <a:alpha val="39000"/>
            </a:schemeClr>
          </a:solidFill>
          <a:ln w="25400">
            <a:solidFill>
              <a:schemeClr val="bg1">
                <a:alpha val="38000"/>
              </a:schemeClr>
            </a:solid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8" name="5-Point Star 7"/>
          <p:cNvSpPr/>
          <p:nvPr/>
        </p:nvSpPr>
        <p:spPr bwMode="auto">
          <a:xfrm>
            <a:off x="3239386" y="2817753"/>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0" name="Oval 9"/>
          <p:cNvSpPr/>
          <p:nvPr/>
        </p:nvSpPr>
        <p:spPr bwMode="auto">
          <a:xfrm>
            <a:off x="8112520" y="1966579"/>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1" name="Oval 10"/>
          <p:cNvSpPr/>
          <p:nvPr/>
        </p:nvSpPr>
        <p:spPr bwMode="auto">
          <a:xfrm>
            <a:off x="8627366" y="2481425"/>
            <a:ext cx="1029691" cy="1029691"/>
          </a:xfrm>
          <a:prstGeom prst="ellipse">
            <a:avLst/>
          </a:prstGeom>
          <a:solidFill>
            <a:schemeClr val="accent2">
              <a:lumMod val="75000"/>
              <a:alpha val="40000"/>
            </a:schemeClr>
          </a:solidFill>
          <a:ln w="25400">
            <a:solidFill>
              <a:schemeClr val="bg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2" name="5-Point Star 11"/>
          <p:cNvSpPr/>
          <p:nvPr/>
        </p:nvSpPr>
        <p:spPr bwMode="auto">
          <a:xfrm>
            <a:off x="8913611" y="2767670"/>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4" name="Oval 13"/>
          <p:cNvSpPr/>
          <p:nvPr/>
        </p:nvSpPr>
        <p:spPr bwMode="auto">
          <a:xfrm>
            <a:off x="5180833" y="1672360"/>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5" name="Oval 14"/>
          <p:cNvSpPr/>
          <p:nvPr/>
        </p:nvSpPr>
        <p:spPr bwMode="auto">
          <a:xfrm>
            <a:off x="5695679" y="2187206"/>
            <a:ext cx="1029691" cy="1029691"/>
          </a:xfrm>
          <a:prstGeom prst="ellipse">
            <a:avLst/>
          </a:prstGeom>
          <a:solidFill>
            <a:schemeClr val="accent2">
              <a:alpha val="39000"/>
            </a:schemeClr>
          </a:solidFill>
          <a:ln w="25400">
            <a:solidFill>
              <a:schemeClr val="bg1">
                <a:alpha val="45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6" name="5-Point Star 15"/>
          <p:cNvSpPr/>
          <p:nvPr/>
        </p:nvSpPr>
        <p:spPr bwMode="auto">
          <a:xfrm>
            <a:off x="5981924" y="2473451"/>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3522071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 (CDN)</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High-bandwidth global blob content delivery</a:t>
            </a:r>
          </a:p>
          <a:p>
            <a:pPr lvl="1"/>
            <a:r>
              <a:rPr lang="en-US" dirty="0" smtClean="0"/>
              <a:t>24 locations globally (US, Europe, Asia, Australia and South America), and growing</a:t>
            </a:r>
          </a:p>
          <a:p>
            <a:pPr lvl="1"/>
            <a:r>
              <a:rPr lang="en-US" dirty="0" smtClean="0"/>
              <a:t>Same experience for users no matter how far they are from the geo-location where </a:t>
            </a:r>
            <a:br>
              <a:rPr lang="en-US" dirty="0" smtClean="0"/>
            </a:br>
            <a:r>
              <a:rPr lang="en-US" dirty="0" smtClean="0"/>
              <a:t>the storage account is hosted</a:t>
            </a:r>
          </a:p>
          <a:p>
            <a:pPr lvl="1"/>
            <a:endParaRPr lang="en-US" dirty="0" smtClean="0"/>
          </a:p>
          <a:p>
            <a:r>
              <a:rPr lang="en-US" dirty="0" smtClean="0">
                <a:solidFill>
                  <a:schemeClr val="accent2">
                    <a:alpha val="99000"/>
                  </a:schemeClr>
                </a:solidFill>
              </a:rPr>
              <a:t>Blob service URL vs CDN URL:</a:t>
            </a:r>
          </a:p>
          <a:p>
            <a:pPr lvl="1"/>
            <a:r>
              <a:rPr lang="en-US" dirty="0" smtClean="0"/>
              <a:t>Windows Azure Blob URL: </a:t>
            </a:r>
            <a:r>
              <a:rPr lang="en-US" dirty="0" smtClean="0">
                <a:hlinkClick r:id="rId2"/>
              </a:rPr>
              <a:t>http://images.blob.core.windows.net/</a:t>
            </a:r>
            <a:endParaRPr lang="en-US" dirty="0" smtClean="0"/>
          </a:p>
          <a:p>
            <a:pPr lvl="1"/>
            <a:r>
              <a:rPr lang="en-US" dirty="0" smtClean="0"/>
              <a:t>Windows Azure CDN URL: </a:t>
            </a:r>
            <a:r>
              <a:rPr lang="en-US" dirty="0" smtClean="0">
                <a:hlinkClick r:id="rId3"/>
              </a:rPr>
              <a:t>http://&lt;id&gt;.vo.msecnd.net/ </a:t>
            </a:r>
            <a:endParaRPr lang="en-US" dirty="0" smtClean="0"/>
          </a:p>
          <a:p>
            <a:pPr lvl="1"/>
            <a:r>
              <a:rPr lang="en-US" dirty="0" smtClean="0"/>
              <a:t>Custom Domain Name for CDN: </a:t>
            </a:r>
            <a:r>
              <a:rPr lang="en-US" dirty="0" smtClean="0">
                <a:hlinkClick r:id="rId3"/>
              </a:rPr>
              <a:t>http://cdn.contoso.com/ </a:t>
            </a:r>
            <a:endParaRPr lang="en-US" dirty="0"/>
          </a:p>
        </p:txBody>
      </p:sp>
    </p:spTree>
    <p:extLst>
      <p:ext uri="{BB962C8B-B14F-4D97-AF65-F5344CB8AC3E}">
        <p14:creationId xmlns:p14="http://schemas.microsoft.com/office/powerpoint/2010/main" val="7025037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6" name="Content Placeholder 5"/>
          <p:cNvSpPr>
            <a:spLocks noGrp="1"/>
          </p:cNvSpPr>
          <p:nvPr>
            <p:ph type="body" sz="quarter" idx="10"/>
          </p:nvPr>
        </p:nvSpPr>
        <p:spPr>
          <a:xfrm>
            <a:off x="516572" y="1420812"/>
            <a:ext cx="11155680" cy="3831818"/>
          </a:xfrm>
        </p:spPr>
        <p:txBody>
          <a:bodyPr/>
          <a:lstStyle/>
          <a:p>
            <a:r>
              <a:rPr lang="en-US" sz="4000" dirty="0" smtClean="0">
                <a:solidFill>
                  <a:schemeClr val="accent2">
                    <a:alpha val="99000"/>
                  </a:schemeClr>
                </a:solidFill>
                <a:latin typeface="Segoe UI Light" pitchFamily="34" charset="0"/>
              </a:rPr>
              <a:t>You know the basics</a:t>
            </a:r>
          </a:p>
          <a:p>
            <a:pPr>
              <a:spcBef>
                <a:spcPts val="300"/>
              </a:spcBef>
            </a:pPr>
            <a:r>
              <a:rPr lang="en-US" sz="2000" dirty="0" smtClean="0"/>
              <a:t>Windows Azure Web/Worker </a:t>
            </a:r>
            <a:r>
              <a:rPr lang="en-US" sz="2000" dirty="0" smtClean="0"/>
              <a:t>Roles</a:t>
            </a:r>
          </a:p>
          <a:p>
            <a:pPr>
              <a:spcBef>
                <a:spcPts val="300"/>
              </a:spcBef>
            </a:pPr>
            <a:r>
              <a:rPr lang="en-US" sz="2000" dirty="0" smtClean="0"/>
              <a:t>SQL </a:t>
            </a:r>
            <a:r>
              <a:rPr lang="en-US" sz="2000" dirty="0" smtClean="0"/>
              <a:t>Database</a:t>
            </a:r>
            <a:endParaRPr lang="en-US" sz="2000" dirty="0" smtClean="0"/>
          </a:p>
          <a:p>
            <a:pPr>
              <a:spcBef>
                <a:spcPts val="300"/>
              </a:spcBef>
            </a:pPr>
            <a:r>
              <a:rPr lang="en-US" sz="2000" dirty="0" smtClean="0"/>
              <a:t>Windows Azure Storage</a:t>
            </a:r>
          </a:p>
          <a:p>
            <a:pPr>
              <a:spcBef>
                <a:spcPts val="300"/>
              </a:spcBef>
            </a:pPr>
            <a:r>
              <a:rPr lang="en-US" sz="2000" dirty="0" smtClean="0"/>
              <a:t>Asynchronous Programming</a:t>
            </a:r>
          </a:p>
          <a:p>
            <a:pPr>
              <a:spcBef>
                <a:spcPts val="300"/>
              </a:spcBef>
            </a:pPr>
            <a:r>
              <a:rPr lang="en-US" sz="2000" dirty="0" smtClean="0"/>
              <a:t>Windows Azure diagnostics</a:t>
            </a:r>
          </a:p>
          <a:p>
            <a:pPr>
              <a:spcBef>
                <a:spcPts val="300"/>
              </a:spcBef>
            </a:pPr>
            <a:endParaRPr lang="en-US" sz="2000" dirty="0" smtClean="0"/>
          </a:p>
          <a:p>
            <a:r>
              <a:rPr lang="en-US" sz="4000" dirty="0" smtClean="0">
                <a:solidFill>
                  <a:schemeClr val="accent2">
                    <a:alpha val="99000"/>
                  </a:schemeClr>
                </a:solidFill>
                <a:latin typeface="Segoe UI Light" pitchFamily="34" charset="0"/>
              </a:rPr>
              <a:t>You have deployed a service to Windows Azure</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Everything can and will (eventually) break</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8455679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471937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8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Windows Azure CDN</a:t>
            </a:r>
            <a:endParaRPr lang="en-US" dirty="0"/>
          </a:p>
        </p:txBody>
      </p:sp>
      <p:sp>
        <p:nvSpPr>
          <p:cNvPr id="37"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0"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42"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8"/>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9"/>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9"/>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7150" indent="0">
              <a:buNone/>
              <a:defRPr/>
            </a:pPr>
            <a:r>
              <a:rPr lang="en-US" sz="2400" spc="-51" dirty="0">
                <a:gradFill>
                  <a:gsLst>
                    <a:gs pos="0">
                      <a:srgbClr val="595959"/>
                    </a:gs>
                    <a:gs pos="86000">
                      <a:srgbClr val="595959"/>
                    </a:gs>
                  </a:gsLst>
                  <a:lin ang="5400000" scaled="0"/>
                </a:gradFill>
              </a:rPr>
              <a:t>Register for CDN via Dev Portal</a:t>
            </a:r>
          </a:p>
          <a:p>
            <a:pPr marL="57150" indent="0">
              <a:buNone/>
              <a:defRPr/>
            </a:pPr>
            <a:r>
              <a:rPr lang="en-US" sz="2400" spc="-51" dirty="0">
                <a:gradFill>
                  <a:gsLst>
                    <a:gs pos="0">
                      <a:srgbClr val="595959"/>
                    </a:gs>
                    <a:gs pos="86000">
                      <a:srgbClr val="595959"/>
                    </a:gs>
                  </a:gsLst>
                  <a:lin ang="5400000" scaled="0"/>
                </a:gradFill>
              </a:rPr>
              <a:t>Set container images to public</a:t>
            </a:r>
          </a:p>
        </p:txBody>
      </p:sp>
      <p:sp>
        <p:nvSpPr>
          <p:cNvPr id="44" name="Rectangle 43"/>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5" name="Straight Arrow Connector 44"/>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47" name="TextBox 46"/>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48" name="TextBox 47"/>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49" name="Straight Arrow Connector 48"/>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1" name="Rectangle 50"/>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2" name="Straight Arrow Connector 51"/>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54" name="TextBox 53"/>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56" name="Oval 55"/>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57" name="Oval 56"/>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58" name="Oval 57"/>
          <p:cNvSpPr/>
          <p:nvPr/>
        </p:nvSpPr>
        <p:spPr bwMode="auto">
          <a:xfrm>
            <a:off x="7044373" y="1070279"/>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59" name="Group 58"/>
          <p:cNvGrpSpPr/>
          <p:nvPr/>
        </p:nvGrpSpPr>
        <p:grpSpPr>
          <a:xfrm>
            <a:off x="6756564" y="812827"/>
            <a:ext cx="331995" cy="843336"/>
            <a:chOff x="1171557" y="1055314"/>
            <a:chExt cx="331995" cy="843336"/>
          </a:xfrm>
        </p:grpSpPr>
        <p:sp>
          <p:nvSpPr>
            <p:cNvPr id="60"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61" name="Freeform 60"/>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62" name="Rectangle 61"/>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3" name="Rectangle 62"/>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4"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6903277" y="2360613"/>
            <a:ext cx="1090309" cy="581070"/>
            <a:chOff x="9475898" y="2480441"/>
            <a:chExt cx="1090309" cy="581070"/>
          </a:xfrm>
        </p:grpSpPr>
        <p:sp>
          <p:nvSpPr>
            <p:cNvPr id="66" name="Rectangle 65"/>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67"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8204145" y="1898650"/>
            <a:ext cx="1090309" cy="581070"/>
            <a:chOff x="9475898" y="2480441"/>
            <a:chExt cx="1090309" cy="581070"/>
          </a:xfrm>
        </p:grpSpPr>
        <p:sp>
          <p:nvSpPr>
            <p:cNvPr id="69" name="Rectangle 68"/>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0"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9412835" y="2360613"/>
            <a:ext cx="1090309" cy="581070"/>
            <a:chOff x="9475898" y="2480441"/>
            <a:chExt cx="1090309" cy="581070"/>
          </a:xfrm>
        </p:grpSpPr>
        <p:sp>
          <p:nvSpPr>
            <p:cNvPr id="72" name="Rectangle 71"/>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3"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66448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Effect transition="in" filter="fade">
                                      <p:cBhvr>
                                        <p:cTn id="7" dur="500"/>
                                        <p:tgtEl>
                                          <p:spTgt spid="4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fade">
                                      <p:cBhvr>
                                        <p:cTn id="20" dur="500"/>
                                        <p:tgtEl>
                                          <p:spTgt spid="42">
                                            <p:txEl>
                                              <p:pRg st="2" end="2"/>
                                            </p:txEl>
                                          </p:spTgt>
                                        </p:tgtEl>
                                      </p:cBhvr>
                                    </p:animEffect>
                                  </p:childTnLst>
                                </p:cTn>
                              </p:par>
                              <p:par>
                                <p:cTn id="21" presetID="10" presetClass="exit" presetSubtype="0" fill="hold" grpId="3" nodeType="withEffect">
                                  <p:stCondLst>
                                    <p:cond delay="0"/>
                                  </p:stCondLst>
                                  <p:childTnLst>
                                    <p:animEffect transition="out" filter="fade">
                                      <p:cBhvr>
                                        <p:cTn id="22" dur="500"/>
                                        <p:tgtEl>
                                          <p:spTgt spid="56"/>
                                        </p:tgtEl>
                                      </p:cBhvr>
                                    </p:animEffect>
                                    <p:set>
                                      <p:cBhvr>
                                        <p:cTn id="23" dur="1" fill="hold">
                                          <p:stCondLst>
                                            <p:cond delay="499"/>
                                          </p:stCondLst>
                                        </p:cTn>
                                        <p:tgtEl>
                                          <p:spTgt spid="5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xit" presetSubtype="0" fill="hold" grpId="1"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xit" presetSubtype="0" fill="hold" grpId="1"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0" presetClass="path" presetSubtype="0" decel="100000" fill="hold" grpId="1" nodeType="withEffect">
                                  <p:stCondLst>
                                    <p:cond delay="0"/>
                                  </p:stCondLst>
                                  <p:childTnLst>
                                    <p:animMotion origin="layout" path="M -4.16938E-6 4.81481E-6 L -0.11413 -0.41042 " pathEditMode="relative" rAng="0" ptsTypes="AA">
                                      <p:cBhvr>
                                        <p:cTn id="69" dur="1000" fill="hold"/>
                                        <p:tgtEl>
                                          <p:spTgt spid="51"/>
                                        </p:tgtEl>
                                        <p:attrNameLst>
                                          <p:attrName>ppt_x</p:attrName>
                                          <p:attrName>ppt_y</p:attrName>
                                        </p:attrNameLst>
                                      </p:cBhvr>
                                      <p:rCtr x="-5707" y="-20532"/>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2"/>
                                        </p:tgtEl>
                                      </p:cBhvr>
                                    </p:animEffect>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500"/>
                            </p:stCondLst>
                            <p:childTnLst>
                              <p:par>
                                <p:cTn id="102" presetID="26" presetClass="emph" presetSubtype="0" fill="hold" grpId="2" nodeType="afterEffect">
                                  <p:stCondLst>
                                    <p:cond delay="0"/>
                                  </p:stCondLst>
                                  <p:childTnLst>
                                    <p:animEffect transition="out" filter="fade">
                                      <p:cBhvr>
                                        <p:cTn id="103" dur="500" tmFilter="0, 0; .2, .5; .8, .5; 1, 0"/>
                                        <p:tgtEl>
                                          <p:spTgt spid="51"/>
                                        </p:tgtEl>
                                      </p:cBhvr>
                                    </p:animEffect>
                                    <p:animScale>
                                      <p:cBhvr>
                                        <p:cTn id="104" dur="250" autoRev="1" fill="hold"/>
                                        <p:tgtEl>
                                          <p:spTgt spid="51"/>
                                        </p:tgtEl>
                                      </p:cBhvr>
                                      <p:by x="105000" y="105000"/>
                                    </p:animScale>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5"/>
                                        </p:tgtEl>
                                      </p:cBhvr>
                                    </p:animEffect>
                                    <p:set>
                                      <p:cBhvr>
                                        <p:cTn id="116" dur="1" fill="hold">
                                          <p:stCondLst>
                                            <p:cond delay="499"/>
                                          </p:stCondLst>
                                        </p:cTn>
                                        <p:tgtEl>
                                          <p:spTgt spid="45"/>
                                        </p:tgtEl>
                                        <p:attrNameLst>
                                          <p:attrName>style.visibility</p:attrName>
                                        </p:attrNameLst>
                                      </p:cBhvr>
                                      <p:to>
                                        <p:strVal val="hidden"/>
                                      </p:to>
                                    </p:se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54">
                                            <p:txEl>
                                              <p:pRg st="0" end="0"/>
                                            </p:txEl>
                                          </p:spTgt>
                                        </p:tgtEl>
                                      </p:cBhvr>
                                    </p:animEffect>
                                    <p:set>
                                      <p:cBhvr>
                                        <p:cTn id="123" dur="1" fill="hold">
                                          <p:stCondLst>
                                            <p:cond delay="499"/>
                                          </p:stCondLst>
                                        </p:cTn>
                                        <p:tgtEl>
                                          <p:spTgt spid="54">
                                            <p:txEl>
                                              <p:pRg st="0" end="0"/>
                                            </p:txEl>
                                          </p:spTgt>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par>
                          <p:cTn id="144" fill="hold">
                            <p:stCondLst>
                              <p:cond delay="500"/>
                            </p:stCondLst>
                            <p:childTnLst>
                              <p:par>
                                <p:cTn id="145" presetID="0" presetClass="path" presetSubtype="0" accel="50000" decel="50000" fill="hold" grpId="1" nodeType="afterEffect">
                                  <p:stCondLst>
                                    <p:cond delay="0"/>
                                  </p:stCondLst>
                                  <p:childTnLst>
                                    <p:animMotion origin="layout" path="M -4.9759E-7 -3.7037E-7 L -0.10225 -0.40509 " pathEditMode="relative" rAng="0" ptsTypes="AA">
                                      <p:cBhvr>
                                        <p:cTn id="146" dur="750" fill="hold"/>
                                        <p:tgtEl>
                                          <p:spTgt spid="41"/>
                                        </p:tgtEl>
                                        <p:attrNameLst>
                                          <p:attrName>ppt_x</p:attrName>
                                          <p:attrName>ppt_y</p:attrName>
                                        </p:attrNameLst>
                                      </p:cBhvr>
                                      <p:rCtr x="-5119" y="-20255"/>
                                    </p:animMotion>
                                  </p:childTnLst>
                                </p:cTn>
                              </p:par>
                            </p:childTnLst>
                          </p:cTn>
                        </p:par>
                        <p:par>
                          <p:cTn id="147" fill="hold">
                            <p:stCondLst>
                              <p:cond delay="1250"/>
                            </p:stCondLst>
                            <p:childTnLst>
                              <p:par>
                                <p:cTn id="148" presetID="10" presetClass="entr" presetSubtype="0" fill="hold" grpId="2"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grpId="1" nodeType="withEffect">
                                  <p:stCondLst>
                                    <p:cond delay="0"/>
                                  </p:stCondLst>
                                  <p:childTnLst>
                                    <p:set>
                                      <p:cBhvr>
                                        <p:cTn id="152" dur="1" fill="hold">
                                          <p:stCondLst>
                                            <p:cond delay="0"/>
                                          </p:stCondLst>
                                        </p:cTn>
                                        <p:tgtEl>
                                          <p:spTgt spid="54">
                                            <p:txEl>
                                              <p:pRg st="0" end="0"/>
                                            </p:txEl>
                                          </p:spTgt>
                                        </p:tgtEl>
                                        <p:attrNameLst>
                                          <p:attrName>style.visibility</p:attrName>
                                        </p:attrNameLst>
                                      </p:cBhvr>
                                      <p:to>
                                        <p:strVal val="visible"/>
                                      </p:to>
                                    </p:set>
                                    <p:animEffect transition="in" filter="fade">
                                      <p:cBhvr>
                                        <p:cTn id="153" dur="500"/>
                                        <p:tgtEl>
                                          <p:spTgt spid="54">
                                            <p:txEl>
                                              <p:pRg st="0" end="0"/>
                                            </p:txEl>
                                          </p:spTgt>
                                        </p:tgtEl>
                                      </p:cBhvr>
                                    </p:animEffect>
                                  </p:childTnLst>
                                </p:cTn>
                              </p:par>
                            </p:childTnLst>
                          </p:cTn>
                        </p:par>
                        <p:par>
                          <p:cTn id="154" fill="hold">
                            <p:stCondLst>
                              <p:cond delay="1750"/>
                            </p:stCondLst>
                            <p:childTnLst>
                              <p:par>
                                <p:cTn id="155" presetID="10" presetClass="entr" presetSubtype="0"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childTnLst>
                          </p:cTn>
                        </p:par>
                        <p:par>
                          <p:cTn id="172" fill="hold">
                            <p:stCondLst>
                              <p:cond delay="500"/>
                            </p:stCondLst>
                            <p:childTnLst>
                              <p:par>
                                <p:cTn id="173" presetID="10" presetClass="exit" presetSubtype="0" fill="hold" grpId="0" nodeType="afterEffect">
                                  <p:stCondLst>
                                    <p:cond delay="0"/>
                                  </p:stCondLst>
                                  <p:childTnLst>
                                    <p:animEffect transition="out" filter="fade">
                                      <p:cBhvr>
                                        <p:cTn id="174" dur="750"/>
                                        <p:tgtEl>
                                          <p:spTgt spid="44"/>
                                        </p:tgtEl>
                                      </p:cBhvr>
                                    </p:animEffect>
                                    <p:set>
                                      <p:cBhvr>
                                        <p:cTn id="175" dur="1" fill="hold">
                                          <p:stCondLst>
                                            <p:cond delay="749"/>
                                          </p:stCondLst>
                                        </p:cTn>
                                        <p:tgtEl>
                                          <p:spTgt spid="4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750"/>
                                        <p:tgtEl>
                                          <p:spTgt spid="47"/>
                                        </p:tgtEl>
                                      </p:cBhvr>
                                    </p:animEffect>
                                    <p:set>
                                      <p:cBhvr>
                                        <p:cTn id="178" dur="1" fill="hold">
                                          <p:stCondLst>
                                            <p:cond delay="749"/>
                                          </p:stCondLst>
                                        </p:cTn>
                                        <p:tgtEl>
                                          <p:spTgt spid="4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par>
                          <p:cTn id="184" fill="hold">
                            <p:stCondLst>
                              <p:cond delay="500"/>
                            </p:stCondLst>
                            <p:childTnLst>
                              <p:par>
                                <p:cTn id="185" presetID="26" presetClass="emph" presetSubtype="0" fill="hold" grpId="2" nodeType="afterEffect">
                                  <p:stCondLst>
                                    <p:cond delay="0"/>
                                  </p:stCondLst>
                                  <p:childTnLst>
                                    <p:animEffect transition="out" filter="fade">
                                      <p:cBhvr>
                                        <p:cTn id="186" dur="500" tmFilter="0, 0; .2, .5; .8, .5; 1, 0"/>
                                        <p:tgtEl>
                                          <p:spTgt spid="41"/>
                                        </p:tgtEl>
                                      </p:cBhvr>
                                    </p:animEffect>
                                    <p:animScale>
                                      <p:cBhvr>
                                        <p:cTn id="187" dur="250" autoRev="1" fill="hold"/>
                                        <p:tgtEl>
                                          <p:spTgt spid="41"/>
                                        </p:tgtEl>
                                      </p:cBhvr>
                                      <p:by x="105000" y="105000"/>
                                    </p:animScale>
                                  </p:childTnLst>
                                </p:cTn>
                              </p:par>
                            </p:childTnLst>
                          </p:cTn>
                        </p:par>
                        <p:par>
                          <p:cTn id="188" fill="hold">
                            <p:stCondLst>
                              <p:cond delay="1000"/>
                            </p:stCondLst>
                            <p:childTnLst>
                              <p:par>
                                <p:cTn id="189" presetID="10" presetClass="entr" presetSubtype="0" fill="hold"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fade">
                                      <p:cBhvr>
                                        <p:cTn id="191" dur="500"/>
                                        <p:tgtEl>
                                          <p:spTgt spid="52"/>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nodeType="clickEffect">
                                  <p:stCondLst>
                                    <p:cond delay="0"/>
                                  </p:stCondLst>
                                  <p:childTnLst>
                                    <p:animEffect transition="out" filter="fade">
                                      <p:cBhvr>
                                        <p:cTn id="195" dur="500"/>
                                        <p:tgtEl>
                                          <p:spTgt spid="52"/>
                                        </p:tgtEl>
                                      </p:cBhvr>
                                    </p:animEffect>
                                    <p:set>
                                      <p:cBhvr>
                                        <p:cTn id="196" dur="1" fill="hold">
                                          <p:stCondLst>
                                            <p:cond delay="499"/>
                                          </p:stCondLst>
                                        </p:cTn>
                                        <p:tgtEl>
                                          <p:spTgt spid="52"/>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5"/>
                                        </p:tgtEl>
                                      </p:cBhvr>
                                    </p:animEffect>
                                    <p:set>
                                      <p:cBhvr>
                                        <p:cTn id="199" dur="1" fill="hold">
                                          <p:stCondLst>
                                            <p:cond delay="499"/>
                                          </p:stCondLst>
                                        </p:cTn>
                                        <p:tgtEl>
                                          <p:spTgt spid="45"/>
                                        </p:tgtEl>
                                        <p:attrNameLst>
                                          <p:attrName>style.visibility</p:attrName>
                                        </p:attrNameLst>
                                      </p:cBhvr>
                                      <p:to>
                                        <p:strVal val="hidden"/>
                                      </p:to>
                                    </p:set>
                                  </p:childTnLst>
                                </p:cTn>
                              </p:par>
                            </p:childTnLst>
                          </p:cTn>
                        </p:par>
                        <p:par>
                          <p:cTn id="200" fill="hold">
                            <p:stCondLst>
                              <p:cond delay="500"/>
                            </p:stCondLst>
                            <p:childTnLst>
                              <p:par>
                                <p:cTn id="201" presetID="10" presetClass="exit" presetSubtype="0" fill="hold" grpId="3" nodeType="after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54">
                                            <p:txEl>
                                              <p:pRg st="0" end="0"/>
                                            </p:txEl>
                                          </p:spTgt>
                                        </p:tgtEl>
                                      </p:cBhvr>
                                    </p:animEffect>
                                    <p:set>
                                      <p:cBhvr>
                                        <p:cTn id="206" dur="1" fill="hold">
                                          <p:stCondLst>
                                            <p:cond delay="499"/>
                                          </p:stCondLst>
                                        </p:cTn>
                                        <p:tgtEl>
                                          <p:spTgt spid="54">
                                            <p:txEl>
                                              <p:pRg st="0" end="0"/>
                                            </p:txEl>
                                          </p:spTgt>
                                        </p:tgtEl>
                                        <p:attrNameLst>
                                          <p:attrName>style.visibility</p:attrName>
                                        </p:attrNameLst>
                                      </p:cBhvr>
                                      <p:to>
                                        <p:strVal val="hidden"/>
                                      </p:to>
                                    </p:set>
                                  </p:childTnLst>
                                </p:cTn>
                              </p:par>
                              <p:par>
                                <p:cTn id="207" presetID="10" presetClass="exit" presetSubtype="0" fill="hold" grpId="3" nodeType="withEffect">
                                  <p:stCondLst>
                                    <p:cond delay="0"/>
                                  </p:stCondLst>
                                  <p:childTnLst>
                                    <p:animEffect transition="out" filter="fade">
                                      <p:cBhvr>
                                        <p:cTn id="208" dur="500"/>
                                        <p:tgtEl>
                                          <p:spTgt spid="41"/>
                                        </p:tgtEl>
                                      </p:cBhvr>
                                    </p:animEffect>
                                    <p:set>
                                      <p:cBhvr>
                                        <p:cTn id="209" dur="1" fill="hold">
                                          <p:stCondLst>
                                            <p:cond delay="499"/>
                                          </p:stCondLst>
                                        </p:cTn>
                                        <p:tgtEl>
                                          <p:spTgt spid="4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fade">
                                      <p:cBhvr>
                                        <p:cTn id="214" dur="500"/>
                                        <p:tgtEl>
                                          <p:spTgt spid="45"/>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53">
                                            <p:txEl>
                                              <p:pRg st="0" end="0"/>
                                            </p:txEl>
                                          </p:spTgt>
                                        </p:tgtEl>
                                        <p:attrNameLst>
                                          <p:attrName>style.visibility</p:attrName>
                                        </p:attrNameLst>
                                      </p:cBhvr>
                                      <p:to>
                                        <p:strVal val="visible"/>
                                      </p:to>
                                    </p:set>
                                    <p:animEffect transition="in" filter="fade">
                                      <p:cBhvr>
                                        <p:cTn id="22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4" grpId="0" animBg="1"/>
      <p:bldP spid="46" grpId="0"/>
      <p:bldP spid="47" grpId="0"/>
      <p:bldP spid="48" grpId="0"/>
      <p:bldP spid="51" grpId="0" animBg="1"/>
      <p:bldP spid="51" grpId="1" animBg="1"/>
      <p:bldP spid="51" grpId="2" animBg="1"/>
      <p:bldP spid="51" grpId="3" animBg="1"/>
      <p:bldP spid="54" grpId="0" build="allAtOnce"/>
      <p:bldP spid="54" grpId="1" build="allAtOnce"/>
      <p:bldP spid="54" grpId="2" build="allAtOnce"/>
      <p:bldP spid="56" grpId="0" animBg="1"/>
      <p:bldP spid="56" grpId="1" animBg="1"/>
      <p:bldP spid="56" grpId="2" animBg="1"/>
      <p:bldP spid="56" grpId="3" animBg="1"/>
      <p:bldP spid="57" grpId="0" animBg="1"/>
      <p:bldP spid="57" grpId="1" animBg="1"/>
      <p:bldP spid="58" grpId="0" animBg="1"/>
      <p:bldP spid="58" grpId="1" animBg="1"/>
      <p:bldP spid="64" grpId="0" animBg="1"/>
      <p:bldP spid="64" grpId="1" animBg="1"/>
      <p:bldP spid="64" grpId="2" animBg="1"/>
      <p:bldP spid="64"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Traffic Manager</a:t>
            </a:r>
          </a:p>
        </p:txBody>
      </p:sp>
      <p:sp>
        <p:nvSpPr>
          <p:cNvPr id="21" name="Rectangle 20"/>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9" name="Content Placeholder 18"/>
          <p:cNvSpPr>
            <a:spLocks noGrp="1"/>
          </p:cNvSpPr>
          <p:nvPr>
            <p:ph type="body" sz="quarter" idx="10"/>
          </p:nvPr>
        </p:nvSpPr>
        <p:spPr>
          <a:xfrm>
            <a:off x="516572" y="1420812"/>
            <a:ext cx="11155680" cy="664797"/>
          </a:xfrm>
        </p:spPr>
        <p:txBody>
          <a:bodyPr/>
          <a:lstStyle/>
          <a:p>
            <a:r>
              <a:rPr lang="en-US" sz="2400" dirty="0"/>
              <a:t>Direct users to the service in the closest region </a:t>
            </a:r>
            <a:r>
              <a:rPr lang="en-US" sz="2400" dirty="0" smtClean="0"/>
              <a:t/>
            </a:r>
            <a:br>
              <a:rPr lang="en-US" sz="2400" dirty="0" smtClean="0"/>
            </a:br>
            <a:r>
              <a:rPr lang="en-US" sz="2400" dirty="0" smtClean="0"/>
              <a:t>with </a:t>
            </a:r>
            <a:r>
              <a:rPr lang="en-US" sz="2400" dirty="0"/>
              <a:t>the Windows Azure Traffic Manager</a:t>
            </a:r>
          </a:p>
        </p:txBody>
      </p:sp>
      <p:sp>
        <p:nvSpPr>
          <p:cNvPr id="8" name="Rectangle 7"/>
          <p:cNvSpPr/>
          <p:nvPr/>
        </p:nvSpPr>
        <p:spPr>
          <a:xfrm>
            <a:off x="7829550" y="3118572"/>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foo-us.cloudapp.net</a:t>
            </a:r>
          </a:p>
        </p:txBody>
      </p:sp>
      <p:sp>
        <p:nvSpPr>
          <p:cNvPr id="9" name="Rectangle 8"/>
          <p:cNvSpPr/>
          <p:nvPr/>
        </p:nvSpPr>
        <p:spPr>
          <a:xfrm>
            <a:off x="7829550" y="4014571"/>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foo-europe.cloudapp.net</a:t>
            </a:r>
          </a:p>
        </p:txBody>
      </p:sp>
      <p:sp>
        <p:nvSpPr>
          <p:cNvPr id="10" name="Rectangle 9"/>
          <p:cNvSpPr/>
          <p:nvPr/>
        </p:nvSpPr>
        <p:spPr>
          <a:xfrm>
            <a:off x="7829550" y="4910566"/>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foo-asia.cloudapp.net</a:t>
            </a:r>
          </a:p>
        </p:txBody>
      </p:sp>
      <p:sp>
        <p:nvSpPr>
          <p:cNvPr id="11" name="Rectangle 10"/>
          <p:cNvSpPr/>
          <p:nvPr/>
        </p:nvSpPr>
        <p:spPr>
          <a:xfrm>
            <a:off x="4443413" y="3118572"/>
            <a:ext cx="3166248" cy="1693640"/>
          </a:xfrm>
          <a:prstGeom prst="rect">
            <a:avLst/>
          </a:prstGeom>
          <a:solidFill>
            <a:schemeClr val="accent2"/>
          </a:solidFill>
          <a:ln w="9525" cap="flat" cmpd="sng" algn="ctr">
            <a:noFill/>
            <a:prstDash val="solid"/>
          </a:ln>
          <a:effectLst/>
        </p:spPr>
        <p:txBody>
          <a:bodyPr lIns="0" tIns="36576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Traffic Manager</a:t>
            </a:r>
          </a:p>
        </p:txBody>
      </p:sp>
      <p:sp>
        <p:nvSpPr>
          <p:cNvPr id="12" name="Rectangle 11"/>
          <p:cNvSpPr/>
          <p:nvPr/>
        </p:nvSpPr>
        <p:spPr>
          <a:xfrm>
            <a:off x="4586284" y="4081555"/>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Policies</a:t>
            </a:r>
          </a:p>
        </p:txBody>
      </p:sp>
      <p:grpSp>
        <p:nvGrpSpPr>
          <p:cNvPr id="3" name="Group 2"/>
          <p:cNvGrpSpPr/>
          <p:nvPr/>
        </p:nvGrpSpPr>
        <p:grpSpPr>
          <a:xfrm>
            <a:off x="662111" y="3705512"/>
            <a:ext cx="1736861" cy="1045934"/>
            <a:chOff x="614416" y="3798520"/>
            <a:chExt cx="1112066" cy="669684"/>
          </a:xfrm>
        </p:grpSpPr>
        <p:sp>
          <p:nvSpPr>
            <p:cNvPr id="22" name="Rectangle 21"/>
            <p:cNvSpPr/>
            <p:nvPr/>
          </p:nvSpPr>
          <p:spPr bwMode="black">
            <a:xfrm>
              <a:off x="631223" y="3806390"/>
              <a:ext cx="749405" cy="552180"/>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23" name="Freeform 22"/>
            <p:cNvSpPr>
              <a:spLocks noEditPoints="1"/>
            </p:cNvSpPr>
            <p:nvPr/>
          </p:nvSpPr>
          <p:spPr bwMode="black">
            <a:xfrm>
              <a:off x="1449869" y="3910392"/>
              <a:ext cx="276613" cy="55781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4" name="Freeform 88"/>
            <p:cNvSpPr>
              <a:spLocks noEditPoints="1"/>
            </p:cNvSpPr>
            <p:nvPr/>
          </p:nvSpPr>
          <p:spPr bwMode="black">
            <a:xfrm>
              <a:off x="614416" y="3798520"/>
              <a:ext cx="789728" cy="66968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sp>
        <p:nvSpPr>
          <p:cNvPr id="13" name="Rectangle 12"/>
          <p:cNvSpPr/>
          <p:nvPr/>
        </p:nvSpPr>
        <p:spPr>
          <a:xfrm>
            <a:off x="6100756" y="4081559"/>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2289875" y="3500154"/>
            <a:ext cx="21050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522345" y="4337850"/>
            <a:ext cx="1784271"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2522345" y="3924913"/>
            <a:ext cx="1810916"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2522345" y="4249982"/>
            <a:ext cx="1810917"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endCxn id="10" idx="1"/>
          </p:cNvCxnSpPr>
          <p:nvPr/>
        </p:nvCxnSpPr>
        <p:spPr>
          <a:xfrm>
            <a:off x="2522345" y="4910566"/>
            <a:ext cx="5307205" cy="398821"/>
          </a:xfrm>
          <a:prstGeom prst="straightConnector1">
            <a:avLst/>
          </a:prstGeom>
          <a:ln w="25400">
            <a:solidFill>
              <a:schemeClr val="bg1">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4792248"/>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spTree>
    <p:extLst>
      <p:ext uri="{BB962C8B-B14F-4D97-AF65-F5344CB8AC3E}">
        <p14:creationId xmlns:p14="http://schemas.microsoft.com/office/powerpoint/2010/main" val="2834096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build="p"/>
      <p:bldP spid="8" grpId="0" animBg="1"/>
      <p:bldP spid="9" grpId="0" animBg="1"/>
      <p:bldP spid="10" grpId="0" animBg="1"/>
      <p:bldP spid="11" grpId="0" animBg="1"/>
      <p:bldP spid="12" grpId="0" animBg="1"/>
      <p:bldP spid="13" grpId="0" animBg="1"/>
      <p:bldP spid="14" grpId="0"/>
      <p:bldP spid="15"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Traffic Manager</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414301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type="body" sz="quarter" idx="10"/>
          </p:nvPr>
        </p:nvSpPr>
        <p:spPr>
          <a:xfrm>
            <a:off x="516572" y="1420812"/>
            <a:ext cx="7055803" cy="4645887"/>
          </a:xfrm>
        </p:spPr>
        <p:txBody>
          <a:bodyPr/>
          <a:lstStyle/>
          <a:p>
            <a:r>
              <a:rPr lang="en-US" sz="4000" dirty="0">
                <a:solidFill>
                  <a:schemeClr val="accent2">
                    <a:alpha val="99000"/>
                  </a:schemeClr>
                </a:solidFill>
                <a:latin typeface="Segoe UI Light" pitchFamily="34" charset="0"/>
              </a:rPr>
              <a:t>Windows Azure gives you high availability capabilities for free</a:t>
            </a:r>
          </a:p>
          <a:p>
            <a:pPr>
              <a:spcBef>
                <a:spcPts val="300"/>
              </a:spcBef>
            </a:pPr>
            <a:r>
              <a:rPr lang="en-US" sz="2000" dirty="0"/>
              <a:t>Think about scaling out</a:t>
            </a:r>
          </a:p>
          <a:p>
            <a:pPr>
              <a:spcBef>
                <a:spcPts val="300"/>
              </a:spcBef>
            </a:pPr>
            <a:r>
              <a:rPr lang="en-US" sz="2000" dirty="0"/>
              <a:t>Handle transient </a:t>
            </a:r>
            <a:r>
              <a:rPr lang="en-US" sz="2000" dirty="0" smtClean="0"/>
              <a:t>conditions</a:t>
            </a:r>
          </a:p>
          <a:p>
            <a:pPr>
              <a:spcBef>
                <a:spcPts val="300"/>
              </a:spcBef>
            </a:pPr>
            <a:endParaRPr lang="en-US" sz="800" dirty="0"/>
          </a:p>
          <a:p>
            <a:r>
              <a:rPr lang="en-US" sz="4000" dirty="0" smtClean="0">
                <a:solidFill>
                  <a:schemeClr val="accent2">
                    <a:alpha val="99000"/>
                  </a:schemeClr>
                </a:solidFill>
                <a:latin typeface="Segoe UI Light" pitchFamily="34" charset="0"/>
              </a:rPr>
              <a:t>Design for scalability</a:t>
            </a:r>
            <a:endParaRPr lang="en-US" sz="4000" dirty="0">
              <a:solidFill>
                <a:schemeClr val="accent2">
                  <a:alpha val="99000"/>
                </a:schemeClr>
              </a:solidFill>
              <a:latin typeface="Segoe UI Light" pitchFamily="34" charset="0"/>
            </a:endParaRPr>
          </a:p>
          <a:p>
            <a:pPr>
              <a:spcBef>
                <a:spcPts val="300"/>
              </a:spcBef>
            </a:pPr>
            <a:r>
              <a:rPr lang="en-US" sz="2000" dirty="0" smtClean="0"/>
              <a:t>Asynchronous pattern</a:t>
            </a:r>
          </a:p>
          <a:p>
            <a:pPr>
              <a:spcBef>
                <a:spcPts val="300"/>
              </a:spcBef>
            </a:pPr>
            <a:r>
              <a:rPr lang="en-US" sz="2000" dirty="0" smtClean="0"/>
              <a:t>Scale out</a:t>
            </a:r>
            <a:endParaRPr lang="en-US" sz="800" dirty="0"/>
          </a:p>
          <a:p>
            <a:r>
              <a:rPr lang="en-US" sz="4000" dirty="0" smtClean="0">
                <a:solidFill>
                  <a:schemeClr val="accent2">
                    <a:alpha val="99000"/>
                  </a:schemeClr>
                </a:solidFill>
                <a:latin typeface="Segoe UI Light" pitchFamily="34" charset="0"/>
              </a:rPr>
              <a:t>Design </a:t>
            </a:r>
            <a:r>
              <a:rPr lang="en-US" sz="4000" dirty="0">
                <a:solidFill>
                  <a:schemeClr val="accent2">
                    <a:alpha val="99000"/>
                  </a:schemeClr>
                </a:solidFill>
                <a:latin typeface="Segoe UI Light" pitchFamily="34" charset="0"/>
              </a:rPr>
              <a:t>for maximum </a:t>
            </a:r>
            <a:r>
              <a:rPr lang="en-US" sz="4000" dirty="0" smtClean="0">
                <a:solidFill>
                  <a:schemeClr val="accent2">
                    <a:alpha val="99000"/>
                  </a:schemeClr>
                </a:solidFill>
                <a:latin typeface="Segoe UI Light" pitchFamily="34" charset="0"/>
              </a:rPr>
              <a:t>performance &amp; </a:t>
            </a:r>
            <a:r>
              <a:rPr lang="en-US" sz="4000" dirty="0">
                <a:solidFill>
                  <a:schemeClr val="accent2">
                    <a:alpha val="99000"/>
                  </a:schemeClr>
                </a:solidFill>
                <a:latin typeface="Segoe UI Light" pitchFamily="34" charset="0"/>
              </a:rPr>
              <a:t>reach</a:t>
            </a:r>
          </a:p>
          <a:p>
            <a:pPr>
              <a:spcBef>
                <a:spcPts val="300"/>
              </a:spcBef>
            </a:pPr>
            <a:r>
              <a:rPr lang="en-US" sz="2000" dirty="0" smtClean="0"/>
              <a:t>Caching, CDN, Traffic Manager, etc.</a:t>
            </a:r>
            <a:endParaRPr lang="en-US" sz="2000" dirty="0"/>
          </a:p>
        </p:txBody>
      </p:sp>
      <p:sp>
        <p:nvSpPr>
          <p:cNvPr id="4" name="Freeform 18"/>
          <p:cNvSpPr>
            <a:spLocks noEditPoints="1"/>
          </p:cNvSpPr>
          <p:nvPr/>
        </p:nvSpPr>
        <p:spPr bwMode="black">
          <a:xfrm>
            <a:off x="8084880" y="2589388"/>
            <a:ext cx="2359778" cy="287890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89343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560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Availability</a:t>
            </a:r>
            <a:endParaRPr lang="en-US" dirty="0"/>
          </a:p>
        </p:txBody>
      </p:sp>
    </p:spTree>
    <p:extLst>
      <p:ext uri="{BB962C8B-B14F-4D97-AF65-F5344CB8AC3E}">
        <p14:creationId xmlns:p14="http://schemas.microsoft.com/office/powerpoint/2010/main" val="3635121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services fail?</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Increased </a:t>
            </a:r>
            <a:r>
              <a:rPr lang="en-US" sz="4000" dirty="0" smtClean="0">
                <a:solidFill>
                  <a:schemeClr val="accent2">
                    <a:alpha val="99000"/>
                  </a:schemeClr>
                </a:solidFill>
                <a:latin typeface="Segoe UI Light" pitchFamily="34" charset="0"/>
              </a:rPr>
              <a:t>workload</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Failure</a:t>
            </a:r>
          </a:p>
          <a:p>
            <a:pPr>
              <a:spcBef>
                <a:spcPts val="300"/>
              </a:spcBef>
            </a:pPr>
            <a:r>
              <a:rPr lang="en-US" sz="2000" dirty="0"/>
              <a:t>Hardware</a:t>
            </a:r>
          </a:p>
          <a:p>
            <a:pPr>
              <a:spcBef>
                <a:spcPts val="300"/>
              </a:spcBef>
            </a:pPr>
            <a:r>
              <a:rPr lang="en-US" sz="2000" dirty="0"/>
              <a:t>Network </a:t>
            </a:r>
          </a:p>
          <a:p>
            <a:pPr>
              <a:spcBef>
                <a:spcPts val="300"/>
              </a:spcBef>
            </a:pPr>
            <a:r>
              <a:rPr lang="en-US" sz="2000" dirty="0"/>
              <a:t>Platform Service</a:t>
            </a:r>
          </a:p>
          <a:p>
            <a:pPr>
              <a:spcBef>
                <a:spcPts val="300"/>
              </a:spcBef>
            </a:pPr>
            <a:r>
              <a:rPr lang="en-US" sz="2000" dirty="0"/>
              <a:t>Transient </a:t>
            </a:r>
            <a:r>
              <a:rPr lang="en-US" sz="2000" dirty="0" smtClean="0"/>
              <a:t>conditions</a:t>
            </a:r>
          </a:p>
          <a:p>
            <a:pPr>
              <a:spcBef>
                <a:spcPts val="300"/>
              </a:spcBef>
            </a:pPr>
            <a:endParaRPr lang="en-US" sz="2000" dirty="0"/>
          </a:p>
          <a:p>
            <a:r>
              <a:rPr lang="en-US" sz="4000" dirty="0">
                <a:solidFill>
                  <a:schemeClr val="accent2">
                    <a:alpha val="99000"/>
                  </a:schemeClr>
                </a:solidFill>
                <a:latin typeface="Segoe UI Light" pitchFamily="34" charset="0"/>
              </a:rPr>
              <a:t>Human</a:t>
            </a:r>
          </a:p>
          <a:p>
            <a:pPr>
              <a:spcBef>
                <a:spcPts val="300"/>
              </a:spcBef>
            </a:pPr>
            <a:r>
              <a:rPr lang="en-US" sz="2000" dirty="0"/>
              <a:t>Upgrades</a:t>
            </a:r>
          </a:p>
        </p:txBody>
      </p:sp>
      <p:sp>
        <p:nvSpPr>
          <p:cNvPr id="4" name="Freeform 7"/>
          <p:cNvSpPr>
            <a:spLocks noEditPoints="1"/>
          </p:cNvSpPr>
          <p:nvPr/>
        </p:nvSpPr>
        <p:spPr bwMode="auto">
          <a:xfrm>
            <a:off x="7395524" y="1962150"/>
            <a:ext cx="3520126" cy="28760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338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available?</a:t>
            </a:r>
          </a:p>
        </p:txBody>
      </p:sp>
      <p:sp>
        <p:nvSpPr>
          <p:cNvPr id="3" name="Content Placeholder 2"/>
          <p:cNvSpPr>
            <a:spLocks noGrp="1"/>
          </p:cNvSpPr>
          <p:nvPr>
            <p:ph type="body" sz="quarter" idx="10"/>
          </p:nvPr>
        </p:nvSpPr>
        <p:spPr>
          <a:xfrm>
            <a:off x="516572" y="1420812"/>
            <a:ext cx="11155680" cy="2215991"/>
          </a:xfrm>
        </p:spPr>
        <p:txBody>
          <a:bodyPr/>
          <a:lstStyle/>
          <a:p>
            <a:r>
              <a:rPr lang="en-US" sz="4000" dirty="0">
                <a:solidFill>
                  <a:schemeClr val="accent2">
                    <a:alpha val="99000"/>
                  </a:schemeClr>
                </a:solidFill>
                <a:latin typeface="Segoe UI Light" pitchFamily="34" charset="0"/>
              </a:rPr>
              <a:t>Same 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Degraded </a:t>
            </a:r>
            <a:r>
              <a:rPr lang="en-US" sz="4000" dirty="0">
                <a:solidFill>
                  <a:schemeClr val="accent2">
                    <a:alpha val="99000"/>
                  </a:schemeClr>
                </a:solidFill>
                <a:latin typeface="Segoe UI Light" pitchFamily="34" charset="0"/>
              </a:rPr>
              <a:t>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Failsafe</a:t>
            </a:r>
            <a:endParaRPr lang="en-US" sz="4000" dirty="0">
              <a:solidFill>
                <a:schemeClr val="accent2">
                  <a:alpha val="99000"/>
                </a:schemeClr>
              </a:solidFill>
              <a:latin typeface="Segoe UI Light" pitchFamily="34" charset="0"/>
            </a:endParaRPr>
          </a:p>
        </p:txBody>
      </p:sp>
      <p:grpSp>
        <p:nvGrpSpPr>
          <p:cNvPr id="4" name="Group 3"/>
          <p:cNvGrpSpPr/>
          <p:nvPr/>
        </p:nvGrpSpPr>
        <p:grpSpPr bwMode="black">
          <a:xfrm>
            <a:off x="7258051" y="2142024"/>
            <a:ext cx="3609570" cy="2936543"/>
            <a:chOff x="5184775" y="225425"/>
            <a:chExt cx="1500188" cy="1220788"/>
          </a:xfrm>
          <a:solidFill>
            <a:schemeClr val="tx2"/>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0694658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 what you get for free</a:t>
            </a:r>
          </a:p>
        </p:txBody>
      </p:sp>
      <p:sp>
        <p:nvSpPr>
          <p:cNvPr id="5" name="Content Placeholder 4"/>
          <p:cNvSpPr>
            <a:spLocks noGrp="1"/>
          </p:cNvSpPr>
          <p:nvPr>
            <p:ph type="body" sz="quarter" idx="10"/>
          </p:nvPr>
        </p:nvSpPr>
        <p:spPr>
          <a:xfrm>
            <a:off x="516572" y="1420812"/>
            <a:ext cx="11155680" cy="4535088"/>
          </a:xfrm>
        </p:spPr>
        <p:txBody>
          <a:bodyPr/>
          <a:lstStyle/>
          <a:p>
            <a:r>
              <a:rPr lang="en-US" sz="4000" dirty="0">
                <a:solidFill>
                  <a:schemeClr val="accent2">
                    <a:alpha val="99000"/>
                  </a:schemeClr>
                </a:solidFill>
                <a:latin typeface="Segoe UI Light" pitchFamily="34" charset="0"/>
              </a:rPr>
              <a:t>Elasticity</a:t>
            </a:r>
          </a:p>
          <a:p>
            <a:pPr>
              <a:spcBef>
                <a:spcPts val="300"/>
              </a:spcBef>
            </a:pPr>
            <a:r>
              <a:rPr lang="en-US" sz="2000" dirty="0"/>
              <a:t>Easily deploy compute resources and scale up and </a:t>
            </a:r>
            <a:r>
              <a:rPr lang="en-US" sz="2000" dirty="0" smtClean="0"/>
              <a:t>down</a:t>
            </a:r>
          </a:p>
          <a:p>
            <a:pPr>
              <a:spcBef>
                <a:spcPts val="300"/>
              </a:spcBef>
            </a:pPr>
            <a:endParaRPr lang="en-US" sz="2000" dirty="0"/>
          </a:p>
          <a:p>
            <a:r>
              <a:rPr lang="en-US" sz="4000" dirty="0">
                <a:solidFill>
                  <a:schemeClr val="accent2">
                    <a:alpha val="99000"/>
                  </a:schemeClr>
                </a:solidFill>
                <a:latin typeface="Segoe UI Light" pitchFamily="34" charset="0"/>
              </a:rPr>
              <a:t>Automated Service Management</a:t>
            </a:r>
          </a:p>
          <a:p>
            <a:pPr>
              <a:spcBef>
                <a:spcPts val="300"/>
              </a:spcBef>
            </a:pPr>
            <a:r>
              <a:rPr lang="en-US" sz="2000" dirty="0"/>
              <a:t>Windows Azure will (automatically) recover bad </a:t>
            </a:r>
            <a:r>
              <a:rPr lang="en-US" sz="2000" dirty="0" smtClean="0"/>
              <a:t>nodes</a:t>
            </a:r>
          </a:p>
          <a:p>
            <a:pPr>
              <a:spcBef>
                <a:spcPts val="300"/>
              </a:spcBef>
            </a:pPr>
            <a:endParaRPr lang="en-US" sz="2000" dirty="0"/>
          </a:p>
          <a:p>
            <a:r>
              <a:rPr lang="en-US" sz="4000" dirty="0">
                <a:solidFill>
                  <a:schemeClr val="accent2">
                    <a:alpha val="99000"/>
                  </a:schemeClr>
                </a:solidFill>
                <a:latin typeface="Segoe UI Light" pitchFamily="34" charset="0"/>
              </a:rPr>
              <a:t>Fault Domains</a:t>
            </a:r>
          </a:p>
          <a:p>
            <a:pPr>
              <a:spcBef>
                <a:spcPts val="300"/>
              </a:spcBef>
            </a:pPr>
            <a:r>
              <a:rPr lang="en-US" sz="2000" dirty="0"/>
              <a:t>Windows Azure deploys services across fault </a:t>
            </a:r>
            <a:r>
              <a:rPr lang="en-US" sz="2000" dirty="0" smtClean="0"/>
              <a:t>boundaries</a:t>
            </a:r>
          </a:p>
          <a:p>
            <a:pPr>
              <a:spcBef>
                <a:spcPts val="300"/>
              </a:spcBef>
            </a:pPr>
            <a:endParaRPr lang="en-US" sz="2000" dirty="0"/>
          </a:p>
          <a:p>
            <a:r>
              <a:rPr lang="en-US" sz="4000" dirty="0">
                <a:solidFill>
                  <a:schemeClr val="accent2">
                    <a:alpha val="99000"/>
                  </a:schemeClr>
                </a:solidFill>
                <a:latin typeface="Segoe UI Light" pitchFamily="34" charset="0"/>
              </a:rPr>
              <a:t>Storage Resilience</a:t>
            </a:r>
          </a:p>
          <a:p>
            <a:pPr>
              <a:spcBef>
                <a:spcPts val="300"/>
              </a:spcBef>
            </a:pPr>
            <a:r>
              <a:rPr lang="en-US" sz="2000" dirty="0"/>
              <a:t>3 copies of storage maintained</a:t>
            </a:r>
          </a:p>
        </p:txBody>
      </p:sp>
      <p:sp>
        <p:nvSpPr>
          <p:cNvPr id="6" name="Freeform 25"/>
          <p:cNvSpPr>
            <a:spLocks noEditPoints="1"/>
          </p:cNvSpPr>
          <p:nvPr/>
        </p:nvSpPr>
        <p:spPr bwMode="black">
          <a:xfrm>
            <a:off x="8162634" y="2242737"/>
            <a:ext cx="2853029" cy="24292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4206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type="body" sz="quarter" idx="10"/>
          </p:nvPr>
        </p:nvSpPr>
        <p:spPr>
          <a:xfrm>
            <a:off x="516572" y="1420812"/>
            <a:ext cx="11155680" cy="4322722"/>
          </a:xfrm>
        </p:spPr>
        <p:txBody>
          <a:bodyPr/>
          <a:lstStyle/>
          <a:p>
            <a:r>
              <a:rPr lang="en-US" sz="3600" dirty="0">
                <a:solidFill>
                  <a:schemeClr val="accent2">
                    <a:alpha val="99000"/>
                  </a:schemeClr>
                </a:solidFill>
                <a:latin typeface="Segoe UI Light" pitchFamily="34" charset="0"/>
              </a:rPr>
              <a:t>When Windows Azure breaks, it fixes itself!</a:t>
            </a:r>
          </a:p>
          <a:p>
            <a:pPr>
              <a:spcBef>
                <a:spcPts val="300"/>
              </a:spcBef>
            </a:pPr>
            <a:r>
              <a:rPr lang="en-US" sz="2000" dirty="0"/>
              <a:t>Can your service</a:t>
            </a:r>
            <a:r>
              <a:rPr lang="en-US" sz="2000" dirty="0" smtClean="0"/>
              <a:t>?</a:t>
            </a:r>
          </a:p>
          <a:p>
            <a:pPr>
              <a:spcBef>
                <a:spcPts val="300"/>
              </a:spcBef>
            </a:pPr>
            <a:endParaRPr lang="en-US" sz="800" dirty="0"/>
          </a:p>
          <a:p>
            <a:pPr>
              <a:spcAft>
                <a:spcPts val="1200"/>
              </a:spcAft>
            </a:pPr>
            <a:r>
              <a:rPr lang="en-US" sz="3600" dirty="0">
                <a:solidFill>
                  <a:schemeClr val="accent2">
                    <a:alpha val="99000"/>
                  </a:schemeClr>
                </a:solidFill>
                <a:latin typeface="Segoe UI Light" pitchFamily="34" charset="0"/>
              </a:rPr>
              <a:t>Codifying </a:t>
            </a:r>
            <a:r>
              <a:rPr lang="en-US" sz="3600" dirty="0" smtClean="0">
                <a:solidFill>
                  <a:schemeClr val="accent2">
                    <a:alpha val="99000"/>
                  </a:schemeClr>
                </a:solidFill>
                <a:latin typeface="Segoe UI Light" pitchFamily="34" charset="0"/>
              </a:rPr>
              <a:t>Operations</a:t>
            </a:r>
            <a:endParaRPr lang="en-US" sz="3600" dirty="0">
              <a:solidFill>
                <a:schemeClr val="accent2">
                  <a:alpha val="99000"/>
                </a:schemeClr>
              </a:solidFill>
              <a:latin typeface="Segoe UI Light" pitchFamily="34" charset="0"/>
            </a:endParaRPr>
          </a:p>
          <a:p>
            <a:pPr>
              <a:spcAft>
                <a:spcPts val="1200"/>
              </a:spcAft>
            </a:pPr>
            <a:r>
              <a:rPr lang="en-US" sz="3600" dirty="0">
                <a:solidFill>
                  <a:schemeClr val="accent2">
                    <a:alpha val="99000"/>
                  </a:schemeClr>
                </a:solidFill>
                <a:latin typeface="Segoe UI Light" pitchFamily="34" charset="0"/>
              </a:rPr>
              <a:t>Upgrade Domains</a:t>
            </a:r>
          </a:p>
          <a:p>
            <a:r>
              <a:rPr lang="en-US" sz="3600" dirty="0">
                <a:solidFill>
                  <a:schemeClr val="accent2">
                    <a:alpha val="99000"/>
                  </a:schemeClr>
                </a:solidFill>
                <a:latin typeface="Segoe UI Light" pitchFamily="34" charset="0"/>
              </a:rPr>
              <a:t>Configure in ServiceDefinition.csdef</a:t>
            </a:r>
          </a:p>
          <a:p>
            <a:pPr>
              <a:spcBef>
                <a:spcPts val="300"/>
              </a:spcBef>
            </a:pPr>
            <a:r>
              <a:rPr lang="en-US" sz="2000" dirty="0">
                <a:solidFill>
                  <a:schemeClr val="accent1">
                    <a:lumMod val="75000"/>
                    <a:alpha val="99000"/>
                  </a:schemeClr>
                </a:solidFill>
                <a:latin typeface="Consolas" pitchFamily="49" charset="0"/>
                <a:cs typeface="Consolas" pitchFamily="49" charset="0"/>
              </a:rPr>
              <a:t>&lt;ServiceDefinition name="</a:t>
            </a:r>
            <a:r>
              <a:rPr lang="en-US" sz="2000" dirty="0" err="1">
                <a:solidFill>
                  <a:schemeClr val="accent1">
                    <a:lumMod val="75000"/>
                    <a:alpha val="99000"/>
                  </a:schemeClr>
                </a:solidFill>
                <a:latin typeface="Consolas" pitchFamily="49" charset="0"/>
                <a:cs typeface="Consolas" pitchFamily="49" charset="0"/>
              </a:rPr>
              <a:t>RedDir"xmlns</a:t>
            </a:r>
            <a:r>
              <a:rPr lang="en-US" sz="2000" dirty="0" smtClean="0">
                <a:solidFill>
                  <a:schemeClr val="accent1">
                    <a:lumMod val="75000"/>
                    <a:alpha val="99000"/>
                  </a:schemeClr>
                </a:solidFill>
                <a:latin typeface="Consolas" pitchFamily="49" charset="0"/>
                <a:cs typeface="Consolas" pitchFamily="49" charset="0"/>
              </a:rPr>
              <a:t>="http</a:t>
            </a:r>
            <a:r>
              <a:rPr lang="en-US" sz="2000" dirty="0">
                <a:solidFill>
                  <a:schemeClr val="accent1">
                    <a:lumMod val="75000"/>
                    <a:alpha val="99000"/>
                  </a:schemeClr>
                </a:solidFill>
                <a:latin typeface="Consolas" pitchFamily="49" charset="0"/>
                <a:cs typeface="Consolas" pitchFamily="49" charset="0"/>
              </a:rPr>
              <a:t>://</a:t>
            </a:r>
            <a:r>
              <a:rPr lang="en-US" sz="2000" dirty="0" smtClean="0">
                <a:solidFill>
                  <a:schemeClr val="accent1">
                    <a:lumMod val="75000"/>
                    <a:alpha val="99000"/>
                  </a:schemeClr>
                </a:solidFill>
                <a:latin typeface="Consolas" pitchFamily="49" charset="0"/>
                <a:cs typeface="Consolas" pitchFamily="49" charset="0"/>
              </a:rPr>
              <a:t>schemas.microsoft.com/</a:t>
            </a:r>
            <a:br>
              <a:rPr lang="en-US" sz="2000" dirty="0" smtClean="0">
                <a:solidFill>
                  <a:schemeClr val="accent1">
                    <a:lumMod val="75000"/>
                    <a:alpha val="99000"/>
                  </a:schemeClr>
                </a:solidFill>
                <a:latin typeface="Consolas" pitchFamily="49" charset="0"/>
                <a:cs typeface="Consolas" pitchFamily="49" charset="0"/>
              </a:rPr>
            </a:br>
            <a:r>
              <a:rPr lang="en-US" sz="2000" dirty="0" err="1" smtClean="0">
                <a:solidFill>
                  <a:schemeClr val="accent1">
                    <a:lumMod val="75000"/>
                    <a:alpha val="99000"/>
                  </a:schemeClr>
                </a:solidFill>
                <a:latin typeface="Consolas" pitchFamily="49" charset="0"/>
                <a:cs typeface="Consolas" pitchFamily="49" charset="0"/>
              </a:rPr>
              <a:t>ServiceHosting</a:t>
            </a:r>
            <a:r>
              <a:rPr lang="en-US" sz="2000" dirty="0" smtClean="0">
                <a:solidFill>
                  <a:schemeClr val="accent1">
                    <a:lumMod val="75000"/>
                    <a:alpha val="99000"/>
                  </a:schemeClr>
                </a:solidFill>
                <a:latin typeface="Consolas" pitchFamily="49" charset="0"/>
                <a:cs typeface="Consolas" pitchFamily="49" charset="0"/>
              </a:rPr>
              <a:t>/2008/10/</a:t>
            </a:r>
            <a:r>
              <a:rPr lang="en-US" sz="2000" dirty="0" err="1" smtClean="0">
                <a:solidFill>
                  <a:schemeClr val="accent1">
                    <a:lumMod val="75000"/>
                    <a:alpha val="99000"/>
                  </a:schemeClr>
                </a:solidFill>
                <a:latin typeface="Consolas" pitchFamily="49" charset="0"/>
                <a:cs typeface="Consolas" pitchFamily="49" charset="0"/>
              </a:rPr>
              <a:t>ServiceDefinition</a:t>
            </a:r>
            <a:r>
              <a:rPr lang="en-US" sz="2000" dirty="0" smtClean="0">
                <a:solidFill>
                  <a:schemeClr val="accent1">
                    <a:lumMod val="75000"/>
                    <a:alpha val="99000"/>
                  </a:schemeClr>
                </a:solidFill>
                <a:latin typeface="Consolas" pitchFamily="49" charset="0"/>
                <a:cs typeface="Consolas" pitchFamily="49" charset="0"/>
              </a:rPr>
              <a:t>" upgradeDomainCount</a:t>
            </a:r>
            <a:r>
              <a:rPr lang="en-US" sz="2000" dirty="0">
                <a:solidFill>
                  <a:schemeClr val="accent1">
                    <a:lumMod val="75000"/>
                    <a:alpha val="99000"/>
                  </a:schemeClr>
                </a:solidFill>
                <a:latin typeface="Consolas" pitchFamily="49" charset="0"/>
                <a:cs typeface="Consolas" pitchFamily="49" charset="0"/>
              </a:rPr>
              <a:t>="3</a:t>
            </a:r>
            <a:r>
              <a:rPr lang="en-US" sz="2000" dirty="0" smtClean="0">
                <a:solidFill>
                  <a:schemeClr val="accent1">
                    <a:lumMod val="75000"/>
                    <a:alpha val="99000"/>
                  </a:schemeClr>
                </a:solidFill>
                <a:latin typeface="Consolas" pitchFamily="49" charset="0"/>
                <a:cs typeface="Consolas" pitchFamily="49" charset="0"/>
              </a:rPr>
              <a:t>"&gt;</a:t>
            </a:r>
          </a:p>
          <a:p>
            <a:pPr>
              <a:spcBef>
                <a:spcPts val="300"/>
              </a:spcBef>
            </a:pPr>
            <a:endParaRPr lang="en-US" sz="800" dirty="0"/>
          </a:p>
          <a:p>
            <a:r>
              <a:rPr lang="en-US" sz="3600" dirty="0">
                <a:solidFill>
                  <a:schemeClr val="accent2">
                    <a:alpha val="99000"/>
                  </a:schemeClr>
                </a:solidFill>
                <a:latin typeface="Segoe UI Light" pitchFamily="34" charset="0"/>
              </a:rPr>
              <a:t>Transient Datacenter Conditions</a:t>
            </a:r>
          </a:p>
          <a:p>
            <a:pPr>
              <a:spcBef>
                <a:spcPts val="300"/>
              </a:spcBef>
            </a:pPr>
            <a:r>
              <a:rPr lang="en-US" sz="2000" dirty="0"/>
              <a:t>Do you have Retry Logic?</a:t>
            </a:r>
          </a:p>
        </p:txBody>
      </p:sp>
    </p:spTree>
    <p:extLst>
      <p:ext uri="{BB962C8B-B14F-4D97-AF65-F5344CB8AC3E}">
        <p14:creationId xmlns:p14="http://schemas.microsoft.com/office/powerpoint/2010/main" val="33296570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you mean, retry logic?</a:t>
            </a:r>
          </a:p>
        </p:txBody>
      </p:sp>
      <p:sp>
        <p:nvSpPr>
          <p:cNvPr id="3" name="Content Placeholder 2"/>
          <p:cNvSpPr>
            <a:spLocks noGrp="1"/>
          </p:cNvSpPr>
          <p:nvPr>
            <p:ph type="body" sz="quarter" idx="10"/>
          </p:nvPr>
        </p:nvSpPr>
        <p:spPr>
          <a:xfrm>
            <a:off x="516572" y="1420812"/>
            <a:ext cx="11155680" cy="4664354"/>
          </a:xfrm>
        </p:spPr>
        <p:txBody>
          <a:bodyPr/>
          <a:lstStyle/>
          <a:p>
            <a:r>
              <a:rPr lang="en-US" dirty="0">
                <a:solidFill>
                  <a:schemeClr val="accent2">
                    <a:alpha val="99000"/>
                  </a:schemeClr>
                </a:solidFill>
                <a:latin typeface="Segoe UI Light" pitchFamily="34" charset="0"/>
              </a:rPr>
              <a:t>Transient conditions in the </a:t>
            </a:r>
            <a:r>
              <a:rPr lang="en-US" dirty="0" smtClean="0">
                <a:solidFill>
                  <a:schemeClr val="accent2">
                    <a:alpha val="99000"/>
                  </a:schemeClr>
                </a:solidFill>
                <a:latin typeface="Segoe UI Light" pitchFamily="34" charset="0"/>
              </a:rPr>
              <a:t>datacenter/network/service</a:t>
            </a:r>
          </a:p>
          <a:p>
            <a:endParaRPr lang="en-US" sz="800"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Example:</a:t>
            </a:r>
          </a:p>
          <a:p>
            <a:pPr marL="0" lvl="1" indent="0">
              <a:buNone/>
            </a:pPr>
            <a:r>
              <a:rPr lang="en-US" sz="2000" dirty="0"/>
              <a:t>SQL Azure Error 40501</a:t>
            </a:r>
            <a:br>
              <a:rPr lang="en-US" sz="2000" dirty="0"/>
            </a:br>
            <a:r>
              <a:rPr lang="en-US" sz="2000" dirty="0"/>
              <a:t>The service is currently busy. Retry the request after 10 seconds.</a:t>
            </a:r>
          </a:p>
          <a:p>
            <a:pPr marL="0" lvl="1" indent="0">
              <a:spcBef>
                <a:spcPts val="300"/>
              </a:spcBef>
              <a:buNone/>
            </a:pPr>
            <a:endParaRPr lang="en-US" sz="800" dirty="0"/>
          </a:p>
          <a:p>
            <a:r>
              <a:rPr lang="en-US" dirty="0">
                <a:solidFill>
                  <a:schemeClr val="accent2">
                    <a:alpha val="99000"/>
                  </a:schemeClr>
                </a:solidFill>
                <a:latin typeface="Segoe UI Light" pitchFamily="34" charset="0"/>
              </a:rPr>
              <a:t>Transient Fault Handling </a:t>
            </a:r>
            <a:r>
              <a:rPr lang="en-US" dirty="0" smtClean="0">
                <a:solidFill>
                  <a:schemeClr val="accent2">
                    <a:alpha val="99000"/>
                  </a:schemeClr>
                </a:solidFill>
                <a:latin typeface="Segoe UI Light" pitchFamily="34" charset="0"/>
              </a:rPr>
              <a:t>Framework</a:t>
            </a:r>
          </a:p>
          <a:p>
            <a:r>
              <a:rPr lang="en-US" sz="2400" dirty="0" smtClean="0">
                <a:solidFill>
                  <a:schemeClr val="accent6">
                    <a:alpha val="99000"/>
                  </a:schemeClr>
                </a:solidFill>
                <a:latin typeface="+mj-lt"/>
                <a:cs typeface="Consolas" pitchFamily="49" charset="0"/>
                <a:hlinkClick r:id="rId2"/>
              </a:rPr>
              <a:t>http</a:t>
            </a:r>
            <a:r>
              <a:rPr lang="en-US" sz="2400" dirty="0">
                <a:solidFill>
                  <a:schemeClr val="accent6">
                    <a:alpha val="99000"/>
                  </a:schemeClr>
                </a:solidFill>
                <a:latin typeface="+mj-lt"/>
                <a:cs typeface="Consolas" pitchFamily="49" charset="0"/>
                <a:hlinkClick r:id="rId2"/>
              </a:rPr>
              <a:t>://windowsazurecat.com/2011/02/transient-fault-handling-framework/ </a:t>
            </a:r>
            <a:endParaRPr lang="en-US" sz="2400" dirty="0" smtClean="0">
              <a:solidFill>
                <a:schemeClr val="accent6">
                  <a:alpha val="99000"/>
                </a:schemeClr>
              </a:solidFill>
              <a:latin typeface="+mj-lt"/>
              <a:cs typeface="Consolas" pitchFamily="49" charset="0"/>
            </a:endParaRPr>
          </a:p>
          <a:p>
            <a:endParaRPr lang="en-US" sz="1200" dirty="0">
              <a:solidFill>
                <a:schemeClr val="tx1">
                  <a:lumMod val="75000"/>
                  <a:lumOff val="25000"/>
                  <a:alpha val="99000"/>
                </a:schemeClr>
              </a:solidFill>
            </a:endParaRPr>
          </a:p>
          <a:p>
            <a:r>
              <a:rPr lang="en-US" dirty="0">
                <a:solidFill>
                  <a:schemeClr val="accent2">
                    <a:alpha val="99000"/>
                  </a:schemeClr>
                </a:solidFill>
                <a:latin typeface="Segoe UI Light" pitchFamily="34" charset="0"/>
              </a:rPr>
              <a:t>Retry against anything that might be external </a:t>
            </a:r>
            <a:r>
              <a:rPr lang="en-US" dirty="0" smtClean="0">
                <a:solidFill>
                  <a:schemeClr val="accent2">
                    <a:alpha val="99000"/>
                  </a:schemeClr>
                </a:solidFill>
                <a:latin typeface="Segoe UI Light" pitchFamily="34" charset="0"/>
              </a:rPr>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t>
            </a:r>
            <a:r>
              <a:rPr lang="en-US" dirty="0">
                <a:solidFill>
                  <a:schemeClr val="accent2">
                    <a:alpha val="99000"/>
                  </a:schemeClr>
                </a:solidFill>
                <a:latin typeface="Segoe UI Light" pitchFamily="34" charset="0"/>
              </a:rPr>
              <a:t>have transient conditions</a:t>
            </a:r>
            <a:r>
              <a:rPr lang="en-US" dirty="0" smtClean="0">
                <a:solidFill>
                  <a:schemeClr val="accent2">
                    <a:alpha val="99000"/>
                  </a:schemeClr>
                </a:solidFill>
                <a:latin typeface="Segoe UI Light" pitchFamily="34" charset="0"/>
              </a:rPr>
              <a:t>*:</a:t>
            </a:r>
          </a:p>
          <a:p>
            <a:r>
              <a:rPr lang="en-US" sz="2000" dirty="0" smtClean="0"/>
              <a:t>SQL </a:t>
            </a:r>
            <a:r>
              <a:rPr lang="en-US" sz="2000" dirty="0" smtClean="0"/>
              <a:t>Database</a:t>
            </a:r>
            <a:endParaRPr lang="en-US" sz="2000" dirty="0" smtClean="0"/>
          </a:p>
          <a:p>
            <a:r>
              <a:rPr lang="en-US" sz="2000" dirty="0" smtClean="0"/>
              <a:t>Windows </a:t>
            </a:r>
            <a:r>
              <a:rPr lang="en-US" sz="2000" dirty="0"/>
              <a:t>Azure </a:t>
            </a:r>
            <a:r>
              <a:rPr lang="en-US" sz="2000" dirty="0" smtClean="0"/>
              <a:t>Storage</a:t>
            </a:r>
          </a:p>
          <a:p>
            <a:r>
              <a:rPr lang="en-US" sz="2000" dirty="0" smtClean="0"/>
              <a:t>Service Bus</a:t>
            </a:r>
          </a:p>
          <a:p>
            <a:r>
              <a:rPr lang="en-US" sz="2000" dirty="0" smtClean="0"/>
              <a:t>3</a:t>
            </a:r>
            <a:r>
              <a:rPr lang="en-US" sz="2000" baseline="30000" dirty="0" smtClean="0"/>
              <a:t>rd</a:t>
            </a:r>
            <a:r>
              <a:rPr lang="en-US" sz="2000" dirty="0" smtClean="0"/>
              <a:t> Party </a:t>
            </a:r>
            <a:r>
              <a:rPr lang="en-US" sz="2000" dirty="0"/>
              <a:t>Services</a:t>
            </a:r>
          </a:p>
        </p:txBody>
      </p:sp>
    </p:spTree>
    <p:extLst>
      <p:ext uri="{BB962C8B-B14F-4D97-AF65-F5344CB8AC3E}">
        <p14:creationId xmlns:p14="http://schemas.microsoft.com/office/powerpoint/2010/main" val="365249093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_3NsKF.EWPgqknIv9t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gcg7Vm0t0aEihQibf3q6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L_nkPniXUS3xXWBaqoK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hgMxarYVEuXiWtKWlh0z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bHRNfUUOD0WwSp813GtrA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YX1hMpxDEedVQdOXU5P7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EfFu.ju7EaL6xpJbVjz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mpxY0A_yEC32OV4Q.pdM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sM3yjPqn0eKjTmHtxrB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po7S4CvcUekDO4nCHc6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NuT6W4NiUyh.OLhgdzD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53m_dxc8i0.HSARw0h0e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AeyqV8OB0WM1GNPcqVg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bxL2klsnZk2brxaWZ8c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KhukhwXKECSxDlHxaeU.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J8ghvh76Umkh5ExotbcL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x3_GTuuFk6sa6g.vwjJ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IojUYYp1EK4sCGheSg2i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gKuEgeiqk.7WwXCHgYm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gMSVowqo0CCDq28CN2t8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JJLGnszgU.9BmbZJ5Bu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n._hU_WEOAkRL_0uiVZ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H9qziN7XUGadFKV8mGiJ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FvJfUiaME.vKqPmq3ep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mQePOnzSkSatnurMXAT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QUhQWA22kGnKBRLgWv3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fVQiS04pUSx_Zkc74E04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gFCII5.kispE_78H0_d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5ZCyqz.V0OJKi6eN2jkz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i0MXOsxTUaUjhKfLwpk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230e9df3-be65-4c73-a93b-d1236ebd677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3390</TotalTime>
  <Words>1047</Words>
  <Application>Microsoft Office PowerPoint</Application>
  <PresentationFormat>Custom</PresentationFormat>
  <Paragraphs>296</Paragraphs>
  <Slides>34</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Wingdings</vt:lpstr>
      <vt:lpstr>Consolas</vt:lpstr>
      <vt:lpstr>Segoe UI Light</vt:lpstr>
      <vt:lpstr>Segoe UI</vt:lpstr>
      <vt:lpstr>MS1444_Windows Azure Template 16x9_r08b</vt:lpstr>
      <vt:lpstr>1_White with Consolas font for code slides</vt:lpstr>
      <vt:lpstr>think-cell Slide</vt:lpstr>
      <vt:lpstr>Building Scalable, Global, and Highly Available Web Apps</vt:lpstr>
      <vt:lpstr>Agenda</vt:lpstr>
      <vt:lpstr>Assumptions</vt:lpstr>
      <vt:lpstr>PowerPoint Presentation</vt:lpstr>
      <vt:lpstr>Why do services fail?</vt:lpstr>
      <vt:lpstr>What do we mean by available?</vt:lpstr>
      <vt:lpstr>Basics – what you get for free</vt:lpstr>
      <vt:lpstr>Fault Tolerance</vt:lpstr>
      <vt:lpstr>What did you mean, retry logic?</vt:lpstr>
      <vt:lpstr>Retry</vt:lpstr>
      <vt:lpstr>Service Specific Implementations</vt:lpstr>
      <vt:lpstr>Site Failover</vt:lpstr>
      <vt:lpstr>Site Failover</vt:lpstr>
      <vt:lpstr>Upgrade Strategies: VIP Swap</vt:lpstr>
      <vt:lpstr>Upgrade Strategies: Upgrade</vt:lpstr>
      <vt:lpstr>Upgrade Strategies New Service &amp; Swap DNS</vt:lpstr>
      <vt:lpstr>PowerPoint Presentation</vt:lpstr>
      <vt:lpstr>What is wrong with this?</vt:lpstr>
      <vt:lpstr>What about this?  </vt:lpstr>
      <vt:lpstr>Synchronous Design Pattern</vt:lpstr>
      <vt:lpstr>Asynchronous Design Pattern</vt:lpstr>
      <vt:lpstr>PowerPoint Presentation</vt:lpstr>
      <vt:lpstr>What’s dedicated cache?</vt:lpstr>
      <vt:lpstr>Why dedicated cache?</vt:lpstr>
      <vt:lpstr>Cache</vt:lpstr>
      <vt:lpstr>Why Performance Matters</vt:lpstr>
      <vt:lpstr>Thinking Globally</vt:lpstr>
      <vt:lpstr>Network Latency</vt:lpstr>
      <vt:lpstr>Content Delivery Network (CDN)</vt:lpstr>
      <vt:lpstr>Windows Azure CDN</vt:lpstr>
      <vt:lpstr>Windows Azure Traffic Manager</vt:lpstr>
      <vt:lpstr>Traffic Manager</vt:lpstr>
      <vt:lpstr>Summary</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Haishi Bai</cp:lastModifiedBy>
  <cp:revision>269</cp:revision>
  <cp:lastPrinted>2011-10-11T14:25:22Z</cp:lastPrinted>
  <dcterms:created xsi:type="dcterms:W3CDTF">2011-03-29T16:07:22Z</dcterms:created>
  <dcterms:modified xsi:type="dcterms:W3CDTF">2012-06-29T04:19:26Z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