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1" r:id="rId6"/>
  </p:sldMasterIdLst>
  <p:notesMasterIdLst>
    <p:notesMasterId r:id="rId24"/>
  </p:notesMasterIdLst>
  <p:handoutMasterIdLst>
    <p:handoutMasterId r:id="rId25"/>
  </p:handoutMasterIdLst>
  <p:sldIdLst>
    <p:sldId id="354" r:id="rId7"/>
    <p:sldId id="368" r:id="rId8"/>
    <p:sldId id="385" r:id="rId9"/>
    <p:sldId id="376" r:id="rId10"/>
    <p:sldId id="386" r:id="rId11"/>
    <p:sldId id="382" r:id="rId12"/>
    <p:sldId id="370" r:id="rId13"/>
    <p:sldId id="371" r:id="rId14"/>
    <p:sldId id="372" r:id="rId15"/>
    <p:sldId id="373" r:id="rId16"/>
    <p:sldId id="379" r:id="rId17"/>
    <p:sldId id="383" r:id="rId18"/>
    <p:sldId id="369" r:id="rId19"/>
    <p:sldId id="381" r:id="rId20"/>
    <p:sldId id="380" r:id="rId21"/>
    <p:sldId id="378" r:id="rId22"/>
    <p:sldId id="360" r:id="rId2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CFC"/>
    <a:srgbClr val="FBFBFB"/>
    <a:srgbClr val="FFBE00"/>
    <a:srgbClr val="8CC600"/>
    <a:srgbClr val="DCDCDC"/>
    <a:srgbClr val="595959"/>
    <a:srgbClr val="F8F8F8"/>
    <a:srgbClr val="0071BC"/>
    <a:srgbClr val="00AEEF"/>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95423" autoAdjust="0"/>
  </p:normalViewPr>
  <p:slideViewPr>
    <p:cSldViewPr snapToGrid="0">
      <p:cViewPr varScale="1">
        <p:scale>
          <a:sx n="80" d="100"/>
          <a:sy n="80" d="100"/>
        </p:scale>
        <p:origin x="-768" y="-84"/>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098"/>
        <p:guide pos="331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6/15/2012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6/15/2012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171160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Data</a:t>
            </a:r>
            <a:r>
              <a:rPr lang="en-US" baseline="0" dirty="0" smtClean="0"/>
              <a:t> Sync</a:t>
            </a:r>
          </a:p>
          <a:p>
            <a:pPr marL="228600" indent="-228600">
              <a:buAutoNum type="arabicParenR"/>
            </a:pPr>
            <a:r>
              <a:rPr lang="en-US" baseline="0" dirty="0" smtClean="0"/>
              <a:t>Create Data Sync Server</a:t>
            </a:r>
          </a:p>
          <a:p>
            <a:pPr marL="228600" indent="-228600">
              <a:buAutoNum type="arabicParenR"/>
            </a:pPr>
            <a:r>
              <a:rPr lang="en-US" baseline="0" dirty="0" smtClean="0"/>
              <a:t>Create Hub to </a:t>
            </a:r>
            <a:r>
              <a:rPr lang="en-US" baseline="0" dirty="0" smtClean="0"/>
              <a:t>SQL </a:t>
            </a:r>
            <a:r>
              <a:rPr lang="en-US" baseline="0" dirty="0" smtClean="0"/>
              <a:t>Database</a:t>
            </a:r>
          </a:p>
          <a:p>
            <a:pPr marL="228600" indent="-228600">
              <a:buAutoNum type="arabicParenR"/>
            </a:pPr>
            <a:r>
              <a:rPr lang="en-US" baseline="0" dirty="0" smtClean="0"/>
              <a:t>Create sync spoke to on-premise </a:t>
            </a:r>
            <a:r>
              <a:rPr lang="en-US" baseline="0" dirty="0" err="1" smtClean="0"/>
              <a:t>db</a:t>
            </a:r>
            <a:endParaRPr lang="en-US" baseline="0" dirty="0" smtClean="0"/>
          </a:p>
          <a:p>
            <a:pPr marL="228600" indent="-228600">
              <a:buAutoNum type="arabicParenR"/>
            </a:pPr>
            <a:r>
              <a:rPr lang="en-US" baseline="0" dirty="0" smtClean="0"/>
              <a:t>Install agent on local </a:t>
            </a:r>
            <a:r>
              <a:rPr lang="en-US" baseline="0" dirty="0" err="1" smtClean="0"/>
              <a:t>db</a:t>
            </a:r>
            <a:endParaRPr lang="en-US" baseline="0" dirty="0" smtClean="0"/>
          </a:p>
          <a:p>
            <a:pPr marL="228600" indent="-228600">
              <a:buAutoNum type="arabicParenR"/>
            </a:pPr>
            <a:r>
              <a:rPr lang="en-US" baseline="0" dirty="0" smtClean="0"/>
              <a:t>Configure Sync</a:t>
            </a:r>
          </a:p>
          <a:p>
            <a:pPr marL="228600" indent="-228600">
              <a:buAutoNum type="arabicParenR"/>
            </a:pPr>
            <a:r>
              <a:rPr lang="en-US" baseline="0" dirty="0" smtClean="0"/>
              <a:t>Sync</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16</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6</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60332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60332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60332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60332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12</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Pre-populated rows treated as conflicts</a:t>
            </a:r>
          </a:p>
          <a:p>
            <a:r>
              <a:rPr lang="en-US" dirty="0" smtClean="0"/>
              <a:t>Conflicts impact performance</a:t>
            </a:r>
          </a:p>
          <a:p>
            <a:endParaRPr lang="en-US" dirty="0" smtClean="0"/>
          </a:p>
          <a:p>
            <a:r>
              <a:rPr lang="en-US" dirty="0" smtClean="0"/>
              <a:t>Initial sync performance will be improved over</a:t>
            </a:r>
            <a:r>
              <a:rPr lang="en-US" baseline="0" dirty="0" smtClean="0"/>
              <a:t> time e.g. build </a:t>
            </a:r>
            <a:r>
              <a:rPr lang="en-US" baseline="0" dirty="0" err="1" smtClean="0"/>
              <a:t>api’s</a:t>
            </a:r>
            <a:r>
              <a:rPr lang="en-US" baseline="0" dirty="0" smtClean="0"/>
              <a:t>; also  may allow out-of-band population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11067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110677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41035806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747897"/>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441" y="990600"/>
            <a:ext cx="10969943" cy="20005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601" y="6430821"/>
            <a:ext cx="1689003" cy="262072"/>
          </a:xfrm>
          <a:prstGeom prst="rect">
            <a:avLst/>
          </a:prstGeom>
        </p:spPr>
      </p:pic>
    </p:spTree>
    <p:extLst>
      <p:ext uri="{BB962C8B-B14F-4D97-AF65-F5344CB8AC3E}">
        <p14:creationId xmlns:p14="http://schemas.microsoft.com/office/powerpoint/2010/main" val="25160115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4869850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3545226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9631874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85834156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5730459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664344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821132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Tree>
    <p:extLst>
      <p:ext uri="{BB962C8B-B14F-4D97-AF65-F5344CB8AC3E}">
        <p14:creationId xmlns:p14="http://schemas.microsoft.com/office/powerpoint/2010/main" val="31410072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226413516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Tree>
    <p:extLst>
      <p:ext uri="{BB962C8B-B14F-4D97-AF65-F5344CB8AC3E}">
        <p14:creationId xmlns:p14="http://schemas.microsoft.com/office/powerpoint/2010/main" val="150465217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50419762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31046248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67827411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87908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93017594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1468783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42343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70457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74" r:id="rId2"/>
    <p:sldLayoutId id="2147483775" r:id="rId3"/>
    <p:sldLayoutId id="2147483776" r:id="rId4"/>
    <p:sldLayoutId id="2147483777" r:id="rId5"/>
    <p:sldLayoutId id="2147483778" r:id="rId6"/>
    <p:sldLayoutId id="2147483748" r:id="rId7"/>
    <p:sldLayoutId id="2147483696" r:id="rId8"/>
    <p:sldLayoutId id="2147483768" r:id="rId9"/>
    <p:sldLayoutId id="2147483698" r:id="rId10"/>
    <p:sldLayoutId id="2147483699" r:id="rId11"/>
    <p:sldLayoutId id="2147483700" r:id="rId12"/>
    <p:sldLayoutId id="2147483780" r:id="rId13"/>
    <p:sldLayoutId id="2147483701" r:id="rId14"/>
    <p:sldLayoutId id="2147483779" r:id="rId15"/>
    <p:sldLayoutId id="2147483702" r:id="rId16"/>
    <p:sldLayoutId id="2147483703" r:id="rId17"/>
    <p:sldLayoutId id="2147483704" r:id="rId18"/>
    <p:sldLayoutId id="2147483800"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14257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16.png"/><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066751" cy="1359196"/>
          </a:xfrm>
        </p:spPr>
        <p:txBody>
          <a:bodyPr/>
          <a:lstStyle/>
          <a:p>
            <a:r>
              <a:rPr lang="en-US" dirty="0" smtClean="0"/>
              <a:t>SQL </a:t>
            </a:r>
            <a:r>
              <a:rPr lang="en-US" dirty="0" smtClean="0"/>
              <a:t>Data Sync</a:t>
            </a:r>
            <a:endParaRPr lang="en-US" dirty="0"/>
          </a:p>
        </p:txBody>
      </p:sp>
      <p:sp>
        <p:nvSpPr>
          <p:cNvPr id="5" name="Text Placeholder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18611087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Rectangle 33861"/>
          <p:cNvPicPr>
            <a:picLocks noChangeAspect="1" noChangeArrowheads="1"/>
          </p:cNvPicPr>
          <p:nvPr/>
        </p:nvPicPr>
        <p:blipFill>
          <a:blip r:embed="rId3" cstate="print"/>
          <a:srcRect/>
          <a:stretch>
            <a:fillRect/>
          </a:stretch>
        </p:blipFill>
        <p:spPr bwMode="auto">
          <a:xfrm>
            <a:off x="7347526" y="796272"/>
            <a:ext cx="2905333" cy="2849356"/>
          </a:xfrm>
          <a:prstGeom prst="rect">
            <a:avLst/>
          </a:prstGeom>
          <a:noFill/>
          <a:ln w="9525">
            <a:noFill/>
            <a:miter lim="800000"/>
            <a:headEnd/>
            <a:tailEnd/>
          </a:ln>
        </p:spPr>
      </p:pic>
      <p:pic>
        <p:nvPicPr>
          <p:cNvPr id="50" name="Rectangle 33861"/>
          <p:cNvPicPr>
            <a:picLocks noChangeAspect="1" noChangeArrowheads="1"/>
          </p:cNvPicPr>
          <p:nvPr/>
        </p:nvPicPr>
        <p:blipFill>
          <a:blip r:embed="rId3" cstate="print"/>
          <a:srcRect/>
          <a:stretch>
            <a:fillRect/>
          </a:stretch>
        </p:blipFill>
        <p:spPr bwMode="auto">
          <a:xfrm>
            <a:off x="7347526" y="4143458"/>
            <a:ext cx="2905333" cy="2714542"/>
          </a:xfrm>
          <a:prstGeom prst="rect">
            <a:avLst/>
          </a:prstGeom>
          <a:noFill/>
          <a:ln w="9525">
            <a:noFill/>
            <a:miter lim="800000"/>
            <a:headEnd/>
            <a:tailEnd/>
          </a:ln>
        </p:spPr>
      </p:pic>
      <p:sp>
        <p:nvSpPr>
          <p:cNvPr id="2" name="Title 1"/>
          <p:cNvSpPr>
            <a:spLocks noGrp="1"/>
          </p:cNvSpPr>
          <p:nvPr>
            <p:ph type="title"/>
          </p:nvPr>
        </p:nvSpPr>
        <p:spPr>
          <a:xfrm>
            <a:off x="519112" y="228600"/>
            <a:ext cx="11149013" cy="498598"/>
          </a:xfrm>
        </p:spPr>
        <p:txBody>
          <a:bodyPr/>
          <a:lstStyle/>
          <a:p>
            <a:r>
              <a:rPr lang="en-US" sz="3600" dirty="0" smtClean="0"/>
              <a:t>SQL </a:t>
            </a:r>
            <a:r>
              <a:rPr lang="en-US" sz="3600" dirty="0" smtClean="0"/>
              <a:t>Data </a:t>
            </a:r>
            <a:r>
              <a:rPr lang="en-US" sz="3600" dirty="0" smtClean="0"/>
              <a:t>Sync and Windows Azure Traffic Manager</a:t>
            </a:r>
            <a:endParaRPr lang="en-US" dirty="0"/>
          </a:p>
        </p:txBody>
      </p:sp>
      <p:sp>
        <p:nvSpPr>
          <p:cNvPr id="35" name="TextBox 34"/>
          <p:cNvSpPr txBox="1"/>
          <p:nvPr/>
        </p:nvSpPr>
        <p:spPr>
          <a:xfrm>
            <a:off x="4870210" y="2157534"/>
            <a:ext cx="1117101"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effectLst/>
                <a:uLnTx/>
                <a:uFillTx/>
              </a:rPr>
              <a:t>US</a:t>
            </a:r>
            <a:endParaRPr kumimoji="0" lang="en-US" sz="2400" b="1" i="0" u="none" strike="noStrike" kern="0" cap="none" spc="0" normalizeH="0" baseline="0" noProof="0" dirty="0">
              <a:ln>
                <a:noFill/>
              </a:ln>
              <a:effectLst/>
              <a:uLnTx/>
              <a:uFillTx/>
            </a:endParaRPr>
          </a:p>
        </p:txBody>
      </p:sp>
      <p:sp>
        <p:nvSpPr>
          <p:cNvPr id="36" name="Can 35"/>
          <p:cNvSpPr/>
          <p:nvPr/>
        </p:nvSpPr>
        <p:spPr bwMode="auto">
          <a:xfrm>
            <a:off x="8367037" y="5678737"/>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t>
            </a:r>
            <a:r>
              <a:rPr lang="en-US" sz="1200" b="1" dirty="0" smtClean="0">
                <a:solidFill>
                  <a:schemeClr val="tx1">
                    <a:alpha val="99000"/>
                  </a:schemeClr>
                </a:solidFill>
              </a:rPr>
              <a:t>Database</a:t>
            </a:r>
            <a:endParaRPr lang="en-US" sz="1200" b="1" dirty="0">
              <a:solidFill>
                <a:schemeClr val="tx1">
                  <a:alpha val="99000"/>
                </a:schemeClr>
              </a:solidFill>
            </a:endParaRPr>
          </a:p>
        </p:txBody>
      </p:sp>
      <p:sp>
        <p:nvSpPr>
          <p:cNvPr id="37" name="Rounded Rectangle 36"/>
          <p:cNvSpPr/>
          <p:nvPr/>
        </p:nvSpPr>
        <p:spPr bwMode="auto">
          <a:xfrm>
            <a:off x="7988026" y="4819392"/>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38" name="Straight Arrow Connector 37"/>
          <p:cNvCxnSpPr>
            <a:stCxn id="37" idx="2"/>
            <a:endCxn id="36" idx="1"/>
          </p:cNvCxnSpPr>
          <p:nvPr/>
        </p:nvCxnSpPr>
        <p:spPr>
          <a:xfrm>
            <a:off x="8700595" y="5322722"/>
            <a:ext cx="5440" cy="35601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Can 42"/>
          <p:cNvSpPr/>
          <p:nvPr/>
        </p:nvSpPr>
        <p:spPr bwMode="auto">
          <a:xfrm>
            <a:off x="8361596" y="2287368"/>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t>
            </a:r>
            <a:r>
              <a:rPr lang="en-US" sz="1200" b="1" dirty="0" smtClean="0">
                <a:solidFill>
                  <a:schemeClr val="tx1">
                    <a:alpha val="99000"/>
                  </a:schemeClr>
                </a:solidFill>
              </a:rPr>
              <a:t>Database</a:t>
            </a:r>
            <a:endParaRPr lang="en-US" sz="1200" b="1" dirty="0">
              <a:solidFill>
                <a:schemeClr val="tx1">
                  <a:alpha val="99000"/>
                </a:schemeClr>
              </a:solidFill>
            </a:endParaRPr>
          </a:p>
        </p:txBody>
      </p:sp>
      <p:sp>
        <p:nvSpPr>
          <p:cNvPr id="44" name="Rounded Rectangle 43"/>
          <p:cNvSpPr/>
          <p:nvPr/>
        </p:nvSpPr>
        <p:spPr bwMode="auto">
          <a:xfrm>
            <a:off x="7982585" y="1428023"/>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45" name="Straight Arrow Connector 44"/>
          <p:cNvCxnSpPr>
            <a:stCxn id="44" idx="2"/>
            <a:endCxn id="43" idx="1"/>
          </p:cNvCxnSpPr>
          <p:nvPr/>
        </p:nvCxnSpPr>
        <p:spPr>
          <a:xfrm>
            <a:off x="8695154" y="1931353"/>
            <a:ext cx="5440" cy="35601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Left-Right Arrow 52"/>
          <p:cNvSpPr/>
          <p:nvPr/>
        </p:nvSpPr>
        <p:spPr bwMode="auto">
          <a:xfrm rot="18926601">
            <a:off x="6250080" y="2832813"/>
            <a:ext cx="1472772" cy="194888"/>
          </a:xfrm>
          <a:prstGeom prst="lef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solidFill>
                  <a:schemeClr val="tx1">
                    <a:alpha val="99000"/>
                  </a:schemeClr>
                </a:solidFill>
              </a:rPr>
              <a:t>Sync</a:t>
            </a:r>
            <a:endParaRPr lang="en-US" sz="1600" b="1" dirty="0" smtClean="0">
              <a:solidFill>
                <a:schemeClr val="tx1">
                  <a:alpha val="99000"/>
                </a:schemeClr>
              </a:solidFill>
            </a:endParaRPr>
          </a:p>
        </p:txBody>
      </p:sp>
      <p:sp>
        <p:nvSpPr>
          <p:cNvPr id="39" name="TextBox 38"/>
          <p:cNvSpPr txBox="1"/>
          <p:nvPr/>
        </p:nvSpPr>
        <p:spPr>
          <a:xfrm>
            <a:off x="9941171" y="1218023"/>
            <a:ext cx="157011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effectLst/>
                <a:uLnTx/>
                <a:uFillTx/>
              </a:rPr>
              <a:t>Europe</a:t>
            </a:r>
            <a:endParaRPr kumimoji="0" lang="en-US" sz="2400" b="1" i="0" u="none" strike="noStrike" kern="0" cap="none" spc="0" normalizeH="0" baseline="0" noProof="0" dirty="0">
              <a:ln>
                <a:noFill/>
              </a:ln>
              <a:effectLst/>
              <a:uLnTx/>
              <a:uFillTx/>
            </a:endParaRPr>
          </a:p>
        </p:txBody>
      </p:sp>
      <p:pic>
        <p:nvPicPr>
          <p:cNvPr id="46" name="Rectangle 33861"/>
          <p:cNvPicPr>
            <a:picLocks noChangeAspect="1" noChangeArrowheads="1"/>
          </p:cNvPicPr>
          <p:nvPr/>
        </p:nvPicPr>
        <p:blipFill>
          <a:blip r:embed="rId3" cstate="print"/>
          <a:srcRect/>
          <a:stretch>
            <a:fillRect/>
          </a:stretch>
        </p:blipFill>
        <p:spPr bwMode="auto">
          <a:xfrm>
            <a:off x="4081133" y="2551949"/>
            <a:ext cx="2905333" cy="2849356"/>
          </a:xfrm>
          <a:prstGeom prst="rect">
            <a:avLst/>
          </a:prstGeom>
          <a:noFill/>
          <a:ln w="9525">
            <a:noFill/>
            <a:miter lim="800000"/>
            <a:headEnd/>
            <a:tailEnd/>
          </a:ln>
        </p:spPr>
      </p:pic>
      <p:sp>
        <p:nvSpPr>
          <p:cNvPr id="56" name="Can 55"/>
          <p:cNvSpPr/>
          <p:nvPr/>
        </p:nvSpPr>
        <p:spPr bwMode="auto">
          <a:xfrm>
            <a:off x="5095203" y="4043045"/>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t>
            </a:r>
            <a:r>
              <a:rPr lang="en-US" sz="1200" b="1" dirty="0" smtClean="0">
                <a:solidFill>
                  <a:schemeClr val="tx1">
                    <a:alpha val="99000"/>
                  </a:schemeClr>
                </a:solidFill>
              </a:rPr>
              <a:t>Database</a:t>
            </a:r>
            <a:endParaRPr lang="en-US" sz="1200" b="1" dirty="0">
              <a:solidFill>
                <a:schemeClr val="tx1">
                  <a:alpha val="99000"/>
                </a:schemeClr>
              </a:solidFill>
            </a:endParaRPr>
          </a:p>
        </p:txBody>
      </p:sp>
      <p:sp>
        <p:nvSpPr>
          <p:cNvPr id="57" name="Rounded Rectangle 56"/>
          <p:cNvSpPr/>
          <p:nvPr/>
        </p:nvSpPr>
        <p:spPr bwMode="auto">
          <a:xfrm>
            <a:off x="4716192" y="3183700"/>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58" name="Straight Arrow Connector 57"/>
          <p:cNvCxnSpPr>
            <a:stCxn id="57" idx="2"/>
            <a:endCxn id="56" idx="1"/>
          </p:cNvCxnSpPr>
          <p:nvPr/>
        </p:nvCxnSpPr>
        <p:spPr>
          <a:xfrm>
            <a:off x="5428761" y="3687030"/>
            <a:ext cx="5440" cy="35601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9941171" y="4763892"/>
            <a:ext cx="157011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effectLst/>
                <a:uLnTx/>
                <a:uFillTx/>
              </a:rPr>
              <a:t>Asia</a:t>
            </a:r>
            <a:endParaRPr kumimoji="0" lang="en-US" sz="2400" b="1" i="0" u="none" strike="noStrike" kern="0" cap="none" spc="0" normalizeH="0" baseline="0" noProof="0" dirty="0">
              <a:ln>
                <a:noFill/>
              </a:ln>
              <a:effectLst/>
              <a:uLnTx/>
              <a:uFillTx/>
            </a:endParaRPr>
          </a:p>
        </p:txBody>
      </p:sp>
      <p:sp>
        <p:nvSpPr>
          <p:cNvPr id="52" name="Left-Right Arrow 51"/>
          <p:cNvSpPr/>
          <p:nvPr/>
        </p:nvSpPr>
        <p:spPr bwMode="auto">
          <a:xfrm rot="2458449">
            <a:off x="6276865" y="4602447"/>
            <a:ext cx="1472772" cy="194888"/>
          </a:xfrm>
          <a:prstGeom prst="lef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solidFill>
                  <a:schemeClr val="tx1">
                    <a:alpha val="99000"/>
                  </a:schemeClr>
                </a:solidFill>
              </a:rPr>
              <a:t>Sync</a:t>
            </a:r>
          </a:p>
        </p:txBody>
      </p:sp>
      <p:sp>
        <p:nvSpPr>
          <p:cNvPr id="61" name="Text Placeholder 3"/>
          <p:cNvSpPr txBox="1">
            <a:spLocks/>
          </p:cNvSpPr>
          <p:nvPr/>
        </p:nvSpPr>
        <p:spPr>
          <a:xfrm>
            <a:off x="462843" y="1374598"/>
            <a:ext cx="3618290" cy="4304139"/>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spc="-100" dirty="0" smtClean="0">
                <a:solidFill>
                  <a:schemeClr val="accent2">
                    <a:alpha val="99000"/>
                  </a:schemeClr>
                </a:solidFill>
                <a:latin typeface="Segoe UI Light" pitchFamily="34" charset="0"/>
              </a:rPr>
              <a:t>Traffic Manager</a:t>
            </a:r>
          </a:p>
          <a:p>
            <a:pPr marL="0" indent="0">
              <a:lnSpc>
                <a:spcPct val="150000"/>
              </a:lnSpc>
              <a:buNone/>
            </a:pPr>
            <a:r>
              <a:rPr lang="en-US" sz="1800" dirty="0" smtClean="0"/>
              <a:t>Distribute traffic between Azure-hosted applications</a:t>
            </a:r>
          </a:p>
          <a:p>
            <a:pPr marL="0" indent="0">
              <a:lnSpc>
                <a:spcPct val="150000"/>
              </a:lnSpc>
              <a:buNone/>
            </a:pPr>
            <a:r>
              <a:rPr lang="en-US" sz="1800" dirty="0" smtClean="0"/>
              <a:t>DNS-based</a:t>
            </a:r>
          </a:p>
          <a:p>
            <a:pPr marL="0" indent="0">
              <a:lnSpc>
                <a:spcPct val="150000"/>
              </a:lnSpc>
              <a:buNone/>
            </a:pPr>
            <a:r>
              <a:rPr lang="en-US" sz="1800" dirty="0" smtClean="0"/>
              <a:t>Distribution Options:</a:t>
            </a:r>
          </a:p>
          <a:p>
            <a:pPr marL="0" indent="0">
              <a:lnSpc>
                <a:spcPct val="150000"/>
              </a:lnSpc>
              <a:buNone/>
            </a:pPr>
            <a:r>
              <a:rPr lang="en-US" sz="1400" dirty="0" smtClean="0"/>
              <a:t>Performance</a:t>
            </a:r>
          </a:p>
          <a:p>
            <a:pPr marL="0" indent="0">
              <a:lnSpc>
                <a:spcPct val="150000"/>
              </a:lnSpc>
              <a:buNone/>
            </a:pPr>
            <a:r>
              <a:rPr lang="en-US" sz="1400" dirty="0" smtClean="0"/>
              <a:t>Round Robin</a:t>
            </a:r>
          </a:p>
          <a:p>
            <a:pPr marL="0" indent="0">
              <a:lnSpc>
                <a:spcPct val="150000"/>
              </a:lnSpc>
              <a:buNone/>
            </a:pPr>
            <a:r>
              <a:rPr lang="en-US" sz="1400" dirty="0" smtClean="0"/>
              <a:t>Failover</a:t>
            </a:r>
          </a:p>
        </p:txBody>
      </p:sp>
      <p:pic>
        <p:nvPicPr>
          <p:cNvPr id="62" name="Picture 3" descr="C:\DVDArt\DVD_Art_Sept-2-2010\Artwork_Imagery\Icons - Illustrations\_ MISC ICONS\disk person pc laptop person blu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711" y="3435365"/>
            <a:ext cx="1191030" cy="822377"/>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Arrow Connector 62"/>
          <p:cNvCxnSpPr>
            <a:stCxn id="62" idx="1"/>
          </p:cNvCxnSpPr>
          <p:nvPr/>
        </p:nvCxnSpPr>
        <p:spPr>
          <a:xfrm flipH="1" flipV="1">
            <a:off x="9555828" y="3467582"/>
            <a:ext cx="574883" cy="378972"/>
          </a:xfrm>
          <a:prstGeom prst="straightConnector1">
            <a:avLst/>
          </a:prstGeom>
          <a:ln w="222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2" idx="1"/>
          </p:cNvCxnSpPr>
          <p:nvPr/>
        </p:nvCxnSpPr>
        <p:spPr>
          <a:xfrm flipH="1">
            <a:off x="9396034" y="3846554"/>
            <a:ext cx="734677" cy="0"/>
          </a:xfrm>
          <a:prstGeom prst="straightConnector1">
            <a:avLst/>
          </a:prstGeom>
          <a:ln w="222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2" idx="1"/>
          </p:cNvCxnSpPr>
          <p:nvPr/>
        </p:nvCxnSpPr>
        <p:spPr>
          <a:xfrm flipH="1">
            <a:off x="9555828" y="3846554"/>
            <a:ext cx="574883" cy="427922"/>
          </a:xfrm>
          <a:prstGeom prst="straightConnector1">
            <a:avLst/>
          </a:prstGeom>
          <a:ln w="222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596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fade">
                                      <p:cBhvr>
                                        <p:cTn id="45" dur="500"/>
                                        <p:tgtEl>
                                          <p:spTgt spid="57"/>
                                        </p:tgtEl>
                                      </p:cBhvr>
                                    </p:animEffect>
                                  </p:childTnLst>
                                </p:cTn>
                              </p:par>
                              <p:par>
                                <p:cTn id="46" presetID="10" presetClass="entr" presetSubtype="0" fill="hold"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43" grpId="0" animBg="1"/>
      <p:bldP spid="44" grpId="0" animBg="1"/>
      <p:bldP spid="53" grpId="0" animBg="1"/>
      <p:bldP spid="56" grpId="0" animBg="1"/>
      <p:bldP spid="57" grpId="0"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&amp; Database Impact</a:t>
            </a:r>
            <a:endParaRPr lang="en-US" dirty="0"/>
          </a:p>
        </p:txBody>
      </p:sp>
      <p:sp>
        <p:nvSpPr>
          <p:cNvPr id="6" name="Text Placeholder 3"/>
          <p:cNvSpPr>
            <a:spLocks noGrp="1"/>
          </p:cNvSpPr>
          <p:nvPr>
            <p:ph type="body" sz="quarter" idx="10"/>
          </p:nvPr>
        </p:nvSpPr>
        <p:spPr>
          <a:xfrm>
            <a:off x="519112" y="1132839"/>
            <a:ext cx="11149013" cy="5201424"/>
          </a:xfrm>
        </p:spPr>
        <p:txBody>
          <a:bodyPr/>
          <a:lstStyle/>
          <a:p>
            <a:pPr marL="3175">
              <a:lnSpc>
                <a:spcPct val="100000"/>
              </a:lnSpc>
            </a:pPr>
            <a:r>
              <a:rPr lang="en-US" sz="2400" dirty="0" smtClean="0"/>
              <a:t>Sync Provisioning:</a:t>
            </a:r>
          </a:p>
          <a:p>
            <a:pPr marL="3175">
              <a:lnSpc>
                <a:spcPct val="100000"/>
              </a:lnSpc>
            </a:pPr>
            <a:r>
              <a:rPr lang="en-US" sz="1800" dirty="0" smtClean="0"/>
              <a:t>Change Tracking via triggers and side-tables</a:t>
            </a:r>
          </a:p>
          <a:p>
            <a:pPr marL="3175">
              <a:lnSpc>
                <a:spcPct val="100000"/>
              </a:lnSpc>
            </a:pPr>
            <a:r>
              <a:rPr lang="en-US" sz="1800" dirty="0" smtClean="0"/>
              <a:t>Minimal DML overhead</a:t>
            </a:r>
          </a:p>
          <a:p>
            <a:pPr marL="3175">
              <a:lnSpc>
                <a:spcPct val="100000"/>
              </a:lnSpc>
            </a:pPr>
            <a:r>
              <a:rPr lang="en-US" sz="1800" dirty="0" smtClean="0"/>
              <a:t>No change to user tables</a:t>
            </a:r>
          </a:p>
          <a:p>
            <a:pPr marL="3175">
              <a:lnSpc>
                <a:spcPct val="100000"/>
              </a:lnSpc>
            </a:pPr>
            <a:r>
              <a:rPr lang="en-US" sz="1800" dirty="0" smtClean="0"/>
              <a:t>Stored Procedures and meta-data tables</a:t>
            </a:r>
          </a:p>
          <a:p>
            <a:pPr marL="3175">
              <a:lnSpc>
                <a:spcPct val="100000"/>
              </a:lnSpc>
            </a:pPr>
            <a:r>
              <a:rPr lang="en-US" sz="2400" dirty="0" smtClean="0"/>
              <a:t>Batching:</a:t>
            </a:r>
          </a:p>
          <a:p>
            <a:pPr>
              <a:lnSpc>
                <a:spcPct val="100000"/>
              </a:lnSpc>
            </a:pPr>
            <a:r>
              <a:rPr lang="en-US" sz="1800" dirty="0" smtClean="0"/>
              <a:t>Data change split into batches for transfer</a:t>
            </a:r>
          </a:p>
          <a:p>
            <a:pPr marL="3175">
              <a:lnSpc>
                <a:spcPct val="100000"/>
              </a:lnSpc>
            </a:pPr>
            <a:r>
              <a:rPr lang="en-US" sz="2400" dirty="0" smtClean="0"/>
              <a:t>Transactional Consistency</a:t>
            </a:r>
          </a:p>
          <a:p>
            <a:pPr>
              <a:lnSpc>
                <a:spcPct val="100000"/>
              </a:lnSpc>
            </a:pPr>
            <a:r>
              <a:rPr lang="en-US" sz="1800" dirty="0" smtClean="0"/>
              <a:t>“Net changes”; not “all changes”</a:t>
            </a:r>
          </a:p>
          <a:p>
            <a:pPr>
              <a:lnSpc>
                <a:spcPct val="100000"/>
              </a:lnSpc>
            </a:pPr>
            <a:r>
              <a:rPr lang="en-US" sz="1800" dirty="0" smtClean="0"/>
              <a:t>Batches split into transactions to apply</a:t>
            </a:r>
          </a:p>
          <a:p>
            <a:pPr>
              <a:lnSpc>
                <a:spcPct val="100000"/>
              </a:lnSpc>
            </a:pPr>
            <a:r>
              <a:rPr lang="en-US" sz="1800" dirty="0" smtClean="0"/>
              <a:t>PK/FK ordering preserved</a:t>
            </a:r>
          </a:p>
          <a:p>
            <a:pPr>
              <a:lnSpc>
                <a:spcPct val="100000"/>
              </a:lnSpc>
            </a:pPr>
            <a:r>
              <a:rPr lang="en-US" sz="1800" dirty="0" smtClean="0"/>
              <a:t>Transaction boundaries at source not preserved</a:t>
            </a:r>
          </a:p>
          <a:p>
            <a:pPr>
              <a:lnSpc>
                <a:spcPct val="100000"/>
              </a:lnSpc>
            </a:pPr>
            <a:r>
              <a:rPr lang="en-US" sz="1600" dirty="0" smtClean="0"/>
              <a:t>E.g. Could get new Order applied in separate transaction to associated new </a:t>
            </a:r>
            <a:r>
              <a:rPr lang="en-US" sz="1600" dirty="0" err="1" smtClean="0"/>
              <a:t>OrderDetail</a:t>
            </a:r>
            <a:endParaRPr lang="en-US" sz="1600" dirty="0" smtClean="0"/>
          </a:p>
        </p:txBody>
      </p:sp>
    </p:spTree>
    <p:extLst>
      <p:ext uri="{BB962C8B-B14F-4D97-AF65-F5344CB8AC3E}">
        <p14:creationId xmlns:p14="http://schemas.microsoft.com/office/powerpoint/2010/main" val="11505635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Best Practices</a:t>
            </a:r>
            <a:endParaRPr lang="en-US" dirty="0"/>
          </a:p>
        </p:txBody>
      </p:sp>
    </p:spTree>
    <p:extLst>
      <p:ext uri="{BB962C8B-B14F-4D97-AF65-F5344CB8AC3E}">
        <p14:creationId xmlns:p14="http://schemas.microsoft.com/office/powerpoint/2010/main" val="104763128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a:t>
            </a:r>
            <a:endParaRPr lang="en-US" dirty="0"/>
          </a:p>
        </p:txBody>
      </p:sp>
      <p:sp>
        <p:nvSpPr>
          <p:cNvPr id="4" name="Text Placeholder 3"/>
          <p:cNvSpPr>
            <a:spLocks noGrp="1"/>
          </p:cNvSpPr>
          <p:nvPr>
            <p:ph type="body" sz="quarter" idx="10"/>
          </p:nvPr>
        </p:nvSpPr>
        <p:spPr>
          <a:xfrm>
            <a:off x="519113" y="1447799"/>
            <a:ext cx="6796088" cy="4376583"/>
          </a:xfrm>
        </p:spPr>
        <p:txBody>
          <a:bodyPr/>
          <a:lstStyle/>
          <a:p>
            <a:pPr marL="3175"/>
            <a:r>
              <a:rPr lang="en-US" sz="3600" spc="-100" dirty="0" smtClean="0">
                <a:solidFill>
                  <a:schemeClr val="accent2">
                    <a:alpha val="99000"/>
                  </a:schemeClr>
                </a:solidFill>
                <a:latin typeface="Segoe UI Light" pitchFamily="34" charset="0"/>
              </a:rPr>
              <a:t>Database Provisioning</a:t>
            </a:r>
          </a:p>
          <a:p>
            <a:pPr marL="3175">
              <a:lnSpc>
                <a:spcPct val="150000"/>
              </a:lnSpc>
            </a:pPr>
            <a:r>
              <a:rPr lang="en-US" sz="2000" dirty="0" smtClean="0"/>
              <a:t>Basic database auto-provisioning provided:</a:t>
            </a:r>
          </a:p>
          <a:p>
            <a:pPr marL="3175">
              <a:lnSpc>
                <a:spcPct val="150000"/>
              </a:lnSpc>
            </a:pPr>
            <a:r>
              <a:rPr lang="en-US" sz="1600" dirty="0" smtClean="0"/>
              <a:t>Goal is to make Data Sync easy to try</a:t>
            </a:r>
          </a:p>
          <a:p>
            <a:pPr marL="3175">
              <a:lnSpc>
                <a:spcPct val="150000"/>
              </a:lnSpc>
            </a:pPr>
            <a:r>
              <a:rPr lang="en-US" sz="1600" dirty="0" smtClean="0"/>
              <a:t>Creates tables when the destination tables do not exist</a:t>
            </a:r>
          </a:p>
          <a:p>
            <a:pPr marL="3175">
              <a:lnSpc>
                <a:spcPct val="150000"/>
              </a:lnSpc>
            </a:pPr>
            <a:r>
              <a:rPr lang="en-US" sz="1600" dirty="0" smtClean="0"/>
              <a:t>Only the columns selected for syncing are created in the destination tables</a:t>
            </a:r>
          </a:p>
          <a:p>
            <a:pPr marL="3175">
              <a:lnSpc>
                <a:spcPct val="150000"/>
              </a:lnSpc>
            </a:pPr>
            <a:r>
              <a:rPr lang="en-US" sz="1600" dirty="0" smtClean="0"/>
              <a:t>Indexes in XML type columns and CHECK constraints are not created</a:t>
            </a:r>
          </a:p>
          <a:p>
            <a:pPr marL="3175">
              <a:lnSpc>
                <a:spcPct val="150000"/>
              </a:lnSpc>
            </a:pPr>
            <a:r>
              <a:rPr lang="en-US" sz="1600" dirty="0" smtClean="0"/>
              <a:t>Index option not set; e.g. STATISTICS_NORECOMPUTE</a:t>
            </a:r>
          </a:p>
          <a:p>
            <a:pPr marL="3175">
              <a:lnSpc>
                <a:spcPct val="150000"/>
              </a:lnSpc>
            </a:pPr>
            <a:r>
              <a:rPr lang="en-US" sz="1600" dirty="0" smtClean="0"/>
              <a:t>Triggers, Views, Stored Procedures not created</a:t>
            </a:r>
          </a:p>
          <a:p>
            <a:pPr marL="3175">
              <a:lnSpc>
                <a:spcPct val="150000"/>
              </a:lnSpc>
            </a:pPr>
            <a:r>
              <a:rPr lang="en-US" sz="2000" dirty="0" smtClean="0"/>
              <a:t>Recommendation:</a:t>
            </a:r>
          </a:p>
          <a:p>
            <a:pPr marL="3175">
              <a:lnSpc>
                <a:spcPct val="150000"/>
              </a:lnSpc>
            </a:pPr>
            <a:r>
              <a:rPr lang="en-US" sz="1600" dirty="0" smtClean="0"/>
              <a:t>Use the auto-provisioning capability only for trying the service</a:t>
            </a:r>
          </a:p>
          <a:p>
            <a:pPr marL="3175">
              <a:lnSpc>
                <a:spcPct val="150000"/>
              </a:lnSpc>
            </a:pPr>
            <a:r>
              <a:rPr lang="en-US" sz="1600" dirty="0" smtClean="0"/>
              <a:t>For production, you provision the database schema</a:t>
            </a:r>
          </a:p>
        </p:txBody>
      </p:sp>
    </p:spTree>
    <p:extLst>
      <p:ext uri="{BB962C8B-B14F-4D97-AF65-F5344CB8AC3E}">
        <p14:creationId xmlns:p14="http://schemas.microsoft.com/office/powerpoint/2010/main" val="394768212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Best Practice</a:t>
            </a:r>
            <a:endParaRPr lang="en-US" dirty="0"/>
          </a:p>
        </p:txBody>
      </p:sp>
      <p:sp>
        <p:nvSpPr>
          <p:cNvPr id="5" name="Text Placeholder 3"/>
          <p:cNvSpPr>
            <a:spLocks noGrp="1"/>
          </p:cNvSpPr>
          <p:nvPr>
            <p:ph type="body" sz="quarter" idx="10"/>
          </p:nvPr>
        </p:nvSpPr>
        <p:spPr>
          <a:xfrm>
            <a:off x="519112" y="1447799"/>
            <a:ext cx="11149013" cy="4570482"/>
          </a:xfrm>
        </p:spPr>
        <p:txBody>
          <a:bodyPr/>
          <a:lstStyle/>
          <a:p>
            <a:pPr marL="3175"/>
            <a:r>
              <a:rPr lang="en-US" sz="4000" spc="-100" dirty="0" smtClean="0">
                <a:solidFill>
                  <a:schemeClr val="accent2">
                    <a:alpha val="99000"/>
                  </a:schemeClr>
                </a:solidFill>
                <a:latin typeface="Segoe UI Light" pitchFamily="34" charset="0"/>
              </a:rPr>
              <a:t>Data Sync for DR</a:t>
            </a:r>
          </a:p>
          <a:p>
            <a:pPr marL="3175">
              <a:lnSpc>
                <a:spcPct val="150000"/>
              </a:lnSpc>
            </a:pPr>
            <a:r>
              <a:rPr lang="en-US" sz="2400" dirty="0" smtClean="0"/>
              <a:t>Examine characteristics:</a:t>
            </a:r>
          </a:p>
          <a:p>
            <a:pPr marL="3175">
              <a:lnSpc>
                <a:spcPct val="150000"/>
              </a:lnSpc>
            </a:pPr>
            <a:r>
              <a:rPr lang="en-US" sz="1800" dirty="0" smtClean="0"/>
              <a:t>Need change tracking (triggers, side tables) for all tables</a:t>
            </a:r>
          </a:p>
          <a:p>
            <a:pPr marL="3175">
              <a:lnSpc>
                <a:spcPct val="150000"/>
              </a:lnSpc>
            </a:pPr>
            <a:r>
              <a:rPr lang="en-US" sz="1800" dirty="0" smtClean="0"/>
              <a:t>Transaction boundaries not synced; operations in transactions can be split</a:t>
            </a:r>
          </a:p>
          <a:p>
            <a:pPr marL="3175">
              <a:lnSpc>
                <a:spcPct val="150000"/>
              </a:lnSpc>
            </a:pPr>
            <a:r>
              <a:rPr lang="en-US" sz="1800" dirty="0" smtClean="0"/>
              <a:t>Syncs on a fixed interval; no way to configure a delay</a:t>
            </a:r>
          </a:p>
          <a:p>
            <a:pPr marL="3175">
              <a:lnSpc>
                <a:spcPct val="150000"/>
              </a:lnSpc>
            </a:pPr>
            <a:r>
              <a:rPr lang="en-US" sz="1800" dirty="0" smtClean="0"/>
              <a:t>No automatic failover</a:t>
            </a:r>
          </a:p>
          <a:p>
            <a:pPr marL="3175">
              <a:lnSpc>
                <a:spcPct val="150000"/>
              </a:lnSpc>
            </a:pPr>
            <a:r>
              <a:rPr lang="en-US" sz="1800" dirty="0" smtClean="0"/>
              <a:t>Can’t restore to a particular time</a:t>
            </a:r>
          </a:p>
          <a:p>
            <a:pPr marL="3175">
              <a:lnSpc>
                <a:spcPct val="150000"/>
              </a:lnSpc>
            </a:pPr>
            <a:r>
              <a:rPr lang="en-US" sz="2400" dirty="0" smtClean="0"/>
              <a:t>Provided:</a:t>
            </a:r>
          </a:p>
          <a:p>
            <a:pPr marL="3175">
              <a:lnSpc>
                <a:spcPct val="150000"/>
              </a:lnSpc>
            </a:pPr>
            <a:r>
              <a:rPr lang="en-US" sz="1800" dirty="0" smtClean="0"/>
              <a:t>Sync as frequently as  every 5 minutes</a:t>
            </a:r>
          </a:p>
          <a:p>
            <a:pPr marL="3175">
              <a:lnSpc>
                <a:spcPct val="150000"/>
              </a:lnSpc>
            </a:pPr>
            <a:r>
              <a:rPr lang="en-US" sz="1800" dirty="0" smtClean="0"/>
              <a:t>On-going sync of delta’s, not wholesale export</a:t>
            </a:r>
          </a:p>
        </p:txBody>
      </p:sp>
    </p:spTree>
    <p:extLst>
      <p:ext uri="{BB962C8B-B14F-4D97-AF65-F5344CB8AC3E}">
        <p14:creationId xmlns:p14="http://schemas.microsoft.com/office/powerpoint/2010/main" val="318322611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4" name="Text Placeholder 3"/>
          <p:cNvSpPr>
            <a:spLocks noGrp="1"/>
          </p:cNvSpPr>
          <p:nvPr>
            <p:ph type="body" sz="quarter" idx="10"/>
          </p:nvPr>
        </p:nvSpPr>
        <p:spPr>
          <a:xfrm>
            <a:off x="519112" y="1447799"/>
            <a:ext cx="11149013" cy="1274195"/>
          </a:xfrm>
        </p:spPr>
        <p:txBody>
          <a:bodyPr/>
          <a:lstStyle/>
          <a:p>
            <a:pPr marL="3175"/>
            <a:r>
              <a:rPr lang="en-US" spc="-100" dirty="0" smtClean="0">
                <a:solidFill>
                  <a:schemeClr val="accent2">
                    <a:alpha val="99000"/>
                  </a:schemeClr>
                </a:solidFill>
                <a:latin typeface="Segoe UI Light" pitchFamily="34" charset="0"/>
              </a:rPr>
              <a:t>Initial Sync</a:t>
            </a:r>
            <a:endParaRPr lang="en-US" dirty="0" smtClean="0"/>
          </a:p>
          <a:p>
            <a:pPr marL="3175">
              <a:lnSpc>
                <a:spcPct val="150000"/>
              </a:lnSpc>
            </a:pPr>
            <a:r>
              <a:rPr lang="en-US" sz="1800" dirty="0" smtClean="0"/>
              <a:t>DO NOT pre-populate member database with data</a:t>
            </a:r>
          </a:p>
          <a:p>
            <a:pPr marL="3175">
              <a:lnSpc>
                <a:spcPct val="150000"/>
              </a:lnSpc>
            </a:pPr>
            <a:r>
              <a:rPr lang="en-US" sz="1800" dirty="0" smtClean="0"/>
              <a:t>DO let Data Sync perform initial sync</a:t>
            </a:r>
          </a:p>
        </p:txBody>
      </p:sp>
      <p:sp>
        <p:nvSpPr>
          <p:cNvPr id="5" name="Text Placeholder 3"/>
          <p:cNvSpPr txBox="1">
            <a:spLocks/>
          </p:cNvSpPr>
          <p:nvPr/>
        </p:nvSpPr>
        <p:spPr>
          <a:xfrm>
            <a:off x="485982" y="3031435"/>
            <a:ext cx="11149013" cy="1274195"/>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a:r>
              <a:rPr lang="en-US" spc="-100" dirty="0" smtClean="0">
                <a:solidFill>
                  <a:schemeClr val="accent2">
                    <a:alpha val="99000"/>
                  </a:schemeClr>
                </a:solidFill>
                <a:latin typeface="Segoe UI Light" pitchFamily="34" charset="0"/>
              </a:rPr>
              <a:t>Reasoning</a:t>
            </a:r>
            <a:endParaRPr lang="en-US" dirty="0" smtClean="0"/>
          </a:p>
          <a:p>
            <a:pPr marL="3175">
              <a:lnSpc>
                <a:spcPct val="150000"/>
              </a:lnSpc>
            </a:pPr>
            <a:r>
              <a:rPr lang="en-US" sz="1800" dirty="0" smtClean="0"/>
              <a:t>Pre-</a:t>
            </a:r>
            <a:r>
              <a:rPr lang="en-US" sz="1800" dirty="0" err="1" smtClean="0"/>
              <a:t>poulated</a:t>
            </a:r>
            <a:r>
              <a:rPr lang="en-US" sz="1800" dirty="0" smtClean="0"/>
              <a:t> rows are treaded as conflicts</a:t>
            </a:r>
          </a:p>
          <a:p>
            <a:pPr marL="3175">
              <a:lnSpc>
                <a:spcPct val="150000"/>
              </a:lnSpc>
            </a:pPr>
            <a:r>
              <a:rPr lang="en-US" sz="1800" dirty="0" smtClean="0"/>
              <a:t>Conflicts impact performance</a:t>
            </a:r>
            <a:endParaRPr lang="en-US" sz="1800" dirty="0"/>
          </a:p>
        </p:txBody>
      </p:sp>
    </p:spTree>
    <p:extLst>
      <p:ext uri="{BB962C8B-B14F-4D97-AF65-F5344CB8AC3E}">
        <p14:creationId xmlns:p14="http://schemas.microsoft.com/office/powerpoint/2010/main" val="139411075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Data Sync</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16720936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3" y="1844153"/>
            <a:ext cx="8194321" cy="4388894"/>
          </a:xfrm>
        </p:spPr>
        <p:txBody>
          <a:bodyPr/>
          <a:lstStyle/>
          <a:p>
            <a:pPr marL="0" indent="3175"/>
            <a:r>
              <a:rPr lang="en-US" dirty="0" smtClean="0"/>
              <a:t>Overview</a:t>
            </a:r>
          </a:p>
          <a:p>
            <a:pPr marL="0" indent="3175"/>
            <a:r>
              <a:rPr lang="en-US" dirty="0" smtClean="0"/>
              <a:t>Architecture</a:t>
            </a:r>
          </a:p>
          <a:p>
            <a:pPr marL="0" indent="3175"/>
            <a:r>
              <a:rPr lang="en-US" dirty="0" smtClean="0"/>
              <a:t>Scenarios</a:t>
            </a:r>
          </a:p>
          <a:p>
            <a:pPr marL="0" indent="3175"/>
            <a:r>
              <a:rPr lang="en-US" dirty="0" smtClean="0"/>
              <a:t>Best Practices</a:t>
            </a:r>
            <a:endParaRPr lang="en-US" dirty="0"/>
          </a:p>
          <a:p>
            <a:r>
              <a:rPr lang="en-US" dirty="0" smtClean="0"/>
              <a:t>Demo</a:t>
            </a:r>
          </a:p>
        </p:txBody>
      </p:sp>
    </p:spTree>
    <p:extLst>
      <p:ext uri="{BB962C8B-B14F-4D97-AF65-F5344CB8AC3E}">
        <p14:creationId xmlns:p14="http://schemas.microsoft.com/office/powerpoint/2010/main" val="68474832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Rectangle 33861"/>
          <p:cNvPicPr>
            <a:picLocks noChangeAspect="1" noChangeArrowheads="1"/>
          </p:cNvPicPr>
          <p:nvPr/>
        </p:nvPicPr>
        <p:blipFill>
          <a:blip r:embed="rId2" cstate="print"/>
          <a:srcRect/>
          <a:stretch>
            <a:fillRect/>
          </a:stretch>
        </p:blipFill>
        <p:spPr bwMode="auto">
          <a:xfrm>
            <a:off x="7745980" y="3049181"/>
            <a:ext cx="2784057" cy="1521048"/>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Overview</a:t>
            </a:r>
            <a:endParaRPr lang="en-US" dirty="0"/>
          </a:p>
        </p:txBody>
      </p:sp>
      <p:sp>
        <p:nvSpPr>
          <p:cNvPr id="12" name="Text Placeholder 3"/>
          <p:cNvSpPr>
            <a:spLocks noGrp="1"/>
          </p:cNvSpPr>
          <p:nvPr>
            <p:ph type="body" sz="quarter" idx="10"/>
          </p:nvPr>
        </p:nvSpPr>
        <p:spPr>
          <a:xfrm>
            <a:off x="519113" y="1447799"/>
            <a:ext cx="6796088" cy="3591752"/>
          </a:xfrm>
        </p:spPr>
        <p:txBody>
          <a:bodyPr/>
          <a:lstStyle/>
          <a:p>
            <a:pPr marL="3175"/>
            <a:r>
              <a:rPr lang="en-US" sz="3600" spc="-100" dirty="0" smtClean="0">
                <a:solidFill>
                  <a:schemeClr val="accent2">
                    <a:alpha val="99000"/>
                  </a:schemeClr>
                </a:solidFill>
                <a:latin typeface="Segoe UI Light" pitchFamily="34" charset="0"/>
              </a:rPr>
              <a:t>Cloud-based Synchronization Service</a:t>
            </a:r>
          </a:p>
          <a:p>
            <a:pPr marL="3175">
              <a:lnSpc>
                <a:spcPct val="100000"/>
              </a:lnSpc>
            </a:pPr>
            <a:r>
              <a:rPr lang="en-US" sz="2400" dirty="0" err="1" smtClean="0"/>
              <a:t>Uni</a:t>
            </a:r>
            <a:r>
              <a:rPr lang="en-US" sz="2400" dirty="0" smtClean="0"/>
              <a:t>-directional and bi-directional data sync</a:t>
            </a:r>
          </a:p>
          <a:p>
            <a:pPr marL="3175">
              <a:lnSpc>
                <a:spcPct val="100000"/>
              </a:lnSpc>
            </a:pPr>
            <a:r>
              <a:rPr lang="en-US" sz="2400" dirty="0" smtClean="0"/>
              <a:t>Share data easily between:</a:t>
            </a:r>
          </a:p>
          <a:p>
            <a:pPr marL="3175">
              <a:lnSpc>
                <a:spcPct val="100000"/>
              </a:lnSpc>
            </a:pPr>
            <a:r>
              <a:rPr lang="en-US" sz="2200" dirty="0" smtClean="0">
                <a:latin typeface="+mn-lt"/>
              </a:rPr>
              <a:t>SQL </a:t>
            </a:r>
            <a:r>
              <a:rPr lang="en-US" sz="2200" dirty="0" smtClean="0">
                <a:latin typeface="+mn-lt"/>
              </a:rPr>
              <a:t>Database</a:t>
            </a:r>
            <a:r>
              <a:rPr lang="en-US" sz="2200" dirty="0" smtClean="0">
                <a:latin typeface="+mn-lt"/>
              </a:rPr>
              <a:t> </a:t>
            </a:r>
            <a:r>
              <a:rPr lang="en-US" sz="2200" dirty="0" smtClean="0">
                <a:latin typeface="+mn-lt"/>
              </a:rPr>
              <a:t>and on-premise SQL Server</a:t>
            </a:r>
          </a:p>
          <a:p>
            <a:pPr marL="3175">
              <a:lnSpc>
                <a:spcPct val="100000"/>
              </a:lnSpc>
            </a:pPr>
            <a:r>
              <a:rPr lang="en-US" sz="2200" dirty="0" smtClean="0">
                <a:latin typeface="+mn-lt"/>
              </a:rPr>
              <a:t>SQL </a:t>
            </a:r>
            <a:r>
              <a:rPr lang="en-US" sz="2200" dirty="0" smtClean="0">
                <a:latin typeface="+mn-lt"/>
              </a:rPr>
              <a:t>Databases</a:t>
            </a:r>
            <a:endParaRPr lang="en-US" sz="2200" dirty="0" smtClean="0">
              <a:latin typeface="+mn-lt"/>
            </a:endParaRPr>
          </a:p>
          <a:p>
            <a:pPr marL="3175">
              <a:lnSpc>
                <a:spcPct val="100000"/>
              </a:lnSpc>
            </a:pPr>
            <a:r>
              <a:rPr lang="en-US" sz="2200" dirty="0" smtClean="0">
                <a:latin typeface="+mn-lt"/>
              </a:rPr>
              <a:t>Within the same or different data centers</a:t>
            </a:r>
          </a:p>
          <a:p>
            <a:pPr marL="3175">
              <a:lnSpc>
                <a:spcPct val="150000"/>
              </a:lnSpc>
            </a:pPr>
            <a:endParaRPr lang="en-US" sz="2400" dirty="0" smtClean="0"/>
          </a:p>
        </p:txBody>
      </p:sp>
      <p:pic>
        <p:nvPicPr>
          <p:cNvPr id="13" name="Picture 2" descr="C:\Program Files\Microsoft Resource DVD Artwork\DVD_ART\Artwork_Imagery\HARDWARE_IMAGERY\Illustration - Misc Hardware\Windows Vista Illustration Icons\Sync.png"/>
          <p:cNvPicPr>
            <a:picLocks noChangeAspect="1" noChangeArrowheads="1"/>
          </p:cNvPicPr>
          <p:nvPr/>
        </p:nvPicPr>
        <p:blipFill>
          <a:blip r:embed="rId3" cstate="print"/>
          <a:srcRect/>
          <a:stretch>
            <a:fillRect/>
          </a:stretch>
        </p:blipFill>
        <p:spPr bwMode="auto">
          <a:xfrm>
            <a:off x="8041706" y="3530675"/>
            <a:ext cx="530125" cy="558060"/>
          </a:xfrm>
          <a:prstGeom prst="rect">
            <a:avLst/>
          </a:prstGeom>
          <a:noFill/>
        </p:spPr>
      </p:pic>
      <p:sp>
        <p:nvSpPr>
          <p:cNvPr id="3" name="TextBox 2"/>
          <p:cNvSpPr txBox="1"/>
          <p:nvPr/>
        </p:nvSpPr>
        <p:spPr>
          <a:xfrm>
            <a:off x="8711388" y="3530675"/>
            <a:ext cx="1298713" cy="553998"/>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SQL </a:t>
            </a:r>
            <a:r>
              <a:rPr lang="en-US" sz="2000" dirty="0" smtClean="0">
                <a:gradFill>
                  <a:gsLst>
                    <a:gs pos="0">
                      <a:srgbClr val="292929">
                        <a:lumMod val="90000"/>
                        <a:lumOff val="10000"/>
                      </a:srgbClr>
                    </a:gs>
                    <a:gs pos="86000">
                      <a:srgbClr val="292929">
                        <a:lumMod val="90000"/>
                        <a:lumOff val="10000"/>
                      </a:srgbClr>
                    </a:gs>
                  </a:gsLst>
                  <a:lin ang="5400000" scaled="0"/>
                </a:gradFill>
              </a:rPr>
              <a:t>Data </a:t>
            </a:r>
            <a:r>
              <a:rPr lang="en-US" sz="2000" dirty="0" smtClean="0">
                <a:gradFill>
                  <a:gsLst>
                    <a:gs pos="0">
                      <a:srgbClr val="292929">
                        <a:lumMod val="90000"/>
                        <a:lumOff val="10000"/>
                      </a:srgbClr>
                    </a:gs>
                    <a:gs pos="86000">
                      <a:srgbClr val="292929">
                        <a:lumMod val="90000"/>
                        <a:lumOff val="10000"/>
                      </a:srgbClr>
                    </a:gs>
                  </a:gsLst>
                  <a:lin ang="5400000" scaled="0"/>
                </a:gradFill>
              </a:rPr>
              <a:t>Sync</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15" name="Picture 5" descr="C:\Program Files\Microsoft Resource DVD Artwork\DVD_ART\Artwork_Imagery\Shapes and Graphics\Buidlings and dwellings\enterprise red.png"/>
          <p:cNvPicPr>
            <a:picLocks noChangeAspect="1" noChangeArrowheads="1"/>
          </p:cNvPicPr>
          <p:nvPr/>
        </p:nvPicPr>
        <p:blipFill>
          <a:blip r:embed="rId4" cstate="print"/>
          <a:srcRect/>
          <a:stretch>
            <a:fillRect/>
          </a:stretch>
        </p:blipFill>
        <p:spPr bwMode="auto">
          <a:xfrm>
            <a:off x="6808199" y="4452111"/>
            <a:ext cx="613210" cy="939796"/>
          </a:xfrm>
          <a:prstGeom prst="rect">
            <a:avLst/>
          </a:prstGeom>
          <a:noFill/>
        </p:spPr>
      </p:pic>
      <p:pic>
        <p:nvPicPr>
          <p:cNvPr id="16" name="Picture 3" descr="C:\Program Files\Microsoft Resource DVD Artwork\DVD_ART\Artwork_Imagery\HARDWARE_IMAGERY\Illustration - Misc Hardware\XML Icons\Database blue.png"/>
          <p:cNvPicPr>
            <a:picLocks noChangeAspect="1" noChangeArrowheads="1"/>
          </p:cNvPicPr>
          <p:nvPr/>
        </p:nvPicPr>
        <p:blipFill>
          <a:blip r:embed="rId5" cstate="print"/>
          <a:srcRect/>
          <a:stretch>
            <a:fillRect/>
          </a:stretch>
        </p:blipFill>
        <p:spPr bwMode="auto">
          <a:xfrm>
            <a:off x="7221166" y="4922009"/>
            <a:ext cx="400486" cy="432461"/>
          </a:xfrm>
          <a:prstGeom prst="rect">
            <a:avLst/>
          </a:prstGeom>
          <a:noFill/>
        </p:spPr>
      </p:pic>
      <p:pic>
        <p:nvPicPr>
          <p:cNvPr id="17" name="Picture 5" descr="C:\Program Files\Microsoft Resource DVD Artwork\DVD_ART\Artwork_Imagery\Shapes and Graphics\Buidlings and dwellings\enterprise red.png"/>
          <p:cNvPicPr>
            <a:picLocks noChangeAspect="1" noChangeArrowheads="1"/>
          </p:cNvPicPr>
          <p:nvPr/>
        </p:nvPicPr>
        <p:blipFill>
          <a:blip r:embed="rId4" cstate="print"/>
          <a:srcRect/>
          <a:stretch>
            <a:fillRect/>
          </a:stretch>
        </p:blipFill>
        <p:spPr bwMode="auto">
          <a:xfrm>
            <a:off x="6914561" y="4884572"/>
            <a:ext cx="613210" cy="939796"/>
          </a:xfrm>
          <a:prstGeom prst="rect">
            <a:avLst/>
          </a:prstGeom>
          <a:noFill/>
        </p:spPr>
      </p:pic>
      <p:pic>
        <p:nvPicPr>
          <p:cNvPr id="18" name="Picture 3" descr="C:\Program Files\Microsoft Resource DVD Artwork\DVD_ART\Artwork_Imagery\HARDWARE_IMAGERY\Illustration - Misc Hardware\XML Icons\Database blue.png"/>
          <p:cNvPicPr>
            <a:picLocks noChangeAspect="1" noChangeArrowheads="1"/>
          </p:cNvPicPr>
          <p:nvPr/>
        </p:nvPicPr>
        <p:blipFill>
          <a:blip r:embed="rId5" cstate="print"/>
          <a:srcRect/>
          <a:stretch>
            <a:fillRect/>
          </a:stretch>
        </p:blipFill>
        <p:spPr bwMode="auto">
          <a:xfrm>
            <a:off x="7327528" y="5354470"/>
            <a:ext cx="400486" cy="432461"/>
          </a:xfrm>
          <a:prstGeom prst="rect">
            <a:avLst/>
          </a:prstGeom>
          <a:noFill/>
        </p:spPr>
      </p:pic>
      <p:pic>
        <p:nvPicPr>
          <p:cNvPr id="11" name="Picture 5" descr="C:\Program Files\Microsoft Resource DVD Artwork\DVD_ART\Artwork_Imagery\Shapes and Graphics\Buidlings and dwellings\enterprise red.png"/>
          <p:cNvPicPr>
            <a:picLocks noChangeAspect="1" noChangeArrowheads="1"/>
          </p:cNvPicPr>
          <p:nvPr/>
        </p:nvPicPr>
        <p:blipFill>
          <a:blip r:embed="rId4" cstate="print"/>
          <a:srcRect/>
          <a:stretch>
            <a:fillRect/>
          </a:stretch>
        </p:blipFill>
        <p:spPr bwMode="auto">
          <a:xfrm>
            <a:off x="8714886" y="4909291"/>
            <a:ext cx="613210" cy="939796"/>
          </a:xfrm>
          <a:prstGeom prst="rect">
            <a:avLst/>
          </a:prstGeom>
          <a:noFill/>
        </p:spPr>
      </p:pic>
      <p:pic>
        <p:nvPicPr>
          <p:cNvPr id="19" name="Picture 3" descr="C:\Program Files\Microsoft Resource DVD Artwork\DVD_ART\Artwork_Imagery\HARDWARE_IMAGERY\Illustration - Misc Hardware\XML Icons\Database blue.png"/>
          <p:cNvPicPr>
            <a:picLocks noChangeAspect="1" noChangeArrowheads="1"/>
          </p:cNvPicPr>
          <p:nvPr/>
        </p:nvPicPr>
        <p:blipFill>
          <a:blip r:embed="rId5" cstate="print"/>
          <a:srcRect/>
          <a:stretch>
            <a:fillRect/>
          </a:stretch>
        </p:blipFill>
        <p:spPr bwMode="auto">
          <a:xfrm>
            <a:off x="9127853" y="5379189"/>
            <a:ext cx="400486" cy="432461"/>
          </a:xfrm>
          <a:prstGeom prst="rect">
            <a:avLst/>
          </a:prstGeom>
          <a:noFill/>
        </p:spPr>
      </p:pic>
      <p:pic>
        <p:nvPicPr>
          <p:cNvPr id="20" name="Picture 5" descr="C:\Program Files\Microsoft Resource DVD Artwork\DVD_ART\Artwork_Imagery\Shapes and Graphics\Buidlings and dwellings\enterprise red.png"/>
          <p:cNvPicPr>
            <a:picLocks noChangeAspect="1" noChangeArrowheads="1"/>
          </p:cNvPicPr>
          <p:nvPr/>
        </p:nvPicPr>
        <p:blipFill>
          <a:blip r:embed="rId4" cstate="print"/>
          <a:srcRect/>
          <a:stretch>
            <a:fillRect/>
          </a:stretch>
        </p:blipFill>
        <p:spPr bwMode="auto">
          <a:xfrm>
            <a:off x="10604840" y="4514267"/>
            <a:ext cx="613210" cy="939796"/>
          </a:xfrm>
          <a:prstGeom prst="rect">
            <a:avLst/>
          </a:prstGeom>
          <a:noFill/>
        </p:spPr>
      </p:pic>
      <p:pic>
        <p:nvPicPr>
          <p:cNvPr id="21" name="Picture 3" descr="C:\Program Files\Microsoft Resource DVD Artwork\DVD_ART\Artwork_Imagery\HARDWARE_IMAGERY\Illustration - Misc Hardware\XML Icons\Database blue.png"/>
          <p:cNvPicPr>
            <a:picLocks noChangeAspect="1" noChangeArrowheads="1"/>
          </p:cNvPicPr>
          <p:nvPr/>
        </p:nvPicPr>
        <p:blipFill>
          <a:blip r:embed="rId5" cstate="print"/>
          <a:srcRect/>
          <a:stretch>
            <a:fillRect/>
          </a:stretch>
        </p:blipFill>
        <p:spPr bwMode="auto">
          <a:xfrm>
            <a:off x="11017807" y="4984165"/>
            <a:ext cx="400486" cy="432461"/>
          </a:xfrm>
          <a:prstGeom prst="rect">
            <a:avLst/>
          </a:prstGeom>
          <a:noFill/>
        </p:spPr>
      </p:pic>
      <p:pic>
        <p:nvPicPr>
          <p:cNvPr id="22" name="Picture 5" descr="C:\Program Files\Microsoft Resource DVD Artwork\DVD_ART\Artwork_Imagery\Shapes and Graphics\Buidlings and dwellings\enterprise red.png"/>
          <p:cNvPicPr>
            <a:picLocks noChangeAspect="1" noChangeArrowheads="1"/>
          </p:cNvPicPr>
          <p:nvPr/>
        </p:nvPicPr>
        <p:blipFill>
          <a:blip r:embed="rId4" cstate="print"/>
          <a:srcRect/>
          <a:stretch>
            <a:fillRect/>
          </a:stretch>
        </p:blipFill>
        <p:spPr bwMode="auto">
          <a:xfrm>
            <a:off x="10711202" y="4759740"/>
            <a:ext cx="613210" cy="939796"/>
          </a:xfrm>
          <a:prstGeom prst="rect">
            <a:avLst/>
          </a:prstGeom>
          <a:noFill/>
        </p:spPr>
      </p:pic>
      <p:pic>
        <p:nvPicPr>
          <p:cNvPr id="23" name="Picture 3" descr="C:\Program Files\Microsoft Resource DVD Artwork\DVD_ART\Artwork_Imagery\HARDWARE_IMAGERY\Illustration - Misc Hardware\XML Icons\Database blue.png"/>
          <p:cNvPicPr>
            <a:picLocks noChangeAspect="1" noChangeArrowheads="1"/>
          </p:cNvPicPr>
          <p:nvPr/>
        </p:nvPicPr>
        <p:blipFill>
          <a:blip r:embed="rId5" cstate="print"/>
          <a:srcRect/>
          <a:stretch>
            <a:fillRect/>
          </a:stretch>
        </p:blipFill>
        <p:spPr bwMode="auto">
          <a:xfrm>
            <a:off x="11124169" y="5229638"/>
            <a:ext cx="400486" cy="432461"/>
          </a:xfrm>
          <a:prstGeom prst="rect">
            <a:avLst/>
          </a:prstGeom>
          <a:noFill/>
        </p:spPr>
      </p:pic>
      <p:pic>
        <p:nvPicPr>
          <p:cNvPr id="24" name="Rectangle 33861"/>
          <p:cNvPicPr>
            <a:picLocks noChangeAspect="1" noChangeArrowheads="1"/>
          </p:cNvPicPr>
          <p:nvPr/>
        </p:nvPicPr>
        <p:blipFill>
          <a:blip r:embed="rId2" cstate="print"/>
          <a:srcRect/>
          <a:stretch>
            <a:fillRect/>
          </a:stretch>
        </p:blipFill>
        <p:spPr bwMode="auto">
          <a:xfrm>
            <a:off x="9687045" y="1772333"/>
            <a:ext cx="2048314" cy="1119080"/>
          </a:xfrm>
          <a:prstGeom prst="rect">
            <a:avLst/>
          </a:prstGeom>
          <a:noFill/>
          <a:ln w="9525">
            <a:noFill/>
            <a:miter lim="800000"/>
            <a:headEnd/>
            <a:tailEnd/>
          </a:ln>
        </p:spPr>
      </p:pic>
      <p:sp>
        <p:nvSpPr>
          <p:cNvPr id="26" name="TextBox 25"/>
          <p:cNvSpPr txBox="1"/>
          <p:nvPr/>
        </p:nvSpPr>
        <p:spPr>
          <a:xfrm>
            <a:off x="10003867" y="2057922"/>
            <a:ext cx="988068"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gradFill>
                  <a:gsLst>
                    <a:gs pos="0">
                      <a:srgbClr val="292929">
                        <a:lumMod val="90000"/>
                        <a:lumOff val="10000"/>
                      </a:srgbClr>
                    </a:gs>
                    <a:gs pos="86000">
                      <a:srgbClr val="292929">
                        <a:lumMod val="90000"/>
                        <a:lumOff val="10000"/>
                      </a:srgbClr>
                    </a:gs>
                  </a:gsLst>
                  <a:lin ang="5400000" scaled="0"/>
                </a:gradFill>
              </a:rPr>
              <a:t>SQL Database</a:t>
            </a:r>
            <a:endParaRPr lang="en-US" sz="1200" dirty="0">
              <a:gradFill>
                <a:gsLst>
                  <a:gs pos="0">
                    <a:srgbClr val="292929">
                      <a:lumMod val="90000"/>
                      <a:lumOff val="10000"/>
                    </a:srgbClr>
                  </a:gs>
                  <a:gs pos="86000">
                    <a:srgbClr val="292929">
                      <a:lumMod val="90000"/>
                      <a:lumOff val="10000"/>
                    </a:srgbClr>
                  </a:gs>
                </a:gsLst>
                <a:lin ang="5400000" scaled="0"/>
              </a:gradFill>
            </a:endParaRPr>
          </a:p>
        </p:txBody>
      </p:sp>
      <p:pic>
        <p:nvPicPr>
          <p:cNvPr id="27" name="Picture 3" descr="C:\Program Files\Microsoft Resource DVD Artwork\DVD_ART\Artwork_Imagery\HARDWARE_IMAGERY\Illustration - Misc Hardware\XML Icons\Database blue.png"/>
          <p:cNvPicPr>
            <a:picLocks noChangeAspect="1" noChangeArrowheads="1"/>
          </p:cNvPicPr>
          <p:nvPr/>
        </p:nvPicPr>
        <p:blipFill>
          <a:blip r:embed="rId5" cstate="print"/>
          <a:srcRect/>
          <a:stretch>
            <a:fillRect/>
          </a:stretch>
        </p:blipFill>
        <p:spPr bwMode="auto">
          <a:xfrm>
            <a:off x="10830679" y="2220184"/>
            <a:ext cx="322512" cy="348262"/>
          </a:xfrm>
          <a:prstGeom prst="rect">
            <a:avLst/>
          </a:prstGeom>
          <a:noFill/>
        </p:spPr>
      </p:pic>
      <p:sp>
        <p:nvSpPr>
          <p:cNvPr id="28" name="Left-Right Arrow 27"/>
          <p:cNvSpPr/>
          <p:nvPr/>
        </p:nvSpPr>
        <p:spPr>
          <a:xfrm rot="19452252">
            <a:off x="9649186" y="2875103"/>
            <a:ext cx="975535" cy="247070"/>
          </a:xfrm>
          <a:prstGeom prst="leftRightArrow">
            <a:avLst/>
          </a:prstGeom>
          <a:gradFill rotWithShape="1">
            <a:gsLst>
              <a:gs pos="0">
                <a:srgbClr val="002A48">
                  <a:shade val="51000"/>
                  <a:satMod val="130000"/>
                </a:srgbClr>
              </a:gs>
              <a:gs pos="80000">
                <a:srgbClr val="002A48">
                  <a:shade val="93000"/>
                  <a:satMod val="130000"/>
                </a:srgbClr>
              </a:gs>
              <a:gs pos="100000">
                <a:srgbClr val="002A48">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Sync</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29" name="Left-Right Arrow 28"/>
          <p:cNvSpPr/>
          <p:nvPr/>
        </p:nvSpPr>
        <p:spPr>
          <a:xfrm rot="2542020">
            <a:off x="9877211" y="4216238"/>
            <a:ext cx="975535" cy="247070"/>
          </a:xfrm>
          <a:prstGeom prst="leftRightArrow">
            <a:avLst/>
          </a:prstGeom>
          <a:gradFill rotWithShape="1">
            <a:gsLst>
              <a:gs pos="0">
                <a:srgbClr val="002A48">
                  <a:shade val="51000"/>
                  <a:satMod val="130000"/>
                </a:srgbClr>
              </a:gs>
              <a:gs pos="80000">
                <a:srgbClr val="002A48">
                  <a:shade val="93000"/>
                  <a:satMod val="130000"/>
                </a:srgbClr>
              </a:gs>
              <a:gs pos="100000">
                <a:srgbClr val="002A48">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Sync</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30" name="Left-Right Arrow 29"/>
          <p:cNvSpPr/>
          <p:nvPr/>
        </p:nvSpPr>
        <p:spPr>
          <a:xfrm rot="16200000">
            <a:off x="8601404" y="4439761"/>
            <a:ext cx="847178" cy="226030"/>
          </a:xfrm>
          <a:prstGeom prst="leftRightArrow">
            <a:avLst/>
          </a:prstGeom>
          <a:gradFill rotWithShape="1">
            <a:gsLst>
              <a:gs pos="0">
                <a:srgbClr val="002A48">
                  <a:shade val="51000"/>
                  <a:satMod val="130000"/>
                </a:srgbClr>
              </a:gs>
              <a:gs pos="80000">
                <a:srgbClr val="002A48">
                  <a:shade val="93000"/>
                  <a:satMod val="130000"/>
                </a:srgbClr>
              </a:gs>
              <a:gs pos="100000">
                <a:srgbClr val="002A48">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Sync</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31" name="Left-Right Arrow 30"/>
          <p:cNvSpPr/>
          <p:nvPr/>
        </p:nvSpPr>
        <p:spPr>
          <a:xfrm rot="19584626">
            <a:off x="7314426" y="4412995"/>
            <a:ext cx="975535" cy="247070"/>
          </a:xfrm>
          <a:prstGeom prst="leftRightArrow">
            <a:avLst/>
          </a:prstGeom>
          <a:gradFill rotWithShape="1">
            <a:gsLst>
              <a:gs pos="0">
                <a:srgbClr val="002A48">
                  <a:shade val="51000"/>
                  <a:satMod val="130000"/>
                </a:srgbClr>
              </a:gs>
              <a:gs pos="80000">
                <a:srgbClr val="002A48">
                  <a:shade val="93000"/>
                  <a:satMod val="130000"/>
                </a:srgbClr>
              </a:gs>
              <a:gs pos="100000">
                <a:srgbClr val="002A48">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Sync</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32" name="TextBox 31"/>
          <p:cNvSpPr txBox="1"/>
          <p:nvPr/>
        </p:nvSpPr>
        <p:spPr>
          <a:xfrm>
            <a:off x="6585062" y="5849087"/>
            <a:ext cx="1272208"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Retail Stores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33" name="TextBox 32"/>
          <p:cNvSpPr txBox="1"/>
          <p:nvPr/>
        </p:nvSpPr>
        <p:spPr>
          <a:xfrm>
            <a:off x="8426951" y="5890687"/>
            <a:ext cx="1578444"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On-premise</a:t>
            </a:r>
            <a:r>
              <a:rPr lang="en-US" sz="1600" dirty="0">
                <a:gradFill>
                  <a:gsLst>
                    <a:gs pos="0">
                      <a:srgbClr val="292929">
                        <a:lumMod val="90000"/>
                        <a:lumOff val="10000"/>
                      </a:srgbClr>
                    </a:gs>
                    <a:gs pos="86000">
                      <a:srgbClr val="292929">
                        <a:lumMod val="90000"/>
                        <a:lumOff val="10000"/>
                      </a:srgbClr>
                    </a:gs>
                  </a:gsLst>
                  <a:lin ang="5400000" scaled="0"/>
                </a:gradFill>
              </a:rPr>
              <a:t> </a:t>
            </a:r>
            <a:r>
              <a:rPr lang="en-US" sz="1600" dirty="0" smtClean="0">
                <a:gradFill>
                  <a:gsLst>
                    <a:gs pos="0">
                      <a:srgbClr val="292929">
                        <a:lumMod val="90000"/>
                        <a:lumOff val="10000"/>
                      </a:srgbClr>
                    </a:gs>
                    <a:gs pos="86000">
                      <a:srgbClr val="292929">
                        <a:lumMod val="90000"/>
                        <a:lumOff val="10000"/>
                      </a:srgbClr>
                    </a:gs>
                  </a:gsLst>
                  <a:lin ang="5400000" scaled="0"/>
                </a:gradFill>
              </a:rPr>
              <a:t>(HQ)</a:t>
            </a:r>
          </a:p>
        </p:txBody>
      </p:sp>
      <p:sp>
        <p:nvSpPr>
          <p:cNvPr id="34" name="TextBox 33"/>
          <p:cNvSpPr txBox="1"/>
          <p:nvPr/>
        </p:nvSpPr>
        <p:spPr>
          <a:xfrm>
            <a:off x="10428828" y="5749790"/>
            <a:ext cx="1578444"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Remote Offices</a:t>
            </a:r>
          </a:p>
        </p:txBody>
      </p:sp>
      <p:sp>
        <p:nvSpPr>
          <p:cNvPr id="35" name="Text Placeholder 3"/>
          <p:cNvSpPr txBox="1">
            <a:spLocks/>
          </p:cNvSpPr>
          <p:nvPr/>
        </p:nvSpPr>
        <p:spPr>
          <a:xfrm>
            <a:off x="519112" y="4684748"/>
            <a:ext cx="5881687"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400" dirty="0" smtClean="0">
                <a:solidFill>
                  <a:schemeClr val="accent2">
                    <a:alpha val="99000"/>
                  </a:schemeClr>
                </a:solidFill>
              </a:rPr>
              <a:t>GOAL</a:t>
            </a:r>
            <a:endParaRPr lang="en-US" sz="2400" dirty="0" smtClean="0"/>
          </a:p>
          <a:p>
            <a:pPr>
              <a:lnSpc>
                <a:spcPct val="100000"/>
              </a:lnSpc>
            </a:pPr>
            <a:r>
              <a:rPr lang="en-US" sz="2400" dirty="0" smtClean="0"/>
              <a:t>To ensure the same cloud benefits (elasticity, uptime, etc.) were extended to </a:t>
            </a:r>
            <a:r>
              <a:rPr lang="en-US" sz="2400" smtClean="0"/>
              <a:t>Data Sync.</a:t>
            </a:r>
            <a:endParaRPr lang="en-US" sz="2400" dirty="0" smtClean="0"/>
          </a:p>
        </p:txBody>
      </p:sp>
    </p:spTree>
    <p:extLst>
      <p:ext uri="{BB962C8B-B14F-4D97-AF65-F5344CB8AC3E}">
        <p14:creationId xmlns:p14="http://schemas.microsoft.com/office/powerpoint/2010/main" val="653662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5" name="Text Placeholder 3"/>
          <p:cNvSpPr txBox="1">
            <a:spLocks/>
          </p:cNvSpPr>
          <p:nvPr/>
        </p:nvSpPr>
        <p:spPr>
          <a:xfrm>
            <a:off x="519112" y="1447799"/>
            <a:ext cx="11149013" cy="4632037"/>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400" dirty="0" smtClean="0"/>
              <a:t>No-Code Sync Configuration</a:t>
            </a:r>
          </a:p>
          <a:p>
            <a:pPr>
              <a:lnSpc>
                <a:spcPct val="100000"/>
              </a:lnSpc>
            </a:pPr>
            <a:r>
              <a:rPr lang="en-US" sz="1800" dirty="0" smtClean="0"/>
              <a:t>Easily define data to be synchronized</a:t>
            </a:r>
          </a:p>
          <a:p>
            <a:pPr>
              <a:lnSpc>
                <a:spcPct val="100000"/>
              </a:lnSpc>
            </a:pPr>
            <a:r>
              <a:rPr lang="en-US" sz="1800" dirty="0" smtClean="0"/>
              <a:t>Choose how often data is synchronized</a:t>
            </a:r>
          </a:p>
          <a:p>
            <a:pPr>
              <a:lnSpc>
                <a:spcPct val="100000"/>
              </a:lnSpc>
            </a:pPr>
            <a:r>
              <a:rPr lang="en-US" sz="2400" dirty="0" smtClean="0"/>
              <a:t>Full Data Synchronization Capabilities</a:t>
            </a:r>
          </a:p>
          <a:p>
            <a:pPr>
              <a:lnSpc>
                <a:spcPct val="100000"/>
              </a:lnSpc>
            </a:pPr>
            <a:r>
              <a:rPr lang="en-US" sz="1800" dirty="0" smtClean="0"/>
              <a:t>Two-way sync of same data, as well as one-way sync</a:t>
            </a:r>
          </a:p>
          <a:p>
            <a:pPr>
              <a:lnSpc>
                <a:spcPct val="100000"/>
              </a:lnSpc>
            </a:pPr>
            <a:r>
              <a:rPr lang="en-US" sz="2400" dirty="0" smtClean="0"/>
              <a:t>Conflict Handling</a:t>
            </a:r>
          </a:p>
          <a:p>
            <a:pPr>
              <a:lnSpc>
                <a:spcPct val="100000"/>
              </a:lnSpc>
            </a:pPr>
            <a:r>
              <a:rPr lang="en-US" sz="1800" dirty="0" smtClean="0"/>
              <a:t>Detect and resolve conflicts caused by the same data being changed in multiple locations</a:t>
            </a:r>
          </a:p>
          <a:p>
            <a:pPr>
              <a:lnSpc>
                <a:spcPct val="100000"/>
              </a:lnSpc>
            </a:pPr>
            <a:r>
              <a:rPr lang="en-US" sz="2400" dirty="0" smtClean="0"/>
              <a:t>Logging and Monitoring</a:t>
            </a:r>
          </a:p>
          <a:p>
            <a:pPr>
              <a:lnSpc>
                <a:spcPct val="100000"/>
              </a:lnSpc>
            </a:pPr>
            <a:r>
              <a:rPr lang="en-US" sz="1800" dirty="0" smtClean="0"/>
              <a:t>Administration capabilities for tracking usage</a:t>
            </a:r>
          </a:p>
          <a:p>
            <a:pPr>
              <a:lnSpc>
                <a:spcPct val="100000"/>
              </a:lnSpc>
            </a:pPr>
            <a:r>
              <a:rPr lang="en-US" sz="2400" dirty="0" smtClean="0"/>
              <a:t>Scale</a:t>
            </a:r>
          </a:p>
          <a:p>
            <a:pPr>
              <a:lnSpc>
                <a:spcPct val="100000"/>
              </a:lnSpc>
            </a:pPr>
            <a:r>
              <a:rPr lang="en-US" sz="1800" dirty="0" smtClean="0"/>
              <a:t>Service scales as resource requirements grow</a:t>
            </a:r>
          </a:p>
        </p:txBody>
      </p:sp>
      <p:sp>
        <p:nvSpPr>
          <p:cNvPr id="6" name="TextBox 17"/>
          <p:cNvSpPr txBox="1"/>
          <p:nvPr/>
        </p:nvSpPr>
        <p:spPr>
          <a:xfrm>
            <a:off x="8952747" y="4510007"/>
            <a:ext cx="1252643"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t>Sync</a:t>
            </a:r>
          </a:p>
        </p:txBody>
      </p:sp>
      <p:pic>
        <p:nvPicPr>
          <p:cNvPr id="7" name="Picture 6" descr="C:\Program Files\Microsoft Resource DVD Artwork\DVD_ART\Artwork_Imagery\Shapes and Graphics\Internet Cloud\cloud illustration icon.png"/>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Lst>
          </a:blip>
          <a:srcRect/>
          <a:stretch>
            <a:fillRect/>
          </a:stretch>
        </p:blipFill>
        <p:spPr bwMode="auto">
          <a:xfrm>
            <a:off x="9579068" y="2174637"/>
            <a:ext cx="2276223" cy="2527762"/>
          </a:xfrm>
          <a:prstGeom prst="rect">
            <a:avLst/>
          </a:prstGeom>
          <a:noFill/>
        </p:spPr>
      </p:pic>
      <p:sp>
        <p:nvSpPr>
          <p:cNvPr id="8" name="Curved Up Arrow 7"/>
          <p:cNvSpPr/>
          <p:nvPr/>
        </p:nvSpPr>
        <p:spPr>
          <a:xfrm rot="18894736" flipV="1">
            <a:off x="7075632" y="3491853"/>
            <a:ext cx="3801815" cy="984552"/>
          </a:xfrm>
          <a:prstGeom prst="curvedUpArrow">
            <a:avLst>
              <a:gd name="adj1" fmla="val 25000"/>
              <a:gd name="adj2" fmla="val 50000"/>
              <a:gd name="adj3" fmla="val 36749"/>
            </a:avLst>
          </a:prstGeom>
          <a:solidFill>
            <a:srgbClr val="FFC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solidFill>
                <a:schemeClr val="tx1"/>
              </a:solidFill>
            </a:endParaRPr>
          </a:p>
        </p:txBody>
      </p:sp>
      <p:pic>
        <p:nvPicPr>
          <p:cNvPr id="9" name="Picture 8" descr="\\eventsql\dvd\Online_ART\DVD_ART36\Artwork_Imagery\Icons - Illustrations\Buildings\highrise, office building skyscraper enterprise blu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85947" y="4853826"/>
            <a:ext cx="10668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1" name="Curved Up Arrow 10"/>
          <p:cNvSpPr/>
          <p:nvPr/>
        </p:nvSpPr>
        <p:spPr>
          <a:xfrm rot="18894736" flipH="1">
            <a:off x="8426946" y="4640608"/>
            <a:ext cx="3902473" cy="1222907"/>
          </a:xfrm>
          <a:prstGeom prst="curvedUpArrow">
            <a:avLst>
              <a:gd name="adj1" fmla="val 25000"/>
              <a:gd name="adj2" fmla="val 50000"/>
              <a:gd name="adj3" fmla="val 36749"/>
            </a:avLst>
          </a:prstGeom>
          <a:solidFill>
            <a:srgbClr val="FFC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solidFill>
                <a:schemeClr val="tx1"/>
              </a:solidFill>
            </a:endParaRPr>
          </a:p>
        </p:txBody>
      </p:sp>
      <p:sp>
        <p:nvSpPr>
          <p:cNvPr id="10" name="Can 9"/>
          <p:cNvSpPr/>
          <p:nvPr/>
        </p:nvSpPr>
        <p:spPr>
          <a:xfrm>
            <a:off x="10205390" y="2910958"/>
            <a:ext cx="1032095" cy="1073173"/>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smtClean="0">
                <a:solidFill>
                  <a:schemeClr val="bg1"/>
                </a:solidFill>
              </a:rPr>
              <a:t>SQL </a:t>
            </a:r>
            <a:r>
              <a:rPr lang="en-US" sz="1600" dirty="0" smtClean="0">
                <a:solidFill>
                  <a:schemeClr val="bg1"/>
                </a:solidFill>
              </a:rPr>
              <a:t>Database</a:t>
            </a:r>
            <a:endParaRPr lang="en-US" sz="2400" dirty="0">
              <a:solidFill>
                <a:schemeClr val="bg1"/>
              </a:solidFill>
            </a:endParaRPr>
          </a:p>
        </p:txBody>
      </p:sp>
    </p:spTree>
    <p:extLst>
      <p:ext uri="{BB962C8B-B14F-4D97-AF65-F5344CB8AC3E}">
        <p14:creationId xmlns:p14="http://schemas.microsoft.com/office/powerpoint/2010/main" val="24150160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4068759" y="2791580"/>
            <a:ext cx="3746837" cy="3286531"/>
          </a:xfrm>
          <a:prstGeom prst="rect">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tIns="45720" rtlCol="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Segoe UI"/>
                <a:ea typeface="+mn-ea"/>
                <a:cs typeface="+mn-cs"/>
              </a:rPr>
              <a:t>SQL </a:t>
            </a:r>
            <a:r>
              <a:rPr kumimoji="0" lang="en-US" sz="1400" b="1" i="0" u="none" strike="noStrike" kern="0" cap="none" spc="0" normalizeH="0" baseline="0" noProof="0" dirty="0" smtClean="0">
                <a:ln>
                  <a:noFill/>
                </a:ln>
                <a:solidFill>
                  <a:srgbClr val="000000"/>
                </a:solidFill>
                <a:effectLst/>
                <a:uLnTx/>
                <a:uFillTx/>
                <a:latin typeface="Segoe UI"/>
                <a:ea typeface="+mn-ea"/>
                <a:cs typeface="+mn-cs"/>
              </a:rPr>
              <a:t>Data Sync</a:t>
            </a:r>
            <a:endParaRPr kumimoji="0" lang="en-US" sz="1400" b="1" i="0" u="none" strike="noStrike" kern="0" cap="none" spc="0" normalizeH="0" baseline="0" noProof="0" dirty="0">
              <a:ln>
                <a:noFill/>
              </a:ln>
              <a:solidFill>
                <a:srgbClr val="000000"/>
              </a:solidFill>
              <a:effectLst/>
              <a:uLnTx/>
              <a:uFillTx/>
              <a:latin typeface="Segoe UI"/>
              <a:ea typeface="+mn-ea"/>
              <a:cs typeface="+mn-cs"/>
            </a:endParaRPr>
          </a:p>
        </p:txBody>
      </p:sp>
      <p:sp>
        <p:nvSpPr>
          <p:cNvPr id="4" name="Title 3"/>
          <p:cNvSpPr>
            <a:spLocks noGrp="1"/>
          </p:cNvSpPr>
          <p:nvPr>
            <p:ph type="title"/>
          </p:nvPr>
        </p:nvSpPr>
        <p:spPr>
          <a:xfrm>
            <a:off x="568406" y="152400"/>
            <a:ext cx="10969943" cy="1020762"/>
          </a:xfrm>
        </p:spPr>
        <p:txBody>
          <a:bodyPr>
            <a:normAutofit/>
          </a:bodyPr>
          <a:lstStyle/>
          <a:p>
            <a:r>
              <a:rPr lang="en-US" dirty="0" smtClean="0"/>
              <a:t>Components And Architecture</a:t>
            </a:r>
            <a:endParaRPr lang="en-US" dirty="0"/>
          </a:p>
        </p:txBody>
      </p:sp>
      <p:sp>
        <p:nvSpPr>
          <p:cNvPr id="5" name="Flowchart: Magnetic Disk 4"/>
          <p:cNvSpPr/>
          <p:nvPr/>
        </p:nvSpPr>
        <p:spPr>
          <a:xfrm>
            <a:off x="8586762" y="3016715"/>
            <a:ext cx="681442" cy="538856"/>
          </a:xfrm>
          <a:prstGeom prst="flowChartMagneticDisk">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000000"/>
              </a:solidFill>
              <a:effectLst/>
              <a:uLnTx/>
              <a:uFillTx/>
              <a:latin typeface="Segoe UI"/>
              <a:ea typeface="+mn-ea"/>
              <a:cs typeface="+mn-cs"/>
            </a:endParaRPr>
          </a:p>
        </p:txBody>
      </p:sp>
      <p:sp>
        <p:nvSpPr>
          <p:cNvPr id="7" name="Flowchart: Magnetic Disk 6"/>
          <p:cNvSpPr/>
          <p:nvPr/>
        </p:nvSpPr>
        <p:spPr>
          <a:xfrm>
            <a:off x="8434361" y="2864315"/>
            <a:ext cx="681442" cy="538856"/>
          </a:xfrm>
          <a:prstGeom prst="flowChartMagneticDisk">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000000"/>
              </a:solidFill>
              <a:effectLst/>
              <a:uLnTx/>
              <a:uFillTx/>
              <a:latin typeface="Segoe UI"/>
              <a:ea typeface="+mn-ea"/>
              <a:cs typeface="+mn-cs"/>
            </a:endParaRPr>
          </a:p>
        </p:txBody>
      </p:sp>
      <p:pic>
        <p:nvPicPr>
          <p:cNvPr id="9" name="Picture 2" descr="C:\DVD_ART36\Artwork_Imagery\Icons - Illustrations\_ REAL VISTA STYLE\desktop computer.png"/>
          <p:cNvPicPr>
            <a:picLocks noChangeAspect="1" noChangeArrowheads="1"/>
          </p:cNvPicPr>
          <p:nvPr/>
        </p:nvPicPr>
        <p:blipFill>
          <a:blip r:embed="rId2" cstate="print"/>
          <a:srcRect/>
          <a:stretch>
            <a:fillRect/>
          </a:stretch>
        </p:blipFill>
        <p:spPr bwMode="auto">
          <a:xfrm>
            <a:off x="1375725" y="1647003"/>
            <a:ext cx="912798" cy="743164"/>
          </a:xfrm>
          <a:prstGeom prst="rect">
            <a:avLst/>
          </a:prstGeom>
          <a:noFill/>
        </p:spPr>
      </p:pic>
      <p:pic>
        <p:nvPicPr>
          <p:cNvPr id="11" name="Picture 3" descr="C:\Program Files\Microsoft Resource DVD Artwork\DVD_ART\Artwork_Imagery\HARDWARE_IMAGERY\Illustration - Misc Hardware\XML Icons\Database blue.png"/>
          <p:cNvPicPr>
            <a:picLocks noChangeAspect="1" noChangeArrowheads="1"/>
          </p:cNvPicPr>
          <p:nvPr/>
        </p:nvPicPr>
        <p:blipFill>
          <a:blip r:embed="rId3" cstate="print"/>
          <a:srcRect/>
          <a:stretch>
            <a:fillRect/>
          </a:stretch>
        </p:blipFill>
        <p:spPr bwMode="auto">
          <a:xfrm>
            <a:off x="9253246" y="5463635"/>
            <a:ext cx="700960" cy="567842"/>
          </a:xfrm>
          <a:prstGeom prst="rect">
            <a:avLst/>
          </a:prstGeom>
          <a:noFill/>
        </p:spPr>
      </p:pic>
      <p:sp>
        <p:nvSpPr>
          <p:cNvPr id="13" name="Left-Right Arrow 12"/>
          <p:cNvSpPr/>
          <p:nvPr/>
        </p:nvSpPr>
        <p:spPr>
          <a:xfrm rot="1929627">
            <a:off x="2878096" y="4851654"/>
            <a:ext cx="1829878" cy="262844"/>
          </a:xfrm>
          <a:prstGeom prst="leftRightArrow">
            <a:avLst/>
          </a:prstGeom>
          <a:gradFill rotWithShape="1">
            <a:gsLst>
              <a:gs pos="0">
                <a:srgbClr val="002A48">
                  <a:shade val="51000"/>
                  <a:satMod val="130000"/>
                </a:srgbClr>
              </a:gs>
              <a:gs pos="80000">
                <a:srgbClr val="002A48">
                  <a:shade val="93000"/>
                  <a:satMod val="130000"/>
                </a:srgbClr>
              </a:gs>
              <a:gs pos="100000">
                <a:srgbClr val="002A48">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HTTPS</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pic>
        <p:nvPicPr>
          <p:cNvPr id="15" name="Picture 3" descr="C:\Program Files\Microsoft Resource DVD Artwork\DVD_ART\Artwork_Imagery\HARDWARE_IMAGERY\Illustration - Misc Hardware\XML Icons\Database blue.png"/>
          <p:cNvPicPr>
            <a:picLocks noChangeAspect="1" noChangeArrowheads="1"/>
          </p:cNvPicPr>
          <p:nvPr/>
        </p:nvPicPr>
        <p:blipFill>
          <a:blip r:embed="rId3" cstate="print"/>
          <a:srcRect/>
          <a:stretch>
            <a:fillRect/>
          </a:stretch>
        </p:blipFill>
        <p:spPr bwMode="auto">
          <a:xfrm>
            <a:off x="9050101" y="5297600"/>
            <a:ext cx="738801" cy="598496"/>
          </a:xfrm>
          <a:prstGeom prst="rect">
            <a:avLst/>
          </a:prstGeom>
          <a:noFill/>
        </p:spPr>
      </p:pic>
      <p:sp>
        <p:nvSpPr>
          <p:cNvPr id="21" name="Left-Right Arrow 20"/>
          <p:cNvSpPr/>
          <p:nvPr/>
        </p:nvSpPr>
        <p:spPr>
          <a:xfrm>
            <a:off x="7864032" y="5443873"/>
            <a:ext cx="1063448" cy="262844"/>
          </a:xfrm>
          <a:prstGeom prst="leftRightArrow">
            <a:avLst/>
          </a:prstGeom>
          <a:gradFill rotWithShape="1">
            <a:gsLst>
              <a:gs pos="0">
                <a:srgbClr val="002A48">
                  <a:shade val="51000"/>
                  <a:satMod val="130000"/>
                </a:srgbClr>
              </a:gs>
              <a:gs pos="80000">
                <a:srgbClr val="002A48">
                  <a:shade val="93000"/>
                  <a:satMod val="130000"/>
                </a:srgbClr>
              </a:gs>
              <a:gs pos="100000">
                <a:srgbClr val="002A48">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TDS</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cxnSp>
        <p:nvCxnSpPr>
          <p:cNvPr id="23" name="Straight Arrow Connector 22"/>
          <p:cNvCxnSpPr/>
          <p:nvPr/>
        </p:nvCxnSpPr>
        <p:spPr>
          <a:xfrm flipH="1">
            <a:off x="7437953" y="4355791"/>
            <a:ext cx="975794" cy="1043376"/>
          </a:xfrm>
          <a:prstGeom prst="straightConnector1">
            <a:avLst/>
          </a:prstGeom>
          <a:noFill/>
          <a:ln w="19050" cap="flat" cmpd="sng" algn="ctr">
            <a:solidFill>
              <a:srgbClr val="000000">
                <a:lumMod val="50000"/>
              </a:srgbClr>
            </a:solidFill>
            <a:prstDash val="solid"/>
            <a:headEnd type="arrow"/>
            <a:tailEnd type="arrow"/>
          </a:ln>
          <a:effectLst/>
        </p:spPr>
      </p:cxnSp>
      <p:cxnSp>
        <p:nvCxnSpPr>
          <p:cNvPr id="30" name="Straight Arrow Connector 29"/>
          <p:cNvCxnSpPr/>
          <p:nvPr/>
        </p:nvCxnSpPr>
        <p:spPr>
          <a:xfrm flipH="1">
            <a:off x="7404311" y="3367524"/>
            <a:ext cx="919441" cy="511163"/>
          </a:xfrm>
          <a:prstGeom prst="straightConnector1">
            <a:avLst/>
          </a:prstGeom>
          <a:noFill/>
          <a:ln w="19050" cap="flat" cmpd="sng" algn="ctr">
            <a:solidFill>
              <a:srgbClr val="000000">
                <a:lumMod val="50000"/>
              </a:srgbClr>
            </a:solidFill>
            <a:prstDash val="solid"/>
            <a:headEnd type="arrow"/>
            <a:tailEnd type="arrow"/>
          </a:ln>
          <a:effectLst/>
        </p:spPr>
      </p:cxnSp>
      <p:sp>
        <p:nvSpPr>
          <p:cNvPr id="31" name="TextBox 30"/>
          <p:cNvSpPr txBox="1"/>
          <p:nvPr/>
        </p:nvSpPr>
        <p:spPr>
          <a:xfrm>
            <a:off x="8319064" y="3601661"/>
            <a:ext cx="1216834" cy="184666"/>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rPr>
              <a:t>SQL </a:t>
            </a:r>
            <a:r>
              <a:rPr lang="en-US" sz="1200" b="1" kern="0" dirty="0" smtClean="0">
                <a:solidFill>
                  <a:srgbClr val="000000"/>
                </a:solidFill>
              </a:rPr>
              <a:t>Database</a:t>
            </a:r>
            <a:endParaRPr kumimoji="0" lang="en-US" sz="1200" b="1" i="0" u="none" strike="noStrike" kern="0" cap="none" spc="0" normalizeH="0" baseline="0" noProof="0" dirty="0" smtClean="0">
              <a:ln>
                <a:noFill/>
              </a:ln>
              <a:solidFill>
                <a:srgbClr val="000000"/>
              </a:solidFill>
              <a:effectLst/>
              <a:uLnTx/>
              <a:uFillTx/>
            </a:endParaRPr>
          </a:p>
        </p:txBody>
      </p:sp>
      <p:sp>
        <p:nvSpPr>
          <p:cNvPr id="32" name="TextBox 31"/>
          <p:cNvSpPr txBox="1"/>
          <p:nvPr/>
        </p:nvSpPr>
        <p:spPr>
          <a:xfrm>
            <a:off x="8413747" y="4624303"/>
            <a:ext cx="1027468" cy="369332"/>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rPr>
              <a:t>Windows Azure Blobs</a:t>
            </a:r>
          </a:p>
        </p:txBody>
      </p:sp>
      <p:sp>
        <p:nvSpPr>
          <p:cNvPr id="34" name="Rectangle 33"/>
          <p:cNvSpPr/>
          <p:nvPr/>
        </p:nvSpPr>
        <p:spPr>
          <a:xfrm>
            <a:off x="1060977" y="3878951"/>
            <a:ext cx="1870451" cy="1198947"/>
          </a:xfrm>
          <a:prstGeom prst="rect">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tIns="4572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Segoe UI"/>
                <a:ea typeface="+mn-ea"/>
                <a:cs typeface="+mn-cs"/>
              </a:rPr>
              <a:t>Data Sync Agent</a:t>
            </a:r>
            <a:endParaRPr kumimoji="0" lang="en-US" sz="1200" b="1" i="0" u="none" strike="noStrike" kern="0" cap="none" spc="0" normalizeH="0" baseline="0" noProof="0" dirty="0">
              <a:ln>
                <a:noFill/>
              </a:ln>
              <a:solidFill>
                <a:srgbClr val="000000"/>
              </a:solidFill>
              <a:effectLst/>
              <a:uLnTx/>
              <a:uFillTx/>
              <a:latin typeface="Segoe UI"/>
              <a:ea typeface="+mn-ea"/>
              <a:cs typeface="+mn-cs"/>
            </a:endParaRPr>
          </a:p>
        </p:txBody>
      </p:sp>
      <p:sp>
        <p:nvSpPr>
          <p:cNvPr id="35" name="Rectangle 34"/>
          <p:cNvSpPr/>
          <p:nvPr/>
        </p:nvSpPr>
        <p:spPr>
          <a:xfrm>
            <a:off x="4068759" y="1585753"/>
            <a:ext cx="3746837" cy="804414"/>
          </a:xfrm>
          <a:prstGeom prst="rect">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tIns="4572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Segoe UI"/>
                <a:ea typeface="+mn-ea"/>
                <a:cs typeface="+mn-cs"/>
              </a:rPr>
              <a:t>Windows Azure Portal</a:t>
            </a:r>
          </a:p>
          <a:p>
            <a:pPr marL="0" marR="0" lvl="0" indent="0" algn="ctr" defTabSz="914400" eaLnBrk="1" fontAlgn="auto" latinLnBrk="0" hangingPunct="1">
              <a:lnSpc>
                <a:spcPct val="100000"/>
              </a:lnSpc>
              <a:spcBef>
                <a:spcPts val="0"/>
              </a:spcBef>
              <a:spcAft>
                <a:spcPts val="0"/>
              </a:spcAft>
              <a:buClrTx/>
              <a:buSzTx/>
              <a:buFontTx/>
              <a:buNone/>
              <a:tabLst/>
              <a:defRPr/>
            </a:pPr>
            <a:r>
              <a:rPr lang="en-US" sz="1200" b="1" kern="0" dirty="0" smtClean="0">
                <a:solidFill>
                  <a:srgbClr val="000000"/>
                </a:solidFill>
                <a:latin typeface="Segoe UI"/>
              </a:rPr>
              <a:t>Admin </a:t>
            </a:r>
            <a:r>
              <a:rPr kumimoji="0" lang="en-US" sz="1200" b="1" i="0" u="none" strike="noStrike" kern="0" cap="none" spc="0" normalizeH="0" baseline="0" noProof="0" dirty="0" smtClean="0">
                <a:ln>
                  <a:noFill/>
                </a:ln>
                <a:solidFill>
                  <a:srgbClr val="000000"/>
                </a:solidFill>
                <a:effectLst/>
                <a:uLnTx/>
                <a:uFillTx/>
                <a:latin typeface="Segoe UI"/>
                <a:ea typeface="+mn-ea"/>
                <a:cs typeface="+mn-cs"/>
              </a:rPr>
              <a:t>UI</a:t>
            </a:r>
            <a:endParaRPr kumimoji="0" lang="en-US" sz="1200" b="1" i="0" u="none" strike="noStrike" kern="0" cap="none" spc="0" normalizeH="0" baseline="0" noProof="0" dirty="0">
              <a:ln>
                <a:noFill/>
              </a:ln>
              <a:solidFill>
                <a:srgbClr val="000000"/>
              </a:solidFill>
              <a:effectLst/>
              <a:uLnTx/>
              <a:uFillTx/>
              <a:latin typeface="Segoe UI"/>
              <a:ea typeface="+mn-ea"/>
              <a:cs typeface="+mn-cs"/>
            </a:endParaRPr>
          </a:p>
        </p:txBody>
      </p:sp>
      <p:sp>
        <p:nvSpPr>
          <p:cNvPr id="37" name="Left-Right Arrow 36"/>
          <p:cNvSpPr/>
          <p:nvPr/>
        </p:nvSpPr>
        <p:spPr>
          <a:xfrm>
            <a:off x="2485923" y="1856538"/>
            <a:ext cx="1475445" cy="262844"/>
          </a:xfrm>
          <a:prstGeom prst="leftRightArrow">
            <a:avLst/>
          </a:prstGeom>
          <a:gradFill rotWithShape="1">
            <a:gsLst>
              <a:gs pos="0">
                <a:srgbClr val="002A48">
                  <a:shade val="51000"/>
                  <a:satMod val="130000"/>
                </a:srgbClr>
              </a:gs>
              <a:gs pos="80000">
                <a:srgbClr val="002A48">
                  <a:shade val="93000"/>
                  <a:satMod val="130000"/>
                </a:srgbClr>
              </a:gs>
              <a:gs pos="100000">
                <a:srgbClr val="002A48">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HTTPS</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pic>
        <p:nvPicPr>
          <p:cNvPr id="38" name="Picture 3" descr="C:\Program Files\Microsoft Resource DVD Artwork\DVD_ART\Artwork_Imagery\HARDWARE_IMAGERY\Illustration - Misc Hardware\XML Icons\Database blue.png"/>
          <p:cNvPicPr>
            <a:picLocks noChangeAspect="1" noChangeArrowheads="1"/>
          </p:cNvPicPr>
          <p:nvPr/>
        </p:nvPicPr>
        <p:blipFill>
          <a:blip r:embed="rId3" cstate="print"/>
          <a:srcRect/>
          <a:stretch>
            <a:fillRect/>
          </a:stretch>
        </p:blipFill>
        <p:spPr bwMode="auto">
          <a:xfrm>
            <a:off x="1442423" y="5410595"/>
            <a:ext cx="487249" cy="394716"/>
          </a:xfrm>
          <a:prstGeom prst="rect">
            <a:avLst/>
          </a:prstGeom>
          <a:noFill/>
        </p:spPr>
      </p:pic>
      <p:sp>
        <p:nvSpPr>
          <p:cNvPr id="39" name="TextBox 38"/>
          <p:cNvSpPr txBox="1"/>
          <p:nvPr/>
        </p:nvSpPr>
        <p:spPr>
          <a:xfrm>
            <a:off x="9490962" y="2712525"/>
            <a:ext cx="2697863" cy="1077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Service Data</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ysClr val="windowText" lastClr="000000"/>
                </a:solidFill>
                <a:effectLst/>
                <a:uLnTx/>
                <a:uFillTx/>
              </a:rPr>
              <a:t>Configuration - Servers,</a:t>
            </a:r>
            <a:r>
              <a:rPr kumimoji="0" lang="en-US" sz="1000" b="0" i="0" u="none" strike="noStrike" kern="0" cap="none" spc="0" normalizeH="0" noProof="0" dirty="0" smtClean="0">
                <a:ln>
                  <a:noFill/>
                </a:ln>
                <a:solidFill>
                  <a:sysClr val="windowText" lastClr="000000"/>
                </a:solidFill>
                <a:effectLst/>
                <a:uLnTx/>
                <a:uFillTx/>
              </a:rPr>
              <a:t> </a:t>
            </a:r>
            <a:r>
              <a:rPr kumimoji="0" lang="en-US" sz="1000" b="0" i="0" u="none" strike="noStrike" kern="0" cap="none" spc="0" normalizeH="0" baseline="0" noProof="0" dirty="0" smtClean="0">
                <a:ln>
                  <a:noFill/>
                </a:ln>
                <a:solidFill>
                  <a:sysClr val="windowText" lastClr="000000"/>
                </a:solidFill>
                <a:effectLst/>
                <a:uLnTx/>
                <a:uFillTx/>
              </a:rPr>
              <a:t>Sync Groups,</a:t>
            </a:r>
            <a:r>
              <a:rPr kumimoji="0" lang="en-US" sz="1000" b="0" i="0" u="none" strike="noStrike" kern="0" cap="none" spc="0" normalizeH="0" noProof="0" dirty="0" smtClean="0">
                <a:ln>
                  <a:noFill/>
                </a:ln>
                <a:solidFill>
                  <a:sysClr val="windowText" lastClr="000000"/>
                </a:solidFill>
                <a:effectLst/>
                <a:uLnTx/>
                <a:uFillTx/>
              </a:rPr>
              <a:t> Schemas, Agents, etc.</a:t>
            </a:r>
            <a:endParaRPr kumimoji="0" lang="en-US" sz="1000" b="0" i="0" u="none" strike="noStrike" kern="0" cap="none" spc="0" normalizeH="0" baseline="0" noProof="0" dirty="0" smtClean="0">
              <a:ln>
                <a:noFill/>
              </a:ln>
              <a:solidFill>
                <a:sysClr val="windowText" lastClr="000000"/>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1000" kern="0" dirty="0" smtClean="0">
                <a:solidFill>
                  <a:sysClr val="windowText" lastClr="000000"/>
                </a:solidFill>
              </a:rPr>
              <a:t>Tasks queue - sync, get schema, provision, etc.</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ysClr val="windowText" lastClr="000000"/>
                </a:solidFill>
                <a:effectLst/>
                <a:uLnTx/>
                <a:uFillTx/>
              </a:rPr>
              <a:t>Logging - task results</a:t>
            </a:r>
            <a:endParaRPr kumimoji="0" lang="en-US" sz="1000" b="0" i="0" u="none" strike="noStrike" kern="0" cap="none" spc="0" normalizeH="0" baseline="0" noProof="0" dirty="0">
              <a:ln>
                <a:noFill/>
              </a:ln>
              <a:solidFill>
                <a:sysClr val="windowText" lastClr="000000"/>
              </a:solidFill>
              <a:effectLst/>
              <a:uLnTx/>
              <a:uFillTx/>
            </a:endParaRPr>
          </a:p>
        </p:txBody>
      </p:sp>
      <p:sp>
        <p:nvSpPr>
          <p:cNvPr id="40" name="TextBox 39"/>
          <p:cNvSpPr txBox="1"/>
          <p:nvPr/>
        </p:nvSpPr>
        <p:spPr>
          <a:xfrm>
            <a:off x="9490962" y="3886201"/>
            <a:ext cx="2428734" cy="61555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Service</a:t>
            </a:r>
            <a:r>
              <a:rPr kumimoji="0" lang="en-US" sz="1400" b="1" i="0" u="none" strike="noStrike" kern="0" cap="none" spc="0" normalizeH="0" noProof="0" dirty="0" smtClean="0">
                <a:ln>
                  <a:noFill/>
                </a:ln>
                <a:solidFill>
                  <a:sysClr val="windowText" lastClr="000000"/>
                </a:solidFill>
                <a:effectLst/>
                <a:uLnTx/>
                <a:uFillTx/>
              </a:rPr>
              <a:t> Data</a:t>
            </a:r>
            <a:endParaRPr kumimoji="0" lang="en-US" sz="1400" b="1" i="0" u="none" strike="noStrike" kern="0" cap="none" spc="0" normalizeH="0" baseline="0" noProof="0" dirty="0" smtClean="0">
              <a:ln>
                <a:noFill/>
              </a:ln>
              <a:solidFill>
                <a:sysClr val="windowText" lastClr="000000"/>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1000" kern="0" dirty="0" smtClean="0">
                <a:solidFill>
                  <a:sysClr val="windowText" lastClr="000000"/>
                </a:solidFill>
              </a:rPr>
              <a:t>Temporary b</a:t>
            </a:r>
            <a:r>
              <a:rPr lang="en-US" sz="1000" kern="0" noProof="0" dirty="0" err="1" smtClean="0">
                <a:solidFill>
                  <a:sysClr val="windowText" lastClr="000000"/>
                </a:solidFill>
              </a:rPr>
              <a:t>atch</a:t>
            </a:r>
            <a:r>
              <a:rPr lang="en-US" sz="1000" kern="0" noProof="0" dirty="0" smtClean="0">
                <a:solidFill>
                  <a:sysClr val="windowText" lastClr="000000"/>
                </a:solidFill>
              </a:rPr>
              <a:t> files of uploaded data changes</a:t>
            </a:r>
            <a:endParaRPr kumimoji="0" lang="en-US" sz="1000" b="0" i="0" u="none" strike="noStrike" kern="0" cap="none" spc="0" normalizeH="0" baseline="0" noProof="0" dirty="0">
              <a:ln>
                <a:noFill/>
              </a:ln>
              <a:solidFill>
                <a:sysClr val="windowText" lastClr="000000"/>
              </a:solidFill>
              <a:effectLst/>
              <a:uLnTx/>
              <a:uFillTx/>
            </a:endParaRPr>
          </a:p>
        </p:txBody>
      </p:sp>
      <p:sp>
        <p:nvSpPr>
          <p:cNvPr id="49" name="Flowchart: Internal Storage 48"/>
          <p:cNvSpPr/>
          <p:nvPr/>
        </p:nvSpPr>
        <p:spPr>
          <a:xfrm>
            <a:off x="2269185" y="5410434"/>
            <a:ext cx="456400" cy="421195"/>
          </a:xfrm>
          <a:prstGeom prst="flowChartInternalStorage">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endParaRPr lang="en-US" sz="1050" b="1" kern="0">
              <a:solidFill>
                <a:srgbClr val="000000"/>
              </a:solidFill>
              <a:latin typeface="Segoe UI"/>
            </a:endParaRPr>
          </a:p>
        </p:txBody>
      </p:sp>
      <p:sp>
        <p:nvSpPr>
          <p:cNvPr id="50" name="TextBox 49"/>
          <p:cNvSpPr txBox="1"/>
          <p:nvPr/>
        </p:nvSpPr>
        <p:spPr>
          <a:xfrm>
            <a:off x="2105868" y="5952293"/>
            <a:ext cx="2363367" cy="61555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Batch Files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ysClr val="windowText" lastClr="000000"/>
                </a:solidFill>
                <a:effectLst/>
                <a:uLnTx/>
                <a:uFillTx/>
              </a:rPr>
              <a:t>Temporary files containing changed</a:t>
            </a:r>
            <a:r>
              <a:rPr kumimoji="0" lang="en-US" sz="1000" b="0" i="0" u="none" strike="noStrike" kern="0" cap="none" spc="0" normalizeH="0" noProof="0" dirty="0" smtClean="0">
                <a:ln>
                  <a:noFill/>
                </a:ln>
                <a:solidFill>
                  <a:sysClr val="windowText" lastClr="000000"/>
                </a:solidFill>
                <a:effectLst/>
                <a:uLnTx/>
                <a:uFillTx/>
              </a:rPr>
              <a:t> data to upload</a:t>
            </a:r>
            <a:endParaRPr kumimoji="0" lang="en-US" sz="1000" b="0" i="0" u="none" strike="noStrike" kern="0" cap="none" spc="0" normalizeH="0" baseline="0" noProof="0" dirty="0">
              <a:ln>
                <a:noFill/>
              </a:ln>
              <a:solidFill>
                <a:sysClr val="windowText" lastClr="000000"/>
              </a:solidFill>
              <a:effectLst/>
              <a:uLnTx/>
              <a:uFillTx/>
            </a:endParaRPr>
          </a:p>
        </p:txBody>
      </p:sp>
      <p:sp>
        <p:nvSpPr>
          <p:cNvPr id="51" name="Rectangle 50"/>
          <p:cNvSpPr/>
          <p:nvPr/>
        </p:nvSpPr>
        <p:spPr bwMode="auto">
          <a:xfrm>
            <a:off x="1178826" y="4602270"/>
            <a:ext cx="1546760" cy="390384"/>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tx1"/>
                </a:solidFill>
                <a:effectLst/>
                <a:uLnTx/>
                <a:uFillTx/>
                <a:latin typeface="Segoe UI"/>
              </a:rPr>
              <a:t>Windows Service</a:t>
            </a:r>
          </a:p>
        </p:txBody>
      </p:sp>
      <p:sp>
        <p:nvSpPr>
          <p:cNvPr id="52" name="Rectangle 51"/>
          <p:cNvSpPr/>
          <p:nvPr/>
        </p:nvSpPr>
        <p:spPr bwMode="auto">
          <a:xfrm>
            <a:off x="1178825" y="4166813"/>
            <a:ext cx="1546760" cy="31161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tx1"/>
                </a:solidFill>
                <a:effectLst/>
                <a:uLnTx/>
                <a:uFillTx/>
                <a:latin typeface="Segoe UI"/>
              </a:rPr>
              <a:t>UI</a:t>
            </a:r>
          </a:p>
        </p:txBody>
      </p:sp>
      <p:cxnSp>
        <p:nvCxnSpPr>
          <p:cNvPr id="53" name="Straight Arrow Connector 52"/>
          <p:cNvCxnSpPr/>
          <p:nvPr/>
        </p:nvCxnSpPr>
        <p:spPr>
          <a:xfrm flipH="1">
            <a:off x="1691641" y="5077897"/>
            <a:ext cx="97329" cy="321270"/>
          </a:xfrm>
          <a:prstGeom prst="straightConnector1">
            <a:avLst/>
          </a:prstGeom>
          <a:noFill/>
          <a:ln w="19050" cap="flat" cmpd="sng" algn="ctr">
            <a:solidFill>
              <a:srgbClr val="000000">
                <a:lumMod val="50000"/>
              </a:srgbClr>
            </a:solidFill>
            <a:prstDash val="solid"/>
            <a:headEnd type="arrow"/>
            <a:tailEnd type="arrow"/>
          </a:ln>
          <a:effectLst/>
        </p:spPr>
      </p:cxnSp>
      <p:cxnSp>
        <p:nvCxnSpPr>
          <p:cNvPr id="56" name="Straight Arrow Connector 55"/>
          <p:cNvCxnSpPr>
            <a:endCxn id="49" idx="0"/>
          </p:cNvCxnSpPr>
          <p:nvPr/>
        </p:nvCxnSpPr>
        <p:spPr>
          <a:xfrm>
            <a:off x="2336192" y="5077897"/>
            <a:ext cx="161194" cy="332536"/>
          </a:xfrm>
          <a:prstGeom prst="straightConnector1">
            <a:avLst/>
          </a:prstGeom>
          <a:noFill/>
          <a:ln w="19050" cap="flat" cmpd="sng" algn="ctr">
            <a:solidFill>
              <a:srgbClr val="000000">
                <a:lumMod val="50000"/>
              </a:srgbClr>
            </a:solidFill>
            <a:prstDash val="solid"/>
            <a:headEnd type="arrow"/>
            <a:tailEnd type="arrow"/>
          </a:ln>
          <a:effectLst/>
        </p:spPr>
      </p:cxnSp>
      <p:sp>
        <p:nvSpPr>
          <p:cNvPr id="59" name="Rectangle 58"/>
          <p:cNvSpPr/>
          <p:nvPr/>
        </p:nvSpPr>
        <p:spPr bwMode="auto">
          <a:xfrm>
            <a:off x="4761449" y="3014912"/>
            <a:ext cx="2556155" cy="47596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36" name="Rectangle 35"/>
          <p:cNvSpPr/>
          <p:nvPr/>
        </p:nvSpPr>
        <p:spPr bwMode="auto">
          <a:xfrm>
            <a:off x="4664100" y="2946066"/>
            <a:ext cx="2556155" cy="47596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tx1"/>
                </a:solidFill>
                <a:effectLst/>
                <a:uLnTx/>
                <a:uFillTx/>
                <a:latin typeface="Segoe UI"/>
              </a:rPr>
              <a:t>Admin UI Handler</a:t>
            </a:r>
          </a:p>
        </p:txBody>
      </p:sp>
      <p:sp>
        <p:nvSpPr>
          <p:cNvPr id="60" name="Rectangle 59"/>
          <p:cNvSpPr/>
          <p:nvPr/>
        </p:nvSpPr>
        <p:spPr bwMode="auto">
          <a:xfrm>
            <a:off x="4757140" y="3737685"/>
            <a:ext cx="2556155" cy="47596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61" name="Rectangle 60"/>
          <p:cNvSpPr/>
          <p:nvPr/>
        </p:nvSpPr>
        <p:spPr bwMode="auto">
          <a:xfrm>
            <a:off x="4775300" y="4493957"/>
            <a:ext cx="2556155" cy="47596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62" name="Rectangle 61"/>
          <p:cNvSpPr/>
          <p:nvPr/>
        </p:nvSpPr>
        <p:spPr bwMode="auto">
          <a:xfrm>
            <a:off x="4761449" y="5239032"/>
            <a:ext cx="2556155" cy="47596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44" name="Rectangle 43"/>
          <p:cNvSpPr/>
          <p:nvPr/>
        </p:nvSpPr>
        <p:spPr bwMode="auto">
          <a:xfrm>
            <a:off x="4675642" y="4426300"/>
            <a:ext cx="2556155" cy="46127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tx1"/>
                </a:solidFill>
                <a:effectLst/>
                <a:uLnTx/>
                <a:uFillTx/>
                <a:latin typeface="Segoe UI"/>
              </a:rPr>
              <a:t>Cloud Task Execution</a:t>
            </a:r>
          </a:p>
        </p:txBody>
      </p:sp>
      <p:cxnSp>
        <p:nvCxnSpPr>
          <p:cNvPr id="63" name="Straight Arrow Connector 62"/>
          <p:cNvCxnSpPr>
            <a:stCxn id="36" idx="0"/>
            <a:endCxn id="35" idx="2"/>
          </p:cNvCxnSpPr>
          <p:nvPr/>
        </p:nvCxnSpPr>
        <p:spPr>
          <a:xfrm flipV="1">
            <a:off x="5942177" y="2390167"/>
            <a:ext cx="0" cy="555898"/>
          </a:xfrm>
          <a:prstGeom prst="straightConnector1">
            <a:avLst/>
          </a:prstGeom>
          <a:noFill/>
          <a:ln w="25400" cap="flat" cmpd="sng" algn="ctr">
            <a:solidFill>
              <a:srgbClr val="000000">
                <a:lumMod val="50000"/>
              </a:srgbClr>
            </a:solidFill>
            <a:prstDash val="solid"/>
            <a:headEnd type="arrow"/>
            <a:tailEnd type="arrow"/>
          </a:ln>
          <a:effectLst/>
        </p:spPr>
      </p:cxnSp>
      <p:sp>
        <p:nvSpPr>
          <p:cNvPr id="43" name="Rectangle 42"/>
          <p:cNvSpPr/>
          <p:nvPr/>
        </p:nvSpPr>
        <p:spPr bwMode="auto">
          <a:xfrm>
            <a:off x="4646029" y="3640703"/>
            <a:ext cx="2585769" cy="47596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noProof="0" dirty="0" smtClean="0">
                <a:ln>
                  <a:noFill/>
                </a:ln>
                <a:solidFill>
                  <a:schemeClr val="tx1"/>
                </a:solidFill>
                <a:effectLst/>
                <a:uLnTx/>
                <a:uFillTx/>
                <a:latin typeface="Segoe UI"/>
              </a:rPr>
              <a:t>Task Scheduler</a:t>
            </a:r>
            <a:endParaRPr kumimoji="0" lang="en-US" sz="1200" b="0" i="0" u="none" strike="noStrike" kern="0" cap="none" spc="0" normalizeH="0" baseline="0" noProof="0" dirty="0" smtClean="0">
              <a:ln>
                <a:noFill/>
              </a:ln>
              <a:solidFill>
                <a:schemeClr val="tx1"/>
              </a:solidFill>
              <a:effectLst/>
              <a:uLnTx/>
              <a:uFillTx/>
              <a:latin typeface="Segoe UI"/>
            </a:endParaRPr>
          </a:p>
        </p:txBody>
      </p:sp>
      <p:sp>
        <p:nvSpPr>
          <p:cNvPr id="72" name="Flowchart: Internal Storage 71"/>
          <p:cNvSpPr/>
          <p:nvPr/>
        </p:nvSpPr>
        <p:spPr>
          <a:xfrm>
            <a:off x="2399889" y="5499753"/>
            <a:ext cx="456400" cy="421195"/>
          </a:xfrm>
          <a:prstGeom prst="flowChartInternalStorage">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endParaRPr lang="en-US" sz="1050" b="1" kern="0">
              <a:solidFill>
                <a:srgbClr val="000000"/>
              </a:solidFill>
              <a:latin typeface="Segoe UI"/>
            </a:endParaRPr>
          </a:p>
        </p:txBody>
      </p:sp>
      <p:sp>
        <p:nvSpPr>
          <p:cNvPr id="73" name="Flowchart: Internal Storage 72"/>
          <p:cNvSpPr/>
          <p:nvPr/>
        </p:nvSpPr>
        <p:spPr>
          <a:xfrm>
            <a:off x="8541305" y="4040395"/>
            <a:ext cx="456400" cy="421195"/>
          </a:xfrm>
          <a:prstGeom prst="flowChartInternalStorage">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endParaRPr lang="en-US" sz="1050" b="1" kern="0">
              <a:solidFill>
                <a:srgbClr val="000000"/>
              </a:solidFill>
              <a:latin typeface="Segoe UI"/>
            </a:endParaRPr>
          </a:p>
        </p:txBody>
      </p:sp>
      <p:sp>
        <p:nvSpPr>
          <p:cNvPr id="74" name="Flowchart: Internal Storage 73"/>
          <p:cNvSpPr/>
          <p:nvPr/>
        </p:nvSpPr>
        <p:spPr>
          <a:xfrm>
            <a:off x="8711830" y="4145195"/>
            <a:ext cx="456400" cy="421195"/>
          </a:xfrm>
          <a:prstGeom prst="flowChartInternalStorage">
            <a:avLst/>
          </a:prstGeom>
          <a:gradFill rotWithShape="1">
            <a:gsLst>
              <a:gs pos="0">
                <a:srgbClr val="FFC000">
                  <a:tint val="50000"/>
                  <a:satMod val="300000"/>
                </a:srgbClr>
              </a:gs>
              <a:gs pos="35000">
                <a:srgbClr val="FFC000">
                  <a:tint val="37000"/>
                  <a:satMod val="300000"/>
                </a:srgbClr>
              </a:gs>
              <a:gs pos="100000">
                <a:srgbClr val="FFC000">
                  <a:tint val="15000"/>
                  <a:satMod val="350000"/>
                </a:srgbClr>
              </a:gs>
            </a:gsLst>
            <a:lin ang="16200000" scaled="1"/>
          </a:gradFill>
          <a:ln w="9525" cap="flat" cmpd="sng" algn="ctr">
            <a:solidFill>
              <a:srgbClr val="FFC000">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endParaRPr lang="en-US" sz="1050" b="1" kern="0">
              <a:solidFill>
                <a:srgbClr val="000000"/>
              </a:solidFill>
              <a:latin typeface="Segoe UI"/>
            </a:endParaRPr>
          </a:p>
        </p:txBody>
      </p:sp>
      <p:cxnSp>
        <p:nvCxnSpPr>
          <p:cNvPr id="76" name="Straight Arrow Connector 75"/>
          <p:cNvCxnSpPr/>
          <p:nvPr/>
        </p:nvCxnSpPr>
        <p:spPr>
          <a:xfrm flipH="1">
            <a:off x="7404311" y="3227055"/>
            <a:ext cx="919441" cy="1"/>
          </a:xfrm>
          <a:prstGeom prst="straightConnector1">
            <a:avLst/>
          </a:prstGeom>
          <a:noFill/>
          <a:ln w="19050" cap="flat" cmpd="sng" algn="ctr">
            <a:solidFill>
              <a:srgbClr val="000000">
                <a:lumMod val="50000"/>
              </a:srgbClr>
            </a:solidFill>
            <a:prstDash val="solid"/>
            <a:headEnd type="arrow"/>
            <a:tailEnd type="arrow"/>
          </a:ln>
          <a:effectLst/>
        </p:spPr>
      </p:cxnSp>
      <p:cxnSp>
        <p:nvCxnSpPr>
          <p:cNvPr id="80" name="Straight Arrow Connector 79"/>
          <p:cNvCxnSpPr/>
          <p:nvPr/>
        </p:nvCxnSpPr>
        <p:spPr>
          <a:xfrm flipH="1">
            <a:off x="7437953" y="3604663"/>
            <a:ext cx="885799" cy="898410"/>
          </a:xfrm>
          <a:prstGeom prst="straightConnector1">
            <a:avLst/>
          </a:prstGeom>
          <a:noFill/>
          <a:ln w="19050" cap="flat" cmpd="sng" algn="ctr">
            <a:solidFill>
              <a:srgbClr val="000000">
                <a:lumMod val="50000"/>
              </a:srgbClr>
            </a:solidFill>
            <a:prstDash val="solid"/>
            <a:headEnd type="arrow"/>
            <a:tailEnd type="arrow"/>
          </a:ln>
          <a:effectLst/>
        </p:spPr>
      </p:cxnSp>
      <p:sp>
        <p:nvSpPr>
          <p:cNvPr id="84" name="TextBox 83"/>
          <p:cNvSpPr txBox="1"/>
          <p:nvPr/>
        </p:nvSpPr>
        <p:spPr>
          <a:xfrm>
            <a:off x="3228762" y="4310740"/>
            <a:ext cx="1037327" cy="338554"/>
          </a:xfrm>
          <a:prstGeom prst="rect">
            <a:avLst/>
          </a:prstGeom>
          <a:noFill/>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smtClean="0">
                <a:ln>
                  <a:noFill/>
                </a:ln>
                <a:solidFill>
                  <a:sysClr val="windowText" lastClr="000000"/>
                </a:solidFill>
                <a:effectLst/>
                <a:uLnTx/>
                <a:uFillTx/>
              </a:rPr>
              <a:t>- Get tasks</a:t>
            </a:r>
          </a:p>
          <a:p>
            <a:pPr marR="0" lvl="0" defTabSz="914400" eaLnBrk="1" fontAlgn="auto" latinLnBrk="0" hangingPunct="1">
              <a:lnSpc>
                <a:spcPct val="100000"/>
              </a:lnSpc>
              <a:spcBef>
                <a:spcPts val="0"/>
              </a:spcBef>
              <a:spcAft>
                <a:spcPts val="0"/>
              </a:spcAft>
              <a:buClrTx/>
              <a:buSzTx/>
              <a:tabLst/>
              <a:defRPr/>
            </a:pPr>
            <a:r>
              <a:rPr lang="en-US" sz="800" kern="0" dirty="0" smtClean="0">
                <a:solidFill>
                  <a:sysClr val="windowText" lastClr="000000"/>
                </a:solidFill>
              </a:rPr>
              <a:t>- Task results</a:t>
            </a:r>
            <a:endParaRPr kumimoji="0" lang="en-US" sz="800" b="0" i="0" u="none" strike="noStrike" kern="0" cap="none" spc="0" normalizeH="0" baseline="0" noProof="0" dirty="0">
              <a:ln>
                <a:noFill/>
              </a:ln>
              <a:solidFill>
                <a:sysClr val="windowText" lastClr="000000"/>
              </a:solidFill>
              <a:effectLst/>
              <a:uLnTx/>
              <a:uFillTx/>
            </a:endParaRPr>
          </a:p>
        </p:txBody>
      </p:sp>
      <p:cxnSp>
        <p:nvCxnSpPr>
          <p:cNvPr id="89" name="Straight Arrow Connector 88"/>
          <p:cNvCxnSpPr/>
          <p:nvPr/>
        </p:nvCxnSpPr>
        <p:spPr>
          <a:xfrm flipH="1">
            <a:off x="7404311" y="3789744"/>
            <a:ext cx="1030049" cy="1448789"/>
          </a:xfrm>
          <a:prstGeom prst="straightConnector1">
            <a:avLst/>
          </a:prstGeom>
          <a:noFill/>
          <a:ln w="19050" cap="flat" cmpd="sng" algn="ctr">
            <a:solidFill>
              <a:srgbClr val="000000">
                <a:lumMod val="50000"/>
              </a:srgbClr>
            </a:solidFill>
            <a:prstDash val="solid"/>
            <a:headEnd type="arrow"/>
            <a:tailEnd type="arrow"/>
          </a:ln>
          <a:effectLst/>
        </p:spPr>
      </p:cxnSp>
      <p:sp>
        <p:nvSpPr>
          <p:cNvPr id="91" name="TextBox 90"/>
          <p:cNvSpPr txBox="1"/>
          <p:nvPr/>
        </p:nvSpPr>
        <p:spPr>
          <a:xfrm>
            <a:off x="1223707" y="2361766"/>
            <a:ext cx="1216834" cy="184666"/>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rPr>
              <a:t>Browser</a:t>
            </a:r>
          </a:p>
        </p:txBody>
      </p:sp>
      <p:sp>
        <p:nvSpPr>
          <p:cNvPr id="42" name="Rectangle 41"/>
          <p:cNvSpPr/>
          <p:nvPr/>
        </p:nvSpPr>
        <p:spPr bwMode="auto">
          <a:xfrm>
            <a:off x="4660836" y="5186304"/>
            <a:ext cx="2556155" cy="47155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tx1"/>
                </a:solidFill>
                <a:effectLst/>
                <a:uLnTx/>
                <a:uFillTx/>
                <a:latin typeface="Segoe UI"/>
              </a:rPr>
              <a:t>Agent Task Execution</a:t>
            </a:r>
          </a:p>
        </p:txBody>
      </p:sp>
      <p:sp>
        <p:nvSpPr>
          <p:cNvPr id="103" name="Left-Right Arrow 102"/>
          <p:cNvSpPr/>
          <p:nvPr/>
        </p:nvSpPr>
        <p:spPr>
          <a:xfrm rot="1486763">
            <a:off x="7869469" y="4992500"/>
            <a:ext cx="1063448" cy="262844"/>
          </a:xfrm>
          <a:prstGeom prst="leftRightArrow">
            <a:avLst/>
          </a:prstGeom>
          <a:gradFill rotWithShape="1">
            <a:gsLst>
              <a:gs pos="0">
                <a:srgbClr val="002A48">
                  <a:shade val="51000"/>
                  <a:satMod val="130000"/>
                </a:srgbClr>
              </a:gs>
              <a:gs pos="80000">
                <a:srgbClr val="002A48">
                  <a:shade val="93000"/>
                  <a:satMod val="130000"/>
                </a:srgbClr>
              </a:gs>
              <a:gs pos="100000">
                <a:srgbClr val="002A48">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TDS</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06" name="TextBox 105"/>
          <p:cNvSpPr txBox="1"/>
          <p:nvPr/>
        </p:nvSpPr>
        <p:spPr>
          <a:xfrm>
            <a:off x="10055781" y="5212127"/>
            <a:ext cx="2133044"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User Databases</a:t>
            </a:r>
          </a:p>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smtClean="0">
                <a:ln>
                  <a:noFill/>
                </a:ln>
                <a:solidFill>
                  <a:sysClr val="windowText" lastClr="000000"/>
                </a:solidFill>
                <a:effectLst/>
                <a:uLnTx/>
                <a:uFillTx/>
              </a:rPr>
              <a:t>Added</a:t>
            </a:r>
            <a:r>
              <a:rPr kumimoji="0" lang="en-US" sz="1000" b="0" i="0" u="none" strike="noStrike" kern="0" cap="none" spc="0" normalizeH="0" noProof="0" dirty="0" smtClean="0">
                <a:ln>
                  <a:noFill/>
                </a:ln>
                <a:solidFill>
                  <a:sysClr val="windowText" lastClr="000000"/>
                </a:solidFill>
                <a:effectLst/>
                <a:uLnTx/>
                <a:uFillTx/>
              </a:rPr>
              <a:t> database objects:</a:t>
            </a:r>
            <a:endParaRPr kumimoji="0" lang="en-US" sz="1000" b="0" i="0" u="none" strike="noStrike" kern="0" cap="none" spc="0" normalizeH="0" baseline="0" noProof="0" dirty="0" smtClean="0">
              <a:ln>
                <a:noFill/>
              </a:ln>
              <a:solidFill>
                <a:sysClr val="windowText" lastClr="000000"/>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ysClr val="windowText" lastClr="000000"/>
                </a:solidFill>
                <a:effectLst/>
                <a:uLnTx/>
                <a:uFillTx/>
              </a:rPr>
              <a:t>Change Tracking tables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ysClr val="windowText" lastClr="000000"/>
                </a:solidFill>
                <a:effectLst/>
                <a:uLnTx/>
                <a:uFillTx/>
              </a:rPr>
              <a:t>Sync meta-data tables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1000" kern="0" dirty="0" smtClean="0">
                <a:solidFill>
                  <a:sysClr val="windowText" lastClr="000000"/>
                </a:solidFill>
              </a:rPr>
              <a:t>Triggers &amp; </a:t>
            </a:r>
            <a:r>
              <a:rPr lang="en-US" sz="1000" kern="0" dirty="0" err="1" smtClean="0">
                <a:solidFill>
                  <a:sysClr val="windowText" lastClr="000000"/>
                </a:solidFill>
              </a:rPr>
              <a:t>sprocs</a:t>
            </a:r>
            <a:endParaRPr kumimoji="0" lang="en-US" sz="1000" b="0" i="0" u="none" strike="noStrike" kern="0" cap="none" spc="0" normalizeH="0" baseline="0" noProof="0" dirty="0">
              <a:ln>
                <a:noFill/>
              </a:ln>
              <a:solidFill>
                <a:sysClr val="windowText" lastClr="000000"/>
              </a:solidFill>
              <a:effectLst/>
              <a:uLnTx/>
              <a:uFillTx/>
            </a:endParaRPr>
          </a:p>
        </p:txBody>
      </p:sp>
      <p:sp>
        <p:nvSpPr>
          <p:cNvPr id="107" name="TextBox 106"/>
          <p:cNvSpPr txBox="1"/>
          <p:nvPr/>
        </p:nvSpPr>
        <p:spPr>
          <a:xfrm>
            <a:off x="23445" y="5444443"/>
            <a:ext cx="1640830"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User Databases</a:t>
            </a:r>
          </a:p>
          <a:p>
            <a:pPr marR="0" lvl="0" defTabSz="914400" eaLnBrk="1" fontAlgn="auto" latinLnBrk="0" hangingPunct="1">
              <a:lnSpc>
                <a:spcPct val="100000"/>
              </a:lnSpc>
              <a:spcBef>
                <a:spcPts val="0"/>
              </a:spcBef>
              <a:spcAft>
                <a:spcPts val="0"/>
              </a:spcAft>
              <a:buClrTx/>
              <a:buSzTx/>
              <a:tabLst/>
              <a:defRPr/>
            </a:pPr>
            <a:r>
              <a:rPr kumimoji="0" lang="en-US" sz="900" b="0" i="0" u="none" strike="noStrike" kern="0" cap="none" spc="0" normalizeH="0" baseline="0" noProof="0" dirty="0" smtClean="0">
                <a:ln>
                  <a:noFill/>
                </a:ln>
                <a:solidFill>
                  <a:sysClr val="windowText" lastClr="000000"/>
                </a:solidFill>
                <a:effectLst/>
                <a:uLnTx/>
                <a:uFillTx/>
              </a:rPr>
              <a:t>Added</a:t>
            </a:r>
            <a:r>
              <a:rPr kumimoji="0" lang="en-US" sz="900" b="0" i="0" u="none" strike="noStrike" kern="0" cap="none" spc="0" normalizeH="0" noProof="0" dirty="0" smtClean="0">
                <a:ln>
                  <a:noFill/>
                </a:ln>
                <a:solidFill>
                  <a:sysClr val="windowText" lastClr="000000"/>
                </a:solidFill>
                <a:effectLst/>
                <a:uLnTx/>
                <a:uFillTx/>
              </a:rPr>
              <a:t> database objects:</a:t>
            </a:r>
            <a:endParaRPr kumimoji="0" lang="en-US" sz="900" b="0" i="0" u="none" strike="noStrike" kern="0" cap="none" spc="0" normalizeH="0" baseline="0" noProof="0" dirty="0" smtClean="0">
              <a:ln>
                <a:noFill/>
              </a:ln>
              <a:solidFill>
                <a:sysClr val="windowText" lastClr="000000"/>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ysClr val="windowText" lastClr="000000"/>
                </a:solidFill>
                <a:effectLst/>
                <a:uLnTx/>
                <a:uFillTx/>
              </a:rPr>
              <a:t>Change Tracking tables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ysClr val="windowText" lastClr="000000"/>
                </a:solidFill>
                <a:effectLst/>
                <a:uLnTx/>
                <a:uFillTx/>
              </a:rPr>
              <a:t>Sync meta-data tables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900" kern="0" dirty="0" smtClean="0">
                <a:solidFill>
                  <a:sysClr val="windowText" lastClr="000000"/>
                </a:solidFill>
              </a:rPr>
              <a:t>Triggers &amp; </a:t>
            </a:r>
            <a:r>
              <a:rPr lang="en-US" sz="900" kern="0" dirty="0" err="1" smtClean="0">
                <a:solidFill>
                  <a:sysClr val="windowText" lastClr="000000"/>
                </a:solidFill>
              </a:rPr>
              <a:t>sprocs</a:t>
            </a:r>
            <a:endParaRPr kumimoji="0" lang="en-US" sz="900" b="0" i="0" u="none" strike="noStrike" kern="0" cap="none" spc="0" normalizeH="0" baseline="0" noProof="0" dirty="0">
              <a:ln>
                <a:noFill/>
              </a:ln>
              <a:solidFill>
                <a:sysClr val="windowText" lastClr="000000"/>
              </a:solidFill>
              <a:effectLst/>
              <a:uLnTx/>
              <a:uFillTx/>
            </a:endParaRPr>
          </a:p>
        </p:txBody>
      </p:sp>
      <p:sp>
        <p:nvSpPr>
          <p:cNvPr id="110" name="Rectangle 109"/>
          <p:cNvSpPr/>
          <p:nvPr/>
        </p:nvSpPr>
        <p:spPr bwMode="auto">
          <a:xfrm>
            <a:off x="9672975" y="1531030"/>
            <a:ext cx="871784" cy="23798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111" name="Rectangle 110"/>
          <p:cNvSpPr/>
          <p:nvPr/>
        </p:nvSpPr>
        <p:spPr bwMode="auto">
          <a:xfrm>
            <a:off x="9603725" y="1478719"/>
            <a:ext cx="871784" cy="23798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112" name="TextBox 111"/>
          <p:cNvSpPr txBox="1"/>
          <p:nvPr/>
        </p:nvSpPr>
        <p:spPr>
          <a:xfrm>
            <a:off x="10544757" y="1394149"/>
            <a:ext cx="1458892" cy="461665"/>
          </a:xfrm>
          <a:prstGeom prst="rect">
            <a:avLst/>
          </a:prstGeom>
          <a:noFill/>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smtClean="0">
                <a:ln>
                  <a:noFill/>
                </a:ln>
                <a:solidFill>
                  <a:sysClr val="windowText" lastClr="000000"/>
                </a:solidFill>
                <a:effectLst/>
                <a:uLnTx/>
                <a:uFillTx/>
              </a:rPr>
              <a:t>Key:</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smtClean="0">
                <a:ln>
                  <a:noFill/>
                </a:ln>
                <a:solidFill>
                  <a:sysClr val="windowText" lastClr="000000"/>
                </a:solidFill>
                <a:effectLst/>
                <a:uLnTx/>
                <a:uFillTx/>
              </a:rPr>
              <a:t>Windows Azure Web or worker roles</a:t>
            </a:r>
            <a:endParaRPr kumimoji="0" lang="en-US" sz="800" b="0" i="0" u="none" strike="noStrike" kern="0" cap="none" spc="0" normalizeH="0" baseline="0" noProof="0" dirty="0">
              <a:ln>
                <a:noFill/>
              </a:ln>
              <a:solidFill>
                <a:sysClr val="windowText" lastClr="000000"/>
              </a:solidFill>
              <a:effectLst/>
              <a:uLnTx/>
              <a:uFillTx/>
            </a:endParaRPr>
          </a:p>
        </p:txBody>
      </p:sp>
      <p:cxnSp>
        <p:nvCxnSpPr>
          <p:cNvPr id="114" name="Straight Connector 113"/>
          <p:cNvCxnSpPr>
            <a:stCxn id="52" idx="2"/>
            <a:endCxn id="51" idx="0"/>
          </p:cNvCxnSpPr>
          <p:nvPr/>
        </p:nvCxnSpPr>
        <p:spPr>
          <a:xfrm>
            <a:off x="1952206" y="4478424"/>
            <a:ext cx="1" cy="123847"/>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798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par>
                                <p:cTn id="73" presetID="10"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par>
                                <p:cTn id="76" presetID="10" presetClass="entr" presetSubtype="0" fill="hold" nodeType="with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fade">
                                      <p:cBhvr>
                                        <p:cTn id="78" dur="500"/>
                                        <p:tgtEl>
                                          <p:spTgt spid="5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fade">
                                      <p:cBhvr>
                                        <p:cTn id="81" dur="500"/>
                                        <p:tgtEl>
                                          <p:spTgt spid="5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fade">
                                      <p:cBhvr>
                                        <p:cTn id="84" dur="500"/>
                                        <p:tgtEl>
                                          <p:spTgt spid="6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fade">
                                      <p:cBhvr>
                                        <p:cTn id="87" dur="500"/>
                                        <p:tgtEl>
                                          <p:spTgt spid="6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fade">
                                      <p:cBhvr>
                                        <p:cTn id="90" dur="500"/>
                                        <p:tgtEl>
                                          <p:spTgt spid="62"/>
                                        </p:tgtEl>
                                      </p:cBhvr>
                                    </p:animEffect>
                                  </p:childTnLst>
                                </p:cTn>
                              </p:par>
                              <p:par>
                                <p:cTn id="91" presetID="10" presetClass="entr" presetSubtype="0"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fade">
                                      <p:cBhvr>
                                        <p:cTn id="93" dur="500"/>
                                        <p:tgtEl>
                                          <p:spTgt spid="63"/>
                                        </p:tgtEl>
                                      </p:cBhvr>
                                    </p:animEffect>
                                  </p:childTnLst>
                                </p:cTn>
                              </p:par>
                              <p:par>
                                <p:cTn id="94" presetID="10" presetClass="entr" presetSubtype="0" fill="hold" nodeType="withEffect">
                                  <p:stCondLst>
                                    <p:cond delay="0"/>
                                  </p:stCondLst>
                                  <p:childTnLst>
                                    <p:set>
                                      <p:cBhvr>
                                        <p:cTn id="95" dur="1" fill="hold">
                                          <p:stCondLst>
                                            <p:cond delay="0"/>
                                          </p:stCondLst>
                                        </p:cTn>
                                        <p:tgtEl>
                                          <p:spTgt spid="76"/>
                                        </p:tgtEl>
                                        <p:attrNameLst>
                                          <p:attrName>style.visibility</p:attrName>
                                        </p:attrNameLst>
                                      </p:cBhvr>
                                      <p:to>
                                        <p:strVal val="visible"/>
                                      </p:to>
                                    </p:set>
                                    <p:animEffect transition="in" filter="fade">
                                      <p:cBhvr>
                                        <p:cTn id="96" dur="500"/>
                                        <p:tgtEl>
                                          <p:spTgt spid="76"/>
                                        </p:tgtEl>
                                      </p:cBhvr>
                                    </p:animEffect>
                                  </p:childTnLst>
                                </p:cTn>
                              </p:par>
                              <p:par>
                                <p:cTn id="97" presetID="10" presetClass="entr" presetSubtype="0" fill="hold" nodeType="withEffect">
                                  <p:stCondLst>
                                    <p:cond delay="0"/>
                                  </p:stCondLst>
                                  <p:childTnLst>
                                    <p:set>
                                      <p:cBhvr>
                                        <p:cTn id="98" dur="1" fill="hold">
                                          <p:stCondLst>
                                            <p:cond delay="0"/>
                                          </p:stCondLst>
                                        </p:cTn>
                                        <p:tgtEl>
                                          <p:spTgt spid="80"/>
                                        </p:tgtEl>
                                        <p:attrNameLst>
                                          <p:attrName>style.visibility</p:attrName>
                                        </p:attrNameLst>
                                      </p:cBhvr>
                                      <p:to>
                                        <p:strVal val="visible"/>
                                      </p:to>
                                    </p:set>
                                    <p:animEffect transition="in" filter="fade">
                                      <p:cBhvr>
                                        <p:cTn id="99" dur="500"/>
                                        <p:tgtEl>
                                          <p:spTgt spid="8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fade">
                                      <p:cBhvr>
                                        <p:cTn id="102" dur="500"/>
                                        <p:tgtEl>
                                          <p:spTgt spid="84"/>
                                        </p:tgtEl>
                                      </p:cBhvr>
                                    </p:animEffect>
                                  </p:childTnLst>
                                </p:cTn>
                              </p:par>
                              <p:par>
                                <p:cTn id="103" presetID="10" presetClass="entr" presetSubtype="0" fill="hold" nodeType="with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fade">
                                      <p:cBhvr>
                                        <p:cTn id="105" dur="500"/>
                                        <p:tgtEl>
                                          <p:spTgt spid="8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03"/>
                                        </p:tgtEl>
                                        <p:attrNameLst>
                                          <p:attrName>style.visibility</p:attrName>
                                        </p:attrNameLst>
                                      </p:cBhvr>
                                      <p:to>
                                        <p:strVal val="visible"/>
                                      </p:to>
                                    </p:set>
                                    <p:animEffect transition="in" filter="fade">
                                      <p:cBhvr>
                                        <p:cTn id="111" dur="500"/>
                                        <p:tgtEl>
                                          <p:spTgt spid="10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06"/>
                                        </p:tgtEl>
                                        <p:attrNameLst>
                                          <p:attrName>style.visibility</p:attrName>
                                        </p:attrNameLst>
                                      </p:cBhvr>
                                      <p:to>
                                        <p:strVal val="visible"/>
                                      </p:to>
                                    </p:set>
                                    <p:animEffect transition="in" filter="fade">
                                      <p:cBhvr>
                                        <p:cTn id="114" dur="500"/>
                                        <p:tgtEl>
                                          <p:spTgt spid="106"/>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07"/>
                                        </p:tgtEl>
                                        <p:attrNameLst>
                                          <p:attrName>style.visibility</p:attrName>
                                        </p:attrNameLst>
                                      </p:cBhvr>
                                      <p:to>
                                        <p:strVal val="visible"/>
                                      </p:to>
                                    </p:set>
                                    <p:animEffect transition="in" filter="fade">
                                      <p:cBhvr>
                                        <p:cTn id="117" dur="500"/>
                                        <p:tgtEl>
                                          <p:spTgt spid="107"/>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10"/>
                                        </p:tgtEl>
                                        <p:attrNameLst>
                                          <p:attrName>style.visibility</p:attrName>
                                        </p:attrNameLst>
                                      </p:cBhvr>
                                      <p:to>
                                        <p:strVal val="visible"/>
                                      </p:to>
                                    </p:set>
                                    <p:animEffect transition="in" filter="fade">
                                      <p:cBhvr>
                                        <p:cTn id="120" dur="500"/>
                                        <p:tgtEl>
                                          <p:spTgt spid="11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11"/>
                                        </p:tgtEl>
                                        <p:attrNameLst>
                                          <p:attrName>style.visibility</p:attrName>
                                        </p:attrNameLst>
                                      </p:cBhvr>
                                      <p:to>
                                        <p:strVal val="visible"/>
                                      </p:to>
                                    </p:set>
                                    <p:animEffect transition="in" filter="fade">
                                      <p:cBhvr>
                                        <p:cTn id="123" dur="500"/>
                                        <p:tgtEl>
                                          <p:spTgt spid="11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12"/>
                                        </p:tgtEl>
                                        <p:attrNameLst>
                                          <p:attrName>style.visibility</p:attrName>
                                        </p:attrNameLst>
                                      </p:cBhvr>
                                      <p:to>
                                        <p:strVal val="visible"/>
                                      </p:to>
                                    </p:set>
                                    <p:animEffect transition="in" filter="fade">
                                      <p:cBhvr>
                                        <p:cTn id="12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animBg="1"/>
      <p:bldP spid="21" grpId="0" animBg="1"/>
      <p:bldP spid="31" grpId="0"/>
      <p:bldP spid="32" grpId="0"/>
      <p:bldP spid="37" grpId="0" animBg="1"/>
      <p:bldP spid="39" grpId="0"/>
      <p:bldP spid="40" grpId="0"/>
      <p:bldP spid="50" grpId="0"/>
      <p:bldP spid="51" grpId="0" animBg="1"/>
      <p:bldP spid="52" grpId="0" animBg="1"/>
      <p:bldP spid="59" grpId="0" animBg="1"/>
      <p:bldP spid="36" grpId="0" animBg="1"/>
      <p:bldP spid="60" grpId="0" animBg="1"/>
      <p:bldP spid="61" grpId="0" animBg="1"/>
      <p:bldP spid="62" grpId="0" animBg="1"/>
      <p:bldP spid="44" grpId="0" animBg="1"/>
      <p:bldP spid="43" grpId="0" animBg="1"/>
      <p:bldP spid="84" grpId="0"/>
      <p:bldP spid="91" grpId="0"/>
      <p:bldP spid="42" grpId="0" animBg="1"/>
      <p:bldP spid="103" grpId="0" animBg="1"/>
      <p:bldP spid="106" grpId="0"/>
      <p:bldP spid="107" grpId="0"/>
      <p:bldP spid="110" grpId="0" animBg="1"/>
      <p:bldP spid="111" grpId="0" animBg="1"/>
      <p:bldP spid="1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Scenarios</a:t>
            </a:r>
            <a:endParaRPr lang="en-US" dirty="0"/>
          </a:p>
        </p:txBody>
      </p:sp>
    </p:spTree>
    <p:extLst>
      <p:ext uri="{BB962C8B-B14F-4D97-AF65-F5344CB8AC3E}">
        <p14:creationId xmlns:p14="http://schemas.microsoft.com/office/powerpoint/2010/main" val="269581781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Rectangle 33861"/>
          <p:cNvPicPr>
            <a:picLocks noChangeAspect="1" noChangeArrowheads="1"/>
          </p:cNvPicPr>
          <p:nvPr/>
        </p:nvPicPr>
        <p:blipFill>
          <a:blip r:embed="rId3" cstate="print"/>
          <a:srcRect/>
          <a:stretch>
            <a:fillRect/>
          </a:stretch>
        </p:blipFill>
        <p:spPr bwMode="auto">
          <a:xfrm>
            <a:off x="4933446" y="2561151"/>
            <a:ext cx="2905333" cy="2849356"/>
          </a:xfrm>
          <a:prstGeom prst="rect">
            <a:avLst/>
          </a:prstGeom>
          <a:noFill/>
          <a:ln w="9525">
            <a:noFill/>
            <a:miter lim="800000"/>
            <a:headEnd/>
            <a:tailEnd/>
          </a:ln>
        </p:spPr>
      </p:pic>
      <p:sp>
        <p:nvSpPr>
          <p:cNvPr id="2" name="Title 1"/>
          <p:cNvSpPr>
            <a:spLocks noGrp="1"/>
          </p:cNvSpPr>
          <p:nvPr>
            <p:ph type="title"/>
          </p:nvPr>
        </p:nvSpPr>
        <p:spPr>
          <a:xfrm>
            <a:off x="519112" y="228600"/>
            <a:ext cx="11149013" cy="609398"/>
          </a:xfrm>
        </p:spPr>
        <p:txBody>
          <a:bodyPr/>
          <a:lstStyle/>
          <a:p>
            <a:r>
              <a:rPr lang="en-US" sz="4400" dirty="0" smtClean="0"/>
              <a:t>Syncing between SQL Server and SQL </a:t>
            </a:r>
            <a:r>
              <a:rPr lang="en-US" sz="4400" dirty="0" smtClean="0"/>
              <a:t>Database</a:t>
            </a:r>
            <a:endParaRPr lang="en-US" sz="4800" dirty="0"/>
          </a:p>
        </p:txBody>
      </p:sp>
      <p:sp>
        <p:nvSpPr>
          <p:cNvPr id="3" name="Can 2"/>
          <p:cNvSpPr/>
          <p:nvPr/>
        </p:nvSpPr>
        <p:spPr bwMode="auto">
          <a:xfrm>
            <a:off x="1971206" y="2713779"/>
            <a:ext cx="677995" cy="621102"/>
          </a:xfrm>
          <a:prstGeom prst="ca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Server</a:t>
            </a:r>
          </a:p>
        </p:txBody>
      </p:sp>
      <p:sp>
        <p:nvSpPr>
          <p:cNvPr id="6" name="Rounded Rectangle 5"/>
          <p:cNvSpPr/>
          <p:nvPr/>
        </p:nvSpPr>
        <p:spPr bwMode="auto">
          <a:xfrm>
            <a:off x="1608075" y="1684082"/>
            <a:ext cx="1404258" cy="503330"/>
          </a:xfrm>
          <a:prstGeom prst="roundRect">
            <a:avLst>
              <a:gd name="adj" fmla="val 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smtClean="0">
                <a:gradFill>
                  <a:gsLst>
                    <a:gs pos="0">
                      <a:srgbClr val="FFFFFF"/>
                    </a:gs>
                    <a:gs pos="100000">
                      <a:srgbClr val="FFFFFF"/>
                    </a:gs>
                  </a:gsLst>
                  <a:lin ang="5400000" scaled="0"/>
                </a:gradFill>
              </a:rPr>
              <a:t>Application</a:t>
            </a:r>
          </a:p>
        </p:txBody>
      </p:sp>
      <p:pic>
        <p:nvPicPr>
          <p:cNvPr id="13" name="Picture 5" descr="C:\Program Files\Microsoft Resource DVD Artwork\DVD_ART\Artwork_Imagery\Shapes and Graphics\Buidlings and dwellings\enterprise red.png"/>
          <p:cNvPicPr>
            <a:picLocks noChangeAspect="1" noChangeArrowheads="1"/>
          </p:cNvPicPr>
          <p:nvPr/>
        </p:nvPicPr>
        <p:blipFill>
          <a:blip r:embed="rId4" cstate="print"/>
          <a:srcRect/>
          <a:stretch>
            <a:fillRect/>
          </a:stretch>
        </p:blipFill>
        <p:spPr bwMode="auto">
          <a:xfrm>
            <a:off x="540826" y="1827738"/>
            <a:ext cx="1067249" cy="1507143"/>
          </a:xfrm>
          <a:prstGeom prst="rect">
            <a:avLst/>
          </a:prstGeom>
          <a:noFill/>
        </p:spPr>
      </p:pic>
      <p:cxnSp>
        <p:nvCxnSpPr>
          <p:cNvPr id="19" name="Straight Arrow Connector 18"/>
          <p:cNvCxnSpPr>
            <a:stCxn id="6" idx="2"/>
            <a:endCxn id="3" idx="1"/>
          </p:cNvCxnSpPr>
          <p:nvPr/>
        </p:nvCxnSpPr>
        <p:spPr>
          <a:xfrm>
            <a:off x="2310204" y="2187412"/>
            <a:ext cx="0" cy="526367"/>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Can 24"/>
          <p:cNvSpPr/>
          <p:nvPr/>
        </p:nvSpPr>
        <p:spPr bwMode="auto">
          <a:xfrm>
            <a:off x="1971209" y="5673691"/>
            <a:ext cx="677995" cy="621102"/>
          </a:xfrm>
          <a:prstGeom prst="ca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Server</a:t>
            </a:r>
          </a:p>
        </p:txBody>
      </p:sp>
      <p:sp>
        <p:nvSpPr>
          <p:cNvPr id="26" name="Rounded Rectangle 25"/>
          <p:cNvSpPr/>
          <p:nvPr/>
        </p:nvSpPr>
        <p:spPr bwMode="auto">
          <a:xfrm>
            <a:off x="1608078" y="4643994"/>
            <a:ext cx="1404258" cy="503330"/>
          </a:xfrm>
          <a:prstGeom prst="roundRect">
            <a:avLst>
              <a:gd name="adj" fmla="val 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smtClean="0">
                <a:gradFill>
                  <a:gsLst>
                    <a:gs pos="0">
                      <a:srgbClr val="FFFFFF"/>
                    </a:gs>
                    <a:gs pos="100000">
                      <a:srgbClr val="FFFFFF"/>
                    </a:gs>
                  </a:gsLst>
                  <a:lin ang="5400000" scaled="0"/>
                </a:gradFill>
              </a:rPr>
              <a:t>Application</a:t>
            </a:r>
          </a:p>
        </p:txBody>
      </p:sp>
      <p:pic>
        <p:nvPicPr>
          <p:cNvPr id="27" name="Picture 5" descr="C:\Program Files\Microsoft Resource DVD Artwork\DVD_ART\Artwork_Imagery\Shapes and Graphics\Buidlings and dwellings\enterprise red.png"/>
          <p:cNvPicPr>
            <a:picLocks noChangeAspect="1" noChangeArrowheads="1"/>
          </p:cNvPicPr>
          <p:nvPr/>
        </p:nvPicPr>
        <p:blipFill>
          <a:blip r:embed="rId4" cstate="print"/>
          <a:srcRect/>
          <a:stretch>
            <a:fillRect/>
          </a:stretch>
        </p:blipFill>
        <p:spPr bwMode="auto">
          <a:xfrm>
            <a:off x="540827" y="4709515"/>
            <a:ext cx="1067249" cy="1507143"/>
          </a:xfrm>
          <a:prstGeom prst="rect">
            <a:avLst/>
          </a:prstGeom>
          <a:noFill/>
        </p:spPr>
      </p:pic>
      <p:cxnSp>
        <p:nvCxnSpPr>
          <p:cNvPr id="28" name="Straight Arrow Connector 27"/>
          <p:cNvCxnSpPr>
            <a:stCxn id="26" idx="2"/>
            <a:endCxn id="25" idx="1"/>
          </p:cNvCxnSpPr>
          <p:nvPr/>
        </p:nvCxnSpPr>
        <p:spPr>
          <a:xfrm>
            <a:off x="2310207" y="5147324"/>
            <a:ext cx="0" cy="526367"/>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Left-Right Arrow 30"/>
          <p:cNvSpPr/>
          <p:nvPr/>
        </p:nvSpPr>
        <p:spPr bwMode="auto">
          <a:xfrm rot="1749988">
            <a:off x="2927985" y="3063902"/>
            <a:ext cx="2411636" cy="255358"/>
          </a:xfrm>
          <a:prstGeom prst="lef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solidFill>
                  <a:schemeClr val="tx1">
                    <a:alpha val="99000"/>
                  </a:schemeClr>
                </a:solidFill>
              </a:rPr>
              <a:t>Sync</a:t>
            </a:r>
            <a:endParaRPr lang="en-US" sz="2200" b="1" dirty="0" smtClean="0">
              <a:solidFill>
                <a:schemeClr val="tx1">
                  <a:alpha val="99000"/>
                </a:schemeClr>
              </a:solidFill>
            </a:endParaRPr>
          </a:p>
        </p:txBody>
      </p:sp>
      <p:sp>
        <p:nvSpPr>
          <p:cNvPr id="34" name="Left-Right Arrow 33"/>
          <p:cNvSpPr/>
          <p:nvPr/>
        </p:nvSpPr>
        <p:spPr bwMode="auto">
          <a:xfrm rot="19895520">
            <a:off x="3130412" y="4925933"/>
            <a:ext cx="2249815" cy="226206"/>
          </a:xfrm>
          <a:prstGeom prst="lef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solidFill>
                  <a:schemeClr val="tx1">
                    <a:alpha val="99000"/>
                  </a:schemeClr>
                </a:solidFill>
              </a:rPr>
              <a:t>Sync</a:t>
            </a:r>
            <a:endParaRPr lang="en-US" sz="1600" b="1" dirty="0" smtClean="0">
              <a:solidFill>
                <a:schemeClr val="tx1">
                  <a:alpha val="99000"/>
                </a:schemeClr>
              </a:solidFill>
            </a:endParaRPr>
          </a:p>
        </p:txBody>
      </p:sp>
      <p:sp>
        <p:nvSpPr>
          <p:cNvPr id="35" name="TextBox 34"/>
          <p:cNvSpPr txBox="1"/>
          <p:nvPr/>
        </p:nvSpPr>
        <p:spPr>
          <a:xfrm>
            <a:off x="599939" y="1079223"/>
            <a:ext cx="2412393"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effectLst/>
                <a:uLnTx/>
                <a:uFillTx/>
              </a:rPr>
              <a:t>On-Premises</a:t>
            </a:r>
            <a:endParaRPr kumimoji="0" lang="en-US" sz="2400" b="1" i="0" u="none" strike="noStrike" kern="0" cap="none" spc="0" normalizeH="0" baseline="0" noProof="0" dirty="0">
              <a:ln>
                <a:noFill/>
              </a:ln>
              <a:effectLst/>
              <a:uLnTx/>
              <a:uFillTx/>
            </a:endParaRPr>
          </a:p>
        </p:txBody>
      </p:sp>
      <p:sp>
        <p:nvSpPr>
          <p:cNvPr id="43" name="Can 42"/>
          <p:cNvSpPr/>
          <p:nvPr/>
        </p:nvSpPr>
        <p:spPr bwMode="auto">
          <a:xfrm>
            <a:off x="5947516" y="4052247"/>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t>
            </a:r>
            <a:r>
              <a:rPr lang="en-US" sz="1200" b="1" dirty="0" smtClean="0">
                <a:solidFill>
                  <a:schemeClr val="tx1">
                    <a:alpha val="99000"/>
                  </a:schemeClr>
                </a:solidFill>
              </a:rPr>
              <a:t>Database</a:t>
            </a:r>
            <a:endParaRPr lang="en-US" sz="1200" b="1" dirty="0">
              <a:solidFill>
                <a:schemeClr val="tx1">
                  <a:alpha val="99000"/>
                </a:schemeClr>
              </a:solidFill>
            </a:endParaRPr>
          </a:p>
        </p:txBody>
      </p:sp>
      <p:sp>
        <p:nvSpPr>
          <p:cNvPr id="44" name="Rounded Rectangle 43"/>
          <p:cNvSpPr/>
          <p:nvPr/>
        </p:nvSpPr>
        <p:spPr bwMode="auto">
          <a:xfrm>
            <a:off x="5568505" y="3192902"/>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45" name="Straight Arrow Connector 44"/>
          <p:cNvCxnSpPr>
            <a:stCxn id="44" idx="2"/>
            <a:endCxn id="43" idx="1"/>
          </p:cNvCxnSpPr>
          <p:nvPr/>
        </p:nvCxnSpPr>
        <p:spPr>
          <a:xfrm>
            <a:off x="6281074" y="3696232"/>
            <a:ext cx="5440" cy="35601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056884" y="2342774"/>
            <a:ext cx="2412393"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effectLst/>
                <a:uLnTx/>
                <a:uFillTx/>
              </a:rPr>
              <a:t>Cloud</a:t>
            </a:r>
            <a:endParaRPr kumimoji="0" lang="en-US" sz="2400" b="1" i="0" u="none" strike="noStrike" kern="0" cap="none" spc="0" normalizeH="0" baseline="0" noProof="0" dirty="0">
              <a:ln>
                <a:noFill/>
              </a:ln>
              <a:effectLst/>
              <a:uLnTx/>
              <a:uFillTx/>
            </a:endParaRPr>
          </a:p>
        </p:txBody>
      </p:sp>
      <p:sp>
        <p:nvSpPr>
          <p:cNvPr id="47" name="Arc 46"/>
          <p:cNvSpPr/>
          <p:nvPr/>
        </p:nvSpPr>
        <p:spPr>
          <a:xfrm rot="10800000" flipH="1">
            <a:off x="2443193" y="2960759"/>
            <a:ext cx="1708228" cy="2366355"/>
          </a:xfrm>
          <a:prstGeom prst="arc">
            <a:avLst>
              <a:gd name="adj1" fmla="val 16200000"/>
              <a:gd name="adj2" fmla="val 5733180"/>
            </a:avLst>
          </a:prstGeom>
          <a:ln w="28575">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5408283" y="5095366"/>
            <a:ext cx="2340242" cy="954107"/>
          </a:xfrm>
          <a:prstGeom prst="rect">
            <a:avLst/>
          </a:prstGeom>
          <a:noFill/>
        </p:spPr>
        <p:txBody>
          <a:bodyPr wrap="square" rtlCol="0">
            <a:spAutoFit/>
          </a:bodyPr>
          <a:lstStyle/>
          <a:p>
            <a:pPr marL="18"/>
            <a:r>
              <a:rPr kumimoji="0" lang="en-US" sz="1400" b="0" i="0" u="none" strike="noStrike" kern="0" cap="none" spc="0" normalizeH="0" baseline="0" noProof="0" dirty="0" smtClean="0">
                <a:ln>
                  <a:noFill/>
                </a:ln>
                <a:effectLst/>
                <a:uLnTx/>
                <a:uFillTx/>
              </a:rPr>
              <a:t>E.g. Migration period</a:t>
            </a:r>
          </a:p>
          <a:p>
            <a:pPr marL="18"/>
            <a:r>
              <a:rPr lang="en-US" sz="1400" kern="0" dirty="0"/>
              <a:t>E.g. </a:t>
            </a:r>
            <a:r>
              <a:rPr lang="en-US" sz="1400" kern="0" dirty="0" smtClean="0"/>
              <a:t>Different apps sharing same data</a:t>
            </a:r>
            <a:endParaRPr lang="en-US" sz="1600" kern="0" dirty="0"/>
          </a:p>
          <a:p>
            <a:pPr marL="18"/>
            <a:r>
              <a:rPr lang="en-US" sz="1400" kern="0" dirty="0"/>
              <a:t>E.g. </a:t>
            </a:r>
            <a:r>
              <a:rPr lang="en-US" sz="1400" kern="0" dirty="0" smtClean="0"/>
              <a:t>DR</a:t>
            </a:r>
            <a:endParaRPr kumimoji="0" lang="en-US" sz="1400" b="0" i="0" u="none" strike="noStrike" kern="0" cap="none" spc="0" normalizeH="0" baseline="0" noProof="0" dirty="0" smtClean="0">
              <a:ln>
                <a:noFill/>
              </a:ln>
              <a:effectLst/>
              <a:uLnTx/>
              <a:uFillTx/>
            </a:endParaRPr>
          </a:p>
        </p:txBody>
      </p:sp>
      <p:sp>
        <p:nvSpPr>
          <p:cNvPr id="55" name="TextBox 54"/>
          <p:cNvSpPr txBox="1"/>
          <p:nvPr/>
        </p:nvSpPr>
        <p:spPr>
          <a:xfrm>
            <a:off x="530750" y="3521394"/>
            <a:ext cx="2883010" cy="738664"/>
          </a:xfrm>
          <a:prstGeom prst="rect">
            <a:avLst/>
          </a:prstGeom>
          <a:noFill/>
        </p:spPr>
        <p:txBody>
          <a:bodyPr wrap="square" rtlCol="0">
            <a:spAutoFit/>
          </a:bodyPr>
          <a:lstStyle/>
          <a:p>
            <a:pPr marL="18"/>
            <a:r>
              <a:rPr lang="en-US" sz="1400" kern="0" dirty="0" smtClean="0"/>
              <a:t>Multiple Locations (e.g. branch)</a:t>
            </a:r>
          </a:p>
          <a:p>
            <a:pPr marL="18"/>
            <a:r>
              <a:rPr kumimoji="0" lang="en-US" sz="1400" b="0" i="0" u="none" strike="noStrike" kern="0" cap="none" spc="0" normalizeH="0" baseline="0" noProof="0" dirty="0" smtClean="0">
                <a:ln>
                  <a:noFill/>
                </a:ln>
                <a:effectLst/>
                <a:uLnTx/>
                <a:uFillTx/>
              </a:rPr>
              <a:t>Share database between locations</a:t>
            </a:r>
          </a:p>
          <a:p>
            <a:pPr marL="18"/>
            <a:r>
              <a:rPr lang="en-US" sz="1400" kern="0" dirty="0" smtClean="0"/>
              <a:t>Aggregate data in cloud</a:t>
            </a:r>
            <a:endParaRPr kumimoji="0" lang="en-US" sz="1400" b="0" i="0" u="none" strike="noStrike" kern="0" cap="none" spc="0" normalizeH="0" baseline="0" noProof="0" dirty="0" smtClean="0">
              <a:ln>
                <a:noFill/>
              </a:ln>
              <a:effectLst/>
              <a:uLnTx/>
              <a:uFillTx/>
            </a:endParaRPr>
          </a:p>
        </p:txBody>
      </p:sp>
      <p:sp>
        <p:nvSpPr>
          <p:cNvPr id="46" name="TextBox 45"/>
          <p:cNvSpPr txBox="1"/>
          <p:nvPr/>
        </p:nvSpPr>
        <p:spPr>
          <a:xfrm>
            <a:off x="7879419" y="3521394"/>
            <a:ext cx="2883010" cy="738664"/>
          </a:xfrm>
          <a:prstGeom prst="rect">
            <a:avLst/>
          </a:prstGeom>
          <a:noFill/>
        </p:spPr>
        <p:txBody>
          <a:bodyPr wrap="square" rtlCol="0">
            <a:spAutoFit/>
          </a:bodyPr>
          <a:lstStyle/>
          <a:p>
            <a:pPr marL="18"/>
            <a:r>
              <a:rPr lang="en-US" sz="1400" kern="0" dirty="0" smtClean="0"/>
              <a:t>One-way sync </a:t>
            </a:r>
            <a:r>
              <a:rPr lang="en-US" sz="1400" b="1" kern="0" dirty="0" smtClean="0"/>
              <a:t>to</a:t>
            </a:r>
            <a:r>
              <a:rPr lang="en-US" sz="1400" kern="0" dirty="0" smtClean="0"/>
              <a:t> cloud</a:t>
            </a:r>
          </a:p>
          <a:p>
            <a:pPr marL="18"/>
            <a:r>
              <a:rPr kumimoji="0" lang="en-US" sz="1400" b="0" i="0" u="none" strike="noStrike" kern="0" cap="none" spc="0" normalizeH="0" baseline="0" noProof="0" dirty="0" smtClean="0">
                <a:ln>
                  <a:noFill/>
                </a:ln>
                <a:effectLst/>
                <a:uLnTx/>
                <a:uFillTx/>
              </a:rPr>
              <a:t>One-way</a:t>
            </a:r>
            <a:r>
              <a:rPr kumimoji="0" lang="en-US" sz="1400" b="0" i="0" u="none" strike="noStrike" kern="0" cap="none" spc="0" normalizeH="0" noProof="0" dirty="0" smtClean="0">
                <a:ln>
                  <a:noFill/>
                </a:ln>
                <a:effectLst/>
                <a:uLnTx/>
                <a:uFillTx/>
              </a:rPr>
              <a:t>  sync </a:t>
            </a:r>
            <a:r>
              <a:rPr kumimoji="0" lang="en-US" sz="1400" b="1" i="0" u="none" strike="noStrike" kern="0" cap="none" spc="0" normalizeH="0" noProof="0" dirty="0" smtClean="0">
                <a:ln>
                  <a:noFill/>
                </a:ln>
                <a:effectLst/>
                <a:uLnTx/>
                <a:uFillTx/>
              </a:rPr>
              <a:t>from</a:t>
            </a:r>
            <a:r>
              <a:rPr kumimoji="0" lang="en-US" sz="1400" b="0" i="0" u="none" strike="noStrike" kern="0" cap="none" spc="0" normalizeH="0" noProof="0" dirty="0" smtClean="0">
                <a:ln>
                  <a:noFill/>
                </a:ln>
                <a:effectLst/>
                <a:uLnTx/>
                <a:uFillTx/>
              </a:rPr>
              <a:t> cloud</a:t>
            </a:r>
          </a:p>
          <a:p>
            <a:pPr marL="18"/>
            <a:r>
              <a:rPr lang="en-US" sz="1400" kern="0" baseline="0" dirty="0" smtClean="0"/>
              <a:t>Two-way</a:t>
            </a:r>
            <a:r>
              <a:rPr lang="en-US" sz="1400" kern="0" dirty="0" smtClean="0"/>
              <a:t> sync</a:t>
            </a:r>
            <a:endParaRPr kumimoji="0" lang="en-US" sz="1400" b="0" i="0" u="none" strike="noStrike" kern="0" cap="none" spc="0" normalizeH="0" baseline="0" noProof="0" dirty="0" smtClean="0">
              <a:ln>
                <a:noFill/>
              </a:ln>
              <a:effectLst/>
              <a:uLnTx/>
              <a:uFillTx/>
            </a:endParaRPr>
          </a:p>
        </p:txBody>
      </p:sp>
    </p:spTree>
    <p:extLst>
      <p:ext uri="{BB962C8B-B14F-4D97-AF65-F5344CB8AC3E}">
        <p14:creationId xmlns:p14="http://schemas.microsoft.com/office/powerpoint/2010/main" val="22772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25" grpId="0" animBg="1"/>
      <p:bldP spid="26" grpId="0" animBg="1"/>
      <p:bldP spid="31" grpId="0" animBg="1"/>
      <p:bldP spid="34" grpId="0" animBg="1"/>
      <p:bldP spid="43" grpId="0" animBg="1"/>
      <p:bldP spid="44" grpId="0" animBg="1"/>
      <p:bldP spid="47" grpId="0" animBg="1"/>
      <p:bldP spid="51" grpId="0"/>
      <p:bldP spid="55"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Rectangle 33861"/>
          <p:cNvPicPr>
            <a:picLocks noChangeAspect="1" noChangeArrowheads="1"/>
          </p:cNvPicPr>
          <p:nvPr/>
        </p:nvPicPr>
        <p:blipFill>
          <a:blip r:embed="rId3" cstate="print"/>
          <a:srcRect/>
          <a:stretch>
            <a:fillRect/>
          </a:stretch>
        </p:blipFill>
        <p:spPr bwMode="auto">
          <a:xfrm>
            <a:off x="8235446" y="800666"/>
            <a:ext cx="2905333" cy="2849356"/>
          </a:xfrm>
          <a:prstGeom prst="rect">
            <a:avLst/>
          </a:prstGeom>
          <a:noFill/>
          <a:ln w="9525">
            <a:noFill/>
            <a:miter lim="800000"/>
            <a:headEnd/>
            <a:tailEnd/>
          </a:ln>
        </p:spPr>
      </p:pic>
      <p:pic>
        <p:nvPicPr>
          <p:cNvPr id="50" name="Rectangle 33861"/>
          <p:cNvPicPr>
            <a:picLocks noChangeAspect="1" noChangeArrowheads="1"/>
          </p:cNvPicPr>
          <p:nvPr/>
        </p:nvPicPr>
        <p:blipFill>
          <a:blip r:embed="rId3" cstate="print"/>
          <a:srcRect/>
          <a:stretch>
            <a:fillRect/>
          </a:stretch>
        </p:blipFill>
        <p:spPr bwMode="auto">
          <a:xfrm>
            <a:off x="8235446" y="4147852"/>
            <a:ext cx="2905333" cy="2714542"/>
          </a:xfrm>
          <a:prstGeom prst="rect">
            <a:avLst/>
          </a:prstGeom>
          <a:noFill/>
          <a:ln w="9525">
            <a:noFill/>
            <a:miter lim="800000"/>
            <a:headEnd/>
            <a:tailEnd/>
          </a:ln>
        </p:spPr>
      </p:pic>
      <p:pic>
        <p:nvPicPr>
          <p:cNvPr id="12" name="Rectangle 33861"/>
          <p:cNvPicPr>
            <a:picLocks noChangeAspect="1" noChangeArrowheads="1"/>
          </p:cNvPicPr>
          <p:nvPr/>
        </p:nvPicPr>
        <p:blipFill>
          <a:blip r:embed="rId3" cstate="print"/>
          <a:srcRect/>
          <a:stretch>
            <a:fillRect/>
          </a:stretch>
        </p:blipFill>
        <p:spPr bwMode="auto">
          <a:xfrm>
            <a:off x="3145581" y="2004031"/>
            <a:ext cx="5770379" cy="3863648"/>
          </a:xfrm>
          <a:prstGeom prst="rect">
            <a:avLst/>
          </a:prstGeom>
          <a:noFill/>
          <a:ln w="9525">
            <a:noFill/>
            <a:miter lim="800000"/>
            <a:headEnd/>
            <a:tailEnd/>
          </a:ln>
        </p:spPr>
      </p:pic>
      <p:sp>
        <p:nvSpPr>
          <p:cNvPr id="2" name="Title 1"/>
          <p:cNvSpPr>
            <a:spLocks noGrp="1"/>
          </p:cNvSpPr>
          <p:nvPr>
            <p:ph type="title"/>
          </p:nvPr>
        </p:nvSpPr>
        <p:spPr>
          <a:xfrm>
            <a:off x="519112" y="228600"/>
            <a:ext cx="11149013" cy="747897"/>
          </a:xfrm>
        </p:spPr>
        <p:txBody>
          <a:bodyPr/>
          <a:lstStyle/>
          <a:p>
            <a:r>
              <a:rPr lang="en-US" dirty="0"/>
              <a:t>Syncing </a:t>
            </a:r>
            <a:r>
              <a:rPr lang="en-US" dirty="0" smtClean="0"/>
              <a:t>between SQL </a:t>
            </a:r>
            <a:r>
              <a:rPr lang="en-US" dirty="0" smtClean="0"/>
              <a:t>Databases</a:t>
            </a:r>
            <a:endParaRPr lang="en-US" dirty="0"/>
          </a:p>
        </p:txBody>
      </p:sp>
      <p:sp>
        <p:nvSpPr>
          <p:cNvPr id="14" name="Can 13"/>
          <p:cNvSpPr/>
          <p:nvPr/>
        </p:nvSpPr>
        <p:spPr bwMode="auto">
          <a:xfrm>
            <a:off x="4671747" y="3976626"/>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t>
            </a:r>
            <a:r>
              <a:rPr lang="en-US" sz="1200" b="1" dirty="0" smtClean="0">
                <a:solidFill>
                  <a:schemeClr val="tx1">
                    <a:alpha val="99000"/>
                  </a:schemeClr>
                </a:solidFill>
              </a:rPr>
              <a:t>Database</a:t>
            </a:r>
            <a:endParaRPr lang="en-US" sz="1200" b="1" dirty="0">
              <a:solidFill>
                <a:schemeClr val="tx1">
                  <a:alpha val="99000"/>
                </a:schemeClr>
              </a:solidFill>
            </a:endParaRPr>
          </a:p>
        </p:txBody>
      </p:sp>
      <p:sp>
        <p:nvSpPr>
          <p:cNvPr id="15" name="Rounded Rectangle 14"/>
          <p:cNvSpPr/>
          <p:nvPr/>
        </p:nvSpPr>
        <p:spPr bwMode="auto">
          <a:xfrm>
            <a:off x="4292736" y="3083216"/>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16" name="Straight Arrow Connector 15"/>
          <p:cNvCxnSpPr>
            <a:stCxn id="15" idx="2"/>
            <a:endCxn id="14" idx="1"/>
          </p:cNvCxnSpPr>
          <p:nvPr/>
        </p:nvCxnSpPr>
        <p:spPr>
          <a:xfrm>
            <a:off x="5005305" y="3586546"/>
            <a:ext cx="5440" cy="390080"/>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6" name="Can 35"/>
          <p:cNvSpPr/>
          <p:nvPr/>
        </p:nvSpPr>
        <p:spPr bwMode="auto">
          <a:xfrm>
            <a:off x="9254957" y="5683131"/>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t>
            </a:r>
            <a:r>
              <a:rPr lang="en-US" sz="1200" b="1" dirty="0" smtClean="0">
                <a:solidFill>
                  <a:schemeClr val="tx1">
                    <a:alpha val="99000"/>
                  </a:schemeClr>
                </a:solidFill>
              </a:rPr>
              <a:t>Database</a:t>
            </a:r>
            <a:endParaRPr lang="en-US" sz="1200" b="1" dirty="0">
              <a:solidFill>
                <a:schemeClr val="tx1">
                  <a:alpha val="99000"/>
                </a:schemeClr>
              </a:solidFill>
            </a:endParaRPr>
          </a:p>
        </p:txBody>
      </p:sp>
      <p:sp>
        <p:nvSpPr>
          <p:cNvPr id="37" name="Rounded Rectangle 36"/>
          <p:cNvSpPr/>
          <p:nvPr/>
        </p:nvSpPr>
        <p:spPr bwMode="auto">
          <a:xfrm>
            <a:off x="8875946" y="4823786"/>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38" name="Straight Arrow Connector 37"/>
          <p:cNvCxnSpPr>
            <a:stCxn id="37" idx="2"/>
            <a:endCxn id="36" idx="1"/>
          </p:cNvCxnSpPr>
          <p:nvPr/>
        </p:nvCxnSpPr>
        <p:spPr>
          <a:xfrm>
            <a:off x="9588515" y="5327116"/>
            <a:ext cx="5440" cy="35601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Can 39"/>
          <p:cNvSpPr/>
          <p:nvPr/>
        </p:nvSpPr>
        <p:spPr bwMode="auto">
          <a:xfrm>
            <a:off x="6472292" y="3976626"/>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t>
            </a:r>
            <a:r>
              <a:rPr lang="en-US" sz="1200" b="1" dirty="0" smtClean="0">
                <a:solidFill>
                  <a:schemeClr val="tx1">
                    <a:alpha val="99000"/>
                  </a:schemeClr>
                </a:solidFill>
              </a:rPr>
              <a:t>Database</a:t>
            </a:r>
            <a:endParaRPr lang="en-US" sz="1200" b="1" dirty="0">
              <a:solidFill>
                <a:schemeClr val="tx1">
                  <a:alpha val="99000"/>
                </a:schemeClr>
              </a:solidFill>
            </a:endParaRPr>
          </a:p>
        </p:txBody>
      </p:sp>
      <p:sp>
        <p:nvSpPr>
          <p:cNvPr id="41" name="Rounded Rectangle 40"/>
          <p:cNvSpPr/>
          <p:nvPr/>
        </p:nvSpPr>
        <p:spPr bwMode="auto">
          <a:xfrm>
            <a:off x="6092232" y="3083216"/>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42" name="Straight Arrow Connector 41"/>
          <p:cNvCxnSpPr>
            <a:stCxn id="41" idx="2"/>
            <a:endCxn id="40" idx="1"/>
          </p:cNvCxnSpPr>
          <p:nvPr/>
        </p:nvCxnSpPr>
        <p:spPr>
          <a:xfrm>
            <a:off x="6804801" y="3586546"/>
            <a:ext cx="6489" cy="390080"/>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Can 42"/>
          <p:cNvSpPr/>
          <p:nvPr/>
        </p:nvSpPr>
        <p:spPr bwMode="auto">
          <a:xfrm>
            <a:off x="9249516" y="2291762"/>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t>
            </a:r>
            <a:r>
              <a:rPr lang="en-US" sz="1200" b="1" dirty="0" smtClean="0">
                <a:solidFill>
                  <a:schemeClr val="tx1">
                    <a:alpha val="99000"/>
                  </a:schemeClr>
                </a:solidFill>
              </a:rPr>
              <a:t>Database</a:t>
            </a:r>
            <a:endParaRPr lang="en-US" sz="1200" b="1" dirty="0">
              <a:solidFill>
                <a:schemeClr val="tx1">
                  <a:alpha val="99000"/>
                </a:schemeClr>
              </a:solidFill>
            </a:endParaRPr>
          </a:p>
        </p:txBody>
      </p:sp>
      <p:sp>
        <p:nvSpPr>
          <p:cNvPr id="44" name="Rounded Rectangle 43"/>
          <p:cNvSpPr/>
          <p:nvPr/>
        </p:nvSpPr>
        <p:spPr bwMode="auto">
          <a:xfrm>
            <a:off x="8870505" y="1432417"/>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45" name="Straight Arrow Connector 44"/>
          <p:cNvCxnSpPr>
            <a:stCxn id="44" idx="2"/>
            <a:endCxn id="43" idx="1"/>
          </p:cNvCxnSpPr>
          <p:nvPr/>
        </p:nvCxnSpPr>
        <p:spPr>
          <a:xfrm>
            <a:off x="9583074" y="1935747"/>
            <a:ext cx="5440" cy="35601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Left-Right Arrow 51"/>
          <p:cNvSpPr/>
          <p:nvPr/>
        </p:nvSpPr>
        <p:spPr bwMode="auto">
          <a:xfrm rot="2458449">
            <a:off x="7354025" y="4597741"/>
            <a:ext cx="1472772" cy="194888"/>
          </a:xfrm>
          <a:prstGeom prst="lef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solidFill>
                  <a:schemeClr val="tx1">
                    <a:alpha val="99000"/>
                  </a:schemeClr>
                </a:solidFill>
              </a:rPr>
              <a:t>Sync</a:t>
            </a:r>
            <a:endParaRPr lang="en-US" sz="1600" b="1" dirty="0" smtClean="0">
              <a:solidFill>
                <a:schemeClr val="tx1">
                  <a:alpha val="99000"/>
                </a:schemeClr>
              </a:solidFill>
            </a:endParaRPr>
          </a:p>
        </p:txBody>
      </p:sp>
      <p:sp>
        <p:nvSpPr>
          <p:cNvPr id="53" name="Left-Right Arrow 52"/>
          <p:cNvSpPr/>
          <p:nvPr/>
        </p:nvSpPr>
        <p:spPr bwMode="auto">
          <a:xfrm rot="18926601">
            <a:off x="7374069" y="3293089"/>
            <a:ext cx="1472772" cy="194888"/>
          </a:xfrm>
          <a:prstGeom prst="lef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solidFill>
                  <a:schemeClr val="tx1">
                    <a:alpha val="99000"/>
                  </a:schemeClr>
                </a:solidFill>
              </a:rPr>
              <a:t>Sync</a:t>
            </a:r>
            <a:endParaRPr lang="en-US" sz="1600" b="1" dirty="0" smtClean="0">
              <a:solidFill>
                <a:schemeClr val="tx1">
                  <a:alpha val="99000"/>
                </a:schemeClr>
              </a:solidFill>
            </a:endParaRPr>
          </a:p>
        </p:txBody>
      </p:sp>
      <p:sp>
        <p:nvSpPr>
          <p:cNvPr id="54" name="Left-Right Arrow 53"/>
          <p:cNvSpPr/>
          <p:nvPr/>
        </p:nvSpPr>
        <p:spPr bwMode="auto">
          <a:xfrm>
            <a:off x="5483604" y="3781586"/>
            <a:ext cx="825756" cy="218280"/>
          </a:xfrm>
          <a:prstGeom prst="lef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solidFill>
                  <a:schemeClr val="tx1">
                    <a:alpha val="99000"/>
                  </a:schemeClr>
                </a:solidFill>
              </a:rPr>
              <a:t>Sync</a:t>
            </a:r>
            <a:endParaRPr lang="en-US" sz="1600" b="1" dirty="0" smtClean="0">
              <a:solidFill>
                <a:schemeClr val="tx1">
                  <a:alpha val="99000"/>
                </a:schemeClr>
              </a:solidFill>
            </a:endParaRPr>
          </a:p>
        </p:txBody>
      </p:sp>
      <p:sp>
        <p:nvSpPr>
          <p:cNvPr id="39" name="TextBox 38"/>
          <p:cNvSpPr txBox="1"/>
          <p:nvPr/>
        </p:nvSpPr>
        <p:spPr>
          <a:xfrm>
            <a:off x="5605093" y="1474082"/>
            <a:ext cx="2412393"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effectLst/>
                <a:uLnTx/>
                <a:uFillTx/>
              </a:rPr>
              <a:t>Cloud</a:t>
            </a:r>
            <a:endParaRPr kumimoji="0" lang="en-US" sz="2400" b="1" i="0" u="none" strike="noStrike" kern="0" cap="none" spc="0" normalizeH="0" baseline="0" noProof="0" dirty="0">
              <a:ln>
                <a:noFill/>
              </a:ln>
              <a:effectLst/>
              <a:uLnTx/>
              <a:uFillTx/>
            </a:endParaRPr>
          </a:p>
        </p:txBody>
      </p:sp>
      <p:sp>
        <p:nvSpPr>
          <p:cNvPr id="48" name="TextBox 47"/>
          <p:cNvSpPr txBox="1"/>
          <p:nvPr/>
        </p:nvSpPr>
        <p:spPr>
          <a:xfrm>
            <a:off x="5896482" y="4847442"/>
            <a:ext cx="2116809" cy="954107"/>
          </a:xfrm>
          <a:prstGeom prst="rect">
            <a:avLst/>
          </a:prstGeom>
          <a:noFill/>
        </p:spPr>
        <p:txBody>
          <a:bodyPr wrap="square" rtlCol="0">
            <a:spAutoFit/>
          </a:bodyPr>
          <a:lstStyle/>
          <a:p>
            <a:pPr marL="18"/>
            <a:r>
              <a:rPr kumimoji="0" lang="en-US" sz="1400" b="0" i="0" u="none" strike="noStrike" kern="0" cap="none" spc="0" normalizeH="0" baseline="0" noProof="0" dirty="0" smtClean="0">
                <a:ln>
                  <a:noFill/>
                </a:ln>
                <a:effectLst/>
                <a:uLnTx/>
                <a:uFillTx/>
              </a:rPr>
              <a:t>Scale-out</a:t>
            </a:r>
            <a:r>
              <a:rPr kumimoji="0" lang="en-US" sz="1400" b="0" i="0" u="none" strike="noStrike" kern="0" cap="none" spc="0" normalizeH="0" noProof="0" dirty="0" smtClean="0">
                <a:ln>
                  <a:noFill/>
                </a:ln>
                <a:effectLst/>
                <a:uLnTx/>
                <a:uFillTx/>
              </a:rPr>
              <a:t> via multiple copies of data</a:t>
            </a:r>
          </a:p>
          <a:p>
            <a:pPr marL="18"/>
            <a:r>
              <a:rPr lang="en-US" sz="1400" kern="0" baseline="0" dirty="0" smtClean="0"/>
              <a:t>Separate</a:t>
            </a:r>
            <a:r>
              <a:rPr lang="en-US" sz="1400" kern="0" dirty="0" smtClean="0"/>
              <a:t> reporting &amp; OLTP workloads</a:t>
            </a:r>
            <a:endParaRPr kumimoji="0" lang="en-US" sz="1400" b="0" i="0" u="none" strike="noStrike" kern="0" cap="none" spc="0" normalizeH="0" baseline="0" noProof="0" dirty="0" smtClean="0">
              <a:ln>
                <a:noFill/>
              </a:ln>
              <a:effectLst/>
              <a:uLnTx/>
              <a:uFillTx/>
            </a:endParaRPr>
          </a:p>
        </p:txBody>
      </p:sp>
      <p:sp>
        <p:nvSpPr>
          <p:cNvPr id="51" name="TextBox 50"/>
          <p:cNvSpPr txBox="1"/>
          <p:nvPr/>
        </p:nvSpPr>
        <p:spPr>
          <a:xfrm>
            <a:off x="8710283" y="3538081"/>
            <a:ext cx="2340242" cy="523220"/>
          </a:xfrm>
          <a:prstGeom prst="rect">
            <a:avLst/>
          </a:prstGeom>
          <a:noFill/>
        </p:spPr>
        <p:txBody>
          <a:bodyPr wrap="square" rtlCol="0">
            <a:spAutoFit/>
          </a:bodyPr>
          <a:lstStyle/>
          <a:p>
            <a:pPr marL="18"/>
            <a:r>
              <a:rPr kumimoji="0" lang="en-US" sz="1400" b="0" i="0" u="none" strike="noStrike" kern="0" cap="none" spc="0" normalizeH="0" baseline="0" noProof="0" dirty="0" smtClean="0">
                <a:ln>
                  <a:noFill/>
                </a:ln>
                <a:effectLst/>
                <a:uLnTx/>
                <a:uFillTx/>
              </a:rPr>
              <a:t>Geographically located web applications</a:t>
            </a:r>
          </a:p>
        </p:txBody>
      </p:sp>
    </p:spTree>
    <p:extLst>
      <p:ext uri="{BB962C8B-B14F-4D97-AF65-F5344CB8AC3E}">
        <p14:creationId xmlns:p14="http://schemas.microsoft.com/office/powerpoint/2010/main" val="1443596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500"/>
                                        <p:tgtEl>
                                          <p:spTgt spid="5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500"/>
                                        <p:tgtEl>
                                          <p:spTgt spid="5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36" grpId="0" animBg="1"/>
      <p:bldP spid="37" grpId="0" animBg="1"/>
      <p:bldP spid="40" grpId="0" animBg="1"/>
      <p:bldP spid="41" grpId="0" animBg="1"/>
      <p:bldP spid="43" grpId="0" animBg="1"/>
      <p:bldP spid="44" grpId="0" animBg="1"/>
      <p:bldP spid="52" grpId="0" animBg="1"/>
      <p:bldP spid="53" grpId="0" animBg="1"/>
      <p:bldP spid="54" grpId="0" animBg="1"/>
      <p:bldP spid="48"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Rectangle 33861"/>
          <p:cNvPicPr>
            <a:picLocks noChangeAspect="1" noChangeArrowheads="1"/>
          </p:cNvPicPr>
          <p:nvPr/>
        </p:nvPicPr>
        <p:blipFill>
          <a:blip r:embed="rId3" cstate="print"/>
          <a:srcRect/>
          <a:stretch>
            <a:fillRect/>
          </a:stretch>
        </p:blipFill>
        <p:spPr bwMode="auto">
          <a:xfrm>
            <a:off x="3248751" y="1722458"/>
            <a:ext cx="5770379" cy="3863648"/>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Data Sync and Reporting</a:t>
            </a:r>
            <a:endParaRPr lang="en-US" dirty="0"/>
          </a:p>
        </p:txBody>
      </p:sp>
      <p:sp>
        <p:nvSpPr>
          <p:cNvPr id="14" name="Can 13"/>
          <p:cNvSpPr/>
          <p:nvPr/>
        </p:nvSpPr>
        <p:spPr bwMode="auto">
          <a:xfrm>
            <a:off x="4774918" y="3695053"/>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t>
            </a:r>
            <a:r>
              <a:rPr lang="en-US" sz="1200" b="1" dirty="0" smtClean="0">
                <a:solidFill>
                  <a:schemeClr val="tx1">
                    <a:alpha val="99000"/>
                  </a:schemeClr>
                </a:solidFill>
              </a:rPr>
              <a:t>Database</a:t>
            </a:r>
            <a:endParaRPr lang="en-US" sz="1200" b="1" dirty="0">
              <a:solidFill>
                <a:schemeClr val="tx1">
                  <a:alpha val="99000"/>
                </a:schemeClr>
              </a:solidFill>
            </a:endParaRPr>
          </a:p>
        </p:txBody>
      </p:sp>
      <p:sp>
        <p:nvSpPr>
          <p:cNvPr id="15" name="Rounded Rectangle 14"/>
          <p:cNvSpPr/>
          <p:nvPr/>
        </p:nvSpPr>
        <p:spPr bwMode="auto">
          <a:xfrm>
            <a:off x="4395907" y="2801643"/>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solidFill>
                  <a:schemeClr val="tx1">
                    <a:alpha val="99000"/>
                  </a:schemeClr>
                </a:solidFill>
              </a:rPr>
              <a:t>Application</a:t>
            </a:r>
          </a:p>
        </p:txBody>
      </p:sp>
      <p:cxnSp>
        <p:nvCxnSpPr>
          <p:cNvPr id="16" name="Straight Arrow Connector 15"/>
          <p:cNvCxnSpPr>
            <a:stCxn id="15" idx="2"/>
            <a:endCxn id="14" idx="1"/>
          </p:cNvCxnSpPr>
          <p:nvPr/>
        </p:nvCxnSpPr>
        <p:spPr>
          <a:xfrm>
            <a:off x="5108476" y="3304973"/>
            <a:ext cx="5440" cy="390080"/>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Can 39"/>
          <p:cNvSpPr/>
          <p:nvPr/>
        </p:nvSpPr>
        <p:spPr bwMode="auto">
          <a:xfrm>
            <a:off x="6575463" y="3695053"/>
            <a:ext cx="677995" cy="621102"/>
          </a:xfrm>
          <a:prstGeom prst="can">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solidFill>
                  <a:schemeClr val="tx1">
                    <a:alpha val="99000"/>
                  </a:schemeClr>
                </a:solidFill>
              </a:rPr>
              <a:t>SQL </a:t>
            </a:r>
            <a:r>
              <a:rPr lang="en-US" sz="1200" b="1" dirty="0" smtClean="0">
                <a:solidFill>
                  <a:schemeClr val="tx1">
                    <a:alpha val="99000"/>
                  </a:schemeClr>
                </a:solidFill>
              </a:rPr>
              <a:t>Database</a:t>
            </a:r>
            <a:endParaRPr lang="en-US" sz="1200" b="1" dirty="0">
              <a:solidFill>
                <a:schemeClr val="tx1">
                  <a:alpha val="99000"/>
                </a:schemeClr>
              </a:solidFill>
            </a:endParaRPr>
          </a:p>
        </p:txBody>
      </p:sp>
      <p:sp>
        <p:nvSpPr>
          <p:cNvPr id="41" name="Rounded Rectangle 40"/>
          <p:cNvSpPr/>
          <p:nvPr/>
        </p:nvSpPr>
        <p:spPr bwMode="auto">
          <a:xfrm>
            <a:off x="6195403" y="2801643"/>
            <a:ext cx="1425138" cy="503330"/>
          </a:xfrm>
          <a:prstGeom prst="roundRect">
            <a:avLst>
              <a:gd name="adj" fmla="val 0"/>
            </a:avLst>
          </a:prstGeom>
          <a:gradFill>
            <a:gsLst>
              <a:gs pos="0">
                <a:schemeClr val="bg2">
                  <a:lumMod val="50000"/>
                </a:schemeClr>
              </a:gs>
              <a:gs pos="80000">
                <a:schemeClr val="bg2"/>
              </a:gs>
              <a:gs pos="100000">
                <a:schemeClr val="bg2"/>
              </a:gs>
            </a:gsLst>
          </a:gra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smtClean="0">
                <a:solidFill>
                  <a:schemeClr val="tx1">
                    <a:alpha val="99000"/>
                  </a:schemeClr>
                </a:solidFill>
              </a:rPr>
              <a:t>Reporting</a:t>
            </a:r>
            <a:endParaRPr lang="en-US" sz="1400" b="1" dirty="0">
              <a:solidFill>
                <a:schemeClr val="tx1">
                  <a:alpha val="99000"/>
                </a:schemeClr>
              </a:solidFill>
            </a:endParaRPr>
          </a:p>
        </p:txBody>
      </p:sp>
      <p:cxnSp>
        <p:nvCxnSpPr>
          <p:cNvPr id="42" name="Straight Arrow Connector 41"/>
          <p:cNvCxnSpPr>
            <a:stCxn id="41" idx="2"/>
            <a:endCxn id="40" idx="1"/>
          </p:cNvCxnSpPr>
          <p:nvPr/>
        </p:nvCxnSpPr>
        <p:spPr>
          <a:xfrm>
            <a:off x="6907972" y="3304973"/>
            <a:ext cx="6489" cy="390080"/>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Rounded Rectangular Callout 4"/>
          <p:cNvSpPr/>
          <p:nvPr/>
        </p:nvSpPr>
        <p:spPr bwMode="auto">
          <a:xfrm>
            <a:off x="4577253" y="4973440"/>
            <a:ext cx="1422400" cy="612665"/>
          </a:xfrm>
          <a:prstGeom prst="wedgeRoundRectCallout">
            <a:avLst>
              <a:gd name="adj1" fmla="val 44882"/>
              <a:gd name="adj2" fmla="val -182103"/>
              <a:gd name="adj3" fmla="val 16667"/>
            </a:avLst>
          </a:prstGeom>
          <a:solidFill>
            <a:schemeClr val="accent6">
              <a:lumMod val="7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One-way Sync</a:t>
            </a:r>
          </a:p>
        </p:txBody>
      </p:sp>
      <p:sp>
        <p:nvSpPr>
          <p:cNvPr id="56" name="Rounded Rectangular Callout 55"/>
          <p:cNvSpPr/>
          <p:nvPr/>
        </p:nvSpPr>
        <p:spPr bwMode="auto">
          <a:xfrm>
            <a:off x="9019131" y="3500013"/>
            <a:ext cx="1780950" cy="696067"/>
          </a:xfrm>
          <a:prstGeom prst="wedgeRoundRectCallout">
            <a:avLst>
              <a:gd name="adj1" fmla="val -141690"/>
              <a:gd name="adj2" fmla="val 26613"/>
              <a:gd name="adj3" fmla="val 16667"/>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Different Indexing</a:t>
            </a:r>
          </a:p>
        </p:txBody>
      </p:sp>
      <p:sp>
        <p:nvSpPr>
          <p:cNvPr id="57" name="Rounded Rectangular Callout 56"/>
          <p:cNvSpPr/>
          <p:nvPr/>
        </p:nvSpPr>
        <p:spPr bwMode="auto">
          <a:xfrm>
            <a:off x="5821045" y="1392883"/>
            <a:ext cx="1706880" cy="913437"/>
          </a:xfrm>
          <a:prstGeom prst="wedgeRoundRectCallout">
            <a:avLst>
              <a:gd name="adj1" fmla="val -40476"/>
              <a:gd name="adj2" fmla="val 160381"/>
              <a:gd name="adj3" fmla="val 16667"/>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Filtered Subset of Data</a:t>
            </a:r>
          </a:p>
        </p:txBody>
      </p:sp>
      <p:sp>
        <p:nvSpPr>
          <p:cNvPr id="11" name="Right Arrow 10"/>
          <p:cNvSpPr/>
          <p:nvPr/>
        </p:nvSpPr>
        <p:spPr bwMode="auto">
          <a:xfrm>
            <a:off x="5594307" y="3870896"/>
            <a:ext cx="810689" cy="264224"/>
          </a:xfrm>
          <a:prstGeom prst="rightArrow">
            <a:avLst>
              <a:gd name="adj1" fmla="val 43941"/>
              <a:gd name="adj2" fmla="val 59089"/>
            </a:avLst>
          </a:prstGeom>
          <a:gradFill>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headEnd type="none" w="med" len="med"/>
            <a:tailEnd type="none" w="med" len="med"/>
          </a:ln>
          <a:effectLst>
            <a:outerShdw blurRad="40005" dist="22860" dir="5400000" algn="ctr" rotWithShape="0">
              <a:srgbClr val="000000">
                <a:alpha val="35000"/>
              </a:srgbClr>
            </a:outerShdw>
          </a:effectLst>
          <a:scene3d>
            <a:camera prst="orthographicFront"/>
            <a:lightRig rig="threePt" dir="t">
              <a:rot lat="0" lon="0" rev="1200000"/>
            </a:lightRig>
          </a:scene3d>
          <a:sp3d>
            <a:bevelT w="63500" h="25400"/>
          </a:sp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chemeClr val="tx1"/>
                </a:solidFill>
              </a:rPr>
              <a:t>Sync</a:t>
            </a:r>
            <a:endParaRPr lang="en-US" sz="1600" b="1" dirty="0" smtClean="0">
              <a:solidFill>
                <a:schemeClr val="tx1"/>
              </a:solidFill>
            </a:endParaRPr>
          </a:p>
        </p:txBody>
      </p:sp>
      <p:pic>
        <p:nvPicPr>
          <p:cNvPr id="59" name="Picture 2" descr="C:\DVDArt\DVD_Art_Sept-2-2010\Artwork_Imagery\Icons - Illustrations\_ WINDOWS SERVER ICONS\Misc\Funnel Fil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7621" y="3409524"/>
            <a:ext cx="464059" cy="39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596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40" grpId="0" animBg="1"/>
      <p:bldP spid="4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306AC29967F74B89DE3244B3C831EA" ma:contentTypeVersion="0" ma:contentTypeDescription="Create a new document." ma:contentTypeScope="" ma:versionID="a40da4b0cc3a1fca7b774ac2c8306326">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5C7B07-8A5F-480D-BF8F-2AB99A43D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CCBF04-6D72-4BC2-9FC6-6F273FBBE3E1}">
  <ds:schemaRefs>
    <ds:schemaRef ds:uri="http://schemas.microsoft.com/office/2006/documentManagement/types"/>
    <ds:schemaRef ds:uri="http://schemas.microsoft.com/office/2006/metadata/properties"/>
    <ds:schemaRef ds:uri="http://purl.org/dc/elements/1.1/"/>
    <ds:schemaRef ds:uri="http://purl.org/dc/terms/"/>
    <ds:schemaRef ds:uri="230e9df3-be65-4c73-a93b-d1236ebd677e"/>
    <ds:schemaRef ds:uri="http://www.w3.org/XML/1998/namespace"/>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18D05BB3-AE21-4656-B1B7-55B5FA9A85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WindowsAzureTemplate16x9</Template>
  <TotalTime>377</TotalTime>
  <Words>756</Words>
  <Application>Microsoft Office PowerPoint</Application>
  <PresentationFormat>Custom</PresentationFormat>
  <Paragraphs>215</Paragraphs>
  <Slides>17</Slides>
  <Notes>10</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WindowsAzureTemplate16x9</vt:lpstr>
      <vt:lpstr>White with Consolas font for code slides</vt:lpstr>
      <vt:lpstr>MS1444_Windows Azure Template 16x9_r08b</vt:lpstr>
      <vt:lpstr>SQL Data Sync</vt:lpstr>
      <vt:lpstr>Agenda</vt:lpstr>
      <vt:lpstr>Overview</vt:lpstr>
      <vt:lpstr>Key Features</vt:lpstr>
      <vt:lpstr>Components And Architecture</vt:lpstr>
      <vt:lpstr>PowerPoint Presentation</vt:lpstr>
      <vt:lpstr>Syncing between SQL Server and SQL Database</vt:lpstr>
      <vt:lpstr>Syncing between SQL Databases</vt:lpstr>
      <vt:lpstr>Data Sync and Reporting</vt:lpstr>
      <vt:lpstr>SQL Data Sync and Windows Azure Traffic Manager</vt:lpstr>
      <vt:lpstr>Behavior &amp; Database Impact</vt:lpstr>
      <vt:lpstr>PowerPoint Presentation</vt:lpstr>
      <vt:lpstr>Best Practice</vt:lpstr>
      <vt:lpstr>DR Best Practice</vt:lpstr>
      <vt:lpstr>Considerations</vt:lpstr>
      <vt:lpstr>Data Sync</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Azure Database</dc:title>
  <dc:subject>&lt;Event Name Here&gt;</dc:subject>
  <dc:creator>scottkl@microsoft.com</dc:creator>
  <dc:description>
    Provides a high level overview of advanced SQL Azure services including SQL Azure Reporting, SQL Azure DataSync and SQL Azure Federations.
by Roger Dohertyrdoherty@microsoft.com
http://blogs.msdn.com/b/rdoherty
</dc:description>
  <cp:lastModifiedBy>Scott Klein</cp:lastModifiedBy>
  <cp:revision>52</cp:revision>
  <dcterms:created xsi:type="dcterms:W3CDTF">2011-12-11T03:03:10Z</dcterms:created>
  <dcterms:modified xsi:type="dcterms:W3CDTF">2012-06-15T19:19:16Z</dcterms:modified>
  <cp:version>2.0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0x0101006A306AC29967F74B89DE3244B3C831EA</vt:lpwstr>
  </property>
</Properties>
</file>