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81" r:id="rId6"/>
  </p:sldMasterIdLst>
  <p:notesMasterIdLst>
    <p:notesMasterId r:id="rId37"/>
  </p:notesMasterIdLst>
  <p:handoutMasterIdLst>
    <p:handoutMasterId r:id="rId38"/>
  </p:handoutMasterIdLst>
  <p:sldIdLst>
    <p:sldId id="354" r:id="rId7"/>
    <p:sldId id="385" r:id="rId8"/>
    <p:sldId id="405" r:id="rId9"/>
    <p:sldId id="384" r:id="rId10"/>
    <p:sldId id="389" r:id="rId11"/>
    <p:sldId id="406" r:id="rId12"/>
    <p:sldId id="390" r:id="rId13"/>
    <p:sldId id="391" r:id="rId14"/>
    <p:sldId id="392" r:id="rId15"/>
    <p:sldId id="393" r:id="rId16"/>
    <p:sldId id="399" r:id="rId17"/>
    <p:sldId id="407" r:id="rId18"/>
    <p:sldId id="401" r:id="rId19"/>
    <p:sldId id="402" r:id="rId20"/>
    <p:sldId id="412" r:id="rId21"/>
    <p:sldId id="403" r:id="rId22"/>
    <p:sldId id="404" r:id="rId23"/>
    <p:sldId id="409" r:id="rId24"/>
    <p:sldId id="411" r:id="rId25"/>
    <p:sldId id="410" r:id="rId26"/>
    <p:sldId id="408" r:id="rId27"/>
    <p:sldId id="376" r:id="rId28"/>
    <p:sldId id="377" r:id="rId29"/>
    <p:sldId id="378" r:id="rId30"/>
    <p:sldId id="379" r:id="rId31"/>
    <p:sldId id="380" r:id="rId32"/>
    <p:sldId id="381" r:id="rId33"/>
    <p:sldId id="383" r:id="rId34"/>
    <p:sldId id="398" r:id="rId35"/>
    <p:sldId id="360" r:id="rId3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a:srgbClr val="FBFBFB"/>
    <a:srgbClr val="FFBE00"/>
    <a:srgbClr val="8CC600"/>
    <a:srgbClr val="DCDCDC"/>
    <a:srgbClr val="595959"/>
    <a:srgbClr val="F8F8F8"/>
    <a:srgbClr val="0071BC"/>
    <a:srgbClr val="00AEEF"/>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11" autoAdjust="0"/>
    <p:restoredTop sz="89717" autoAdjust="0"/>
  </p:normalViewPr>
  <p:slideViewPr>
    <p:cSldViewPr snapToGrid="0">
      <p:cViewPr>
        <p:scale>
          <a:sx n="100" d="100"/>
          <a:sy n="100" d="100"/>
        </p:scale>
        <p:origin x="-72" y="-72"/>
      </p:cViewPr>
      <p:guideLst>
        <p:guide orient="horz" pos="144"/>
        <p:guide orient="horz" pos="1200"/>
        <p:guide orient="horz" pos="2736"/>
        <p:guide orient="horz" pos="4176"/>
        <p:guide orient="horz" pos="1488"/>
        <p:guide orient="horz" pos="912"/>
        <p:guide pos="3839"/>
        <p:guide pos="327"/>
        <p:guide pos="1190"/>
        <p:guide pos="7350"/>
        <p:guide pos="7063"/>
        <p:guide pos="611"/>
        <p:guide pos="1994"/>
        <p:guide pos="3098"/>
        <p:guide pos="3314"/>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6/15/2012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6/15/2012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4133330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SQL </a:t>
            </a:r>
            <a:r>
              <a:rPr lang="en-US" dirty="0" smtClean="0"/>
              <a:t>Federations</a:t>
            </a:r>
            <a:endParaRPr lang="en-US" dirty="0" smtClean="0"/>
          </a:p>
          <a:p>
            <a:pPr marL="228600" indent="-228600">
              <a:buAutoNum type="arabicParenR"/>
            </a:pPr>
            <a:r>
              <a:rPr lang="en-US" dirty="0" smtClean="0"/>
              <a:t>Create Federation (specify</a:t>
            </a:r>
            <a:r>
              <a:rPr lang="en-US" baseline="0" dirty="0" smtClean="0"/>
              <a:t> fed key)</a:t>
            </a:r>
          </a:p>
          <a:p>
            <a:pPr marL="228600" indent="-228600">
              <a:buAutoNum type="arabicParenR"/>
            </a:pPr>
            <a:r>
              <a:rPr lang="en-US" baseline="0" dirty="0" smtClean="0"/>
              <a:t>Query system federation tables showing federations, fed members, etc.</a:t>
            </a:r>
          </a:p>
          <a:p>
            <a:pPr marL="228600" indent="-228600">
              <a:buAutoNum type="arabicParenR"/>
            </a:pPr>
            <a:r>
              <a:rPr lang="en-US" baseline="0" dirty="0" smtClean="0"/>
              <a:t>Split</a:t>
            </a:r>
          </a:p>
          <a:p>
            <a:pPr marL="228600" indent="-228600">
              <a:buAutoNum type="arabicParenR"/>
            </a:pPr>
            <a:r>
              <a:rPr lang="en-US" baseline="0" dirty="0" smtClean="0"/>
              <a:t>Use Different federation members (USE FEDERATION)</a:t>
            </a:r>
          </a:p>
          <a:p>
            <a:pPr marL="228600" indent="-228600">
              <a:buAutoNum type="arabicParenR"/>
            </a:pPr>
            <a:r>
              <a:rPr lang="en-US" baseline="0" dirty="0" smtClean="0"/>
              <a:t>Query data</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29</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Scale-up class of hardware typically have high administration cost due to its complex configuration and management requirements. </a:t>
            </a: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1782136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42402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pPr/>
              <a:t>7</a:t>
            </a:fld>
            <a:endParaRPr lang="en-US"/>
          </a:p>
        </p:txBody>
      </p:sp>
    </p:spTree>
    <p:extLst>
      <p:ext uri="{BB962C8B-B14F-4D97-AF65-F5344CB8AC3E}">
        <p14:creationId xmlns:p14="http://schemas.microsoft.com/office/powerpoint/2010/main" val="1875107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632248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FF51E65-C043-487F-9556-4423B9283CC4}"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FF51E65-C043-487F-9556-4423B9283CC4}" type="slidenum">
              <a:rPr lang="en-US" smtClean="0"/>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Cleanup is triggered by operations that update the log information. </a:t>
            </a:r>
            <a:r>
              <a:rPr lang="en-US" smtClean="0"/>
              <a:t>This can result in historical information being retained for longer than two weeks if no new operations have been performed.</a:t>
            </a:r>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1624737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Allows rows to be stored together</a:t>
            </a:r>
          </a:p>
          <a:p>
            <a:pPr marL="171450" indent="-171450">
              <a:buFont typeface="Arial" pitchFamily="34" charset="0"/>
              <a:buChar char="•"/>
            </a:pPr>
            <a:r>
              <a:rPr lang="en-US" dirty="0" smtClean="0"/>
              <a:t>All federation</a:t>
            </a:r>
            <a:r>
              <a:rPr lang="en-US" baseline="0" dirty="0" smtClean="0"/>
              <a:t> members should be equally utilized</a:t>
            </a:r>
          </a:p>
          <a:p>
            <a:pPr marL="171450" indent="-171450">
              <a:buFont typeface="Arial" pitchFamily="34" charset="0"/>
              <a:buChar char="•"/>
            </a:pPr>
            <a:r>
              <a:rPr lang="en-US" baseline="0" dirty="0" smtClean="0"/>
              <a:t>This is because there is a physical separation of data contained in different federation members and SQL </a:t>
            </a:r>
            <a:r>
              <a:rPr lang="en-US" baseline="0" dirty="0" smtClean="0"/>
              <a:t>Databases doesn’t </a:t>
            </a:r>
            <a:r>
              <a:rPr lang="en-US" baseline="0" dirty="0" smtClean="0"/>
              <a:t>support cross-data queries. Ex: a query that needs to join data from two federations would need to perform queries against each and join the data within the application.</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8160894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410358069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cs typeface="Consolas" pitchFamily="49"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cs typeface="Consolas" pitchFamily="49" charset="0"/>
              </a:defRPr>
            </a:lvl1pPr>
            <a:lvl2pPr>
              <a:defRPr>
                <a:latin typeface="+mj-lt"/>
                <a:cs typeface="Consolas" pitchFamily="49" charset="0"/>
              </a:defRPr>
            </a:lvl2pPr>
            <a:lvl3pPr>
              <a:defRPr>
                <a:latin typeface="+mj-lt"/>
                <a:cs typeface="Consolas" pitchFamily="49" charset="0"/>
              </a:defRPr>
            </a:lvl3pPr>
            <a:lvl4pPr>
              <a:defRPr>
                <a:latin typeface="+mj-lt"/>
                <a:cs typeface="Consolas" pitchFamily="49" charset="0"/>
              </a:defRPr>
            </a:lvl4pPr>
            <a:lvl5pPr>
              <a:defRPr>
                <a:latin typeface="+mj-lt"/>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lvl1pPr>
              <a:defRPr>
                <a:latin typeface="Consolas" pitchFamily="49" charset="0"/>
                <a:cs typeface="Consolas" pitchFamily="49" charset="0"/>
              </a:defRPr>
            </a:lvl1pPr>
          </a:lstStyle>
          <a:p>
            <a:fld id="{D7CE58A2-1EDC-45F0-BACE-E3574D82C834}" type="datetimeFigureOut">
              <a:rPr lang="en-US" smtClean="0"/>
              <a:pPr/>
              <a:t>6/15/2012</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lvl1pPr>
              <a:defRPr>
                <a:latin typeface="Consolas" pitchFamily="49" charset="0"/>
                <a:cs typeface="Consolas" pitchFamily="49" charset="0"/>
              </a:defRPr>
            </a:lvl1p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lvl1pPr>
              <a:defRPr>
                <a:latin typeface="Consolas" pitchFamily="49" charset="0"/>
                <a:cs typeface="Consolas" pitchFamily="49" charset="0"/>
              </a:defRPr>
            </a:lvl1pPr>
          </a:lstStyle>
          <a:p>
            <a:fld id="{ECD6441B-9D70-431A-83BF-3759963F38CF}" type="slidenum">
              <a:rPr lang="en-US" smtClean="0"/>
              <a:pPr/>
              <a:t>‹#›</a:t>
            </a:fld>
            <a:endParaRPr lang="en-US"/>
          </a:p>
        </p:txBody>
      </p:sp>
    </p:spTree>
    <p:extLst>
      <p:ext uri="{BB962C8B-B14F-4D97-AF65-F5344CB8AC3E}">
        <p14:creationId xmlns:p14="http://schemas.microsoft.com/office/powerpoint/2010/main" val="229336153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242610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94869850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3545226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49631874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85834156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45730459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666434455"/>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821132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dirty="0">
              <a:solidFill>
                <a:srgbClr val="292929"/>
              </a:solidFill>
            </a:endParaRPr>
          </a:p>
        </p:txBody>
      </p:sp>
    </p:spTree>
    <p:extLst>
      <p:ext uri="{BB962C8B-B14F-4D97-AF65-F5344CB8AC3E}">
        <p14:creationId xmlns:p14="http://schemas.microsoft.com/office/powerpoint/2010/main" val="314100724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spTree>
    <p:extLst>
      <p:ext uri="{BB962C8B-B14F-4D97-AF65-F5344CB8AC3E}">
        <p14:creationId xmlns:p14="http://schemas.microsoft.com/office/powerpoint/2010/main" val="226413516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Tree>
    <p:extLst>
      <p:ext uri="{BB962C8B-B14F-4D97-AF65-F5344CB8AC3E}">
        <p14:creationId xmlns:p14="http://schemas.microsoft.com/office/powerpoint/2010/main" val="150465217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grpSp>
    </p:spTree>
    <p:extLst>
      <p:ext uri="{BB962C8B-B14F-4D97-AF65-F5344CB8AC3E}">
        <p14:creationId xmlns:p14="http://schemas.microsoft.com/office/powerpoint/2010/main" val="504197624"/>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solidFill>
                <a:srgbClr val="292929"/>
              </a:solidFill>
            </a:endParaRPr>
          </a:p>
        </p:txBody>
      </p:sp>
    </p:spTree>
    <p:extLst>
      <p:ext uri="{BB962C8B-B14F-4D97-AF65-F5344CB8AC3E}">
        <p14:creationId xmlns:p14="http://schemas.microsoft.com/office/powerpoint/2010/main" val="31046248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spTree>
    <p:extLst>
      <p:ext uri="{BB962C8B-B14F-4D97-AF65-F5344CB8AC3E}">
        <p14:creationId xmlns:p14="http://schemas.microsoft.com/office/powerpoint/2010/main" val="678274119"/>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879080"/>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93017594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41468783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6423431"/>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704577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theme" Target="../theme/theme3.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774" r:id="rId2"/>
    <p:sldLayoutId id="2147483775" r:id="rId3"/>
    <p:sldLayoutId id="2147483776" r:id="rId4"/>
    <p:sldLayoutId id="2147483777" r:id="rId5"/>
    <p:sldLayoutId id="2147483778" r:id="rId6"/>
    <p:sldLayoutId id="2147483748" r:id="rId7"/>
    <p:sldLayoutId id="2147483696" r:id="rId8"/>
    <p:sldLayoutId id="2147483768" r:id="rId9"/>
    <p:sldLayoutId id="2147483698" r:id="rId10"/>
    <p:sldLayoutId id="2147483699" r:id="rId11"/>
    <p:sldLayoutId id="2147483700" r:id="rId12"/>
    <p:sldLayoutId id="2147483780" r:id="rId13"/>
    <p:sldLayoutId id="2147483701" r:id="rId14"/>
    <p:sldLayoutId id="2147483779" r:id="rId15"/>
    <p:sldLayoutId id="2147483702" r:id="rId16"/>
    <p:sldLayoutId id="2147483703" r:id="rId17"/>
    <p:sldLayoutId id="2147483704" r:id="rId18"/>
    <p:sldLayoutId id="2147483800" r:id="rId19"/>
    <p:sldLayoutId id="2147483801" r:id="rId20"/>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9142572"/>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blogs.msdn.com/cfs-file.ashx/__key/communityserver-blogs-components-weblogfiles/00-00-00-43-47-metablogapi/7585.image_5F00_636C8D6B.png"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hyperlink" Target="http://blogs.msdn.com/cfs-file.ashx/__key/communityserver-blogs-components-weblogfiles/00-00-00-43-47-metablogapi/8244.image_5F00_22CA40FC.png" TargetMode="Externa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SQL </a:t>
            </a:r>
            <a:r>
              <a:rPr lang="en-US" dirty="0" smtClean="0"/>
              <a:t>Federations</a:t>
            </a:r>
            <a:endParaRPr lang="en-US" dirty="0"/>
          </a:p>
        </p:txBody>
      </p:sp>
      <p:sp>
        <p:nvSpPr>
          <p:cNvPr id="5" name="Text Placeholder 4"/>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186110873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Who are Federations for? </a:t>
            </a:r>
            <a:endParaRPr lang="en-US" dirty="0"/>
          </a:p>
        </p:txBody>
      </p:sp>
      <p:sp>
        <p:nvSpPr>
          <p:cNvPr id="3" name="Content Placeholder 2"/>
          <p:cNvSpPr>
            <a:spLocks noGrp="1"/>
          </p:cNvSpPr>
          <p:nvPr>
            <p:ph type="body" sz="quarter" idx="10"/>
          </p:nvPr>
        </p:nvSpPr>
        <p:spPr>
          <a:xfrm>
            <a:off x="519112" y="1447799"/>
            <a:ext cx="11149013" cy="3573286"/>
          </a:xfrm>
        </p:spPr>
        <p:txBody>
          <a:bodyPr/>
          <a:lstStyle/>
          <a:p>
            <a:pPr marL="0" indent="0">
              <a:buNone/>
            </a:pPr>
            <a:r>
              <a:rPr lang="en-US" sz="2800" dirty="0" smtClean="0">
                <a:solidFill>
                  <a:srgbClr val="00B0F0">
                    <a:alpha val="99000"/>
                  </a:srgbClr>
                </a:solidFill>
                <a:latin typeface="Segoe UI Light" pitchFamily="34" charset="0"/>
              </a:rPr>
              <a:t>A Few Examples</a:t>
            </a:r>
            <a:endParaRPr lang="en-US" sz="2800" dirty="0">
              <a:solidFill>
                <a:srgbClr val="00B0F0">
                  <a:alpha val="99000"/>
                </a:srgbClr>
              </a:solidFill>
              <a:latin typeface="Segoe UI Light" pitchFamily="34" charset="0"/>
            </a:endParaRPr>
          </a:p>
          <a:p>
            <a:pPr marL="0" indent="0">
              <a:buNone/>
            </a:pPr>
            <a:r>
              <a:rPr lang="en-US" sz="2800" dirty="0" smtClean="0">
                <a:latin typeface="Segoe UI Light" pitchFamily="34" charset="0"/>
              </a:rPr>
              <a:t>Web Scale DB Solutions</a:t>
            </a:r>
          </a:p>
          <a:p>
            <a:pPr marL="0" indent="0">
              <a:buNone/>
            </a:pPr>
            <a:r>
              <a:rPr lang="en-US" sz="2800" dirty="0" smtClean="0">
                <a:latin typeface="Segoe UI Light" pitchFamily="34" charset="0"/>
              </a:rPr>
              <a:t>Multi-tenant </a:t>
            </a:r>
            <a:r>
              <a:rPr lang="en-US" sz="2800" dirty="0" err="1" smtClean="0">
                <a:latin typeface="Segoe UI Light" pitchFamily="34" charset="0"/>
              </a:rPr>
              <a:t>Saas</a:t>
            </a:r>
            <a:r>
              <a:rPr lang="en-US" sz="2800" dirty="0" smtClean="0">
                <a:latin typeface="Segoe UI Light" pitchFamily="34" charset="0"/>
              </a:rPr>
              <a:t> ISVs</a:t>
            </a:r>
          </a:p>
          <a:p>
            <a:pPr marL="0" indent="0">
              <a:buNone/>
            </a:pPr>
            <a:r>
              <a:rPr lang="en-US" sz="2800" dirty="0" smtClean="0">
                <a:latin typeface="Segoe UI Light" pitchFamily="34" charset="0"/>
              </a:rPr>
              <a:t>Workloads with Spikes, Bursts, Peaks, etc…</a:t>
            </a:r>
          </a:p>
          <a:p>
            <a:pPr marL="0" indent="0">
              <a:buNone/>
            </a:pPr>
            <a:r>
              <a:rPr lang="en-US" sz="2800" dirty="0" err="1" smtClean="0">
                <a:latin typeface="Segoe UI Light" pitchFamily="34" charset="0"/>
              </a:rPr>
              <a:t>NoSQL</a:t>
            </a:r>
            <a:r>
              <a:rPr lang="en-US" sz="2800" dirty="0" smtClean="0">
                <a:latin typeface="Segoe UI Light" pitchFamily="34" charset="0"/>
              </a:rPr>
              <a:t> Applications</a:t>
            </a:r>
          </a:p>
          <a:p>
            <a:pPr marL="0" indent="0">
              <a:buNone/>
            </a:pPr>
            <a:r>
              <a:rPr lang="en-US" sz="2400" dirty="0" smtClean="0">
                <a:latin typeface="+mn-lt"/>
              </a:rPr>
              <a:t>Apps that need big data, big scale, massive parallelism, eventual consistency, lightweights local storage, semi structured data etc.</a:t>
            </a:r>
          </a:p>
          <a:p>
            <a:pPr lvl="1"/>
            <a:endParaRPr lang="en-US" dirty="0" smtClean="0"/>
          </a:p>
        </p:txBody>
      </p:sp>
    </p:spTree>
    <p:extLst>
      <p:ext uri="{BB962C8B-B14F-4D97-AF65-F5344CB8AC3E}">
        <p14:creationId xmlns:p14="http://schemas.microsoft.com/office/powerpoint/2010/main" val="232122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Scale Out Your Data</a:t>
            </a:r>
            <a:endParaRPr lang="en-US" dirty="0"/>
          </a:p>
        </p:txBody>
      </p:sp>
      <p:sp>
        <p:nvSpPr>
          <p:cNvPr id="7" name="Content Placeholder 2"/>
          <p:cNvSpPr txBox="1">
            <a:spLocks/>
          </p:cNvSpPr>
          <p:nvPr/>
        </p:nvSpPr>
        <p:spPr>
          <a:xfrm>
            <a:off x="6094413" y="1291394"/>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Font typeface="Arial" pitchFamily="34" charset="0"/>
              <a:buNone/>
            </a:pPr>
            <a:r>
              <a:rPr lang="en-US" spc="-100" dirty="0">
                <a:solidFill>
                  <a:srgbClr val="8CC600">
                    <a:alpha val="99000"/>
                  </a:srgbClr>
                </a:solidFill>
                <a:latin typeface="Segoe UI Light" pitchFamily="34" charset="0"/>
              </a:rPr>
              <a:t>SQL </a:t>
            </a:r>
            <a:r>
              <a:rPr lang="en-US" spc="-100" dirty="0" smtClean="0">
                <a:solidFill>
                  <a:srgbClr val="8CC600">
                    <a:alpha val="99000"/>
                  </a:srgbClr>
                </a:solidFill>
                <a:latin typeface="Segoe UI Light" pitchFamily="34" charset="0"/>
              </a:rPr>
              <a:t>Federations </a:t>
            </a:r>
            <a:r>
              <a:rPr lang="en-US" spc="-100" dirty="0">
                <a:solidFill>
                  <a:srgbClr val="8CC600">
                    <a:alpha val="99000"/>
                  </a:srgbClr>
                </a:solidFill>
                <a:latin typeface="Segoe UI Light" pitchFamily="34" charset="0"/>
              </a:rPr>
              <a:t>provides</a:t>
            </a:r>
          </a:p>
          <a:p>
            <a:pPr marL="3175" lvl="1" indent="0" defTabSz="914325">
              <a:spcBef>
                <a:spcPts val="600"/>
              </a:spcBef>
              <a:buNone/>
            </a:pPr>
            <a:r>
              <a:rPr lang="en-US" sz="1800" spc="-51" dirty="0"/>
              <a:t>Integrated database sharding that can scale to hundreds </a:t>
            </a:r>
            <a:r>
              <a:rPr lang="en-US" sz="1800" spc="-51" dirty="0" smtClean="0"/>
              <a:t>of </a:t>
            </a:r>
            <a:r>
              <a:rPr lang="en-US" sz="1800" spc="-51" dirty="0"/>
              <a:t>nodes</a:t>
            </a:r>
          </a:p>
          <a:p>
            <a:pPr marL="3175" lvl="1" indent="0" defTabSz="914325">
              <a:spcBef>
                <a:spcPts val="600"/>
              </a:spcBef>
              <a:buNone/>
            </a:pPr>
            <a:r>
              <a:rPr lang="en-US" sz="1800" spc="-51" dirty="0"/>
              <a:t>Multi-tenancy via flexible repartitioning</a:t>
            </a:r>
          </a:p>
          <a:p>
            <a:pPr marL="3175" lvl="1" indent="0" defTabSz="914325">
              <a:spcBef>
                <a:spcPts val="600"/>
              </a:spcBef>
              <a:buNone/>
            </a:pPr>
            <a:r>
              <a:rPr lang="en-US" sz="1800" spc="-51" dirty="0"/>
              <a:t>Online split operations to minimize downtime</a:t>
            </a:r>
          </a:p>
          <a:p>
            <a:pPr marL="3175" lvl="1" indent="0" defTabSz="914325">
              <a:spcBef>
                <a:spcPts val="600"/>
              </a:spcBef>
              <a:buNone/>
            </a:pPr>
            <a:r>
              <a:rPr lang="en-US" sz="1800" spc="-51" dirty="0"/>
              <a:t>Automatic data discovery regardless of changes in how data is partitioned</a:t>
            </a:r>
            <a:r>
              <a:rPr lang="en-US" sz="1600" spc="-51" dirty="0"/>
              <a:t/>
            </a:r>
            <a:br>
              <a:rPr lang="en-US" sz="1600" spc="-51" dirty="0"/>
            </a:br>
            <a:endParaRPr lang="en-US" sz="2000" dirty="0" smtClean="0"/>
          </a:p>
          <a:p>
            <a:pPr marL="3175" lvl="1" indent="0" defTabSz="914325">
              <a:spcBef>
                <a:spcPts val="600"/>
              </a:spcBef>
              <a:buFont typeface="Arial" pitchFamily="34" charset="0"/>
              <a:buNone/>
            </a:pPr>
            <a:r>
              <a:rPr lang="en-US" sz="3200" spc="-100" dirty="0">
                <a:solidFill>
                  <a:srgbClr val="8CC600">
                    <a:alpha val="99000"/>
                  </a:srgbClr>
                </a:solidFill>
                <a:latin typeface="Segoe UI Light" pitchFamily="34" charset="0"/>
              </a:rPr>
              <a:t>Special considerations</a:t>
            </a:r>
          </a:p>
          <a:p>
            <a:pPr marL="3175" lvl="1" indent="0" defTabSz="914325">
              <a:spcBef>
                <a:spcPts val="600"/>
              </a:spcBef>
              <a:buNone/>
            </a:pPr>
            <a:r>
              <a:rPr lang="en-US" sz="1800" spc="-51" dirty="0"/>
              <a:t>A logical database can contain multiple federations</a:t>
            </a:r>
          </a:p>
          <a:p>
            <a:pPr marL="3175" lvl="1" indent="0" defTabSz="914325">
              <a:spcBef>
                <a:spcPts val="600"/>
              </a:spcBef>
              <a:buNone/>
            </a:pPr>
            <a:r>
              <a:rPr lang="en-US" sz="1800" spc="-51" dirty="0"/>
              <a:t>Distribution scheme supports int, bigint, guid, and varbinary types</a:t>
            </a:r>
          </a:p>
          <a:p>
            <a:pPr marL="3175" lvl="1" indent="0" defTabSz="914325">
              <a:spcBef>
                <a:spcPts val="600"/>
              </a:spcBef>
              <a:buNone/>
            </a:pPr>
            <a:r>
              <a:rPr lang="en-US" sz="1800" spc="-51" dirty="0"/>
              <a:t>Filtering routes connection to appropriate shard regardless of changes in partitions</a:t>
            </a:r>
          </a:p>
          <a:p>
            <a:pPr marL="3175" lvl="1" indent="0" defTabSz="914325">
              <a:spcBef>
                <a:spcPts val="600"/>
              </a:spcBef>
              <a:buNone/>
            </a:pPr>
            <a:r>
              <a:rPr lang="en-US" sz="1800" spc="-51" dirty="0"/>
              <a:t>Merge, fan-out queries and automatic distribution of schema changes not supported in initial release</a:t>
            </a:r>
          </a:p>
        </p:txBody>
      </p:sp>
      <p:sp>
        <p:nvSpPr>
          <p:cNvPr id="6" name="Rounded Rectangle 5"/>
          <p:cNvSpPr/>
          <p:nvPr/>
        </p:nvSpPr>
        <p:spPr>
          <a:xfrm>
            <a:off x="193558" y="2789162"/>
            <a:ext cx="5616692" cy="1143000"/>
          </a:xfrm>
          <a:prstGeom prst="roundRect">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sp>
        <p:nvSpPr>
          <p:cNvPr id="8" name="Flowchart: Magnetic Disk 7"/>
          <p:cNvSpPr/>
          <p:nvPr/>
        </p:nvSpPr>
        <p:spPr>
          <a:xfrm>
            <a:off x="453133" y="2484362"/>
            <a:ext cx="1117309" cy="838200"/>
          </a:xfrm>
          <a:prstGeom prst="flowChartMagneticDisk">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100" b="1" dirty="0" err="1" smtClean="0"/>
              <a:t>SalesDB</a:t>
            </a:r>
            <a:endParaRPr lang="en-US" sz="1400" b="1" dirty="0"/>
          </a:p>
        </p:txBody>
      </p:sp>
      <p:sp>
        <p:nvSpPr>
          <p:cNvPr id="9" name="Rectangle 8"/>
          <p:cNvSpPr/>
          <p:nvPr/>
        </p:nvSpPr>
        <p:spPr>
          <a:xfrm>
            <a:off x="1690271" y="2998184"/>
            <a:ext cx="3817714" cy="381000"/>
          </a:xfrm>
          <a:prstGeom prst="rect">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dirty="0" err="1" smtClean="0"/>
              <a:t>Orders_federation</a:t>
            </a:r>
            <a:endParaRPr lang="en-US" sz="1400" dirty="0"/>
          </a:p>
        </p:txBody>
      </p:sp>
      <p:sp>
        <p:nvSpPr>
          <p:cNvPr id="10" name="Rectangle 9"/>
          <p:cNvSpPr/>
          <p:nvPr/>
        </p:nvSpPr>
        <p:spPr>
          <a:xfrm>
            <a:off x="1764261" y="3084437"/>
            <a:ext cx="3859599" cy="381000"/>
          </a:xfrm>
          <a:prstGeom prst="rect">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dirty="0" err="1" smtClean="0"/>
              <a:t>Orders_federation</a:t>
            </a:r>
            <a:endParaRPr lang="en-US" sz="1400" dirty="0"/>
          </a:p>
        </p:txBody>
      </p:sp>
      <p:sp>
        <p:nvSpPr>
          <p:cNvPr id="11" name="Rectangle 10"/>
          <p:cNvSpPr/>
          <p:nvPr/>
        </p:nvSpPr>
        <p:spPr>
          <a:xfrm>
            <a:off x="1900777" y="3160033"/>
            <a:ext cx="3795174" cy="381000"/>
          </a:xfrm>
          <a:prstGeom prst="rect">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b="1" dirty="0" err="1" smtClean="0"/>
              <a:t>Orders_Fed</a:t>
            </a:r>
            <a:endParaRPr lang="en-US" sz="1400" b="1" dirty="0"/>
          </a:p>
        </p:txBody>
      </p:sp>
      <p:sp>
        <p:nvSpPr>
          <p:cNvPr id="12" name="Flowchart: Magnetic Disk 11"/>
          <p:cNvSpPr/>
          <p:nvPr/>
        </p:nvSpPr>
        <p:spPr>
          <a:xfrm>
            <a:off x="2017089" y="3214916"/>
            <a:ext cx="304721" cy="266700"/>
          </a:xfrm>
          <a:prstGeom prst="flowChartMagneticDisk">
            <a:avLst/>
          </a:prstGeom>
          <a:solidFill>
            <a:schemeClr val="accent5">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sp>
        <p:nvSpPr>
          <p:cNvPr id="13" name="Flowchart: Magnetic Disk 12"/>
          <p:cNvSpPr/>
          <p:nvPr/>
        </p:nvSpPr>
        <p:spPr>
          <a:xfrm>
            <a:off x="2372595" y="3221266"/>
            <a:ext cx="304721" cy="266700"/>
          </a:xfrm>
          <a:prstGeom prst="flowChartMagneticDisk">
            <a:avLst/>
          </a:prstGeom>
          <a:solidFill>
            <a:schemeClr val="accent5">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sp>
        <p:nvSpPr>
          <p:cNvPr id="14" name="Flowchart: Magnetic Disk 13"/>
          <p:cNvSpPr/>
          <p:nvPr/>
        </p:nvSpPr>
        <p:spPr>
          <a:xfrm>
            <a:off x="4912843" y="3217183"/>
            <a:ext cx="304721" cy="266700"/>
          </a:xfrm>
          <a:prstGeom prst="flowChartMagneticDisk">
            <a:avLst/>
          </a:prstGeom>
          <a:solidFill>
            <a:schemeClr val="accent5">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sp>
        <p:nvSpPr>
          <p:cNvPr id="15" name="Flowchart: Magnetic Disk 14"/>
          <p:cNvSpPr/>
          <p:nvPr/>
        </p:nvSpPr>
        <p:spPr>
          <a:xfrm>
            <a:off x="5319139" y="3217183"/>
            <a:ext cx="304721" cy="266700"/>
          </a:xfrm>
          <a:prstGeom prst="flowChartMagneticDisk">
            <a:avLst/>
          </a:prstGeom>
          <a:solidFill>
            <a:schemeClr val="accent5">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cxnSp>
        <p:nvCxnSpPr>
          <p:cNvPr id="16" name="Straight Connector 15"/>
          <p:cNvCxnSpPr/>
          <p:nvPr/>
        </p:nvCxnSpPr>
        <p:spPr>
          <a:xfrm>
            <a:off x="2728104" y="3354616"/>
            <a:ext cx="203147" cy="0"/>
          </a:xfrm>
          <a:prstGeom prst="line">
            <a:avLst/>
          </a:prstGeom>
          <a:ln w="28575">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608124" y="3359000"/>
            <a:ext cx="203147" cy="0"/>
          </a:xfrm>
          <a:prstGeom prst="line">
            <a:avLst/>
          </a:prstGeom>
          <a:ln w="28575">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659114" y="4372858"/>
            <a:ext cx="1936171" cy="307777"/>
          </a:xfrm>
          <a:prstGeom prst="rect">
            <a:avLst/>
          </a:prstGeom>
          <a:noFill/>
        </p:spPr>
        <p:txBody>
          <a:bodyPr wrap="none" rtlCol="0">
            <a:spAutoFit/>
          </a:bodyPr>
          <a:lstStyle/>
          <a:p>
            <a:r>
              <a:rPr lang="en-US" sz="1400" b="1" dirty="0" smtClean="0"/>
              <a:t>Federation Members</a:t>
            </a:r>
            <a:endParaRPr lang="en-US" sz="1400" b="1" dirty="0"/>
          </a:p>
        </p:txBody>
      </p:sp>
      <p:cxnSp>
        <p:nvCxnSpPr>
          <p:cNvPr id="19" name="Straight Arrow Connector 18"/>
          <p:cNvCxnSpPr>
            <a:stCxn id="18" idx="0"/>
            <a:endCxn id="14" idx="3"/>
          </p:cNvCxnSpPr>
          <p:nvPr/>
        </p:nvCxnSpPr>
        <p:spPr>
          <a:xfrm flipV="1">
            <a:off x="4627200" y="3483883"/>
            <a:ext cx="438004" cy="8889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798364" y="2290172"/>
            <a:ext cx="1170513" cy="307777"/>
          </a:xfrm>
          <a:prstGeom prst="rect">
            <a:avLst/>
          </a:prstGeom>
          <a:noFill/>
        </p:spPr>
        <p:txBody>
          <a:bodyPr wrap="none" rtlCol="0">
            <a:spAutoFit/>
          </a:bodyPr>
          <a:lstStyle/>
          <a:p>
            <a:r>
              <a:rPr lang="en-US" sz="1400" b="1" dirty="0"/>
              <a:t>F</a:t>
            </a:r>
            <a:r>
              <a:rPr lang="en-US" sz="1400" b="1" dirty="0" smtClean="0"/>
              <a:t>ederations</a:t>
            </a:r>
            <a:endParaRPr lang="en-US" sz="1400" b="1" dirty="0"/>
          </a:p>
        </p:txBody>
      </p:sp>
      <p:cxnSp>
        <p:nvCxnSpPr>
          <p:cNvPr id="23" name="Straight Arrow Connector 22"/>
          <p:cNvCxnSpPr>
            <a:endCxn id="10" idx="0"/>
          </p:cNvCxnSpPr>
          <p:nvPr/>
        </p:nvCxnSpPr>
        <p:spPr>
          <a:xfrm flipH="1">
            <a:off x="3694061" y="2597949"/>
            <a:ext cx="707256" cy="4864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8" idx="0"/>
            <a:endCxn id="12" idx="3"/>
          </p:cNvCxnSpPr>
          <p:nvPr/>
        </p:nvCxnSpPr>
        <p:spPr>
          <a:xfrm flipH="1" flipV="1">
            <a:off x="2169450" y="3481616"/>
            <a:ext cx="2457750" cy="8912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54944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fade">
                                      <p:cBhvr>
                                        <p:cTn id="25" dur="500"/>
                                        <p:tgtEl>
                                          <p:spTgt spid="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fade">
                                      <p:cBhvr>
                                        <p:cTn id="28" dur="500"/>
                                        <p:tgtEl>
                                          <p:spTgt spid="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animEffect transition="in" filter="fade">
                                      <p:cBhvr>
                                        <p:cTn id="31" dur="500"/>
                                        <p:tgtEl>
                                          <p:spTgt spid="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xEl>
                                              <p:pRg st="9" end="9"/>
                                            </p:txEl>
                                          </p:spTgt>
                                        </p:tgtEl>
                                        <p:attrNameLst>
                                          <p:attrName>style.visibility</p:attrName>
                                        </p:attrNameLst>
                                      </p:cBhvr>
                                      <p:to>
                                        <p:strVal val="visible"/>
                                      </p:to>
                                    </p:set>
                                    <p:animEffect transition="in" filter="fade">
                                      <p:cBhvr>
                                        <p:cTn id="34"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Architecture</a:t>
            </a:r>
            <a:endParaRPr lang="en-US" dirty="0"/>
          </a:p>
        </p:txBody>
      </p:sp>
      <p:sp>
        <p:nvSpPr>
          <p:cNvPr id="4" name="Title 3"/>
          <p:cNvSpPr>
            <a:spLocks noGrp="1"/>
          </p:cNvSpPr>
          <p:nvPr>
            <p:ph type="ctrTitle" idx="4294967295"/>
          </p:nvPr>
        </p:nvSpPr>
        <p:spPr>
          <a:xfrm>
            <a:off x="0" y="2233613"/>
            <a:ext cx="8374063" cy="747897"/>
          </a:xfrm>
        </p:spPr>
        <p:txBody>
          <a:bodyPr/>
          <a:lstStyle/>
          <a:p>
            <a:endParaRPr lang="en-US" dirty="0"/>
          </a:p>
        </p:txBody>
      </p:sp>
    </p:spTree>
    <p:extLst>
      <p:ext uri="{BB962C8B-B14F-4D97-AF65-F5344CB8AC3E}">
        <p14:creationId xmlns:p14="http://schemas.microsoft.com/office/powerpoint/2010/main" val="10763448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 Architecture</a:t>
            </a:r>
            <a:endParaRPr lang="en-US" dirty="0"/>
          </a:p>
        </p:txBody>
      </p:sp>
      <p:sp>
        <p:nvSpPr>
          <p:cNvPr id="3" name="Content Placeholder 2"/>
          <p:cNvSpPr>
            <a:spLocks noGrp="1"/>
          </p:cNvSpPr>
          <p:nvPr>
            <p:ph type="body" sz="quarter" idx="10"/>
          </p:nvPr>
        </p:nvSpPr>
        <p:spPr>
          <a:xfrm>
            <a:off x="519112" y="1447799"/>
            <a:ext cx="11149013" cy="2942783"/>
          </a:xfrm>
        </p:spPr>
        <p:txBody>
          <a:bodyPr>
            <a:normAutofit fontScale="25000" lnSpcReduction="20000"/>
          </a:bodyPr>
          <a:lstStyle/>
          <a:p>
            <a:pPr marL="0" indent="0">
              <a:buNone/>
            </a:pPr>
            <a:r>
              <a:rPr lang="en-US" sz="8600" dirty="0" smtClean="0">
                <a:latin typeface="Segoe UI Light" pitchFamily="34" charset="0"/>
              </a:rPr>
              <a:t>Federation</a:t>
            </a:r>
            <a:r>
              <a:rPr lang="en-US" sz="5100" dirty="0" smtClean="0">
                <a:latin typeface="Segoe UI Light" pitchFamily="34" charset="0"/>
              </a:rPr>
              <a:t> </a:t>
            </a:r>
          </a:p>
          <a:p>
            <a:pPr marL="0" indent="0">
              <a:buNone/>
            </a:pPr>
            <a:r>
              <a:rPr lang="en-US" sz="7400" dirty="0" smtClean="0">
                <a:latin typeface="+mn-lt"/>
              </a:rPr>
              <a:t>Federation are objects contained within a user database just like other objects. Federation define the scheme for the federation and represent the database being </a:t>
            </a:r>
            <a:r>
              <a:rPr lang="en-US" sz="7400" dirty="0" err="1" smtClean="0">
                <a:latin typeface="+mn-lt"/>
              </a:rPr>
              <a:t>sharded</a:t>
            </a:r>
            <a:r>
              <a:rPr lang="en-US" sz="7400" dirty="0" smtClean="0">
                <a:latin typeface="+mn-lt"/>
              </a:rPr>
              <a:t>.</a:t>
            </a:r>
          </a:p>
          <a:p>
            <a:pPr marL="0"/>
            <a:r>
              <a:rPr lang="en-US" sz="8600" dirty="0"/>
              <a:t>Federation Root</a:t>
            </a:r>
          </a:p>
          <a:p>
            <a:pPr marL="0"/>
            <a:r>
              <a:rPr lang="en-US" sz="7400" dirty="0">
                <a:latin typeface="+mn-lt"/>
              </a:rPr>
              <a:t>The database that houses federation object and is the central repository for </a:t>
            </a:r>
            <a:r>
              <a:rPr lang="en-US" sz="7400" dirty="0" smtClean="0">
                <a:latin typeface="+mn-lt"/>
              </a:rPr>
              <a:t>information (federation metadata) about </a:t>
            </a:r>
            <a:r>
              <a:rPr lang="en-US" sz="7400" dirty="0">
                <a:latin typeface="+mn-lt"/>
              </a:rPr>
              <a:t>distribution of scaled-out data.</a:t>
            </a:r>
            <a:endParaRPr lang="en-US" sz="7400" dirty="0" smtClean="0">
              <a:latin typeface="+mn-lt"/>
            </a:endParaRPr>
          </a:p>
          <a:p>
            <a:pPr marL="0" indent="0">
              <a:buNone/>
            </a:pPr>
            <a:r>
              <a:rPr lang="en-US" sz="8600" dirty="0" smtClean="0">
                <a:latin typeface="Segoe UI Light" pitchFamily="34" charset="0"/>
              </a:rPr>
              <a:t>Federation Member</a:t>
            </a:r>
          </a:p>
          <a:p>
            <a:pPr marL="0" indent="0">
              <a:buNone/>
            </a:pPr>
            <a:r>
              <a:rPr lang="en-US" sz="7600" dirty="0" smtClean="0">
                <a:latin typeface="+mn-lt"/>
              </a:rPr>
              <a:t>A physical container covering the full range of data for a federation.  Managed by the federation dynamically as data is repartitioned. </a:t>
            </a:r>
          </a:p>
          <a:p>
            <a:pPr marL="0" indent="0">
              <a:buNone/>
            </a:pPr>
            <a:r>
              <a:rPr lang="en-US" sz="7600" dirty="0" smtClean="0">
                <a:latin typeface="+mn-lt"/>
              </a:rPr>
              <a:t>Each federation member contain parts of federations data and are system managed SQL </a:t>
            </a:r>
            <a:r>
              <a:rPr lang="en-US" sz="7600" dirty="0" smtClean="0">
                <a:latin typeface="+mn-lt"/>
              </a:rPr>
              <a:t>databases</a:t>
            </a:r>
            <a:r>
              <a:rPr lang="en-US" sz="7600" dirty="0" smtClean="0">
                <a:latin typeface="+mn-lt"/>
              </a:rPr>
              <a:t>.</a:t>
            </a:r>
          </a:p>
          <a:p>
            <a:pPr marL="0" indent="0">
              <a:buNone/>
            </a:pPr>
            <a:endParaRPr lang="en-US" sz="4500" dirty="0" smtClean="0">
              <a:latin typeface="+mn-lt"/>
            </a:endParaRPr>
          </a:p>
          <a:p>
            <a:pPr lvl="1"/>
            <a:endParaRPr lang="en-US" dirty="0" smtClean="0"/>
          </a:p>
        </p:txBody>
      </p:sp>
      <p:sp>
        <p:nvSpPr>
          <p:cNvPr id="4" name="Rounded Rectangle 3"/>
          <p:cNvSpPr/>
          <p:nvPr/>
        </p:nvSpPr>
        <p:spPr>
          <a:xfrm>
            <a:off x="2457151" y="4862026"/>
            <a:ext cx="6861857" cy="1143000"/>
          </a:xfrm>
          <a:prstGeom prst="roundRect">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sp>
        <p:nvSpPr>
          <p:cNvPr id="5" name="Flowchart: Magnetic Disk 4"/>
          <p:cNvSpPr/>
          <p:nvPr/>
        </p:nvSpPr>
        <p:spPr>
          <a:xfrm>
            <a:off x="2716727" y="4557226"/>
            <a:ext cx="1117309" cy="838200"/>
          </a:xfrm>
          <a:prstGeom prst="flowChartMagneticDisk">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100" b="1" dirty="0" err="1" smtClean="0"/>
              <a:t>SalesDB</a:t>
            </a:r>
            <a:endParaRPr lang="en-US" sz="1400" b="1" dirty="0"/>
          </a:p>
        </p:txBody>
      </p:sp>
      <p:sp>
        <p:nvSpPr>
          <p:cNvPr id="6" name="Rectangle 5"/>
          <p:cNvSpPr/>
          <p:nvPr/>
        </p:nvSpPr>
        <p:spPr>
          <a:xfrm>
            <a:off x="4037185" y="5090626"/>
            <a:ext cx="4570809" cy="381000"/>
          </a:xfrm>
          <a:prstGeom prst="rect">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dirty="0" err="1" smtClean="0"/>
              <a:t>Orders_federation</a:t>
            </a:r>
            <a:endParaRPr lang="en-US" sz="1400" dirty="0"/>
          </a:p>
        </p:txBody>
      </p:sp>
      <p:sp>
        <p:nvSpPr>
          <p:cNvPr id="7" name="Rectangle 6"/>
          <p:cNvSpPr/>
          <p:nvPr/>
        </p:nvSpPr>
        <p:spPr>
          <a:xfrm>
            <a:off x="4240332" y="5166826"/>
            <a:ext cx="4570809" cy="381000"/>
          </a:xfrm>
          <a:prstGeom prst="rect">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dirty="0" err="1" smtClean="0"/>
              <a:t>Orders_federation</a:t>
            </a:r>
            <a:endParaRPr lang="en-US" sz="1400" dirty="0"/>
          </a:p>
        </p:txBody>
      </p:sp>
      <p:sp>
        <p:nvSpPr>
          <p:cNvPr id="8" name="Rectangle 7"/>
          <p:cNvSpPr/>
          <p:nvPr/>
        </p:nvSpPr>
        <p:spPr>
          <a:xfrm>
            <a:off x="4443479" y="5243026"/>
            <a:ext cx="4570809" cy="381000"/>
          </a:xfrm>
          <a:prstGeom prst="rect">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b="1" dirty="0" err="1" smtClean="0"/>
              <a:t>Orders_Fed</a:t>
            </a:r>
            <a:endParaRPr lang="en-US" sz="1400" b="1" dirty="0"/>
          </a:p>
        </p:txBody>
      </p:sp>
      <p:sp>
        <p:nvSpPr>
          <p:cNvPr id="9" name="Flowchart: Magnetic Disk 8"/>
          <p:cNvSpPr/>
          <p:nvPr/>
        </p:nvSpPr>
        <p:spPr>
          <a:xfrm>
            <a:off x="4545052" y="5300176"/>
            <a:ext cx="304721" cy="266700"/>
          </a:xfrm>
          <a:prstGeom prst="flowChartMagneticDisk">
            <a:avLst/>
          </a:prstGeom>
          <a:solidFill>
            <a:schemeClr val="accent5">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sp>
        <p:nvSpPr>
          <p:cNvPr id="10" name="Flowchart: Magnetic Disk 9"/>
          <p:cNvSpPr/>
          <p:nvPr/>
        </p:nvSpPr>
        <p:spPr>
          <a:xfrm>
            <a:off x="4900558" y="5306526"/>
            <a:ext cx="304721" cy="266700"/>
          </a:xfrm>
          <a:prstGeom prst="flowChartMagneticDisk">
            <a:avLst/>
          </a:prstGeom>
          <a:solidFill>
            <a:schemeClr val="accent5">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sp>
        <p:nvSpPr>
          <p:cNvPr id="11" name="Flowchart: Magnetic Disk 10"/>
          <p:cNvSpPr/>
          <p:nvPr/>
        </p:nvSpPr>
        <p:spPr>
          <a:xfrm>
            <a:off x="8201698" y="5300176"/>
            <a:ext cx="304721" cy="266700"/>
          </a:xfrm>
          <a:prstGeom prst="flowChartMagneticDisk">
            <a:avLst/>
          </a:prstGeom>
          <a:solidFill>
            <a:schemeClr val="accent5">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sp>
        <p:nvSpPr>
          <p:cNvPr id="12" name="Flowchart: Magnetic Disk 11"/>
          <p:cNvSpPr/>
          <p:nvPr/>
        </p:nvSpPr>
        <p:spPr>
          <a:xfrm>
            <a:off x="8607994" y="5300176"/>
            <a:ext cx="304721" cy="266700"/>
          </a:xfrm>
          <a:prstGeom prst="flowChartMagneticDisk">
            <a:avLst/>
          </a:prstGeom>
          <a:solidFill>
            <a:schemeClr val="accent5">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cxnSp>
        <p:nvCxnSpPr>
          <p:cNvPr id="13" name="Straight Connector 12"/>
          <p:cNvCxnSpPr/>
          <p:nvPr/>
        </p:nvCxnSpPr>
        <p:spPr>
          <a:xfrm>
            <a:off x="5256067" y="5439876"/>
            <a:ext cx="203147" cy="0"/>
          </a:xfrm>
          <a:prstGeom prst="line">
            <a:avLst/>
          </a:prstGeom>
          <a:ln w="28575">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896979" y="5441993"/>
            <a:ext cx="203147" cy="0"/>
          </a:xfrm>
          <a:prstGeom prst="line">
            <a:avLst/>
          </a:prstGeom>
          <a:ln w="28575">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490685" y="6462229"/>
            <a:ext cx="1936171" cy="307777"/>
          </a:xfrm>
          <a:prstGeom prst="rect">
            <a:avLst/>
          </a:prstGeom>
          <a:noFill/>
        </p:spPr>
        <p:txBody>
          <a:bodyPr wrap="none" rtlCol="0">
            <a:spAutoFit/>
          </a:bodyPr>
          <a:lstStyle/>
          <a:p>
            <a:r>
              <a:rPr lang="en-US" sz="1400" b="1" dirty="0" smtClean="0"/>
              <a:t>Federation Members</a:t>
            </a:r>
            <a:endParaRPr lang="en-US" sz="1400" b="1" dirty="0"/>
          </a:p>
        </p:txBody>
      </p:sp>
      <p:cxnSp>
        <p:nvCxnSpPr>
          <p:cNvPr id="16" name="Straight Arrow Connector 15"/>
          <p:cNvCxnSpPr>
            <a:stCxn id="15" idx="0"/>
            <a:endCxn id="11" idx="3"/>
          </p:cNvCxnSpPr>
          <p:nvPr/>
        </p:nvCxnSpPr>
        <p:spPr>
          <a:xfrm flipH="1" flipV="1">
            <a:off x="8354059" y="5566876"/>
            <a:ext cx="104712" cy="895353"/>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953865" y="6291835"/>
            <a:ext cx="1542730" cy="307777"/>
          </a:xfrm>
          <a:prstGeom prst="rect">
            <a:avLst/>
          </a:prstGeom>
          <a:noFill/>
        </p:spPr>
        <p:txBody>
          <a:bodyPr wrap="none" rtlCol="0">
            <a:spAutoFit/>
          </a:bodyPr>
          <a:lstStyle/>
          <a:p>
            <a:r>
              <a:rPr lang="en-US" sz="1400" b="1" dirty="0" smtClean="0"/>
              <a:t>Federation Root</a:t>
            </a:r>
            <a:endParaRPr lang="en-US" sz="1400" b="1" dirty="0"/>
          </a:p>
        </p:txBody>
      </p:sp>
      <p:cxnSp>
        <p:nvCxnSpPr>
          <p:cNvPr id="18" name="Straight Arrow Connector 17"/>
          <p:cNvCxnSpPr>
            <a:endCxn id="5" idx="3"/>
          </p:cNvCxnSpPr>
          <p:nvPr/>
        </p:nvCxnSpPr>
        <p:spPr>
          <a:xfrm flipH="1" flipV="1">
            <a:off x="3275382" y="5395426"/>
            <a:ext cx="1066522" cy="896406"/>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759593" y="4390582"/>
            <a:ext cx="1170513" cy="307777"/>
          </a:xfrm>
          <a:prstGeom prst="rect">
            <a:avLst/>
          </a:prstGeom>
          <a:noFill/>
        </p:spPr>
        <p:txBody>
          <a:bodyPr wrap="none" rtlCol="0">
            <a:spAutoFit/>
          </a:bodyPr>
          <a:lstStyle/>
          <a:p>
            <a:r>
              <a:rPr lang="en-US" sz="1400" b="1" dirty="0"/>
              <a:t>F</a:t>
            </a:r>
            <a:r>
              <a:rPr lang="en-US" sz="1400" b="1" dirty="0" smtClean="0"/>
              <a:t>ederations</a:t>
            </a:r>
            <a:endParaRPr lang="en-US" sz="1400" b="1" dirty="0"/>
          </a:p>
        </p:txBody>
      </p:sp>
      <p:cxnSp>
        <p:nvCxnSpPr>
          <p:cNvPr id="20" name="Straight Arrow Connector 19"/>
          <p:cNvCxnSpPr>
            <a:endCxn id="7" idx="0"/>
          </p:cNvCxnSpPr>
          <p:nvPr/>
        </p:nvCxnSpPr>
        <p:spPr>
          <a:xfrm flipH="1">
            <a:off x="6525736" y="4680338"/>
            <a:ext cx="351652" cy="486488"/>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0"/>
            <a:endCxn id="9" idx="3"/>
          </p:cNvCxnSpPr>
          <p:nvPr/>
        </p:nvCxnSpPr>
        <p:spPr>
          <a:xfrm flipH="1" flipV="1">
            <a:off x="4697413" y="5566876"/>
            <a:ext cx="3761358" cy="895353"/>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930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lowchart: Magnetic Disk 56"/>
          <p:cNvSpPr/>
          <p:nvPr/>
        </p:nvSpPr>
        <p:spPr>
          <a:xfrm>
            <a:off x="7895155" y="3857625"/>
            <a:ext cx="3788926" cy="1962370"/>
          </a:xfrm>
          <a:prstGeom prst="flowChartMagneticDisk">
            <a:avLst/>
          </a:prstGeom>
          <a:solidFill>
            <a:schemeClr val="accent5">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sp>
        <p:nvSpPr>
          <p:cNvPr id="6" name="Rounded Rectangle 5"/>
          <p:cNvSpPr/>
          <p:nvPr/>
        </p:nvSpPr>
        <p:spPr>
          <a:xfrm>
            <a:off x="507868" y="4492823"/>
            <a:ext cx="6861857" cy="1143000"/>
          </a:xfrm>
          <a:prstGeom prst="roundRect">
            <a:avLst/>
          </a:prstGeom>
          <a:solidFill>
            <a:schemeClr val="accent2">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a:p>
        </p:txBody>
      </p:sp>
      <p:sp>
        <p:nvSpPr>
          <p:cNvPr id="2" name="Title 1"/>
          <p:cNvSpPr>
            <a:spLocks noGrp="1"/>
          </p:cNvSpPr>
          <p:nvPr>
            <p:ph type="title"/>
          </p:nvPr>
        </p:nvSpPr>
        <p:spPr/>
        <p:txBody>
          <a:bodyPr/>
          <a:lstStyle/>
          <a:p>
            <a:r>
              <a:rPr lang="en-US" dirty="0" smtClean="0"/>
              <a:t>Overview – Architecture cont.</a:t>
            </a:r>
            <a:endParaRPr lang="en-US" dirty="0"/>
          </a:p>
        </p:txBody>
      </p:sp>
      <p:sp>
        <p:nvSpPr>
          <p:cNvPr id="3" name="Content Placeholder 2"/>
          <p:cNvSpPr>
            <a:spLocks noGrp="1"/>
          </p:cNvSpPr>
          <p:nvPr>
            <p:ph type="body" sz="quarter" idx="10"/>
          </p:nvPr>
        </p:nvSpPr>
        <p:spPr>
          <a:xfrm>
            <a:off x="519112" y="1447799"/>
            <a:ext cx="11149013" cy="2581276"/>
          </a:xfrm>
        </p:spPr>
        <p:txBody>
          <a:bodyPr>
            <a:normAutofit/>
          </a:bodyPr>
          <a:lstStyle/>
          <a:p>
            <a:pPr marL="0" indent="0">
              <a:buNone/>
            </a:pPr>
            <a:r>
              <a:rPr lang="en-US" sz="2800" dirty="0" smtClean="0">
                <a:latin typeface="Segoe UI Light" pitchFamily="34" charset="0"/>
              </a:rPr>
              <a:t>Federation Distribution Key</a:t>
            </a:r>
          </a:p>
          <a:p>
            <a:pPr marL="0" indent="0">
              <a:buNone/>
            </a:pPr>
            <a:r>
              <a:rPr lang="en-US" sz="2800" dirty="0" smtClean="0">
                <a:latin typeface="+mn-lt"/>
              </a:rPr>
              <a:t>The key used for data distribution in the federations.</a:t>
            </a:r>
          </a:p>
          <a:p>
            <a:pPr marL="0" indent="0">
              <a:buNone/>
            </a:pPr>
            <a:r>
              <a:rPr lang="en-US" sz="2800" dirty="0" smtClean="0">
                <a:latin typeface="Segoe UI Light" pitchFamily="34" charset="0"/>
              </a:rPr>
              <a:t>Atomic Unit</a:t>
            </a:r>
          </a:p>
          <a:p>
            <a:pPr marL="0" indent="0">
              <a:buNone/>
            </a:pPr>
            <a:r>
              <a:rPr lang="en-US" sz="2800" dirty="0" smtClean="0">
                <a:latin typeface="+mn-lt"/>
              </a:rPr>
              <a:t>Represent a single instance of a federation key. An AU contains all rows in all federated tables with the same federation key value.</a:t>
            </a:r>
          </a:p>
        </p:txBody>
      </p:sp>
      <p:sp>
        <p:nvSpPr>
          <p:cNvPr id="5" name="Flowchart: Magnetic Disk 4"/>
          <p:cNvSpPr/>
          <p:nvPr/>
        </p:nvSpPr>
        <p:spPr>
          <a:xfrm>
            <a:off x="767444" y="4188023"/>
            <a:ext cx="1117309" cy="838200"/>
          </a:xfrm>
          <a:prstGeom prst="flowChartMagneticDisk">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100" dirty="0" err="1" smtClean="0"/>
              <a:t>SalesDB</a:t>
            </a:r>
            <a:endParaRPr lang="en-US" sz="1400" dirty="0"/>
          </a:p>
        </p:txBody>
      </p:sp>
      <p:sp>
        <p:nvSpPr>
          <p:cNvPr id="8" name="Rectangle 7"/>
          <p:cNvSpPr/>
          <p:nvPr/>
        </p:nvSpPr>
        <p:spPr>
          <a:xfrm>
            <a:off x="2087900" y="4721423"/>
            <a:ext cx="4570809" cy="381000"/>
          </a:xfrm>
          <a:prstGeom prst="rect">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dirty="0" err="1" smtClean="0"/>
              <a:t>Orders_federation</a:t>
            </a:r>
            <a:endParaRPr lang="en-US" sz="1400" dirty="0"/>
          </a:p>
        </p:txBody>
      </p:sp>
      <p:sp>
        <p:nvSpPr>
          <p:cNvPr id="9" name="Rectangle 8"/>
          <p:cNvSpPr/>
          <p:nvPr/>
        </p:nvSpPr>
        <p:spPr>
          <a:xfrm>
            <a:off x="2291047" y="4797623"/>
            <a:ext cx="4570809" cy="381000"/>
          </a:xfrm>
          <a:prstGeom prst="rect">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dirty="0" err="1" smtClean="0"/>
              <a:t>Orders_federation</a:t>
            </a:r>
            <a:endParaRPr lang="en-US" sz="1400" dirty="0"/>
          </a:p>
        </p:txBody>
      </p:sp>
      <p:sp>
        <p:nvSpPr>
          <p:cNvPr id="10" name="Rectangle 9"/>
          <p:cNvSpPr/>
          <p:nvPr/>
        </p:nvSpPr>
        <p:spPr>
          <a:xfrm>
            <a:off x="2494194" y="4873823"/>
            <a:ext cx="4570809" cy="381000"/>
          </a:xfrm>
          <a:prstGeom prst="rect">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dirty="0" err="1" smtClean="0"/>
              <a:t>Orders_Fed</a:t>
            </a:r>
            <a:endParaRPr lang="en-US" sz="1400" dirty="0"/>
          </a:p>
        </p:txBody>
      </p:sp>
      <p:sp>
        <p:nvSpPr>
          <p:cNvPr id="11" name="Flowchart: Magnetic Disk 10"/>
          <p:cNvSpPr/>
          <p:nvPr/>
        </p:nvSpPr>
        <p:spPr>
          <a:xfrm>
            <a:off x="2595769" y="4930973"/>
            <a:ext cx="304721" cy="266700"/>
          </a:xfrm>
          <a:prstGeom prst="flowChartMagneticDisk">
            <a:avLst/>
          </a:prstGeom>
          <a:solidFill>
            <a:schemeClr val="accent5">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sp>
        <p:nvSpPr>
          <p:cNvPr id="12" name="Flowchart: Magnetic Disk 11"/>
          <p:cNvSpPr/>
          <p:nvPr/>
        </p:nvSpPr>
        <p:spPr>
          <a:xfrm>
            <a:off x="2951275" y="4937323"/>
            <a:ext cx="304721" cy="266700"/>
          </a:xfrm>
          <a:prstGeom prst="flowChartMagneticDisk">
            <a:avLst/>
          </a:prstGeom>
          <a:solidFill>
            <a:schemeClr val="accent5">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sp>
        <p:nvSpPr>
          <p:cNvPr id="13" name="Flowchart: Magnetic Disk 12"/>
          <p:cNvSpPr/>
          <p:nvPr/>
        </p:nvSpPr>
        <p:spPr>
          <a:xfrm>
            <a:off x="6252415" y="4930973"/>
            <a:ext cx="304721" cy="266700"/>
          </a:xfrm>
          <a:prstGeom prst="flowChartMagneticDisk">
            <a:avLst/>
          </a:prstGeom>
          <a:solidFill>
            <a:schemeClr val="accent5">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sp>
        <p:nvSpPr>
          <p:cNvPr id="14" name="Flowchart: Magnetic Disk 13"/>
          <p:cNvSpPr/>
          <p:nvPr/>
        </p:nvSpPr>
        <p:spPr>
          <a:xfrm>
            <a:off x="6658709" y="4930973"/>
            <a:ext cx="304721" cy="266700"/>
          </a:xfrm>
          <a:prstGeom prst="flowChartMagneticDisk">
            <a:avLst/>
          </a:prstGeom>
          <a:solidFill>
            <a:schemeClr val="accent5">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cxnSp>
        <p:nvCxnSpPr>
          <p:cNvPr id="16" name="Straight Connector 15"/>
          <p:cNvCxnSpPr/>
          <p:nvPr/>
        </p:nvCxnSpPr>
        <p:spPr>
          <a:xfrm>
            <a:off x="3306784" y="5070673"/>
            <a:ext cx="203147" cy="0"/>
          </a:xfrm>
          <a:prstGeom prst="line">
            <a:avLst/>
          </a:prstGeom>
          <a:ln w="28575">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947696" y="5072790"/>
            <a:ext cx="203147" cy="0"/>
          </a:xfrm>
          <a:prstGeom prst="line">
            <a:avLst/>
          </a:prstGeom>
          <a:ln w="28575">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541401" y="6093026"/>
            <a:ext cx="1833772" cy="307777"/>
          </a:xfrm>
          <a:prstGeom prst="rect">
            <a:avLst/>
          </a:prstGeom>
          <a:noFill/>
        </p:spPr>
        <p:txBody>
          <a:bodyPr wrap="none" rtlCol="0">
            <a:spAutoFit/>
          </a:bodyPr>
          <a:lstStyle/>
          <a:p>
            <a:r>
              <a:rPr lang="en-US" sz="1400" dirty="0" smtClean="0"/>
              <a:t>Federation Members</a:t>
            </a:r>
            <a:endParaRPr lang="en-US" sz="1400" dirty="0"/>
          </a:p>
        </p:txBody>
      </p:sp>
      <p:cxnSp>
        <p:nvCxnSpPr>
          <p:cNvPr id="31" name="Straight Arrow Connector 30"/>
          <p:cNvCxnSpPr>
            <a:stCxn id="29" idx="0"/>
            <a:endCxn id="13" idx="3"/>
          </p:cNvCxnSpPr>
          <p:nvPr/>
        </p:nvCxnSpPr>
        <p:spPr>
          <a:xfrm flipH="1" flipV="1">
            <a:off x="6404776" y="5197673"/>
            <a:ext cx="53511" cy="895353"/>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004581" y="5922632"/>
            <a:ext cx="1457066" cy="307777"/>
          </a:xfrm>
          <a:prstGeom prst="rect">
            <a:avLst/>
          </a:prstGeom>
          <a:noFill/>
        </p:spPr>
        <p:txBody>
          <a:bodyPr wrap="none" rtlCol="0">
            <a:spAutoFit/>
          </a:bodyPr>
          <a:lstStyle/>
          <a:p>
            <a:r>
              <a:rPr lang="en-US" sz="1400" dirty="0" smtClean="0"/>
              <a:t>Federation Root</a:t>
            </a:r>
            <a:endParaRPr lang="en-US" sz="1400" dirty="0"/>
          </a:p>
        </p:txBody>
      </p:sp>
      <p:cxnSp>
        <p:nvCxnSpPr>
          <p:cNvPr id="34" name="Straight Arrow Connector 33"/>
          <p:cNvCxnSpPr>
            <a:endCxn id="5" idx="3"/>
          </p:cNvCxnSpPr>
          <p:nvPr/>
        </p:nvCxnSpPr>
        <p:spPr>
          <a:xfrm flipH="1" flipV="1">
            <a:off x="1326099" y="5026223"/>
            <a:ext cx="1066522" cy="896406"/>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373306" y="4003360"/>
            <a:ext cx="1109599" cy="307777"/>
          </a:xfrm>
          <a:prstGeom prst="rect">
            <a:avLst/>
          </a:prstGeom>
          <a:noFill/>
        </p:spPr>
        <p:txBody>
          <a:bodyPr wrap="none" rtlCol="0">
            <a:spAutoFit/>
          </a:bodyPr>
          <a:lstStyle/>
          <a:p>
            <a:r>
              <a:rPr lang="en-US" sz="1400" dirty="0"/>
              <a:t>F</a:t>
            </a:r>
            <a:r>
              <a:rPr lang="en-US" sz="1400" dirty="0" smtClean="0"/>
              <a:t>ederations</a:t>
            </a:r>
            <a:endParaRPr lang="en-US" sz="1400" dirty="0"/>
          </a:p>
        </p:txBody>
      </p:sp>
      <p:cxnSp>
        <p:nvCxnSpPr>
          <p:cNvPr id="37" name="Straight Arrow Connector 36"/>
          <p:cNvCxnSpPr>
            <a:stCxn id="35" idx="2"/>
            <a:endCxn id="9" idx="0"/>
          </p:cNvCxnSpPr>
          <p:nvPr/>
        </p:nvCxnSpPr>
        <p:spPr>
          <a:xfrm flipH="1">
            <a:off x="4576452" y="4311137"/>
            <a:ext cx="351654" cy="486486"/>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357606" y="4077045"/>
            <a:ext cx="2895600" cy="161583"/>
          </a:xfrm>
          <a:prstGeom prst="rect">
            <a:avLst/>
          </a:prstGeom>
          <a:noFill/>
        </p:spPr>
        <p:txBody>
          <a:bodyPr wrap="square" lIns="0" tIns="0" rIns="0" bIns="0" rtlCol="0">
            <a:spAutoFit/>
          </a:bodyPr>
          <a:lstStyle/>
          <a:p>
            <a:pPr algn="ctr"/>
            <a:r>
              <a:rPr lang="en-US" sz="1050" dirty="0">
                <a:solidFill>
                  <a:srgbClr val="FFFFFF"/>
                </a:solidFill>
              </a:rPr>
              <a:t>m</a:t>
            </a:r>
            <a:r>
              <a:rPr lang="en-US" sz="1050" dirty="0" smtClean="0">
                <a:solidFill>
                  <a:srgbClr val="FFFFFF"/>
                </a:solidFill>
              </a:rPr>
              <a:t>ember: Range [1000, 2000)</a:t>
            </a:r>
          </a:p>
        </p:txBody>
      </p:sp>
      <p:sp>
        <p:nvSpPr>
          <p:cNvPr id="47" name="Rectangle 46"/>
          <p:cNvSpPr/>
          <p:nvPr/>
        </p:nvSpPr>
        <p:spPr bwMode="auto">
          <a:xfrm>
            <a:off x="8135212" y="4789711"/>
            <a:ext cx="784270" cy="439517"/>
          </a:xfrm>
          <a:prstGeom prst="rect">
            <a:avLst/>
          </a:prstGeom>
          <a:solidFill>
            <a:srgbClr val="00B050"/>
          </a:solidFill>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050" dirty="0" smtClean="0">
              <a:solidFill>
                <a:srgbClr val="FFFFFF"/>
              </a:solidFill>
            </a:endParaRPr>
          </a:p>
        </p:txBody>
      </p:sp>
      <p:sp>
        <p:nvSpPr>
          <p:cNvPr id="48" name="TextBox 47"/>
          <p:cNvSpPr txBox="1"/>
          <p:nvPr/>
        </p:nvSpPr>
        <p:spPr>
          <a:xfrm>
            <a:off x="8283756" y="4789712"/>
            <a:ext cx="457200" cy="276999"/>
          </a:xfrm>
          <a:prstGeom prst="rect">
            <a:avLst/>
          </a:prstGeom>
          <a:noFill/>
        </p:spPr>
        <p:txBody>
          <a:bodyPr wrap="square" lIns="0" tIns="0" rIns="0" bIns="0" rtlCol="0">
            <a:spAutoFit/>
          </a:bodyPr>
          <a:lstStyle/>
          <a:p>
            <a:pPr algn="ctr"/>
            <a:r>
              <a:rPr lang="en-US" sz="900" b="1" dirty="0" smtClean="0">
                <a:solidFill>
                  <a:srgbClr val="FFFFFF"/>
                </a:solidFill>
              </a:rPr>
              <a:t>AU</a:t>
            </a:r>
            <a:r>
              <a:rPr lang="en-US" sz="900" dirty="0" smtClean="0">
                <a:solidFill>
                  <a:srgbClr val="FFFFFF"/>
                </a:solidFill>
              </a:rPr>
              <a:t/>
            </a:r>
            <a:br>
              <a:rPr lang="en-US" sz="900" dirty="0" smtClean="0">
                <a:solidFill>
                  <a:srgbClr val="FFFFFF"/>
                </a:solidFill>
              </a:rPr>
            </a:br>
            <a:r>
              <a:rPr lang="en-US" sz="900" dirty="0" smtClean="0">
                <a:solidFill>
                  <a:srgbClr val="FFFFFF"/>
                </a:solidFill>
              </a:rPr>
              <a:t>PK=5</a:t>
            </a:r>
          </a:p>
        </p:txBody>
      </p:sp>
      <p:sp>
        <p:nvSpPr>
          <p:cNvPr id="49" name="Rectangle 48"/>
          <p:cNvSpPr/>
          <p:nvPr/>
        </p:nvSpPr>
        <p:spPr bwMode="auto">
          <a:xfrm>
            <a:off x="9278212" y="4789711"/>
            <a:ext cx="784270" cy="439517"/>
          </a:xfrm>
          <a:prstGeom prst="rect">
            <a:avLst/>
          </a:prstGeom>
          <a:solidFill>
            <a:srgbClr val="00B050"/>
          </a:solidFill>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050" dirty="0" smtClean="0">
              <a:solidFill>
                <a:srgbClr val="FFFFFF"/>
              </a:solidFill>
            </a:endParaRPr>
          </a:p>
        </p:txBody>
      </p:sp>
      <p:sp>
        <p:nvSpPr>
          <p:cNvPr id="50" name="Rectangle 49"/>
          <p:cNvSpPr/>
          <p:nvPr/>
        </p:nvSpPr>
        <p:spPr bwMode="auto">
          <a:xfrm>
            <a:off x="10345012" y="4789711"/>
            <a:ext cx="784270" cy="439517"/>
          </a:xfrm>
          <a:prstGeom prst="rect">
            <a:avLst/>
          </a:prstGeom>
          <a:solidFill>
            <a:srgbClr val="00B050"/>
          </a:solidFill>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050" dirty="0" smtClean="0">
              <a:solidFill>
                <a:srgbClr val="FFFFFF"/>
              </a:solidFill>
            </a:endParaRPr>
          </a:p>
        </p:txBody>
      </p:sp>
      <p:sp>
        <p:nvSpPr>
          <p:cNvPr id="51" name="TextBox 50"/>
          <p:cNvSpPr txBox="1"/>
          <p:nvPr/>
        </p:nvSpPr>
        <p:spPr>
          <a:xfrm>
            <a:off x="9278212" y="4789712"/>
            <a:ext cx="784270" cy="276999"/>
          </a:xfrm>
          <a:prstGeom prst="rect">
            <a:avLst/>
          </a:prstGeom>
          <a:noFill/>
        </p:spPr>
        <p:txBody>
          <a:bodyPr wrap="square" lIns="0" tIns="0" rIns="0" bIns="0" rtlCol="0">
            <a:spAutoFit/>
          </a:bodyPr>
          <a:lstStyle/>
          <a:p>
            <a:pPr algn="ctr"/>
            <a:r>
              <a:rPr lang="en-US" sz="900" b="1" dirty="0" smtClean="0">
                <a:solidFill>
                  <a:srgbClr val="FFFFFF"/>
                </a:solidFill>
              </a:rPr>
              <a:t>AU</a:t>
            </a:r>
            <a:r>
              <a:rPr lang="en-US" sz="900" dirty="0" smtClean="0">
                <a:solidFill>
                  <a:srgbClr val="FFFFFF"/>
                </a:solidFill>
              </a:rPr>
              <a:t/>
            </a:r>
            <a:br>
              <a:rPr lang="en-US" sz="900" dirty="0" smtClean="0">
                <a:solidFill>
                  <a:srgbClr val="FFFFFF"/>
                </a:solidFill>
              </a:rPr>
            </a:br>
            <a:r>
              <a:rPr lang="en-US" sz="900" dirty="0" smtClean="0">
                <a:solidFill>
                  <a:srgbClr val="FFFFFF"/>
                </a:solidFill>
              </a:rPr>
              <a:t>PK=25</a:t>
            </a:r>
          </a:p>
        </p:txBody>
      </p:sp>
      <p:sp>
        <p:nvSpPr>
          <p:cNvPr id="52" name="TextBox 51"/>
          <p:cNvSpPr txBox="1"/>
          <p:nvPr/>
        </p:nvSpPr>
        <p:spPr>
          <a:xfrm>
            <a:off x="10345012" y="4789712"/>
            <a:ext cx="784270" cy="276999"/>
          </a:xfrm>
          <a:prstGeom prst="rect">
            <a:avLst/>
          </a:prstGeom>
          <a:noFill/>
        </p:spPr>
        <p:txBody>
          <a:bodyPr wrap="square" lIns="0" tIns="0" rIns="0" bIns="0" rtlCol="0">
            <a:spAutoFit/>
          </a:bodyPr>
          <a:lstStyle/>
          <a:p>
            <a:pPr algn="ctr"/>
            <a:r>
              <a:rPr lang="en-US" sz="900" b="1" dirty="0" smtClean="0">
                <a:solidFill>
                  <a:srgbClr val="FFFFFF"/>
                </a:solidFill>
              </a:rPr>
              <a:t>AU</a:t>
            </a:r>
            <a:r>
              <a:rPr lang="en-US" sz="900" dirty="0" smtClean="0">
                <a:solidFill>
                  <a:srgbClr val="FFFFFF"/>
                </a:solidFill>
              </a:rPr>
              <a:t/>
            </a:r>
            <a:br>
              <a:rPr lang="en-US" sz="900" dirty="0" smtClean="0">
                <a:solidFill>
                  <a:srgbClr val="FFFFFF"/>
                </a:solidFill>
              </a:rPr>
            </a:br>
            <a:r>
              <a:rPr lang="en-US" sz="900" dirty="0" smtClean="0">
                <a:solidFill>
                  <a:srgbClr val="FFFFFF"/>
                </a:solidFill>
              </a:rPr>
              <a:t>PK=35</a:t>
            </a:r>
          </a:p>
        </p:txBody>
      </p:sp>
      <p:sp>
        <p:nvSpPr>
          <p:cNvPr id="58" name="Rectangle 57"/>
          <p:cNvSpPr/>
          <p:nvPr/>
        </p:nvSpPr>
        <p:spPr bwMode="auto">
          <a:xfrm>
            <a:off x="8338359" y="4942111"/>
            <a:ext cx="784270" cy="439517"/>
          </a:xfrm>
          <a:prstGeom prst="rect">
            <a:avLst/>
          </a:prstGeom>
          <a:solidFill>
            <a:srgbClr val="00B050"/>
          </a:solidFill>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050" dirty="0" smtClean="0">
              <a:solidFill>
                <a:srgbClr val="FFFFFF"/>
              </a:solidFill>
            </a:endParaRPr>
          </a:p>
        </p:txBody>
      </p:sp>
      <p:sp>
        <p:nvSpPr>
          <p:cNvPr id="59" name="TextBox 58"/>
          <p:cNvSpPr txBox="1"/>
          <p:nvPr/>
        </p:nvSpPr>
        <p:spPr>
          <a:xfrm>
            <a:off x="8486903" y="4942112"/>
            <a:ext cx="457200" cy="276999"/>
          </a:xfrm>
          <a:prstGeom prst="rect">
            <a:avLst/>
          </a:prstGeom>
          <a:noFill/>
        </p:spPr>
        <p:txBody>
          <a:bodyPr wrap="square" lIns="0" tIns="0" rIns="0" bIns="0" rtlCol="0">
            <a:spAutoFit/>
          </a:bodyPr>
          <a:lstStyle/>
          <a:p>
            <a:pPr algn="ctr"/>
            <a:r>
              <a:rPr lang="en-US" sz="900" b="1" dirty="0" smtClean="0">
                <a:solidFill>
                  <a:srgbClr val="FFFFFF"/>
                </a:solidFill>
              </a:rPr>
              <a:t>AU</a:t>
            </a:r>
            <a:r>
              <a:rPr lang="en-US" sz="900" dirty="0" smtClean="0">
                <a:solidFill>
                  <a:srgbClr val="FFFFFF"/>
                </a:solidFill>
              </a:rPr>
              <a:t/>
            </a:r>
            <a:br>
              <a:rPr lang="en-US" sz="900" dirty="0" smtClean="0">
                <a:solidFill>
                  <a:srgbClr val="FFFFFF"/>
                </a:solidFill>
              </a:rPr>
            </a:br>
            <a:r>
              <a:rPr lang="en-US" sz="900" dirty="0" smtClean="0">
                <a:solidFill>
                  <a:srgbClr val="FFFFFF"/>
                </a:solidFill>
              </a:rPr>
              <a:t>PK=5</a:t>
            </a:r>
          </a:p>
        </p:txBody>
      </p:sp>
      <p:sp>
        <p:nvSpPr>
          <p:cNvPr id="60" name="Rectangle 59"/>
          <p:cNvSpPr/>
          <p:nvPr/>
        </p:nvSpPr>
        <p:spPr bwMode="auto">
          <a:xfrm>
            <a:off x="9481359" y="4942111"/>
            <a:ext cx="784270" cy="439517"/>
          </a:xfrm>
          <a:prstGeom prst="rect">
            <a:avLst/>
          </a:prstGeom>
          <a:solidFill>
            <a:srgbClr val="00B050"/>
          </a:solidFill>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050" dirty="0" smtClean="0">
              <a:solidFill>
                <a:srgbClr val="FFFFFF"/>
              </a:solidFill>
            </a:endParaRPr>
          </a:p>
        </p:txBody>
      </p:sp>
      <p:sp>
        <p:nvSpPr>
          <p:cNvPr id="61" name="Rectangle 60"/>
          <p:cNvSpPr/>
          <p:nvPr/>
        </p:nvSpPr>
        <p:spPr bwMode="auto">
          <a:xfrm>
            <a:off x="10548159" y="4942111"/>
            <a:ext cx="784270" cy="439517"/>
          </a:xfrm>
          <a:prstGeom prst="rect">
            <a:avLst/>
          </a:prstGeom>
          <a:solidFill>
            <a:srgbClr val="00B050"/>
          </a:solidFill>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050" dirty="0" smtClean="0">
              <a:solidFill>
                <a:srgbClr val="FFFFFF"/>
              </a:solidFill>
            </a:endParaRPr>
          </a:p>
        </p:txBody>
      </p:sp>
      <p:sp>
        <p:nvSpPr>
          <p:cNvPr id="62" name="TextBox 61"/>
          <p:cNvSpPr txBox="1"/>
          <p:nvPr/>
        </p:nvSpPr>
        <p:spPr>
          <a:xfrm>
            <a:off x="9481359" y="4942112"/>
            <a:ext cx="784270" cy="276999"/>
          </a:xfrm>
          <a:prstGeom prst="rect">
            <a:avLst/>
          </a:prstGeom>
          <a:noFill/>
        </p:spPr>
        <p:txBody>
          <a:bodyPr wrap="square" lIns="0" tIns="0" rIns="0" bIns="0" rtlCol="0">
            <a:spAutoFit/>
          </a:bodyPr>
          <a:lstStyle/>
          <a:p>
            <a:pPr algn="ctr"/>
            <a:r>
              <a:rPr lang="en-US" sz="900" b="1" dirty="0" smtClean="0">
                <a:solidFill>
                  <a:srgbClr val="FFFFFF"/>
                </a:solidFill>
              </a:rPr>
              <a:t>AU</a:t>
            </a:r>
            <a:r>
              <a:rPr lang="en-US" sz="900" dirty="0" smtClean="0">
                <a:solidFill>
                  <a:srgbClr val="FFFFFF"/>
                </a:solidFill>
              </a:rPr>
              <a:t/>
            </a:r>
            <a:br>
              <a:rPr lang="en-US" sz="900" dirty="0" smtClean="0">
                <a:solidFill>
                  <a:srgbClr val="FFFFFF"/>
                </a:solidFill>
              </a:rPr>
            </a:br>
            <a:r>
              <a:rPr lang="en-US" sz="900" dirty="0" smtClean="0">
                <a:solidFill>
                  <a:srgbClr val="FFFFFF"/>
                </a:solidFill>
              </a:rPr>
              <a:t>PK=25</a:t>
            </a:r>
          </a:p>
        </p:txBody>
      </p:sp>
      <p:sp>
        <p:nvSpPr>
          <p:cNvPr id="63" name="TextBox 62"/>
          <p:cNvSpPr txBox="1"/>
          <p:nvPr/>
        </p:nvSpPr>
        <p:spPr>
          <a:xfrm>
            <a:off x="10548159" y="4942112"/>
            <a:ext cx="784270" cy="276999"/>
          </a:xfrm>
          <a:prstGeom prst="rect">
            <a:avLst/>
          </a:prstGeom>
          <a:noFill/>
        </p:spPr>
        <p:txBody>
          <a:bodyPr wrap="square" lIns="0" tIns="0" rIns="0" bIns="0" rtlCol="0">
            <a:spAutoFit/>
          </a:bodyPr>
          <a:lstStyle/>
          <a:p>
            <a:pPr algn="ctr"/>
            <a:r>
              <a:rPr lang="en-US" sz="900" b="1" dirty="0" smtClean="0">
                <a:solidFill>
                  <a:srgbClr val="FFFFFF"/>
                </a:solidFill>
              </a:rPr>
              <a:t>AU</a:t>
            </a:r>
            <a:r>
              <a:rPr lang="en-US" sz="900" dirty="0" smtClean="0">
                <a:solidFill>
                  <a:srgbClr val="FFFFFF"/>
                </a:solidFill>
              </a:rPr>
              <a:t/>
            </a:r>
            <a:br>
              <a:rPr lang="en-US" sz="900" dirty="0" smtClean="0">
                <a:solidFill>
                  <a:srgbClr val="FFFFFF"/>
                </a:solidFill>
              </a:rPr>
            </a:br>
            <a:r>
              <a:rPr lang="en-US" sz="900" dirty="0" smtClean="0">
                <a:solidFill>
                  <a:srgbClr val="FFFFFF"/>
                </a:solidFill>
              </a:rPr>
              <a:t>PK=35</a:t>
            </a:r>
          </a:p>
        </p:txBody>
      </p:sp>
      <p:sp>
        <p:nvSpPr>
          <p:cNvPr id="64" name="Rectangle 63"/>
          <p:cNvSpPr/>
          <p:nvPr/>
        </p:nvSpPr>
        <p:spPr bwMode="auto">
          <a:xfrm>
            <a:off x="8541506" y="5094511"/>
            <a:ext cx="784270" cy="439517"/>
          </a:xfrm>
          <a:prstGeom prst="rect">
            <a:avLst/>
          </a:prstGeom>
          <a:solidFill>
            <a:srgbClr val="00B050"/>
          </a:solidFill>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050" dirty="0" smtClean="0">
              <a:solidFill>
                <a:srgbClr val="FFFFFF"/>
              </a:solidFill>
            </a:endParaRPr>
          </a:p>
        </p:txBody>
      </p:sp>
      <p:sp>
        <p:nvSpPr>
          <p:cNvPr id="65" name="TextBox 64"/>
          <p:cNvSpPr txBox="1"/>
          <p:nvPr/>
        </p:nvSpPr>
        <p:spPr>
          <a:xfrm>
            <a:off x="8690050" y="5094512"/>
            <a:ext cx="457200" cy="276999"/>
          </a:xfrm>
          <a:prstGeom prst="rect">
            <a:avLst/>
          </a:prstGeom>
          <a:noFill/>
        </p:spPr>
        <p:txBody>
          <a:bodyPr wrap="square" lIns="0" tIns="0" rIns="0" bIns="0" rtlCol="0">
            <a:spAutoFit/>
          </a:bodyPr>
          <a:lstStyle/>
          <a:p>
            <a:pPr algn="ctr"/>
            <a:r>
              <a:rPr lang="en-US" sz="900" b="1" dirty="0" smtClean="0">
                <a:solidFill>
                  <a:srgbClr val="FFFFFF"/>
                </a:solidFill>
              </a:rPr>
              <a:t>AU</a:t>
            </a:r>
            <a:r>
              <a:rPr lang="en-US" sz="900" dirty="0" smtClean="0">
                <a:solidFill>
                  <a:srgbClr val="FFFFFF"/>
                </a:solidFill>
              </a:rPr>
              <a:t/>
            </a:r>
            <a:br>
              <a:rPr lang="en-US" sz="900" dirty="0" smtClean="0">
                <a:solidFill>
                  <a:srgbClr val="FFFFFF"/>
                </a:solidFill>
              </a:rPr>
            </a:br>
            <a:r>
              <a:rPr lang="en-US" sz="900" dirty="0" smtClean="0">
                <a:solidFill>
                  <a:srgbClr val="FFFFFF"/>
                </a:solidFill>
              </a:rPr>
              <a:t>PK=1005</a:t>
            </a:r>
          </a:p>
        </p:txBody>
      </p:sp>
      <p:sp>
        <p:nvSpPr>
          <p:cNvPr id="66" name="Rectangle 65"/>
          <p:cNvSpPr/>
          <p:nvPr/>
        </p:nvSpPr>
        <p:spPr bwMode="auto">
          <a:xfrm>
            <a:off x="9684506" y="5094511"/>
            <a:ext cx="784270" cy="439517"/>
          </a:xfrm>
          <a:prstGeom prst="rect">
            <a:avLst/>
          </a:prstGeom>
          <a:solidFill>
            <a:srgbClr val="00B050"/>
          </a:solidFill>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050" dirty="0" smtClean="0">
              <a:solidFill>
                <a:srgbClr val="FFFFFF"/>
              </a:solidFill>
            </a:endParaRPr>
          </a:p>
        </p:txBody>
      </p:sp>
      <p:sp>
        <p:nvSpPr>
          <p:cNvPr id="67" name="Rectangle 66"/>
          <p:cNvSpPr/>
          <p:nvPr/>
        </p:nvSpPr>
        <p:spPr bwMode="auto">
          <a:xfrm>
            <a:off x="10751307" y="5094511"/>
            <a:ext cx="784270" cy="439517"/>
          </a:xfrm>
          <a:prstGeom prst="rect">
            <a:avLst/>
          </a:prstGeom>
          <a:solidFill>
            <a:srgbClr val="00B050"/>
          </a:solidFill>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050" dirty="0" smtClean="0">
              <a:solidFill>
                <a:srgbClr val="FFFFFF"/>
              </a:solidFill>
            </a:endParaRPr>
          </a:p>
        </p:txBody>
      </p:sp>
      <p:sp>
        <p:nvSpPr>
          <p:cNvPr id="68" name="TextBox 67"/>
          <p:cNvSpPr txBox="1"/>
          <p:nvPr/>
        </p:nvSpPr>
        <p:spPr>
          <a:xfrm>
            <a:off x="9684506" y="5094512"/>
            <a:ext cx="784270" cy="276999"/>
          </a:xfrm>
          <a:prstGeom prst="rect">
            <a:avLst/>
          </a:prstGeom>
          <a:noFill/>
        </p:spPr>
        <p:txBody>
          <a:bodyPr wrap="square" lIns="0" tIns="0" rIns="0" bIns="0" rtlCol="0">
            <a:spAutoFit/>
          </a:bodyPr>
          <a:lstStyle/>
          <a:p>
            <a:pPr algn="ctr"/>
            <a:r>
              <a:rPr lang="en-US" sz="900" b="1" dirty="0" smtClean="0">
                <a:solidFill>
                  <a:srgbClr val="FFFFFF"/>
                </a:solidFill>
              </a:rPr>
              <a:t>AU</a:t>
            </a:r>
            <a:r>
              <a:rPr lang="en-US" sz="900" dirty="0" smtClean="0">
                <a:solidFill>
                  <a:srgbClr val="FFFFFF"/>
                </a:solidFill>
              </a:rPr>
              <a:t/>
            </a:r>
            <a:br>
              <a:rPr lang="en-US" sz="900" dirty="0" smtClean="0">
                <a:solidFill>
                  <a:srgbClr val="FFFFFF"/>
                </a:solidFill>
              </a:rPr>
            </a:br>
            <a:r>
              <a:rPr lang="en-US" sz="900" dirty="0" smtClean="0">
                <a:solidFill>
                  <a:srgbClr val="FFFFFF"/>
                </a:solidFill>
              </a:rPr>
              <a:t>PK=1025</a:t>
            </a:r>
          </a:p>
        </p:txBody>
      </p:sp>
      <p:sp>
        <p:nvSpPr>
          <p:cNvPr id="69" name="TextBox 68"/>
          <p:cNvSpPr txBox="1"/>
          <p:nvPr/>
        </p:nvSpPr>
        <p:spPr>
          <a:xfrm>
            <a:off x="10751307" y="5094512"/>
            <a:ext cx="784270" cy="276999"/>
          </a:xfrm>
          <a:prstGeom prst="rect">
            <a:avLst/>
          </a:prstGeom>
          <a:noFill/>
        </p:spPr>
        <p:txBody>
          <a:bodyPr wrap="square" lIns="0" tIns="0" rIns="0" bIns="0" rtlCol="0">
            <a:spAutoFit/>
          </a:bodyPr>
          <a:lstStyle/>
          <a:p>
            <a:pPr algn="ctr"/>
            <a:r>
              <a:rPr lang="en-US" sz="900" b="1" dirty="0" smtClean="0">
                <a:solidFill>
                  <a:srgbClr val="FFFFFF"/>
                </a:solidFill>
              </a:rPr>
              <a:t>AU</a:t>
            </a:r>
            <a:r>
              <a:rPr lang="en-US" sz="900" dirty="0" smtClean="0">
                <a:solidFill>
                  <a:srgbClr val="FFFFFF"/>
                </a:solidFill>
              </a:rPr>
              <a:t/>
            </a:r>
            <a:br>
              <a:rPr lang="en-US" sz="900" dirty="0" smtClean="0">
                <a:solidFill>
                  <a:srgbClr val="FFFFFF"/>
                </a:solidFill>
              </a:rPr>
            </a:br>
            <a:r>
              <a:rPr lang="en-US" sz="900" dirty="0" smtClean="0">
                <a:solidFill>
                  <a:srgbClr val="FFFFFF"/>
                </a:solidFill>
              </a:rPr>
              <a:t>PK=1035</a:t>
            </a:r>
          </a:p>
        </p:txBody>
      </p:sp>
      <p:cxnSp>
        <p:nvCxnSpPr>
          <p:cNvPr id="70" name="Straight Arrow Connector 69"/>
          <p:cNvCxnSpPr>
            <a:stCxn id="29" idx="0"/>
            <a:endCxn id="11" idx="3"/>
          </p:cNvCxnSpPr>
          <p:nvPr/>
        </p:nvCxnSpPr>
        <p:spPr>
          <a:xfrm flipH="1" flipV="1">
            <a:off x="2748130" y="5197673"/>
            <a:ext cx="3710157" cy="895353"/>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4" idx="1"/>
          </p:cNvCxnSpPr>
          <p:nvPr/>
        </p:nvCxnSpPr>
        <p:spPr>
          <a:xfrm flipV="1">
            <a:off x="6811070" y="4157245"/>
            <a:ext cx="1015234" cy="773728"/>
          </a:xfrm>
          <a:prstGeom prst="line">
            <a:avLst/>
          </a:prstGeom>
          <a:ln>
            <a:solidFill>
              <a:schemeClr val="bg2">
                <a:lumMod val="1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4" idx="3"/>
          </p:cNvCxnSpPr>
          <p:nvPr/>
        </p:nvCxnSpPr>
        <p:spPr>
          <a:xfrm>
            <a:off x="6811072" y="5197676"/>
            <a:ext cx="1111666" cy="447675"/>
          </a:xfrm>
          <a:prstGeom prst="line">
            <a:avLst/>
          </a:prstGeom>
          <a:ln>
            <a:solidFill>
              <a:schemeClr val="bg2">
                <a:lumMod val="10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8832575" y="6107318"/>
            <a:ext cx="1198790" cy="307777"/>
          </a:xfrm>
          <a:prstGeom prst="rect">
            <a:avLst/>
          </a:prstGeom>
          <a:noFill/>
        </p:spPr>
        <p:txBody>
          <a:bodyPr wrap="none" rtlCol="0">
            <a:spAutoFit/>
          </a:bodyPr>
          <a:lstStyle/>
          <a:p>
            <a:r>
              <a:rPr lang="en-US" sz="1400" dirty="0" smtClean="0"/>
              <a:t>Atomic Units</a:t>
            </a:r>
            <a:endParaRPr lang="en-US" sz="1400" dirty="0"/>
          </a:p>
        </p:txBody>
      </p:sp>
      <p:cxnSp>
        <p:nvCxnSpPr>
          <p:cNvPr id="45" name="Straight Arrow Connector 44"/>
          <p:cNvCxnSpPr>
            <a:stCxn id="44" idx="0"/>
            <a:endCxn id="64" idx="2"/>
          </p:cNvCxnSpPr>
          <p:nvPr/>
        </p:nvCxnSpPr>
        <p:spPr>
          <a:xfrm flipH="1" flipV="1">
            <a:off x="8933641" y="5534028"/>
            <a:ext cx="498329" cy="57329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2889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500"/>
                                        <p:tgtEl>
                                          <p:spTgt spid="4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500"/>
                                        <p:tgtEl>
                                          <p:spTgt spid="5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500"/>
                                        <p:tgtEl>
                                          <p:spTgt spid="5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500"/>
                                        <p:tgtEl>
                                          <p:spTgt spid="46"/>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fade">
                                      <p:cBhvr>
                                        <p:cTn id="29" dur="500"/>
                                        <p:tgtEl>
                                          <p:spTgt spid="5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fade">
                                      <p:cBhvr>
                                        <p:cTn id="32" dur="500"/>
                                        <p:tgtEl>
                                          <p:spTgt spid="5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1"/>
                                        </p:tgtEl>
                                        <p:attrNameLst>
                                          <p:attrName>style.visibility</p:attrName>
                                        </p:attrNameLst>
                                      </p:cBhvr>
                                      <p:to>
                                        <p:strVal val="visible"/>
                                      </p:to>
                                    </p:set>
                                    <p:animEffect transition="in" filter="fade">
                                      <p:cBhvr>
                                        <p:cTn id="38" dur="500"/>
                                        <p:tgtEl>
                                          <p:spTgt spid="6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500"/>
                                        <p:tgtEl>
                                          <p:spTgt spid="6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3"/>
                                        </p:tgtEl>
                                        <p:attrNameLst>
                                          <p:attrName>style.visibility</p:attrName>
                                        </p:attrNameLst>
                                      </p:cBhvr>
                                      <p:to>
                                        <p:strVal val="visible"/>
                                      </p:to>
                                    </p:set>
                                    <p:animEffect transition="in" filter="fade">
                                      <p:cBhvr>
                                        <p:cTn id="44" dur="500"/>
                                        <p:tgtEl>
                                          <p:spTgt spid="63"/>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64"/>
                                        </p:tgtEl>
                                        <p:attrNameLst>
                                          <p:attrName>style.visibility</p:attrName>
                                        </p:attrNameLst>
                                      </p:cBhvr>
                                      <p:to>
                                        <p:strVal val="visible"/>
                                      </p:to>
                                    </p:set>
                                    <p:animEffect transition="in" filter="fade">
                                      <p:cBhvr>
                                        <p:cTn id="48" dur="500"/>
                                        <p:tgtEl>
                                          <p:spTgt spid="6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5"/>
                                        </p:tgtEl>
                                        <p:attrNameLst>
                                          <p:attrName>style.visibility</p:attrName>
                                        </p:attrNameLst>
                                      </p:cBhvr>
                                      <p:to>
                                        <p:strVal val="visible"/>
                                      </p:to>
                                    </p:set>
                                    <p:animEffect transition="in" filter="fade">
                                      <p:cBhvr>
                                        <p:cTn id="51" dur="500"/>
                                        <p:tgtEl>
                                          <p:spTgt spid="6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fade">
                                      <p:cBhvr>
                                        <p:cTn id="54" dur="500"/>
                                        <p:tgtEl>
                                          <p:spTgt spid="6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500"/>
                                        <p:tgtEl>
                                          <p:spTgt spid="6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fade">
                                      <p:cBhvr>
                                        <p:cTn id="60" dur="500"/>
                                        <p:tgtEl>
                                          <p:spTgt spid="6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9"/>
                                        </p:tgtEl>
                                        <p:attrNameLst>
                                          <p:attrName>style.visibility</p:attrName>
                                        </p:attrNameLst>
                                      </p:cBhvr>
                                      <p:to>
                                        <p:strVal val="visible"/>
                                      </p:to>
                                    </p:set>
                                    <p:animEffect transition="in" filter="fade">
                                      <p:cBhvr>
                                        <p:cTn id="63"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animBg="1"/>
      <p:bldP spid="48" grpId="0"/>
      <p:bldP spid="49" grpId="0" animBg="1"/>
      <p:bldP spid="50" grpId="0" animBg="1"/>
      <p:bldP spid="51" grpId="0"/>
      <p:bldP spid="52" grpId="0"/>
      <p:bldP spid="58" grpId="0" animBg="1"/>
      <p:bldP spid="59" grpId="0"/>
      <p:bldP spid="60" grpId="0" animBg="1"/>
      <p:bldP spid="61" grpId="0" animBg="1"/>
      <p:bldP spid="62" grpId="0"/>
      <p:bldP spid="63" grpId="0"/>
      <p:bldP spid="64" grpId="0" animBg="1"/>
      <p:bldP spid="65" grpId="0"/>
      <p:bldP spid="66" grpId="0" animBg="1"/>
      <p:bldP spid="67" grpId="0" animBg="1"/>
      <p:bldP spid="68" grpId="0"/>
      <p:bldP spid="6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 Architecture cont.</a:t>
            </a:r>
            <a:endParaRPr lang="en-US" dirty="0"/>
          </a:p>
        </p:txBody>
      </p:sp>
      <p:sp>
        <p:nvSpPr>
          <p:cNvPr id="3" name="Content Placeholder 2"/>
          <p:cNvSpPr>
            <a:spLocks noGrp="1"/>
          </p:cNvSpPr>
          <p:nvPr>
            <p:ph type="body" sz="quarter" idx="10"/>
          </p:nvPr>
        </p:nvSpPr>
        <p:spPr>
          <a:xfrm>
            <a:off x="519112" y="1447799"/>
            <a:ext cx="11149013" cy="2581276"/>
          </a:xfrm>
        </p:spPr>
        <p:txBody>
          <a:bodyPr>
            <a:normAutofit/>
          </a:bodyPr>
          <a:lstStyle/>
          <a:p>
            <a:pPr marL="0" indent="0">
              <a:buNone/>
            </a:pPr>
            <a:r>
              <a:rPr lang="en-US" sz="2800" dirty="0" smtClean="0">
                <a:latin typeface="Segoe UI Light" pitchFamily="34" charset="0"/>
              </a:rPr>
              <a:t>Federated Table</a:t>
            </a:r>
          </a:p>
          <a:p>
            <a:pPr marL="0" indent="0">
              <a:buNone/>
            </a:pPr>
            <a:r>
              <a:rPr lang="en-US" sz="2800" dirty="0" smtClean="0">
                <a:latin typeface="+mn-lt"/>
              </a:rPr>
              <a:t>Table that contains only atomic units for the member’s key range.</a:t>
            </a:r>
          </a:p>
          <a:p>
            <a:pPr marL="0" indent="0">
              <a:buNone/>
            </a:pPr>
            <a:r>
              <a:rPr lang="en-US" sz="2800" dirty="0" smtClean="0">
                <a:latin typeface="Segoe UI Light" pitchFamily="34" charset="0"/>
              </a:rPr>
              <a:t>Reference Table</a:t>
            </a:r>
          </a:p>
          <a:p>
            <a:pPr marL="0" indent="0">
              <a:buNone/>
            </a:pPr>
            <a:r>
              <a:rPr lang="en-US" sz="2800" dirty="0" smtClean="0">
                <a:latin typeface="+mn-lt"/>
              </a:rPr>
              <a:t>Non-</a:t>
            </a:r>
            <a:r>
              <a:rPr lang="en-US" sz="2800" dirty="0" err="1" smtClean="0">
                <a:latin typeface="+mn-lt"/>
              </a:rPr>
              <a:t>sharded</a:t>
            </a:r>
            <a:r>
              <a:rPr lang="en-US" sz="2800" dirty="0" smtClean="0">
                <a:latin typeface="+mn-lt"/>
              </a:rPr>
              <a:t> table.</a:t>
            </a:r>
          </a:p>
        </p:txBody>
      </p:sp>
    </p:spTree>
    <p:extLst>
      <p:ext uri="{BB962C8B-B14F-4D97-AF65-F5344CB8AC3E}">
        <p14:creationId xmlns:p14="http://schemas.microsoft.com/office/powerpoint/2010/main" val="177155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 Concepts</a:t>
            </a:r>
            <a:endParaRPr lang="en-US" dirty="0"/>
          </a:p>
        </p:txBody>
      </p:sp>
      <p:sp>
        <p:nvSpPr>
          <p:cNvPr id="3" name="Content Placeholder 2"/>
          <p:cNvSpPr>
            <a:spLocks noGrp="1"/>
          </p:cNvSpPr>
          <p:nvPr>
            <p:ph type="body" sz="quarter" idx="10"/>
          </p:nvPr>
        </p:nvSpPr>
        <p:spPr>
          <a:xfrm>
            <a:off x="519112" y="1447799"/>
            <a:ext cx="11149013" cy="2276476"/>
          </a:xfrm>
        </p:spPr>
        <p:txBody>
          <a:bodyPr/>
          <a:lstStyle/>
          <a:p>
            <a:pPr marL="0" indent="0">
              <a:buNone/>
            </a:pPr>
            <a:r>
              <a:rPr lang="en-US" sz="2800" dirty="0" smtClean="0">
                <a:latin typeface="Segoe UI Light" pitchFamily="34" charset="0"/>
              </a:rPr>
              <a:t>Repartitioning Operations without Downtime!</a:t>
            </a:r>
          </a:p>
          <a:p>
            <a:pPr marL="0" indent="0">
              <a:buNone/>
            </a:pPr>
            <a:r>
              <a:rPr lang="en-US" sz="2800" dirty="0" smtClean="0">
                <a:latin typeface="+mn-lt"/>
              </a:rPr>
              <a:t>SPLIT members to spread workloads over to more nodes</a:t>
            </a:r>
          </a:p>
          <a:p>
            <a:pPr marL="0" indent="0">
              <a:buNone/>
            </a:pPr>
            <a:r>
              <a:rPr lang="en-US" sz="2800" dirty="0" smtClean="0">
                <a:latin typeface="+mn-lt"/>
              </a:rPr>
              <a:t>DROP members to shrink back to fewer nodes</a:t>
            </a:r>
            <a:endParaRPr lang="en-US" sz="2800" dirty="0">
              <a:latin typeface="+mn-lt"/>
            </a:endParaRPr>
          </a:p>
        </p:txBody>
      </p:sp>
      <p:sp>
        <p:nvSpPr>
          <p:cNvPr id="27" name="Rounded Rectangle 26"/>
          <p:cNvSpPr/>
          <p:nvPr/>
        </p:nvSpPr>
        <p:spPr>
          <a:xfrm>
            <a:off x="1951887" y="4600571"/>
            <a:ext cx="6861857" cy="1143000"/>
          </a:xfrm>
          <a:prstGeom prst="roundRect">
            <a:avLst/>
          </a:prstGeom>
          <a:solidFill>
            <a:schemeClr val="accent2">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b="1"/>
          </a:p>
        </p:txBody>
      </p:sp>
      <p:sp>
        <p:nvSpPr>
          <p:cNvPr id="28" name="Flowchart: Magnetic Disk 27"/>
          <p:cNvSpPr/>
          <p:nvPr/>
        </p:nvSpPr>
        <p:spPr>
          <a:xfrm>
            <a:off x="2211463" y="4295771"/>
            <a:ext cx="1117309" cy="838200"/>
          </a:xfrm>
          <a:prstGeom prst="flowChartMagneticDisk">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100" b="1" dirty="0" err="1" smtClean="0"/>
              <a:t>SalesDB</a:t>
            </a:r>
            <a:endParaRPr lang="en-US" sz="1400" b="1" dirty="0"/>
          </a:p>
        </p:txBody>
      </p:sp>
      <p:sp>
        <p:nvSpPr>
          <p:cNvPr id="29" name="Rectangle 28"/>
          <p:cNvSpPr/>
          <p:nvPr/>
        </p:nvSpPr>
        <p:spPr>
          <a:xfrm>
            <a:off x="3531919" y="4829171"/>
            <a:ext cx="4570809" cy="381000"/>
          </a:xfrm>
          <a:prstGeom prst="rect">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err="1" smtClean="0"/>
              <a:t>Orders_federation</a:t>
            </a:r>
            <a:endParaRPr lang="en-US" sz="1400" b="1" dirty="0"/>
          </a:p>
        </p:txBody>
      </p:sp>
      <p:sp>
        <p:nvSpPr>
          <p:cNvPr id="33" name="Rectangle 32"/>
          <p:cNvSpPr/>
          <p:nvPr/>
        </p:nvSpPr>
        <p:spPr>
          <a:xfrm>
            <a:off x="3735066" y="4905371"/>
            <a:ext cx="4570809" cy="381000"/>
          </a:xfrm>
          <a:prstGeom prst="rect">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err="1" smtClean="0"/>
              <a:t>Orders_federation</a:t>
            </a:r>
            <a:endParaRPr lang="en-US" sz="1400" b="1" dirty="0"/>
          </a:p>
        </p:txBody>
      </p:sp>
      <p:sp>
        <p:nvSpPr>
          <p:cNvPr id="36" name="Rectangle 35"/>
          <p:cNvSpPr/>
          <p:nvPr/>
        </p:nvSpPr>
        <p:spPr>
          <a:xfrm>
            <a:off x="3938213" y="4981571"/>
            <a:ext cx="4570809" cy="381000"/>
          </a:xfrm>
          <a:prstGeom prst="rect">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err="1" smtClean="0"/>
              <a:t>Orders_Fed</a:t>
            </a:r>
            <a:endParaRPr lang="en-US" sz="1400" b="1" dirty="0"/>
          </a:p>
        </p:txBody>
      </p:sp>
      <p:sp>
        <p:nvSpPr>
          <p:cNvPr id="40" name="Flowchart: Magnetic Disk 39"/>
          <p:cNvSpPr/>
          <p:nvPr/>
        </p:nvSpPr>
        <p:spPr>
          <a:xfrm>
            <a:off x="4039786" y="5038721"/>
            <a:ext cx="304721" cy="266700"/>
          </a:xfrm>
          <a:prstGeom prst="flowChartMagneticDisk">
            <a:avLst/>
          </a:prstGeom>
          <a:solidFill>
            <a:schemeClr val="accent5">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b="1"/>
          </a:p>
        </p:txBody>
      </p:sp>
      <p:sp>
        <p:nvSpPr>
          <p:cNvPr id="41" name="Flowchart: Magnetic Disk 40"/>
          <p:cNvSpPr/>
          <p:nvPr/>
        </p:nvSpPr>
        <p:spPr>
          <a:xfrm>
            <a:off x="4395294" y="5045071"/>
            <a:ext cx="304721" cy="266700"/>
          </a:xfrm>
          <a:prstGeom prst="flowChartMagneticDisk">
            <a:avLst/>
          </a:prstGeom>
          <a:solidFill>
            <a:schemeClr val="accent5">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b="1"/>
          </a:p>
        </p:txBody>
      </p:sp>
      <p:sp>
        <p:nvSpPr>
          <p:cNvPr id="42" name="Flowchart: Magnetic Disk 41"/>
          <p:cNvSpPr/>
          <p:nvPr/>
        </p:nvSpPr>
        <p:spPr>
          <a:xfrm>
            <a:off x="7696434" y="5038721"/>
            <a:ext cx="304721" cy="266700"/>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b="1"/>
          </a:p>
        </p:txBody>
      </p:sp>
      <p:sp>
        <p:nvSpPr>
          <p:cNvPr id="43" name="Flowchart: Magnetic Disk 42"/>
          <p:cNvSpPr/>
          <p:nvPr/>
        </p:nvSpPr>
        <p:spPr>
          <a:xfrm>
            <a:off x="8102728" y="5038721"/>
            <a:ext cx="304721" cy="266700"/>
          </a:xfrm>
          <a:prstGeom prst="flowChartMagneticDisk">
            <a:avLst/>
          </a:prstGeom>
          <a:solidFill>
            <a:schemeClr val="accent5">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b="1"/>
          </a:p>
        </p:txBody>
      </p:sp>
      <p:cxnSp>
        <p:nvCxnSpPr>
          <p:cNvPr id="44" name="Straight Connector 43"/>
          <p:cNvCxnSpPr/>
          <p:nvPr/>
        </p:nvCxnSpPr>
        <p:spPr>
          <a:xfrm>
            <a:off x="4750801" y="5178421"/>
            <a:ext cx="203147" cy="0"/>
          </a:xfrm>
          <a:prstGeom prst="line">
            <a:avLst/>
          </a:prstGeom>
          <a:ln w="28575">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391713" y="5180538"/>
            <a:ext cx="203147" cy="0"/>
          </a:xfrm>
          <a:prstGeom prst="line">
            <a:avLst/>
          </a:prstGeom>
          <a:ln w="28575">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46" name="Pentagon 45"/>
          <p:cNvSpPr/>
          <p:nvPr/>
        </p:nvSpPr>
        <p:spPr>
          <a:xfrm>
            <a:off x="3938213" y="5330308"/>
            <a:ext cx="4570809" cy="99469"/>
          </a:xfrm>
          <a:prstGeom prst="homePlate">
            <a:avLst/>
          </a:prstGeom>
          <a:solidFill>
            <a:srgbClr val="00B0F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b="1"/>
          </a:p>
        </p:txBody>
      </p:sp>
      <p:sp>
        <p:nvSpPr>
          <p:cNvPr id="47" name="TextBox 46"/>
          <p:cNvSpPr txBox="1"/>
          <p:nvPr/>
        </p:nvSpPr>
        <p:spPr>
          <a:xfrm>
            <a:off x="7281402" y="5481961"/>
            <a:ext cx="2373113" cy="261610"/>
          </a:xfrm>
          <a:prstGeom prst="rect">
            <a:avLst/>
          </a:prstGeom>
          <a:noFill/>
        </p:spPr>
        <p:txBody>
          <a:bodyPr wrap="square" rtlCol="0">
            <a:spAutoFit/>
          </a:bodyPr>
          <a:lstStyle/>
          <a:p>
            <a:r>
              <a:rPr lang="en-US" sz="1100" b="1" dirty="0" smtClean="0">
                <a:solidFill>
                  <a:srgbClr val="FFFFFF"/>
                </a:solidFill>
                <a:latin typeface="Consolas" pitchFamily="49" charset="0"/>
                <a:cs typeface="Consolas" pitchFamily="49" charset="0"/>
              </a:rPr>
              <a:t>[5000, 10000)</a:t>
            </a:r>
            <a:endParaRPr lang="en-US" sz="1100" b="1" dirty="0">
              <a:solidFill>
                <a:srgbClr val="FFFFFF"/>
              </a:solidFill>
              <a:latin typeface="Consolas" pitchFamily="49" charset="0"/>
              <a:cs typeface="Consolas" pitchFamily="49" charset="0"/>
            </a:endParaRPr>
          </a:p>
        </p:txBody>
      </p:sp>
      <p:sp>
        <p:nvSpPr>
          <p:cNvPr id="48" name="TextBox 47"/>
          <p:cNvSpPr txBox="1"/>
          <p:nvPr/>
        </p:nvSpPr>
        <p:spPr>
          <a:xfrm>
            <a:off x="4395294" y="3904707"/>
            <a:ext cx="4687502" cy="276999"/>
          </a:xfrm>
          <a:prstGeom prst="rect">
            <a:avLst/>
          </a:prstGeom>
          <a:noFill/>
        </p:spPr>
        <p:txBody>
          <a:bodyPr wrap="none" rtlCol="0">
            <a:spAutoFit/>
          </a:bodyPr>
          <a:lstStyle/>
          <a:p>
            <a:r>
              <a:rPr lang="en-US" sz="1200" b="1" dirty="0" smtClean="0">
                <a:latin typeface="Consolas" pitchFamily="49" charset="0"/>
                <a:cs typeface="Consolas" pitchFamily="49" charset="0"/>
              </a:rPr>
              <a:t>ALTER FEDERATION </a:t>
            </a:r>
            <a:r>
              <a:rPr lang="en-US" sz="1200" b="1" dirty="0" err="1" smtClean="0">
                <a:latin typeface="Consolas" pitchFamily="49" charset="0"/>
                <a:cs typeface="Consolas" pitchFamily="49" charset="0"/>
              </a:rPr>
              <a:t>Orders_Fed</a:t>
            </a:r>
            <a:r>
              <a:rPr lang="en-US" sz="1200" b="1" dirty="0" smtClean="0">
                <a:latin typeface="Consolas" pitchFamily="49" charset="0"/>
                <a:cs typeface="Consolas" pitchFamily="49" charset="0"/>
              </a:rPr>
              <a:t> SPLIT AT (</a:t>
            </a:r>
            <a:r>
              <a:rPr lang="en-US" sz="1200" b="1" dirty="0" err="1" smtClean="0">
                <a:latin typeface="Consolas" pitchFamily="49" charset="0"/>
                <a:cs typeface="Consolas" pitchFamily="49" charset="0"/>
              </a:rPr>
              <a:t>tenant_id</a:t>
            </a:r>
            <a:r>
              <a:rPr lang="en-US" sz="1200" b="1" dirty="0" smtClean="0">
                <a:latin typeface="Consolas" pitchFamily="49" charset="0"/>
                <a:cs typeface="Consolas" pitchFamily="49" charset="0"/>
              </a:rPr>
              <a:t>=7500)</a:t>
            </a:r>
            <a:endParaRPr lang="en-US" sz="1200" b="1" dirty="0">
              <a:latin typeface="Consolas" pitchFamily="49" charset="0"/>
              <a:cs typeface="Consolas" pitchFamily="49" charset="0"/>
            </a:endParaRPr>
          </a:p>
        </p:txBody>
      </p:sp>
      <p:cxnSp>
        <p:nvCxnSpPr>
          <p:cNvPr id="49" name="Straight Arrow Connector 48"/>
          <p:cNvCxnSpPr>
            <a:stCxn id="42" idx="1"/>
            <a:endCxn id="51" idx="3"/>
          </p:cNvCxnSpPr>
          <p:nvPr/>
        </p:nvCxnSpPr>
        <p:spPr>
          <a:xfrm flipV="1">
            <a:off x="7848794" y="4682605"/>
            <a:ext cx="305304" cy="35611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50" name="Flowchart: Magnetic Disk 49"/>
          <p:cNvSpPr/>
          <p:nvPr/>
        </p:nvSpPr>
        <p:spPr>
          <a:xfrm>
            <a:off x="7392297" y="4415905"/>
            <a:ext cx="304721" cy="266700"/>
          </a:xfrm>
          <a:prstGeom prst="flowChartMagneticDisk">
            <a:avLst/>
          </a:prstGeom>
          <a:solidFill>
            <a:schemeClr val="accent2"/>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p>
        </p:txBody>
      </p:sp>
      <p:sp>
        <p:nvSpPr>
          <p:cNvPr id="51" name="Flowchart: Magnetic Disk 50"/>
          <p:cNvSpPr/>
          <p:nvPr/>
        </p:nvSpPr>
        <p:spPr>
          <a:xfrm>
            <a:off x="8001738" y="4415905"/>
            <a:ext cx="304721" cy="266700"/>
          </a:xfrm>
          <a:prstGeom prst="flowChartMagneticDisk">
            <a:avLst/>
          </a:prstGeom>
          <a:solidFill>
            <a:schemeClr val="accent2"/>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p>
        </p:txBody>
      </p:sp>
      <p:cxnSp>
        <p:nvCxnSpPr>
          <p:cNvPr id="52" name="Straight Arrow Connector 51"/>
          <p:cNvCxnSpPr/>
          <p:nvPr/>
        </p:nvCxnSpPr>
        <p:spPr>
          <a:xfrm flipH="1" flipV="1">
            <a:off x="7543976" y="4688037"/>
            <a:ext cx="304175" cy="36195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53" name="Flowchart: Magnetic Disk 52"/>
          <p:cNvSpPr/>
          <p:nvPr/>
        </p:nvSpPr>
        <p:spPr>
          <a:xfrm>
            <a:off x="7401802" y="4424952"/>
            <a:ext cx="304721" cy="266700"/>
          </a:xfrm>
          <a:prstGeom prst="flowChartMagneticDisk">
            <a:avLst/>
          </a:prstGeom>
          <a:solidFill>
            <a:schemeClr val="accent5"/>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1400" b="1"/>
          </a:p>
        </p:txBody>
      </p:sp>
      <p:sp>
        <p:nvSpPr>
          <p:cNvPr id="54" name="Flowchart: Magnetic Disk 53"/>
          <p:cNvSpPr/>
          <p:nvPr/>
        </p:nvSpPr>
        <p:spPr>
          <a:xfrm>
            <a:off x="8001153" y="4415905"/>
            <a:ext cx="304721" cy="266700"/>
          </a:xfrm>
          <a:prstGeom prst="flowChartMagneticDisk">
            <a:avLst/>
          </a:prstGeom>
          <a:solidFill>
            <a:schemeClr val="accent5"/>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1400" b="1"/>
          </a:p>
        </p:txBody>
      </p:sp>
      <p:sp>
        <p:nvSpPr>
          <p:cNvPr id="55" name="Flowchart: Magnetic Disk 54"/>
          <p:cNvSpPr/>
          <p:nvPr/>
        </p:nvSpPr>
        <p:spPr>
          <a:xfrm>
            <a:off x="7695790" y="5037777"/>
            <a:ext cx="304721" cy="266700"/>
          </a:xfrm>
          <a:prstGeom prst="flowChartMagneticDisk">
            <a:avLst/>
          </a:prstGeom>
          <a:solidFill>
            <a:srgbClr val="C00000"/>
          </a:solidFill>
          <a:ln w="28575">
            <a:solidFill>
              <a:srgbClr val="000000"/>
            </a:solidFill>
            <a:prstDash val="sysDot"/>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400" b="1"/>
          </a:p>
        </p:txBody>
      </p:sp>
      <p:sp>
        <p:nvSpPr>
          <p:cNvPr id="56" name="TextBox 55"/>
          <p:cNvSpPr txBox="1"/>
          <p:nvPr/>
        </p:nvSpPr>
        <p:spPr>
          <a:xfrm>
            <a:off x="5761445" y="5480982"/>
            <a:ext cx="3770816" cy="261610"/>
          </a:xfrm>
          <a:prstGeom prst="rect">
            <a:avLst/>
          </a:prstGeom>
          <a:noFill/>
        </p:spPr>
        <p:txBody>
          <a:bodyPr wrap="square" rtlCol="0">
            <a:spAutoFit/>
          </a:bodyPr>
          <a:lstStyle/>
          <a:p>
            <a:r>
              <a:rPr lang="en-US" sz="1100" b="1" dirty="0" smtClean="0">
                <a:solidFill>
                  <a:srgbClr val="FFFFFF"/>
                </a:solidFill>
                <a:latin typeface="Consolas" pitchFamily="49" charset="0"/>
                <a:cs typeface="Consolas" pitchFamily="49" charset="0"/>
              </a:rPr>
              <a:t>[5000, 7500) &amp; [7500, 10000)</a:t>
            </a:r>
            <a:endParaRPr lang="en-US" sz="1100" b="1" dirty="0">
              <a:solidFill>
                <a:srgbClr val="FFFFFF"/>
              </a:solidFill>
              <a:latin typeface="Consolas" pitchFamily="49" charset="0"/>
              <a:cs typeface="Consolas" pitchFamily="49" charset="0"/>
            </a:endParaRPr>
          </a:p>
        </p:txBody>
      </p:sp>
    </p:spTree>
    <p:extLst>
      <p:ext uri="{BB962C8B-B14F-4D97-AF65-F5344CB8AC3E}">
        <p14:creationId xmlns:p14="http://schemas.microsoft.com/office/powerpoint/2010/main" val="591374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42"/>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51"/>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50"/>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4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5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1" nodeType="clickEffect">
                                  <p:stCondLst>
                                    <p:cond delay="0"/>
                                  </p:stCondLst>
                                  <p:childTnLst>
                                    <p:animMotion origin="layout" path="M -2.15393E-6 -3.7037E-7 L -0.00911 0.08866 " pathEditMode="relative" rAng="0" ptsTypes="AA">
                                      <p:cBhvr>
                                        <p:cTn id="42" dur="2000" fill="hold"/>
                                        <p:tgtEl>
                                          <p:spTgt spid="53"/>
                                        </p:tgtEl>
                                        <p:attrNameLst>
                                          <p:attrName>ppt_x</p:attrName>
                                          <p:attrName>ppt_y</p:attrName>
                                        </p:attrNameLst>
                                      </p:cBhvr>
                                      <p:rCtr x="-456" y="4421"/>
                                    </p:animMotion>
                                  </p:childTnLst>
                                </p:cTn>
                              </p:par>
                              <p:par>
                                <p:cTn id="43" presetID="42" presetClass="path" presetSubtype="0" accel="50000" decel="50000" fill="hold" grpId="1" nodeType="withEffect">
                                  <p:stCondLst>
                                    <p:cond delay="0"/>
                                  </p:stCondLst>
                                  <p:childTnLst>
                                    <p:animMotion origin="layout" path="M -3.61111E-6 1.85185E-6 L -0.02534 0.08981 " pathEditMode="relative" rAng="0" ptsTypes="AA">
                                      <p:cBhvr>
                                        <p:cTn id="44" dur="2000" fill="hold"/>
                                        <p:tgtEl>
                                          <p:spTgt spid="54"/>
                                        </p:tgtEl>
                                        <p:attrNameLst>
                                          <p:attrName>ppt_x</p:attrName>
                                          <p:attrName>ppt_y</p:attrName>
                                        </p:attrNameLst>
                                      </p:cBhvr>
                                      <p:rCtr x="-1267" y="4491"/>
                                    </p:animMotion>
                                  </p:childTnLst>
                                </p:cTn>
                              </p:par>
                              <p:par>
                                <p:cTn id="45" presetID="1"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7" grpId="0"/>
      <p:bldP spid="50" grpId="0" animBg="1"/>
      <p:bldP spid="50" grpId="1" animBg="1"/>
      <p:bldP spid="51" grpId="0" animBg="1"/>
      <p:bldP spid="51" grpId="1" animBg="1"/>
      <p:bldP spid="53" grpId="0" animBg="1"/>
      <p:bldP spid="53" grpId="1" animBg="1"/>
      <p:bldP spid="54" grpId="0" animBg="1"/>
      <p:bldP spid="54" grpId="1" animBg="1"/>
      <p:bldP spid="55" grpId="0" animBg="1"/>
      <p:bldP spid="55" grpId="1" animBg="1"/>
      <p:bldP spid="5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Reliable Routing </a:t>
            </a:r>
            <a:endParaRPr lang="en-US" dirty="0"/>
          </a:p>
        </p:txBody>
      </p:sp>
      <p:sp>
        <p:nvSpPr>
          <p:cNvPr id="3" name="Content Placeholder 2"/>
          <p:cNvSpPr>
            <a:spLocks noGrp="1"/>
          </p:cNvSpPr>
          <p:nvPr>
            <p:ph type="body" sz="quarter" idx="10"/>
          </p:nvPr>
        </p:nvSpPr>
        <p:spPr>
          <a:xfrm>
            <a:off x="519112" y="1447799"/>
            <a:ext cx="11149013" cy="3231654"/>
          </a:xfrm>
        </p:spPr>
        <p:txBody>
          <a:bodyPr/>
          <a:lstStyle/>
          <a:p>
            <a:r>
              <a:rPr lang="en-US" sz="2800" dirty="0" smtClean="0"/>
              <a:t>Built-in Data-Dependent Routing (DDR)</a:t>
            </a:r>
          </a:p>
          <a:p>
            <a:r>
              <a:rPr lang="en-US" sz="2800" dirty="0" smtClean="0">
                <a:latin typeface="+mn-lt"/>
              </a:rPr>
              <a:t>DDR ensure app can discover where the data is just-in-time </a:t>
            </a:r>
          </a:p>
          <a:p>
            <a:r>
              <a:rPr lang="en-US" sz="2800" dirty="0" smtClean="0">
                <a:latin typeface="+mn-lt"/>
              </a:rPr>
              <a:t>Apps no longer has to cache ‘shard map’ </a:t>
            </a:r>
          </a:p>
          <a:p>
            <a:r>
              <a:rPr lang="en-US" sz="2800" dirty="0" smtClean="0">
                <a:latin typeface="+mn-lt"/>
              </a:rPr>
              <a:t>Federations guarantee routing to the right member even when repartitioning operations are going on in the background.</a:t>
            </a:r>
          </a:p>
          <a:p>
            <a:pPr lvl="1"/>
            <a:endParaRPr lang="en-US" dirty="0" smtClean="0"/>
          </a:p>
          <a:p>
            <a:endParaRPr lang="en-US" dirty="0"/>
          </a:p>
        </p:txBody>
      </p:sp>
      <p:sp>
        <p:nvSpPr>
          <p:cNvPr id="6" name="Rounded Rectangle 5"/>
          <p:cNvSpPr/>
          <p:nvPr/>
        </p:nvSpPr>
        <p:spPr>
          <a:xfrm>
            <a:off x="1962031" y="5001867"/>
            <a:ext cx="6861857" cy="1143000"/>
          </a:xfrm>
          <a:prstGeom prst="roundRect">
            <a:avLst/>
          </a:prstGeom>
          <a:solidFill>
            <a:schemeClr val="accent2">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b="1"/>
          </a:p>
        </p:txBody>
      </p:sp>
      <p:sp>
        <p:nvSpPr>
          <p:cNvPr id="7" name="Flowchart: Magnetic Disk 6"/>
          <p:cNvSpPr/>
          <p:nvPr/>
        </p:nvSpPr>
        <p:spPr>
          <a:xfrm>
            <a:off x="2221607" y="4697067"/>
            <a:ext cx="1117309" cy="838200"/>
          </a:xfrm>
          <a:prstGeom prst="flowChartMagneticDisk">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100" b="1" dirty="0" err="1" smtClean="0"/>
              <a:t>SalesDB</a:t>
            </a:r>
            <a:endParaRPr lang="en-US" sz="1400" b="1" dirty="0"/>
          </a:p>
        </p:txBody>
      </p:sp>
      <p:sp>
        <p:nvSpPr>
          <p:cNvPr id="8" name="Rectangle 7"/>
          <p:cNvSpPr/>
          <p:nvPr/>
        </p:nvSpPr>
        <p:spPr>
          <a:xfrm>
            <a:off x="3542063" y="5230467"/>
            <a:ext cx="4570809" cy="381000"/>
          </a:xfrm>
          <a:prstGeom prst="rect">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err="1" smtClean="0"/>
              <a:t>Orders_federation</a:t>
            </a:r>
            <a:endParaRPr lang="en-US" sz="1400" b="1" dirty="0"/>
          </a:p>
        </p:txBody>
      </p:sp>
      <p:sp>
        <p:nvSpPr>
          <p:cNvPr id="9" name="Rectangle 8"/>
          <p:cNvSpPr/>
          <p:nvPr/>
        </p:nvSpPr>
        <p:spPr>
          <a:xfrm>
            <a:off x="3745210" y="5306667"/>
            <a:ext cx="4570809" cy="381000"/>
          </a:xfrm>
          <a:prstGeom prst="rect">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err="1" smtClean="0"/>
              <a:t>Orders_federation</a:t>
            </a:r>
            <a:endParaRPr lang="en-US" sz="1400" b="1" dirty="0"/>
          </a:p>
        </p:txBody>
      </p:sp>
      <p:sp>
        <p:nvSpPr>
          <p:cNvPr id="10" name="Rectangle 9"/>
          <p:cNvSpPr/>
          <p:nvPr/>
        </p:nvSpPr>
        <p:spPr>
          <a:xfrm>
            <a:off x="3948357" y="5382867"/>
            <a:ext cx="4570809" cy="381000"/>
          </a:xfrm>
          <a:prstGeom prst="rect">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err="1" smtClean="0"/>
              <a:t>Orders_Fed</a:t>
            </a:r>
            <a:endParaRPr lang="en-US" sz="1400" b="1" dirty="0"/>
          </a:p>
        </p:txBody>
      </p:sp>
      <p:sp>
        <p:nvSpPr>
          <p:cNvPr id="11" name="Flowchart: Magnetic Disk 10"/>
          <p:cNvSpPr/>
          <p:nvPr/>
        </p:nvSpPr>
        <p:spPr>
          <a:xfrm>
            <a:off x="4049930" y="5440017"/>
            <a:ext cx="304721" cy="266700"/>
          </a:xfrm>
          <a:prstGeom prst="flowChartMagneticDisk">
            <a:avLst/>
          </a:prstGeom>
          <a:solidFill>
            <a:schemeClr val="accent5">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b="1"/>
          </a:p>
        </p:txBody>
      </p:sp>
      <p:sp>
        <p:nvSpPr>
          <p:cNvPr id="12" name="Flowchart: Magnetic Disk 11"/>
          <p:cNvSpPr/>
          <p:nvPr/>
        </p:nvSpPr>
        <p:spPr>
          <a:xfrm>
            <a:off x="4405438" y="5446367"/>
            <a:ext cx="304721" cy="266700"/>
          </a:xfrm>
          <a:prstGeom prst="flowChartMagneticDisk">
            <a:avLst/>
          </a:prstGeom>
          <a:solidFill>
            <a:schemeClr val="accent5">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b="1"/>
          </a:p>
        </p:txBody>
      </p:sp>
      <p:sp>
        <p:nvSpPr>
          <p:cNvPr id="13" name="Flowchart: Magnetic Disk 12"/>
          <p:cNvSpPr/>
          <p:nvPr/>
        </p:nvSpPr>
        <p:spPr>
          <a:xfrm>
            <a:off x="8112872" y="5440017"/>
            <a:ext cx="304721" cy="266700"/>
          </a:xfrm>
          <a:prstGeom prst="flowChartMagneticDisk">
            <a:avLst/>
          </a:prstGeom>
          <a:solidFill>
            <a:schemeClr val="accent5">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b="1"/>
          </a:p>
        </p:txBody>
      </p:sp>
      <p:cxnSp>
        <p:nvCxnSpPr>
          <p:cNvPr id="14" name="Straight Connector 13"/>
          <p:cNvCxnSpPr/>
          <p:nvPr/>
        </p:nvCxnSpPr>
        <p:spPr>
          <a:xfrm>
            <a:off x="4760945" y="5579717"/>
            <a:ext cx="203147" cy="0"/>
          </a:xfrm>
          <a:prstGeom prst="line">
            <a:avLst/>
          </a:prstGeom>
          <a:ln w="28575">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401857" y="5581834"/>
            <a:ext cx="203147" cy="0"/>
          </a:xfrm>
          <a:prstGeom prst="line">
            <a:avLst/>
          </a:prstGeom>
          <a:ln w="28575">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16" name="Pentagon 15"/>
          <p:cNvSpPr/>
          <p:nvPr/>
        </p:nvSpPr>
        <p:spPr>
          <a:xfrm>
            <a:off x="3948357" y="5731604"/>
            <a:ext cx="4570809" cy="99469"/>
          </a:xfrm>
          <a:prstGeom prst="homePlate">
            <a:avLst/>
          </a:prstGeom>
          <a:solidFill>
            <a:srgbClr val="00B0F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b="1"/>
          </a:p>
        </p:txBody>
      </p:sp>
      <p:sp>
        <p:nvSpPr>
          <p:cNvPr id="17" name="TextBox 16"/>
          <p:cNvSpPr txBox="1"/>
          <p:nvPr/>
        </p:nvSpPr>
        <p:spPr>
          <a:xfrm>
            <a:off x="4710159" y="4444502"/>
            <a:ext cx="3667992" cy="276999"/>
          </a:xfrm>
          <a:prstGeom prst="rect">
            <a:avLst/>
          </a:prstGeom>
          <a:noFill/>
        </p:spPr>
        <p:txBody>
          <a:bodyPr wrap="none" rtlCol="0">
            <a:spAutoFit/>
          </a:bodyPr>
          <a:lstStyle/>
          <a:p>
            <a:r>
              <a:rPr lang="en-US" sz="1200" b="1" dirty="0" smtClean="0">
                <a:latin typeface="Consolas" pitchFamily="49" charset="0"/>
                <a:cs typeface="Consolas" pitchFamily="49" charset="0"/>
              </a:rPr>
              <a:t>USE FEDERATION </a:t>
            </a:r>
            <a:r>
              <a:rPr lang="en-US" sz="1200" b="1" dirty="0" err="1" smtClean="0">
                <a:latin typeface="Consolas" pitchFamily="49" charset="0"/>
                <a:cs typeface="Consolas" pitchFamily="49" charset="0"/>
              </a:rPr>
              <a:t>Orders_Fed</a:t>
            </a:r>
            <a:r>
              <a:rPr lang="en-US" sz="1200" b="1" dirty="0" smtClean="0">
                <a:latin typeface="Consolas" pitchFamily="49" charset="0"/>
                <a:cs typeface="Consolas" pitchFamily="49" charset="0"/>
              </a:rPr>
              <a:t>(</a:t>
            </a:r>
            <a:r>
              <a:rPr lang="en-US" sz="1200" b="1" dirty="0" err="1" smtClean="0">
                <a:latin typeface="Consolas" pitchFamily="49" charset="0"/>
                <a:cs typeface="Consolas" pitchFamily="49" charset="0"/>
              </a:rPr>
              <a:t>tenant_id</a:t>
            </a:r>
            <a:r>
              <a:rPr lang="en-US" sz="1200" b="1" dirty="0" smtClean="0">
                <a:latin typeface="Consolas" pitchFamily="49" charset="0"/>
                <a:cs typeface="Consolas" pitchFamily="49" charset="0"/>
              </a:rPr>
              <a:t>=7509)</a:t>
            </a:r>
            <a:endParaRPr lang="en-US" sz="1200" b="1" dirty="0">
              <a:latin typeface="Consolas" pitchFamily="49" charset="0"/>
              <a:cs typeface="Consolas" pitchFamily="49" charset="0"/>
            </a:endParaRPr>
          </a:p>
        </p:txBody>
      </p:sp>
      <p:sp>
        <p:nvSpPr>
          <p:cNvPr id="18" name="Flowchart: Magnetic Disk 17"/>
          <p:cNvSpPr/>
          <p:nvPr/>
        </p:nvSpPr>
        <p:spPr>
          <a:xfrm>
            <a:off x="7735189" y="5440017"/>
            <a:ext cx="304721" cy="266700"/>
          </a:xfrm>
          <a:prstGeom prst="flowChartMagneticDisk">
            <a:avLst/>
          </a:prstGeom>
          <a:solidFill>
            <a:srgbClr val="FF0000"/>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p>
        </p:txBody>
      </p:sp>
      <p:sp>
        <p:nvSpPr>
          <p:cNvPr id="19" name="Flowchart: Magnetic Disk 18"/>
          <p:cNvSpPr/>
          <p:nvPr/>
        </p:nvSpPr>
        <p:spPr>
          <a:xfrm>
            <a:off x="7489362" y="5577471"/>
            <a:ext cx="304721" cy="266700"/>
          </a:xfrm>
          <a:prstGeom prst="flowChartMagneticDisk">
            <a:avLst/>
          </a:prstGeom>
          <a:solidFill>
            <a:schemeClr val="accent5">
              <a:lumMod val="75000"/>
            </a:schemeClr>
          </a:solidFill>
          <a:effectLst>
            <a:outerShdw blurRad="50800" dist="38100" algn="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b="1"/>
          </a:p>
        </p:txBody>
      </p:sp>
      <p:sp>
        <p:nvSpPr>
          <p:cNvPr id="20" name="Flowchart: Magnetic Disk 19"/>
          <p:cNvSpPr/>
          <p:nvPr/>
        </p:nvSpPr>
        <p:spPr>
          <a:xfrm>
            <a:off x="7884425" y="5570266"/>
            <a:ext cx="304721" cy="266700"/>
          </a:xfrm>
          <a:prstGeom prst="flowChartMagneticDisk">
            <a:avLst/>
          </a:prstGeom>
          <a:solidFill>
            <a:schemeClr val="accent5">
              <a:lumMod val="75000"/>
            </a:schemeClr>
          </a:solidFill>
          <a:effectLst>
            <a:outerShdw blurRad="50800" dist="38100" algn="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b="1"/>
          </a:p>
        </p:txBody>
      </p:sp>
      <p:cxnSp>
        <p:nvCxnSpPr>
          <p:cNvPr id="22" name="Straight Arrow Connector 21"/>
          <p:cNvCxnSpPr/>
          <p:nvPr/>
        </p:nvCxnSpPr>
        <p:spPr>
          <a:xfrm flipH="1">
            <a:off x="7887549" y="4697067"/>
            <a:ext cx="225323" cy="7239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8076484" y="4697067"/>
            <a:ext cx="112661" cy="838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761445" y="5872451"/>
            <a:ext cx="3770816" cy="261610"/>
          </a:xfrm>
          <a:prstGeom prst="rect">
            <a:avLst/>
          </a:prstGeom>
          <a:noFill/>
        </p:spPr>
        <p:txBody>
          <a:bodyPr wrap="square" rtlCol="0">
            <a:spAutoFit/>
          </a:bodyPr>
          <a:lstStyle/>
          <a:p>
            <a:r>
              <a:rPr lang="en-US" sz="1100" b="1" dirty="0" smtClean="0">
                <a:solidFill>
                  <a:srgbClr val="FFFFFF"/>
                </a:solidFill>
                <a:latin typeface="Consolas" pitchFamily="49" charset="0"/>
                <a:cs typeface="Consolas" pitchFamily="49" charset="0"/>
              </a:rPr>
              <a:t>[5000, 7500) &amp; [7500, 10000)</a:t>
            </a:r>
            <a:endParaRPr lang="en-US" sz="1100" b="1" dirty="0">
              <a:solidFill>
                <a:srgbClr val="FFFFFF"/>
              </a:solidFill>
              <a:latin typeface="Consolas" pitchFamily="49" charset="0"/>
              <a:cs typeface="Consolas" pitchFamily="49" charset="0"/>
            </a:endParaRPr>
          </a:p>
        </p:txBody>
      </p:sp>
    </p:spTree>
    <p:extLst>
      <p:ext uri="{BB962C8B-B14F-4D97-AF65-F5344CB8AC3E}">
        <p14:creationId xmlns:p14="http://schemas.microsoft.com/office/powerpoint/2010/main" val="5295333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Management</a:t>
            </a:r>
            <a:endParaRPr lang="en-US" dirty="0"/>
          </a:p>
        </p:txBody>
      </p:sp>
      <p:sp>
        <p:nvSpPr>
          <p:cNvPr id="4" name="Title 3"/>
          <p:cNvSpPr>
            <a:spLocks noGrp="1"/>
          </p:cNvSpPr>
          <p:nvPr>
            <p:ph type="ctrTitle" idx="4294967295"/>
          </p:nvPr>
        </p:nvSpPr>
        <p:spPr>
          <a:xfrm>
            <a:off x="0" y="2233613"/>
            <a:ext cx="8374063" cy="747897"/>
          </a:xfrm>
        </p:spPr>
        <p:txBody>
          <a:bodyPr/>
          <a:lstStyle/>
          <a:p>
            <a:endParaRPr lang="en-US" dirty="0"/>
          </a:p>
        </p:txBody>
      </p:sp>
    </p:spTree>
    <p:extLst>
      <p:ext uri="{BB962C8B-B14F-4D97-AF65-F5344CB8AC3E}">
        <p14:creationId xmlns:p14="http://schemas.microsoft.com/office/powerpoint/2010/main" val="166992345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Dynamic Management Views </a:t>
            </a:r>
            <a:endParaRPr lang="en-US" dirty="0"/>
          </a:p>
        </p:txBody>
      </p:sp>
      <p:sp>
        <p:nvSpPr>
          <p:cNvPr id="3" name="Content Placeholder 2"/>
          <p:cNvSpPr>
            <a:spLocks noGrp="1"/>
          </p:cNvSpPr>
          <p:nvPr>
            <p:ph type="body" sz="quarter" idx="10"/>
          </p:nvPr>
        </p:nvSpPr>
        <p:spPr>
          <a:xfrm>
            <a:off x="519112" y="1447799"/>
            <a:ext cx="11149013" cy="4695131"/>
          </a:xfrm>
        </p:spPr>
        <p:txBody>
          <a:bodyPr/>
          <a:lstStyle/>
          <a:p>
            <a:pPr marL="0" indent="0">
              <a:buNone/>
            </a:pPr>
            <a:r>
              <a:rPr lang="en-US" sz="2800" dirty="0" err="1" smtClean="0"/>
              <a:t>sys.federations</a:t>
            </a:r>
            <a:endParaRPr lang="en-US" sz="2800" dirty="0" smtClean="0"/>
          </a:p>
          <a:p>
            <a:pPr marL="0" indent="0">
              <a:buNone/>
            </a:pPr>
            <a:r>
              <a:rPr lang="en-US" sz="2400" dirty="0" smtClean="0">
                <a:latin typeface="+mn-lt"/>
              </a:rPr>
              <a:t>Returns the federations within a database</a:t>
            </a:r>
          </a:p>
          <a:p>
            <a:pPr marL="0"/>
            <a:r>
              <a:rPr lang="en-US" sz="2800" dirty="0" err="1" smtClean="0"/>
              <a:t>sys.federation_distributions</a:t>
            </a:r>
            <a:endParaRPr lang="en-US" sz="2800" dirty="0" smtClean="0"/>
          </a:p>
          <a:p>
            <a:pPr marL="0"/>
            <a:r>
              <a:rPr lang="en-US" sz="2400" dirty="0">
                <a:latin typeface="+mn-lt"/>
              </a:rPr>
              <a:t>Returns the </a:t>
            </a:r>
            <a:r>
              <a:rPr lang="en-US" sz="2400" dirty="0" smtClean="0">
                <a:latin typeface="+mn-lt"/>
              </a:rPr>
              <a:t>distribution type and data types used by a federation</a:t>
            </a:r>
          </a:p>
          <a:p>
            <a:pPr marL="0"/>
            <a:r>
              <a:rPr lang="en-US" sz="2800" dirty="0" err="1" smtClean="0"/>
              <a:t>sys.federation_members</a:t>
            </a:r>
            <a:endParaRPr lang="en-US" sz="2800" dirty="0" smtClean="0"/>
          </a:p>
          <a:p>
            <a:pPr marL="0"/>
            <a:r>
              <a:rPr lang="en-US" sz="2400" dirty="0" smtClean="0">
                <a:latin typeface="+mn-lt"/>
              </a:rPr>
              <a:t>Returns Information on member to federation associations</a:t>
            </a:r>
          </a:p>
          <a:p>
            <a:pPr marL="0"/>
            <a:r>
              <a:rPr lang="en-US" sz="2800" dirty="0" err="1" smtClean="0"/>
              <a:t>sys.federation_member_distributions</a:t>
            </a:r>
            <a:endParaRPr lang="en-US" sz="2800" dirty="0" smtClean="0"/>
          </a:p>
          <a:p>
            <a:pPr marL="0"/>
            <a:r>
              <a:rPr lang="en-US" sz="2400" dirty="0" smtClean="0">
                <a:latin typeface="+mn-lt"/>
              </a:rPr>
              <a:t>Returns distribution information about members within a federation</a:t>
            </a:r>
          </a:p>
          <a:p>
            <a:pPr marL="0"/>
            <a:r>
              <a:rPr lang="en-US" sz="2800" dirty="0" err="1" smtClean="0"/>
              <a:t>sys.federation_table_columns</a:t>
            </a:r>
            <a:endParaRPr lang="en-US" sz="2800" dirty="0"/>
          </a:p>
          <a:p>
            <a:pPr marL="0"/>
            <a:r>
              <a:rPr lang="en-US" sz="2400" dirty="0" smtClean="0">
                <a:latin typeface="+mn-lt"/>
              </a:rPr>
              <a:t>Returns specialized federation properties of federated tables</a:t>
            </a:r>
          </a:p>
        </p:txBody>
      </p:sp>
    </p:spTree>
    <p:extLst>
      <p:ext uri="{BB962C8B-B14F-4D97-AF65-F5344CB8AC3E}">
        <p14:creationId xmlns:p14="http://schemas.microsoft.com/office/powerpoint/2010/main" val="75890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29" name="Text Placeholder 28"/>
          <p:cNvSpPr>
            <a:spLocks noGrp="1"/>
          </p:cNvSpPr>
          <p:nvPr>
            <p:ph type="body" sz="quarter" idx="11"/>
          </p:nvPr>
        </p:nvSpPr>
        <p:spPr>
          <a:xfrm>
            <a:off x="3473803" y="1844153"/>
            <a:ext cx="8194321" cy="4388894"/>
          </a:xfrm>
        </p:spPr>
        <p:txBody>
          <a:bodyPr/>
          <a:lstStyle/>
          <a:p>
            <a:pPr marL="0" indent="3175"/>
            <a:r>
              <a:rPr lang="en-US" dirty="0" smtClean="0"/>
              <a:t>Database Scalability</a:t>
            </a:r>
          </a:p>
          <a:p>
            <a:r>
              <a:rPr lang="en-US" dirty="0" smtClean="0"/>
              <a:t>SQL </a:t>
            </a:r>
            <a:r>
              <a:rPr lang="en-US" dirty="0" smtClean="0"/>
              <a:t>Federations</a:t>
            </a:r>
            <a:endParaRPr lang="en-US" dirty="0" smtClean="0"/>
          </a:p>
          <a:p>
            <a:r>
              <a:rPr lang="en-US" dirty="0" smtClean="0"/>
              <a:t>Federation Architecture</a:t>
            </a:r>
          </a:p>
          <a:p>
            <a:r>
              <a:rPr lang="en-US" dirty="0" smtClean="0"/>
              <a:t>Management</a:t>
            </a:r>
          </a:p>
          <a:p>
            <a:r>
              <a:rPr lang="en-US" dirty="0" smtClean="0"/>
              <a:t>Demo</a:t>
            </a:r>
          </a:p>
        </p:txBody>
      </p:sp>
    </p:spTree>
    <p:extLst>
      <p:ext uri="{BB962C8B-B14F-4D97-AF65-F5344CB8AC3E}">
        <p14:creationId xmlns:p14="http://schemas.microsoft.com/office/powerpoint/2010/main" val="320201670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Dynamic Management Views </a:t>
            </a:r>
            <a:endParaRPr lang="en-US" dirty="0"/>
          </a:p>
        </p:txBody>
      </p:sp>
      <p:sp>
        <p:nvSpPr>
          <p:cNvPr id="3" name="Content Placeholder 2"/>
          <p:cNvSpPr>
            <a:spLocks noGrp="1"/>
          </p:cNvSpPr>
          <p:nvPr>
            <p:ph type="body" sz="quarter" idx="10"/>
          </p:nvPr>
        </p:nvSpPr>
        <p:spPr>
          <a:xfrm>
            <a:off x="519112" y="1447799"/>
            <a:ext cx="11149013" cy="4021101"/>
          </a:xfrm>
        </p:spPr>
        <p:txBody>
          <a:bodyPr/>
          <a:lstStyle/>
          <a:p>
            <a:pPr marL="0" indent="0">
              <a:buNone/>
            </a:pPr>
            <a:r>
              <a:rPr lang="en-US" sz="2800" dirty="0" err="1" smtClean="0"/>
              <a:t>sys.federation_history</a:t>
            </a:r>
            <a:endParaRPr lang="en-US" sz="2800" dirty="0" smtClean="0"/>
          </a:p>
          <a:p>
            <a:pPr marL="0" indent="0">
              <a:buNone/>
            </a:pPr>
            <a:r>
              <a:rPr lang="en-US" sz="2400" dirty="0" smtClean="0">
                <a:latin typeface="+mn-lt"/>
              </a:rPr>
              <a:t>Returns historical information about a federation</a:t>
            </a:r>
          </a:p>
          <a:p>
            <a:pPr marL="0"/>
            <a:r>
              <a:rPr lang="en-US" sz="2800" dirty="0" err="1" smtClean="0"/>
              <a:t>sys.federation_distribution_history</a:t>
            </a:r>
            <a:endParaRPr lang="en-US" sz="2800" dirty="0" smtClean="0"/>
          </a:p>
          <a:p>
            <a:pPr marL="0"/>
            <a:r>
              <a:rPr lang="en-US" sz="2400" dirty="0" smtClean="0">
                <a:latin typeface="+mn-lt"/>
              </a:rPr>
              <a:t>Returns historical information about the distribution type and data types used by a federation</a:t>
            </a:r>
          </a:p>
          <a:p>
            <a:pPr marL="0"/>
            <a:r>
              <a:rPr lang="en-US" sz="2800" dirty="0" err="1" smtClean="0"/>
              <a:t>sys.federation_member_history</a:t>
            </a:r>
            <a:endParaRPr lang="en-US" sz="2800" dirty="0" smtClean="0"/>
          </a:p>
          <a:p>
            <a:pPr marL="0"/>
            <a:r>
              <a:rPr lang="en-US" sz="2400" dirty="0" smtClean="0">
                <a:latin typeface="+mn-lt"/>
              </a:rPr>
              <a:t>Returns historical information for each member of a federation</a:t>
            </a:r>
          </a:p>
          <a:p>
            <a:pPr marL="0"/>
            <a:r>
              <a:rPr lang="en-US" sz="2800" dirty="0" err="1" smtClean="0"/>
              <a:t>sys.federation_member_distribution_history</a:t>
            </a:r>
            <a:endParaRPr lang="en-US" sz="2800" dirty="0" smtClean="0"/>
          </a:p>
          <a:p>
            <a:pPr marL="0"/>
            <a:r>
              <a:rPr lang="en-US" sz="2400" dirty="0" smtClean="0">
                <a:latin typeface="+mn-lt"/>
              </a:rPr>
              <a:t>Returns historical information about the distribution range for federation members.</a:t>
            </a:r>
          </a:p>
        </p:txBody>
      </p:sp>
      <p:sp>
        <p:nvSpPr>
          <p:cNvPr id="4" name="Content Placeholder 2"/>
          <p:cNvSpPr txBox="1">
            <a:spLocks/>
          </p:cNvSpPr>
          <p:nvPr/>
        </p:nvSpPr>
        <p:spPr>
          <a:xfrm>
            <a:off x="500062" y="5557130"/>
            <a:ext cx="11149013" cy="669414"/>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a:r>
              <a:rPr lang="en-US" sz="2000" b="1" dirty="0" smtClean="0">
                <a:solidFill>
                  <a:srgbClr val="00B0F0">
                    <a:alpha val="99000"/>
                  </a:srgbClr>
                </a:solidFill>
              </a:rPr>
              <a:t>NOTE:</a:t>
            </a:r>
          </a:p>
          <a:p>
            <a:pPr marL="0"/>
            <a:r>
              <a:rPr lang="en-US" sz="2000" dirty="0" smtClean="0"/>
              <a:t>Cleanup of historical data is performed automatically every two weeks.</a:t>
            </a:r>
            <a:endParaRPr lang="en-US" sz="3200" dirty="0" smtClean="0"/>
          </a:p>
        </p:txBody>
      </p:sp>
    </p:spTree>
    <p:extLst>
      <p:ext uri="{BB962C8B-B14F-4D97-AF65-F5344CB8AC3E}">
        <p14:creationId xmlns:p14="http://schemas.microsoft.com/office/powerpoint/2010/main" val="721732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Sample</a:t>
            </a:r>
            <a:endParaRPr lang="en-US" dirty="0"/>
          </a:p>
        </p:txBody>
      </p:sp>
      <p:sp>
        <p:nvSpPr>
          <p:cNvPr id="4" name="Title 3"/>
          <p:cNvSpPr>
            <a:spLocks noGrp="1"/>
          </p:cNvSpPr>
          <p:nvPr>
            <p:ph type="ctrTitle" idx="4294967295"/>
          </p:nvPr>
        </p:nvSpPr>
        <p:spPr>
          <a:xfrm>
            <a:off x="0" y="2233613"/>
            <a:ext cx="8374063" cy="747897"/>
          </a:xfrm>
        </p:spPr>
        <p:txBody>
          <a:bodyPr/>
          <a:lstStyle/>
          <a:p>
            <a:endParaRPr lang="en-US" dirty="0"/>
          </a:p>
        </p:txBody>
      </p:sp>
    </p:spTree>
    <p:extLst>
      <p:ext uri="{BB962C8B-B14F-4D97-AF65-F5344CB8AC3E}">
        <p14:creationId xmlns:p14="http://schemas.microsoft.com/office/powerpoint/2010/main" val="10763448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Create Database &amp; Federation</a:t>
            </a:r>
            <a:endParaRPr lang="en-US" dirty="0"/>
          </a:p>
        </p:txBody>
      </p:sp>
      <p:sp>
        <p:nvSpPr>
          <p:cNvPr id="5" name="Text Placeholder 4"/>
          <p:cNvSpPr>
            <a:spLocks noGrp="1"/>
          </p:cNvSpPr>
          <p:nvPr>
            <p:ph type="body" sz="quarter" idx="10"/>
          </p:nvPr>
        </p:nvSpPr>
        <p:spPr>
          <a:xfrm>
            <a:off x="519112" y="1447799"/>
            <a:ext cx="11149013" cy="3453253"/>
          </a:xfrm>
        </p:spPr>
        <p:txBody>
          <a:bodyPr/>
          <a:lstStyle/>
          <a:p>
            <a:pPr marL="0" indent="0">
              <a:buNone/>
            </a:pPr>
            <a:r>
              <a:rPr lang="en-US" sz="3600" dirty="0"/>
              <a:t>CREATE DATABASE </a:t>
            </a:r>
            <a:r>
              <a:rPr lang="en-US" sz="3600" dirty="0" err="1"/>
              <a:t>SalesDB</a:t>
            </a:r>
            <a:r>
              <a:rPr lang="en-US" sz="3600" dirty="0"/>
              <a:t> </a:t>
            </a:r>
            <a:r>
              <a:rPr lang="en-US" sz="3600" dirty="0" smtClean="0"/>
              <a:t>	(</a:t>
            </a:r>
            <a:r>
              <a:rPr lang="en-US" sz="3600" dirty="0"/>
              <a:t>EDITION='</a:t>
            </a:r>
            <a:r>
              <a:rPr lang="en-US" sz="3600" dirty="0" err="1"/>
              <a:t>business',</a:t>
            </a:r>
            <a:r>
              <a:rPr lang="en-US" sz="3600" dirty="0" err="1" smtClean="0"/>
              <a:t>MAXSIZE</a:t>
            </a:r>
            <a:r>
              <a:rPr lang="en-US" sz="3600" dirty="0" smtClean="0"/>
              <a:t>=150GB)</a:t>
            </a:r>
          </a:p>
          <a:p>
            <a:endParaRPr lang="en-US" sz="3600" dirty="0" smtClean="0"/>
          </a:p>
          <a:p>
            <a:pPr marL="0" indent="0">
              <a:buNone/>
            </a:pPr>
            <a:r>
              <a:rPr lang="en-US" sz="3600" i="1" dirty="0" smtClean="0"/>
              <a:t>connect to </a:t>
            </a:r>
            <a:r>
              <a:rPr lang="en-US" sz="3600" i="1" dirty="0" err="1" smtClean="0"/>
              <a:t>SalesDB</a:t>
            </a:r>
            <a:r>
              <a:rPr lang="en-US" sz="3600" i="1" dirty="0" smtClean="0"/>
              <a:t>…</a:t>
            </a:r>
            <a:endParaRPr lang="en-US" sz="3600" i="1" dirty="0"/>
          </a:p>
          <a:p>
            <a:endParaRPr lang="en-US" sz="3600" dirty="0" smtClean="0"/>
          </a:p>
          <a:p>
            <a:pPr marL="0" indent="0">
              <a:buNone/>
            </a:pPr>
            <a:r>
              <a:rPr lang="en-US" sz="3600" dirty="0"/>
              <a:t>CREATE FEDERATION </a:t>
            </a:r>
            <a:r>
              <a:rPr lang="en-US" sz="3600" dirty="0" err="1" smtClean="0"/>
              <a:t>Orders_Federation</a:t>
            </a:r>
            <a:r>
              <a:rPr lang="en-US" sz="3600" dirty="0"/>
              <a:t>(ID BIGINT </a:t>
            </a:r>
            <a:r>
              <a:rPr lang="en-US" sz="3600" dirty="0" smtClean="0"/>
              <a:t>RANGE)</a:t>
            </a:r>
          </a:p>
        </p:txBody>
      </p:sp>
      <p:sp>
        <p:nvSpPr>
          <p:cNvPr id="6" name="Oval Callout 5"/>
          <p:cNvSpPr/>
          <p:nvPr/>
        </p:nvSpPr>
        <p:spPr bwMode="auto">
          <a:xfrm>
            <a:off x="8407730" y="1710054"/>
            <a:ext cx="3574473" cy="1911927"/>
          </a:xfrm>
          <a:prstGeom prst="wedgeEllipseCallout">
            <a:avLst>
              <a:gd name="adj1" fmla="val -56883"/>
              <a:gd name="adj2" fmla="val 84486"/>
            </a:avLst>
          </a:prstGeom>
          <a:solidFill>
            <a:schemeClr val="accent6"/>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rPr>
              <a:t>Create a Federation use a BIGINT as the Federation Key</a:t>
            </a:r>
          </a:p>
        </p:txBody>
      </p:sp>
    </p:spTree>
    <p:extLst>
      <p:ext uri="{BB962C8B-B14F-4D97-AF65-F5344CB8AC3E}">
        <p14:creationId xmlns:p14="http://schemas.microsoft.com/office/powerpoint/2010/main" val="35651804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Callout 5"/>
          <p:cNvSpPr/>
          <p:nvPr/>
        </p:nvSpPr>
        <p:spPr bwMode="auto">
          <a:xfrm>
            <a:off x="7624988" y="1365290"/>
            <a:ext cx="3574473" cy="1911927"/>
          </a:xfrm>
          <a:prstGeom prst="wedgeEllipseCallout">
            <a:avLst>
              <a:gd name="adj1" fmla="val -150238"/>
              <a:gd name="adj2" fmla="val 68958"/>
            </a:avLst>
          </a:prstGeom>
          <a:solidFill>
            <a:schemeClr val="accent6"/>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rPr>
              <a:t>Establish the </a:t>
            </a:r>
            <a:r>
              <a:rPr lang="en-US" sz="2200" dirty="0" err="1" smtClean="0">
                <a:solidFill>
                  <a:schemeClr val="bg1"/>
                </a:solidFill>
              </a:rPr>
              <a:t>customerid</a:t>
            </a:r>
            <a:r>
              <a:rPr lang="en-US" sz="2200" dirty="0" smtClean="0">
                <a:solidFill>
                  <a:schemeClr val="bg1"/>
                </a:solidFill>
              </a:rPr>
              <a:t> as the Federation Key</a:t>
            </a:r>
          </a:p>
        </p:txBody>
      </p:sp>
      <p:sp>
        <p:nvSpPr>
          <p:cNvPr id="4" name="Title 3"/>
          <p:cNvSpPr>
            <a:spLocks noGrp="1"/>
          </p:cNvSpPr>
          <p:nvPr>
            <p:ph type="title"/>
          </p:nvPr>
        </p:nvSpPr>
        <p:spPr/>
        <p:txBody>
          <a:bodyPr/>
          <a:lstStyle/>
          <a:p>
            <a:r>
              <a:rPr lang="en-US" dirty="0" smtClean="0"/>
              <a:t>Create Partitioned Table</a:t>
            </a:r>
            <a:endParaRPr lang="en-US" dirty="0"/>
          </a:p>
        </p:txBody>
      </p:sp>
      <p:sp>
        <p:nvSpPr>
          <p:cNvPr id="5" name="Text Placeholder 4"/>
          <p:cNvSpPr>
            <a:spLocks noGrp="1"/>
          </p:cNvSpPr>
          <p:nvPr>
            <p:ph type="body" sz="quarter" idx="10"/>
          </p:nvPr>
        </p:nvSpPr>
        <p:spPr>
          <a:xfrm>
            <a:off x="519112" y="1295401"/>
            <a:ext cx="11149013" cy="5142996"/>
          </a:xfrm>
        </p:spPr>
        <p:txBody>
          <a:bodyPr/>
          <a:lstStyle/>
          <a:p>
            <a:pPr marL="0" indent="0">
              <a:buNone/>
            </a:pPr>
            <a:r>
              <a:rPr lang="en-US" sz="1800" dirty="0"/>
              <a:t>USE FEDERATION </a:t>
            </a:r>
            <a:r>
              <a:rPr lang="en-US" sz="1800" dirty="0" err="1"/>
              <a:t>Orders_Federation</a:t>
            </a:r>
            <a:r>
              <a:rPr lang="en-US" sz="1800" dirty="0"/>
              <a:t>(0) WITH </a:t>
            </a:r>
            <a:r>
              <a:rPr lang="en-US" sz="1800" dirty="0" smtClean="0"/>
              <a:t>RESET</a:t>
            </a:r>
            <a:endParaRPr lang="en-US" sz="1800" dirty="0"/>
          </a:p>
          <a:p>
            <a:pPr marL="0" indent="0">
              <a:buNone/>
            </a:pPr>
            <a:r>
              <a:rPr lang="en-US" sz="1800" dirty="0"/>
              <a:t>CREATE TABLE orders(</a:t>
            </a:r>
          </a:p>
          <a:p>
            <a:pPr marL="0" indent="0">
              <a:buNone/>
            </a:pPr>
            <a:r>
              <a:rPr lang="en-US" sz="1800" dirty="0" smtClean="0"/>
              <a:t>	</a:t>
            </a:r>
            <a:r>
              <a:rPr lang="en-US" sz="1800" dirty="0" err="1" smtClean="0"/>
              <a:t>customerid</a:t>
            </a:r>
            <a:r>
              <a:rPr lang="en-US" sz="1800" dirty="0" smtClean="0"/>
              <a:t> </a:t>
            </a:r>
            <a:r>
              <a:rPr lang="en-US" sz="1800" dirty="0" err="1"/>
              <a:t>bigint</a:t>
            </a:r>
            <a:r>
              <a:rPr lang="en-US" sz="1800" dirty="0"/>
              <a:t>, </a:t>
            </a:r>
          </a:p>
          <a:p>
            <a:pPr marL="0" indent="0">
              <a:buNone/>
            </a:pPr>
            <a:r>
              <a:rPr lang="en-US" sz="1800" dirty="0" smtClean="0"/>
              <a:t>	</a:t>
            </a:r>
            <a:r>
              <a:rPr lang="en-US" sz="1800" dirty="0" err="1" smtClean="0"/>
              <a:t>orderid</a:t>
            </a:r>
            <a:r>
              <a:rPr lang="en-US" sz="1800" dirty="0" smtClean="0"/>
              <a:t> </a:t>
            </a:r>
            <a:r>
              <a:rPr lang="en-US" sz="1800" dirty="0" err="1"/>
              <a:t>bigint</a:t>
            </a:r>
            <a:r>
              <a:rPr lang="en-US" sz="1800" dirty="0"/>
              <a:t>, </a:t>
            </a:r>
          </a:p>
          <a:p>
            <a:pPr marL="0" indent="0">
              <a:buNone/>
            </a:pPr>
            <a:r>
              <a:rPr lang="en-US" sz="1800" dirty="0"/>
              <a:t>	</a:t>
            </a:r>
            <a:r>
              <a:rPr lang="en-US" sz="1800" dirty="0" err="1"/>
              <a:t>odate</a:t>
            </a:r>
            <a:r>
              <a:rPr lang="en-US" sz="1800" dirty="0"/>
              <a:t> </a:t>
            </a:r>
            <a:r>
              <a:rPr lang="en-US" sz="1800" dirty="0" err="1"/>
              <a:t>datetime</a:t>
            </a:r>
            <a:r>
              <a:rPr lang="en-US" sz="1800" dirty="0"/>
              <a:t>, </a:t>
            </a:r>
          </a:p>
          <a:p>
            <a:pPr marL="0" indent="0">
              <a:buNone/>
            </a:pPr>
            <a:r>
              <a:rPr lang="en-US" sz="1800" dirty="0"/>
              <a:t>	primary key (</a:t>
            </a:r>
            <a:r>
              <a:rPr lang="en-US" sz="1800" dirty="0" err="1"/>
              <a:t>orderid</a:t>
            </a:r>
            <a:r>
              <a:rPr lang="en-US" sz="1800" dirty="0"/>
              <a:t>, </a:t>
            </a:r>
            <a:r>
              <a:rPr lang="en-US" sz="1800" dirty="0" err="1"/>
              <a:t>customerid</a:t>
            </a:r>
            <a:r>
              <a:rPr lang="en-US" sz="1800" dirty="0"/>
              <a:t>)) </a:t>
            </a:r>
          </a:p>
          <a:p>
            <a:pPr marL="0" indent="0">
              <a:buNone/>
            </a:pPr>
            <a:r>
              <a:rPr lang="en-US" sz="1800" dirty="0" smtClean="0"/>
              <a:t>FEDERATED </a:t>
            </a:r>
            <a:r>
              <a:rPr lang="en-US" sz="1800" dirty="0"/>
              <a:t>ON </a:t>
            </a:r>
            <a:r>
              <a:rPr lang="en-US" sz="1800" dirty="0" smtClean="0"/>
              <a:t>(ID = </a:t>
            </a:r>
            <a:r>
              <a:rPr lang="en-US" sz="1800" dirty="0" err="1" smtClean="0"/>
              <a:t>customerid</a:t>
            </a:r>
            <a:r>
              <a:rPr lang="en-US" sz="1800" dirty="0" smtClean="0"/>
              <a:t>)</a:t>
            </a:r>
          </a:p>
          <a:p>
            <a:pPr marL="0" indent="0">
              <a:buNone/>
            </a:pPr>
            <a:r>
              <a:rPr lang="en-US" sz="1800" dirty="0" smtClean="0"/>
              <a:t>CREATE </a:t>
            </a:r>
            <a:r>
              <a:rPr lang="en-US" sz="1800" dirty="0"/>
              <a:t>TABLE </a:t>
            </a:r>
            <a:r>
              <a:rPr lang="en-US" sz="1800" dirty="0" err="1"/>
              <a:t>orderdetails</a:t>
            </a:r>
            <a:r>
              <a:rPr lang="en-US" sz="1800" dirty="0"/>
              <a:t>(</a:t>
            </a:r>
          </a:p>
          <a:p>
            <a:pPr marL="0" indent="0">
              <a:buNone/>
            </a:pPr>
            <a:r>
              <a:rPr lang="en-US" sz="1800" dirty="0"/>
              <a:t>	</a:t>
            </a:r>
            <a:r>
              <a:rPr lang="en-US" sz="1800" dirty="0" err="1"/>
              <a:t>customerid</a:t>
            </a:r>
            <a:r>
              <a:rPr lang="en-US" sz="1800" dirty="0"/>
              <a:t> </a:t>
            </a:r>
            <a:r>
              <a:rPr lang="en-US" sz="1800" dirty="0" err="1"/>
              <a:t>bigint</a:t>
            </a:r>
            <a:r>
              <a:rPr lang="en-US" sz="1800" dirty="0"/>
              <a:t>, </a:t>
            </a:r>
          </a:p>
          <a:p>
            <a:pPr marL="0" indent="0">
              <a:buNone/>
            </a:pPr>
            <a:r>
              <a:rPr lang="en-US" sz="1800" dirty="0"/>
              <a:t>	</a:t>
            </a:r>
            <a:r>
              <a:rPr lang="en-US" sz="1800" dirty="0" err="1" smtClean="0"/>
              <a:t>orderdetailid</a:t>
            </a:r>
            <a:r>
              <a:rPr lang="en-US" sz="1800" dirty="0" smtClean="0"/>
              <a:t> </a:t>
            </a:r>
            <a:r>
              <a:rPr lang="en-US" sz="1800" dirty="0" err="1"/>
              <a:t>bigint</a:t>
            </a:r>
            <a:r>
              <a:rPr lang="en-US" sz="1800" dirty="0"/>
              <a:t>, </a:t>
            </a:r>
          </a:p>
          <a:p>
            <a:pPr marL="0" indent="0">
              <a:buNone/>
            </a:pPr>
            <a:r>
              <a:rPr lang="en-US" sz="1800" dirty="0"/>
              <a:t>	</a:t>
            </a:r>
            <a:r>
              <a:rPr lang="en-US" sz="1800" dirty="0" err="1"/>
              <a:t>orderid</a:t>
            </a:r>
            <a:r>
              <a:rPr lang="en-US" sz="1800" dirty="0"/>
              <a:t> </a:t>
            </a:r>
            <a:r>
              <a:rPr lang="en-US" sz="1800" dirty="0" err="1"/>
              <a:t>bigint</a:t>
            </a:r>
            <a:r>
              <a:rPr lang="en-US" sz="1800" dirty="0"/>
              <a:t>, </a:t>
            </a:r>
          </a:p>
          <a:p>
            <a:pPr marL="0" indent="0">
              <a:buNone/>
            </a:pPr>
            <a:r>
              <a:rPr lang="en-US" sz="1800" dirty="0"/>
              <a:t>	</a:t>
            </a:r>
            <a:r>
              <a:rPr lang="en-US" sz="1800" dirty="0" err="1"/>
              <a:t>partid</a:t>
            </a:r>
            <a:r>
              <a:rPr lang="en-US" sz="1800" dirty="0"/>
              <a:t> </a:t>
            </a:r>
            <a:r>
              <a:rPr lang="en-US" sz="1800" dirty="0" err="1"/>
              <a:t>bigint</a:t>
            </a:r>
            <a:r>
              <a:rPr lang="en-US" sz="1800" dirty="0"/>
              <a:t>, </a:t>
            </a:r>
          </a:p>
          <a:p>
            <a:pPr marL="0" indent="0">
              <a:buNone/>
            </a:pPr>
            <a:r>
              <a:rPr lang="en-US" sz="1800" dirty="0"/>
              <a:t>	primary key (</a:t>
            </a:r>
            <a:r>
              <a:rPr lang="en-US" sz="1800" dirty="0" err="1"/>
              <a:t>orderdetailid</a:t>
            </a:r>
            <a:r>
              <a:rPr lang="en-US" sz="1800" dirty="0"/>
              <a:t>, </a:t>
            </a:r>
            <a:r>
              <a:rPr lang="en-US" sz="1800" dirty="0" err="1"/>
              <a:t>customerid</a:t>
            </a:r>
            <a:r>
              <a:rPr lang="en-US" sz="1800" dirty="0"/>
              <a:t>)) </a:t>
            </a:r>
          </a:p>
          <a:p>
            <a:pPr marL="0" indent="0">
              <a:buNone/>
            </a:pPr>
            <a:r>
              <a:rPr lang="en-US" sz="1800" dirty="0" smtClean="0"/>
              <a:t>FEDERATED </a:t>
            </a:r>
            <a:r>
              <a:rPr lang="en-US" sz="1800" dirty="0"/>
              <a:t>ON </a:t>
            </a:r>
            <a:r>
              <a:rPr lang="en-US" sz="1800" dirty="0" smtClean="0"/>
              <a:t>(ID = </a:t>
            </a:r>
            <a:r>
              <a:rPr lang="en-US" sz="1800" dirty="0" err="1" smtClean="0"/>
              <a:t>customerid</a:t>
            </a:r>
            <a:r>
              <a:rPr lang="en-US" sz="1800" dirty="0"/>
              <a:t>)</a:t>
            </a:r>
            <a:endParaRPr lang="en-US" sz="1800" dirty="0" smtClean="0"/>
          </a:p>
        </p:txBody>
      </p:sp>
      <p:sp>
        <p:nvSpPr>
          <p:cNvPr id="2" name="Right Brace 1"/>
          <p:cNvSpPr/>
          <p:nvPr/>
        </p:nvSpPr>
        <p:spPr>
          <a:xfrm>
            <a:off x="4487638" y="3679032"/>
            <a:ext cx="676894" cy="2398816"/>
          </a:xfrm>
          <a:prstGeom prst="rightBrace">
            <a:avLst/>
          </a:prstGeom>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
        <p:nvSpPr>
          <p:cNvPr id="7" name="Oval Callout 6"/>
          <p:cNvSpPr/>
          <p:nvPr/>
        </p:nvSpPr>
        <p:spPr bwMode="auto">
          <a:xfrm>
            <a:off x="7825013" y="3800754"/>
            <a:ext cx="3574473" cy="2155371"/>
          </a:xfrm>
          <a:prstGeom prst="wedgeEllipseCallout">
            <a:avLst>
              <a:gd name="adj1" fmla="val -115437"/>
              <a:gd name="adj2" fmla="val 456"/>
            </a:avLst>
          </a:prstGeom>
          <a:solidFill>
            <a:schemeClr val="accent6"/>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rPr>
              <a:t>Data with the same </a:t>
            </a:r>
            <a:r>
              <a:rPr lang="en-US" sz="2200" dirty="0" err="1" smtClean="0">
                <a:solidFill>
                  <a:schemeClr val="bg1"/>
                </a:solidFill>
              </a:rPr>
              <a:t>customerid</a:t>
            </a:r>
            <a:r>
              <a:rPr lang="en-US" sz="2200" dirty="0" smtClean="0">
                <a:solidFill>
                  <a:schemeClr val="bg1"/>
                </a:solidFill>
              </a:rPr>
              <a:t> in these two tables should be treated as an Atomic Unit</a:t>
            </a:r>
          </a:p>
        </p:txBody>
      </p:sp>
    </p:spTree>
    <p:extLst>
      <p:ext uri="{BB962C8B-B14F-4D97-AF65-F5344CB8AC3E}">
        <p14:creationId xmlns:p14="http://schemas.microsoft.com/office/powerpoint/2010/main" val="171324266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Insert Some Data</a:t>
            </a:r>
            <a:endParaRPr lang="en-US" dirty="0"/>
          </a:p>
        </p:txBody>
      </p:sp>
      <p:sp>
        <p:nvSpPr>
          <p:cNvPr id="5" name="Text Placeholder 4"/>
          <p:cNvSpPr>
            <a:spLocks noGrp="1"/>
          </p:cNvSpPr>
          <p:nvPr>
            <p:ph type="body" sz="quarter" idx="10"/>
          </p:nvPr>
        </p:nvSpPr>
        <p:spPr>
          <a:xfrm>
            <a:off x="519112" y="1447798"/>
            <a:ext cx="11149013" cy="4247317"/>
          </a:xfrm>
        </p:spPr>
        <p:txBody>
          <a:bodyPr/>
          <a:lstStyle/>
          <a:p>
            <a:pPr marL="0" indent="0">
              <a:buNone/>
            </a:pPr>
            <a:r>
              <a:rPr lang="en-US" sz="2000" dirty="0" smtClean="0"/>
              <a:t>INSERT </a:t>
            </a:r>
            <a:r>
              <a:rPr lang="en-US" sz="2000" dirty="0"/>
              <a:t>INTO orders VALUES(10,1,getdate()), (10,2,getdate()), (11,3,getdate())</a:t>
            </a:r>
          </a:p>
          <a:p>
            <a:pPr marL="0" indent="0">
              <a:buNone/>
            </a:pPr>
            <a:r>
              <a:rPr lang="en-US" sz="2000" dirty="0"/>
              <a:t>INSERT INTO orders VALUES(110,11,getdate()), (110,12,getdate()), (111,13,getdate())</a:t>
            </a:r>
          </a:p>
          <a:p>
            <a:pPr marL="0" indent="0">
              <a:buNone/>
            </a:pPr>
            <a:r>
              <a:rPr lang="en-US" sz="2000" dirty="0"/>
              <a:t>INSERT INTO orders VALUES(210,21,getdate()), (210,22,getdate()), (211,23,getdate())</a:t>
            </a:r>
          </a:p>
          <a:p>
            <a:pPr marL="0" indent="0">
              <a:buNone/>
            </a:pPr>
            <a:r>
              <a:rPr lang="en-US" sz="2000" dirty="0"/>
              <a:t>INSERT INTO orders VALUES(310,31,getdate()), (310,32,getdate()), (311,33,getdate())</a:t>
            </a:r>
          </a:p>
          <a:p>
            <a:endParaRPr lang="en-US" sz="2000" dirty="0"/>
          </a:p>
          <a:p>
            <a:pPr marL="0" indent="0">
              <a:buNone/>
            </a:pPr>
            <a:r>
              <a:rPr lang="en-US" sz="2000" dirty="0"/>
              <a:t>INSERT INTO </a:t>
            </a:r>
            <a:r>
              <a:rPr lang="en-US" sz="2000" dirty="0" err="1"/>
              <a:t>orderdetails</a:t>
            </a:r>
            <a:r>
              <a:rPr lang="en-US" sz="2000" dirty="0"/>
              <a:t> VALUES(10,1,1,1), (10,2,1,2), </a:t>
            </a:r>
            <a:r>
              <a:rPr lang="en-US" sz="2000" dirty="0" smtClean="0"/>
              <a:t>(</a:t>
            </a:r>
            <a:r>
              <a:rPr lang="en-US" sz="2000" dirty="0"/>
              <a:t>10,3,1,10</a:t>
            </a:r>
            <a:r>
              <a:rPr lang="en-US" sz="2000" dirty="0" smtClean="0"/>
              <a:t>),(</a:t>
            </a:r>
            <a:r>
              <a:rPr lang="en-US" sz="2000" dirty="0"/>
              <a:t>10,4,2,100),(10,5,2,1000), (11,6,3,101)</a:t>
            </a:r>
          </a:p>
          <a:p>
            <a:pPr marL="0" indent="0">
              <a:buNone/>
            </a:pPr>
            <a:r>
              <a:rPr lang="en-US" sz="2000" dirty="0"/>
              <a:t>INSERT INTO </a:t>
            </a:r>
            <a:r>
              <a:rPr lang="en-US" sz="2000" dirty="0" err="1"/>
              <a:t>orderdetails</a:t>
            </a:r>
            <a:r>
              <a:rPr lang="en-US" sz="2000" dirty="0"/>
              <a:t> VALUES(110,11,11,1), (110,12,11,2), </a:t>
            </a:r>
            <a:r>
              <a:rPr lang="en-US" sz="2000" dirty="0" smtClean="0"/>
              <a:t>(</a:t>
            </a:r>
            <a:r>
              <a:rPr lang="en-US" sz="2000" dirty="0"/>
              <a:t>110,13,11,10),(110,14,12,100),(110,15,12,1000), (111,16,13,101)</a:t>
            </a:r>
          </a:p>
          <a:p>
            <a:pPr marL="0" indent="0">
              <a:buNone/>
            </a:pPr>
            <a:r>
              <a:rPr lang="en-US" sz="2000" dirty="0"/>
              <a:t>INSERT INTO </a:t>
            </a:r>
            <a:r>
              <a:rPr lang="en-US" sz="2000" dirty="0" err="1"/>
              <a:t>orderdetails</a:t>
            </a:r>
            <a:r>
              <a:rPr lang="en-US" sz="2000" dirty="0"/>
              <a:t> VALUES(210,21,21,1), (210,22,22,2), </a:t>
            </a:r>
            <a:r>
              <a:rPr lang="en-US" sz="2000" dirty="0" smtClean="0"/>
              <a:t>(</a:t>
            </a:r>
            <a:r>
              <a:rPr lang="en-US" sz="2000" dirty="0"/>
              <a:t>210,23,21,10),(210,24,22,100),(210,25,22,1000), (211,26,23,101)</a:t>
            </a:r>
          </a:p>
          <a:p>
            <a:pPr marL="0" indent="0">
              <a:buNone/>
            </a:pPr>
            <a:r>
              <a:rPr lang="en-US" sz="2000" dirty="0"/>
              <a:t>INSERT INTO </a:t>
            </a:r>
            <a:r>
              <a:rPr lang="en-US" sz="2000" dirty="0" err="1"/>
              <a:t>orderdetails</a:t>
            </a:r>
            <a:r>
              <a:rPr lang="en-US" sz="2000" dirty="0"/>
              <a:t> VALUES(310,31,31,1), (310,32,31,2), </a:t>
            </a:r>
            <a:r>
              <a:rPr lang="en-US" sz="2000" dirty="0" smtClean="0"/>
              <a:t>(</a:t>
            </a:r>
            <a:r>
              <a:rPr lang="en-US" sz="2000" dirty="0"/>
              <a:t>310,33,31,10),(310,34,32,100),(310,35,32,1000), (311,36,33,101</a:t>
            </a:r>
            <a:r>
              <a:rPr lang="en-US" sz="2000" dirty="0" smtClean="0"/>
              <a:t>)</a:t>
            </a:r>
            <a:endParaRPr lang="en-US" sz="2000" dirty="0"/>
          </a:p>
        </p:txBody>
      </p:sp>
    </p:spTree>
    <p:extLst>
      <p:ext uri="{BB962C8B-B14F-4D97-AF65-F5344CB8AC3E}">
        <p14:creationId xmlns:p14="http://schemas.microsoft.com/office/powerpoint/2010/main" val="374701838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Simple SELECT</a:t>
            </a:r>
            <a:endParaRPr lang="en-US" dirty="0"/>
          </a:p>
        </p:txBody>
      </p:sp>
      <p:sp>
        <p:nvSpPr>
          <p:cNvPr id="5" name="Text Placeholder 4"/>
          <p:cNvSpPr>
            <a:spLocks noGrp="1"/>
          </p:cNvSpPr>
          <p:nvPr>
            <p:ph type="body" sz="quarter" idx="10"/>
          </p:nvPr>
        </p:nvSpPr>
        <p:spPr/>
        <p:txBody>
          <a:bodyPr/>
          <a:lstStyle/>
          <a:p>
            <a:pPr marL="0" indent="0">
              <a:buNone/>
            </a:pPr>
            <a:r>
              <a:rPr lang="en-US" sz="2000" dirty="0" smtClean="0"/>
              <a:t>SELECT * FROM ORDERS </a:t>
            </a:r>
          </a:p>
          <a:p>
            <a:endParaRPr lang="en-US" sz="2000" dirty="0"/>
          </a:p>
          <a:p>
            <a:pPr marL="0" indent="0">
              <a:buNone/>
            </a:pPr>
            <a:r>
              <a:rPr lang="en-US" sz="2000" dirty="0" smtClean="0"/>
              <a:t>RESULTS</a:t>
            </a:r>
          </a:p>
          <a:p>
            <a:pPr marL="0" indent="0">
              <a:buNone/>
            </a:pPr>
            <a:r>
              <a:rPr lang="en-US" sz="2000" dirty="0" smtClean="0"/>
              <a:t>--------</a:t>
            </a:r>
          </a:p>
          <a:p>
            <a:pPr marL="0" indent="0">
              <a:buNone/>
            </a:pPr>
            <a:r>
              <a:rPr lang="en-US" sz="2000" dirty="0"/>
              <a:t>ORDER 10</a:t>
            </a:r>
          </a:p>
          <a:p>
            <a:pPr marL="0" indent="0">
              <a:buNone/>
            </a:pPr>
            <a:r>
              <a:rPr lang="en-US" sz="2000" dirty="0"/>
              <a:t>ORDER </a:t>
            </a:r>
            <a:r>
              <a:rPr lang="en-US" sz="2000" dirty="0" smtClean="0"/>
              <a:t>110</a:t>
            </a:r>
            <a:endParaRPr lang="en-US" sz="2000" dirty="0"/>
          </a:p>
          <a:p>
            <a:pPr marL="0" indent="0">
              <a:buNone/>
            </a:pPr>
            <a:r>
              <a:rPr lang="en-US" sz="2000" dirty="0"/>
              <a:t>ORDER </a:t>
            </a:r>
            <a:r>
              <a:rPr lang="en-US" sz="2000" dirty="0" smtClean="0"/>
              <a:t>210</a:t>
            </a:r>
            <a:endParaRPr lang="en-US" sz="2000" dirty="0"/>
          </a:p>
          <a:p>
            <a:pPr marL="0" indent="0">
              <a:buNone/>
            </a:pPr>
            <a:r>
              <a:rPr lang="en-US" sz="2000" dirty="0"/>
              <a:t>ORDER </a:t>
            </a:r>
            <a:r>
              <a:rPr lang="en-US" sz="2000" dirty="0" smtClean="0"/>
              <a:t>310</a:t>
            </a:r>
            <a:endParaRPr lang="en-US" sz="2000" dirty="0"/>
          </a:p>
        </p:txBody>
      </p:sp>
    </p:spTree>
    <p:extLst>
      <p:ext uri="{BB962C8B-B14F-4D97-AF65-F5344CB8AC3E}">
        <p14:creationId xmlns:p14="http://schemas.microsoft.com/office/powerpoint/2010/main" val="26510892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Split Database</a:t>
            </a:r>
            <a:endParaRPr lang="en-US" dirty="0"/>
          </a:p>
        </p:txBody>
      </p:sp>
      <p:sp>
        <p:nvSpPr>
          <p:cNvPr id="5" name="Text Placeholder 4"/>
          <p:cNvSpPr>
            <a:spLocks noGrp="1"/>
          </p:cNvSpPr>
          <p:nvPr>
            <p:ph type="body" sz="quarter" idx="10"/>
          </p:nvPr>
        </p:nvSpPr>
        <p:spPr>
          <a:xfrm>
            <a:off x="519112" y="1447799"/>
            <a:ext cx="11149013" cy="1819276"/>
          </a:xfrm>
        </p:spPr>
        <p:txBody>
          <a:bodyPr/>
          <a:lstStyle/>
          <a:p>
            <a:pPr marL="0" indent="0">
              <a:buNone/>
            </a:pPr>
            <a:r>
              <a:rPr lang="en-US" sz="2000" dirty="0"/>
              <a:t>USE FEDERATION </a:t>
            </a:r>
            <a:r>
              <a:rPr lang="en-US" sz="2000" dirty="0" smtClean="0"/>
              <a:t>ROOT WITH RESET</a:t>
            </a:r>
          </a:p>
          <a:p>
            <a:endParaRPr lang="en-US" sz="2000" dirty="0" smtClean="0"/>
          </a:p>
          <a:p>
            <a:pPr marL="0" indent="0">
              <a:buNone/>
            </a:pPr>
            <a:r>
              <a:rPr lang="en-US" sz="2000" dirty="0" smtClean="0"/>
              <a:t>ALTER </a:t>
            </a:r>
            <a:r>
              <a:rPr lang="en-US" sz="2000" dirty="0"/>
              <a:t>FEDERATION </a:t>
            </a:r>
            <a:r>
              <a:rPr lang="en-US" sz="2000" dirty="0" err="1"/>
              <a:t>orders_federation</a:t>
            </a:r>
            <a:r>
              <a:rPr lang="en-US" sz="2000" dirty="0"/>
              <a:t> SPLIT </a:t>
            </a:r>
            <a:r>
              <a:rPr lang="en-US" sz="2000" dirty="0" smtClean="0"/>
              <a:t>AT 100</a:t>
            </a:r>
            <a:endParaRPr lang="en-US" sz="2000" dirty="0"/>
          </a:p>
        </p:txBody>
      </p:sp>
      <p:sp>
        <p:nvSpPr>
          <p:cNvPr id="6" name="Oval Callout 5"/>
          <p:cNvSpPr/>
          <p:nvPr/>
        </p:nvSpPr>
        <p:spPr bwMode="auto">
          <a:xfrm>
            <a:off x="7285410" y="928386"/>
            <a:ext cx="3574473" cy="1911927"/>
          </a:xfrm>
          <a:prstGeom prst="wedgeEllipseCallout">
            <a:avLst>
              <a:gd name="adj1" fmla="val -129999"/>
              <a:gd name="adj2" fmla="val -15307"/>
            </a:avLst>
          </a:prstGeom>
          <a:solidFill>
            <a:schemeClr val="accent6"/>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rPr>
              <a:t>Federation Root houses the Directory</a:t>
            </a:r>
          </a:p>
        </p:txBody>
      </p:sp>
      <p:sp>
        <p:nvSpPr>
          <p:cNvPr id="7" name="Oval Callout 6"/>
          <p:cNvSpPr/>
          <p:nvPr/>
        </p:nvSpPr>
        <p:spPr bwMode="auto">
          <a:xfrm>
            <a:off x="6840187" y="3823862"/>
            <a:ext cx="3871356" cy="2113800"/>
          </a:xfrm>
          <a:prstGeom prst="wedgeEllipseCallout">
            <a:avLst>
              <a:gd name="adj1" fmla="val -89733"/>
              <a:gd name="adj2" fmla="val -111580"/>
            </a:avLst>
          </a:prstGeom>
          <a:solidFill>
            <a:schemeClr val="accent6"/>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rPr>
              <a:t>Split the Federation Member into two at the </a:t>
            </a:r>
            <a:r>
              <a:rPr lang="en-US" sz="2200" dirty="0" err="1" smtClean="0">
                <a:solidFill>
                  <a:schemeClr val="bg1"/>
                </a:solidFill>
              </a:rPr>
              <a:t>customerid</a:t>
            </a:r>
            <a:r>
              <a:rPr lang="en-US" sz="2200" dirty="0" smtClean="0">
                <a:solidFill>
                  <a:schemeClr val="bg1"/>
                </a:solidFill>
              </a:rPr>
              <a:t> 100 boundary</a:t>
            </a:r>
          </a:p>
        </p:txBody>
      </p:sp>
    </p:spTree>
    <p:extLst>
      <p:ext uri="{BB962C8B-B14F-4D97-AF65-F5344CB8AC3E}">
        <p14:creationId xmlns:p14="http://schemas.microsoft.com/office/powerpoint/2010/main" val="322504098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 with Federation Key</a:t>
            </a:r>
            <a:endParaRPr lang="en-US" dirty="0"/>
          </a:p>
        </p:txBody>
      </p:sp>
      <p:sp>
        <p:nvSpPr>
          <p:cNvPr id="5" name="Text Placeholder 4"/>
          <p:cNvSpPr>
            <a:spLocks noGrp="1"/>
          </p:cNvSpPr>
          <p:nvPr>
            <p:ph type="body" sz="quarter" idx="10"/>
          </p:nvPr>
        </p:nvSpPr>
        <p:spPr>
          <a:xfrm>
            <a:off x="519112" y="1447799"/>
            <a:ext cx="11149013" cy="4265783"/>
          </a:xfrm>
        </p:spPr>
        <p:txBody>
          <a:bodyPr/>
          <a:lstStyle/>
          <a:p>
            <a:pPr marL="0" indent="0">
              <a:buNone/>
            </a:pPr>
            <a:r>
              <a:rPr lang="en-US" sz="1600" dirty="0" smtClean="0"/>
              <a:t>USE </a:t>
            </a:r>
            <a:r>
              <a:rPr lang="en-US" sz="1600" dirty="0"/>
              <a:t>FEDERATION </a:t>
            </a:r>
            <a:r>
              <a:rPr lang="en-US" sz="1600" dirty="0" err="1" smtClean="0"/>
              <a:t>Orders_Federation</a:t>
            </a:r>
            <a:r>
              <a:rPr lang="en-US" sz="1600" dirty="0" smtClean="0"/>
              <a:t>(ID=0</a:t>
            </a:r>
            <a:r>
              <a:rPr lang="en-US" sz="1600" dirty="0"/>
              <a:t>) WITH </a:t>
            </a:r>
            <a:r>
              <a:rPr lang="en-US" sz="1600" dirty="0" smtClean="0"/>
              <a:t>RESET, FILTERING = OFF</a:t>
            </a:r>
            <a:endParaRPr lang="en-US" sz="1600" dirty="0"/>
          </a:p>
          <a:p>
            <a:pPr marL="0" indent="0">
              <a:buNone/>
            </a:pPr>
            <a:r>
              <a:rPr lang="en-US" sz="1600" dirty="0" smtClean="0"/>
              <a:t>SELECT </a:t>
            </a:r>
            <a:r>
              <a:rPr lang="en-US" sz="1600" dirty="0"/>
              <a:t>* FROM ORDERS </a:t>
            </a:r>
          </a:p>
          <a:p>
            <a:pPr marL="0" indent="0">
              <a:buNone/>
            </a:pPr>
            <a:r>
              <a:rPr lang="en-US" sz="1600" dirty="0" smtClean="0"/>
              <a:t>RESULTS</a:t>
            </a:r>
            <a:endParaRPr lang="en-US" sz="1600" dirty="0"/>
          </a:p>
          <a:p>
            <a:pPr marL="0" indent="0">
              <a:buNone/>
            </a:pPr>
            <a:r>
              <a:rPr lang="en-US" sz="1600" dirty="0"/>
              <a:t>--------</a:t>
            </a:r>
          </a:p>
          <a:p>
            <a:pPr marL="0" indent="0">
              <a:buNone/>
            </a:pPr>
            <a:r>
              <a:rPr lang="en-US" sz="1600" dirty="0"/>
              <a:t>ORDER 10</a:t>
            </a:r>
          </a:p>
          <a:p>
            <a:pPr marL="0" indent="0">
              <a:buNone/>
            </a:pPr>
            <a:endParaRPr lang="en-US" sz="1600" dirty="0" smtClean="0"/>
          </a:p>
          <a:p>
            <a:pPr marL="0" indent="0">
              <a:buNone/>
            </a:pPr>
            <a:r>
              <a:rPr lang="en-US" sz="1600" dirty="0" smtClean="0"/>
              <a:t>USE </a:t>
            </a:r>
            <a:r>
              <a:rPr lang="en-US" sz="1600" dirty="0"/>
              <a:t>FEDERATION </a:t>
            </a:r>
            <a:r>
              <a:rPr lang="en-US" sz="1600" dirty="0" err="1" smtClean="0"/>
              <a:t>Orders_Federation</a:t>
            </a:r>
            <a:r>
              <a:rPr lang="en-US" sz="1600" dirty="0" smtClean="0"/>
              <a:t>(ID=100</a:t>
            </a:r>
            <a:r>
              <a:rPr lang="en-US" sz="1600" dirty="0"/>
              <a:t>) WITH </a:t>
            </a:r>
            <a:r>
              <a:rPr lang="en-US" sz="1600" dirty="0" smtClean="0"/>
              <a:t>RESET, FILTERING = OFF</a:t>
            </a:r>
            <a:endParaRPr lang="en-US" sz="1600" dirty="0"/>
          </a:p>
          <a:p>
            <a:pPr marL="0" indent="0">
              <a:buNone/>
            </a:pPr>
            <a:r>
              <a:rPr lang="en-US" sz="1600" dirty="0" smtClean="0"/>
              <a:t>SELECT </a:t>
            </a:r>
            <a:r>
              <a:rPr lang="en-US" sz="1600" dirty="0"/>
              <a:t>* FROM ORDERS </a:t>
            </a:r>
          </a:p>
          <a:p>
            <a:pPr marL="0" indent="0">
              <a:buNone/>
            </a:pPr>
            <a:r>
              <a:rPr lang="en-US" sz="1600" dirty="0" smtClean="0"/>
              <a:t>RESULTS</a:t>
            </a:r>
            <a:endParaRPr lang="en-US" sz="1600" dirty="0"/>
          </a:p>
          <a:p>
            <a:pPr marL="0" indent="0">
              <a:buNone/>
            </a:pPr>
            <a:r>
              <a:rPr lang="en-US" sz="1600" dirty="0"/>
              <a:t>--------</a:t>
            </a:r>
          </a:p>
          <a:p>
            <a:pPr marL="0" indent="0">
              <a:buNone/>
            </a:pPr>
            <a:r>
              <a:rPr lang="en-US" sz="1600" dirty="0" smtClean="0"/>
              <a:t>ORDER </a:t>
            </a:r>
            <a:r>
              <a:rPr lang="en-US" sz="1600" dirty="0"/>
              <a:t>110</a:t>
            </a:r>
          </a:p>
          <a:p>
            <a:pPr marL="0" indent="0">
              <a:buNone/>
            </a:pPr>
            <a:r>
              <a:rPr lang="en-US" sz="1600" dirty="0"/>
              <a:t>ORDER 210</a:t>
            </a:r>
          </a:p>
          <a:p>
            <a:pPr marL="0" indent="0">
              <a:buNone/>
            </a:pPr>
            <a:r>
              <a:rPr lang="en-US" sz="1600" dirty="0"/>
              <a:t>ORDER 310</a:t>
            </a:r>
          </a:p>
        </p:txBody>
      </p:sp>
      <p:sp>
        <p:nvSpPr>
          <p:cNvPr id="6" name="Oval Callout 5"/>
          <p:cNvSpPr/>
          <p:nvPr/>
        </p:nvSpPr>
        <p:spPr bwMode="auto">
          <a:xfrm>
            <a:off x="7077694" y="1995062"/>
            <a:ext cx="3574473" cy="1911927"/>
          </a:xfrm>
          <a:prstGeom prst="wedgeEllipseCallout">
            <a:avLst>
              <a:gd name="adj1" fmla="val -145725"/>
              <a:gd name="adj2" fmla="val -64763"/>
            </a:avLst>
          </a:prstGeom>
          <a:solidFill>
            <a:schemeClr val="accent6"/>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rPr>
              <a:t>Use Federation Member </a:t>
            </a:r>
          </a:p>
          <a:p>
            <a:pPr algn="ctr" defTabSz="914099" fontAlgn="base">
              <a:spcBef>
                <a:spcPct val="0"/>
              </a:spcBef>
              <a:spcAft>
                <a:spcPct val="0"/>
              </a:spcAft>
            </a:pPr>
            <a:r>
              <a:rPr lang="en-US" sz="2200" dirty="0" smtClean="0">
                <a:solidFill>
                  <a:schemeClr val="bg1"/>
                </a:solidFill>
              </a:rPr>
              <a:t>that contains </a:t>
            </a:r>
            <a:r>
              <a:rPr lang="en-US" sz="2200" dirty="0" err="1" smtClean="0">
                <a:solidFill>
                  <a:schemeClr val="bg1"/>
                </a:solidFill>
              </a:rPr>
              <a:t>customerids</a:t>
            </a:r>
            <a:r>
              <a:rPr lang="en-US" sz="2200" dirty="0" smtClean="0">
                <a:solidFill>
                  <a:schemeClr val="bg1"/>
                </a:solidFill>
              </a:rPr>
              <a:t> &lt; 100</a:t>
            </a:r>
          </a:p>
        </p:txBody>
      </p:sp>
      <p:sp>
        <p:nvSpPr>
          <p:cNvPr id="7" name="Oval Callout 6"/>
          <p:cNvSpPr/>
          <p:nvPr/>
        </p:nvSpPr>
        <p:spPr bwMode="auto">
          <a:xfrm>
            <a:off x="7077694" y="4439393"/>
            <a:ext cx="3574473" cy="1911927"/>
          </a:xfrm>
          <a:prstGeom prst="wedgeEllipseCallout">
            <a:avLst>
              <a:gd name="adj1" fmla="val -142794"/>
              <a:gd name="adj2" fmla="val -88676"/>
            </a:avLst>
          </a:prstGeom>
          <a:solidFill>
            <a:schemeClr val="accent6"/>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rPr>
              <a:t>Use Federation Member </a:t>
            </a:r>
          </a:p>
          <a:p>
            <a:pPr algn="ctr" defTabSz="914099" fontAlgn="base">
              <a:spcBef>
                <a:spcPct val="0"/>
              </a:spcBef>
              <a:spcAft>
                <a:spcPct val="0"/>
              </a:spcAft>
            </a:pPr>
            <a:r>
              <a:rPr lang="en-US" sz="2200" dirty="0" smtClean="0">
                <a:solidFill>
                  <a:schemeClr val="bg1"/>
                </a:solidFill>
              </a:rPr>
              <a:t>that contains </a:t>
            </a:r>
            <a:r>
              <a:rPr lang="en-US" sz="2200" dirty="0" err="1" smtClean="0">
                <a:solidFill>
                  <a:schemeClr val="bg1"/>
                </a:solidFill>
              </a:rPr>
              <a:t>customerids</a:t>
            </a:r>
            <a:r>
              <a:rPr lang="en-US" sz="2200" dirty="0" smtClean="0">
                <a:solidFill>
                  <a:schemeClr val="bg1"/>
                </a:solidFill>
              </a:rPr>
              <a:t> &gt; 100</a:t>
            </a:r>
          </a:p>
        </p:txBody>
      </p:sp>
    </p:spTree>
    <p:extLst>
      <p:ext uri="{BB962C8B-B14F-4D97-AF65-F5344CB8AC3E}">
        <p14:creationId xmlns:p14="http://schemas.microsoft.com/office/powerpoint/2010/main" val="2166410333"/>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553998"/>
          </a:xfrm>
        </p:spPr>
        <p:txBody>
          <a:bodyPr/>
          <a:lstStyle/>
          <a:p>
            <a:r>
              <a:rPr lang="en-US" sz="4000" dirty="0" smtClean="0"/>
              <a:t>Best Practices and Design Considerations</a:t>
            </a:r>
            <a:endParaRPr lang="en-US" sz="4000" dirty="0"/>
          </a:p>
        </p:txBody>
      </p:sp>
      <p:sp>
        <p:nvSpPr>
          <p:cNvPr id="35" name="Content Placeholder 2"/>
          <p:cNvSpPr txBox="1">
            <a:spLocks/>
          </p:cNvSpPr>
          <p:nvPr/>
        </p:nvSpPr>
        <p:spPr>
          <a:xfrm>
            <a:off x="520700" y="1351721"/>
            <a:ext cx="7142369" cy="4775413"/>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600"/>
              </a:spcBef>
              <a:buNone/>
            </a:pPr>
            <a:r>
              <a:rPr lang="en-US" spc="-51" dirty="0" smtClean="0">
                <a:latin typeface="Segoe UI Light" pitchFamily="34" charset="0"/>
              </a:rPr>
              <a:t>Select a Federation Key that will allow you to federate data from multiple, related tables.</a:t>
            </a:r>
          </a:p>
          <a:p>
            <a:pPr marL="3175" lvl="1" indent="0" defTabSz="914325">
              <a:spcBef>
                <a:spcPts val="600"/>
              </a:spcBef>
              <a:buNone/>
            </a:pPr>
            <a:r>
              <a:rPr lang="en-US" spc="-51" dirty="0" smtClean="0">
                <a:latin typeface="Segoe UI Light" pitchFamily="34" charset="0"/>
              </a:rPr>
              <a:t>Handle data distribution of new data at the application layer.</a:t>
            </a:r>
          </a:p>
          <a:p>
            <a:pPr marL="3175" lvl="1" indent="0" defTabSz="914325">
              <a:spcBef>
                <a:spcPts val="600"/>
              </a:spcBef>
              <a:buNone/>
            </a:pPr>
            <a:r>
              <a:rPr lang="en-US" spc="-51" dirty="0" smtClean="0">
                <a:latin typeface="Segoe UI Light" pitchFamily="34" charset="0"/>
              </a:rPr>
              <a:t>Application must implement logic for joining data from multiple federation members</a:t>
            </a:r>
          </a:p>
        </p:txBody>
      </p:sp>
    </p:spTree>
    <p:extLst>
      <p:ext uri="{BB962C8B-B14F-4D97-AF65-F5344CB8AC3E}">
        <p14:creationId xmlns:p14="http://schemas.microsoft.com/office/powerpoint/2010/main" val="539966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fade">
                                      <p:cBhvr>
                                        <p:cTn id="7" dur="500"/>
                                        <p:tgtEl>
                                          <p:spTgt spid="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xEl>
                                              <p:pRg st="1" end="1"/>
                                            </p:txEl>
                                          </p:spTgt>
                                        </p:tgtEl>
                                        <p:attrNameLst>
                                          <p:attrName>style.visibility</p:attrName>
                                        </p:attrNameLst>
                                      </p:cBhvr>
                                      <p:to>
                                        <p:strVal val="visible"/>
                                      </p:to>
                                    </p:set>
                                    <p:animEffect transition="in" filter="fade">
                                      <p:cBhvr>
                                        <p:cTn id="10" dur="500"/>
                                        <p:tgtEl>
                                          <p:spTgt spid="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xEl>
                                              <p:pRg st="2" end="2"/>
                                            </p:txEl>
                                          </p:spTgt>
                                        </p:tgtEl>
                                        <p:attrNameLst>
                                          <p:attrName>style.visibility</p:attrName>
                                        </p:attrNameLst>
                                      </p:cBhvr>
                                      <p:to>
                                        <p:strVal val="visible"/>
                                      </p:to>
                                    </p:set>
                                    <p:animEffect transition="in" filter="fade">
                                      <p:cBhvr>
                                        <p:cTn id="13" dur="500"/>
                                        <p:tgtEl>
                                          <p:spTgt spid="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SQL </a:t>
            </a:r>
            <a:r>
              <a:rPr lang="en-US" sz="4800" dirty="0" smtClean="0"/>
              <a:t>Federations</a:t>
            </a:r>
            <a:endParaRPr lang="en-US" sz="4800"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5990669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Scalability</a:t>
            </a:r>
            <a:endParaRPr lang="en-US" dirty="0"/>
          </a:p>
        </p:txBody>
      </p:sp>
      <p:sp>
        <p:nvSpPr>
          <p:cNvPr id="4" name="Title 3"/>
          <p:cNvSpPr>
            <a:spLocks noGrp="1"/>
          </p:cNvSpPr>
          <p:nvPr>
            <p:ph type="ctrTitle" idx="4294967295"/>
          </p:nvPr>
        </p:nvSpPr>
        <p:spPr>
          <a:xfrm>
            <a:off x="0" y="2233613"/>
            <a:ext cx="8374063" cy="747897"/>
          </a:xfrm>
        </p:spPr>
        <p:txBody>
          <a:bodyPr/>
          <a:lstStyle/>
          <a:p>
            <a:endParaRPr lang="en-US" dirty="0"/>
          </a:p>
        </p:txBody>
      </p:sp>
    </p:spTree>
    <p:extLst>
      <p:ext uri="{BB962C8B-B14F-4D97-AF65-F5344CB8AC3E}">
        <p14:creationId xmlns:p14="http://schemas.microsoft.com/office/powerpoint/2010/main" val="107634486"/>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610044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Database Scalability</a:t>
            </a:r>
            <a:endParaRPr lang="en-US" dirty="0"/>
          </a:p>
        </p:txBody>
      </p:sp>
      <p:sp>
        <p:nvSpPr>
          <p:cNvPr id="5" name="Content Placeholder 2"/>
          <p:cNvSpPr txBox="1">
            <a:spLocks/>
          </p:cNvSpPr>
          <p:nvPr/>
        </p:nvSpPr>
        <p:spPr>
          <a:xfrm>
            <a:off x="520701" y="1351721"/>
            <a:ext cx="9299574" cy="4775413"/>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600"/>
              </a:spcBef>
              <a:buNone/>
            </a:pPr>
            <a:r>
              <a:rPr lang="en-US" spc="-50" dirty="0" smtClean="0">
                <a:latin typeface="Segoe UI Light" pitchFamily="34" charset="0"/>
              </a:rPr>
              <a:t>Scale-Up</a:t>
            </a:r>
          </a:p>
          <a:p>
            <a:pPr marL="3175" lvl="1" indent="0" defTabSz="914325">
              <a:spcBef>
                <a:spcPts val="600"/>
              </a:spcBef>
              <a:buNone/>
            </a:pPr>
            <a:r>
              <a:rPr lang="en-US" sz="2400" spc="-50" dirty="0" smtClean="0"/>
              <a:t>Single database that houses all the data of an application</a:t>
            </a:r>
          </a:p>
          <a:p>
            <a:pPr marL="3175" lvl="1" indent="0" defTabSz="914325">
              <a:spcBef>
                <a:spcPts val="600"/>
              </a:spcBef>
              <a:buNone/>
            </a:pPr>
            <a:r>
              <a:rPr lang="en-US" sz="2400" spc="-50" dirty="0" smtClean="0"/>
              <a:t>Hard to handle peak load</a:t>
            </a:r>
          </a:p>
          <a:p>
            <a:pPr marL="3175" lvl="1" indent="0" defTabSz="914325">
              <a:spcBef>
                <a:spcPts val="600"/>
              </a:spcBef>
              <a:buNone/>
            </a:pPr>
            <a:r>
              <a:rPr lang="en-US" sz="2400" spc="-50" dirty="0" smtClean="0"/>
              <a:t>OK with exponential incremental cost</a:t>
            </a:r>
          </a:p>
          <a:p>
            <a:pPr marL="3175" lvl="1" indent="0" defTabSz="914325">
              <a:spcBef>
                <a:spcPts val="600"/>
              </a:spcBef>
              <a:buNone/>
            </a:pPr>
            <a:endParaRPr lang="en-US" sz="2400" spc="-50" dirty="0" smtClean="0"/>
          </a:p>
          <a:p>
            <a:pPr marL="3175" lvl="1" indent="0" defTabSz="914325">
              <a:spcBef>
                <a:spcPts val="600"/>
              </a:spcBef>
              <a:buNone/>
            </a:pPr>
            <a:r>
              <a:rPr lang="en-US" spc="-50" dirty="0" smtClean="0">
                <a:latin typeface="Segoe UI Light" pitchFamily="34" charset="0"/>
              </a:rPr>
              <a:t>Scale-Out</a:t>
            </a:r>
            <a:endParaRPr lang="en-US" spc="-50" dirty="0">
              <a:latin typeface="Segoe UI Light" pitchFamily="34" charset="0"/>
            </a:endParaRPr>
          </a:p>
          <a:p>
            <a:pPr marL="3175" lvl="1" indent="0" defTabSz="914325">
              <a:spcBef>
                <a:spcPts val="600"/>
              </a:spcBef>
              <a:buNone/>
            </a:pPr>
            <a:r>
              <a:rPr lang="en-US" sz="2400" spc="-50" dirty="0" smtClean="0"/>
              <a:t>Multiple databases spread over multiple independent nodes</a:t>
            </a:r>
          </a:p>
          <a:p>
            <a:pPr marL="3175" lvl="1" indent="0" defTabSz="914325">
              <a:spcBef>
                <a:spcPts val="600"/>
              </a:spcBef>
              <a:buNone/>
            </a:pPr>
            <a:r>
              <a:rPr lang="en-US" sz="2400" spc="-50" dirty="0" smtClean="0"/>
              <a:t>Cost effective, commodity class hardware</a:t>
            </a:r>
          </a:p>
          <a:p>
            <a:pPr marL="3175" lvl="1" indent="0" defTabSz="914325">
              <a:spcBef>
                <a:spcPts val="600"/>
              </a:spcBef>
              <a:buNone/>
            </a:pPr>
            <a:r>
              <a:rPr lang="en-US" sz="2400" spc="-50" dirty="0" smtClean="0"/>
              <a:t>Typical patterns: </a:t>
            </a:r>
            <a:r>
              <a:rPr lang="en-US" sz="2400" spc="-50" dirty="0" err="1" smtClean="0"/>
              <a:t>Sharding</a:t>
            </a:r>
            <a:r>
              <a:rPr lang="en-US" sz="2400" spc="-50" dirty="0" smtClean="0"/>
              <a:t> and Horizontal Partitioning</a:t>
            </a:r>
            <a:endParaRPr lang="en-US" sz="2400" spc="-51" dirty="0" smtClean="0"/>
          </a:p>
        </p:txBody>
      </p:sp>
    </p:spTree>
    <p:extLst>
      <p:ext uri="{BB962C8B-B14F-4D97-AF65-F5344CB8AC3E}">
        <p14:creationId xmlns:p14="http://schemas.microsoft.com/office/powerpoint/2010/main" val="118877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fade">
                                      <p:cBhvr>
                                        <p:cTn id="19" dur="500"/>
                                        <p:tgtEl>
                                          <p:spTgt spid="5">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Effect transition="in" filter="fade">
                                      <p:cBhvr>
                                        <p:cTn id="25" dur="500"/>
                                        <p:tgtEl>
                                          <p:spTgt spid="5">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animEffect transition="in" filter="fade">
                                      <p:cBhvr>
                                        <p:cTn id="28"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Model for the Cloud</a:t>
            </a:r>
            <a:endParaRPr lang="en-US" dirty="0"/>
          </a:p>
        </p:txBody>
      </p:sp>
      <p:sp>
        <p:nvSpPr>
          <p:cNvPr id="3" name="Text Placeholder 2"/>
          <p:cNvSpPr>
            <a:spLocks noGrp="1"/>
          </p:cNvSpPr>
          <p:nvPr>
            <p:ph type="body" sz="quarter" idx="10"/>
          </p:nvPr>
        </p:nvSpPr>
        <p:spPr>
          <a:xfrm>
            <a:off x="519112" y="1447799"/>
            <a:ext cx="5776913" cy="4467226"/>
          </a:xfrm>
        </p:spPr>
        <p:txBody>
          <a:bodyPr>
            <a:normAutofit lnSpcReduction="10000"/>
          </a:bodyPr>
          <a:lstStyle/>
          <a:p>
            <a:r>
              <a:rPr lang="en-US" sz="3000" dirty="0" smtClean="0"/>
              <a:t>Cloud Apps Require Scale Beyond Scale-Up</a:t>
            </a:r>
          </a:p>
          <a:p>
            <a:pPr lvl="1"/>
            <a:r>
              <a:rPr lang="en-US" sz="2600" dirty="0"/>
              <a:t>Massive aggregate </a:t>
            </a:r>
            <a:r>
              <a:rPr lang="en-US" sz="2600" dirty="0" smtClean="0"/>
              <a:t>capacity: 100s </a:t>
            </a:r>
            <a:r>
              <a:rPr lang="en-US" sz="2600" dirty="0"/>
              <a:t>of </a:t>
            </a:r>
            <a:r>
              <a:rPr lang="en-US" sz="2600" dirty="0" smtClean="0"/>
              <a:t>nodes available for use</a:t>
            </a:r>
            <a:endParaRPr lang="en-US" sz="2600" dirty="0"/>
          </a:p>
          <a:p>
            <a:endParaRPr lang="en-US" sz="1100" dirty="0" smtClean="0"/>
          </a:p>
          <a:p>
            <a:r>
              <a:rPr lang="en-US" sz="3000" dirty="0" smtClean="0"/>
              <a:t>Cloud Apps Demand the Best Economics</a:t>
            </a:r>
          </a:p>
          <a:p>
            <a:pPr lvl="1"/>
            <a:r>
              <a:rPr lang="en-US" sz="2600" dirty="0" smtClean="0"/>
              <a:t>Best Price/Performance</a:t>
            </a:r>
          </a:p>
          <a:p>
            <a:pPr lvl="1">
              <a:lnSpc>
                <a:spcPct val="110000"/>
              </a:lnSpc>
            </a:pPr>
            <a:r>
              <a:rPr lang="en-US" dirty="0" smtClean="0"/>
              <a:t>Many commodity nodes for the economics</a:t>
            </a:r>
          </a:p>
          <a:p>
            <a:pPr lvl="1"/>
            <a:endParaRPr lang="en-US" sz="2600" dirty="0" smtClean="0"/>
          </a:p>
          <a:p>
            <a:pPr lvl="1"/>
            <a:r>
              <a:rPr lang="en-US" sz="2600" dirty="0" smtClean="0"/>
              <a:t>Elasticity + Pay-as-you-go</a:t>
            </a:r>
          </a:p>
          <a:p>
            <a:pPr lvl="1"/>
            <a:r>
              <a:rPr lang="en-US" dirty="0" smtClean="0"/>
              <a:t>Provision just in time and without downtime!</a:t>
            </a:r>
          </a:p>
          <a:p>
            <a:pPr lvl="1"/>
            <a:r>
              <a:rPr lang="en-US" dirty="0" smtClean="0"/>
              <a:t>Reduce overcapacity</a:t>
            </a:r>
          </a:p>
          <a:p>
            <a:pPr lvl="1"/>
            <a:endParaRPr lang="en-US" dirty="0"/>
          </a:p>
        </p:txBody>
      </p:sp>
      <p:pic>
        <p:nvPicPr>
          <p:cNvPr id="6" name="Picture 2" descr="imag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5866" y="1428775"/>
            <a:ext cx="5200775" cy="22723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85866" y="3959936"/>
            <a:ext cx="5114262" cy="2258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059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SQL </a:t>
            </a:r>
            <a:r>
              <a:rPr lang="en-US" dirty="0" smtClean="0"/>
              <a:t>Federations</a:t>
            </a:r>
            <a:endParaRPr lang="en-US" dirty="0"/>
          </a:p>
        </p:txBody>
      </p:sp>
      <p:sp>
        <p:nvSpPr>
          <p:cNvPr id="4" name="Title 3"/>
          <p:cNvSpPr>
            <a:spLocks noGrp="1"/>
          </p:cNvSpPr>
          <p:nvPr>
            <p:ph type="ctrTitle" idx="4294967295"/>
          </p:nvPr>
        </p:nvSpPr>
        <p:spPr>
          <a:xfrm>
            <a:off x="0" y="2233613"/>
            <a:ext cx="8374063" cy="747897"/>
          </a:xfrm>
        </p:spPr>
        <p:txBody>
          <a:bodyPr/>
          <a:lstStyle/>
          <a:p>
            <a:endParaRPr lang="en-US" dirty="0"/>
          </a:p>
        </p:txBody>
      </p:sp>
    </p:spTree>
    <p:extLst>
      <p:ext uri="{BB962C8B-B14F-4D97-AF65-F5344CB8AC3E}">
        <p14:creationId xmlns:p14="http://schemas.microsoft.com/office/powerpoint/2010/main" val="10763448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92497"/>
          </a:xfrm>
        </p:spPr>
        <p:txBody>
          <a:bodyPr/>
          <a:lstStyle/>
          <a:p>
            <a:r>
              <a:rPr lang="en-US" sz="5000" dirty="0" smtClean="0"/>
              <a:t>Introducing </a:t>
            </a:r>
            <a:r>
              <a:rPr lang="en-US" sz="5000" dirty="0" smtClean="0"/>
              <a:t>SQL Federation</a:t>
            </a:r>
            <a:endParaRPr lang="en-US" sz="5000" dirty="0"/>
          </a:p>
        </p:txBody>
      </p:sp>
      <p:sp>
        <p:nvSpPr>
          <p:cNvPr id="3" name="Text Placeholder 2"/>
          <p:cNvSpPr>
            <a:spLocks noGrp="1"/>
          </p:cNvSpPr>
          <p:nvPr>
            <p:ph type="body" sz="quarter" idx="10"/>
          </p:nvPr>
        </p:nvSpPr>
        <p:spPr/>
        <p:txBody>
          <a:bodyPr/>
          <a:lstStyle/>
          <a:p>
            <a:pPr marL="0" indent="0">
              <a:buNone/>
            </a:pPr>
            <a:r>
              <a:rPr lang="en-US" sz="2800" dirty="0" smtClean="0">
                <a:latin typeface="Segoe UI Light" pitchFamily="34" charset="0"/>
              </a:rPr>
              <a:t>Canonical 3 tier app scales by adding and removing nodes in front and middle tiers.</a:t>
            </a:r>
          </a:p>
          <a:p>
            <a:pPr marL="0" indent="0">
              <a:buNone/>
            </a:pPr>
            <a:r>
              <a:rPr lang="en-US" sz="2800" dirty="0" smtClean="0">
                <a:latin typeface="Segoe UI Light" pitchFamily="34" charset="0"/>
              </a:rPr>
              <a:t>Federations extend the model to the DB Tier</a:t>
            </a:r>
          </a:p>
        </p:txBody>
      </p:sp>
      <p:pic>
        <p:nvPicPr>
          <p:cNvPr id="4"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60030"/>
          <a:stretch/>
        </p:blipFill>
        <p:spPr bwMode="auto">
          <a:xfrm>
            <a:off x="2155833" y="4675394"/>
            <a:ext cx="9740018" cy="1044921"/>
          </a:xfrm>
          <a:prstGeom prst="rect">
            <a:avLst/>
          </a:prstGeom>
          <a:noFill/>
          <a:ln>
            <a:noFill/>
          </a:ln>
          <a:effectLst>
            <a:outerShdw blurRad="50800" dist="38100" dir="16200000"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9295930" y="4466749"/>
            <a:ext cx="2560601" cy="349684"/>
            <a:chOff x="7180523" y="5175411"/>
            <a:chExt cx="1920951" cy="349684"/>
          </a:xfrm>
          <a:scene3d>
            <a:camera prst="perspectiveHeroicExtremeRightFacing"/>
            <a:lightRig rig="threePt" dir="t"/>
          </a:scene3d>
        </p:grpSpPr>
        <p:sp>
          <p:nvSpPr>
            <p:cNvPr id="6" name="Can 5"/>
            <p:cNvSpPr/>
            <p:nvPr/>
          </p:nvSpPr>
          <p:spPr bwMode="auto">
            <a:xfrm>
              <a:off x="7818477"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Can 6"/>
            <p:cNvSpPr/>
            <p:nvPr/>
          </p:nvSpPr>
          <p:spPr bwMode="auto">
            <a:xfrm>
              <a:off x="7499500"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Can 7"/>
            <p:cNvSpPr/>
            <p:nvPr/>
          </p:nvSpPr>
          <p:spPr bwMode="auto">
            <a:xfrm>
              <a:off x="7180523"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Can 8"/>
            <p:cNvSpPr/>
            <p:nvPr/>
          </p:nvSpPr>
          <p:spPr bwMode="auto">
            <a:xfrm>
              <a:off x="8782497"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Can 9"/>
            <p:cNvSpPr/>
            <p:nvPr/>
          </p:nvSpPr>
          <p:spPr bwMode="auto">
            <a:xfrm>
              <a:off x="8463520"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 name="Can 10"/>
            <p:cNvSpPr/>
            <p:nvPr/>
          </p:nvSpPr>
          <p:spPr bwMode="auto">
            <a:xfrm>
              <a:off x="8144543"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2" name="Group 11"/>
          <p:cNvGrpSpPr/>
          <p:nvPr/>
        </p:nvGrpSpPr>
        <p:grpSpPr>
          <a:xfrm>
            <a:off x="9182544" y="4675393"/>
            <a:ext cx="2560601" cy="349684"/>
            <a:chOff x="7180523" y="5175411"/>
            <a:chExt cx="1920951" cy="349684"/>
          </a:xfrm>
          <a:scene3d>
            <a:camera prst="perspectiveHeroicExtremeRightFacing"/>
            <a:lightRig rig="threePt" dir="t"/>
          </a:scene3d>
        </p:grpSpPr>
        <p:sp>
          <p:nvSpPr>
            <p:cNvPr id="13" name="Can 12"/>
            <p:cNvSpPr/>
            <p:nvPr/>
          </p:nvSpPr>
          <p:spPr bwMode="auto">
            <a:xfrm>
              <a:off x="7818477"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Can 13"/>
            <p:cNvSpPr/>
            <p:nvPr/>
          </p:nvSpPr>
          <p:spPr bwMode="auto">
            <a:xfrm>
              <a:off x="7499500"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5" name="Can 14"/>
            <p:cNvSpPr/>
            <p:nvPr/>
          </p:nvSpPr>
          <p:spPr bwMode="auto">
            <a:xfrm>
              <a:off x="7180523"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6" name="Can 15"/>
            <p:cNvSpPr/>
            <p:nvPr/>
          </p:nvSpPr>
          <p:spPr bwMode="auto">
            <a:xfrm>
              <a:off x="8782497"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Can 16"/>
            <p:cNvSpPr/>
            <p:nvPr/>
          </p:nvSpPr>
          <p:spPr bwMode="auto">
            <a:xfrm>
              <a:off x="8463520"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8" name="Can 17"/>
            <p:cNvSpPr/>
            <p:nvPr/>
          </p:nvSpPr>
          <p:spPr bwMode="auto">
            <a:xfrm>
              <a:off x="8144543"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9" name="Group 18"/>
          <p:cNvGrpSpPr/>
          <p:nvPr/>
        </p:nvGrpSpPr>
        <p:grpSpPr>
          <a:xfrm>
            <a:off x="9031350" y="4902224"/>
            <a:ext cx="2560601" cy="349684"/>
            <a:chOff x="7180523" y="5175411"/>
            <a:chExt cx="1920951" cy="349684"/>
          </a:xfrm>
          <a:scene3d>
            <a:camera prst="perspectiveHeroicExtremeRightFacing"/>
            <a:lightRig rig="threePt" dir="t"/>
          </a:scene3d>
        </p:grpSpPr>
        <p:sp>
          <p:nvSpPr>
            <p:cNvPr id="20" name="Can 19"/>
            <p:cNvSpPr/>
            <p:nvPr/>
          </p:nvSpPr>
          <p:spPr bwMode="auto">
            <a:xfrm>
              <a:off x="7818477"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1" name="Can 20"/>
            <p:cNvSpPr/>
            <p:nvPr/>
          </p:nvSpPr>
          <p:spPr bwMode="auto">
            <a:xfrm>
              <a:off x="7499500"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2" name="Can 21"/>
            <p:cNvSpPr/>
            <p:nvPr/>
          </p:nvSpPr>
          <p:spPr bwMode="auto">
            <a:xfrm>
              <a:off x="7180523"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3" name="Can 22"/>
            <p:cNvSpPr/>
            <p:nvPr/>
          </p:nvSpPr>
          <p:spPr bwMode="auto">
            <a:xfrm>
              <a:off x="8782497"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4" name="Can 23"/>
            <p:cNvSpPr/>
            <p:nvPr/>
          </p:nvSpPr>
          <p:spPr bwMode="auto">
            <a:xfrm>
              <a:off x="8463520"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5" name="Can 24"/>
            <p:cNvSpPr/>
            <p:nvPr/>
          </p:nvSpPr>
          <p:spPr bwMode="auto">
            <a:xfrm>
              <a:off x="8144543"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6" name="Group 25"/>
          <p:cNvGrpSpPr/>
          <p:nvPr/>
        </p:nvGrpSpPr>
        <p:grpSpPr>
          <a:xfrm>
            <a:off x="9234497" y="5054624"/>
            <a:ext cx="2560601" cy="349684"/>
            <a:chOff x="7180523" y="5175411"/>
            <a:chExt cx="1920951" cy="349684"/>
          </a:xfrm>
          <a:scene3d>
            <a:camera prst="perspectiveHeroicExtremeRightFacing"/>
            <a:lightRig rig="threePt" dir="t"/>
          </a:scene3d>
        </p:grpSpPr>
        <p:sp>
          <p:nvSpPr>
            <p:cNvPr id="27" name="Can 26"/>
            <p:cNvSpPr/>
            <p:nvPr/>
          </p:nvSpPr>
          <p:spPr bwMode="auto">
            <a:xfrm>
              <a:off x="7818477"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8" name="Can 27"/>
            <p:cNvSpPr/>
            <p:nvPr/>
          </p:nvSpPr>
          <p:spPr bwMode="auto">
            <a:xfrm>
              <a:off x="7499500"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9" name="Can 28"/>
            <p:cNvSpPr/>
            <p:nvPr/>
          </p:nvSpPr>
          <p:spPr bwMode="auto">
            <a:xfrm>
              <a:off x="7180523"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0" name="Can 29"/>
            <p:cNvSpPr/>
            <p:nvPr/>
          </p:nvSpPr>
          <p:spPr bwMode="auto">
            <a:xfrm>
              <a:off x="8782497"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1" name="Can 30"/>
            <p:cNvSpPr/>
            <p:nvPr/>
          </p:nvSpPr>
          <p:spPr bwMode="auto">
            <a:xfrm>
              <a:off x="8463520"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2" name="Can 31"/>
            <p:cNvSpPr/>
            <p:nvPr/>
          </p:nvSpPr>
          <p:spPr bwMode="auto">
            <a:xfrm>
              <a:off x="8144543"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33" name="Group 32"/>
          <p:cNvGrpSpPr/>
          <p:nvPr/>
        </p:nvGrpSpPr>
        <p:grpSpPr>
          <a:xfrm>
            <a:off x="9437644" y="5207024"/>
            <a:ext cx="2560601" cy="349684"/>
            <a:chOff x="7180523" y="5175411"/>
            <a:chExt cx="1920951" cy="349684"/>
          </a:xfrm>
          <a:scene3d>
            <a:camera prst="perspectiveHeroicExtremeRightFacing"/>
            <a:lightRig rig="threePt" dir="t"/>
          </a:scene3d>
        </p:grpSpPr>
        <p:sp>
          <p:nvSpPr>
            <p:cNvPr id="34" name="Can 33"/>
            <p:cNvSpPr/>
            <p:nvPr/>
          </p:nvSpPr>
          <p:spPr bwMode="auto">
            <a:xfrm>
              <a:off x="7818477"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5" name="Can 34"/>
            <p:cNvSpPr/>
            <p:nvPr/>
          </p:nvSpPr>
          <p:spPr bwMode="auto">
            <a:xfrm>
              <a:off x="7499500"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6" name="Can 35"/>
            <p:cNvSpPr/>
            <p:nvPr/>
          </p:nvSpPr>
          <p:spPr bwMode="auto">
            <a:xfrm>
              <a:off x="7180523"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7" name="Can 36"/>
            <p:cNvSpPr/>
            <p:nvPr/>
          </p:nvSpPr>
          <p:spPr bwMode="auto">
            <a:xfrm>
              <a:off x="8782497"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8" name="Can 37"/>
            <p:cNvSpPr/>
            <p:nvPr/>
          </p:nvSpPr>
          <p:spPr bwMode="auto">
            <a:xfrm>
              <a:off x="8463520"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9" name="Can 38"/>
            <p:cNvSpPr/>
            <p:nvPr/>
          </p:nvSpPr>
          <p:spPr bwMode="auto">
            <a:xfrm>
              <a:off x="8144543"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40" name="Can 39"/>
          <p:cNvSpPr/>
          <p:nvPr/>
        </p:nvSpPr>
        <p:spPr bwMode="auto">
          <a:xfrm>
            <a:off x="9125846" y="4498487"/>
            <a:ext cx="907076" cy="699367"/>
          </a:xfrm>
          <a:prstGeom prst="can">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300" dirty="0" smtClean="0">
                <a:gradFill>
                  <a:gsLst>
                    <a:gs pos="0">
                      <a:srgbClr val="FFFFFF"/>
                    </a:gs>
                    <a:gs pos="100000">
                      <a:srgbClr val="FFFFFF"/>
                    </a:gs>
                  </a:gsLst>
                  <a:lin ang="5400000" scaled="0"/>
                </a:gradFill>
              </a:rPr>
              <a:t>SQL </a:t>
            </a:r>
            <a:r>
              <a:rPr lang="en-US" sz="1300" dirty="0" smtClean="0">
                <a:gradFill>
                  <a:gsLst>
                    <a:gs pos="0">
                      <a:srgbClr val="FFFFFF"/>
                    </a:gs>
                    <a:gs pos="100000">
                      <a:srgbClr val="FFFFFF"/>
                    </a:gs>
                  </a:gsLst>
                  <a:lin ang="5400000" scaled="0"/>
                </a:gradFill>
              </a:rPr>
              <a:t>Database</a:t>
            </a:r>
            <a:endParaRPr lang="en-US" sz="1300" dirty="0" smtClean="0">
              <a:gradFill>
                <a:gsLst>
                  <a:gs pos="0">
                    <a:srgbClr val="FFFFFF"/>
                  </a:gs>
                  <a:gs pos="100000">
                    <a:srgbClr val="FFFFFF"/>
                  </a:gs>
                </a:gsLst>
                <a:lin ang="5400000" scaled="0"/>
              </a:gradFill>
            </a:endParaRPr>
          </a:p>
        </p:txBody>
      </p:sp>
      <p:sp>
        <p:nvSpPr>
          <p:cNvPr id="41" name="Right Arrow 40"/>
          <p:cNvSpPr/>
          <p:nvPr/>
        </p:nvSpPr>
        <p:spPr bwMode="auto">
          <a:xfrm>
            <a:off x="2695490" y="4817600"/>
            <a:ext cx="696896" cy="739109"/>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2" name="Cloud Callout 41"/>
          <p:cNvSpPr/>
          <p:nvPr/>
        </p:nvSpPr>
        <p:spPr bwMode="auto">
          <a:xfrm>
            <a:off x="39217" y="4437593"/>
            <a:ext cx="2822138" cy="1520520"/>
          </a:xfrm>
          <a:prstGeom prst="cloudCallout">
            <a:avLst>
              <a:gd name="adj1" fmla="val 36719"/>
              <a:gd name="adj2" fmla="val -436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Larger User Traffic</a:t>
            </a:r>
          </a:p>
        </p:txBody>
      </p:sp>
      <p:grpSp>
        <p:nvGrpSpPr>
          <p:cNvPr id="43" name="Group 42"/>
          <p:cNvGrpSpPr/>
          <p:nvPr/>
        </p:nvGrpSpPr>
        <p:grpSpPr>
          <a:xfrm>
            <a:off x="9791973" y="5359758"/>
            <a:ext cx="2560601" cy="349684"/>
            <a:chOff x="7180523" y="5175411"/>
            <a:chExt cx="1920951" cy="349684"/>
          </a:xfrm>
          <a:scene3d>
            <a:camera prst="perspectiveHeroicExtremeRightFacing"/>
            <a:lightRig rig="threePt" dir="t"/>
          </a:scene3d>
        </p:grpSpPr>
        <p:sp>
          <p:nvSpPr>
            <p:cNvPr id="44" name="Can 43"/>
            <p:cNvSpPr/>
            <p:nvPr/>
          </p:nvSpPr>
          <p:spPr bwMode="auto">
            <a:xfrm>
              <a:off x="7818477"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5" name="Can 44"/>
            <p:cNvSpPr/>
            <p:nvPr/>
          </p:nvSpPr>
          <p:spPr bwMode="auto">
            <a:xfrm>
              <a:off x="7499500"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6" name="Can 45"/>
            <p:cNvSpPr/>
            <p:nvPr/>
          </p:nvSpPr>
          <p:spPr bwMode="auto">
            <a:xfrm>
              <a:off x="7180523"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7" name="Can 46"/>
            <p:cNvSpPr/>
            <p:nvPr/>
          </p:nvSpPr>
          <p:spPr bwMode="auto">
            <a:xfrm>
              <a:off x="8782497"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8" name="Can 47"/>
            <p:cNvSpPr/>
            <p:nvPr/>
          </p:nvSpPr>
          <p:spPr bwMode="auto">
            <a:xfrm>
              <a:off x="8463520"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9" name="Can 48"/>
            <p:cNvSpPr/>
            <p:nvPr/>
          </p:nvSpPr>
          <p:spPr bwMode="auto">
            <a:xfrm>
              <a:off x="8144543"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50" name="Group 49"/>
          <p:cNvGrpSpPr/>
          <p:nvPr/>
        </p:nvGrpSpPr>
        <p:grpSpPr>
          <a:xfrm>
            <a:off x="9995120" y="5512158"/>
            <a:ext cx="2560601" cy="349684"/>
            <a:chOff x="7180523" y="5175411"/>
            <a:chExt cx="1920951" cy="349684"/>
          </a:xfrm>
          <a:scene3d>
            <a:camera prst="perspectiveHeroicExtremeRightFacing"/>
            <a:lightRig rig="threePt" dir="t"/>
          </a:scene3d>
        </p:grpSpPr>
        <p:sp>
          <p:nvSpPr>
            <p:cNvPr id="51" name="Can 50"/>
            <p:cNvSpPr/>
            <p:nvPr/>
          </p:nvSpPr>
          <p:spPr bwMode="auto">
            <a:xfrm>
              <a:off x="7818477"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2" name="Can 51"/>
            <p:cNvSpPr/>
            <p:nvPr/>
          </p:nvSpPr>
          <p:spPr bwMode="auto">
            <a:xfrm>
              <a:off x="7499500"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3" name="Can 52"/>
            <p:cNvSpPr/>
            <p:nvPr/>
          </p:nvSpPr>
          <p:spPr bwMode="auto">
            <a:xfrm>
              <a:off x="7180523"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4" name="Can 53"/>
            <p:cNvSpPr/>
            <p:nvPr/>
          </p:nvSpPr>
          <p:spPr bwMode="auto">
            <a:xfrm>
              <a:off x="8782497"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5" name="Can 54"/>
            <p:cNvSpPr/>
            <p:nvPr/>
          </p:nvSpPr>
          <p:spPr bwMode="auto">
            <a:xfrm>
              <a:off x="8463520"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6" name="Can 55"/>
            <p:cNvSpPr/>
            <p:nvPr/>
          </p:nvSpPr>
          <p:spPr bwMode="auto">
            <a:xfrm>
              <a:off x="8144543"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57" name="Rectangle 56"/>
          <p:cNvSpPr/>
          <p:nvPr/>
        </p:nvSpPr>
        <p:spPr bwMode="auto">
          <a:xfrm>
            <a:off x="4094396" y="4577479"/>
            <a:ext cx="1247227" cy="972555"/>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Front</a:t>
            </a:r>
          </a:p>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Tier</a:t>
            </a:r>
          </a:p>
        </p:txBody>
      </p:sp>
      <p:sp>
        <p:nvSpPr>
          <p:cNvPr id="58" name="Rectangle 57"/>
          <p:cNvSpPr/>
          <p:nvPr/>
        </p:nvSpPr>
        <p:spPr bwMode="auto">
          <a:xfrm>
            <a:off x="4212502" y="4666081"/>
            <a:ext cx="1247227" cy="972555"/>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Front</a:t>
            </a:r>
          </a:p>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Tier</a:t>
            </a:r>
          </a:p>
        </p:txBody>
      </p:sp>
      <p:sp>
        <p:nvSpPr>
          <p:cNvPr id="59" name="Rectangle 58"/>
          <p:cNvSpPr/>
          <p:nvPr/>
        </p:nvSpPr>
        <p:spPr bwMode="auto">
          <a:xfrm>
            <a:off x="4358954" y="4775949"/>
            <a:ext cx="1247227" cy="972555"/>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Front</a:t>
            </a:r>
          </a:p>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Tier</a:t>
            </a:r>
          </a:p>
        </p:txBody>
      </p:sp>
      <p:sp>
        <p:nvSpPr>
          <p:cNvPr id="60" name="Rectangle 59"/>
          <p:cNvSpPr/>
          <p:nvPr/>
        </p:nvSpPr>
        <p:spPr bwMode="auto">
          <a:xfrm>
            <a:off x="4519588" y="4866347"/>
            <a:ext cx="1247227" cy="972555"/>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Front</a:t>
            </a:r>
          </a:p>
          <a:p>
            <a:pPr algn="ctr" defTabSz="914099" fontAlgn="base">
              <a:spcBef>
                <a:spcPct val="0"/>
              </a:spcBef>
              <a:spcAft>
                <a:spcPct val="0"/>
              </a:spcAft>
            </a:pPr>
            <a:r>
              <a:rPr lang="en-US" dirty="0" smtClean="0">
                <a:gradFill>
                  <a:gsLst>
                    <a:gs pos="0">
                      <a:srgbClr val="FFFFFF"/>
                    </a:gs>
                    <a:gs pos="100000">
                      <a:srgbClr val="FFFFFF"/>
                    </a:gs>
                  </a:gsLst>
                  <a:lin ang="5400000" scaled="0"/>
                </a:gradFill>
              </a:rPr>
              <a:t>Tier</a:t>
            </a:r>
          </a:p>
        </p:txBody>
      </p:sp>
      <p:sp>
        <p:nvSpPr>
          <p:cNvPr id="61" name="Rectangle 60"/>
          <p:cNvSpPr/>
          <p:nvPr/>
        </p:nvSpPr>
        <p:spPr bwMode="auto">
          <a:xfrm>
            <a:off x="6933731" y="4567161"/>
            <a:ext cx="1247227" cy="972555"/>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Front</a:t>
            </a:r>
          </a:p>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Tier</a:t>
            </a:r>
          </a:p>
        </p:txBody>
      </p:sp>
      <p:sp>
        <p:nvSpPr>
          <p:cNvPr id="62" name="Rectangle 61"/>
          <p:cNvSpPr/>
          <p:nvPr/>
        </p:nvSpPr>
        <p:spPr bwMode="auto">
          <a:xfrm>
            <a:off x="7051837" y="4655763"/>
            <a:ext cx="1247227" cy="972555"/>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Front</a:t>
            </a:r>
          </a:p>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Tier</a:t>
            </a:r>
          </a:p>
        </p:txBody>
      </p:sp>
      <p:sp>
        <p:nvSpPr>
          <p:cNvPr id="63" name="Rectangle 62"/>
          <p:cNvSpPr/>
          <p:nvPr/>
        </p:nvSpPr>
        <p:spPr bwMode="auto">
          <a:xfrm>
            <a:off x="7198289" y="4765631"/>
            <a:ext cx="1247227" cy="972555"/>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Front</a:t>
            </a:r>
          </a:p>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Tier</a:t>
            </a:r>
          </a:p>
        </p:txBody>
      </p:sp>
      <p:sp>
        <p:nvSpPr>
          <p:cNvPr id="64" name="Rectangle 63"/>
          <p:cNvSpPr/>
          <p:nvPr/>
        </p:nvSpPr>
        <p:spPr bwMode="auto">
          <a:xfrm>
            <a:off x="7358923" y="4856029"/>
            <a:ext cx="1247227" cy="972555"/>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Middle</a:t>
            </a:r>
          </a:p>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Tier</a:t>
            </a:r>
          </a:p>
        </p:txBody>
      </p:sp>
    </p:spTree>
    <p:extLst>
      <p:ext uri="{BB962C8B-B14F-4D97-AF65-F5344CB8AC3E}">
        <p14:creationId xmlns:p14="http://schemas.microsoft.com/office/powerpoint/2010/main" val="3757119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fade">
                                      <p:cBhvr>
                                        <p:cTn id="30" dur="500"/>
                                        <p:tgtEl>
                                          <p:spTgt spid="4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fade">
                                      <p:cBhvr>
                                        <p:cTn id="33" dur="500"/>
                                        <p:tgtEl>
                                          <p:spTgt spid="5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8"/>
                                        </p:tgtEl>
                                        <p:attrNameLst>
                                          <p:attrName>style.visibility</p:attrName>
                                        </p:attrNameLst>
                                      </p:cBhvr>
                                      <p:to>
                                        <p:strVal val="visible"/>
                                      </p:to>
                                    </p:set>
                                    <p:animEffect transition="in" filter="fade">
                                      <p:cBhvr>
                                        <p:cTn id="36" dur="500"/>
                                        <p:tgtEl>
                                          <p:spTgt spid="5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fade">
                                      <p:cBhvr>
                                        <p:cTn id="39" dur="500"/>
                                        <p:tgtEl>
                                          <p:spTgt spid="5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fade">
                                      <p:cBhvr>
                                        <p:cTn id="42" dur="500"/>
                                        <p:tgtEl>
                                          <p:spTgt spid="6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animEffect transition="in" filter="fade">
                                      <p:cBhvr>
                                        <p:cTn id="45" dur="500"/>
                                        <p:tgtEl>
                                          <p:spTgt spid="6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fade">
                                      <p:cBhvr>
                                        <p:cTn id="48" dur="500"/>
                                        <p:tgtEl>
                                          <p:spTgt spid="6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animEffect transition="in" filter="fade">
                                      <p:cBhvr>
                                        <p:cTn id="51" dur="500"/>
                                        <p:tgtEl>
                                          <p:spTgt spid="6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50"/>
                                        </p:tgtEl>
                                        <p:attrNameLst>
                                          <p:attrName>style.visibility</p:attrName>
                                        </p:attrNameLst>
                                      </p:cBhvr>
                                      <p:to>
                                        <p:strVal val="visible"/>
                                      </p:to>
                                    </p:set>
                                    <p:animEffect transition="in" filter="fade">
                                      <p:cBhvr>
                                        <p:cTn id="59" dur="500"/>
                                        <p:tgtEl>
                                          <p:spTgt spid="50"/>
                                        </p:tgtEl>
                                      </p:cBhvr>
                                    </p:animEffect>
                                  </p:childTnLst>
                                </p:cTn>
                              </p:par>
                              <p:par>
                                <p:cTn id="60" presetID="10" presetClass="entr" presetSubtype="0" fill="hold" nodeType="with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500"/>
                                        <p:tgtEl>
                                          <p:spTgt spid="43"/>
                                        </p:tgtEl>
                                      </p:cBhvr>
                                    </p:animEffect>
                                  </p:childTnLst>
                                </p:cTn>
                              </p:par>
                              <p:par>
                                <p:cTn id="63" presetID="10" presetClass="entr" presetSubtype="0" fill="hold" nodeType="with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fade">
                                      <p:cBhvr>
                                        <p:cTn id="6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57" grpId="0" animBg="1"/>
      <p:bldP spid="58" grpId="0" animBg="1"/>
      <p:bldP spid="59" grpId="0" animBg="1"/>
      <p:bldP spid="60" grpId="0" animBg="1"/>
      <p:bldP spid="61" grpId="0" animBg="1"/>
      <p:bldP spid="62" grpId="0" animBg="1"/>
      <p:bldP spid="63" grpId="0" animBg="1"/>
      <p:bldP spid="6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use Federations?</a:t>
            </a:r>
            <a:endParaRPr lang="en-US" dirty="0"/>
          </a:p>
        </p:txBody>
      </p:sp>
      <p:sp>
        <p:nvSpPr>
          <p:cNvPr id="3" name="Content Placeholder 2"/>
          <p:cNvSpPr>
            <a:spLocks noGrp="1"/>
          </p:cNvSpPr>
          <p:nvPr>
            <p:ph type="body" sz="quarter" idx="10"/>
          </p:nvPr>
        </p:nvSpPr>
        <p:spPr>
          <a:xfrm>
            <a:off x="519112" y="1447799"/>
            <a:ext cx="11149013" cy="1948226"/>
          </a:xfrm>
        </p:spPr>
        <p:txBody>
          <a:bodyPr/>
          <a:lstStyle/>
          <a:p>
            <a:pPr marL="0" indent="0">
              <a:buNone/>
            </a:pPr>
            <a:r>
              <a:rPr lang="en-US" sz="2800" dirty="0" smtClean="0">
                <a:latin typeface="Segoe UI Light" pitchFamily="34" charset="0"/>
              </a:rPr>
              <a:t>Gain practically unlimited scale by harnessing 100s of SQL </a:t>
            </a:r>
            <a:r>
              <a:rPr lang="en-US" sz="2800" dirty="0" smtClean="0"/>
              <a:t>Database</a:t>
            </a:r>
            <a:r>
              <a:rPr lang="en-US" sz="2800" dirty="0" smtClean="0">
                <a:latin typeface="Segoe UI Light" pitchFamily="34" charset="0"/>
              </a:rPr>
              <a:t> </a:t>
            </a:r>
            <a:r>
              <a:rPr lang="en-US" sz="2800" dirty="0" smtClean="0">
                <a:latin typeface="Segoe UI Light" pitchFamily="34" charset="0"/>
              </a:rPr>
              <a:t>nodes</a:t>
            </a:r>
          </a:p>
          <a:p>
            <a:pPr marL="0" indent="0">
              <a:buNone/>
            </a:pPr>
            <a:r>
              <a:rPr lang="en-US" sz="2800" dirty="0" smtClean="0">
                <a:latin typeface="Segoe UI Light" pitchFamily="34" charset="0"/>
              </a:rPr>
              <a:t>Create an elastic database tier that can expand and contract with your applications workload without downtime</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675" y="3413830"/>
            <a:ext cx="7752511" cy="2625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7144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use Federations?</a:t>
            </a:r>
            <a:endParaRPr lang="en-US" dirty="0"/>
          </a:p>
        </p:txBody>
      </p:sp>
      <p:sp>
        <p:nvSpPr>
          <p:cNvPr id="3" name="Text Placeholder 2"/>
          <p:cNvSpPr>
            <a:spLocks noGrp="1"/>
          </p:cNvSpPr>
          <p:nvPr>
            <p:ph type="body" sz="quarter" idx="10"/>
          </p:nvPr>
        </p:nvSpPr>
        <p:spPr/>
        <p:txBody>
          <a:bodyPr>
            <a:noAutofit/>
          </a:bodyPr>
          <a:lstStyle/>
          <a:p>
            <a:pPr marL="0" indent="0">
              <a:buNone/>
            </a:pPr>
            <a:r>
              <a:rPr lang="en-US" sz="2800" dirty="0" smtClean="0">
                <a:latin typeface="Segoe UI Light" pitchFamily="34" charset="0"/>
              </a:rPr>
              <a:t>Build Multi-tenant Solutions</a:t>
            </a:r>
          </a:p>
          <a:p>
            <a:pPr marL="0" indent="0">
              <a:buNone/>
            </a:pPr>
            <a:r>
              <a:rPr lang="en-US" sz="2400" dirty="0" smtClean="0">
                <a:latin typeface="+mn-lt"/>
              </a:rPr>
              <a:t>Single tenants per </a:t>
            </a:r>
            <a:r>
              <a:rPr lang="en-US" sz="2400" dirty="0" err="1" smtClean="0">
                <a:latin typeface="+mn-lt"/>
              </a:rPr>
              <a:t>db</a:t>
            </a:r>
            <a:r>
              <a:rPr lang="en-US" sz="2400" dirty="0" smtClean="0">
                <a:latin typeface="+mn-lt"/>
              </a:rPr>
              <a:t> works… But what about very small tenants and very large tenants?</a:t>
            </a:r>
          </a:p>
          <a:p>
            <a:pPr marL="0" indent="0">
              <a:buNone/>
            </a:pPr>
            <a:r>
              <a:rPr lang="en-US" sz="2800" dirty="0" smtClean="0">
                <a:latin typeface="Segoe UI Light" pitchFamily="34" charset="0"/>
              </a:rPr>
              <a:t>Tenant Management with Federations</a:t>
            </a:r>
          </a:p>
          <a:p>
            <a:pPr marL="0" indent="0">
              <a:buNone/>
            </a:pPr>
            <a:r>
              <a:rPr lang="en-US" sz="2400" dirty="0" smtClean="0">
                <a:latin typeface="+mn-lt"/>
              </a:rPr>
              <a:t>Federations makes tenant placement  and replacement easy.</a:t>
            </a:r>
          </a:p>
          <a:p>
            <a:pPr marL="0" indent="0">
              <a:buNone/>
            </a:pPr>
            <a:r>
              <a:rPr lang="en-US" sz="2400" dirty="0" smtClean="0">
                <a:latin typeface="+mn-lt"/>
              </a:rPr>
              <a:t>Change your tenant placement any time without downtime.</a:t>
            </a:r>
          </a:p>
          <a:p>
            <a:endParaRPr lang="en-US" sz="4400" dirty="0" smtClean="0"/>
          </a:p>
          <a:p>
            <a:endParaRPr lang="en-US" sz="4400" dirty="0" smtClean="0"/>
          </a:p>
          <a:p>
            <a:endParaRPr lang="en-US" sz="4400" dirty="0" smtClean="0"/>
          </a:p>
          <a:p>
            <a:endParaRPr lang="en-US" sz="4400" dirty="0" smtClean="0"/>
          </a:p>
          <a:p>
            <a:endParaRPr lang="en-US" sz="4400" dirty="0" smtClean="0"/>
          </a:p>
        </p:txBody>
      </p:sp>
      <p:sp>
        <p:nvSpPr>
          <p:cNvPr id="4" name="Content Placeholder 1"/>
          <p:cNvSpPr txBox="1">
            <a:spLocks/>
          </p:cNvSpPr>
          <p:nvPr/>
        </p:nvSpPr>
        <p:spPr>
          <a:xfrm>
            <a:off x="-406294" y="5767067"/>
            <a:ext cx="12595119" cy="445599"/>
          </a:xfrm>
          <a:prstGeom prst="rect">
            <a:avLst/>
          </a:prstGeom>
          <a:noFill/>
          <a:ln>
            <a:noFill/>
          </a:ln>
        </p:spPr>
        <p:style>
          <a:lnRef idx="2">
            <a:schemeClr val="dk1"/>
          </a:lnRef>
          <a:fillRef idx="1">
            <a:schemeClr val="lt1"/>
          </a:fillRef>
          <a:effectRef idx="0">
            <a:schemeClr val="dk1"/>
          </a:effectRef>
          <a:fontRef idx="minor">
            <a:schemeClr val="dk1"/>
          </a:fontRef>
        </p:style>
        <p:txBody>
          <a:bodyPr>
            <a:normAutofit fontScale="92500" lnSpcReduction="20000"/>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sz="1400" dirty="0" smtClean="0">
                <a:solidFill>
                  <a:schemeClr val="tx1"/>
                </a:solidFill>
              </a:rPr>
              <a:t>Single tenant per database</a:t>
            </a:r>
          </a:p>
          <a:p>
            <a:pPr marL="0" indent="0" algn="ctr">
              <a:buFontTx/>
              <a:buNone/>
            </a:pPr>
            <a:r>
              <a:rPr lang="en-US" sz="1400" dirty="0" smtClean="0">
                <a:solidFill>
                  <a:schemeClr val="tx1"/>
                </a:solidFill>
              </a:rPr>
              <a:t>Multiple-tenants per database			Multiple databases per tenant</a:t>
            </a:r>
            <a:endParaRPr lang="en-US" sz="1400" dirty="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980" y="4204983"/>
            <a:ext cx="10137241" cy="1330562"/>
          </a:xfrm>
          <a:prstGeom prst="rect">
            <a:avLst/>
          </a:prstGeom>
          <a:noFill/>
          <a:ln>
            <a:noFill/>
          </a:ln>
          <a:effectLst>
            <a:glow rad="228600">
              <a:schemeClr val="accent4">
                <a:satMod val="175000"/>
                <a:alpha val="40000"/>
              </a:schemeClr>
            </a:glow>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1945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306AC29967F74B89DE3244B3C831EA" ma:contentTypeVersion="0" ma:contentTypeDescription="Create a new document." ma:contentTypeScope="" ma:versionID="a40da4b0cc3a1fca7b774ac2c8306326">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5C7B07-8A5F-480D-BF8F-2AB99A43D7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CCBF04-6D72-4BC2-9FC6-6F273FBBE3E1}">
  <ds:schemaRefs>
    <ds:schemaRef ds:uri="http://schemas.microsoft.com/office/2006/metadata/properties"/>
    <ds:schemaRef ds:uri="http://purl.org/dc/terms/"/>
    <ds:schemaRef ds:uri="http://purl.org/dc/dcmitype/"/>
    <ds:schemaRef ds:uri="http://schemas.microsoft.com/office/2006/documentManagement/types"/>
    <ds:schemaRef ds:uri="230e9df3-be65-4c73-a93b-d1236ebd677e"/>
    <ds:schemaRef ds:uri="http://schemas.microsoft.com/office/infopath/2007/PartnerControls"/>
    <ds:schemaRef ds:uri="http://schemas.openxmlformats.org/package/2006/metadata/core-properties"/>
    <ds:schemaRef ds:uri="http://purl.org/dc/elements/1.1/"/>
    <ds:schemaRef ds:uri="http://www.w3.org/XML/1998/namespace"/>
  </ds:schemaRefs>
</ds:datastoreItem>
</file>

<file path=customXml/itemProps3.xml><?xml version="1.0" encoding="utf-8"?>
<ds:datastoreItem xmlns:ds="http://schemas.openxmlformats.org/officeDocument/2006/customXml" ds:itemID="{18D05BB3-AE21-4656-B1B7-55B5FA9A858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WindowsAzureTemplate16x9</Template>
  <TotalTime>4993</TotalTime>
  <Words>1248</Words>
  <Application>Microsoft Office PowerPoint</Application>
  <PresentationFormat>Custom</PresentationFormat>
  <Paragraphs>276</Paragraphs>
  <Slides>30</Slides>
  <Notes>10</Notes>
  <HiddenSlides>0</HiddenSlides>
  <MMClips>0</MMClips>
  <ScaleCrop>false</ScaleCrop>
  <HeadingPairs>
    <vt:vector size="4" baseType="variant">
      <vt:variant>
        <vt:lpstr>Theme</vt:lpstr>
      </vt:variant>
      <vt:variant>
        <vt:i4>3</vt:i4>
      </vt:variant>
      <vt:variant>
        <vt:lpstr>Slide Titles</vt:lpstr>
      </vt:variant>
      <vt:variant>
        <vt:i4>30</vt:i4>
      </vt:variant>
    </vt:vector>
  </HeadingPairs>
  <TitlesOfParts>
    <vt:vector size="33" baseType="lpstr">
      <vt:lpstr>WindowsAzureTemplate16x9</vt:lpstr>
      <vt:lpstr>White with Consolas font for code slides</vt:lpstr>
      <vt:lpstr>MS1444_Windows Azure Template 16x9_r08b</vt:lpstr>
      <vt:lpstr>SQL Federations</vt:lpstr>
      <vt:lpstr>Agenda</vt:lpstr>
      <vt:lpstr>PowerPoint Presentation</vt:lpstr>
      <vt:lpstr>Database Scalability</vt:lpstr>
      <vt:lpstr>Scalability Model for the Cloud</vt:lpstr>
      <vt:lpstr>PowerPoint Presentation</vt:lpstr>
      <vt:lpstr>Introducing SQL Federation</vt:lpstr>
      <vt:lpstr>Why use Federations?</vt:lpstr>
      <vt:lpstr>Why use Federations?</vt:lpstr>
      <vt:lpstr>Who are Federations for? </vt:lpstr>
      <vt:lpstr>Scale Out Your Data</vt:lpstr>
      <vt:lpstr>PowerPoint Presentation</vt:lpstr>
      <vt:lpstr>Overview - Architecture</vt:lpstr>
      <vt:lpstr>Overview – Architecture cont.</vt:lpstr>
      <vt:lpstr>Overview – Architecture cont.</vt:lpstr>
      <vt:lpstr>Overview – Concepts</vt:lpstr>
      <vt:lpstr>Reliable Routing </vt:lpstr>
      <vt:lpstr>PowerPoint Presentation</vt:lpstr>
      <vt:lpstr>Dynamic Management Views </vt:lpstr>
      <vt:lpstr>Dynamic Management Views </vt:lpstr>
      <vt:lpstr>PowerPoint Presentation</vt:lpstr>
      <vt:lpstr>Create Database &amp; Federation</vt:lpstr>
      <vt:lpstr>Create Partitioned Table</vt:lpstr>
      <vt:lpstr>Insert Some Data</vt:lpstr>
      <vt:lpstr>Simple SELECT</vt:lpstr>
      <vt:lpstr>Split Database</vt:lpstr>
      <vt:lpstr>SELECT with Federation Key</vt:lpstr>
      <vt:lpstr>Best Practices and Design Considerations</vt:lpstr>
      <vt:lpstr>SQL Federations</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SQL Azure Database</dc:title>
  <dc:subject>&lt;Event Name Here&gt;</dc:subject>
  <dc:creator>scottkl@microsoft.com</dc:creator>
  <dc:description>Provides a high level overview of advanced SQL Azure services including SQL Azure Reporting, SQL Azure DataSync and SQL Azure Federations.
by Roger Dohertyrdoherty@microsoft.com
http://blogs.msdn.com/b/rdoherty</dc:description>
  <cp:lastModifiedBy>Scott Klein</cp:lastModifiedBy>
  <cp:revision>104</cp:revision>
  <dcterms:created xsi:type="dcterms:W3CDTF">2011-12-11T03:03:10Z</dcterms:created>
  <dcterms:modified xsi:type="dcterms:W3CDTF">2012-06-15T19:22:20Z</dcterms:modified>
  <cp:version>2.0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0x0101006A306AC29967F74B89DE3244B3C831EA</vt:lpwstr>
  </property>
</Properties>
</file>