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1"/>
  </p:notesMasterIdLst>
  <p:handoutMasterIdLst>
    <p:handoutMasterId r:id="rId22"/>
  </p:handoutMasterIdLst>
  <p:sldIdLst>
    <p:sldId id="354" r:id="rId7"/>
    <p:sldId id="368" r:id="rId8"/>
    <p:sldId id="373" r:id="rId9"/>
    <p:sldId id="378" r:id="rId10"/>
    <p:sldId id="382" r:id="rId11"/>
    <p:sldId id="369" r:id="rId12"/>
    <p:sldId id="374" r:id="rId13"/>
    <p:sldId id="375" r:id="rId14"/>
    <p:sldId id="383" r:id="rId15"/>
    <p:sldId id="377" r:id="rId16"/>
    <p:sldId id="380" r:id="rId17"/>
    <p:sldId id="379" r:id="rId18"/>
    <p:sldId id="372" r:id="rId19"/>
    <p:sldId id="360"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8D88"/>
    <a:srgbClr val="FFB9B9"/>
    <a:srgbClr val="0071BC"/>
    <a:srgbClr val="0843B8"/>
    <a:srgbClr val="FCFCFC"/>
    <a:srgbClr val="FBFBFB"/>
    <a:srgbClr val="FFBE00"/>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77387" autoAdjust="0"/>
  </p:normalViewPr>
  <p:slideViewPr>
    <p:cSldViewPr snapToGrid="0">
      <p:cViewPr varScale="1">
        <p:scale>
          <a:sx n="63" d="100"/>
          <a:sy n="63" d="100"/>
        </p:scale>
        <p:origin x="-1446" y="-108"/>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383D736A-DE56-43CB-A963-9B7FC9E97AD5}"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7116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Deploying a report</a:t>
            </a:r>
            <a:r>
              <a:rPr lang="en-US" baseline="0" dirty="0" smtClean="0"/>
              <a:t> to SQL </a:t>
            </a:r>
            <a:r>
              <a:rPr lang="en-US" baseline="0" dirty="0" smtClean="0"/>
              <a:t>Reporting</a:t>
            </a:r>
            <a:endParaRPr lang="en-US" baseline="0" dirty="0" smtClean="0"/>
          </a:p>
          <a:p>
            <a:pPr marL="228600" indent="-228600">
              <a:buAutoNum type="arabicParenR"/>
            </a:pPr>
            <a:r>
              <a:rPr lang="en-US" baseline="0" dirty="0" smtClean="0"/>
              <a:t>Provision Server</a:t>
            </a:r>
          </a:p>
          <a:p>
            <a:pPr marL="228600" indent="-228600">
              <a:buAutoNum type="arabicParenR"/>
            </a:pPr>
            <a:r>
              <a:rPr lang="en-US" baseline="0" dirty="0" smtClean="0"/>
              <a:t>Open SSDT</a:t>
            </a:r>
          </a:p>
          <a:p>
            <a:pPr marL="228600" indent="-228600">
              <a:buAutoNum type="arabicParenR"/>
            </a:pPr>
            <a:r>
              <a:rPr lang="en-US" baseline="0" dirty="0" smtClean="0"/>
              <a:t>Create simple Report</a:t>
            </a:r>
          </a:p>
          <a:p>
            <a:pPr marL="228600" indent="-228600">
              <a:buAutoNum type="arabicParenR"/>
            </a:pPr>
            <a:r>
              <a:rPr lang="en-US" baseline="0" dirty="0" smtClean="0"/>
              <a:t>Deploy report</a:t>
            </a:r>
          </a:p>
          <a:p>
            <a:pPr marL="228600" indent="-228600">
              <a:buAutoNum type="arabicParenR"/>
            </a:pPr>
            <a:r>
              <a:rPr lang="en-US" baseline="0" dirty="0" smtClean="0"/>
              <a:t>Access report via server</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13</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Referencing a web service endpoint pointing to report1.rdl</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Request comes through the load balancer will hit a few application tiers – intelligent meta data routing tier much like the way SQL </a:t>
            </a:r>
            <a:r>
              <a:rPr lang="en-US" baseline="0" dirty="0" smtClean="0"/>
              <a:t>database </a:t>
            </a:r>
            <a:r>
              <a:rPr lang="en-US" baseline="0" dirty="0" smtClean="0"/>
              <a:t>have been implemented.</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Smart routing (request is processed and sent to next best </a:t>
            </a:r>
            <a:r>
              <a:rPr lang="en-US" baseline="0" dirty="0" err="1" smtClean="0"/>
              <a:t>rs</a:t>
            </a:r>
            <a:r>
              <a:rPr lang="en-US" baseline="0" dirty="0" smtClean="0"/>
              <a:t> instance)..increase control and security or the availability of the system. If a particular report takes down a node, quickly stop routing requests to that node.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Multi-tenant – each tenant will get their own catalog and </a:t>
            </a:r>
            <a:r>
              <a:rPr lang="en-US" baseline="0" dirty="0" err="1" smtClean="0"/>
              <a:t>tempdb</a:t>
            </a:r>
            <a:r>
              <a:rPr lang="en-US" baseline="0" dirty="0" smtClean="0"/>
              <a:t> database…since it is built </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endParaRPr lang="en-US" baseline="0" dirty="0" smtClean="0"/>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Built on top of SQL </a:t>
            </a:r>
            <a:r>
              <a:rPr lang="en-US" baseline="0" dirty="0" smtClean="0"/>
              <a:t>Database…data </a:t>
            </a:r>
            <a:r>
              <a:rPr lang="en-US" baseline="0" dirty="0" smtClean="0"/>
              <a:t>tier used for SQL </a:t>
            </a:r>
            <a:r>
              <a:rPr lang="en-US" baseline="0" dirty="0" smtClean="0"/>
              <a:t>Reporting is SQL Database.</a:t>
            </a:r>
            <a:endParaRPr lang="en-US" baseline="0" dirty="0" smtClean="0"/>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Application tier is built on Windows Azure for scalability</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Security – authentication mechanism is basic </a:t>
            </a:r>
            <a:r>
              <a:rPr lang="en-US" baseline="0" dirty="0" err="1" smtClean="0"/>
              <a:t>auth</a:t>
            </a:r>
            <a:r>
              <a:rPr lang="en-US" baseline="0" dirty="0" smtClean="0"/>
              <a:t> – because reporting is built on SQL </a:t>
            </a:r>
            <a:r>
              <a:rPr lang="en-US" baseline="0" dirty="0" smtClean="0"/>
              <a:t>Database…inherit </a:t>
            </a:r>
            <a:r>
              <a:rPr lang="en-US" baseline="0" dirty="0" smtClean="0"/>
              <a:t>a lot of the security mechanisms...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078E7EC-B14A-48EB-96F7-6272BBFC7AAE}"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97032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Windows Azure Platform and t uses the same architecture for scalability and high availability for report servers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dirty="0" smtClean="0"/>
              <a:t>Prompt - Alternatively, a report author can set data source credentials to </a:t>
            </a:r>
            <a:r>
              <a:rPr lang="en-US" b="1" dirty="0" smtClean="0"/>
              <a:t>Prompt</a:t>
            </a:r>
            <a:r>
              <a:rPr lang="en-US" dirty="0" smtClean="0"/>
              <a:t>. After report readers login to the SQL </a:t>
            </a:r>
            <a:r>
              <a:rPr lang="en-US" dirty="0" smtClean="0"/>
              <a:t>Reporting </a:t>
            </a:r>
            <a:r>
              <a:rPr lang="en-US" dirty="0" smtClean="0"/>
              <a:t>portal, they must then type the login user name and password for each data source when they run the report.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897301" fontAlgn="base">
              <a:lnSpc>
                <a:spcPct val="100000"/>
              </a:lnSpc>
              <a:spcBef>
                <a:spcPct val="30000"/>
              </a:spcBef>
              <a:spcAft>
                <a:spcPct val="0"/>
              </a:spcAft>
              <a:buFontTx/>
              <a:buNone/>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897301" fontAlgn="base">
              <a:lnSpc>
                <a:spcPct val="100000"/>
              </a:lnSpc>
              <a:spcBef>
                <a:spcPct val="30000"/>
              </a:spcBef>
              <a:spcAft>
                <a:spcPct val="0"/>
              </a:spcAft>
              <a:buFontTx/>
              <a:buNone/>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897301" fontAlgn="base">
              <a:lnSpc>
                <a:spcPct val="100000"/>
              </a:lnSpc>
              <a:spcBef>
                <a:spcPct val="30000"/>
              </a:spcBef>
              <a:spcAft>
                <a:spcPct val="0"/>
              </a:spcAft>
              <a:buFontTx/>
              <a:buNone/>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5546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1.png"/><Relationship Id="rId5" Type="http://schemas.microsoft.com/office/2007/relationships/hdphoto" Target="../media/hdphoto4.wdp"/><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160269" cy="1359196"/>
          </a:xfrm>
        </p:spPr>
        <p:txBody>
          <a:bodyPr/>
          <a:lstStyle/>
          <a:p>
            <a:r>
              <a:rPr lang="en-US" dirty="0" smtClean="0"/>
              <a:t>SQL </a:t>
            </a:r>
            <a:r>
              <a:rPr lang="en-US" dirty="0" smtClean="0"/>
              <a:t>Reporting</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Server Provisioning</a:t>
            </a:r>
            <a:endParaRPr lang="en-US" dirty="0"/>
          </a:p>
        </p:txBody>
      </p:sp>
      <p:sp>
        <p:nvSpPr>
          <p:cNvPr id="2" name="Text Placeholder 1"/>
          <p:cNvSpPr>
            <a:spLocks noGrp="1"/>
          </p:cNvSpPr>
          <p:nvPr>
            <p:ph type="body" sz="quarter" idx="10"/>
          </p:nvPr>
        </p:nvSpPr>
        <p:spPr/>
        <p:txBody>
          <a:bodyPr/>
          <a:lstStyle/>
          <a:p>
            <a:endParaRPr lang="en-US"/>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2050" name="Picture 2" descr="C:\Users\scottkl\AppData\Local\Temp\SNAGHTML1cf59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788" y="2580969"/>
            <a:ext cx="6137070" cy="40816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a:xfrm>
            <a:off x="519113" y="1447799"/>
            <a:ext cx="5124604" cy="4076501"/>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Create the Reporting Server</a:t>
            </a:r>
          </a:p>
          <a:p>
            <a:pPr marL="0" indent="0">
              <a:buNone/>
            </a:pPr>
            <a:r>
              <a:rPr lang="en-US" sz="2800" spc="-50" dirty="0" smtClean="0">
                <a:latin typeface="Segoe UI Light" pitchFamily="34" charset="0"/>
              </a:rPr>
              <a:t>Need to Specify:</a:t>
            </a:r>
          </a:p>
          <a:p>
            <a:pPr marL="0" indent="0">
              <a:buNone/>
            </a:pPr>
            <a:r>
              <a:rPr lang="en-US" sz="2400" spc="-50" dirty="0" smtClean="0"/>
              <a:t>Subscription</a:t>
            </a:r>
          </a:p>
          <a:p>
            <a:pPr marL="0" indent="0">
              <a:buNone/>
            </a:pPr>
            <a:r>
              <a:rPr lang="en-US" sz="2400" spc="-50" dirty="0" smtClean="0"/>
              <a:t>Region</a:t>
            </a:r>
          </a:p>
          <a:p>
            <a:pPr marL="0" indent="0">
              <a:buNone/>
            </a:pPr>
            <a:r>
              <a:rPr lang="en-US" sz="2800" spc="-50" dirty="0" smtClean="0">
                <a:latin typeface="Segoe UI Light" pitchFamily="34" charset="0"/>
              </a:rPr>
              <a:t>Report Server Administrator</a:t>
            </a:r>
          </a:p>
          <a:p>
            <a:pPr marL="0" indent="0">
              <a:buNone/>
            </a:pPr>
            <a:r>
              <a:rPr lang="en-US" sz="2400" dirty="0" smtClean="0"/>
              <a:t>Username</a:t>
            </a:r>
          </a:p>
          <a:p>
            <a:pPr marL="0" indent="0">
              <a:buNone/>
            </a:pPr>
            <a:r>
              <a:rPr lang="en-US" sz="2400" dirty="0" smtClean="0"/>
              <a:t>Password</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3650" y="552715"/>
            <a:ext cx="3244389" cy="244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064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Report Creation</a:t>
            </a:r>
            <a:endParaRPr lang="en-US" dirty="0"/>
          </a:p>
        </p:txBody>
      </p:sp>
      <p:sp>
        <p:nvSpPr>
          <p:cNvPr id="2" name="Text Placeholder 1"/>
          <p:cNvSpPr>
            <a:spLocks noGrp="1"/>
          </p:cNvSpPr>
          <p:nvPr>
            <p:ph type="body" sz="quarter" idx="10"/>
          </p:nvPr>
        </p:nvSpPr>
        <p:spPr/>
        <p:txBody>
          <a:bodyPr/>
          <a:lstStyle/>
          <a:p>
            <a:endParaRPr lang="en-US"/>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581" y="3796100"/>
            <a:ext cx="4899056" cy="28946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242" y="785217"/>
            <a:ext cx="4270587" cy="3148761"/>
          </a:xfrm>
          <a:prstGeom prst="rect">
            <a:avLst/>
          </a:prstGeom>
        </p:spPr>
      </p:pic>
      <p:sp>
        <p:nvSpPr>
          <p:cNvPr id="10" name="Rectangle 3"/>
          <p:cNvSpPr txBox="1">
            <a:spLocks noChangeArrowheads="1"/>
          </p:cNvSpPr>
          <p:nvPr/>
        </p:nvSpPr>
        <p:spPr>
          <a:xfrm>
            <a:off x="519113" y="1447799"/>
            <a:ext cx="5124604" cy="4076501"/>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Tools</a:t>
            </a:r>
          </a:p>
          <a:p>
            <a:pPr marL="0" indent="0">
              <a:buNone/>
            </a:pPr>
            <a:r>
              <a:rPr lang="en-US" sz="2800" spc="-50" dirty="0" smtClean="0">
                <a:latin typeface="Segoe UI Light" pitchFamily="34" charset="0"/>
              </a:rPr>
              <a:t>SQL Server 2012</a:t>
            </a:r>
          </a:p>
          <a:p>
            <a:pPr marL="0" indent="0">
              <a:buNone/>
            </a:pPr>
            <a:r>
              <a:rPr lang="en-US" sz="2400" spc="-50" dirty="0" smtClean="0"/>
              <a:t>SQL Server Data Tools</a:t>
            </a:r>
          </a:p>
          <a:p>
            <a:pPr marL="0" indent="0">
              <a:buNone/>
            </a:pPr>
            <a:r>
              <a:rPr lang="en-US" sz="2800" spc="-50" dirty="0" smtClean="0">
                <a:latin typeface="Segoe UI Light" pitchFamily="34" charset="0"/>
              </a:rPr>
              <a:t>SQL Server 2008 R2</a:t>
            </a:r>
          </a:p>
          <a:p>
            <a:pPr marL="0" indent="0">
              <a:buNone/>
            </a:pPr>
            <a:r>
              <a:rPr lang="en-US" sz="2400" dirty="0" smtClean="0"/>
              <a:t>Business Intelligence Development Studio</a:t>
            </a:r>
          </a:p>
          <a:p>
            <a:pPr marL="0" indent="0">
              <a:buNone/>
            </a:pPr>
            <a:endParaRPr lang="en-US" sz="2400" dirty="0" smtClean="0"/>
          </a:p>
        </p:txBody>
      </p:sp>
    </p:spTree>
    <p:extLst>
      <p:ext uri="{BB962C8B-B14F-4D97-AF65-F5344CB8AC3E}">
        <p14:creationId xmlns:p14="http://schemas.microsoft.com/office/powerpoint/2010/main" val="24849104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Report Deployment</a:t>
            </a:r>
            <a:endParaRPr lang="en-US" dirty="0"/>
          </a:p>
        </p:txBody>
      </p:sp>
      <p:sp>
        <p:nvSpPr>
          <p:cNvPr id="2" name="Text Placeholder 1"/>
          <p:cNvSpPr>
            <a:spLocks noGrp="1"/>
          </p:cNvSpPr>
          <p:nvPr>
            <p:ph type="body" sz="quarter" idx="10"/>
          </p:nvPr>
        </p:nvSpPr>
        <p:spPr/>
        <p:txBody>
          <a:bodyPr/>
          <a:lstStyle/>
          <a:p>
            <a:endParaRPr lang="en-US"/>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805" y="2799813"/>
            <a:ext cx="5068685" cy="3054395"/>
          </a:xfrm>
          <a:prstGeom prst="rect">
            <a:avLst/>
          </a:prstGeom>
        </p:spPr>
      </p:pic>
      <p:sp>
        <p:nvSpPr>
          <p:cNvPr id="8" name="Rectangle 3"/>
          <p:cNvSpPr txBox="1">
            <a:spLocks noChangeArrowheads="1"/>
          </p:cNvSpPr>
          <p:nvPr/>
        </p:nvSpPr>
        <p:spPr>
          <a:xfrm>
            <a:off x="519113" y="1447800"/>
            <a:ext cx="6032412" cy="2521300"/>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Report Properties</a:t>
            </a:r>
          </a:p>
          <a:p>
            <a:pPr marL="0" indent="0">
              <a:buNone/>
            </a:pPr>
            <a:r>
              <a:rPr lang="en-US" sz="2800" spc="-50" dirty="0" smtClean="0">
                <a:latin typeface="Segoe UI Light" pitchFamily="34" charset="0"/>
              </a:rPr>
              <a:t>Properties are identical to those of on-premise, but the </a:t>
            </a:r>
            <a:r>
              <a:rPr lang="en-US" sz="2800" spc="-50" dirty="0" err="1" smtClean="0">
                <a:latin typeface="Segoe UI Light" pitchFamily="34" charset="0"/>
              </a:rPr>
              <a:t>TargetServerURL</a:t>
            </a:r>
            <a:r>
              <a:rPr lang="en-US" sz="2800" spc="-50" dirty="0" smtClean="0">
                <a:latin typeface="Segoe UI Light" pitchFamily="34" charset="0"/>
              </a:rPr>
              <a:t> must include the name of the server.</a:t>
            </a:r>
          </a:p>
          <a:p>
            <a:pPr marL="0" indent="0">
              <a:buNone/>
            </a:pPr>
            <a:r>
              <a:rPr lang="en-US" sz="2400" spc="-50" dirty="0" smtClean="0"/>
              <a:t>https://&lt;</a:t>
            </a:r>
            <a:r>
              <a:rPr lang="en-US" sz="2400" i="1" spc="-50" dirty="0" smtClean="0"/>
              <a:t>ServerName</a:t>
            </a:r>
            <a:r>
              <a:rPr lang="en-US" sz="2400" spc="-50" dirty="0" smtClean="0"/>
              <a:t>&gt;.reporting.windows.net/reportserver</a:t>
            </a:r>
            <a:endParaRPr lang="en-US" sz="2400" spc="-50" dirty="0"/>
          </a:p>
          <a:p>
            <a:pPr marL="0" indent="0">
              <a:buNone/>
            </a:pPr>
            <a:endParaRPr lang="en-US" sz="2800" dirty="0" smtClean="0"/>
          </a:p>
        </p:txBody>
      </p:sp>
      <p:sp>
        <p:nvSpPr>
          <p:cNvPr id="7" name="Rectangle 3"/>
          <p:cNvSpPr txBox="1">
            <a:spLocks noChangeArrowheads="1"/>
          </p:cNvSpPr>
          <p:nvPr/>
        </p:nvSpPr>
        <p:spPr>
          <a:xfrm>
            <a:off x="519113" y="3969100"/>
            <a:ext cx="6032412" cy="1625320"/>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Deployment</a:t>
            </a:r>
          </a:p>
          <a:p>
            <a:pPr marL="0" indent="0">
              <a:buNone/>
            </a:pPr>
            <a:r>
              <a:rPr lang="en-US" sz="2800" spc="-50" dirty="0" smtClean="0">
                <a:latin typeface="Segoe UI Light" pitchFamily="34" charset="0"/>
              </a:rPr>
              <a:t>For a single report, right mouse click the report and click </a:t>
            </a:r>
            <a:r>
              <a:rPr lang="en-US" sz="2800" b="1" spc="-50" dirty="0" smtClean="0">
                <a:latin typeface="Segoe UI Light" pitchFamily="34" charset="0"/>
              </a:rPr>
              <a:t>deploy</a:t>
            </a:r>
            <a:r>
              <a:rPr lang="en-US" sz="2800" spc="-50" dirty="0" smtClean="0">
                <a:latin typeface="Segoe UI Light" pitchFamily="34" charset="0"/>
              </a:rPr>
              <a:t>.</a:t>
            </a:r>
          </a:p>
          <a:p>
            <a:pPr marL="0" indent="0">
              <a:buNone/>
            </a:pPr>
            <a:r>
              <a:rPr lang="en-US" sz="2800" spc="-50" dirty="0" smtClean="0">
                <a:latin typeface="Segoe UI Light" pitchFamily="34" charset="0"/>
              </a:rPr>
              <a:t>For all reports, right mouse click the project and click </a:t>
            </a:r>
            <a:r>
              <a:rPr lang="en-US" sz="2800" b="1" spc="-50" dirty="0" smtClean="0">
                <a:latin typeface="Segoe UI Light" pitchFamily="34" charset="0"/>
              </a:rPr>
              <a:t>deploy</a:t>
            </a:r>
            <a:r>
              <a:rPr lang="en-US" sz="2800" spc="-50" dirty="0" smtClean="0">
                <a:latin typeface="Segoe UI Light" pitchFamily="34" charset="0"/>
              </a:rPr>
              <a:t>.</a:t>
            </a:r>
            <a:endParaRPr lang="en-US" sz="2800" dirty="0" smtClean="0"/>
          </a:p>
        </p:txBody>
      </p:sp>
    </p:spTree>
    <p:extLst>
      <p:ext uri="{BB962C8B-B14F-4D97-AF65-F5344CB8AC3E}">
        <p14:creationId xmlns:p14="http://schemas.microsoft.com/office/powerpoint/2010/main" val="24849104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Report Deployment</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31580900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1844153"/>
            <a:ext cx="8194321" cy="4388894"/>
          </a:xfrm>
        </p:spPr>
        <p:txBody>
          <a:bodyPr/>
          <a:lstStyle/>
          <a:p>
            <a:pPr marL="0" indent="3175"/>
            <a:r>
              <a:rPr lang="en-US" dirty="0" smtClean="0"/>
              <a:t>Overview</a:t>
            </a:r>
          </a:p>
          <a:p>
            <a:pPr marL="0" indent="3175"/>
            <a:r>
              <a:rPr lang="en-US" dirty="0" smtClean="0"/>
              <a:t>Architecture</a:t>
            </a:r>
          </a:p>
          <a:p>
            <a:pPr marL="0" indent="3175"/>
            <a:r>
              <a:rPr lang="en-US" dirty="0" smtClean="0"/>
              <a:t>Features</a:t>
            </a:r>
          </a:p>
          <a:p>
            <a:pPr marL="0" indent="3175"/>
            <a:r>
              <a:rPr lang="en-US" dirty="0" smtClean="0"/>
              <a:t>Walkthrough</a:t>
            </a:r>
            <a:endParaRPr lang="en-US" dirty="0"/>
          </a:p>
          <a:p>
            <a:r>
              <a:rPr lang="en-US" dirty="0" smtClean="0"/>
              <a:t>Demo</a:t>
            </a:r>
          </a:p>
        </p:txBody>
      </p:sp>
    </p:spTree>
    <p:extLst>
      <p:ext uri="{BB962C8B-B14F-4D97-AF65-F5344CB8AC3E}">
        <p14:creationId xmlns:p14="http://schemas.microsoft.com/office/powerpoint/2010/main" val="1042813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5" name="Text Placeholder 3"/>
          <p:cNvSpPr txBox="1">
            <a:spLocks/>
          </p:cNvSpPr>
          <p:nvPr/>
        </p:nvSpPr>
        <p:spPr>
          <a:xfrm>
            <a:off x="519113" y="1447799"/>
            <a:ext cx="5399906" cy="330090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a:solidFill>
                  <a:schemeClr val="accent2">
                    <a:alpha val="99000"/>
                  </a:schemeClr>
                </a:solidFill>
              </a:rPr>
              <a:t>SQL </a:t>
            </a:r>
            <a:r>
              <a:rPr lang="en-US" sz="2400" dirty="0" smtClean="0">
                <a:solidFill>
                  <a:schemeClr val="accent2">
                    <a:alpha val="99000"/>
                  </a:schemeClr>
                </a:solidFill>
              </a:rPr>
              <a:t>Reporting is</a:t>
            </a:r>
            <a:endParaRPr lang="en-US" sz="2400" dirty="0" smtClean="0"/>
          </a:p>
          <a:p>
            <a:pPr>
              <a:lnSpc>
                <a:spcPct val="100000"/>
              </a:lnSpc>
            </a:pPr>
            <a:r>
              <a:rPr lang="en-US" sz="2400" dirty="0" smtClean="0"/>
              <a:t>Cloud-based reporting service built on </a:t>
            </a:r>
            <a:r>
              <a:rPr lang="en-US" sz="2400" dirty="0" smtClean="0"/>
              <a:t>SQL Database </a:t>
            </a:r>
            <a:r>
              <a:rPr lang="en-US" sz="2400" dirty="0" smtClean="0"/>
              <a:t>and SQL Server Reporting Service Technologies</a:t>
            </a:r>
          </a:p>
          <a:p>
            <a:pPr>
              <a:lnSpc>
                <a:spcPct val="100000"/>
              </a:lnSpc>
            </a:pPr>
            <a:r>
              <a:rPr lang="en-US" sz="2400" dirty="0" smtClean="0"/>
              <a:t>Easily provision and deploy reporting solutions to the cloud</a:t>
            </a:r>
          </a:p>
          <a:p>
            <a:pPr>
              <a:lnSpc>
                <a:spcPct val="100000"/>
              </a:lnSpc>
            </a:pPr>
            <a:r>
              <a:rPr lang="en-US" sz="2400" dirty="0" smtClean="0"/>
              <a:t>Take advantage of enterprise-class availability, scalability, and security</a:t>
            </a:r>
          </a:p>
        </p:txBody>
      </p:sp>
      <p:pic>
        <p:nvPicPr>
          <p:cNvPr id="13" name="Picture 12" descr="C:\Program Files\Microsoft Resource DVD Artwork\DVD_ART\Artwork_Imagery\Shapes and Graphics\Internet Cloud\cloud illustration icon.png"/>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Lst>
          </a:blip>
          <a:srcRect/>
          <a:stretch>
            <a:fillRect/>
          </a:stretch>
        </p:blipFill>
        <p:spPr bwMode="auto">
          <a:xfrm>
            <a:off x="8624028" y="1107837"/>
            <a:ext cx="2734852" cy="2527762"/>
          </a:xfrm>
          <a:prstGeom prst="rect">
            <a:avLst/>
          </a:prstGeom>
          <a:noFill/>
        </p:spPr>
      </p:pic>
      <p:pic>
        <p:nvPicPr>
          <p:cNvPr id="15" name="Picture 14" descr="\\eventsql\dvd\Online_ART\DVD_ART36\Artwork_Imagery\Icons - Illustrations\Buildings\highrise, office building skyscraper enterprise 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0907" y="3787026"/>
            <a:ext cx="10668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6" name="Curved Up Arrow 15"/>
          <p:cNvSpPr/>
          <p:nvPr/>
        </p:nvSpPr>
        <p:spPr>
          <a:xfrm rot="18894736" flipH="1">
            <a:off x="7634466" y="3746528"/>
            <a:ext cx="3902473" cy="1222907"/>
          </a:xfrm>
          <a:prstGeom prst="curvedUpArrow">
            <a:avLst>
              <a:gd name="adj1" fmla="val 25000"/>
              <a:gd name="adj2" fmla="val 50000"/>
              <a:gd name="adj3" fmla="val 36749"/>
            </a:avLst>
          </a:prstGeom>
          <a:solidFill>
            <a:srgbClr val="FFC0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solidFill>
                <a:schemeClr val="tx1"/>
              </a:solidFill>
            </a:endParaRPr>
          </a:p>
        </p:txBody>
      </p:sp>
      <p:sp>
        <p:nvSpPr>
          <p:cNvPr id="17" name="Can 16"/>
          <p:cNvSpPr/>
          <p:nvPr/>
        </p:nvSpPr>
        <p:spPr>
          <a:xfrm>
            <a:off x="9697391" y="1746997"/>
            <a:ext cx="741103" cy="624721"/>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smtClean="0">
                <a:solidFill>
                  <a:schemeClr val="bg1"/>
                </a:solidFill>
              </a:rPr>
              <a:t>SQL </a:t>
            </a:r>
            <a:r>
              <a:rPr lang="en-US" sz="1050" dirty="0" smtClean="0">
                <a:solidFill>
                  <a:schemeClr val="bg1"/>
                </a:solidFill>
              </a:rPr>
              <a:t>Database</a:t>
            </a:r>
            <a:endParaRPr lang="en-US" sz="1400" dirty="0">
              <a:solidFill>
                <a:schemeClr val="bg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4028" y="3728470"/>
            <a:ext cx="1354456" cy="110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3"/>
          <p:cNvSpPr txBox="1">
            <a:spLocks/>
          </p:cNvSpPr>
          <p:nvPr/>
        </p:nvSpPr>
        <p:spPr>
          <a:xfrm>
            <a:off x="519112" y="4945996"/>
            <a:ext cx="5881687"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solidFill>
                  <a:schemeClr val="accent2">
                    <a:alpha val="99000"/>
                  </a:schemeClr>
                </a:solidFill>
              </a:rPr>
              <a:t>GOAL</a:t>
            </a:r>
            <a:endParaRPr lang="en-US" sz="2400" dirty="0" smtClean="0"/>
          </a:p>
          <a:p>
            <a:pPr>
              <a:lnSpc>
                <a:spcPct val="100000"/>
              </a:lnSpc>
            </a:pPr>
            <a:r>
              <a:rPr lang="en-US" sz="2400" dirty="0" smtClean="0"/>
              <a:t>To ensure the same cloud benefits (elasticity, uptime, etc.) were extended to Reporting Services</a:t>
            </a:r>
          </a:p>
        </p:txBody>
      </p:sp>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1256" y="2431501"/>
            <a:ext cx="4191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38619" y="2784481"/>
            <a:ext cx="629323" cy="513804"/>
          </a:xfrm>
          <a:prstGeom prst="rect">
            <a:avLst/>
          </a:prstGeom>
          <a:noFill/>
          <a:ln>
            <a:noFill/>
          </a:ln>
          <a:effectLst/>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a:stCxn id="17" idx="3"/>
            <a:endCxn id="3" idx="3"/>
          </p:cNvCxnSpPr>
          <p:nvPr/>
        </p:nvCxnSpPr>
        <p:spPr>
          <a:xfrm flipH="1">
            <a:off x="9720356" y="2371718"/>
            <a:ext cx="347587" cy="39315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2153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 name="Diagram 1056"/>
          <p:cNvGraphicFramePr/>
          <p:nvPr>
            <p:extLst>
              <p:ext uri="{D42A27DB-BD31-4B8C-83A1-F6EECF244321}">
                <p14:modId xmlns:p14="http://schemas.microsoft.com/office/powerpoint/2010/main" val="1672424820"/>
              </p:ext>
            </p:extLst>
          </p:nvPr>
        </p:nvGraphicFramePr>
        <p:xfrm>
          <a:off x="1377036" y="1361440"/>
          <a:ext cx="349714"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itle 1"/>
          <p:cNvSpPr>
            <a:spLocks noGrp="1"/>
          </p:cNvSpPr>
          <p:nvPr>
            <p:ph type="title"/>
          </p:nvPr>
        </p:nvSpPr>
        <p:spPr/>
        <p:txBody>
          <a:bodyPr>
            <a:normAutofit/>
          </a:bodyPr>
          <a:lstStyle/>
          <a:p>
            <a:pPr algn="l"/>
            <a:r>
              <a:rPr lang="en-US" dirty="0" smtClean="0">
                <a:latin typeface="Segoe UI Light" pitchFamily="34" charset="0"/>
              </a:rPr>
              <a:t>Under the Hood - Architecture</a:t>
            </a:r>
            <a:endParaRPr lang="en-US" dirty="0">
              <a:latin typeface="Segoe UI Light" pitchFamily="34" charset="0"/>
            </a:endParaRPr>
          </a:p>
        </p:txBody>
      </p:sp>
      <p:sp>
        <p:nvSpPr>
          <p:cNvPr id="4" name="Rounded Rectangle 3"/>
          <p:cNvSpPr/>
          <p:nvPr/>
        </p:nvSpPr>
        <p:spPr>
          <a:xfrm>
            <a:off x="4773956" y="2341154"/>
            <a:ext cx="1422030" cy="391886"/>
          </a:xfrm>
          <a:prstGeom prst="roundRect">
            <a:avLst/>
          </a:prstGeom>
          <a:solidFill>
            <a:schemeClr val="accent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100" b="1" dirty="0" smtClean="0">
                <a:solidFill>
                  <a:prstClr val="white"/>
                </a:solidFill>
              </a:rPr>
              <a:t>Load Balancer</a:t>
            </a:r>
            <a:endParaRPr lang="en-US" b="1" dirty="0" smtClean="0">
              <a:solidFill>
                <a:prstClr val="white"/>
              </a:solidFill>
            </a:endParaRPr>
          </a:p>
        </p:txBody>
      </p:sp>
      <p:sp>
        <p:nvSpPr>
          <p:cNvPr id="12" name="Rounded Rectangle 11"/>
          <p:cNvSpPr/>
          <p:nvPr/>
        </p:nvSpPr>
        <p:spPr>
          <a:xfrm>
            <a:off x="4773956" y="3026954"/>
            <a:ext cx="1422030" cy="391886"/>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solidFill>
                  <a:prstClr val="white"/>
                </a:solidFill>
              </a:rPr>
              <a:t>Gateway</a:t>
            </a:r>
            <a:endParaRPr lang="en-US" dirty="0" smtClean="0">
              <a:solidFill>
                <a:prstClr val="white"/>
              </a:solidFill>
            </a:endParaRPr>
          </a:p>
        </p:txBody>
      </p:sp>
      <p:sp>
        <p:nvSpPr>
          <p:cNvPr id="13" name="Rounded Rectangle 12"/>
          <p:cNvSpPr/>
          <p:nvPr/>
        </p:nvSpPr>
        <p:spPr>
          <a:xfrm>
            <a:off x="6703854" y="3026954"/>
            <a:ext cx="1422030" cy="391886"/>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solidFill>
                  <a:prstClr val="white"/>
                </a:solidFill>
              </a:rPr>
              <a:t>Gateway</a:t>
            </a:r>
            <a:endParaRPr lang="en-US" dirty="0" smtClean="0">
              <a:solidFill>
                <a:prstClr val="white"/>
              </a:solidFill>
            </a:endParaRPr>
          </a:p>
        </p:txBody>
      </p:sp>
      <p:sp>
        <p:nvSpPr>
          <p:cNvPr id="14" name="Rounded Rectangle 13"/>
          <p:cNvSpPr/>
          <p:nvPr/>
        </p:nvSpPr>
        <p:spPr>
          <a:xfrm>
            <a:off x="2833176" y="3026954"/>
            <a:ext cx="1422030" cy="391886"/>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solidFill>
                  <a:prstClr val="white"/>
                </a:solidFill>
              </a:rPr>
              <a:t>Gateway</a:t>
            </a:r>
            <a:endParaRPr lang="en-US" dirty="0" smtClean="0">
              <a:solidFill>
                <a:prstClr val="white"/>
              </a:solidFill>
            </a:endParaRPr>
          </a:p>
        </p:txBody>
      </p:sp>
      <p:sp>
        <p:nvSpPr>
          <p:cNvPr id="15" name="Rounded Rectangle 14"/>
          <p:cNvSpPr/>
          <p:nvPr/>
        </p:nvSpPr>
        <p:spPr>
          <a:xfrm>
            <a:off x="4367662" y="3772624"/>
            <a:ext cx="1726750" cy="1676400"/>
          </a:xfrm>
          <a:prstGeom prst="roundRect">
            <a:avLst>
              <a:gd name="adj" fmla="val 532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prstClr val="white"/>
                </a:solidFill>
              </a:rPr>
              <a:t>RS Instance</a:t>
            </a:r>
          </a:p>
        </p:txBody>
      </p:sp>
      <p:sp>
        <p:nvSpPr>
          <p:cNvPr id="16" name="Rounded Rectangle 15"/>
          <p:cNvSpPr/>
          <p:nvPr/>
        </p:nvSpPr>
        <p:spPr>
          <a:xfrm>
            <a:off x="4621596" y="4096474"/>
            <a:ext cx="1218883" cy="647700"/>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17" name="Rounded Rectangle 16"/>
          <p:cNvSpPr/>
          <p:nvPr/>
        </p:nvSpPr>
        <p:spPr>
          <a:xfrm>
            <a:off x="4621596" y="4814932"/>
            <a:ext cx="1218883" cy="525236"/>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18" name="Rounded Rectangle 17"/>
          <p:cNvSpPr/>
          <p:nvPr/>
        </p:nvSpPr>
        <p:spPr>
          <a:xfrm>
            <a:off x="4752190" y="3976732"/>
            <a:ext cx="1726750" cy="1676400"/>
          </a:xfrm>
          <a:prstGeom prst="roundRect">
            <a:avLst>
              <a:gd name="adj" fmla="val 532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prstClr val="white"/>
                </a:solidFill>
              </a:rPr>
              <a:t>RS Instance</a:t>
            </a:r>
          </a:p>
        </p:txBody>
      </p:sp>
      <p:sp>
        <p:nvSpPr>
          <p:cNvPr id="19" name="Rounded Rectangle 18"/>
          <p:cNvSpPr/>
          <p:nvPr/>
        </p:nvSpPr>
        <p:spPr>
          <a:xfrm>
            <a:off x="5006125" y="4300582"/>
            <a:ext cx="1218883" cy="647700"/>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20" name="Rounded Rectangle 19"/>
          <p:cNvSpPr/>
          <p:nvPr/>
        </p:nvSpPr>
        <p:spPr>
          <a:xfrm>
            <a:off x="5006125" y="5019040"/>
            <a:ext cx="1218883" cy="525236"/>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24" name="Rounded Rectangle 23"/>
          <p:cNvSpPr/>
          <p:nvPr/>
        </p:nvSpPr>
        <p:spPr>
          <a:xfrm>
            <a:off x="5129464" y="4180840"/>
            <a:ext cx="1726750" cy="1676400"/>
          </a:xfrm>
          <a:prstGeom prst="roundRect">
            <a:avLst>
              <a:gd name="adj" fmla="val 532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prstClr val="white"/>
                </a:solidFill>
              </a:rPr>
              <a:t>RS Instance</a:t>
            </a:r>
          </a:p>
        </p:txBody>
      </p:sp>
      <p:sp>
        <p:nvSpPr>
          <p:cNvPr id="25" name="Rounded Rectangle 24"/>
          <p:cNvSpPr/>
          <p:nvPr/>
        </p:nvSpPr>
        <p:spPr>
          <a:xfrm>
            <a:off x="5383397" y="4504690"/>
            <a:ext cx="1218883" cy="647700"/>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26" name="Rounded Rectangle 25"/>
          <p:cNvSpPr/>
          <p:nvPr/>
        </p:nvSpPr>
        <p:spPr>
          <a:xfrm>
            <a:off x="5383397" y="5223148"/>
            <a:ext cx="1218883" cy="525236"/>
          </a:xfrm>
          <a:prstGeom prst="roundRect">
            <a:avLst>
              <a:gd name="adj" fmla="val 5322"/>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27" name="Rounded Rectangle 26"/>
          <p:cNvSpPr/>
          <p:nvPr/>
        </p:nvSpPr>
        <p:spPr>
          <a:xfrm>
            <a:off x="1712246" y="5947052"/>
            <a:ext cx="9145236" cy="228600"/>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SQL </a:t>
            </a:r>
            <a:r>
              <a:rPr lang="en-US" dirty="0" smtClean="0">
                <a:solidFill>
                  <a:prstClr val="white"/>
                </a:solidFill>
              </a:rPr>
              <a:t>Database</a:t>
            </a:r>
            <a:endParaRPr lang="en-US" dirty="0" smtClean="0">
              <a:solidFill>
                <a:prstClr val="white"/>
              </a:solidFill>
            </a:endParaRPr>
          </a:p>
        </p:txBody>
      </p:sp>
      <p:cxnSp>
        <p:nvCxnSpPr>
          <p:cNvPr id="6" name="Straight Arrow Connector 5"/>
          <p:cNvCxnSpPr>
            <a:endCxn id="4" idx="0"/>
          </p:cNvCxnSpPr>
          <p:nvPr/>
        </p:nvCxnSpPr>
        <p:spPr>
          <a:xfrm>
            <a:off x="5484971" y="1883954"/>
            <a:ext cx="0" cy="457200"/>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agnetic Disk 44"/>
          <p:cNvSpPr/>
          <p:nvPr/>
        </p:nvSpPr>
        <p:spPr>
          <a:xfrm>
            <a:off x="9040045" y="1818642"/>
            <a:ext cx="1726750" cy="951823"/>
          </a:xfrm>
          <a:prstGeom prst="flowChartMagneticDisk">
            <a:avLst/>
          </a:prstGeom>
          <a:solidFill>
            <a:srgbClr val="D28D88"/>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solidFill>
                  <a:schemeClr val="tx1"/>
                </a:solidFill>
              </a:rPr>
              <a:t>RS GPM</a:t>
            </a:r>
          </a:p>
          <a:p>
            <a:pPr marL="285750" indent="-285750" algn="ctr" defTabSz="914400">
              <a:buFont typeface="Arial" pitchFamily="34" charset="0"/>
              <a:buChar char="•"/>
            </a:pPr>
            <a:r>
              <a:rPr lang="en-US" sz="1100" dirty="0" smtClean="0">
                <a:solidFill>
                  <a:schemeClr val="tx1"/>
                </a:solidFill>
              </a:rPr>
              <a:t>Tenant Data</a:t>
            </a:r>
            <a:endParaRPr lang="en-US" dirty="0" smtClean="0">
              <a:solidFill>
                <a:schemeClr val="tx1"/>
              </a:solidFill>
            </a:endParaRPr>
          </a:p>
        </p:txBody>
      </p:sp>
      <p:sp>
        <p:nvSpPr>
          <p:cNvPr id="49" name="Rounded Rectangle 48"/>
          <p:cNvSpPr/>
          <p:nvPr/>
        </p:nvSpPr>
        <p:spPr>
          <a:xfrm>
            <a:off x="1712246" y="4714240"/>
            <a:ext cx="1641500" cy="1103540"/>
          </a:xfrm>
          <a:prstGeom prst="roundRect">
            <a:avLst>
              <a:gd name="adj" fmla="val 6860"/>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solidFill>
                  <a:prstClr val="white"/>
                </a:solidFill>
              </a:rPr>
              <a:t>Operations</a:t>
            </a:r>
          </a:p>
        </p:txBody>
      </p:sp>
      <p:sp>
        <p:nvSpPr>
          <p:cNvPr id="50" name="Rounded Rectangle 49"/>
          <p:cNvSpPr/>
          <p:nvPr/>
        </p:nvSpPr>
        <p:spPr>
          <a:xfrm>
            <a:off x="8982006" y="3037840"/>
            <a:ext cx="1842833" cy="359232"/>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solidFill>
                  <a:prstClr val="white"/>
                </a:solidFill>
              </a:rPr>
              <a:t>Directory Services</a:t>
            </a:r>
          </a:p>
        </p:txBody>
      </p:sp>
      <p:sp>
        <p:nvSpPr>
          <p:cNvPr id="51" name="Rounded Rectangle 50"/>
          <p:cNvSpPr/>
          <p:nvPr/>
        </p:nvSpPr>
        <p:spPr>
          <a:xfrm>
            <a:off x="8949357" y="3678740"/>
            <a:ext cx="1908126" cy="1239611"/>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solidFill>
                  <a:prstClr val="white"/>
                </a:solidFill>
              </a:rPr>
              <a:t>Allocation + Service</a:t>
            </a:r>
          </a:p>
        </p:txBody>
      </p:sp>
      <p:sp>
        <p:nvSpPr>
          <p:cNvPr id="52" name="Rounded Rectangle 51"/>
          <p:cNvSpPr/>
          <p:nvPr/>
        </p:nvSpPr>
        <p:spPr>
          <a:xfrm>
            <a:off x="8960241" y="5158510"/>
            <a:ext cx="1875479" cy="679678"/>
          </a:xfrm>
          <a:prstGeom prst="roundRect">
            <a:avLst/>
          </a:prstGeom>
          <a:solidFill>
            <a:schemeClr val="accent6">
              <a:lumMod val="75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solidFill>
                  <a:prstClr val="white"/>
                </a:solidFill>
              </a:rPr>
              <a:t>Customer Service</a:t>
            </a:r>
          </a:p>
        </p:txBody>
      </p:sp>
      <p:sp>
        <p:nvSpPr>
          <p:cNvPr id="53" name="Rounded Rectangle 52"/>
          <p:cNvSpPr/>
          <p:nvPr/>
        </p:nvSpPr>
        <p:spPr>
          <a:xfrm>
            <a:off x="9082667" y="4118929"/>
            <a:ext cx="1641503" cy="23948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SLA Conformation</a:t>
            </a:r>
          </a:p>
        </p:txBody>
      </p:sp>
      <p:sp>
        <p:nvSpPr>
          <p:cNvPr id="54" name="Rounded Rectangle 53"/>
          <p:cNvSpPr/>
          <p:nvPr/>
        </p:nvSpPr>
        <p:spPr>
          <a:xfrm>
            <a:off x="9082670" y="4474756"/>
            <a:ext cx="1641503" cy="23948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Load Balancing</a:t>
            </a:r>
          </a:p>
        </p:txBody>
      </p:sp>
      <p:sp>
        <p:nvSpPr>
          <p:cNvPr id="55" name="Rounded Rectangle 54"/>
          <p:cNvSpPr/>
          <p:nvPr/>
        </p:nvSpPr>
        <p:spPr>
          <a:xfrm>
            <a:off x="9060902" y="5485083"/>
            <a:ext cx="1641503" cy="23948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Billing/Usage</a:t>
            </a:r>
          </a:p>
        </p:txBody>
      </p:sp>
      <p:sp>
        <p:nvSpPr>
          <p:cNvPr id="56" name="Rounded Rectangle 55"/>
          <p:cNvSpPr/>
          <p:nvPr/>
        </p:nvSpPr>
        <p:spPr>
          <a:xfrm>
            <a:off x="1909916" y="5004076"/>
            <a:ext cx="1246159" cy="649056"/>
          </a:xfrm>
          <a:prstGeom prst="roundRect">
            <a:avLst/>
          </a:prstGeom>
          <a:solidFill>
            <a:srgbClr val="0071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solidFill>
                  <a:prstClr val="white"/>
                </a:solidFill>
              </a:rPr>
              <a:t>Monitoring</a:t>
            </a:r>
          </a:p>
          <a:p>
            <a:pPr algn="ctr" defTabSz="914400"/>
            <a:r>
              <a:rPr lang="en-US" sz="900" dirty="0" smtClean="0">
                <a:solidFill>
                  <a:prstClr val="white"/>
                </a:solidFill>
              </a:rPr>
              <a:t>[Alerting]</a:t>
            </a:r>
          </a:p>
          <a:p>
            <a:pPr algn="ctr" defTabSz="914400"/>
            <a:r>
              <a:rPr lang="en-US" sz="900" dirty="0" smtClean="0">
                <a:solidFill>
                  <a:prstClr val="white"/>
                </a:solidFill>
              </a:rPr>
              <a:t>[Performance]</a:t>
            </a:r>
          </a:p>
          <a:p>
            <a:pPr algn="ctr" defTabSz="914400"/>
            <a:r>
              <a:rPr lang="en-US" sz="900" dirty="0" smtClean="0">
                <a:solidFill>
                  <a:prstClr val="white"/>
                </a:solidFill>
              </a:rPr>
              <a:t>[Traces &amp; Logs]</a:t>
            </a:r>
          </a:p>
        </p:txBody>
      </p:sp>
      <p:cxnSp>
        <p:nvCxnSpPr>
          <p:cNvPr id="47" name="Curved Connector 46"/>
          <p:cNvCxnSpPr>
            <a:stCxn id="4" idx="2"/>
            <a:endCxn id="14" idx="0"/>
          </p:cNvCxnSpPr>
          <p:nvPr/>
        </p:nvCxnSpPr>
        <p:spPr>
          <a:xfrm rot="5400000">
            <a:off x="4367624" y="1909607"/>
            <a:ext cx="293914" cy="1940780"/>
          </a:xfrm>
          <a:prstGeom prst="bentConnector3">
            <a:avLst/>
          </a:prstGeom>
          <a:ln w="15875" cap="rnd">
            <a:solidFill>
              <a:schemeClr val="accent4">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46"/>
          <p:cNvCxnSpPr>
            <a:stCxn id="4" idx="2"/>
            <a:endCxn id="13" idx="0"/>
          </p:cNvCxnSpPr>
          <p:nvPr/>
        </p:nvCxnSpPr>
        <p:spPr>
          <a:xfrm rot="16200000" flipH="1">
            <a:off x="6302963" y="1915050"/>
            <a:ext cx="293914" cy="1929897"/>
          </a:xfrm>
          <a:prstGeom prst="bentConnector3">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46"/>
          <p:cNvCxnSpPr>
            <a:stCxn id="12" idx="2"/>
            <a:endCxn id="18" idx="0"/>
          </p:cNvCxnSpPr>
          <p:nvPr/>
        </p:nvCxnSpPr>
        <p:spPr>
          <a:xfrm rot="16200000" flipH="1">
            <a:off x="5271322" y="3632490"/>
            <a:ext cx="557892" cy="130594"/>
          </a:xfrm>
          <a:prstGeom prst="bentConnector3">
            <a:avLst>
              <a:gd name="adj1" fmla="val 50000"/>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46"/>
          <p:cNvCxnSpPr>
            <a:stCxn id="14" idx="2"/>
            <a:endCxn id="49" idx="3"/>
          </p:cNvCxnSpPr>
          <p:nvPr/>
        </p:nvCxnSpPr>
        <p:spPr>
          <a:xfrm rot="5400000">
            <a:off x="2525385" y="4247203"/>
            <a:ext cx="1847170" cy="190445"/>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5" idx="1"/>
          </p:cNvCxnSpPr>
          <p:nvPr/>
        </p:nvCxnSpPr>
        <p:spPr>
          <a:xfrm flipH="1">
            <a:off x="3353749" y="4828540"/>
            <a:ext cx="2029651" cy="620484"/>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5" idx="3"/>
          </p:cNvCxnSpPr>
          <p:nvPr/>
        </p:nvCxnSpPr>
        <p:spPr>
          <a:xfrm>
            <a:off x="6602280" y="4828540"/>
            <a:ext cx="2357961" cy="511628"/>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3" idx="2"/>
            <a:endCxn id="52" idx="1"/>
          </p:cNvCxnSpPr>
          <p:nvPr/>
        </p:nvCxnSpPr>
        <p:spPr>
          <a:xfrm rot="16200000" flipH="1">
            <a:off x="7147802" y="3685910"/>
            <a:ext cx="2079509" cy="1545371"/>
          </a:xfrm>
          <a:prstGeom prst="bentConnector2">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3" idx="3"/>
            <a:endCxn id="51" idx="1"/>
          </p:cNvCxnSpPr>
          <p:nvPr/>
        </p:nvCxnSpPr>
        <p:spPr>
          <a:xfrm>
            <a:off x="8125885" y="3222897"/>
            <a:ext cx="823473" cy="1075646"/>
          </a:xfrm>
          <a:prstGeom prst="bentConnector3">
            <a:avLst>
              <a:gd name="adj1" fmla="val 50000"/>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 idx="2"/>
            <a:endCxn id="12" idx="0"/>
          </p:cNvCxnSpPr>
          <p:nvPr/>
        </p:nvCxnSpPr>
        <p:spPr>
          <a:xfrm>
            <a:off x="5484971" y="2733040"/>
            <a:ext cx="0" cy="293914"/>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5" idx="3"/>
            <a:endCxn id="50" idx="0"/>
          </p:cNvCxnSpPr>
          <p:nvPr/>
        </p:nvCxnSpPr>
        <p:spPr>
          <a:xfrm>
            <a:off x="9903422" y="2770466"/>
            <a:ext cx="1" cy="267377"/>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50" idx="2"/>
            <a:endCxn id="51" idx="0"/>
          </p:cNvCxnSpPr>
          <p:nvPr/>
        </p:nvCxnSpPr>
        <p:spPr>
          <a:xfrm flipH="1">
            <a:off x="9903422" y="3397075"/>
            <a:ext cx="1" cy="281665"/>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1" idx="2"/>
            <a:endCxn id="52" idx="0"/>
          </p:cNvCxnSpPr>
          <p:nvPr/>
        </p:nvCxnSpPr>
        <p:spPr>
          <a:xfrm flipH="1">
            <a:off x="9897979" y="4918348"/>
            <a:ext cx="5441" cy="240162"/>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0" idx="1"/>
            <a:endCxn id="13" idx="3"/>
          </p:cNvCxnSpPr>
          <p:nvPr/>
        </p:nvCxnSpPr>
        <p:spPr>
          <a:xfrm flipH="1">
            <a:off x="8125883" y="3217459"/>
            <a:ext cx="856121" cy="5441"/>
          </a:xfrm>
          <a:prstGeom prst="straightConnector1">
            <a:avLst/>
          </a:prstGeom>
          <a:ln w="158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2371" y="1071759"/>
            <a:ext cx="1019127" cy="83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3393" y="1855219"/>
            <a:ext cx="3830059" cy="276999"/>
          </a:xfrm>
          <a:prstGeom prst="rect">
            <a:avLst/>
          </a:prstGeom>
          <a:noFill/>
        </p:spPr>
        <p:txBody>
          <a:bodyPr wrap="square" rtlCol="0">
            <a:spAutoFit/>
          </a:bodyPr>
          <a:lstStyle/>
          <a:p>
            <a:r>
              <a:rPr lang="en-US" sz="1200" dirty="0" smtClean="0"/>
              <a:t>http://</a:t>
            </a:r>
            <a:r>
              <a:rPr lang="en-US" sz="1200" i="1" dirty="0" smtClean="0"/>
              <a:t>server</a:t>
            </a:r>
            <a:r>
              <a:rPr lang="en-US" sz="1200" dirty="0" smtClean="0"/>
              <a:t>.reporting.windows.net/reports/report.rdl</a:t>
            </a:r>
            <a:endParaRPr lang="en-US" sz="1200" dirty="0"/>
          </a:p>
        </p:txBody>
      </p:sp>
    </p:spTree>
    <p:extLst>
      <p:ext uri="{BB962C8B-B14F-4D97-AF65-F5344CB8AC3E}">
        <p14:creationId xmlns:p14="http://schemas.microsoft.com/office/powerpoint/2010/main" val="16209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Features</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5" name="Text Placeholder 3"/>
          <p:cNvSpPr txBox="1">
            <a:spLocks/>
          </p:cNvSpPr>
          <p:nvPr/>
        </p:nvSpPr>
        <p:spPr>
          <a:xfrm>
            <a:off x="519112" y="1447799"/>
            <a:ext cx="11149013" cy="4662815"/>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t>Rich Reporting Experience</a:t>
            </a:r>
          </a:p>
          <a:p>
            <a:pPr>
              <a:lnSpc>
                <a:spcPct val="100000"/>
              </a:lnSpc>
            </a:pPr>
            <a:r>
              <a:rPr lang="en-US" sz="1800" dirty="0" smtClean="0"/>
              <a:t>View reports using Report Viewer control or Web browser</a:t>
            </a:r>
          </a:p>
          <a:p>
            <a:pPr>
              <a:lnSpc>
                <a:spcPct val="100000"/>
              </a:lnSpc>
            </a:pPr>
            <a:r>
              <a:rPr lang="en-US" sz="1800" dirty="0" smtClean="0"/>
              <a:t>Easy to design visual and interactive reports</a:t>
            </a:r>
          </a:p>
          <a:p>
            <a:pPr>
              <a:lnSpc>
                <a:spcPct val="100000"/>
              </a:lnSpc>
            </a:pPr>
            <a:r>
              <a:rPr lang="en-US" sz="2400" dirty="0" smtClean="0"/>
              <a:t>Manageability</a:t>
            </a:r>
          </a:p>
          <a:p>
            <a:pPr>
              <a:lnSpc>
                <a:spcPct val="100000"/>
              </a:lnSpc>
            </a:pPr>
            <a:r>
              <a:rPr lang="en-US" sz="1800" dirty="0" smtClean="0"/>
              <a:t>Administrative overhead removed. No need to procure, license, install or maintain hardware.</a:t>
            </a:r>
          </a:p>
          <a:p>
            <a:pPr>
              <a:lnSpc>
                <a:spcPct val="100000"/>
              </a:lnSpc>
            </a:pPr>
            <a:r>
              <a:rPr lang="en-US" sz="2400" dirty="0" smtClean="0"/>
              <a:t>Familiar Development Tools</a:t>
            </a:r>
          </a:p>
          <a:p>
            <a:pPr>
              <a:lnSpc>
                <a:spcPct val="100000"/>
              </a:lnSpc>
            </a:pPr>
            <a:r>
              <a:rPr lang="en-US" sz="1800" dirty="0" smtClean="0"/>
              <a:t>Author and publish reports using familiar tools </a:t>
            </a:r>
          </a:p>
          <a:p>
            <a:pPr>
              <a:lnSpc>
                <a:spcPct val="100000"/>
              </a:lnSpc>
            </a:pPr>
            <a:r>
              <a:rPr lang="en-US" sz="2400" dirty="0" smtClean="0"/>
              <a:t>High Availability and Scalability</a:t>
            </a:r>
          </a:p>
          <a:p>
            <a:pPr>
              <a:lnSpc>
                <a:spcPct val="100000"/>
              </a:lnSpc>
            </a:pPr>
            <a:r>
              <a:rPr lang="en-US" sz="1800" dirty="0" smtClean="0"/>
              <a:t>No scalability and high availability management overhead</a:t>
            </a:r>
          </a:p>
          <a:p>
            <a:pPr>
              <a:lnSpc>
                <a:spcPct val="100000"/>
              </a:lnSpc>
            </a:pPr>
            <a:r>
              <a:rPr lang="en-US" sz="2400" dirty="0" smtClean="0"/>
              <a:t>Cost Effective</a:t>
            </a:r>
          </a:p>
          <a:p>
            <a:pPr>
              <a:lnSpc>
                <a:spcPct val="100000"/>
              </a:lnSpc>
            </a:pPr>
            <a:r>
              <a:rPr lang="en-US" sz="1800" dirty="0" smtClean="0"/>
              <a:t>Service scales as resource requirements grow to support elastic scale</a:t>
            </a:r>
          </a:p>
        </p:txBody>
      </p:sp>
    </p:spTree>
    <p:extLst>
      <p:ext uri="{BB962C8B-B14F-4D97-AF65-F5344CB8AC3E}">
        <p14:creationId xmlns:p14="http://schemas.microsoft.com/office/powerpoint/2010/main" val="21022137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Comparison</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498699843"/>
              </p:ext>
            </p:extLst>
          </p:nvPr>
        </p:nvGraphicFramePr>
        <p:xfrm>
          <a:off x="914400" y="1676400"/>
          <a:ext cx="10129520" cy="3180080"/>
        </p:xfrm>
        <a:graphic>
          <a:graphicData uri="http://schemas.openxmlformats.org/drawingml/2006/table">
            <a:tbl>
              <a:tblPr firstRow="1" bandRow="1">
                <a:tableStyleId>{21E4AEA4-8DFA-4A89-87EB-49C32662AFE0}</a:tableStyleId>
              </a:tblPr>
              <a:tblGrid>
                <a:gridCol w="2550160"/>
                <a:gridCol w="4202853"/>
                <a:gridCol w="3376507"/>
              </a:tblGrid>
              <a:tr h="508000">
                <a:tc>
                  <a:txBody>
                    <a:bodyPr/>
                    <a:lstStyle/>
                    <a:p>
                      <a:endParaRPr lang="en-US" dirty="0"/>
                    </a:p>
                  </a:txBody>
                  <a:tcPr/>
                </a:tc>
                <a:tc>
                  <a:txBody>
                    <a:bodyPr/>
                    <a:lstStyle/>
                    <a:p>
                      <a:r>
                        <a:rPr lang="en-US" dirty="0" smtClean="0"/>
                        <a:t>SSRS</a:t>
                      </a:r>
                      <a:endParaRPr lang="en-US" dirty="0"/>
                    </a:p>
                  </a:txBody>
                  <a:tcPr/>
                </a:tc>
                <a:tc>
                  <a:txBody>
                    <a:bodyPr/>
                    <a:lstStyle/>
                    <a:p>
                      <a:r>
                        <a:rPr lang="en-US" dirty="0" smtClean="0"/>
                        <a:t>Azure SSRS</a:t>
                      </a:r>
                      <a:endParaRPr lang="en-US" dirty="0"/>
                    </a:p>
                  </a:txBody>
                  <a:tcPr/>
                </a:tc>
              </a:tr>
              <a:tr h="508000">
                <a:tc>
                  <a:txBody>
                    <a:bodyPr/>
                    <a:lstStyle/>
                    <a:p>
                      <a:r>
                        <a:rPr lang="en-US" dirty="0" smtClean="0"/>
                        <a:t>Tooling</a:t>
                      </a:r>
                      <a:endParaRPr lang="en-US" dirty="0"/>
                    </a:p>
                  </a:txBody>
                  <a:tcPr/>
                </a:tc>
                <a:tc>
                  <a:txBody>
                    <a:bodyPr/>
                    <a:lstStyle/>
                    <a:p>
                      <a:r>
                        <a:rPr lang="en-US" dirty="0" smtClean="0"/>
                        <a:t>BIDS, Report Builder</a:t>
                      </a:r>
                      <a:endParaRPr lang="en-US" dirty="0"/>
                    </a:p>
                  </a:txBody>
                  <a:tcPr/>
                </a:tc>
                <a:tc>
                  <a:txBody>
                    <a:bodyPr/>
                    <a:lstStyle/>
                    <a:p>
                      <a:r>
                        <a:rPr lang="en-US" dirty="0" smtClean="0"/>
                        <a:t>BIDS, Report Builder</a:t>
                      </a:r>
                      <a:endParaRPr lang="en-US" dirty="0"/>
                    </a:p>
                  </a:txBody>
                  <a:tcPr/>
                </a:tc>
              </a:tr>
              <a:tr h="508000">
                <a:tc>
                  <a:txBody>
                    <a:bodyPr/>
                    <a:lstStyle/>
                    <a:p>
                      <a:r>
                        <a:rPr lang="en-US" dirty="0" smtClean="0"/>
                        <a:t>Data Sources</a:t>
                      </a:r>
                      <a:endParaRPr lang="en-US" dirty="0"/>
                    </a:p>
                  </a:txBody>
                  <a:tcPr/>
                </a:tc>
                <a:tc>
                  <a:txBody>
                    <a:bodyPr/>
                    <a:lstStyle/>
                    <a:p>
                      <a:r>
                        <a:rPr lang="en-US" dirty="0" smtClean="0"/>
                        <a:t>Assorted  Data Sources</a:t>
                      </a:r>
                      <a:endParaRPr lang="en-US" dirty="0"/>
                    </a:p>
                  </a:txBody>
                  <a:tcPr/>
                </a:tc>
                <a:tc>
                  <a:txBody>
                    <a:bodyPr/>
                    <a:lstStyle/>
                    <a:p>
                      <a:r>
                        <a:rPr lang="en-US" dirty="0" smtClean="0"/>
                        <a:t>SQL</a:t>
                      </a:r>
                      <a:r>
                        <a:rPr lang="en-US" baseline="0" dirty="0" smtClean="0"/>
                        <a:t> </a:t>
                      </a:r>
                      <a:r>
                        <a:rPr lang="en-US" baseline="0" dirty="0" smtClean="0"/>
                        <a:t>Database</a:t>
                      </a:r>
                      <a:endParaRPr lang="en-US" dirty="0"/>
                    </a:p>
                  </a:txBody>
                  <a:tcPr/>
                </a:tc>
              </a:tr>
              <a:tr h="508000">
                <a:tc>
                  <a:txBody>
                    <a:bodyPr/>
                    <a:lstStyle/>
                    <a:p>
                      <a:r>
                        <a:rPr lang="en-US" dirty="0" smtClean="0"/>
                        <a:t>Report Management</a:t>
                      </a:r>
                      <a:endParaRPr lang="en-US" dirty="0"/>
                    </a:p>
                  </a:txBody>
                  <a:tcPr/>
                </a:tc>
                <a:tc>
                  <a:txBody>
                    <a:bodyPr/>
                    <a:lstStyle/>
                    <a:p>
                      <a:r>
                        <a:rPr lang="en-US" dirty="0" smtClean="0"/>
                        <a:t>Report Manager</a:t>
                      </a:r>
                      <a:r>
                        <a:rPr lang="en-US" baseline="0" dirty="0" smtClean="0"/>
                        <a:t> or SharePoint</a:t>
                      </a:r>
                      <a:endParaRPr lang="en-US" dirty="0"/>
                    </a:p>
                  </a:txBody>
                  <a:tcPr/>
                </a:tc>
                <a:tc>
                  <a:txBody>
                    <a:bodyPr/>
                    <a:lstStyle/>
                    <a:p>
                      <a:r>
                        <a:rPr lang="en-US" dirty="0" smtClean="0"/>
                        <a:t>Windows Azure</a:t>
                      </a:r>
                      <a:r>
                        <a:rPr lang="en-US" baseline="0" dirty="0" smtClean="0"/>
                        <a:t> Developer Portal, URL Browsing</a:t>
                      </a:r>
                      <a:endParaRPr lang="en-US" dirty="0"/>
                    </a:p>
                  </a:txBody>
                  <a:tcPr/>
                </a:tc>
              </a:tr>
              <a:tr h="508000">
                <a:tc>
                  <a:txBody>
                    <a:bodyPr/>
                    <a:lstStyle/>
                    <a:p>
                      <a:r>
                        <a:rPr lang="en-US" dirty="0" smtClean="0"/>
                        <a:t>Developer</a:t>
                      </a:r>
                      <a:endParaRPr lang="en-US" dirty="0"/>
                    </a:p>
                  </a:txBody>
                  <a:tcPr/>
                </a:tc>
                <a:tc>
                  <a:txBody>
                    <a:bodyPr/>
                    <a:lstStyle/>
                    <a:p>
                      <a:r>
                        <a:rPr lang="en-US" dirty="0" smtClean="0"/>
                        <a:t>Custom</a:t>
                      </a:r>
                      <a:r>
                        <a:rPr lang="en-US" baseline="0" dirty="0" smtClean="0"/>
                        <a:t> Data Sources, assemblies, etc.</a:t>
                      </a:r>
                      <a:endParaRPr lang="en-US" dirty="0"/>
                    </a:p>
                  </a:txBody>
                  <a:tcPr/>
                </a:tc>
                <a:tc>
                  <a:txBody>
                    <a:bodyPr/>
                    <a:lstStyle/>
                    <a:p>
                      <a:r>
                        <a:rPr lang="en-US" dirty="0" smtClean="0"/>
                        <a:t>No extensibility</a:t>
                      </a:r>
                      <a:r>
                        <a:rPr lang="en-US" baseline="0" dirty="0" smtClean="0"/>
                        <a:t> yet</a:t>
                      </a:r>
                      <a:endParaRPr lang="en-US" dirty="0"/>
                    </a:p>
                  </a:txBody>
                  <a:tcPr/>
                </a:tc>
              </a:tr>
              <a:tr h="508000">
                <a:tc>
                  <a:txBody>
                    <a:bodyPr/>
                    <a:lstStyle/>
                    <a:p>
                      <a:r>
                        <a:rPr lang="en-US" dirty="0" smtClean="0"/>
                        <a:t>Security</a:t>
                      </a:r>
                      <a:r>
                        <a:rPr lang="en-US" baseline="0" dirty="0" smtClean="0"/>
                        <a:t> Model</a:t>
                      </a:r>
                      <a:endParaRPr lang="en-US" dirty="0"/>
                    </a:p>
                  </a:txBody>
                  <a:tcPr/>
                </a:tc>
                <a:tc>
                  <a:txBody>
                    <a:bodyPr/>
                    <a:lstStyle/>
                    <a:p>
                      <a:r>
                        <a:rPr lang="en-US" dirty="0" smtClean="0"/>
                        <a:t>Windows Authentication</a:t>
                      </a:r>
                      <a:endParaRPr lang="en-US" dirty="0"/>
                    </a:p>
                  </a:txBody>
                  <a:tcPr/>
                </a:tc>
                <a:tc>
                  <a:txBody>
                    <a:bodyPr/>
                    <a:lstStyle/>
                    <a:p>
                      <a:r>
                        <a:rPr lang="en-US" dirty="0" smtClean="0"/>
                        <a:t>SQL </a:t>
                      </a:r>
                      <a:r>
                        <a:rPr lang="en-US" dirty="0" smtClean="0"/>
                        <a:t>Database </a:t>
                      </a:r>
                      <a:r>
                        <a:rPr lang="en-US" baseline="0" dirty="0" smtClean="0"/>
                        <a:t>Authentication</a:t>
                      </a:r>
                      <a:endParaRPr lang="en-US" dirty="0"/>
                    </a:p>
                  </a:txBody>
                  <a:tcPr/>
                </a:tc>
              </a:tr>
            </a:tbl>
          </a:graphicData>
        </a:graphic>
      </p:graphicFrame>
    </p:spTree>
    <p:extLst>
      <p:ext uri="{BB962C8B-B14F-4D97-AF65-F5344CB8AC3E}">
        <p14:creationId xmlns:p14="http://schemas.microsoft.com/office/powerpoint/2010/main" val="112118639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5" name="Text Placeholder 3"/>
          <p:cNvSpPr txBox="1">
            <a:spLocks/>
          </p:cNvSpPr>
          <p:nvPr/>
        </p:nvSpPr>
        <p:spPr>
          <a:xfrm>
            <a:off x="519112" y="1447799"/>
            <a:ext cx="6196320" cy="470898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400" dirty="0" smtClean="0"/>
              <a:t>Credentials not saved in report definition</a:t>
            </a:r>
          </a:p>
          <a:p>
            <a:pPr>
              <a:lnSpc>
                <a:spcPct val="100000"/>
              </a:lnSpc>
            </a:pPr>
            <a:r>
              <a:rPr lang="en-US" sz="1800" dirty="0" smtClean="0"/>
              <a:t>Passwords stored securely on the report server, separate of the .</a:t>
            </a:r>
            <a:r>
              <a:rPr lang="en-US" sz="1800" dirty="0" err="1" smtClean="0"/>
              <a:t>rdl</a:t>
            </a:r>
            <a:endParaRPr lang="en-US" sz="1800" dirty="0" smtClean="0"/>
          </a:p>
          <a:p>
            <a:pPr>
              <a:lnSpc>
                <a:spcPct val="100000"/>
              </a:lnSpc>
            </a:pPr>
            <a:r>
              <a:rPr lang="en-US" sz="2400" dirty="0" smtClean="0"/>
              <a:t>Shared data sources</a:t>
            </a:r>
          </a:p>
          <a:p>
            <a:pPr>
              <a:lnSpc>
                <a:spcPct val="100000"/>
              </a:lnSpc>
            </a:pPr>
            <a:r>
              <a:rPr lang="en-US" sz="1800" dirty="0" smtClean="0"/>
              <a:t>Help manage credentials in a single location</a:t>
            </a:r>
          </a:p>
          <a:p>
            <a:pPr>
              <a:lnSpc>
                <a:spcPct val="100000"/>
              </a:lnSpc>
            </a:pPr>
            <a:r>
              <a:rPr lang="en-US" sz="2400" dirty="0" smtClean="0"/>
              <a:t>Uses same roles and permission model as SSRS</a:t>
            </a:r>
          </a:p>
          <a:p>
            <a:pPr>
              <a:lnSpc>
                <a:spcPct val="100000"/>
              </a:lnSpc>
            </a:pPr>
            <a:r>
              <a:rPr lang="en-US" sz="1800" dirty="0" smtClean="0"/>
              <a:t>Author and publish reports using familiar tools </a:t>
            </a:r>
          </a:p>
          <a:p>
            <a:pPr>
              <a:lnSpc>
                <a:spcPct val="100000"/>
              </a:lnSpc>
            </a:pPr>
            <a:r>
              <a:rPr lang="en-US" sz="2400" dirty="0" smtClean="0"/>
              <a:t>Report items inherit security based on folder permissions</a:t>
            </a:r>
          </a:p>
          <a:p>
            <a:pPr>
              <a:lnSpc>
                <a:spcPct val="100000"/>
              </a:lnSpc>
            </a:pPr>
            <a:r>
              <a:rPr lang="en-US" sz="2400" dirty="0" smtClean="0"/>
              <a:t>Each tenant has their own Catalog and </a:t>
            </a:r>
            <a:r>
              <a:rPr lang="en-US" sz="2400" dirty="0" err="1" smtClean="0"/>
              <a:t>TempDB</a:t>
            </a:r>
            <a:endParaRPr lang="en-US" sz="2400" dirty="0" smtClean="0"/>
          </a:p>
          <a:p>
            <a:pPr>
              <a:lnSpc>
                <a:spcPct val="100000"/>
              </a:lnSpc>
            </a:pPr>
            <a:r>
              <a:rPr lang="en-US" sz="2400" dirty="0" smtClean="0"/>
              <a:t>SQL </a:t>
            </a:r>
            <a:r>
              <a:rPr lang="en-US" sz="2400" dirty="0" smtClean="0"/>
              <a:t>Database user </a:t>
            </a:r>
            <a:r>
              <a:rPr lang="en-US" sz="2400" dirty="0" smtClean="0"/>
              <a:t>name and password authentication</a:t>
            </a: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732" y="1753662"/>
            <a:ext cx="4979850" cy="3977233"/>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3666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Walkthrough</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purl.org/dc/terms/"/>
    <ds:schemaRef ds:uri="http://schemas.microsoft.com/office/2006/documentManagement/types"/>
    <ds:schemaRef ds:uri="http://schemas.openxmlformats.org/package/2006/metadata/core-properties"/>
    <ds:schemaRef ds:uri="230e9df3-be65-4c73-a93b-d1236ebd677e"/>
    <ds:schemaRef ds:uri="http://www.w3.org/XML/1998/namespace"/>
    <ds:schemaRef ds:uri="http://purl.org/dc/dcmitype/"/>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839</TotalTime>
  <Words>726</Words>
  <Application>Microsoft Office PowerPoint</Application>
  <PresentationFormat>Custom</PresentationFormat>
  <Paragraphs>150</Paragraphs>
  <Slides>14</Slides>
  <Notes>10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WindowsAzureTemplate16x9</vt:lpstr>
      <vt:lpstr>White with Consolas font for code slides</vt:lpstr>
      <vt:lpstr>MS1444_Windows Azure Template 16x9_r08b</vt:lpstr>
      <vt:lpstr>SQL Reporting</vt:lpstr>
      <vt:lpstr>Agenda</vt:lpstr>
      <vt:lpstr>Overview</vt:lpstr>
      <vt:lpstr>Under the Hood - Architecture</vt:lpstr>
      <vt:lpstr>PowerPoint Presentation</vt:lpstr>
      <vt:lpstr>Key Features</vt:lpstr>
      <vt:lpstr>Feature Comparison</vt:lpstr>
      <vt:lpstr>Security</vt:lpstr>
      <vt:lpstr>PowerPoint Presentation</vt:lpstr>
      <vt:lpstr>Server Provisioning</vt:lpstr>
      <vt:lpstr>Report Creation</vt:lpstr>
      <vt:lpstr>Report Deployment</vt:lpstr>
      <vt:lpstr>Report Deployment</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
    Provides a high level overview of advanced SQL Azure services including SQL Azure Reporting, SQL Azure DataSync and SQL Azure Federations.
by Roger Dohertyrdoherty@microsoft.com
http://blogs.msdn.com/b/rdoherty
</dc:description>
  <cp:lastModifiedBy>Scott Klein</cp:lastModifiedBy>
  <cp:revision>67</cp:revision>
  <dcterms:created xsi:type="dcterms:W3CDTF">2011-12-11T03:03:10Z</dcterms:created>
  <dcterms:modified xsi:type="dcterms:W3CDTF">2012-06-15T19:26:14Z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