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1"/>
  </p:notesMasterIdLst>
  <p:sldIdLst>
    <p:sldId id="25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396" r:id="rId29"/>
    <p:sldId id="567" r:id="rId30"/>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396"/>
          </p14:sldIdLst>
        </p14:section>
        <p14:section name="Appendix" id="{C8F6A3EF-23A0-4381-9BFC-7A2255304369}">
          <p14:sldIdLst>
            <p14:sldId id="56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4" autoAdjust="0"/>
    <p:restoredTop sz="85159" autoAdjust="0"/>
  </p:normalViewPr>
  <p:slideViewPr>
    <p:cSldViewPr snapToGrid="0" snapToObjects="1">
      <p:cViewPr varScale="1">
        <p:scale>
          <a:sx n="83" d="100"/>
          <a:sy n="83" d="100"/>
        </p:scale>
        <p:origin x="-408" y="-84"/>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6/15/2012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92500" lnSpcReduction="20000"/>
          </a:bodyPr>
          <a:lstStyle/>
          <a:p>
            <a:pPr marL="215324" lvl="1"/>
            <a:endParaRPr lang="en-US" baseline="0" dirty="0" smtClean="0"/>
          </a:p>
          <a:p>
            <a:pPr marL="215324" lvl="1"/>
            <a:r>
              <a:rPr lang="en-US" baseline="0" dirty="0" smtClean="0"/>
              <a:t>NOTE: Add spectrum (arrow) that shows the “</a:t>
            </a:r>
            <a:r>
              <a:rPr lang="en-US" baseline="0" dirty="0" err="1" smtClean="0"/>
              <a:t>PaaS</a:t>
            </a:r>
            <a:r>
              <a:rPr lang="en-US" baseline="0" dirty="0" smtClean="0"/>
              <a:t> Continuum”</a:t>
            </a:r>
            <a:endParaRPr lang="en-US" dirty="0" smtClean="0"/>
          </a:p>
          <a:p>
            <a:endParaRPr lang="en-US" dirty="0" smtClean="0"/>
          </a:p>
          <a:p>
            <a:r>
              <a:rPr lang="en-US" dirty="0" smtClean="0"/>
              <a:t>We’re going to talk about a new </a:t>
            </a:r>
            <a:r>
              <a:rPr lang="en-US" dirty="0" err="1" smtClean="0"/>
              <a:t>sevice</a:t>
            </a:r>
            <a:r>
              <a:rPr lang="en-US" dirty="0" smtClean="0"/>
              <a:t>. You think about WAWS</a:t>
            </a:r>
            <a:r>
              <a:rPr lang="en-US" baseline="0" dirty="0" smtClean="0"/>
              <a:t> as the highest level service, abstracts away .. .. .. even web server.</a:t>
            </a:r>
          </a:p>
          <a:p>
            <a:endParaRPr lang="en-US" baseline="0" dirty="0" smtClean="0"/>
          </a:p>
          <a:p>
            <a:r>
              <a:rPr lang="en-US" baseline="0" dirty="0" smtClean="0"/>
              <a:t>Reducing complexity, reducing management overhead.</a:t>
            </a:r>
          </a:p>
          <a:p>
            <a:endParaRPr lang="en-US" baseline="0" dirty="0" smtClean="0"/>
          </a:p>
          <a:p>
            <a:r>
              <a:rPr lang="en-US" baseline="0" dirty="0" smtClean="0"/>
              <a:t>Add animation to build out each part -&gt; final click </a:t>
            </a:r>
            <a:r>
              <a:rPr lang="en-US" baseline="0" dirty="0" err="1" smtClean="0"/>
              <a:t>reviels</a:t>
            </a:r>
            <a:r>
              <a:rPr lang="en-US" baseline="0" dirty="0" smtClean="0"/>
              <a:t> the cloud box at the bottom.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a:buFont typeface="Arial" pitchFamily="34" charset="0"/>
              <a:buChar char="•"/>
            </a:pPr>
            <a:r>
              <a:rPr lang="en-US" dirty="0" smtClean="0"/>
              <a:t>Length</a:t>
            </a:r>
            <a:r>
              <a:rPr lang="en-US" baseline="0" dirty="0" smtClean="0"/>
              <a:t>: 5 minutes</a:t>
            </a:r>
            <a:endParaRPr lang="en-US" dirty="0" smtClean="0"/>
          </a:p>
          <a:p>
            <a:pPr marL="173336" indent="-173336">
              <a:buFont typeface="Arial" pitchFamily="34" charset="0"/>
              <a:buChar char="•"/>
            </a:pPr>
            <a:r>
              <a:rPr lang="en-US" dirty="0" smtClean="0"/>
              <a:t>Pet Shop</a:t>
            </a:r>
          </a:p>
          <a:p>
            <a:pPr marL="173336" indent="-173336">
              <a:buFont typeface="Arial" pitchFamily="34" charset="0"/>
              <a:buChar char="•"/>
            </a:pPr>
            <a:r>
              <a:rPr lang="en-US" dirty="0" smtClean="0"/>
              <a:t>Use</a:t>
            </a:r>
            <a:r>
              <a:rPr lang="en-US" baseline="0" dirty="0" smtClean="0"/>
              <a:t> Visual Studio 2010</a:t>
            </a:r>
          </a:p>
          <a:p>
            <a:pPr marL="173336" indent="-173336">
              <a:buFont typeface="Arial" pitchFamily="34" charset="0"/>
              <a:buChar char="•"/>
            </a:pPr>
            <a:r>
              <a:rPr lang="en-US" baseline="0" dirty="0" smtClean="0"/>
              <a:t>Deploy using </a:t>
            </a:r>
            <a:r>
              <a:rPr lang="en-US" baseline="0" dirty="0" err="1" smtClean="0"/>
              <a:t>WebDeploy</a:t>
            </a:r>
            <a:r>
              <a:rPr lang="en-US" baseline="0" dirty="0" smtClean="0"/>
              <a:t> with VS2010 Extensions</a:t>
            </a:r>
          </a:p>
          <a:p>
            <a:pPr marL="173336" indent="-173336">
              <a:buFont typeface="Arial" pitchFamily="34" charset="0"/>
              <a:buChar char="•"/>
            </a:pPr>
            <a:r>
              <a:rPr lang="en-US" baseline="0" dirty="0" smtClean="0"/>
              <a:t>Example: http://petshop.antdf0.antares-test.windows-int.net/</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924312">
              <a:defRPr/>
            </a:pPr>
            <a:r>
              <a:rPr lang="en-US" dirty="0" smtClean="0"/>
              <a:t>*free offer of 10 web</a:t>
            </a:r>
            <a:r>
              <a:rPr lang="en-US" baseline="0" dirty="0" smtClean="0"/>
              <a:t> sites for Spring 2012 Preview</a:t>
            </a:r>
            <a:endParaRPr lang="en-US" dirty="0" smtClean="0"/>
          </a:p>
          <a:p>
            <a:pPr defTabSz="924312">
              <a:defRPr/>
            </a:pPr>
            <a:r>
              <a:rPr lang="en-US" dirty="0" smtClean="0"/>
              <a:t>*Create</a:t>
            </a:r>
            <a:r>
              <a:rPr lang="en-US" baseline="0" dirty="0" smtClean="0"/>
              <a:t> new sites from the gallery or from scratch</a:t>
            </a:r>
            <a:endParaRPr lang="en-US" dirty="0" smtClean="0"/>
          </a:p>
          <a:p>
            <a:pPr defTabSz="924312">
              <a:defRPr/>
            </a:pPr>
            <a:r>
              <a:rPr lang="en-US" dirty="0" smtClean="0"/>
              <a:t>*</a:t>
            </a:r>
            <a:r>
              <a:rPr lang="en-US" dirty="0">
                <a:solidFill>
                  <a:schemeClr val="tx2">
                    <a:alpha val="99000"/>
                  </a:schemeClr>
                </a:solidFill>
              </a:rPr>
              <a:t>if your web site runs on Internet Information Services (IIS) 7, it will run on Windows Azure Web Sites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solidFill>
                  <a:prstClr val="black"/>
                </a:solidFill>
              </a:rPr>
              <a:pPr/>
              <a:t>6/15/2012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solidFill>
                  <a:prstClr val="black"/>
                </a:solidFill>
              </a:rPr>
              <a:pPr/>
              <a:t>6/15/2012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73DC0-2B19-496B-83DE-F4860F6876EE}" type="datetime1">
              <a:rPr lang="en-US" smtClean="0">
                <a:solidFill>
                  <a:prstClr val="black"/>
                </a:solidFill>
              </a:rPr>
              <a:pPr/>
              <a:t>6/15/2012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r>
              <a:rPr lang="en-US" baseline="0" dirty="0" smtClean="0"/>
              <a:t> in appendix for QA when the </a:t>
            </a:r>
            <a:r>
              <a:rPr lang="en-US" baseline="0" smtClean="0"/>
              <a:t>question is asked.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Before</a:t>
            </a:r>
            <a:r>
              <a:rPr lang="en-US" baseline="0" dirty="0" smtClean="0"/>
              <a:t> the shopping cart demo, create a new text file </a:t>
            </a:r>
            <a:r>
              <a:rPr lang="en-US" baseline="0" dirty="0" err="1" smtClean="0"/>
              <a:t>response.write</a:t>
            </a:r>
            <a:r>
              <a:rPr lang="en-US" baseline="0" dirty="0" smtClean="0"/>
              <a:t>(“”) rename to asp and </a:t>
            </a:r>
            <a:r>
              <a:rPr lang="en-US" baseline="0" dirty="0" err="1" smtClean="0"/>
              <a:t>uplaod</a:t>
            </a:r>
            <a:r>
              <a:rPr lang="en-US" baseline="0" dirty="0" smtClean="0"/>
              <a:t> to the site and demo. Then do shopping cart.</a:t>
            </a:r>
            <a:endParaRPr lang="en-US" dirty="0" smtClean="0"/>
          </a:p>
          <a:p>
            <a:endParaRPr lang="en-US" dirty="0" smtClean="0"/>
          </a:p>
          <a:p>
            <a:r>
              <a:rPr lang="en-US" dirty="0" smtClean="0"/>
              <a:t>Demo:</a:t>
            </a:r>
          </a:p>
          <a:p>
            <a:pPr marL="173336" indent="-173336">
              <a:buFont typeface="Arial" pitchFamily="34" charset="0"/>
              <a:buChar char="•"/>
            </a:pPr>
            <a:r>
              <a:rPr lang="en-US" dirty="0" smtClean="0"/>
              <a:t>Length</a:t>
            </a:r>
            <a:r>
              <a:rPr lang="en-US" baseline="0" dirty="0" smtClean="0"/>
              <a:t>: 5 minutes</a:t>
            </a:r>
          </a:p>
          <a:p>
            <a:pPr marL="173336" indent="-173336">
              <a:buFont typeface="Arial" pitchFamily="34" charset="0"/>
              <a:buChar char="•"/>
            </a:pPr>
            <a:r>
              <a:rPr lang="en-US" baseline="0" dirty="0" smtClean="0"/>
              <a:t>Classic ASP Shopping Cart</a:t>
            </a:r>
          </a:p>
          <a:p>
            <a:pPr marL="173336" indent="-173336">
              <a:buFont typeface="Arial" pitchFamily="34" charset="0"/>
              <a:buChar char="•"/>
            </a:pPr>
            <a:r>
              <a:rPr lang="en-US" baseline="0" dirty="0" smtClean="0"/>
              <a:t>Deploy using FTP</a:t>
            </a:r>
          </a:p>
          <a:p>
            <a:pPr marL="173336" indent="-173336">
              <a:buFont typeface="Arial" pitchFamily="34" charset="0"/>
              <a:buChar char="•"/>
            </a:pPr>
            <a:r>
              <a:rPr lang="en-US" baseline="0" dirty="0" smtClean="0"/>
              <a:t>Product Cart</a:t>
            </a:r>
          </a:p>
          <a:p>
            <a:pPr marL="388660" lvl="1" indent="-173336">
              <a:buFont typeface="Arial" pitchFamily="34" charset="0"/>
              <a:buChar char="•"/>
            </a:pPr>
            <a:r>
              <a:rPr lang="en-US" dirty="0" smtClean="0"/>
              <a:t>Product Page: http://www.earlyimpact.com/productcart/ecommerce-software.asp</a:t>
            </a:r>
          </a:p>
          <a:p>
            <a:pPr marL="388660" lvl="1" indent="-173336">
              <a:buFont typeface="Arial" pitchFamily="34" charset="0"/>
              <a:buChar char="•"/>
            </a:pPr>
            <a:r>
              <a:rPr lang="en-US" dirty="0" smtClean="0"/>
              <a:t>Storefront Demo: http://demos.productcart.com/demos/standard/pc/home.asp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a:buFont typeface="Arial" pitchFamily="34" charset="0"/>
              <a:buChar char="•"/>
            </a:pPr>
            <a:r>
              <a:rPr lang="en-US" baseline="0" dirty="0" smtClean="0"/>
              <a:t>Length: 10 minutes</a:t>
            </a:r>
          </a:p>
          <a:p>
            <a:pPr marL="173336" indent="-173336">
              <a:buFont typeface="Arial" pitchFamily="34" charset="0"/>
              <a:buChar char="•"/>
            </a:pPr>
            <a:r>
              <a:rPr lang="en-US" baseline="0" dirty="0" smtClean="0"/>
              <a:t>Survey App</a:t>
            </a:r>
          </a:p>
          <a:p>
            <a:pPr marL="173336" indent="-173336" defTabSz="924421">
              <a:lnSpc>
                <a:spcPct val="90000"/>
              </a:lnSpc>
              <a:spcAft>
                <a:spcPts val="337"/>
              </a:spcAft>
              <a:buFont typeface="Arial" pitchFamily="34" charset="0"/>
              <a:buChar char="•"/>
              <a:defRPr/>
            </a:pPr>
            <a:r>
              <a:rPr lang="en-US" dirty="0" smtClean="0"/>
              <a:t>ASP.NET MVC4, </a:t>
            </a:r>
            <a:r>
              <a:rPr lang="en-US" dirty="0" err="1" smtClean="0"/>
              <a:t>KnockoutJS</a:t>
            </a:r>
            <a:r>
              <a:rPr lang="en-US" dirty="0" smtClean="0"/>
              <a:t>,</a:t>
            </a:r>
            <a:r>
              <a:rPr lang="en-US" baseline="0" dirty="0" smtClean="0"/>
              <a:t> </a:t>
            </a:r>
            <a:r>
              <a:rPr lang="en-US" baseline="0" dirty="0" err="1" smtClean="0"/>
              <a:t>SignalR</a:t>
            </a:r>
            <a:endParaRPr lang="en-US" baseline="0" dirty="0" smtClean="0"/>
          </a:p>
          <a:p>
            <a:pPr marL="173336" indent="-173336">
              <a:buFont typeface="Arial" pitchFamily="34" charset="0"/>
              <a:buChar char="•"/>
            </a:pPr>
            <a:r>
              <a:rPr lang="en-US" dirty="0" smtClean="0"/>
              <a:t>Visual Studio 11</a:t>
            </a:r>
          </a:p>
          <a:p>
            <a:pPr marL="173336" indent="-173336">
              <a:buFont typeface="Arial" pitchFamily="34" charset="0"/>
              <a:buChar char="•"/>
            </a:pPr>
            <a:endParaRPr lang="en-US" dirty="0" smtClean="0"/>
          </a:p>
          <a:p>
            <a:pPr marL="173336" indent="-173336">
              <a:buFont typeface="Arial" pitchFamily="34" charset="0"/>
              <a:buChar char="•"/>
            </a:pPr>
            <a:r>
              <a:rPr lang="en-US" dirty="0" smtClean="0"/>
              <a:t>James note: Modern apps &amp; Modern Tools</a:t>
            </a:r>
          </a:p>
          <a:p>
            <a:pPr marL="173336" indent="-173336">
              <a:buFont typeface="Arial" pitchFamily="34" charset="0"/>
              <a:buChar char="•"/>
            </a:pPr>
            <a:endParaRPr lang="en-US" dirty="0" smtClean="0"/>
          </a:p>
          <a:p>
            <a:pPr marL="173336" indent="-173336">
              <a:buFont typeface="Arial" pitchFamily="34" charset="0"/>
              <a:buChar char="•"/>
            </a:pPr>
            <a:r>
              <a:rPr lang="en-US" dirty="0" smtClean="0"/>
              <a:t>NOTE: TFS</a:t>
            </a:r>
            <a:r>
              <a:rPr lang="en-US" baseline="0" dirty="0" smtClean="0"/>
              <a:t> is already setup on Dev11, figure out how we can flow TFS into this demo.</a:t>
            </a:r>
            <a:endParaRPr lang="en-US" dirty="0" smtClean="0"/>
          </a:p>
          <a:p>
            <a:pPr marL="173336" indent="-173336">
              <a:buFont typeface="Arial" pitchFamily="34" charset="0"/>
              <a:buChar char="•"/>
            </a:pPr>
            <a:endParaRPr lang="en-US" dirty="0" smtClean="0"/>
          </a:p>
          <a:p>
            <a:pPr marL="173336" indent="-173336">
              <a:buFont typeface="Arial" pitchFamily="34" charset="0"/>
              <a:buChar char="•"/>
            </a:pPr>
            <a:r>
              <a:rPr lang="en-US" dirty="0" smtClean="0"/>
              <a:t>Deploy</a:t>
            </a:r>
            <a:r>
              <a:rPr lang="en-US" baseline="0" dirty="0" smtClean="0"/>
              <a:t> once as is, make update for mobile front end and redeploy to show CI</a:t>
            </a:r>
            <a:endParaRPr lang="en-US" dirty="0" smtClean="0"/>
          </a:p>
          <a:p>
            <a:pPr marL="173336" indent="-173336">
              <a:buFont typeface="Arial" pitchFamily="34" charset="0"/>
              <a:buChar char="•"/>
            </a:pPr>
            <a:r>
              <a:rPr lang="en-US" dirty="0" smtClean="0"/>
              <a:t>Get </a:t>
            </a:r>
            <a:r>
              <a:rPr lang="en-US" dirty="0" err="1" smtClean="0"/>
              <a:t>joanah’s</a:t>
            </a:r>
            <a:r>
              <a:rPr lang="en-US" dirty="0" smtClean="0"/>
              <a:t> team</a:t>
            </a:r>
            <a:r>
              <a:rPr lang="en-US" baseline="0" dirty="0" smtClean="0"/>
              <a:t> to style this</a:t>
            </a:r>
          </a:p>
          <a:p>
            <a:pPr marL="388660" lvl="1" indent="-173336">
              <a:buFont typeface="Arial" pitchFamily="34" charset="0"/>
              <a:buChar char="•"/>
            </a:pPr>
            <a:r>
              <a:rPr lang="en-US" baseline="0" dirty="0" smtClean="0"/>
              <a:t>Chat app like windows phone</a:t>
            </a:r>
          </a:p>
          <a:p>
            <a:pPr marL="388660" lvl="1" indent="-173336">
              <a:buFont typeface="Arial" pitchFamily="34" charset="0"/>
              <a:buChar char="•"/>
            </a:pPr>
            <a:r>
              <a:rPr lang="en-US" baseline="0" dirty="0" smtClean="0"/>
              <a:t>Modern, metro style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This adds to pet shop demo. /help </a:t>
            </a:r>
            <a:r>
              <a:rPr lang="en-US" dirty="0" err="1" smtClean="0"/>
              <a:t>config</a:t>
            </a:r>
            <a:endParaRPr lang="en-US" dirty="0" smtClean="0"/>
          </a:p>
          <a:p>
            <a:endParaRPr lang="en-US" dirty="0" smtClean="0"/>
          </a:p>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Visual Studio 11</a:t>
            </a:r>
          </a:p>
          <a:p>
            <a:pPr marL="173336" indent="-173336" defTabSz="924421">
              <a:lnSpc>
                <a:spcPct val="90000"/>
              </a:lnSpc>
              <a:spcAft>
                <a:spcPts val="337"/>
              </a:spcAft>
              <a:buFont typeface="Arial" pitchFamily="34" charset="0"/>
              <a:buChar char="•"/>
              <a:defRPr/>
            </a:pPr>
            <a:r>
              <a:rPr lang="en-US" dirty="0" smtClean="0"/>
              <a:t>TFS Deployment</a:t>
            </a:r>
          </a:p>
          <a:p>
            <a:pPr marL="173336" indent="-173336">
              <a:buFont typeface="Arial" pitchFamily="34" charset="0"/>
              <a:buChar char="•"/>
            </a:pPr>
            <a:r>
              <a:rPr lang="en-US" dirty="0" smtClean="0"/>
              <a:t>Show Configuration Page</a:t>
            </a:r>
          </a:p>
          <a:p>
            <a:pPr marL="173336" indent="-173336">
              <a:buFont typeface="Arial" pitchFamily="34" charset="0"/>
              <a:buChar char="•"/>
            </a:pPr>
            <a:r>
              <a:rPr lang="en-US" dirty="0" smtClean="0"/>
              <a:t>Deploy broken</a:t>
            </a:r>
            <a:r>
              <a:rPr lang="en-US" baseline="0" dirty="0" smtClean="0"/>
              <a:t> App</a:t>
            </a:r>
          </a:p>
          <a:p>
            <a:pPr marL="173336" indent="-173336">
              <a:buFont typeface="Arial" pitchFamily="34" charset="0"/>
              <a:buChar char="•"/>
            </a:pPr>
            <a:r>
              <a:rPr lang="en-US" baseline="0" dirty="0" smtClean="0"/>
              <a:t>Show logging and diagnostics</a:t>
            </a:r>
          </a:p>
          <a:p>
            <a:pPr marL="173336" indent="-173336">
              <a:buFont typeface="Arial" pitchFamily="34" charset="0"/>
              <a:buChar char="•"/>
            </a:pPr>
            <a:r>
              <a:rPr lang="en-US" baseline="0" dirty="0" smtClean="0"/>
              <a:t>Show Roll Back deployment</a:t>
            </a:r>
          </a:p>
          <a:p>
            <a:pPr marL="173336" indent="-173336">
              <a:buFont typeface="Arial" pitchFamily="34" charset="0"/>
              <a:buChar char="•"/>
            </a:pPr>
            <a:endParaRPr lang="en-US" baseline="0" dirty="0" smtClean="0"/>
          </a:p>
          <a:p>
            <a:pPr marL="173336" indent="-173336">
              <a:buFont typeface="Arial" pitchFamily="34" charset="0"/>
              <a:buChar char="•"/>
            </a:pPr>
            <a:r>
              <a:rPr lang="en-US" baseline="0" dirty="0" smtClean="0"/>
              <a:t>Start new app for this demo</a:t>
            </a:r>
          </a:p>
          <a:p>
            <a:pPr marL="173336" indent="-173336">
              <a:buFont typeface="Arial" pitchFamily="34" charset="0"/>
              <a:buChar char="•"/>
            </a:pPr>
            <a:r>
              <a:rPr lang="en-US" baseline="0" dirty="0" smtClean="0"/>
              <a:t>Rather than showing something that is broken, show how to use the logs to optimize. Maybe missing favicon – “Be </a:t>
            </a:r>
            <a:r>
              <a:rPr lang="en-US" baseline="0" dirty="0" err="1" smtClean="0"/>
              <a:t>Brillaint</a:t>
            </a:r>
            <a:r>
              <a:rPr lang="en-US" baseline="0" dirty="0" smtClean="0"/>
              <a:t> theme”</a:t>
            </a:r>
          </a:p>
          <a:p>
            <a:pPr marL="173336" indent="-173336">
              <a:buFont typeface="Arial" pitchFamily="34" charset="0"/>
              <a:buChar char="•"/>
            </a:pPr>
            <a:r>
              <a:rPr lang="en-US" baseline="0" dirty="0" smtClean="0"/>
              <a:t>Sub directory off root with default doc issue - /help for example. Browse to the </a:t>
            </a:r>
            <a:r>
              <a:rPr lang="en-US" baseline="0" dirty="0" err="1" smtClean="0"/>
              <a:t>url</a:t>
            </a:r>
            <a:r>
              <a:rPr lang="en-US" baseline="0" dirty="0" smtClean="0"/>
              <a:t> and get wrong page because the default doc is not set correctly.</a:t>
            </a:r>
          </a:p>
          <a:p>
            <a:pPr marL="388660" lvl="1" indent="-173336">
              <a:buFont typeface="Arial" pitchFamily="34" charset="0"/>
              <a:buChar char="•"/>
            </a:pPr>
            <a:r>
              <a:rPr lang="en-US" baseline="0" dirty="0" smtClean="0"/>
              <a:t>Go into portal and show </a:t>
            </a:r>
            <a:r>
              <a:rPr lang="en-US" baseline="0" dirty="0" err="1" smtClean="0"/>
              <a:t>reording</a:t>
            </a:r>
            <a:r>
              <a:rPr lang="en-US" baseline="0" dirty="0" smtClean="0"/>
              <a:t> of default docs. </a:t>
            </a:r>
          </a:p>
          <a:p>
            <a:pPr marL="388660" lvl="1" indent="-173336">
              <a:buFont typeface="Arial" pitchFamily="34" charset="0"/>
              <a:buChar char="•"/>
            </a:pPr>
            <a:r>
              <a:rPr lang="en-US" baseline="0" dirty="0" smtClean="0"/>
              <a:t>Show 404’s from /help -&gt; no default doc set -&gt; add to </a:t>
            </a:r>
            <a:r>
              <a:rPr lang="en-US" baseline="0" dirty="0" err="1" smtClean="0"/>
              <a:t>config</a:t>
            </a:r>
            <a:endParaRPr lang="en-US" baseline="0" dirty="0" smtClean="0"/>
          </a:p>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gif"/><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3.png"/><Relationship Id="rId18" Type="http://schemas.openxmlformats.org/officeDocument/2006/relationships/image" Target="../media/image36.gi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hyperlink" Target="http://www.thelostagency.com/wp-content/uploads/2011/09/umbraco_logo.png" TargetMode="External"/><Relationship Id="rId17" Type="http://schemas.openxmlformats.org/officeDocument/2006/relationships/image" Target="../media/image35.jpeg"/><Relationship Id="rId2" Type="http://schemas.openxmlformats.org/officeDocument/2006/relationships/notesSlide" Target="../notesSlides/notesSlide13.xml"/><Relationship Id="rId16" Type="http://schemas.openxmlformats.org/officeDocument/2006/relationships/hyperlink" Target="http://blog.websitetemplates.bz/wp-content/uploads/2011/05/Drupal_logo1.jpg" TargetMode="External"/><Relationship Id="rId1" Type="http://schemas.openxmlformats.org/officeDocument/2006/relationships/slideLayout" Target="../slideLayouts/slideLayout7.xml"/><Relationship Id="rId6" Type="http://schemas.openxmlformats.org/officeDocument/2006/relationships/image" Target="../media/image28.jpeg"/><Relationship Id="rId11" Type="http://schemas.openxmlformats.org/officeDocument/2006/relationships/image" Target="../media/image32.gif"/><Relationship Id="rId5" Type="http://schemas.openxmlformats.org/officeDocument/2006/relationships/image" Target="../media/image27.png"/><Relationship Id="rId15" Type="http://schemas.openxmlformats.org/officeDocument/2006/relationships/image" Target="../media/image34.jpeg"/><Relationship Id="rId10" Type="http://schemas.openxmlformats.org/officeDocument/2006/relationships/hyperlink" Target="http://webmasterformat.com/sites/default/files/DotNetNuke-Logo.gif" TargetMode="External"/><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hyperlink" Target="http://www.nazmarketing.co.uk/logo_joomla.jpg" TargetMode="External"/></Relationships>
</file>

<file path=ppt/slides/_rels/slide18.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38.png"/><Relationship Id="rId4" Type="http://schemas.microsoft.com/office/2007/relationships/hdphoto" Target="../media/hdphoto10.wdp"/></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t>
            </a:r>
            <a:r>
              <a:rPr lang="en-US" sz="4000" dirty="0"/>
              <a:t>Azure Web Sites</a:t>
            </a: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err="1">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9247"/>
            <a:ext cx="5721976" cy="914096"/>
            <a:chOff x="3031844" y="1182830"/>
            <a:chExt cx="7627314" cy="1218795"/>
          </a:xfrm>
        </p:grpSpPr>
        <p:grpSp>
          <p:nvGrpSpPr>
            <p:cNvPr id="314" name="Group 313"/>
            <p:cNvGrpSpPr/>
            <p:nvPr/>
          </p:nvGrpSpPr>
          <p:grpSpPr>
            <a:xfrm>
              <a:off x="3031844" y="1182830"/>
              <a:ext cx="7627314" cy="1218795"/>
              <a:chOff x="2540230" y="5767332"/>
              <a:chExt cx="7627314" cy="1218795"/>
            </a:xfrm>
          </p:grpSpPr>
          <p:sp>
            <p:nvSpPr>
              <p:cNvPr id="316" name="TextBox 315"/>
              <p:cNvSpPr txBox="1"/>
              <p:nvPr/>
            </p:nvSpPr>
            <p:spPr>
              <a:xfrm>
                <a:off x="9176943" y="576733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a:gradFill>
                  <a:gsLst>
                    <a:gs pos="1250">
                      <a:srgbClr val="FFFFFF"/>
                    </a:gs>
                    <a:gs pos="100000">
                      <a:srgbClr val="FFFFFF"/>
                    </a:gs>
                  </a:gsLst>
                  <a:lin ang="5400000" scaled="0"/>
                </a:gradFill>
              </a:rPr>
              <a:t>Node.js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46831" y="4041617"/>
            <a:ext cx="1988178" cy="276999"/>
          </a:xfrm>
          <a:prstGeom prst="rect">
            <a:avLst/>
          </a:prstGeom>
          <a:noFill/>
        </p:spPr>
        <p:txBody>
          <a:bodyPr wrap="none" lIns="0" tIns="0" rIns="0" bIns="0" rtlCol="0">
            <a:spAutoFit/>
          </a:bodyPr>
          <a:lstStyle/>
          <a:p>
            <a:pPr defTabSz="685835"/>
            <a:r>
              <a:rPr lang="en-US" spc="-53" dirty="0">
                <a:gradFill>
                  <a:gsLst>
                    <a:gs pos="2917">
                      <a:srgbClr val="5F5F5F"/>
                    </a:gs>
                    <a:gs pos="30000">
                      <a:srgbClr val="5F5F5F"/>
                    </a:gs>
                  </a:gsLst>
                  <a:lin ang="5400000" scaled="0"/>
                </a:gradFill>
              </a:rPr>
              <a:t>more coming soon…</a:t>
            </a: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Publishing Methods</a:t>
            </a:r>
            <a:endParaRPr lang="en-US" dirty="0"/>
          </a:p>
        </p:txBody>
      </p:sp>
      <p:sp>
        <p:nvSpPr>
          <p:cNvPr id="3" name="Oval 2"/>
          <p:cNvSpPr/>
          <p:nvPr/>
        </p:nvSpPr>
        <p:spPr bwMode="auto">
          <a:xfrm>
            <a:off x="4499689" y="1489978"/>
            <a:ext cx="2458090" cy="2359478"/>
          </a:xfrm>
          <a:prstGeom prst="ellipse">
            <a:avLst/>
          </a:prstGeom>
          <a:solidFill>
            <a:schemeClr val="accent1">
              <a:alpha val="40000"/>
            </a:schemeClr>
          </a:solidFill>
          <a:ln>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err="1">
                <a:gradFill>
                  <a:gsLst>
                    <a:gs pos="0">
                      <a:srgbClr val="FFFFFF"/>
                    </a:gs>
                    <a:gs pos="100000">
                      <a:srgbClr val="FFFFFF"/>
                    </a:gs>
                  </a:gsLst>
                  <a:lin ang="5400000" scaled="0"/>
                </a:gradFill>
                <a:ea typeface="Segoe UI" pitchFamily="34" charset="0"/>
                <a:cs typeface="Segoe UI" pitchFamily="34" charset="0"/>
              </a:rPr>
              <a:t>Git</a:t>
            </a:r>
            <a:endParaRPr lang="en-US" sz="5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792070" y="1489978"/>
            <a:ext cx="2458090" cy="2359478"/>
          </a:xfrm>
          <a:prstGeom prst="ellipse">
            <a:avLst/>
          </a:prstGeom>
          <a:solidFill>
            <a:schemeClr val="accent4">
              <a:alpha val="40000"/>
            </a:schemeClr>
          </a:solidFill>
          <a:ln>
            <a:solidFill>
              <a:schemeClr val="accent4"/>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TFS</a:t>
            </a:r>
          </a:p>
        </p:txBody>
      </p:sp>
      <p:sp>
        <p:nvSpPr>
          <p:cNvPr id="35" name="Oval 34"/>
          <p:cNvSpPr/>
          <p:nvPr/>
        </p:nvSpPr>
        <p:spPr bwMode="auto">
          <a:xfrm>
            <a:off x="2213094" y="1489978"/>
            <a:ext cx="2458090" cy="2359478"/>
          </a:xfrm>
          <a:prstGeom prst="ellipse">
            <a:avLst/>
          </a:prstGeom>
          <a:solidFill>
            <a:schemeClr val="accent3">
              <a:alpha val="40000"/>
            </a:schemeClr>
          </a:solidFill>
          <a:ln>
            <a:solidFill>
              <a:schemeClr val="accent3"/>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Web Deploy</a:t>
            </a:r>
          </a:p>
        </p:txBody>
      </p:sp>
      <p:sp>
        <p:nvSpPr>
          <p:cNvPr id="36" name="Oval 35"/>
          <p:cNvSpPr/>
          <p:nvPr/>
        </p:nvSpPr>
        <p:spPr bwMode="auto">
          <a:xfrm>
            <a:off x="-81668" y="1489978"/>
            <a:ext cx="2458090" cy="2359478"/>
          </a:xfrm>
          <a:prstGeom prst="ellipse">
            <a:avLst/>
          </a:prstGeom>
          <a:solidFill>
            <a:schemeClr val="accent2">
              <a:alpha val="40000"/>
            </a:schemeClr>
          </a:solidFill>
          <a:ln>
            <a:solidFill>
              <a:schemeClr val="accent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FTP</a:t>
            </a:r>
          </a:p>
        </p:txBody>
      </p:sp>
    </p:spTree>
    <p:extLst>
      <p:ext uri="{BB962C8B-B14F-4D97-AF65-F5344CB8AC3E}">
        <p14:creationId xmlns:p14="http://schemas.microsoft.com/office/powerpoint/2010/main" val="2232574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p:cNvSpPr txBox="1">
            <a:spLocks/>
          </p:cNvSpPr>
          <p:nvPr/>
        </p:nvSpPr>
        <p:spPr>
          <a:xfrm rot="16200000">
            <a:off x="4860321" y="2079720"/>
            <a:ext cx="4390921" cy="997456"/>
          </a:xfrm>
          <a:prstGeom prst="rect">
            <a:avLst/>
          </a:prstGeom>
        </p:spPr>
        <p:txBody>
          <a:bodyPr vert="horz" wrap="square" lIns="0" tIns="0" rIns="0" bIns="0" rtlCol="0" anchor="ctr">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sz="7200" dirty="0">
                <a:gradFill>
                  <a:gsLst>
                    <a:gs pos="0">
                      <a:srgbClr val="5F5F5F"/>
                    </a:gs>
                    <a:gs pos="100000">
                      <a:srgbClr val="5F5F5F"/>
                    </a:gs>
                  </a:gsLst>
                  <a:lin ang="5400000" scaled="0"/>
                </a:gradFill>
              </a:rPr>
              <a:t>partners</a:t>
            </a:r>
          </a:p>
        </p:txBody>
      </p:sp>
      <p:sp>
        <p:nvSpPr>
          <p:cNvPr id="5" name="Rectangle 4"/>
          <p:cNvSpPr/>
          <p:nvPr/>
        </p:nvSpPr>
        <p:spPr bwMode="auto">
          <a:xfrm>
            <a:off x="-8667" y="454129"/>
            <a:ext cx="6141738" cy="432463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11518" tIns="34292" rIns="68583" bIns="34292" numCol="1" rtlCol="0" anchor="ctr" anchorCtr="0" compatLnSpc="1">
            <a:prstTxWarp prst="textNoShape">
              <a:avLst/>
            </a:prstTxWarp>
          </a:bodyPr>
          <a:lstStyle/>
          <a:p>
            <a:pPr defTabSz="685637" fontAlgn="base">
              <a:spcBef>
                <a:spcPct val="0"/>
              </a:spcBef>
              <a:spcAft>
                <a:spcPct val="0"/>
              </a:spcAft>
            </a:pPr>
            <a:endParaRPr lang="en-US" sz="3600" dirty="0">
              <a:gradFill>
                <a:gsLst>
                  <a:gs pos="0">
                    <a:srgbClr val="FFFFFF"/>
                  </a:gs>
                  <a:gs pos="100000">
                    <a:srgbClr val="FFFFFF"/>
                  </a:gs>
                </a:gsLst>
                <a:lin ang="5400000" scaled="0"/>
              </a:gradFill>
            </a:endParaRPr>
          </a:p>
        </p:txBody>
      </p:sp>
      <p:grpSp>
        <p:nvGrpSpPr>
          <p:cNvPr id="13" name="Group 12"/>
          <p:cNvGrpSpPr/>
          <p:nvPr/>
        </p:nvGrpSpPr>
        <p:grpSpPr>
          <a:xfrm>
            <a:off x="204770" y="488389"/>
            <a:ext cx="5862874" cy="4276502"/>
            <a:chOff x="245660" y="651183"/>
            <a:chExt cx="4872250" cy="5702003"/>
          </a:xfrm>
        </p:grpSpPr>
        <p:cxnSp>
          <p:nvCxnSpPr>
            <p:cNvPr id="19" name="Straight Connector 18"/>
            <p:cNvCxnSpPr/>
            <p:nvPr/>
          </p:nvCxnSpPr>
          <p:spPr>
            <a:xfrm>
              <a:off x="245660" y="2033556"/>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660" y="3443864"/>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31891" y="651183"/>
              <a:ext cx="0" cy="570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5660" y="4854172"/>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bwMode="auto">
          <a:xfrm>
            <a:off x="2" y="4709452"/>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35" name="Rectangle 34"/>
          <p:cNvSpPr/>
          <p:nvPr/>
        </p:nvSpPr>
        <p:spPr bwMode="auto">
          <a:xfrm>
            <a:off x="2" y="382987"/>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384" y="4017366"/>
            <a:ext cx="1486622" cy="276437"/>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396" y="4029206"/>
            <a:ext cx="1396176" cy="25275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729" y="818823"/>
            <a:ext cx="1320281" cy="40265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868" y="2939185"/>
            <a:ext cx="1232336" cy="339866"/>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3442" y="817510"/>
            <a:ext cx="1268365" cy="405857"/>
          </a:xfrm>
          <a:prstGeom prst="rect">
            <a:avLst/>
          </a:prstGeom>
        </p:spPr>
      </p:pic>
      <p:pic>
        <p:nvPicPr>
          <p:cNvPr id="26" name="Picture 4" descr="http://cdn.butyoureagirl.netdna-cdn.com/wp-content/uploads/2012/03/sendgrid-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532" y="1885971"/>
            <a:ext cx="1278677" cy="3721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yourlogocollection.com/wp-content/uploads/2011/12/wordpress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13344" y="1813997"/>
            <a:ext cx="1548558" cy="5160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ebmasterformat.com/sites/default/files/DotNetNuke-Logo.gif">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403" y="756586"/>
            <a:ext cx="1935035" cy="52712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3982210" y="488388"/>
            <a:ext cx="0" cy="4221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6" name="Picture 12" descr="http://www.thelostagency.com/wp-content/uploads/2011/09/umbraco_logo.pn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4213" y="1797524"/>
            <a:ext cx="1647410" cy="532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nazmarketing.co.uk/logo_joomla.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1117" y="2765518"/>
            <a:ext cx="1833012" cy="68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blog.websitetemplates.bz/wp-content/uploads/2011/05/Drupal_logo1.jp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80235" y="2815393"/>
            <a:ext cx="1761129" cy="6044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upload.wikimedia.org/wikipedia/en/a/a0/Mojoportal-logo-med.g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716" y="3966274"/>
            <a:ext cx="1786403" cy="37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a:t>
            </a:r>
            <a:r>
              <a:rPr lang="en-US" sz="2100" dirty="0"/>
              <a:t>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a:t>
            </a:r>
            <a:r>
              <a:rPr lang="en-US" sz="2100" dirty="0"/>
              <a:t>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a:t>
            </a:r>
            <a:r>
              <a:rPr lang="en-US" sz="2100" dirty="0"/>
              <a:t>scale</a:t>
            </a:r>
            <a:endParaRPr lang="en-US" sz="2100" dirty="0"/>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r>
              <a:rPr lang="en-US" sz="2100" dirty="0"/>
              <a:t>)</a:t>
            </a:r>
            <a:endParaRPr lang="en-US" sz="2100" dirty="0"/>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a:t>
            </a:r>
            <a:r>
              <a:rPr lang="en-US" sz="2100" dirty="0"/>
              <a:t>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a:t>
            </a:r>
            <a:r>
              <a:rPr lang="en-US" sz="1500" spc="-62" dirty="0">
                <a:gradFill>
                  <a:gsLst>
                    <a:gs pos="0">
                      <a:schemeClr val="bg1"/>
                    </a:gs>
                    <a:gs pos="100000">
                      <a:schemeClr val="bg1"/>
                    </a:gs>
                  </a:gsLst>
                  <a:lin ang="16200000" scaled="0"/>
                </a:gradFill>
                <a:latin typeface="Segoe UI Light" pitchFamily="34" charset="0"/>
              </a:rPr>
              <a:t>o</a:t>
            </a:r>
            <a:r>
              <a:rPr lang="en-US" sz="1500" spc="-62" dirty="0">
                <a:gradFill>
                  <a:gsLst>
                    <a:gs pos="0">
                      <a:schemeClr val="bg1"/>
                    </a:gs>
                    <a:gs pos="100000">
                      <a:schemeClr val="bg1"/>
                    </a:gs>
                  </a:gsLst>
                  <a:lin ang="16200000" scaled="0"/>
                </a:gradFill>
                <a:latin typeface="Segoe UI Light" pitchFamily="34" charset="0"/>
              </a:rPr>
              <a:t>pen source apps</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a:t>
            </a:r>
            <a:r>
              <a:rPr lang="en-US" sz="1100" spc="-32" dirty="0">
                <a:gradFill>
                  <a:gsLst>
                    <a:gs pos="0">
                      <a:schemeClr val="bg1"/>
                    </a:gs>
                    <a:gs pos="100000">
                      <a:schemeClr val="bg1"/>
                    </a:gs>
                  </a:gsLst>
                  <a:lin ang="16200000" scaled="0"/>
                </a:gradFill>
              </a:rPr>
              <a:t>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a:t>
            </a:r>
            <a:r>
              <a:rPr lang="en-US" sz="1100" spc="-32" dirty="0">
                <a:gradFill>
                  <a:gsLst>
                    <a:gs pos="0">
                      <a:schemeClr val="bg1"/>
                    </a:gs>
                    <a:gs pos="100000">
                      <a:schemeClr val="bg1"/>
                    </a:gs>
                  </a:gsLst>
                  <a:lin ang="16200000" scaled="0"/>
                </a:gradFill>
              </a:rPr>
              <a:t>Service.</a:t>
            </a:r>
            <a:endParaRPr lang="en-US" sz="1100" spc="-32" dirty="0">
              <a:gradFill>
                <a:gsLst>
                  <a:gs pos="0">
                    <a:schemeClr val="bg1"/>
                  </a:gs>
                  <a:gs pos="100000">
                    <a:schemeClr val="bg1"/>
                  </a:gs>
                </a:gsLst>
                <a:lin ang="16200000" scaled="0"/>
              </a:gradFill>
            </a:endParaRP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a:t>
            </a:r>
            <a:r>
              <a:rPr lang="en-US" sz="1100" spc="-32" dirty="0">
                <a:gradFill>
                  <a:gsLst>
                    <a:gs pos="0">
                      <a:schemeClr val="bg1"/>
                    </a:gs>
                    <a:gs pos="100000">
                      <a:schemeClr val="bg1"/>
                    </a:gs>
                  </a:gsLst>
                  <a:lin ang="16200000" scaled="0"/>
                </a:gradFill>
              </a:rPr>
              <a:t>database</a:t>
            </a:r>
            <a:r>
              <a:rPr lang="en-US" sz="1100" spc="-32" dirty="0">
                <a:gradFill>
                  <a:gsLst>
                    <a:gs pos="0">
                      <a:schemeClr val="bg1"/>
                    </a:gs>
                    <a:gs pos="100000">
                      <a:schemeClr val="bg1"/>
                    </a:gs>
                  </a:gsLst>
                  <a:lin ang="16200000" scaled="0"/>
                </a:gradFill>
              </a:rPr>
              <a:t>.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endParaRPr lang="en-US" sz="1500" b="1" spc="-62"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t>
            </a:r>
            <a:r>
              <a:rPr lang="en-US" sz="1100" spc="-32" dirty="0">
                <a:gradFill>
                  <a:gsLst>
                    <a:gs pos="0">
                      <a:schemeClr val="bg1"/>
                    </a:gs>
                    <a:gs pos="100000">
                      <a:schemeClr val="bg1"/>
                    </a:gs>
                  </a:gsLst>
                  <a:lin ang="16200000" scaled="0"/>
                </a:gradFill>
              </a:rPr>
              <a:t>an </a:t>
            </a:r>
            <a:r>
              <a:rPr lang="en-US" sz="1100" spc="-32" dirty="0">
                <a:gradFill>
                  <a:gsLst>
                    <a:gs pos="0">
                      <a:schemeClr val="bg1"/>
                    </a:gs>
                    <a:gs pos="100000">
                      <a:schemeClr val="bg1"/>
                    </a:gs>
                  </a:gsLst>
                  <a:lin ang="16200000" scaled="0"/>
                </a:gradFill>
              </a:rPr>
              <a:t>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a:t>
            </a:r>
            <a:r>
              <a:rPr lang="en-US" sz="1100" spc="-32" dirty="0">
                <a:gradFill>
                  <a:gsLst>
                    <a:gs pos="0">
                      <a:schemeClr val="bg1"/>
                    </a:gs>
                    <a:gs pos="100000">
                      <a:schemeClr val="bg1"/>
                    </a:gs>
                  </a:gsLst>
                  <a:lin ang="16200000" scaled="0"/>
                </a:gradFill>
              </a:rPr>
              <a:t>in </a:t>
            </a:r>
            <a:r>
              <a:rPr lang="en-US" sz="1100" spc="-32" dirty="0">
                <a:gradFill>
                  <a:gsLst>
                    <a:gs pos="0">
                      <a:schemeClr val="bg1"/>
                    </a:gs>
                    <a:gs pos="100000">
                      <a:schemeClr val="bg1"/>
                    </a:gs>
                  </a:gsLst>
                  <a:lin ang="16200000" scaled="0"/>
                </a:gradFill>
              </a:rPr>
              <a:t>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a:t>
            </a:r>
            <a:r>
              <a:rPr lang="en-US" sz="1100" spc="-32" dirty="0">
                <a:gradFill>
                  <a:gsLst>
                    <a:gs pos="0">
                      <a:schemeClr val="bg1"/>
                    </a:gs>
                    <a:gs pos="100000">
                      <a:schemeClr val="bg1"/>
                    </a:gs>
                  </a:gsLst>
                  <a:lin ang="16200000" scaled="0"/>
                </a:gradFill>
              </a:rPr>
              <a:t>services </a:t>
            </a:r>
            <a:r>
              <a:rPr lang="en-US" sz="1100" spc="-32" dirty="0">
                <a:gradFill>
                  <a:gsLst>
                    <a:gs pos="0">
                      <a:schemeClr val="bg1"/>
                    </a:gs>
                    <a:gs pos="100000">
                      <a:schemeClr val="bg1"/>
                    </a:gs>
                  </a:gsLst>
                  <a:lin ang="16200000" scaled="0"/>
                </a:gradFill>
              </a:rPr>
              <a:t>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endParaRPr lang="en-US" sz="1500" b="1" spc="-62" dirty="0">
                <a:gradFill>
                  <a:gsLst>
                    <a:gs pos="0">
                      <a:schemeClr val="bg1"/>
                    </a:gs>
                    <a:gs pos="100000">
                      <a:schemeClr val="bg1"/>
                    </a:gs>
                  </a:gsLst>
                  <a:lin ang="16200000" scaled="0"/>
                </a:gradFill>
                <a:latin typeface="Segoe UI Light" pitchFamily="34" charset="0"/>
              </a:endParaRP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endParaRPr lang="en-US" sz="1500" dirty="0">
              <a:gradFill>
                <a:gsLst>
                  <a:gs pos="0">
                    <a:schemeClr val="tx1"/>
                  </a:gs>
                  <a:gs pos="100000">
                    <a:schemeClr val="tx1"/>
                  </a:gs>
                </a:gsLst>
                <a:lin ang="5400000" scaled="0"/>
              </a:gradFill>
              <a:ea typeface="Kozuka Gothic Pro R" pitchFamily="34" charset="-128"/>
            </a:endParaRP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endParaRPr lang="en-US" sz="15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endParaRPr lang="en-US" sz="1500" dirty="0">
              <a:gradFill>
                <a:gsLst>
                  <a:gs pos="0">
                    <a:schemeClr val="tx1"/>
                  </a:gs>
                  <a:gs pos="100000">
                    <a:schemeClr val="tx1"/>
                  </a:gs>
                </a:gsLst>
                <a:lin ang="5400000" scaled="0"/>
              </a:gradFill>
              <a:ea typeface="Kozuka Gothic Pro R" pitchFamily="34" charset="-128"/>
            </a:endParaRP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a:t>
              </a:r>
              <a:r>
                <a:rPr lang="en-US" sz="1500" dirty="0">
                  <a:gradFill>
                    <a:gsLst>
                      <a:gs pos="0">
                        <a:schemeClr val="tx1"/>
                      </a:gs>
                      <a:gs pos="100000">
                        <a:schemeClr val="tx1"/>
                      </a:gs>
                    </a:gsLst>
                    <a:lin ang="5400000" scaled="0"/>
                  </a:gradFill>
                </a:rPr>
                <a:t>classic asp, asp.net</a:t>
              </a:r>
              <a:r>
                <a:rPr lang="en-US" sz="1500" dirty="0">
                  <a:gradFill>
                    <a:gsLst>
                      <a:gs pos="0">
                        <a:schemeClr val="tx1"/>
                      </a:gs>
                      <a:gs pos="100000">
                        <a:schemeClr val="tx1"/>
                      </a:gs>
                    </a:gsLst>
                    <a:lin ang="5400000" scaled="0"/>
                  </a:gradFill>
                </a:rPr>
                <a: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a:t>
              </a:r>
              <a:r>
                <a:rPr lang="en-US" sz="1500" dirty="0">
                  <a:gradFill>
                    <a:gsLst>
                      <a:gs pos="0">
                        <a:schemeClr val="tx1"/>
                      </a:gs>
                      <a:gs pos="100000">
                        <a:schemeClr val="tx1"/>
                      </a:gs>
                    </a:gsLst>
                    <a:lin ang="5400000" scaled="0"/>
                  </a:gradFill>
                </a:rPr>
                <a:t>or </a:t>
              </a:r>
              <a:r>
                <a:rPr lang="en-US" sz="1500" dirty="0">
                  <a:gradFill>
                    <a:gsLst>
                      <a:gs pos="0">
                        <a:schemeClr val="tx1"/>
                      </a:gs>
                      <a:gs pos="100000">
                        <a:schemeClr val="tx1"/>
                      </a:gs>
                    </a:gsLst>
                    <a:lin ang="5400000" scaled="0"/>
                  </a:gradFill>
                </a:rPr>
                <a:t>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Modern Apps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Diagnostics &amp; Scale</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err="1">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err="1">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F8CF69C5-0497-4CBF-B135-F09D219CA3FA}">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schemas.microsoft.com/office/infopath/2007/PartnerControls"/>
    <ds:schemaRef ds:uri="f847e7ad-bfae-49c8-aedd-39ec05321f40"/>
    <ds:schemaRef ds:uri="http://www.w3.org/XML/1998/namespace"/>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9199</TotalTime>
  <Words>1419</Words>
  <Application>Microsoft Office PowerPoint</Application>
  <PresentationFormat>On-screen Show (16:9)</PresentationFormat>
  <Paragraphs>249</Paragraphs>
  <Slides>23</Slides>
  <Notes>18</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Modern Apps</vt:lpstr>
      <vt:lpstr>Diagnostics &amp; Scale</vt:lpstr>
      <vt:lpstr>web sites</vt:lpstr>
      <vt:lpstr>web sites </vt:lpstr>
      <vt:lpstr>web sites </vt:lpstr>
      <vt:lpstr>web sites</vt:lpstr>
      <vt:lpstr>web sites </vt:lpstr>
      <vt:lpstr>Node.js</vt:lpstr>
      <vt:lpstr>WordPress &amp;  WebMatrix</vt:lpstr>
      <vt:lpstr>Supported Web Frameworks</vt:lpstr>
      <vt:lpstr>Supported Publishing Methods</vt:lpstr>
      <vt:lpstr>PowerPoint Presentation</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606</cp:revision>
  <cp:lastPrinted>2012-06-13T17:37:07Z</cp:lastPrinted>
  <dcterms:created xsi:type="dcterms:W3CDTF">2006-08-16T00:00:00Z</dcterms:created>
  <dcterms:modified xsi:type="dcterms:W3CDTF">2012-06-15T15:21:47Z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