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Lst>
  <p:notesMasterIdLst>
    <p:notesMasterId r:id="rId37"/>
  </p:notesMasterIdLst>
  <p:sldIdLst>
    <p:sldId id="256" r:id="rId7"/>
    <p:sldId id="257" r:id="rId8"/>
    <p:sldId id="288" r:id="rId9"/>
    <p:sldId id="280" r:id="rId10"/>
    <p:sldId id="281" r:id="rId11"/>
    <p:sldId id="259" r:id="rId12"/>
    <p:sldId id="282" r:id="rId13"/>
    <p:sldId id="260" r:id="rId14"/>
    <p:sldId id="287" r:id="rId15"/>
    <p:sldId id="274" r:id="rId16"/>
    <p:sldId id="279" r:id="rId17"/>
    <p:sldId id="283" r:id="rId18"/>
    <p:sldId id="261" r:id="rId19"/>
    <p:sldId id="284" r:id="rId20"/>
    <p:sldId id="286" r:id="rId21"/>
    <p:sldId id="263" r:id="rId22"/>
    <p:sldId id="285" r:id="rId23"/>
    <p:sldId id="276" r:id="rId24"/>
    <p:sldId id="271" r:id="rId25"/>
    <p:sldId id="272" r:id="rId26"/>
    <p:sldId id="264" r:id="rId27"/>
    <p:sldId id="265" r:id="rId28"/>
    <p:sldId id="266" r:id="rId29"/>
    <p:sldId id="267" r:id="rId30"/>
    <p:sldId id="268" r:id="rId31"/>
    <p:sldId id="273" r:id="rId32"/>
    <p:sldId id="269" r:id="rId33"/>
    <p:sldId id="270" r:id="rId34"/>
    <p:sldId id="289" r:id="rId35"/>
    <p:sldId id="277"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2634" autoAdjust="0"/>
  </p:normalViewPr>
  <p:slideViewPr>
    <p:cSldViewPr snapToGrid="0" snapToObjects="1">
      <p:cViewPr varScale="1">
        <p:scale>
          <a:sx n="123" d="100"/>
          <a:sy n="123" d="100"/>
        </p:scale>
        <p:origin x="-444" y="-90"/>
      </p:cViewPr>
      <p:guideLst>
        <p:guide orient="horz" pos="2964"/>
        <p:guide orient="horz" pos="516"/>
        <p:guide orient="horz" pos="676"/>
        <p:guide pos="2880"/>
        <p:guide pos="240"/>
        <p:guide pos="5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5A41F5-B6C2-40E5-9E65-A9AEEB8FD18F}" type="datetimeFigureOut">
              <a:rPr lang="en-US" smtClean="0"/>
              <a:t>6/3/2012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3459256"/>
            <a:ext cx="4091815" cy="858697"/>
          </a:xfrm>
        </p:spPr>
        <p:txBody>
          <a:bodyPr/>
          <a:lstStyle>
            <a:lvl1pPr marL="0" indent="0">
              <a:buFont typeface="Arial" pitchFamily="34" charset="0"/>
              <a:buNone/>
              <a:defRPr sz="1800">
                <a:solidFill>
                  <a:schemeClr val="bg1">
                    <a:alpha val="98000"/>
                  </a:schemeClr>
                </a:solidFill>
                <a:latin typeface="+mj-lt"/>
              </a:defRPr>
            </a:lvl1pPr>
            <a:lvl2pPr marL="345327" indent="0">
              <a:buFont typeface="Arial" pitchFamily="34" charset="0"/>
              <a:buNone/>
              <a:defRPr/>
            </a:lvl2pPr>
            <a:lvl3pPr marL="641833" indent="0">
              <a:buFont typeface="Arial" pitchFamily="34" charset="0"/>
              <a:buNone/>
              <a:defRPr/>
            </a:lvl3pPr>
            <a:lvl4pPr marL="944292" indent="0">
              <a:buFont typeface="Arial" pitchFamily="34" charset="0"/>
              <a:buNone/>
              <a:defRPr/>
            </a:lvl4pPr>
            <a:lvl5pPr marL="120388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19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3"/>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37" tIns="30869" rIns="61737" bIns="30869"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0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0"/>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36"/>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0"/>
            <a:ext cx="8382000" cy="311613"/>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solidFill>
                  <a:schemeClr val="bg1">
                    <a:alpha val="99000"/>
                  </a:schemeClr>
                </a:solidFill>
                <a:latin typeface="Segoe UI" pitchFamily="34" charset="0"/>
                <a:cs typeface="Arial" charset="0"/>
              </a:rPr>
              <a:t>© </a:t>
            </a:r>
            <a:r>
              <a:rPr lang="en-US" sz="500" dirty="0" smtClean="0">
                <a:solidFill>
                  <a:schemeClr val="bg1">
                    <a:alpha val="99000"/>
                  </a:schemeClr>
                </a:solidFill>
                <a:latin typeface="Segoe UI" pitchFamily="34" charset="0"/>
                <a:cs typeface="Arial" charset="0"/>
              </a:rPr>
              <a:t>2012 Microsoft </a:t>
            </a:r>
            <a:r>
              <a:rPr lang="en-US" sz="5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685666"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chemeClr val="bg1">
                    <a:alpha val="99000"/>
                  </a:schemeClr>
                </a:solidFill>
                <a:latin typeface="Segoe UI" pitchFamily="34" charset="0"/>
                <a:cs typeface="Arial" charset="0"/>
              </a:rPr>
              <a:t>MICROSOFT </a:t>
            </a:r>
            <a:r>
              <a:rPr lang="en-US" sz="5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53402" y="2002073"/>
            <a:ext cx="7729525" cy="1102519"/>
          </a:xfrm>
        </p:spPr>
        <p:txBody>
          <a:bodyPr>
            <a:noAutofit/>
          </a:bodyPr>
          <a:lstStyle>
            <a:lvl1pPr algn="l">
              <a:lnSpc>
                <a:spcPct val="90000"/>
              </a:lnSpc>
              <a:spcAft>
                <a:spcPts val="600"/>
              </a:spcAft>
              <a:defRPr sz="54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453400" y="3240012"/>
            <a:ext cx="5289917" cy="549413"/>
          </a:xfrm>
        </p:spPr>
        <p:txBody>
          <a:bodyPr>
            <a:normAutofit/>
          </a:bodyPr>
          <a:lstStyle>
            <a:lvl1pPr marL="0" indent="0" algn="l">
              <a:buNone/>
              <a:defRPr sz="2000" b="0" i="0">
                <a:solidFill>
                  <a:srgbClr val="FFFFFF"/>
                </a:solidFill>
                <a:latin typeface="Segoe"/>
                <a:cs typeface="Sego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512988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292" indent="-3024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883" indent="-2595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329" indent="-2524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457200" y="1115568"/>
            <a:ext cx="3959352" cy="1705768"/>
          </a:xfrm>
        </p:spPr>
        <p:txBody>
          <a:bodyPr/>
          <a:lstStyle>
            <a:lvl1pPr marL="339962" indent="-339962">
              <a:lnSpc>
                <a:spcPct val="90000"/>
              </a:lnSpc>
              <a:defRPr sz="2800">
                <a:solidFill>
                  <a:schemeClr val="tx1">
                    <a:lumMod val="65000"/>
                    <a:lumOff val="35000"/>
                  </a:schemeClr>
                </a:solidFill>
              </a:defRPr>
            </a:lvl1pPr>
            <a:lvl2pPr marL="673310" indent="-325411">
              <a:lnSpc>
                <a:spcPct val="90000"/>
              </a:lnSpc>
              <a:defRPr sz="2400">
                <a:solidFill>
                  <a:schemeClr val="tx1">
                    <a:lumMod val="65000"/>
                    <a:lumOff val="35000"/>
                  </a:schemeClr>
                </a:solidFill>
              </a:defRPr>
            </a:lvl2pPr>
            <a:lvl3pPr marL="953745" indent="-288372">
              <a:lnSpc>
                <a:spcPct val="90000"/>
              </a:lnSpc>
              <a:defRPr sz="2000">
                <a:solidFill>
                  <a:schemeClr val="tx1">
                    <a:lumMod val="65000"/>
                    <a:lumOff val="35000"/>
                  </a:schemeClr>
                </a:solidFill>
              </a:defRPr>
            </a:lvl3pPr>
            <a:lvl4pPr marL="1227567" indent="-273822">
              <a:lnSpc>
                <a:spcPct val="90000"/>
              </a:lnSpc>
              <a:defRPr sz="1800">
                <a:solidFill>
                  <a:schemeClr val="tx1">
                    <a:lumMod val="65000"/>
                    <a:lumOff val="35000"/>
                  </a:schemeClr>
                </a:solidFill>
              </a:defRPr>
            </a:lvl4pPr>
            <a:lvl5pPr marL="1515939" indent="-280435">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4724400" y="1115568"/>
            <a:ext cx="3962401" cy="1705768"/>
          </a:xfrm>
        </p:spPr>
        <p:txBody>
          <a:bodyPr/>
          <a:lstStyle>
            <a:lvl1pPr marL="347899" indent="-347899">
              <a:lnSpc>
                <a:spcPct val="90000"/>
              </a:lnSpc>
              <a:defRPr sz="2800">
                <a:solidFill>
                  <a:schemeClr val="tx1">
                    <a:lumMod val="65000"/>
                    <a:lumOff val="35000"/>
                  </a:schemeClr>
                </a:solidFill>
              </a:defRPr>
            </a:lvl1pPr>
            <a:lvl2pPr marL="673310" indent="-339962">
              <a:lnSpc>
                <a:spcPct val="90000"/>
              </a:lnSpc>
              <a:defRPr sz="2400">
                <a:solidFill>
                  <a:schemeClr val="tx1">
                    <a:lumMod val="65000"/>
                    <a:lumOff val="35000"/>
                  </a:schemeClr>
                </a:solidFill>
              </a:defRPr>
            </a:lvl2pPr>
            <a:lvl3pPr marL="961682" indent="-302923">
              <a:lnSpc>
                <a:spcPct val="90000"/>
              </a:lnSpc>
              <a:defRPr sz="2000">
                <a:solidFill>
                  <a:schemeClr val="tx1">
                    <a:lumMod val="65000"/>
                    <a:lumOff val="35000"/>
                  </a:schemeClr>
                </a:solidFill>
              </a:defRPr>
            </a:lvl3pPr>
            <a:lvl4pPr marL="1227567" indent="-265885">
              <a:lnSpc>
                <a:spcPct val="90000"/>
              </a:lnSpc>
              <a:defRPr sz="1800">
                <a:solidFill>
                  <a:schemeClr val="tx1">
                    <a:lumMod val="65000"/>
                    <a:lumOff val="35000"/>
                  </a:schemeClr>
                </a:solidFill>
              </a:defRPr>
            </a:lvl4pPr>
            <a:lvl5pPr marL="1515939" indent="-273822">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3511886" y="4729553"/>
            <a:ext cx="2133600" cy="273844"/>
          </a:xfrm>
          <a:prstGeom prst="rect">
            <a:avLst/>
          </a:prstGeom>
        </p:spPr>
        <p:txBody>
          <a:bodyPr/>
          <a:lstStyle>
            <a:lvl1pPr algn="ctr">
              <a:defRPr b="0" i="0">
                <a:solidFill>
                  <a:schemeClr val="tx1">
                    <a:lumMod val="95000"/>
                    <a:lumOff val="5000"/>
                  </a:schemeClr>
                </a:solidFill>
                <a:latin typeface="Segoe"/>
                <a:cs typeface="Segoe"/>
              </a:defRPr>
            </a:lvl1pPr>
          </a:lstStyle>
          <a:p>
            <a:fld id="{1C24C1D7-E85D-3D41-874A-BD44A6CAB932}" type="slidenum">
              <a:rPr lang="en-US" smtClean="0"/>
              <a:pPr/>
              <a:t>‹#›</a:t>
            </a:fld>
            <a:endParaRPr lang="en-US" dirty="0"/>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4114681" y="4954848"/>
            <a:ext cx="904750" cy="145790"/>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603" y="4555398"/>
            <a:ext cx="491671" cy="4916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522109" y="4583972"/>
            <a:ext cx="1750031" cy="470888"/>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58904" y="4690829"/>
            <a:ext cx="1314792"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6138499" y="4674879"/>
            <a:ext cx="1386137" cy="371475"/>
          </a:xfrm>
          <a:prstGeom prst="rect">
            <a:avLst/>
          </a:prstGeom>
        </p:spPr>
      </p:pic>
    </p:spTree>
    <p:extLst>
      <p:ext uri="{BB962C8B-B14F-4D97-AF65-F5344CB8AC3E}">
        <p14:creationId xmlns:p14="http://schemas.microsoft.com/office/powerpoint/2010/main" val="34764710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 y="2768602"/>
            <a:ext cx="9143999" cy="1021556"/>
          </a:xfrm>
        </p:spPr>
        <p:txBody>
          <a:bodyPr anchor="t">
            <a:normAutofit/>
          </a:bodyPr>
          <a:lstStyle>
            <a:lvl1pPr algn="ctr">
              <a:defRPr sz="36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7583779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241694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smtClean="0"/>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smtClean="0"/>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smtClean="0"/>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smtClean="0"/>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354504514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ctr" anchorCtr="0" compatLnSpc="1">
            <a:prstTxWarp prst="textNoShape">
              <a:avLst/>
            </a:prstTxWarp>
          </a:bodyPr>
          <a:lstStyle/>
          <a:p>
            <a:pPr algn="ctr" defTabSz="68543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46"/>
            <a:ext cx="5210341" cy="931409"/>
          </a:xfrm>
        </p:spPr>
        <p:txBody>
          <a:bodyPr lIns="137178" tIns="137178" anchor="ctr" anchorCtr="0"/>
          <a:lstStyle>
            <a:lvl1pPr marL="431064" indent="-42868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91" indent="-257209">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64" rtl="0" eaLnBrk="1" latinLnBrk="0" hangingPunct="1">
              <a:lnSpc>
                <a:spcPct val="90000"/>
              </a:lnSpc>
              <a:spcBef>
                <a:spcPts val="0"/>
              </a:spcBef>
              <a:spcAft>
                <a:spcPts val="675"/>
              </a:spcAft>
              <a:buSzPct val="80000"/>
            </a:pPr>
            <a:r>
              <a:rPr lang="en-US" smtClean="0"/>
              <a:t>Click to edit Master text styles</a:t>
            </a:r>
          </a:p>
          <a:p>
            <a:pPr marL="2382" lvl="1" indent="0" algn="l" defTabSz="685864"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7" tIns="30869" rIns="61737" bIns="30869" numCol="1" anchor="t" anchorCtr="0" compatLnSpc="1">
            <a:prstTxWarp prst="textNoShape">
              <a:avLst/>
            </a:prstTxWarp>
          </a:bodyPr>
          <a:lstStyle/>
          <a:p>
            <a:pPr lvl="0" defTabSz="914362"/>
            <a:endParaRPr lang="en-US" sz="1200">
              <a:solidFill>
                <a:srgbClr val="292929"/>
              </a:solidFill>
            </a:endParaRPr>
          </a:p>
        </p:txBody>
      </p:sp>
    </p:spTree>
    <p:extLst>
      <p:ext uri="{BB962C8B-B14F-4D97-AF65-F5344CB8AC3E}">
        <p14:creationId xmlns:p14="http://schemas.microsoft.com/office/powerpoint/2010/main" val="191380764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3459256"/>
            <a:ext cx="4091815" cy="858697"/>
          </a:xfrm>
        </p:spPr>
        <p:txBody>
          <a:bodyPr/>
          <a:lstStyle>
            <a:lvl1pPr marL="0" indent="0">
              <a:buFont typeface="Arial" pitchFamily="34" charset="0"/>
              <a:buNone/>
              <a:defRPr sz="1800">
                <a:solidFill>
                  <a:schemeClr val="bg1">
                    <a:alpha val="98000"/>
                  </a:schemeClr>
                </a:solidFill>
                <a:latin typeface="+mj-lt"/>
              </a:defRPr>
            </a:lvl1pPr>
            <a:lvl2pPr marL="345327" indent="0">
              <a:buFont typeface="Arial" pitchFamily="34" charset="0"/>
              <a:buNone/>
              <a:defRPr/>
            </a:lvl2pPr>
            <a:lvl3pPr marL="641833" indent="0">
              <a:buFont typeface="Arial" pitchFamily="34" charset="0"/>
              <a:buNone/>
              <a:defRPr/>
            </a:lvl3pPr>
            <a:lvl4pPr marL="944292" indent="0">
              <a:buFont typeface="Arial" pitchFamily="34" charset="0"/>
              <a:buNone/>
              <a:defRPr/>
            </a:lvl4pPr>
            <a:lvl5pPr marL="120388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292" indent="-3024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883" indent="-2595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329" indent="-2524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smtClean="0"/>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smtClean="0"/>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smtClean="0"/>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smtClean="0"/>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40685806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6019" indent="-256019">
              <a:lnSpc>
                <a:spcPct val="90000"/>
              </a:lnSpc>
              <a:buSzPct val="80000"/>
              <a:buFont typeface="Arial" pitchFamily="34" charset="0"/>
              <a:buChar char="•"/>
              <a:defRPr sz="2400"/>
            </a:lvl1pPr>
            <a:lvl2pPr marL="470360" indent="-214341">
              <a:lnSpc>
                <a:spcPct val="90000"/>
              </a:lnSpc>
              <a:buSzPct val="80000"/>
              <a:buFont typeface="Arial" pitchFamily="34" charset="0"/>
              <a:buChar char="•"/>
              <a:defRPr sz="2100"/>
            </a:lvl2pPr>
            <a:lvl3pPr marL="685891" indent="-215532">
              <a:lnSpc>
                <a:spcPct val="90000"/>
              </a:lnSpc>
              <a:buSzPct val="80000"/>
              <a:buFont typeface="Arial" pitchFamily="34" charset="0"/>
              <a:buChar char="•"/>
              <a:defRPr sz="1800"/>
            </a:lvl3pPr>
            <a:lvl4pPr marL="1284856" indent="-169091">
              <a:lnSpc>
                <a:spcPct val="90000"/>
              </a:lnSpc>
              <a:buSzPct val="80000"/>
              <a:buFont typeface="Arial" pitchFamily="34" charset="0"/>
              <a:buChar char="•"/>
              <a:defRPr sz="1500"/>
            </a:lvl4pPr>
            <a:lvl5pPr marL="1458710" indent="-17385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46" indent="-34294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965" indent="-34294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568" indent="-2572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974" indent="-2572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2065" indent="-2572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6019" lvl="0" indent="-256019" algn="l" defTabSz="685864" rtl="0" eaLnBrk="1" latinLnBrk="0" hangingPunct="1">
              <a:lnSpc>
                <a:spcPct val="90000"/>
              </a:lnSpc>
              <a:spcBef>
                <a:spcPct val="20000"/>
              </a:spcBef>
              <a:buSzPct val="80000"/>
              <a:buFont typeface="Arial" pitchFamily="34" charset="0"/>
              <a:buChar char="•"/>
            </a:pPr>
            <a:r>
              <a:rPr lang="en-US" smtClean="0"/>
              <a:t>Click to edit Master text styles</a:t>
            </a:r>
          </a:p>
          <a:p>
            <a:pPr marL="256019" lvl="1" indent="-256019" algn="l" defTabSz="685864" rtl="0" eaLnBrk="1" latinLnBrk="0" hangingPunct="1">
              <a:lnSpc>
                <a:spcPct val="90000"/>
              </a:lnSpc>
              <a:spcBef>
                <a:spcPct val="20000"/>
              </a:spcBef>
              <a:buSzPct val="80000"/>
              <a:buFont typeface="Arial" pitchFamily="34" charset="0"/>
              <a:buChar char="•"/>
            </a:pPr>
            <a:r>
              <a:rPr lang="en-US" smtClean="0"/>
              <a:t>Second level</a:t>
            </a:r>
          </a:p>
          <a:p>
            <a:pPr marL="256019" lvl="2" indent="-256019" algn="l" defTabSz="685864" rtl="0" eaLnBrk="1" latinLnBrk="0" hangingPunct="1">
              <a:lnSpc>
                <a:spcPct val="90000"/>
              </a:lnSpc>
              <a:spcBef>
                <a:spcPct val="20000"/>
              </a:spcBef>
              <a:buSzPct val="80000"/>
              <a:buFont typeface="Arial" pitchFamily="34" charset="0"/>
              <a:buChar char="•"/>
            </a:pPr>
            <a:r>
              <a:rPr lang="en-US" smtClean="0"/>
              <a:t>Third level</a:t>
            </a:r>
          </a:p>
          <a:p>
            <a:pPr marL="256019" lvl="3" indent="-256019" algn="l" defTabSz="685864" rtl="0" eaLnBrk="1" latinLnBrk="0" hangingPunct="1">
              <a:lnSpc>
                <a:spcPct val="90000"/>
              </a:lnSpc>
              <a:spcBef>
                <a:spcPct val="20000"/>
              </a:spcBef>
              <a:buSzPct val="80000"/>
              <a:buFont typeface="Arial" pitchFamily="34" charset="0"/>
              <a:buChar char="•"/>
            </a:pPr>
            <a:r>
              <a:rPr lang="en-US" smtClean="0"/>
              <a:t>Fourth level</a:t>
            </a:r>
          </a:p>
          <a:p>
            <a:pPr marL="256019" lvl="4" indent="-256019" algn="l" defTabSz="685864"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smtClean="0"/>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smtClean="0"/>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smtClean="0"/>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smtClean="0"/>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700097"/>
            <a:ext cx="4114800" cy="1458861"/>
          </a:xfrm>
        </p:spPr>
        <p:txBody>
          <a:bodyPr/>
          <a:lstStyle>
            <a:lvl1pPr marL="302459" indent="-302459">
              <a:buSzPct val="80000"/>
              <a:buFont typeface="Arial" pitchFamily="34" charset="0"/>
              <a:buChar char="•"/>
              <a:defRPr sz="2100"/>
            </a:lvl1pPr>
            <a:lvl2pPr marL="558478" indent="-241729">
              <a:buSzPct val="80000"/>
              <a:buFont typeface="Arial" pitchFamily="34" charset="0"/>
              <a:buChar char="•"/>
              <a:defRPr sz="2100"/>
            </a:lvl2pPr>
            <a:lvl3pPr marL="770437" indent="-211960" defTabSz="772819">
              <a:buSzPct val="80000"/>
              <a:buFont typeface="Arial" pitchFamily="34" charset="0"/>
              <a:buChar char="•"/>
              <a:defRPr sz="1800"/>
            </a:lvl3pPr>
            <a:lvl4pPr marL="988351" indent="-215532">
              <a:buSzPct val="80000"/>
              <a:buFont typeface="Arial" pitchFamily="34" charset="0"/>
              <a:buChar char="•"/>
              <a:defRPr sz="1500"/>
            </a:lvl4pPr>
            <a:lvl5pPr marL="1156251" indent="-167901">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7"/>
            <a:ext cx="4115872" cy="1458861"/>
          </a:xfrm>
        </p:spPr>
        <p:txBody>
          <a:bodyPr/>
          <a:lstStyle>
            <a:lvl1pPr marL="222270" indent="-22227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46" indent="-34294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958" indent="-2572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30028" indent="-2572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687" indent="-2572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30028" indent="-257209">
              <a:defRPr sz="1200"/>
            </a:lvl6pPr>
            <a:lvl7pPr marL="1202692" indent="-214341">
              <a:defRPr sz="1200"/>
            </a:lvl7pPr>
            <a:lvl8pPr>
              <a:defRPr sz="1200"/>
            </a:lvl8pPr>
            <a:lvl9pPr>
              <a:defRPr sz="1200"/>
            </a:lvl9pPr>
          </a:lstStyle>
          <a:p>
            <a:pPr marL="302459" lvl="0" indent="-302459" algn="l" defTabSz="685864" rtl="0" eaLnBrk="1" latinLnBrk="0" hangingPunct="1">
              <a:lnSpc>
                <a:spcPct val="90000"/>
              </a:lnSpc>
              <a:spcBef>
                <a:spcPct val="20000"/>
              </a:spcBef>
              <a:buSzPct val="80000"/>
            </a:pPr>
            <a:r>
              <a:rPr lang="en-US" smtClean="0"/>
              <a:t>Click to edit Master text styles</a:t>
            </a:r>
          </a:p>
          <a:p>
            <a:pPr marL="302459" lvl="1" indent="-302459" algn="l" defTabSz="685864" rtl="0" eaLnBrk="1" latinLnBrk="0" hangingPunct="1">
              <a:lnSpc>
                <a:spcPct val="90000"/>
              </a:lnSpc>
              <a:spcBef>
                <a:spcPct val="20000"/>
              </a:spcBef>
              <a:buSzPct val="80000"/>
            </a:pPr>
            <a:r>
              <a:rPr lang="en-US" smtClean="0"/>
              <a:t>Second level</a:t>
            </a:r>
          </a:p>
          <a:p>
            <a:pPr marL="302459" lvl="2" indent="-302459" algn="l" defTabSz="685864" rtl="0" eaLnBrk="1" latinLnBrk="0" hangingPunct="1">
              <a:lnSpc>
                <a:spcPct val="90000"/>
              </a:lnSpc>
              <a:spcBef>
                <a:spcPct val="20000"/>
              </a:spcBef>
              <a:buSzPct val="80000"/>
            </a:pPr>
            <a:r>
              <a:rPr lang="en-US" smtClean="0"/>
              <a:t>Third level</a:t>
            </a:r>
          </a:p>
          <a:p>
            <a:pPr marL="302459" lvl="3" indent="-302459" algn="l" defTabSz="685864" rtl="0" eaLnBrk="1" latinLnBrk="0" hangingPunct="1">
              <a:lnSpc>
                <a:spcPct val="90000"/>
              </a:lnSpc>
              <a:spcBef>
                <a:spcPct val="20000"/>
              </a:spcBef>
              <a:buSzPct val="80000"/>
            </a:pPr>
            <a:r>
              <a:rPr lang="en-US" smtClean="0"/>
              <a:t>Fourth level</a:t>
            </a:r>
          </a:p>
          <a:p>
            <a:pPr marL="302459" lvl="4" indent="-302459" algn="l" defTabSz="685864"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ctr" anchorCtr="0" compatLnSpc="1">
            <a:prstTxWarp prst="textNoShape">
              <a:avLst/>
            </a:prstTxWarp>
          </a:bodyPr>
          <a:lstStyle/>
          <a:p>
            <a:pPr algn="ctr" defTabSz="68543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2563246"/>
            <a:ext cx="5210341" cy="931409"/>
          </a:xfrm>
        </p:spPr>
        <p:txBody>
          <a:bodyPr lIns="137178" tIns="137178" anchor="ctr" anchorCtr="0"/>
          <a:lstStyle>
            <a:lvl1pPr marL="431064" indent="-42868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64" rtl="0" eaLnBrk="1" latinLnBrk="0" hangingPunct="1">
              <a:lnSpc>
                <a:spcPct val="90000"/>
              </a:lnSpc>
              <a:spcBef>
                <a:spcPts val="0"/>
              </a:spcBef>
              <a:spcAft>
                <a:spcPts val="675"/>
              </a:spcAft>
              <a:buSzPct val="80000"/>
            </a:pPr>
            <a:r>
              <a:rPr lang="en-US" dirty="0" smtClean="0"/>
              <a:t>Click to edit Master text styles</a:t>
            </a:r>
          </a:p>
          <a:p>
            <a:pPr marL="2382" lvl="1" indent="0" algn="l" defTabSz="685864"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5"/>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pPr defTabSz="914362"/>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19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3"/>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0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7"/>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36"/>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6019" indent="-256019">
              <a:lnSpc>
                <a:spcPct val="90000"/>
              </a:lnSpc>
              <a:buSzPct val="80000"/>
              <a:buFont typeface="Arial" pitchFamily="34" charset="0"/>
              <a:buChar char="•"/>
              <a:defRPr sz="2400"/>
            </a:lvl1pPr>
            <a:lvl2pPr marL="470360" indent="-214341">
              <a:lnSpc>
                <a:spcPct val="90000"/>
              </a:lnSpc>
              <a:buSzPct val="80000"/>
              <a:buFont typeface="Arial" pitchFamily="34" charset="0"/>
              <a:buChar char="•"/>
              <a:defRPr sz="2100"/>
            </a:lvl2pPr>
            <a:lvl3pPr marL="685891" indent="-215532">
              <a:lnSpc>
                <a:spcPct val="90000"/>
              </a:lnSpc>
              <a:buSzPct val="80000"/>
              <a:buFont typeface="Arial" pitchFamily="34" charset="0"/>
              <a:buChar char="•"/>
              <a:defRPr sz="1800"/>
            </a:lvl3pPr>
            <a:lvl4pPr marL="1284856" indent="-169091">
              <a:lnSpc>
                <a:spcPct val="90000"/>
              </a:lnSpc>
              <a:buSzPct val="80000"/>
              <a:buFont typeface="Arial" pitchFamily="34" charset="0"/>
              <a:buChar char="•"/>
              <a:defRPr sz="1500"/>
            </a:lvl4pPr>
            <a:lvl5pPr marL="1458710" indent="-17385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46" indent="-34294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965" indent="-34294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568" indent="-2572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974" indent="-2572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2065" indent="-2572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6019" lvl="0" indent="-256019" algn="l" defTabSz="685864" rtl="0" eaLnBrk="1" latinLnBrk="0" hangingPunct="1">
              <a:lnSpc>
                <a:spcPct val="90000"/>
              </a:lnSpc>
              <a:spcBef>
                <a:spcPct val="20000"/>
              </a:spcBef>
              <a:buSzPct val="80000"/>
              <a:buFont typeface="Arial" pitchFamily="34" charset="0"/>
              <a:buChar char="•"/>
            </a:pPr>
            <a:r>
              <a:rPr lang="en-US" smtClean="0"/>
              <a:t>Click to edit Master text styles</a:t>
            </a:r>
          </a:p>
          <a:p>
            <a:pPr marL="256019" lvl="1" indent="-256019" algn="l" defTabSz="685864" rtl="0" eaLnBrk="1" latinLnBrk="0" hangingPunct="1">
              <a:lnSpc>
                <a:spcPct val="90000"/>
              </a:lnSpc>
              <a:spcBef>
                <a:spcPct val="20000"/>
              </a:spcBef>
              <a:buSzPct val="80000"/>
              <a:buFont typeface="Arial" pitchFamily="34" charset="0"/>
              <a:buChar char="•"/>
            </a:pPr>
            <a:r>
              <a:rPr lang="en-US" smtClean="0"/>
              <a:t>Second level</a:t>
            </a:r>
          </a:p>
          <a:p>
            <a:pPr marL="256019" lvl="2" indent="-256019" algn="l" defTabSz="685864" rtl="0" eaLnBrk="1" latinLnBrk="0" hangingPunct="1">
              <a:lnSpc>
                <a:spcPct val="90000"/>
              </a:lnSpc>
              <a:spcBef>
                <a:spcPct val="20000"/>
              </a:spcBef>
              <a:buSzPct val="80000"/>
              <a:buFont typeface="Arial" pitchFamily="34" charset="0"/>
              <a:buChar char="•"/>
            </a:pPr>
            <a:r>
              <a:rPr lang="en-US" smtClean="0"/>
              <a:t>Third level</a:t>
            </a:r>
          </a:p>
          <a:p>
            <a:pPr marL="256019" lvl="3" indent="-256019" algn="l" defTabSz="685864" rtl="0" eaLnBrk="1" latinLnBrk="0" hangingPunct="1">
              <a:lnSpc>
                <a:spcPct val="90000"/>
              </a:lnSpc>
              <a:spcBef>
                <a:spcPct val="20000"/>
              </a:spcBef>
              <a:buSzPct val="80000"/>
              <a:buFont typeface="Arial" pitchFamily="34" charset="0"/>
              <a:buChar char="•"/>
            </a:pPr>
            <a:r>
              <a:rPr lang="en-US" smtClean="0"/>
              <a:t>Fourth level</a:t>
            </a:r>
          </a:p>
          <a:p>
            <a:pPr marL="256019" lvl="4" indent="-256019" algn="l" defTabSz="685864"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0"/>
            <a:ext cx="8382000" cy="311613"/>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666"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700097"/>
            <a:ext cx="4114800" cy="1458861"/>
          </a:xfrm>
        </p:spPr>
        <p:txBody>
          <a:bodyPr/>
          <a:lstStyle>
            <a:lvl1pPr marL="302459" indent="-302459">
              <a:buSzPct val="80000"/>
              <a:buFont typeface="Arial" pitchFamily="34" charset="0"/>
              <a:buChar char="•"/>
              <a:defRPr sz="2100"/>
            </a:lvl1pPr>
            <a:lvl2pPr marL="558478" indent="-241729">
              <a:buSzPct val="80000"/>
              <a:buFont typeface="Arial" pitchFamily="34" charset="0"/>
              <a:buChar char="•"/>
              <a:defRPr sz="2100"/>
            </a:lvl2pPr>
            <a:lvl3pPr marL="770437" indent="-211960" defTabSz="772819">
              <a:buSzPct val="80000"/>
              <a:buFont typeface="Arial" pitchFamily="34" charset="0"/>
              <a:buChar char="•"/>
              <a:defRPr sz="1800"/>
            </a:lvl3pPr>
            <a:lvl4pPr marL="988351" indent="-215532">
              <a:buSzPct val="80000"/>
              <a:buFont typeface="Arial" pitchFamily="34" charset="0"/>
              <a:buChar char="•"/>
              <a:defRPr sz="1500"/>
            </a:lvl4pPr>
            <a:lvl5pPr marL="1156251" indent="-167901">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7"/>
            <a:ext cx="4115872" cy="1458861"/>
          </a:xfrm>
        </p:spPr>
        <p:txBody>
          <a:bodyPr/>
          <a:lstStyle>
            <a:lvl1pPr marL="222270" indent="-22227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46" indent="-34294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958" indent="-2572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30028" indent="-2572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687" indent="-2572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30028" indent="-257209">
              <a:defRPr sz="1200"/>
            </a:lvl6pPr>
            <a:lvl7pPr marL="1202692" indent="-214341">
              <a:defRPr sz="1200"/>
            </a:lvl7pPr>
            <a:lvl8pPr>
              <a:defRPr sz="1200"/>
            </a:lvl8pPr>
            <a:lvl9pPr>
              <a:defRPr sz="1200"/>
            </a:lvl9pPr>
          </a:lstStyle>
          <a:p>
            <a:pPr marL="302459" lvl="0" indent="-302459" algn="l" defTabSz="685864" rtl="0" eaLnBrk="1" latinLnBrk="0" hangingPunct="1">
              <a:lnSpc>
                <a:spcPct val="90000"/>
              </a:lnSpc>
              <a:spcBef>
                <a:spcPct val="20000"/>
              </a:spcBef>
              <a:buSzPct val="80000"/>
            </a:pPr>
            <a:r>
              <a:rPr lang="en-US" smtClean="0"/>
              <a:t>Click to edit Master text styles</a:t>
            </a:r>
          </a:p>
          <a:p>
            <a:pPr marL="302459" lvl="1" indent="-302459" algn="l" defTabSz="685864" rtl="0" eaLnBrk="1" latinLnBrk="0" hangingPunct="1">
              <a:lnSpc>
                <a:spcPct val="90000"/>
              </a:lnSpc>
              <a:spcBef>
                <a:spcPct val="20000"/>
              </a:spcBef>
              <a:buSzPct val="80000"/>
            </a:pPr>
            <a:r>
              <a:rPr lang="en-US" smtClean="0"/>
              <a:t>Second level</a:t>
            </a:r>
          </a:p>
          <a:p>
            <a:pPr marL="302459" lvl="2" indent="-302459" algn="l" defTabSz="685864" rtl="0" eaLnBrk="1" latinLnBrk="0" hangingPunct="1">
              <a:lnSpc>
                <a:spcPct val="90000"/>
              </a:lnSpc>
              <a:spcBef>
                <a:spcPct val="20000"/>
              </a:spcBef>
              <a:buSzPct val="80000"/>
            </a:pPr>
            <a:r>
              <a:rPr lang="en-US" smtClean="0"/>
              <a:t>Third level</a:t>
            </a:r>
          </a:p>
          <a:p>
            <a:pPr marL="302459" lvl="3" indent="-302459" algn="l" defTabSz="685864" rtl="0" eaLnBrk="1" latinLnBrk="0" hangingPunct="1">
              <a:lnSpc>
                <a:spcPct val="90000"/>
              </a:lnSpc>
              <a:spcBef>
                <a:spcPct val="20000"/>
              </a:spcBef>
              <a:buSzPct val="80000"/>
            </a:pPr>
            <a:r>
              <a:rPr lang="en-US" smtClean="0"/>
              <a:t>Fourth level</a:t>
            </a:r>
          </a:p>
          <a:p>
            <a:pPr marL="302459" lvl="4" indent="-302459" algn="l" defTabSz="685864"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ctr" anchorCtr="0" compatLnSpc="1">
            <a:prstTxWarp prst="textNoShape">
              <a:avLst/>
            </a:prstTxWarp>
          </a:bodyPr>
          <a:lstStyle/>
          <a:p>
            <a:pPr algn="ctr" defTabSz="68543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46"/>
            <a:ext cx="5210341" cy="931409"/>
          </a:xfrm>
        </p:spPr>
        <p:txBody>
          <a:bodyPr lIns="137178" tIns="137178" anchor="ctr" anchorCtr="0"/>
          <a:lstStyle>
            <a:lvl1pPr marL="431064" indent="-42868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91" indent="-257209">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64" rtl="0" eaLnBrk="1" latinLnBrk="0" hangingPunct="1">
              <a:lnSpc>
                <a:spcPct val="90000"/>
              </a:lnSpc>
              <a:spcBef>
                <a:spcPts val="0"/>
              </a:spcBef>
              <a:spcAft>
                <a:spcPts val="675"/>
              </a:spcAft>
              <a:buSzPct val="80000"/>
            </a:pPr>
            <a:r>
              <a:rPr lang="en-US" smtClean="0"/>
              <a:t>Click to edit Master text styles</a:t>
            </a:r>
          </a:p>
          <a:p>
            <a:pPr marL="2382" lvl="1" indent="0" algn="l" defTabSz="685864"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7" tIns="30869" rIns="61737" bIns="30869" numCol="1" anchor="t" anchorCtr="0" compatLnSpc="1">
            <a:prstTxWarp prst="textNoShape">
              <a:avLst/>
            </a:prstTxWarp>
          </a:bodyPr>
          <a:lstStyle/>
          <a:p>
            <a:pPr lvl="0" defTabSz="914362"/>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5"/>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6" r:id="rId20"/>
    <p:sldLayoutId id="2147483707" r:id="rId21"/>
    <p:sldLayoutId id="2147483710" r:id="rId22"/>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327" indent="-345327" algn="l" defTabSz="68586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35" y="171451"/>
            <a:ext cx="836393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31" r:id="rId2"/>
    <p:sldLayoutId id="2147483732" r:id="rId3"/>
  </p:sldLayoutIdLst>
  <p:transition>
    <p:fade/>
  </p:transition>
  <p:timing>
    <p:tnLst>
      <p:par>
        <p:cTn id="1" dur="indefinite" restart="never" nodeType="tmRoot"/>
      </p:par>
    </p:tnLst>
  </p:timing>
  <p:txStyles>
    <p:titleStyle>
      <a:lvl1pPr algn="l" defTabSz="685835"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835"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742" indent="-5954" algn="l" defTabSz="685835"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530" indent="-5954"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582" indent="5954"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634" indent="0"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35" rtl="0" eaLnBrk="1" latinLnBrk="0" hangingPunct="1">
        <a:defRPr sz="1400" kern="1200">
          <a:solidFill>
            <a:schemeClr val="tx1"/>
          </a:solidFill>
          <a:latin typeface="+mn-lt"/>
          <a:ea typeface="+mn-ea"/>
          <a:cs typeface="+mn-cs"/>
        </a:defRPr>
      </a:lvl1pPr>
      <a:lvl2pPr marL="342918" algn="l" defTabSz="685835" rtl="0" eaLnBrk="1" latinLnBrk="0" hangingPunct="1">
        <a:defRPr sz="1400" kern="1200">
          <a:solidFill>
            <a:schemeClr val="tx1"/>
          </a:solidFill>
          <a:latin typeface="+mn-lt"/>
          <a:ea typeface="+mn-ea"/>
          <a:cs typeface="+mn-cs"/>
        </a:defRPr>
      </a:lvl2pPr>
      <a:lvl3pPr marL="685835" algn="l" defTabSz="685835" rtl="0" eaLnBrk="1" latinLnBrk="0" hangingPunct="1">
        <a:defRPr sz="1400" kern="1200">
          <a:solidFill>
            <a:schemeClr val="tx1"/>
          </a:solidFill>
          <a:latin typeface="+mn-lt"/>
          <a:ea typeface="+mn-ea"/>
          <a:cs typeface="+mn-cs"/>
        </a:defRPr>
      </a:lvl3pPr>
      <a:lvl4pPr marL="1028753" algn="l" defTabSz="685835" rtl="0" eaLnBrk="1" latinLnBrk="0" hangingPunct="1">
        <a:defRPr sz="1400" kern="1200">
          <a:solidFill>
            <a:schemeClr val="tx1"/>
          </a:solidFill>
          <a:latin typeface="+mn-lt"/>
          <a:ea typeface="+mn-ea"/>
          <a:cs typeface="+mn-cs"/>
        </a:defRPr>
      </a:lvl4pPr>
      <a:lvl5pPr marL="1371671" algn="l" defTabSz="685835" rtl="0" eaLnBrk="1" latinLnBrk="0" hangingPunct="1">
        <a:defRPr sz="1400" kern="1200">
          <a:solidFill>
            <a:schemeClr val="tx1"/>
          </a:solidFill>
          <a:latin typeface="+mn-lt"/>
          <a:ea typeface="+mn-ea"/>
          <a:cs typeface="+mn-cs"/>
        </a:defRPr>
      </a:lvl5pPr>
      <a:lvl6pPr marL="1714588" algn="l" defTabSz="685835" rtl="0" eaLnBrk="1" latinLnBrk="0" hangingPunct="1">
        <a:defRPr sz="1400" kern="1200">
          <a:solidFill>
            <a:schemeClr val="tx1"/>
          </a:solidFill>
          <a:latin typeface="+mn-lt"/>
          <a:ea typeface="+mn-ea"/>
          <a:cs typeface="+mn-cs"/>
        </a:defRPr>
      </a:lvl6pPr>
      <a:lvl7pPr marL="2057506" algn="l" defTabSz="685835" rtl="0" eaLnBrk="1" latinLnBrk="0" hangingPunct="1">
        <a:defRPr sz="1400" kern="1200">
          <a:solidFill>
            <a:schemeClr val="tx1"/>
          </a:solidFill>
          <a:latin typeface="+mn-lt"/>
          <a:ea typeface="+mn-ea"/>
          <a:cs typeface="+mn-cs"/>
        </a:defRPr>
      </a:lvl7pPr>
      <a:lvl8pPr marL="2400424" algn="l" defTabSz="685835" rtl="0" eaLnBrk="1" latinLnBrk="0" hangingPunct="1">
        <a:defRPr sz="1400" kern="1200">
          <a:solidFill>
            <a:schemeClr val="tx1"/>
          </a:solidFill>
          <a:latin typeface="+mn-lt"/>
          <a:ea typeface="+mn-ea"/>
          <a:cs typeface="+mn-cs"/>
        </a:defRPr>
      </a:lvl8pPr>
      <a:lvl9pPr marL="2743341" algn="l" defTabSz="685835"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327" indent="-345327" algn="l" defTabSz="68586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hyperlink" Target="http://windows.azure.com/download/publishprofile.asp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9436" y="1675586"/>
            <a:ext cx="8010645" cy="1019397"/>
          </a:xfrm>
        </p:spPr>
        <p:txBody>
          <a:bodyPr/>
          <a:lstStyle/>
          <a:p>
            <a:r>
              <a:rPr lang="en-US" sz="4000" dirty="0" smtClean="0"/>
              <a:t>Managing Windows Azure Virtual Machines from PowerShell</a:t>
            </a:r>
            <a:br>
              <a:rPr lang="en-US" sz="4000" dirty="0" smtClean="0"/>
            </a:br>
            <a:endParaRPr lang="en-US" sz="4000" dirty="0"/>
          </a:p>
        </p:txBody>
      </p:sp>
      <p:sp>
        <p:nvSpPr>
          <p:cNvPr id="5" name="Subtitle 4"/>
          <p:cNvSpPr>
            <a:spLocks noGrp="1"/>
          </p:cNvSpPr>
          <p:nvPr>
            <p:ph type="body" sz="quarter" idx="11"/>
          </p:nvPr>
        </p:nvSpPr>
        <p:spPr/>
        <p:txBody>
          <a:bodyPr>
            <a:normAutofit/>
          </a:bodyPr>
          <a:lstStyle/>
          <a:p>
            <a:r>
              <a:rPr lang="en-US" dirty="0"/>
              <a:t>Speaker</a:t>
            </a:r>
          </a:p>
          <a:p>
            <a:r>
              <a:rPr lang="en-US" dirty="0"/>
              <a:t>Title</a:t>
            </a:r>
          </a:p>
          <a:p>
            <a:r>
              <a:rPr lang="en-US" dirty="0"/>
              <a:t>Microsoft Corporation</a:t>
            </a:r>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Machine Management</a:t>
            </a:r>
            <a:endParaRPr lang="en-US" dirty="0"/>
          </a:p>
        </p:txBody>
      </p:sp>
      <p:sp>
        <p:nvSpPr>
          <p:cNvPr id="5" name="Text Placeholder 4"/>
          <p:cNvSpPr>
            <a:spLocks noGrp="1"/>
          </p:cNvSpPr>
          <p:nvPr>
            <p:ph type="body" sz="quarter" idx="10"/>
          </p:nvPr>
        </p:nvSpPr>
        <p:spPr>
          <a:xfrm>
            <a:off x="389436" y="1085850"/>
            <a:ext cx="8363938" cy="3197798"/>
          </a:xfrm>
        </p:spPr>
        <p:txBody>
          <a:bodyPr/>
          <a:lstStyle/>
          <a:p>
            <a:r>
              <a:rPr lang="en-US" dirty="0" smtClean="0">
                <a:solidFill>
                  <a:schemeClr val="accent2"/>
                </a:solidFill>
              </a:rPr>
              <a:t>Quick VM Provisioning Mode</a:t>
            </a:r>
          </a:p>
          <a:p>
            <a:r>
              <a:rPr lang="en-US" sz="2800" dirty="0" smtClean="0">
                <a:solidFill>
                  <a:schemeClr val="tx2"/>
                </a:solidFill>
              </a:rPr>
              <a:t>Supports VM Creation in a Single </a:t>
            </a:r>
            <a:r>
              <a:rPr lang="en-US" sz="2800" dirty="0" err="1" smtClean="0">
                <a:solidFill>
                  <a:schemeClr val="tx2"/>
                </a:solidFill>
              </a:rPr>
              <a:t>Cmdlet</a:t>
            </a:r>
            <a:endParaRPr lang="en-US" sz="2800" dirty="0" smtClean="0">
              <a:solidFill>
                <a:schemeClr val="accent2"/>
              </a:solidFill>
            </a:endParaRPr>
          </a:p>
          <a:p>
            <a:r>
              <a:rPr lang="en-US" dirty="0" smtClean="0">
                <a:solidFill>
                  <a:schemeClr val="accent2"/>
                </a:solidFill>
              </a:rPr>
              <a:t>Advanced Provisioning Configuration Mode</a:t>
            </a:r>
          </a:p>
          <a:p>
            <a:r>
              <a:rPr lang="en-US" sz="2400" dirty="0" smtClean="0">
                <a:solidFill>
                  <a:schemeClr val="tx2"/>
                </a:solidFill>
              </a:rPr>
              <a:t>Provision With: Endpoints, Data Disks</a:t>
            </a:r>
          </a:p>
          <a:p>
            <a:r>
              <a:rPr lang="en-US" sz="2400" dirty="0" smtClean="0">
                <a:solidFill>
                  <a:schemeClr val="tx2"/>
                </a:solidFill>
              </a:rPr>
              <a:t>Configure: Cache Settings for OS/Data Disks and Subnet Names</a:t>
            </a:r>
          </a:p>
          <a:p>
            <a:r>
              <a:rPr lang="en-US" dirty="0" smtClean="0">
                <a:solidFill>
                  <a:schemeClr val="accent2"/>
                </a:solidFill>
              </a:rPr>
              <a:t>Create Multiple Pre-Defined VMs in a Batch</a:t>
            </a:r>
          </a:p>
          <a:p>
            <a:r>
              <a:rPr lang="en-US" sz="2400" dirty="0" smtClean="0">
                <a:solidFill>
                  <a:schemeClr val="tx2"/>
                </a:solidFill>
              </a:rPr>
              <a:t>New-</a:t>
            </a:r>
            <a:r>
              <a:rPr lang="en-US" sz="2400" dirty="0" err="1" smtClean="0">
                <a:solidFill>
                  <a:schemeClr val="tx2"/>
                </a:solidFill>
              </a:rPr>
              <a:t>AzureVM</a:t>
            </a:r>
            <a:r>
              <a:rPr lang="en-US" sz="2400" dirty="0" smtClean="0">
                <a:solidFill>
                  <a:schemeClr val="tx2"/>
                </a:solidFill>
              </a:rPr>
              <a:t> -VMs $vm1, $vm2, $vm3</a:t>
            </a:r>
            <a:endParaRPr lang="en-US" sz="2400" dirty="0">
              <a:solidFill>
                <a:schemeClr val="tx2"/>
              </a:solidFill>
            </a:endParaRPr>
          </a:p>
        </p:txBody>
      </p:sp>
    </p:spTree>
    <p:extLst>
      <p:ext uri="{BB962C8B-B14F-4D97-AF65-F5344CB8AC3E}">
        <p14:creationId xmlns:p14="http://schemas.microsoft.com/office/powerpoint/2010/main" val="137578580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Simple VM Creation</a:t>
            </a:r>
            <a:endParaRPr lang="en-US" dirty="0"/>
          </a:p>
        </p:txBody>
      </p:sp>
      <p:sp>
        <p:nvSpPr>
          <p:cNvPr id="5" name="Text Placeholder 4"/>
          <p:cNvSpPr>
            <a:spLocks noGrp="1"/>
          </p:cNvSpPr>
          <p:nvPr>
            <p:ph type="body" sz="quarter" idx="10"/>
          </p:nvPr>
        </p:nvSpPr>
        <p:spPr>
          <a:xfrm>
            <a:off x="389438" y="1428751"/>
            <a:ext cx="8363937" cy="3130088"/>
          </a:xfrm>
        </p:spPr>
        <p:txBody>
          <a:bodyPr/>
          <a:lstStyle/>
          <a:p>
            <a:r>
              <a:rPr lang="en-US" dirty="0" smtClean="0">
                <a:solidFill>
                  <a:schemeClr val="accent2"/>
                </a:solidFill>
              </a:rPr>
              <a:t>First Virtual Machine in a NEW Cloud Service (-Location specified)</a:t>
            </a:r>
          </a:p>
          <a:p>
            <a:r>
              <a:rPr lang="en-US" b="1" dirty="0"/>
              <a:t>New-</a:t>
            </a:r>
            <a:r>
              <a:rPr lang="en-US" b="1" dirty="0" err="1"/>
              <a:t>AzureQuickVM</a:t>
            </a:r>
            <a:r>
              <a:rPr lang="en-US" dirty="0"/>
              <a:t> </a:t>
            </a:r>
            <a:r>
              <a:rPr lang="en-US" i="1" dirty="0"/>
              <a:t>-Windows</a:t>
            </a:r>
            <a:r>
              <a:rPr lang="en-US" dirty="0"/>
              <a:t> </a:t>
            </a:r>
            <a:r>
              <a:rPr lang="en-US" i="1" dirty="0"/>
              <a:t>-</a:t>
            </a:r>
            <a:r>
              <a:rPr lang="en-US" i="1" dirty="0" err="1"/>
              <a:t>ServiceName</a:t>
            </a:r>
            <a:r>
              <a:rPr lang="en-US" dirty="0"/>
              <a:t> $svc </a:t>
            </a:r>
            <a:r>
              <a:rPr lang="en-US" i="1" dirty="0"/>
              <a:t>-Name</a:t>
            </a:r>
            <a:r>
              <a:rPr lang="en-US" dirty="0"/>
              <a:t> $vm1 </a:t>
            </a:r>
            <a:r>
              <a:rPr lang="en-US" i="1" dirty="0"/>
              <a:t>-</a:t>
            </a:r>
            <a:r>
              <a:rPr lang="en-US" i="1" dirty="0" err="1"/>
              <a:t>ImageName</a:t>
            </a:r>
            <a:r>
              <a:rPr lang="en-US" dirty="0"/>
              <a:t> $</a:t>
            </a:r>
            <a:r>
              <a:rPr lang="en-US" dirty="0" err="1"/>
              <a:t>wimg</a:t>
            </a:r>
            <a:r>
              <a:rPr lang="en-US" dirty="0"/>
              <a:t> </a:t>
            </a:r>
            <a:r>
              <a:rPr lang="en-US" i="1" dirty="0" smtClean="0"/>
              <a:t>-Location</a:t>
            </a:r>
            <a:r>
              <a:rPr lang="en-US" dirty="0" smtClean="0"/>
              <a:t> $location </a:t>
            </a:r>
            <a:r>
              <a:rPr lang="en-US" i="1" dirty="0"/>
              <a:t>-Password</a:t>
            </a:r>
            <a:r>
              <a:rPr lang="en-US" dirty="0"/>
              <a:t> $</a:t>
            </a:r>
            <a:r>
              <a:rPr lang="en-US" dirty="0" err="1" smtClean="0"/>
              <a:t>pwd</a:t>
            </a:r>
            <a:endParaRPr lang="en-US" dirty="0" smtClean="0"/>
          </a:p>
          <a:p>
            <a:endParaRPr lang="en-US" dirty="0" smtClean="0">
              <a:solidFill>
                <a:schemeClr val="accent2"/>
              </a:solidFill>
            </a:endParaRPr>
          </a:p>
          <a:p>
            <a:r>
              <a:rPr lang="en-US" dirty="0" smtClean="0">
                <a:solidFill>
                  <a:schemeClr val="accent2"/>
                </a:solidFill>
              </a:rPr>
              <a:t>New Virtual </a:t>
            </a:r>
            <a:r>
              <a:rPr lang="en-US" dirty="0">
                <a:solidFill>
                  <a:schemeClr val="accent2"/>
                </a:solidFill>
              </a:rPr>
              <a:t>Machine in </a:t>
            </a:r>
            <a:r>
              <a:rPr lang="en-US" dirty="0" smtClean="0">
                <a:solidFill>
                  <a:schemeClr val="accent2"/>
                </a:solidFill>
              </a:rPr>
              <a:t>an Existing </a:t>
            </a:r>
            <a:r>
              <a:rPr lang="en-US" dirty="0">
                <a:solidFill>
                  <a:schemeClr val="accent2"/>
                </a:solidFill>
              </a:rPr>
              <a:t>Cloud </a:t>
            </a:r>
            <a:r>
              <a:rPr lang="en-US" dirty="0" smtClean="0">
                <a:solidFill>
                  <a:schemeClr val="accent2"/>
                </a:solidFill>
              </a:rPr>
              <a:t>Service (no –Location)</a:t>
            </a:r>
            <a:endParaRPr lang="en-US" dirty="0">
              <a:solidFill>
                <a:schemeClr val="accent2"/>
              </a:solidFill>
            </a:endParaRPr>
          </a:p>
          <a:p>
            <a:r>
              <a:rPr lang="en-US" b="1" dirty="0"/>
              <a:t>New-</a:t>
            </a:r>
            <a:r>
              <a:rPr lang="en-US" b="1" dirty="0" err="1"/>
              <a:t>AzureQuickVM</a:t>
            </a:r>
            <a:r>
              <a:rPr lang="en-US" dirty="0"/>
              <a:t> </a:t>
            </a:r>
            <a:r>
              <a:rPr lang="en-US" i="1" dirty="0"/>
              <a:t>-Windows</a:t>
            </a:r>
            <a:r>
              <a:rPr lang="en-US" dirty="0"/>
              <a:t> </a:t>
            </a:r>
            <a:r>
              <a:rPr lang="en-US" i="1" dirty="0"/>
              <a:t>-</a:t>
            </a:r>
            <a:r>
              <a:rPr lang="en-US" i="1" dirty="0" err="1"/>
              <a:t>ServiceName</a:t>
            </a:r>
            <a:r>
              <a:rPr lang="en-US" dirty="0"/>
              <a:t> $svc </a:t>
            </a:r>
            <a:r>
              <a:rPr lang="en-US" i="1" dirty="0"/>
              <a:t>-Name</a:t>
            </a:r>
            <a:r>
              <a:rPr lang="en-US" dirty="0"/>
              <a:t> $vm2 </a:t>
            </a:r>
            <a:r>
              <a:rPr lang="en-US" i="1" dirty="0"/>
              <a:t>-</a:t>
            </a:r>
            <a:r>
              <a:rPr lang="en-US" i="1" dirty="0" err="1"/>
              <a:t>ImageName</a:t>
            </a:r>
            <a:r>
              <a:rPr lang="en-US" dirty="0"/>
              <a:t> $</a:t>
            </a:r>
            <a:r>
              <a:rPr lang="en-US" dirty="0" err="1"/>
              <a:t>wimg</a:t>
            </a:r>
            <a:r>
              <a:rPr lang="en-US" dirty="0"/>
              <a:t> </a:t>
            </a:r>
            <a:r>
              <a:rPr lang="en-US" i="1" dirty="0"/>
              <a:t>-Password</a:t>
            </a:r>
            <a:r>
              <a:rPr lang="en-US" dirty="0"/>
              <a:t> $</a:t>
            </a:r>
            <a:r>
              <a:rPr lang="en-US" dirty="0" err="1"/>
              <a:t>pwd</a:t>
            </a:r>
            <a:endParaRPr lang="en-US" dirty="0" smtClean="0"/>
          </a:p>
          <a:p>
            <a:endParaRPr lang="en-US" dirty="0" smtClean="0"/>
          </a:p>
          <a:p>
            <a:r>
              <a:rPr lang="en-US" dirty="0" smtClean="0">
                <a:solidFill>
                  <a:schemeClr val="accent2"/>
                </a:solidFill>
              </a:rPr>
              <a:t>Creating a Linux Virtual Machine in an Existing Cloud Service</a:t>
            </a:r>
            <a:endParaRPr lang="en-US" dirty="0"/>
          </a:p>
          <a:p>
            <a:r>
              <a:rPr lang="en-US" b="1" dirty="0"/>
              <a:t>New-</a:t>
            </a:r>
            <a:r>
              <a:rPr lang="en-US" b="1" dirty="0" err="1"/>
              <a:t>AzureQuickVM</a:t>
            </a:r>
            <a:r>
              <a:rPr lang="en-US" dirty="0"/>
              <a:t> </a:t>
            </a:r>
            <a:r>
              <a:rPr lang="en-US" i="1" dirty="0"/>
              <a:t>-Linux</a:t>
            </a:r>
            <a:r>
              <a:rPr lang="en-US" dirty="0"/>
              <a:t> </a:t>
            </a:r>
            <a:r>
              <a:rPr lang="en-US" i="1" dirty="0"/>
              <a:t>-</a:t>
            </a:r>
            <a:r>
              <a:rPr lang="en-US" i="1" dirty="0" err="1"/>
              <a:t>ServiceName</a:t>
            </a:r>
            <a:r>
              <a:rPr lang="en-US" dirty="0"/>
              <a:t> $svc  </a:t>
            </a:r>
            <a:r>
              <a:rPr lang="en-US" i="1" dirty="0"/>
              <a:t>-Name</a:t>
            </a:r>
            <a:r>
              <a:rPr lang="en-US" dirty="0"/>
              <a:t> $vm3 </a:t>
            </a:r>
            <a:r>
              <a:rPr lang="en-US" i="1" dirty="0"/>
              <a:t>-</a:t>
            </a:r>
            <a:r>
              <a:rPr lang="en-US" i="1" dirty="0" err="1"/>
              <a:t>ImageName</a:t>
            </a:r>
            <a:r>
              <a:rPr lang="en-US" dirty="0"/>
              <a:t> $</a:t>
            </a:r>
            <a:r>
              <a:rPr lang="en-US" dirty="0" err="1"/>
              <a:t>limg</a:t>
            </a:r>
            <a:r>
              <a:rPr lang="en-US" dirty="0"/>
              <a:t> </a:t>
            </a:r>
            <a:r>
              <a:rPr lang="en-US" i="1" dirty="0"/>
              <a:t>-</a:t>
            </a:r>
            <a:r>
              <a:rPr lang="en-US" i="1" dirty="0" err="1"/>
              <a:t>LinuxUser</a:t>
            </a:r>
            <a:r>
              <a:rPr lang="en-US" dirty="0"/>
              <a:t> $</a:t>
            </a:r>
            <a:r>
              <a:rPr lang="en-US" dirty="0" err="1"/>
              <a:t>lu</a:t>
            </a:r>
            <a:r>
              <a:rPr lang="en-US" dirty="0"/>
              <a:t> </a:t>
            </a:r>
            <a:r>
              <a:rPr lang="en-US" i="1" dirty="0"/>
              <a:t>-Password</a:t>
            </a:r>
            <a:r>
              <a:rPr lang="en-US" dirty="0"/>
              <a:t> $</a:t>
            </a:r>
            <a:r>
              <a:rPr lang="en-US" dirty="0" err="1"/>
              <a:t>pwd</a:t>
            </a:r>
            <a:r>
              <a:rPr lang="en-US" dirty="0"/>
              <a:t> </a:t>
            </a:r>
          </a:p>
        </p:txBody>
      </p:sp>
    </p:spTree>
    <p:extLst>
      <p:ext uri="{BB962C8B-B14F-4D97-AF65-F5344CB8AC3E}">
        <p14:creationId xmlns:p14="http://schemas.microsoft.com/office/powerpoint/2010/main" val="7784846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Configuring VM at Provisioning</a:t>
            </a:r>
            <a:endParaRPr lang="en-US" dirty="0">
              <a:solidFill>
                <a:schemeClr val="bg1"/>
              </a:solidFill>
            </a:endParaRPr>
          </a:p>
        </p:txBody>
      </p:sp>
      <p:sp>
        <p:nvSpPr>
          <p:cNvPr id="3" name="Text Placeholder 2"/>
          <p:cNvSpPr>
            <a:spLocks noGrp="1"/>
          </p:cNvSpPr>
          <p:nvPr>
            <p:ph type="body" sz="quarter" idx="10"/>
          </p:nvPr>
        </p:nvSpPr>
        <p:spPr>
          <a:xfrm>
            <a:off x="278969" y="1085849"/>
            <a:ext cx="8911525" cy="2603790"/>
          </a:xfrm>
        </p:spPr>
        <p:txBody>
          <a:bodyPr/>
          <a:lstStyle/>
          <a:p>
            <a:endParaRPr lang="en-US" sz="1600" dirty="0" smtClean="0">
              <a:solidFill>
                <a:schemeClr val="accent2"/>
              </a:solidFill>
              <a:latin typeface="Consolas" pitchFamily="49" charset="0"/>
              <a:cs typeface="Consolas" pitchFamily="49" charset="0"/>
            </a:endParaRPr>
          </a:p>
          <a:p>
            <a:r>
              <a:rPr lang="en-US" sz="2000" dirty="0" smtClean="0">
                <a:solidFill>
                  <a:schemeClr val="accent2"/>
                </a:solidFill>
                <a:latin typeface="Consolas" pitchFamily="49" charset="0"/>
                <a:cs typeface="Consolas" pitchFamily="49" charset="0"/>
              </a:rPr>
              <a:t>Create Configuration Object with New-</a:t>
            </a:r>
            <a:r>
              <a:rPr lang="en-US" sz="2000" dirty="0" err="1" smtClean="0">
                <a:solidFill>
                  <a:schemeClr val="accent2"/>
                </a:solidFill>
                <a:latin typeface="Consolas" pitchFamily="49" charset="0"/>
                <a:cs typeface="Consolas" pitchFamily="49" charset="0"/>
              </a:rPr>
              <a:t>AzureVMConfig</a:t>
            </a:r>
            <a:endParaRPr lang="en-US" sz="2000" dirty="0" smtClean="0">
              <a:solidFill>
                <a:schemeClr val="accent2"/>
              </a:solidFill>
              <a:latin typeface="Consolas" pitchFamily="49" charset="0"/>
              <a:cs typeface="Consolas" pitchFamily="49" charset="0"/>
            </a:endParaRPr>
          </a:p>
          <a:p>
            <a:r>
              <a:rPr lang="en-US" sz="2000" dirty="0" smtClean="0">
                <a:solidFill>
                  <a:schemeClr val="accent2"/>
                </a:solidFill>
                <a:latin typeface="Consolas" pitchFamily="49" charset="0"/>
                <a:cs typeface="Consolas" pitchFamily="49" charset="0"/>
              </a:rPr>
              <a:t>Modify with Add-* </a:t>
            </a:r>
            <a:r>
              <a:rPr lang="en-US" sz="2000" dirty="0" err="1" smtClean="0">
                <a:solidFill>
                  <a:schemeClr val="accent2"/>
                </a:solidFill>
                <a:latin typeface="Consolas" pitchFamily="49" charset="0"/>
                <a:cs typeface="Consolas" pitchFamily="49" charset="0"/>
              </a:rPr>
              <a:t>cmdlets</a:t>
            </a:r>
            <a:endParaRPr lang="en-US" sz="2000" dirty="0" smtClean="0">
              <a:solidFill>
                <a:schemeClr val="accent2"/>
              </a:solidFill>
              <a:latin typeface="Consolas" pitchFamily="49" charset="0"/>
              <a:cs typeface="Consolas" pitchFamily="49" charset="0"/>
            </a:endParaRPr>
          </a:p>
          <a:p>
            <a:r>
              <a:rPr lang="en-US" sz="2000" dirty="0" smtClean="0">
                <a:solidFill>
                  <a:schemeClr val="accent2"/>
                </a:solidFill>
                <a:latin typeface="Consolas" pitchFamily="49" charset="0"/>
                <a:cs typeface="Consolas" pitchFamily="49" charset="0"/>
              </a:rPr>
              <a:t>Add with New-</a:t>
            </a:r>
            <a:r>
              <a:rPr lang="en-US" sz="2000" dirty="0" err="1" smtClean="0">
                <a:solidFill>
                  <a:schemeClr val="accent2"/>
                </a:solidFill>
                <a:latin typeface="Consolas" pitchFamily="49" charset="0"/>
                <a:cs typeface="Consolas" pitchFamily="49" charset="0"/>
              </a:rPr>
              <a:t>AzureVM</a:t>
            </a:r>
            <a:endParaRPr lang="en-US" sz="2000" dirty="0" smtClean="0">
              <a:solidFill>
                <a:schemeClr val="accent2"/>
              </a:solidFill>
              <a:latin typeface="Consolas" pitchFamily="49" charset="0"/>
              <a:cs typeface="Consolas" pitchFamily="49" charset="0"/>
            </a:endParaRPr>
          </a:p>
          <a:p>
            <a:endParaRPr lang="en-US" sz="1600" b="1" dirty="0" smtClean="0">
              <a:latin typeface="Consolas" pitchFamily="49" charset="0"/>
              <a:cs typeface="Consolas" pitchFamily="49" charset="0"/>
            </a:endParaRPr>
          </a:p>
          <a:p>
            <a:r>
              <a:rPr lang="en-US" sz="1600" b="1" dirty="0" smtClean="0">
                <a:latin typeface="Consolas" pitchFamily="49" charset="0"/>
                <a:cs typeface="Consolas" pitchFamily="49" charset="0"/>
              </a:rPr>
              <a:t>New-</a:t>
            </a:r>
            <a:r>
              <a:rPr lang="en-US" sz="1600" b="1" dirty="0" err="1" smtClean="0">
                <a:latin typeface="Consolas" pitchFamily="49" charset="0"/>
                <a:cs typeface="Consolas" pitchFamily="49" charset="0"/>
              </a:rPr>
              <a:t>AzureVMConfig</a:t>
            </a:r>
            <a:r>
              <a:rPr lang="en-US" sz="1600" dirty="0" smtClean="0">
                <a:latin typeface="Consolas" pitchFamily="49" charset="0"/>
                <a:cs typeface="Consolas" pitchFamily="49" charset="0"/>
              </a:rPr>
              <a:t> </a:t>
            </a:r>
            <a:r>
              <a:rPr lang="en-US" sz="1600" i="1" dirty="0">
                <a:latin typeface="Consolas" pitchFamily="49" charset="0"/>
                <a:cs typeface="Consolas" pitchFamily="49" charset="0"/>
              </a:rPr>
              <a:t>-Name</a:t>
            </a:r>
            <a:r>
              <a:rPr lang="en-US" sz="1600" dirty="0">
                <a:latin typeface="Consolas" pitchFamily="49" charset="0"/>
                <a:cs typeface="Consolas" pitchFamily="49" charset="0"/>
              </a:rPr>
              <a:t> $vm1 </a:t>
            </a:r>
            <a:r>
              <a:rPr lang="en-US" sz="1600" i="1" dirty="0">
                <a:latin typeface="Consolas" pitchFamily="49" charset="0"/>
                <a:cs typeface="Consolas" pitchFamily="49" charset="0"/>
              </a:rPr>
              <a:t>-InstanceSize</a:t>
            </a:r>
            <a:r>
              <a:rPr lang="en-US" sz="1600" dirty="0">
                <a:latin typeface="Consolas" pitchFamily="49" charset="0"/>
                <a:cs typeface="Consolas" pitchFamily="49" charset="0"/>
              </a:rPr>
              <a:t> Medium </a:t>
            </a:r>
            <a:r>
              <a:rPr lang="en-US" sz="1600" i="1" dirty="0">
                <a:latin typeface="Consolas" pitchFamily="49" charset="0"/>
                <a:cs typeface="Consolas" pitchFamily="49" charset="0"/>
              </a:rPr>
              <a:t>-ImageName</a:t>
            </a:r>
            <a:r>
              <a:rPr lang="en-US" sz="1600" dirty="0">
                <a:latin typeface="Consolas" pitchFamily="49" charset="0"/>
                <a:cs typeface="Consolas" pitchFamily="49" charset="0"/>
              </a:rPr>
              <a:t> $img | </a:t>
            </a:r>
          </a:p>
          <a:p>
            <a:r>
              <a:rPr lang="en-US" sz="1600" dirty="0">
                <a:latin typeface="Consolas" pitchFamily="49" charset="0"/>
                <a:cs typeface="Consolas" pitchFamily="49" charset="0"/>
              </a:rPr>
              <a:t> </a:t>
            </a:r>
            <a:r>
              <a:rPr lang="en-US" sz="1600" b="1" dirty="0" smtClean="0">
                <a:latin typeface="Consolas" pitchFamily="49" charset="0"/>
                <a:cs typeface="Consolas" pitchFamily="49" charset="0"/>
              </a:rPr>
              <a:t>Add-</a:t>
            </a:r>
            <a:r>
              <a:rPr lang="en-US" sz="1600" b="1" dirty="0" err="1" smtClean="0">
                <a:latin typeface="Consolas" pitchFamily="49" charset="0"/>
                <a:cs typeface="Consolas" pitchFamily="49" charset="0"/>
              </a:rPr>
              <a:t>AzureProvisioningConfig</a:t>
            </a:r>
            <a:r>
              <a:rPr lang="en-US" sz="1600" dirty="0" smtClean="0">
                <a:latin typeface="Consolas" pitchFamily="49" charset="0"/>
                <a:cs typeface="Consolas" pitchFamily="49" charset="0"/>
              </a:rPr>
              <a:t> </a:t>
            </a:r>
            <a:r>
              <a:rPr lang="en-US" sz="1600" i="1" dirty="0">
                <a:latin typeface="Consolas" pitchFamily="49" charset="0"/>
                <a:cs typeface="Consolas" pitchFamily="49" charset="0"/>
              </a:rPr>
              <a:t>-Windows</a:t>
            </a:r>
            <a:r>
              <a:rPr lang="en-US" sz="1600" dirty="0">
                <a:latin typeface="Consolas" pitchFamily="49" charset="0"/>
                <a:cs typeface="Consolas" pitchFamily="49" charset="0"/>
              </a:rPr>
              <a:t> </a:t>
            </a:r>
            <a:r>
              <a:rPr lang="en-US" sz="1600" i="1" dirty="0">
                <a:latin typeface="Consolas" pitchFamily="49" charset="0"/>
                <a:cs typeface="Consolas" pitchFamily="49" charset="0"/>
              </a:rPr>
              <a:t>-Password</a:t>
            </a:r>
            <a:r>
              <a:rPr lang="en-US" sz="1600" dirty="0">
                <a:latin typeface="Consolas" pitchFamily="49" charset="0"/>
                <a:cs typeface="Consolas" pitchFamily="49" charset="0"/>
              </a:rPr>
              <a:t> $pwd | </a:t>
            </a:r>
          </a:p>
          <a:p>
            <a:r>
              <a:rPr lang="nn-NO" sz="1600" dirty="0">
                <a:latin typeface="Consolas" pitchFamily="49" charset="0"/>
                <a:cs typeface="Consolas" pitchFamily="49" charset="0"/>
              </a:rPr>
              <a:t> </a:t>
            </a:r>
            <a:r>
              <a:rPr lang="nn-NO" sz="1600" b="1" dirty="0" smtClean="0">
                <a:latin typeface="Consolas" pitchFamily="49" charset="0"/>
                <a:cs typeface="Consolas" pitchFamily="49" charset="0"/>
              </a:rPr>
              <a:t>Add-AzureDataDisk</a:t>
            </a:r>
            <a:r>
              <a:rPr lang="nn-NO" sz="1600" dirty="0" smtClean="0">
                <a:latin typeface="Consolas" pitchFamily="49" charset="0"/>
                <a:cs typeface="Consolas" pitchFamily="49" charset="0"/>
              </a:rPr>
              <a:t> </a:t>
            </a:r>
            <a:r>
              <a:rPr lang="nn-NO" sz="1600" i="1" dirty="0">
                <a:latin typeface="Consolas" pitchFamily="49" charset="0"/>
                <a:cs typeface="Consolas" pitchFamily="49" charset="0"/>
              </a:rPr>
              <a:t>-CreateNew</a:t>
            </a:r>
            <a:r>
              <a:rPr lang="nn-NO" sz="1600" dirty="0">
                <a:latin typeface="Consolas" pitchFamily="49" charset="0"/>
                <a:cs typeface="Consolas" pitchFamily="49" charset="0"/>
              </a:rPr>
              <a:t> </a:t>
            </a:r>
            <a:r>
              <a:rPr lang="nn-NO" sz="1600" i="1" dirty="0">
                <a:latin typeface="Consolas" pitchFamily="49" charset="0"/>
                <a:cs typeface="Consolas" pitchFamily="49" charset="0"/>
              </a:rPr>
              <a:t>-DiskLabel</a:t>
            </a:r>
            <a:r>
              <a:rPr lang="nn-NO" sz="1600" dirty="0">
                <a:latin typeface="Consolas" pitchFamily="49" charset="0"/>
                <a:cs typeface="Consolas" pitchFamily="49" charset="0"/>
              </a:rPr>
              <a:t> 'data' </a:t>
            </a:r>
            <a:r>
              <a:rPr lang="nn-NO" sz="1600" i="1" dirty="0">
                <a:latin typeface="Consolas" pitchFamily="49" charset="0"/>
                <a:cs typeface="Consolas" pitchFamily="49" charset="0"/>
              </a:rPr>
              <a:t>-DiskSizeInGB</a:t>
            </a:r>
            <a:r>
              <a:rPr lang="nn-NO" sz="1600" dirty="0">
                <a:latin typeface="Consolas" pitchFamily="49" charset="0"/>
                <a:cs typeface="Consolas" pitchFamily="49" charset="0"/>
              </a:rPr>
              <a:t> 10 </a:t>
            </a:r>
            <a:r>
              <a:rPr lang="nn-NO" sz="1600" i="1" dirty="0">
                <a:latin typeface="Consolas" pitchFamily="49" charset="0"/>
                <a:cs typeface="Consolas" pitchFamily="49" charset="0"/>
              </a:rPr>
              <a:t>-LUN</a:t>
            </a:r>
            <a:r>
              <a:rPr lang="nn-NO" sz="1600" dirty="0">
                <a:latin typeface="Consolas" pitchFamily="49" charset="0"/>
                <a:cs typeface="Consolas" pitchFamily="49" charset="0"/>
              </a:rPr>
              <a:t> 0 | </a:t>
            </a:r>
          </a:p>
          <a:p>
            <a:r>
              <a:rPr lang="en-US" sz="1600" b="1" dirty="0" smtClean="0">
                <a:latin typeface="Consolas" pitchFamily="49" charset="0"/>
                <a:cs typeface="Consolas" pitchFamily="49" charset="0"/>
              </a:rPr>
              <a:t> Add-</a:t>
            </a:r>
            <a:r>
              <a:rPr lang="en-US" sz="1600" b="1" dirty="0" err="1" smtClean="0">
                <a:latin typeface="Consolas" pitchFamily="49" charset="0"/>
                <a:cs typeface="Consolas" pitchFamily="49" charset="0"/>
              </a:rPr>
              <a:t>AzureEndpoint</a:t>
            </a:r>
            <a:r>
              <a:rPr lang="en-US" sz="1600" dirty="0" smtClean="0">
                <a:latin typeface="Consolas" pitchFamily="49" charset="0"/>
                <a:cs typeface="Consolas" pitchFamily="49" charset="0"/>
              </a:rPr>
              <a:t> </a:t>
            </a:r>
            <a:r>
              <a:rPr lang="en-US" sz="1600" i="1" dirty="0">
                <a:latin typeface="Consolas" pitchFamily="49" charset="0"/>
                <a:cs typeface="Consolas" pitchFamily="49" charset="0"/>
              </a:rPr>
              <a:t>-Name</a:t>
            </a:r>
            <a:r>
              <a:rPr lang="en-US" sz="1600" dirty="0">
                <a:latin typeface="Consolas" pitchFamily="49" charset="0"/>
                <a:cs typeface="Consolas" pitchFamily="49" charset="0"/>
              </a:rPr>
              <a:t> 'web' </a:t>
            </a:r>
            <a:r>
              <a:rPr lang="en-US" sz="1600" i="1" dirty="0">
                <a:latin typeface="Consolas" pitchFamily="49" charset="0"/>
                <a:cs typeface="Consolas" pitchFamily="49" charset="0"/>
              </a:rPr>
              <a:t>-PublicPort</a:t>
            </a:r>
            <a:r>
              <a:rPr lang="en-US" sz="1600" dirty="0">
                <a:latin typeface="Consolas" pitchFamily="49" charset="0"/>
                <a:cs typeface="Consolas" pitchFamily="49" charset="0"/>
              </a:rPr>
              <a:t> 80 </a:t>
            </a:r>
            <a:r>
              <a:rPr lang="en-US" sz="1600" i="1" dirty="0">
                <a:latin typeface="Consolas" pitchFamily="49" charset="0"/>
                <a:cs typeface="Consolas" pitchFamily="49" charset="0"/>
              </a:rPr>
              <a:t>-LocalPort</a:t>
            </a:r>
            <a:r>
              <a:rPr lang="en-US" sz="1600" dirty="0">
                <a:latin typeface="Consolas" pitchFamily="49" charset="0"/>
                <a:cs typeface="Consolas" pitchFamily="49" charset="0"/>
              </a:rPr>
              <a:t> 80 </a:t>
            </a:r>
            <a:r>
              <a:rPr lang="en-US" sz="1600" i="1" dirty="0">
                <a:latin typeface="Consolas" pitchFamily="49" charset="0"/>
                <a:cs typeface="Consolas" pitchFamily="49" charset="0"/>
              </a:rPr>
              <a:t>-Protocol</a:t>
            </a:r>
            <a:r>
              <a:rPr lang="en-US" sz="1600" dirty="0">
                <a:latin typeface="Consolas" pitchFamily="49" charset="0"/>
                <a:cs typeface="Consolas" pitchFamily="49" charset="0"/>
              </a:rPr>
              <a:t> tcp | </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b="1" dirty="0" smtClean="0">
                <a:latin typeface="Consolas" pitchFamily="49" charset="0"/>
                <a:cs typeface="Consolas" pitchFamily="49" charset="0"/>
              </a:rPr>
              <a:t>New-</a:t>
            </a:r>
            <a:r>
              <a:rPr lang="en-US" sz="1600" b="1" dirty="0" err="1" smtClean="0">
                <a:latin typeface="Consolas" pitchFamily="49" charset="0"/>
                <a:cs typeface="Consolas" pitchFamily="49" charset="0"/>
              </a:rPr>
              <a:t>AzureVM</a:t>
            </a:r>
            <a:r>
              <a:rPr lang="en-US" sz="1600" dirty="0" smtClean="0">
                <a:latin typeface="Consolas" pitchFamily="49" charset="0"/>
                <a:cs typeface="Consolas" pitchFamily="49" charset="0"/>
              </a:rPr>
              <a:t> </a:t>
            </a:r>
            <a:r>
              <a:rPr lang="en-US" sz="1600" i="1" dirty="0">
                <a:latin typeface="Consolas" pitchFamily="49" charset="0"/>
                <a:cs typeface="Consolas" pitchFamily="49" charset="0"/>
              </a:rPr>
              <a:t>-ServiceName</a:t>
            </a:r>
            <a:r>
              <a:rPr lang="en-US" sz="1600" dirty="0">
                <a:latin typeface="Consolas" pitchFamily="49" charset="0"/>
                <a:cs typeface="Consolas" pitchFamily="49" charset="0"/>
              </a:rPr>
              <a:t> $</a:t>
            </a:r>
            <a:r>
              <a:rPr lang="en-US" sz="1600" dirty="0" err="1">
                <a:latin typeface="Consolas" pitchFamily="49" charset="0"/>
                <a:cs typeface="Consolas" pitchFamily="49" charset="0"/>
              </a:rPr>
              <a:t>newSvc</a:t>
            </a:r>
            <a:r>
              <a:rPr lang="en-US" sz="1600" dirty="0">
                <a:latin typeface="Consolas" pitchFamily="49" charset="0"/>
                <a:cs typeface="Consolas" pitchFamily="49" charset="0"/>
              </a:rPr>
              <a:t> </a:t>
            </a:r>
            <a:r>
              <a:rPr lang="en-US" sz="1600" i="1" dirty="0" smtClean="0">
                <a:latin typeface="Consolas" pitchFamily="49" charset="0"/>
                <a:cs typeface="Consolas" pitchFamily="49" charset="0"/>
              </a:rPr>
              <a:t>-Location</a:t>
            </a:r>
            <a:r>
              <a:rPr lang="en-US" sz="1600" dirty="0" smtClean="0">
                <a:latin typeface="Consolas" pitchFamily="49" charset="0"/>
                <a:cs typeface="Consolas" pitchFamily="49" charset="0"/>
              </a:rPr>
              <a:t> $location</a:t>
            </a:r>
            <a:endParaRPr lang="en-US" sz="1600" dirty="0">
              <a:latin typeface="Consolas" pitchFamily="49" charset="0"/>
              <a:cs typeface="Consolas" pitchFamily="49" charset="0"/>
            </a:endParaRPr>
          </a:p>
          <a:p>
            <a:endParaRPr lang="en-US" sz="1600" dirty="0">
              <a:latin typeface="Consolas" pitchFamily="49" charset="0"/>
              <a:cs typeface="Consolas" pitchFamily="49" charset="0"/>
            </a:endParaRPr>
          </a:p>
        </p:txBody>
      </p:sp>
    </p:spTree>
    <p:extLst>
      <p:ext uri="{BB962C8B-B14F-4D97-AF65-F5344CB8AC3E}">
        <p14:creationId xmlns:p14="http://schemas.microsoft.com/office/powerpoint/2010/main" val="36363038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Batch Creation</a:t>
            </a:r>
            <a:endParaRPr lang="en-US" dirty="0"/>
          </a:p>
        </p:txBody>
      </p:sp>
      <p:sp>
        <p:nvSpPr>
          <p:cNvPr id="3" name="Text Placeholder 2"/>
          <p:cNvSpPr>
            <a:spLocks noGrp="1"/>
          </p:cNvSpPr>
          <p:nvPr>
            <p:ph type="body" sz="quarter" idx="10"/>
          </p:nvPr>
        </p:nvSpPr>
        <p:spPr>
          <a:xfrm>
            <a:off x="389438" y="1428751"/>
            <a:ext cx="8363937" cy="3379387"/>
          </a:xfrm>
        </p:spPr>
        <p:txBody>
          <a:bodyPr/>
          <a:lstStyle/>
          <a:p>
            <a:r>
              <a:rPr lang="en-US" sz="2000" dirty="0" smtClean="0">
                <a:solidFill>
                  <a:schemeClr val="accent2"/>
                </a:solidFill>
              </a:rPr>
              <a:t>Create Multiple Configured VMs and Pass to New-</a:t>
            </a:r>
            <a:r>
              <a:rPr lang="en-US" sz="2000" dirty="0" err="1" smtClean="0">
                <a:solidFill>
                  <a:schemeClr val="accent2"/>
                </a:solidFill>
              </a:rPr>
              <a:t>AzureVM</a:t>
            </a:r>
            <a:endParaRPr lang="en-US" sz="2000" dirty="0">
              <a:solidFill>
                <a:schemeClr val="accent2"/>
              </a:solidFill>
            </a:endParaRPr>
          </a:p>
          <a:p>
            <a:endParaRPr lang="en-US" sz="1600" dirty="0" smtClean="0"/>
          </a:p>
          <a:p>
            <a:r>
              <a:rPr lang="en-US" sz="1600" dirty="0" smtClean="0"/>
              <a:t>$</a:t>
            </a:r>
            <a:r>
              <a:rPr lang="en-US" sz="1600" dirty="0"/>
              <a:t>vm1 = </a:t>
            </a:r>
            <a:r>
              <a:rPr lang="en-US" sz="1600" b="1" dirty="0"/>
              <a:t>New-</a:t>
            </a:r>
            <a:r>
              <a:rPr lang="en-US" sz="1600" b="1" dirty="0" err="1"/>
              <a:t>AzureVMConfig</a:t>
            </a:r>
            <a:r>
              <a:rPr lang="en-US" sz="1600" dirty="0"/>
              <a:t> </a:t>
            </a:r>
            <a:r>
              <a:rPr lang="en-US" sz="1600" i="1" dirty="0"/>
              <a:t>-Name</a:t>
            </a:r>
            <a:r>
              <a:rPr lang="en-US" sz="1600" dirty="0"/>
              <a:t> 'myvm1' </a:t>
            </a:r>
            <a:r>
              <a:rPr lang="en-US" sz="1600" i="1" dirty="0"/>
              <a:t>-</a:t>
            </a:r>
            <a:r>
              <a:rPr lang="en-US" sz="1600" i="1" dirty="0" err="1"/>
              <a:t>InstanceSize</a:t>
            </a:r>
            <a:r>
              <a:rPr lang="en-US" sz="1600" dirty="0"/>
              <a:t> 'Small' </a:t>
            </a:r>
            <a:r>
              <a:rPr lang="en-US" sz="1600" i="1" dirty="0"/>
              <a:t>-</a:t>
            </a:r>
            <a:r>
              <a:rPr lang="en-US" sz="1600" i="1" dirty="0" err="1"/>
              <a:t>ImageName</a:t>
            </a:r>
            <a:r>
              <a:rPr lang="en-US" sz="1600" dirty="0"/>
              <a:t> </a:t>
            </a:r>
            <a:r>
              <a:rPr lang="en-US" sz="1600" dirty="0" smtClean="0"/>
              <a:t>  $</a:t>
            </a:r>
            <a:r>
              <a:rPr lang="en-US" sz="1600" dirty="0" err="1"/>
              <a:t>img</a:t>
            </a:r>
            <a:r>
              <a:rPr lang="en-US" sz="1600" dirty="0"/>
              <a:t> </a:t>
            </a:r>
            <a:r>
              <a:rPr lang="en-US" sz="1600" dirty="0" smtClean="0"/>
              <a:t>| </a:t>
            </a:r>
            <a:r>
              <a:rPr lang="en-US" sz="1600" b="1" dirty="0" smtClean="0"/>
              <a:t>Add-</a:t>
            </a:r>
            <a:r>
              <a:rPr lang="en-US" sz="1600" b="1" dirty="0" err="1" smtClean="0"/>
              <a:t>AzureProvisioningConfig</a:t>
            </a:r>
            <a:r>
              <a:rPr lang="en-US" sz="1600" dirty="0" smtClean="0"/>
              <a:t> </a:t>
            </a:r>
            <a:r>
              <a:rPr lang="en-US" sz="1600" i="1" dirty="0"/>
              <a:t>-Windows</a:t>
            </a:r>
            <a:r>
              <a:rPr lang="en-US" sz="1600" dirty="0"/>
              <a:t> </a:t>
            </a:r>
            <a:r>
              <a:rPr lang="en-US" sz="1600" i="1" dirty="0"/>
              <a:t>-Password</a:t>
            </a:r>
            <a:r>
              <a:rPr lang="en-US" sz="1600" dirty="0"/>
              <a:t> $</a:t>
            </a:r>
            <a:r>
              <a:rPr lang="en-US" sz="1600" dirty="0" err="1"/>
              <a:t>pwd</a:t>
            </a:r>
            <a:r>
              <a:rPr lang="en-US" sz="1600" dirty="0"/>
              <a:t> </a:t>
            </a:r>
          </a:p>
          <a:p>
            <a:endParaRPr lang="en-US" sz="1600" dirty="0"/>
          </a:p>
          <a:p>
            <a:r>
              <a:rPr lang="en-US" sz="1600" dirty="0"/>
              <a:t>$vm2 = </a:t>
            </a:r>
            <a:r>
              <a:rPr lang="en-US" sz="1600" b="1" dirty="0"/>
              <a:t>New-</a:t>
            </a:r>
            <a:r>
              <a:rPr lang="en-US" sz="1600" b="1" dirty="0" err="1"/>
              <a:t>AzureVMConfig</a:t>
            </a:r>
            <a:r>
              <a:rPr lang="en-US" sz="1600" dirty="0"/>
              <a:t> </a:t>
            </a:r>
            <a:r>
              <a:rPr lang="en-US" sz="1600" i="1" dirty="0"/>
              <a:t>-Name</a:t>
            </a:r>
            <a:r>
              <a:rPr lang="en-US" sz="1600" dirty="0"/>
              <a:t> 'myvm1' </a:t>
            </a:r>
            <a:r>
              <a:rPr lang="en-US" sz="1600" i="1" dirty="0"/>
              <a:t>-</a:t>
            </a:r>
            <a:r>
              <a:rPr lang="en-US" sz="1600" i="1" dirty="0" err="1"/>
              <a:t>InstanceSize</a:t>
            </a:r>
            <a:r>
              <a:rPr lang="en-US" sz="1600" dirty="0"/>
              <a:t> 'Small' </a:t>
            </a:r>
            <a:r>
              <a:rPr lang="en-US" sz="1600" i="1" dirty="0"/>
              <a:t>-</a:t>
            </a:r>
            <a:r>
              <a:rPr lang="en-US" sz="1600" i="1" dirty="0" err="1"/>
              <a:t>ImageName</a:t>
            </a:r>
            <a:r>
              <a:rPr lang="en-US" sz="1600" dirty="0"/>
              <a:t> $</a:t>
            </a:r>
            <a:r>
              <a:rPr lang="en-US" sz="1600" dirty="0" err="1"/>
              <a:t>img</a:t>
            </a:r>
            <a:r>
              <a:rPr lang="en-US" sz="1600" dirty="0"/>
              <a:t> </a:t>
            </a:r>
            <a:r>
              <a:rPr lang="en-US" sz="1600" dirty="0" smtClean="0"/>
              <a:t>| </a:t>
            </a:r>
            <a:r>
              <a:rPr lang="en-US" sz="1600" b="1" dirty="0" smtClean="0"/>
              <a:t>Add-</a:t>
            </a:r>
            <a:r>
              <a:rPr lang="en-US" sz="1600" b="1" dirty="0" err="1" smtClean="0"/>
              <a:t>AzureProvisioningConfig</a:t>
            </a:r>
            <a:r>
              <a:rPr lang="en-US" sz="1600" dirty="0" smtClean="0"/>
              <a:t> </a:t>
            </a:r>
            <a:r>
              <a:rPr lang="en-US" sz="1600" i="1" dirty="0"/>
              <a:t>-Windows</a:t>
            </a:r>
            <a:r>
              <a:rPr lang="en-US" sz="1600" dirty="0"/>
              <a:t> </a:t>
            </a:r>
            <a:r>
              <a:rPr lang="en-US" sz="1600" i="1" dirty="0"/>
              <a:t>-Password</a:t>
            </a:r>
            <a:r>
              <a:rPr lang="en-US" sz="1600" dirty="0"/>
              <a:t> $</a:t>
            </a:r>
            <a:r>
              <a:rPr lang="en-US" sz="1600" dirty="0" err="1"/>
              <a:t>pwd</a:t>
            </a:r>
            <a:r>
              <a:rPr lang="en-US" sz="1600" dirty="0"/>
              <a:t> </a:t>
            </a:r>
          </a:p>
          <a:p>
            <a:r>
              <a:rPr lang="en-US" sz="1600" dirty="0"/>
              <a:t>  </a:t>
            </a:r>
          </a:p>
          <a:p>
            <a:r>
              <a:rPr lang="en-US" sz="1600" dirty="0"/>
              <a:t>$vm3 = </a:t>
            </a:r>
            <a:r>
              <a:rPr lang="en-US" sz="1600" b="1" dirty="0"/>
              <a:t>New-</a:t>
            </a:r>
            <a:r>
              <a:rPr lang="en-US" sz="1600" b="1" dirty="0" err="1"/>
              <a:t>AzureVMConfig</a:t>
            </a:r>
            <a:r>
              <a:rPr lang="en-US" sz="1600" dirty="0"/>
              <a:t> </a:t>
            </a:r>
            <a:r>
              <a:rPr lang="en-US" sz="1600" i="1" dirty="0"/>
              <a:t>-Name</a:t>
            </a:r>
            <a:r>
              <a:rPr lang="en-US" sz="1600" dirty="0"/>
              <a:t> 'myvm1' </a:t>
            </a:r>
            <a:r>
              <a:rPr lang="en-US" sz="1600" i="1" dirty="0"/>
              <a:t>-</a:t>
            </a:r>
            <a:r>
              <a:rPr lang="en-US" sz="1600" i="1" dirty="0" err="1"/>
              <a:t>InstanceSize</a:t>
            </a:r>
            <a:r>
              <a:rPr lang="en-US" sz="1600" dirty="0"/>
              <a:t> 'Small' </a:t>
            </a:r>
            <a:r>
              <a:rPr lang="en-US" sz="1600" i="1" dirty="0"/>
              <a:t>-</a:t>
            </a:r>
            <a:r>
              <a:rPr lang="en-US" sz="1600" i="1" dirty="0" err="1"/>
              <a:t>ImageName</a:t>
            </a:r>
            <a:r>
              <a:rPr lang="en-US" sz="1600" dirty="0"/>
              <a:t> $</a:t>
            </a:r>
            <a:r>
              <a:rPr lang="en-US" sz="1600" dirty="0" err="1"/>
              <a:t>img</a:t>
            </a:r>
            <a:r>
              <a:rPr lang="en-US" sz="1600" dirty="0"/>
              <a:t> </a:t>
            </a:r>
            <a:r>
              <a:rPr lang="en-US" sz="1600" dirty="0" smtClean="0"/>
              <a:t>| </a:t>
            </a:r>
            <a:r>
              <a:rPr lang="en-US" sz="1600" b="1" dirty="0"/>
              <a:t>Add-</a:t>
            </a:r>
            <a:r>
              <a:rPr lang="en-US" sz="1600" b="1" dirty="0" err="1"/>
              <a:t>AzureProvisioningConfig</a:t>
            </a:r>
            <a:r>
              <a:rPr lang="en-US" sz="1600" dirty="0"/>
              <a:t> </a:t>
            </a:r>
            <a:r>
              <a:rPr lang="en-US" sz="1600" i="1" dirty="0"/>
              <a:t>-Windows</a:t>
            </a:r>
            <a:r>
              <a:rPr lang="en-US" sz="1600" dirty="0"/>
              <a:t> </a:t>
            </a:r>
            <a:r>
              <a:rPr lang="en-US" sz="1600" i="1" dirty="0"/>
              <a:t>-Password</a:t>
            </a:r>
            <a:r>
              <a:rPr lang="en-US" sz="1600" dirty="0"/>
              <a:t> $</a:t>
            </a:r>
            <a:r>
              <a:rPr lang="en-US" sz="1600" dirty="0" err="1"/>
              <a:t>pwd</a:t>
            </a:r>
            <a:r>
              <a:rPr lang="en-US" sz="1600" dirty="0"/>
              <a:t> </a:t>
            </a:r>
          </a:p>
          <a:p>
            <a:r>
              <a:rPr lang="en-US" sz="1600" dirty="0"/>
              <a:t>  </a:t>
            </a:r>
          </a:p>
          <a:p>
            <a:r>
              <a:rPr lang="en-US" sz="1600" b="1" dirty="0" smtClean="0"/>
              <a:t>New-</a:t>
            </a:r>
            <a:r>
              <a:rPr lang="en-US" sz="1600" b="1" dirty="0" err="1" smtClean="0"/>
              <a:t>AzureVM</a:t>
            </a:r>
            <a:r>
              <a:rPr lang="en-US" sz="1600" b="1" dirty="0" smtClean="0"/>
              <a:t> </a:t>
            </a:r>
            <a:r>
              <a:rPr lang="en-US" sz="1600" i="1" dirty="0" smtClean="0"/>
              <a:t>-</a:t>
            </a:r>
            <a:r>
              <a:rPr lang="en-US" sz="1600" i="1" dirty="0" err="1" smtClean="0"/>
              <a:t>CreateService</a:t>
            </a:r>
            <a:r>
              <a:rPr lang="en-US" sz="1600" dirty="0" smtClean="0"/>
              <a:t> </a:t>
            </a:r>
            <a:r>
              <a:rPr lang="en-US" sz="1600" i="1" dirty="0"/>
              <a:t>-</a:t>
            </a:r>
            <a:r>
              <a:rPr lang="en-US" sz="1600" i="1" dirty="0" err="1"/>
              <a:t>ServiceName</a:t>
            </a:r>
            <a:r>
              <a:rPr lang="en-US" sz="1600" dirty="0"/>
              <a:t> $</a:t>
            </a:r>
            <a:r>
              <a:rPr lang="en-US" sz="1600" dirty="0" err="1"/>
              <a:t>cloudSvcName</a:t>
            </a:r>
            <a:r>
              <a:rPr lang="en-US" sz="1600" dirty="0"/>
              <a:t> </a:t>
            </a:r>
            <a:r>
              <a:rPr lang="en-US" sz="1600" i="1" dirty="0"/>
              <a:t>-VMs</a:t>
            </a:r>
            <a:r>
              <a:rPr lang="en-US" sz="1600" dirty="0"/>
              <a:t> $vm1,$vm2,$vm3 </a:t>
            </a:r>
            <a:endParaRPr lang="en-US" sz="1600" dirty="0" smtClean="0"/>
          </a:p>
          <a:p>
            <a:r>
              <a:rPr lang="en-US" sz="1600" i="1" dirty="0"/>
              <a:t> </a:t>
            </a:r>
            <a:r>
              <a:rPr lang="en-US" sz="1600" i="1" dirty="0" smtClean="0"/>
              <a:t>  -Location</a:t>
            </a:r>
            <a:r>
              <a:rPr lang="en-US" sz="1600" dirty="0" smtClean="0"/>
              <a:t> </a:t>
            </a:r>
            <a:r>
              <a:rPr lang="en-US" sz="1600" dirty="0"/>
              <a:t>$dc</a:t>
            </a:r>
          </a:p>
        </p:txBody>
      </p:sp>
    </p:spTree>
    <p:extLst>
      <p:ext uri="{BB962C8B-B14F-4D97-AF65-F5344CB8AC3E}">
        <p14:creationId xmlns:p14="http://schemas.microsoft.com/office/powerpoint/2010/main" val="314150119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VM Batch </a:t>
            </a:r>
            <a:r>
              <a:rPr lang="en-US" dirty="0" smtClean="0">
                <a:solidFill>
                  <a:schemeClr val="bg1"/>
                </a:solidFill>
              </a:rPr>
              <a:t>Creation (using an array)</a:t>
            </a:r>
            <a:endParaRPr lang="en-US" dirty="0">
              <a:solidFill>
                <a:schemeClr val="bg1"/>
              </a:solidFill>
            </a:endParaRPr>
          </a:p>
        </p:txBody>
      </p:sp>
      <p:sp>
        <p:nvSpPr>
          <p:cNvPr id="3" name="Text Placeholder 2"/>
          <p:cNvSpPr>
            <a:spLocks noGrp="1"/>
          </p:cNvSpPr>
          <p:nvPr>
            <p:ph type="body" sz="quarter" idx="10"/>
          </p:nvPr>
        </p:nvSpPr>
        <p:spPr>
          <a:xfrm>
            <a:off x="309966" y="1566296"/>
            <a:ext cx="8834033" cy="3351687"/>
          </a:xfrm>
        </p:spPr>
        <p:txBody>
          <a:bodyPr/>
          <a:lstStyle/>
          <a:p>
            <a:r>
              <a:rPr lang="en-US" sz="1800" dirty="0">
                <a:solidFill>
                  <a:schemeClr val="accent2"/>
                </a:solidFill>
                <a:latin typeface="Consolas" pitchFamily="49" charset="0"/>
                <a:cs typeface="Consolas" pitchFamily="49" charset="0"/>
              </a:rPr>
              <a:t>Create Multiple Configured VMs and Pass to </a:t>
            </a:r>
            <a:r>
              <a:rPr lang="en-US" sz="1800" dirty="0" smtClean="0">
                <a:solidFill>
                  <a:schemeClr val="accent2"/>
                </a:solidFill>
                <a:latin typeface="Consolas" pitchFamily="49" charset="0"/>
                <a:cs typeface="Consolas" pitchFamily="49" charset="0"/>
              </a:rPr>
              <a:t>New-</a:t>
            </a:r>
            <a:r>
              <a:rPr lang="en-US" sz="1800" dirty="0" err="1" smtClean="0">
                <a:solidFill>
                  <a:schemeClr val="accent2"/>
                </a:solidFill>
                <a:latin typeface="Consolas" pitchFamily="49" charset="0"/>
                <a:cs typeface="Consolas" pitchFamily="49" charset="0"/>
              </a:rPr>
              <a:t>AzureVM</a:t>
            </a:r>
            <a:endParaRPr lang="en-US" sz="1800" dirty="0" smtClean="0">
              <a:solidFill>
                <a:schemeClr val="accent2"/>
              </a:solidFill>
              <a:latin typeface="Consolas" pitchFamily="49" charset="0"/>
              <a:cs typeface="Consolas" pitchFamily="49" charset="0"/>
            </a:endParaRPr>
          </a:p>
          <a:p>
            <a:endParaRPr lang="en-US" sz="1600" dirty="0">
              <a:solidFill>
                <a:schemeClr val="accent2"/>
              </a:solidFill>
            </a:endParaRPr>
          </a:p>
          <a:p>
            <a:r>
              <a:rPr lang="en-US" sz="1600" dirty="0" smtClean="0"/>
              <a:t>$</a:t>
            </a:r>
            <a:r>
              <a:rPr lang="en-US" sz="1600" dirty="0"/>
              <a:t>vmcount = 5</a:t>
            </a:r>
          </a:p>
          <a:p>
            <a:r>
              <a:rPr lang="en-US" sz="1600" dirty="0"/>
              <a:t>$vms = @()</a:t>
            </a:r>
          </a:p>
          <a:p>
            <a:r>
              <a:rPr lang="nn-NO" sz="1600" dirty="0" smtClean="0"/>
              <a:t>for</a:t>
            </a:r>
            <a:r>
              <a:rPr lang="nn-NO" sz="1600" dirty="0"/>
              <a:t>($i = 0; $i -lt 5; $i++)</a:t>
            </a:r>
          </a:p>
          <a:p>
            <a:r>
              <a:rPr lang="en-US" sz="1600" dirty="0" smtClean="0"/>
              <a:t>{</a:t>
            </a:r>
          </a:p>
          <a:p>
            <a:r>
              <a:rPr lang="en-US" sz="1600" dirty="0" smtClean="0"/>
              <a:t>   $</a:t>
            </a:r>
            <a:r>
              <a:rPr lang="en-US" sz="1600" dirty="0"/>
              <a:t>vmn = 'myvm' + $i</a:t>
            </a:r>
            <a:endParaRPr lang="en-US" sz="1600" dirty="0" smtClean="0"/>
          </a:p>
          <a:p>
            <a:r>
              <a:rPr lang="en-US" sz="1600" dirty="0"/>
              <a:t> </a:t>
            </a:r>
            <a:r>
              <a:rPr lang="en-US" sz="1600" dirty="0" smtClean="0"/>
              <a:t>  $</a:t>
            </a:r>
            <a:r>
              <a:rPr lang="en-US" sz="1600" dirty="0"/>
              <a:t>vms += </a:t>
            </a:r>
            <a:r>
              <a:rPr lang="en-US" sz="1600" b="1" dirty="0"/>
              <a:t>New-AzureVMConfig</a:t>
            </a:r>
            <a:r>
              <a:rPr lang="en-US" sz="1600" dirty="0"/>
              <a:t> </a:t>
            </a:r>
            <a:r>
              <a:rPr lang="en-US" sz="1600" i="1" dirty="0"/>
              <a:t>-Name</a:t>
            </a:r>
            <a:r>
              <a:rPr lang="en-US" sz="1600" dirty="0"/>
              <a:t> </a:t>
            </a:r>
            <a:r>
              <a:rPr lang="en-US" sz="1600" dirty="0" smtClean="0"/>
              <a:t>$</a:t>
            </a:r>
            <a:r>
              <a:rPr lang="en-US" sz="1600" dirty="0" err="1" smtClean="0"/>
              <a:t>vmn</a:t>
            </a:r>
            <a:r>
              <a:rPr lang="en-US" sz="1600" dirty="0" smtClean="0"/>
              <a:t> </a:t>
            </a:r>
            <a:r>
              <a:rPr lang="en-US" sz="1600" i="1" dirty="0" smtClean="0"/>
              <a:t>-</a:t>
            </a:r>
            <a:r>
              <a:rPr lang="en-US" sz="1600" i="1" dirty="0" err="1" smtClean="0"/>
              <a:t>InstanceSize</a:t>
            </a:r>
            <a:r>
              <a:rPr lang="en-US" sz="1600" dirty="0" smtClean="0"/>
              <a:t> </a:t>
            </a:r>
            <a:r>
              <a:rPr lang="en-US" sz="1600" dirty="0"/>
              <a:t>'Small' </a:t>
            </a:r>
            <a:r>
              <a:rPr lang="en-US" sz="1600" i="1" dirty="0"/>
              <a:t>-ImageName</a:t>
            </a:r>
            <a:r>
              <a:rPr lang="en-US" sz="1600" dirty="0"/>
              <a:t>   $img | </a:t>
            </a:r>
          </a:p>
          <a:p>
            <a:r>
              <a:rPr lang="en-US" sz="1600" dirty="0"/>
              <a:t> </a:t>
            </a:r>
            <a:r>
              <a:rPr lang="en-US" sz="1600" dirty="0" smtClean="0"/>
              <a:t>  </a:t>
            </a:r>
            <a:r>
              <a:rPr lang="en-US" sz="1600" b="1" dirty="0" smtClean="0"/>
              <a:t>Add-</a:t>
            </a:r>
            <a:r>
              <a:rPr lang="en-US" sz="1600" b="1" dirty="0" err="1" smtClean="0"/>
              <a:t>AzureProvisioningConfig</a:t>
            </a:r>
            <a:r>
              <a:rPr lang="en-US" sz="1600" dirty="0" smtClean="0"/>
              <a:t> </a:t>
            </a:r>
            <a:r>
              <a:rPr lang="en-US" sz="1600" i="1" dirty="0"/>
              <a:t>-Windows</a:t>
            </a:r>
            <a:r>
              <a:rPr lang="en-US" sz="1600" dirty="0"/>
              <a:t> </a:t>
            </a:r>
            <a:r>
              <a:rPr lang="en-US" sz="1600" i="1" dirty="0"/>
              <a:t>-Password</a:t>
            </a:r>
            <a:r>
              <a:rPr lang="en-US" sz="1600" dirty="0"/>
              <a:t> $pwd | </a:t>
            </a:r>
          </a:p>
          <a:p>
            <a:r>
              <a:rPr lang="nn-NO" sz="1600" dirty="0"/>
              <a:t> </a:t>
            </a:r>
            <a:r>
              <a:rPr lang="nn-NO" sz="1600" dirty="0" smtClean="0"/>
              <a:t>  </a:t>
            </a:r>
            <a:r>
              <a:rPr lang="nn-NO" sz="1600" b="1" dirty="0" smtClean="0"/>
              <a:t>Add-AzureDataDisk</a:t>
            </a:r>
            <a:r>
              <a:rPr lang="nn-NO" sz="1600" dirty="0" smtClean="0"/>
              <a:t> </a:t>
            </a:r>
            <a:r>
              <a:rPr lang="nn-NO" sz="1600" i="1" dirty="0"/>
              <a:t>-CreateNew</a:t>
            </a:r>
            <a:r>
              <a:rPr lang="nn-NO" sz="1600" dirty="0"/>
              <a:t> </a:t>
            </a:r>
            <a:r>
              <a:rPr lang="nn-NO" sz="1600" i="1" dirty="0"/>
              <a:t>-DiskLabel</a:t>
            </a:r>
            <a:r>
              <a:rPr lang="nn-NO" sz="1600" dirty="0"/>
              <a:t> 'data' </a:t>
            </a:r>
            <a:r>
              <a:rPr lang="nn-NO" sz="1600" i="1" dirty="0"/>
              <a:t>-DiskSizeInGB</a:t>
            </a:r>
            <a:r>
              <a:rPr lang="nn-NO" sz="1600" dirty="0"/>
              <a:t> 10 </a:t>
            </a:r>
            <a:r>
              <a:rPr lang="nn-NO" sz="1600" i="1" dirty="0"/>
              <a:t>-LUN</a:t>
            </a:r>
            <a:r>
              <a:rPr lang="nn-NO" sz="1600" dirty="0"/>
              <a:t> 0 | </a:t>
            </a:r>
          </a:p>
          <a:p>
            <a:r>
              <a:rPr lang="en-US" sz="1600" dirty="0"/>
              <a:t> </a:t>
            </a:r>
            <a:r>
              <a:rPr lang="en-US" sz="1600" dirty="0" smtClean="0"/>
              <a:t>  </a:t>
            </a:r>
            <a:r>
              <a:rPr lang="en-US" sz="1600" b="1" dirty="0" smtClean="0"/>
              <a:t>Add-</a:t>
            </a:r>
            <a:r>
              <a:rPr lang="en-US" sz="1600" b="1" dirty="0" err="1" smtClean="0"/>
              <a:t>AzureDataDisk</a:t>
            </a:r>
            <a:r>
              <a:rPr lang="en-US" sz="1600" dirty="0" smtClean="0"/>
              <a:t> </a:t>
            </a:r>
            <a:r>
              <a:rPr lang="en-US" sz="1600" i="1" dirty="0"/>
              <a:t>-CreateNew</a:t>
            </a:r>
            <a:r>
              <a:rPr lang="en-US" sz="1600" dirty="0"/>
              <a:t> </a:t>
            </a:r>
            <a:r>
              <a:rPr lang="en-US" sz="1600" i="1" dirty="0"/>
              <a:t>-DiskLabel</a:t>
            </a:r>
            <a:r>
              <a:rPr lang="en-US" sz="1600" dirty="0"/>
              <a:t> 'logs' </a:t>
            </a:r>
            <a:r>
              <a:rPr lang="en-US" sz="1600" i="1" dirty="0"/>
              <a:t>-DiskSizeInGB</a:t>
            </a:r>
            <a:r>
              <a:rPr lang="en-US" sz="1600" dirty="0"/>
              <a:t> 10 </a:t>
            </a:r>
            <a:r>
              <a:rPr lang="en-US" sz="1600" i="1" dirty="0"/>
              <a:t>-LUN</a:t>
            </a:r>
            <a:r>
              <a:rPr lang="en-US" sz="1600" dirty="0"/>
              <a:t> </a:t>
            </a:r>
            <a:r>
              <a:rPr lang="en-US" sz="1600" dirty="0" smtClean="0"/>
              <a:t>1 </a:t>
            </a:r>
            <a:endParaRPr lang="en-US" sz="1600" dirty="0"/>
          </a:p>
          <a:p>
            <a:r>
              <a:rPr lang="en-US" sz="1600" dirty="0" smtClean="0"/>
              <a:t>}</a:t>
            </a:r>
            <a:br>
              <a:rPr lang="en-US" sz="1600" dirty="0" smtClean="0"/>
            </a:br>
            <a:endParaRPr lang="en-US" sz="1600" dirty="0" smtClean="0"/>
          </a:p>
          <a:p>
            <a:r>
              <a:rPr lang="en-US" sz="1600" b="1" dirty="0"/>
              <a:t>New-</a:t>
            </a:r>
            <a:r>
              <a:rPr lang="en-US" sz="1600" b="1" dirty="0" err="1"/>
              <a:t>AzureVM</a:t>
            </a:r>
            <a:r>
              <a:rPr lang="en-US" sz="1600" b="1" dirty="0"/>
              <a:t> </a:t>
            </a:r>
            <a:r>
              <a:rPr lang="en-US" sz="1600" i="1" dirty="0" smtClean="0"/>
              <a:t>-</a:t>
            </a:r>
            <a:r>
              <a:rPr lang="en-US" sz="1600" i="1" dirty="0" err="1"/>
              <a:t>ServiceName</a:t>
            </a:r>
            <a:r>
              <a:rPr lang="en-US" sz="1600" dirty="0"/>
              <a:t> $</a:t>
            </a:r>
            <a:r>
              <a:rPr lang="en-US" sz="1600" dirty="0" err="1"/>
              <a:t>cloudSvcName</a:t>
            </a:r>
            <a:r>
              <a:rPr lang="en-US" sz="1600" dirty="0"/>
              <a:t> </a:t>
            </a:r>
            <a:r>
              <a:rPr lang="en-US" sz="1600" i="1" dirty="0"/>
              <a:t>-VMs</a:t>
            </a:r>
            <a:r>
              <a:rPr lang="en-US" sz="1600" dirty="0"/>
              <a:t> </a:t>
            </a:r>
            <a:r>
              <a:rPr lang="en-US" sz="1600" dirty="0" smtClean="0"/>
              <a:t>$</a:t>
            </a:r>
            <a:r>
              <a:rPr lang="en-US" sz="1600" dirty="0" err="1" smtClean="0"/>
              <a:t>vms</a:t>
            </a:r>
            <a:r>
              <a:rPr lang="en-US" sz="1600" i="1" dirty="0" smtClean="0"/>
              <a:t> -Location</a:t>
            </a:r>
            <a:r>
              <a:rPr lang="en-US" sz="1600" dirty="0" smtClean="0"/>
              <a:t> </a:t>
            </a:r>
            <a:r>
              <a:rPr lang="en-US" sz="1600" dirty="0"/>
              <a:t>$dc</a:t>
            </a:r>
          </a:p>
          <a:p>
            <a:endParaRPr lang="en-US" sz="1600" dirty="0"/>
          </a:p>
        </p:txBody>
      </p:sp>
    </p:spTree>
    <p:extLst>
      <p:ext uri="{BB962C8B-B14F-4D97-AF65-F5344CB8AC3E}">
        <p14:creationId xmlns:p14="http://schemas.microsoft.com/office/powerpoint/2010/main" val="255287489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Settings</a:t>
            </a:r>
            <a:endParaRPr lang="en-US" dirty="0"/>
          </a:p>
        </p:txBody>
      </p:sp>
      <p:sp>
        <p:nvSpPr>
          <p:cNvPr id="5" name="Text Placeholder 4"/>
          <p:cNvSpPr>
            <a:spLocks noGrp="1"/>
          </p:cNvSpPr>
          <p:nvPr>
            <p:ph type="body" sz="quarter" idx="10"/>
          </p:nvPr>
        </p:nvSpPr>
        <p:spPr>
          <a:xfrm>
            <a:off x="389436" y="1085850"/>
            <a:ext cx="8363938" cy="2941831"/>
          </a:xfrm>
        </p:spPr>
        <p:txBody>
          <a:bodyPr/>
          <a:lstStyle/>
          <a:p>
            <a:r>
              <a:rPr lang="en-US" dirty="0" smtClean="0">
                <a:solidFill>
                  <a:schemeClr val="accent2"/>
                </a:solidFill>
              </a:rPr>
              <a:t>-Name </a:t>
            </a:r>
          </a:p>
          <a:p>
            <a:r>
              <a:rPr lang="en-US" sz="2800" dirty="0" smtClean="0"/>
              <a:t>   The name of the Virtual Machine </a:t>
            </a:r>
          </a:p>
          <a:p>
            <a:r>
              <a:rPr lang="en-US" dirty="0" smtClean="0">
                <a:solidFill>
                  <a:schemeClr val="accent2"/>
                </a:solidFill>
              </a:rPr>
              <a:t>-</a:t>
            </a:r>
            <a:r>
              <a:rPr lang="en-US" dirty="0" err="1" smtClean="0">
                <a:solidFill>
                  <a:schemeClr val="accent2"/>
                </a:solidFill>
              </a:rPr>
              <a:t>AvailabilitySetName</a:t>
            </a:r>
            <a:endParaRPr lang="en-US" dirty="0" smtClean="0">
              <a:solidFill>
                <a:schemeClr val="accent2"/>
              </a:solidFill>
            </a:endParaRPr>
          </a:p>
          <a:p>
            <a:r>
              <a:rPr lang="en-US" sz="2800" dirty="0" smtClean="0"/>
              <a:t>   The availability set (used for high availability)</a:t>
            </a:r>
            <a:endParaRPr lang="en-US" sz="2800" dirty="0"/>
          </a:p>
          <a:p>
            <a:r>
              <a:rPr lang="en-US" dirty="0" smtClean="0">
                <a:solidFill>
                  <a:schemeClr val="accent2"/>
                </a:solidFill>
              </a:rPr>
              <a:t>-</a:t>
            </a:r>
            <a:r>
              <a:rPr lang="en-US" dirty="0" err="1" smtClean="0">
                <a:solidFill>
                  <a:schemeClr val="accent2"/>
                </a:solidFill>
              </a:rPr>
              <a:t>InstanceSize</a:t>
            </a:r>
            <a:endParaRPr lang="en-US" dirty="0" smtClean="0">
              <a:solidFill>
                <a:schemeClr val="accent2"/>
              </a:solidFill>
            </a:endParaRPr>
          </a:p>
          <a:p>
            <a:r>
              <a:rPr lang="en-US" sz="2800" dirty="0" smtClean="0"/>
              <a:t>   </a:t>
            </a:r>
            <a:r>
              <a:rPr lang="en-US" sz="2800" dirty="0" err="1" smtClean="0"/>
              <a:t>ExtraSmall</a:t>
            </a:r>
            <a:r>
              <a:rPr lang="en-US" sz="2800" dirty="0" smtClean="0"/>
              <a:t>, Small, Medium, Large, </a:t>
            </a:r>
            <a:r>
              <a:rPr lang="en-US" sz="2800" dirty="0" err="1" smtClean="0"/>
              <a:t>ExtraLarge</a:t>
            </a:r>
            <a:endParaRPr lang="en-US" sz="2800" dirty="0"/>
          </a:p>
        </p:txBody>
      </p:sp>
    </p:spTree>
    <p:extLst>
      <p:ext uri="{BB962C8B-B14F-4D97-AF65-F5344CB8AC3E}">
        <p14:creationId xmlns:p14="http://schemas.microsoft.com/office/powerpoint/2010/main" val="377543665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Windows Provisioning Options	</a:t>
            </a:r>
            <a:endParaRPr lang="en-US" dirty="0"/>
          </a:p>
        </p:txBody>
      </p:sp>
      <p:sp>
        <p:nvSpPr>
          <p:cNvPr id="5" name="Text Placeholder 4"/>
          <p:cNvSpPr>
            <a:spLocks noGrp="1"/>
          </p:cNvSpPr>
          <p:nvPr>
            <p:ph type="body" sz="quarter" idx="10"/>
          </p:nvPr>
        </p:nvSpPr>
        <p:spPr>
          <a:xfrm>
            <a:off x="389436" y="1085850"/>
            <a:ext cx="8363938" cy="2699200"/>
          </a:xfrm>
        </p:spPr>
        <p:txBody>
          <a:bodyPr/>
          <a:lstStyle/>
          <a:p>
            <a:r>
              <a:rPr lang="en-US" sz="2800" dirty="0" smtClean="0">
                <a:solidFill>
                  <a:schemeClr val="accent2"/>
                </a:solidFill>
              </a:rPr>
              <a:t>Add-</a:t>
            </a:r>
            <a:r>
              <a:rPr lang="en-US" sz="2800" dirty="0" err="1" smtClean="0">
                <a:solidFill>
                  <a:schemeClr val="accent2"/>
                </a:solidFill>
              </a:rPr>
              <a:t>AzureProvisioningConfig</a:t>
            </a:r>
            <a:r>
              <a:rPr lang="en-US" sz="2800" dirty="0" smtClean="0">
                <a:solidFill>
                  <a:schemeClr val="accent2"/>
                </a:solidFill>
              </a:rPr>
              <a:t> Options</a:t>
            </a:r>
          </a:p>
          <a:p>
            <a:r>
              <a:rPr lang="en-US" sz="2400" b="1" dirty="0" smtClean="0">
                <a:solidFill>
                  <a:schemeClr val="tx2"/>
                </a:solidFill>
              </a:rPr>
              <a:t>-Windows </a:t>
            </a:r>
            <a:r>
              <a:rPr lang="en-US" sz="2000" dirty="0" smtClean="0">
                <a:solidFill>
                  <a:schemeClr val="tx2"/>
                </a:solidFill>
              </a:rPr>
              <a:t>-Password $</a:t>
            </a:r>
            <a:r>
              <a:rPr lang="en-US" sz="2000" dirty="0" err="1" smtClean="0">
                <a:solidFill>
                  <a:schemeClr val="tx2"/>
                </a:solidFill>
              </a:rPr>
              <a:t>pwd</a:t>
            </a:r>
            <a:endParaRPr lang="en-US" sz="2000" dirty="0" smtClean="0">
              <a:solidFill>
                <a:schemeClr val="tx2"/>
              </a:solidFill>
            </a:endParaRPr>
          </a:p>
          <a:p>
            <a:r>
              <a:rPr lang="en-US" sz="2400" b="1" dirty="0" smtClean="0">
                <a:solidFill>
                  <a:schemeClr val="tx2"/>
                </a:solidFill>
              </a:rPr>
              <a:t>-</a:t>
            </a:r>
            <a:r>
              <a:rPr lang="en-US" sz="2400" b="1" dirty="0" err="1" smtClean="0">
                <a:solidFill>
                  <a:schemeClr val="tx2"/>
                </a:solidFill>
              </a:rPr>
              <a:t>WindowsDomain</a:t>
            </a:r>
            <a:r>
              <a:rPr lang="en-US" sz="2400" b="1" dirty="0" smtClean="0">
                <a:solidFill>
                  <a:schemeClr val="tx2"/>
                </a:solidFill>
              </a:rPr>
              <a:t> </a:t>
            </a:r>
            <a:r>
              <a:rPr lang="en-US" sz="2000" dirty="0">
                <a:solidFill>
                  <a:schemeClr val="tx2"/>
                </a:solidFill>
              </a:rPr>
              <a:t>-Password $</a:t>
            </a:r>
            <a:r>
              <a:rPr lang="en-US" sz="2000" dirty="0" err="1" smtClean="0">
                <a:solidFill>
                  <a:schemeClr val="tx2"/>
                </a:solidFill>
              </a:rPr>
              <a:t>pwd</a:t>
            </a:r>
            <a:endParaRPr lang="en-US" sz="2000" b="1" dirty="0" smtClean="0">
              <a:solidFill>
                <a:schemeClr val="tx2"/>
              </a:solidFill>
            </a:endParaRPr>
          </a:p>
          <a:p>
            <a:r>
              <a:rPr lang="en-US" sz="2000" dirty="0">
                <a:solidFill>
                  <a:schemeClr val="tx2"/>
                </a:solidFill>
              </a:rPr>
              <a:t> </a:t>
            </a:r>
            <a:r>
              <a:rPr lang="en-US" sz="2000" dirty="0" smtClean="0">
                <a:solidFill>
                  <a:schemeClr val="tx2"/>
                </a:solidFill>
              </a:rPr>
              <a:t>   -Domain $</a:t>
            </a:r>
            <a:r>
              <a:rPr lang="en-US" sz="2000" dirty="0" err="1" smtClean="0">
                <a:solidFill>
                  <a:schemeClr val="tx2"/>
                </a:solidFill>
              </a:rPr>
              <a:t>dom</a:t>
            </a:r>
            <a:r>
              <a:rPr lang="en-US" sz="2000" dirty="0" smtClean="0">
                <a:solidFill>
                  <a:schemeClr val="tx2"/>
                </a:solidFill>
              </a:rPr>
              <a:t>, -</a:t>
            </a:r>
            <a:r>
              <a:rPr lang="en-US" sz="2000" dirty="0" err="1" smtClean="0">
                <a:solidFill>
                  <a:schemeClr val="tx2"/>
                </a:solidFill>
              </a:rPr>
              <a:t>JoinDomain</a:t>
            </a:r>
            <a:r>
              <a:rPr lang="en-US" sz="2000" dirty="0" smtClean="0">
                <a:solidFill>
                  <a:schemeClr val="tx2"/>
                </a:solidFill>
              </a:rPr>
              <a:t> $</a:t>
            </a:r>
            <a:r>
              <a:rPr lang="en-US" sz="2000" dirty="0" err="1" smtClean="0">
                <a:solidFill>
                  <a:schemeClr val="tx2"/>
                </a:solidFill>
              </a:rPr>
              <a:t>fqdn</a:t>
            </a:r>
            <a:r>
              <a:rPr lang="en-US" sz="2000" dirty="0" smtClean="0">
                <a:solidFill>
                  <a:schemeClr val="tx2"/>
                </a:solidFill>
              </a:rPr>
              <a:t>, -</a:t>
            </a:r>
            <a:r>
              <a:rPr lang="en-US" sz="2000" dirty="0" err="1" smtClean="0">
                <a:solidFill>
                  <a:schemeClr val="tx2"/>
                </a:solidFill>
              </a:rPr>
              <a:t>DomainUser</a:t>
            </a:r>
            <a:r>
              <a:rPr lang="en-US" sz="2000" dirty="0" smtClean="0">
                <a:solidFill>
                  <a:schemeClr val="tx2"/>
                </a:solidFill>
              </a:rPr>
              <a:t> $</a:t>
            </a:r>
            <a:r>
              <a:rPr lang="en-US" sz="2000" dirty="0" err="1" smtClean="0">
                <a:solidFill>
                  <a:schemeClr val="tx2"/>
                </a:solidFill>
              </a:rPr>
              <a:t>domUser</a:t>
            </a:r>
            <a:endParaRPr lang="en-US" sz="2000" dirty="0" smtClean="0">
              <a:solidFill>
                <a:schemeClr val="tx2"/>
              </a:solidFill>
            </a:endParaRPr>
          </a:p>
          <a:p>
            <a:r>
              <a:rPr lang="en-US" sz="2000" dirty="0">
                <a:solidFill>
                  <a:schemeClr val="tx2"/>
                </a:solidFill>
              </a:rPr>
              <a:t> </a:t>
            </a:r>
            <a:r>
              <a:rPr lang="en-US" sz="2000" dirty="0" smtClean="0">
                <a:solidFill>
                  <a:schemeClr val="tx2"/>
                </a:solidFill>
              </a:rPr>
              <a:t>   -</a:t>
            </a:r>
            <a:r>
              <a:rPr lang="en-US" sz="2000" dirty="0" err="1" smtClean="0">
                <a:solidFill>
                  <a:schemeClr val="tx2"/>
                </a:solidFill>
              </a:rPr>
              <a:t>DomainPassword</a:t>
            </a:r>
            <a:r>
              <a:rPr lang="en-US" sz="2000" dirty="0" smtClean="0">
                <a:solidFill>
                  <a:schemeClr val="tx2"/>
                </a:solidFill>
              </a:rPr>
              <a:t> $</a:t>
            </a:r>
            <a:r>
              <a:rPr lang="en-US" sz="2000" dirty="0" err="1" smtClean="0">
                <a:solidFill>
                  <a:schemeClr val="tx2"/>
                </a:solidFill>
              </a:rPr>
              <a:t>domPwd</a:t>
            </a:r>
            <a:r>
              <a:rPr lang="en-US" sz="2000" dirty="0" smtClean="0">
                <a:solidFill>
                  <a:schemeClr val="tx2"/>
                </a:solidFill>
              </a:rPr>
              <a:t> -</a:t>
            </a:r>
            <a:r>
              <a:rPr lang="en-US" sz="2000" dirty="0" err="1" smtClean="0">
                <a:solidFill>
                  <a:schemeClr val="tx2"/>
                </a:solidFill>
              </a:rPr>
              <a:t>MachineObjectOU</a:t>
            </a:r>
            <a:r>
              <a:rPr lang="en-US" sz="2000" dirty="0" smtClean="0">
                <a:solidFill>
                  <a:schemeClr val="tx2"/>
                </a:solidFill>
              </a:rPr>
              <a:t> $</a:t>
            </a:r>
            <a:r>
              <a:rPr lang="en-US" sz="2000" dirty="0" err="1" smtClean="0">
                <a:solidFill>
                  <a:schemeClr val="tx2"/>
                </a:solidFill>
              </a:rPr>
              <a:t>ou</a:t>
            </a:r>
            <a:endParaRPr lang="en-US" sz="2000" dirty="0" smtClean="0">
              <a:solidFill>
                <a:schemeClr val="tx2"/>
              </a:solidFill>
            </a:endParaRPr>
          </a:p>
          <a:p>
            <a:r>
              <a:rPr lang="en-US" sz="2000" dirty="0" smtClean="0">
                <a:solidFill>
                  <a:schemeClr val="tx2"/>
                </a:solidFill>
              </a:rPr>
              <a:t>-</a:t>
            </a:r>
            <a:r>
              <a:rPr lang="en-US" sz="2000" dirty="0" err="1" smtClean="0">
                <a:solidFill>
                  <a:schemeClr val="tx2"/>
                </a:solidFill>
              </a:rPr>
              <a:t>DisableAutomaticUpdates</a:t>
            </a:r>
            <a:endParaRPr lang="en-US" sz="2000" dirty="0">
              <a:solidFill>
                <a:schemeClr val="tx2"/>
              </a:solidFill>
            </a:endParaRPr>
          </a:p>
          <a:p>
            <a:r>
              <a:rPr lang="en-US" sz="2000" dirty="0" smtClean="0">
                <a:solidFill>
                  <a:schemeClr val="tx2"/>
                </a:solidFill>
              </a:rPr>
              <a:t>-</a:t>
            </a:r>
            <a:r>
              <a:rPr lang="en-US" sz="2000" dirty="0" err="1" smtClean="0">
                <a:solidFill>
                  <a:schemeClr val="tx2"/>
                </a:solidFill>
              </a:rPr>
              <a:t>NoRDPEndpoint</a:t>
            </a:r>
            <a:r>
              <a:rPr lang="en-US" sz="2000" dirty="0" smtClean="0">
                <a:solidFill>
                  <a:schemeClr val="tx2"/>
                </a:solidFill>
              </a:rPr>
              <a:t>, -</a:t>
            </a:r>
            <a:r>
              <a:rPr lang="en-US" sz="2000" dirty="0" err="1" smtClean="0">
                <a:solidFill>
                  <a:schemeClr val="tx2"/>
                </a:solidFill>
              </a:rPr>
              <a:t>TimeZone</a:t>
            </a:r>
            <a:r>
              <a:rPr lang="en-US" sz="2000" dirty="0" smtClean="0">
                <a:solidFill>
                  <a:schemeClr val="tx2"/>
                </a:solidFill>
              </a:rPr>
              <a:t>, Certificates</a:t>
            </a:r>
          </a:p>
        </p:txBody>
      </p:sp>
    </p:spTree>
    <p:extLst>
      <p:ext uri="{BB962C8B-B14F-4D97-AF65-F5344CB8AC3E}">
        <p14:creationId xmlns:p14="http://schemas.microsoft.com/office/powerpoint/2010/main" val="103336692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Provisioning Options</a:t>
            </a:r>
            <a:endParaRPr lang="en-US" dirty="0"/>
          </a:p>
        </p:txBody>
      </p:sp>
      <p:sp>
        <p:nvSpPr>
          <p:cNvPr id="3" name="Text Placeholder 2"/>
          <p:cNvSpPr>
            <a:spLocks noGrp="1"/>
          </p:cNvSpPr>
          <p:nvPr>
            <p:ph type="body" sz="quarter" idx="10"/>
          </p:nvPr>
        </p:nvSpPr>
        <p:spPr>
          <a:xfrm>
            <a:off x="389436" y="1085850"/>
            <a:ext cx="8363938" cy="3453766"/>
          </a:xfrm>
        </p:spPr>
        <p:txBody>
          <a:bodyPr/>
          <a:lstStyle/>
          <a:p>
            <a:r>
              <a:rPr lang="en-US" sz="2800" dirty="0">
                <a:solidFill>
                  <a:schemeClr val="accent2"/>
                </a:solidFill>
              </a:rPr>
              <a:t>Add-</a:t>
            </a:r>
            <a:r>
              <a:rPr lang="en-US" sz="2800" dirty="0" err="1">
                <a:solidFill>
                  <a:schemeClr val="accent2"/>
                </a:solidFill>
              </a:rPr>
              <a:t>AzureProvisioningConfig</a:t>
            </a:r>
            <a:r>
              <a:rPr lang="en-US" sz="2800" dirty="0">
                <a:solidFill>
                  <a:schemeClr val="accent2"/>
                </a:solidFill>
              </a:rPr>
              <a:t> Options</a:t>
            </a:r>
          </a:p>
          <a:p>
            <a:r>
              <a:rPr lang="en-US" sz="2800" b="1" dirty="0" smtClean="0">
                <a:solidFill>
                  <a:schemeClr val="tx2"/>
                </a:solidFill>
              </a:rPr>
              <a:t>-</a:t>
            </a:r>
            <a:r>
              <a:rPr lang="en-US" sz="2800" b="1" dirty="0">
                <a:solidFill>
                  <a:schemeClr val="tx2"/>
                </a:solidFill>
              </a:rPr>
              <a:t>Linux </a:t>
            </a:r>
            <a:endParaRPr lang="en-US" sz="2800" b="1" dirty="0" smtClean="0">
              <a:solidFill>
                <a:schemeClr val="tx2"/>
              </a:solidFill>
            </a:endParaRPr>
          </a:p>
          <a:p>
            <a:r>
              <a:rPr lang="en-US" sz="2800" b="1" dirty="0">
                <a:solidFill>
                  <a:schemeClr val="tx2"/>
                </a:solidFill>
              </a:rPr>
              <a:t> </a:t>
            </a:r>
            <a:r>
              <a:rPr lang="en-US" sz="2800" b="1" dirty="0" smtClean="0">
                <a:solidFill>
                  <a:schemeClr val="tx2"/>
                </a:solidFill>
              </a:rPr>
              <a:t> </a:t>
            </a:r>
            <a:r>
              <a:rPr lang="en-US" sz="2800" dirty="0" smtClean="0">
                <a:solidFill>
                  <a:schemeClr val="tx2"/>
                </a:solidFill>
              </a:rPr>
              <a:t>-</a:t>
            </a:r>
            <a:r>
              <a:rPr lang="en-US" sz="2800" dirty="0" err="1">
                <a:solidFill>
                  <a:schemeClr val="tx2"/>
                </a:solidFill>
              </a:rPr>
              <a:t>LinuxUser</a:t>
            </a:r>
            <a:r>
              <a:rPr lang="en-US" sz="2800" dirty="0">
                <a:solidFill>
                  <a:schemeClr val="tx2"/>
                </a:solidFill>
              </a:rPr>
              <a:t> $user -Password $</a:t>
            </a:r>
            <a:r>
              <a:rPr lang="en-US" sz="2800" dirty="0" err="1">
                <a:solidFill>
                  <a:schemeClr val="tx2"/>
                </a:solidFill>
              </a:rPr>
              <a:t>pwd</a:t>
            </a:r>
            <a:endParaRPr lang="en-US" sz="2800" dirty="0">
              <a:solidFill>
                <a:schemeClr val="tx2"/>
              </a:solidFill>
            </a:endParaRPr>
          </a:p>
          <a:p>
            <a:r>
              <a:rPr lang="en-US" sz="2400" dirty="0" smtClean="0">
                <a:solidFill>
                  <a:schemeClr val="tx2"/>
                </a:solidFill>
              </a:rPr>
              <a:t>  -</a:t>
            </a:r>
            <a:r>
              <a:rPr lang="en-US" sz="2400" dirty="0" err="1" smtClean="0">
                <a:solidFill>
                  <a:schemeClr val="tx2"/>
                </a:solidFill>
              </a:rPr>
              <a:t>DisableSSH</a:t>
            </a:r>
            <a:r>
              <a:rPr lang="en-US" sz="2400" dirty="0" smtClean="0">
                <a:solidFill>
                  <a:schemeClr val="tx2"/>
                </a:solidFill>
              </a:rPr>
              <a:t> , -</a:t>
            </a:r>
            <a:r>
              <a:rPr lang="en-US" sz="2400" dirty="0" err="1" smtClean="0">
                <a:solidFill>
                  <a:schemeClr val="tx2"/>
                </a:solidFill>
              </a:rPr>
              <a:t>NoSSHEndpoint</a:t>
            </a:r>
            <a:endParaRPr lang="en-US" sz="2400" dirty="0">
              <a:solidFill>
                <a:schemeClr val="tx2"/>
              </a:solidFill>
            </a:endParaRPr>
          </a:p>
          <a:p>
            <a:r>
              <a:rPr lang="en-US" sz="2400" dirty="0" smtClean="0">
                <a:solidFill>
                  <a:schemeClr val="tx2"/>
                </a:solidFill>
              </a:rPr>
              <a:t>  -</a:t>
            </a:r>
            <a:r>
              <a:rPr lang="en-US" sz="2400" dirty="0" err="1" smtClean="0">
                <a:solidFill>
                  <a:schemeClr val="tx2"/>
                </a:solidFill>
              </a:rPr>
              <a:t>SSHKeyPairs</a:t>
            </a:r>
            <a:r>
              <a:rPr lang="en-US" sz="2400" dirty="0" smtClean="0">
                <a:solidFill>
                  <a:schemeClr val="tx2"/>
                </a:solidFill>
              </a:rPr>
              <a:t>, -</a:t>
            </a:r>
            <a:r>
              <a:rPr lang="en-US" sz="2400" dirty="0" err="1" smtClean="0">
                <a:solidFill>
                  <a:schemeClr val="tx2"/>
                </a:solidFill>
              </a:rPr>
              <a:t>SSHPublicKeys</a:t>
            </a:r>
            <a:r>
              <a:rPr lang="en-US" sz="2400" dirty="0" smtClean="0">
                <a:solidFill>
                  <a:schemeClr val="tx2"/>
                </a:solidFill>
              </a:rPr>
              <a:t> </a:t>
            </a:r>
          </a:p>
          <a:p>
            <a:r>
              <a:rPr lang="en-US" sz="2400" dirty="0">
                <a:solidFill>
                  <a:schemeClr val="tx2"/>
                </a:solidFill>
              </a:rPr>
              <a:t> </a:t>
            </a:r>
            <a:r>
              <a:rPr lang="en-US" sz="2400" dirty="0" smtClean="0">
                <a:solidFill>
                  <a:schemeClr val="tx2"/>
                </a:solidFill>
              </a:rPr>
              <a:t>    installed from certificates deployed in cloud service</a:t>
            </a:r>
          </a:p>
          <a:p>
            <a:endParaRPr lang="en-US" sz="2400" dirty="0">
              <a:solidFill>
                <a:schemeClr val="tx2"/>
              </a:solidFill>
            </a:endParaRPr>
          </a:p>
          <a:p>
            <a:endParaRPr lang="en-US" sz="2400" dirty="0"/>
          </a:p>
        </p:txBody>
      </p:sp>
    </p:spTree>
    <p:extLst>
      <p:ext uri="{BB962C8B-B14F-4D97-AF65-F5344CB8AC3E}">
        <p14:creationId xmlns:p14="http://schemas.microsoft.com/office/powerpoint/2010/main" val="276635234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into a Virtual Network</a:t>
            </a:r>
            <a:endParaRPr lang="en-US" dirty="0"/>
          </a:p>
        </p:txBody>
      </p:sp>
      <p:sp>
        <p:nvSpPr>
          <p:cNvPr id="3" name="Text Placeholder 2"/>
          <p:cNvSpPr>
            <a:spLocks noGrp="1"/>
          </p:cNvSpPr>
          <p:nvPr>
            <p:ph type="body" sz="quarter" idx="10"/>
          </p:nvPr>
        </p:nvSpPr>
        <p:spPr>
          <a:xfrm>
            <a:off x="389436" y="1085850"/>
            <a:ext cx="8363938" cy="2941831"/>
          </a:xfrm>
        </p:spPr>
        <p:txBody>
          <a:bodyPr/>
          <a:lstStyle/>
          <a:p>
            <a:r>
              <a:rPr lang="en-US" dirty="0" smtClean="0">
                <a:solidFill>
                  <a:schemeClr val="accent2"/>
                </a:solidFill>
              </a:rPr>
              <a:t>Virtual Machine Settings</a:t>
            </a:r>
          </a:p>
          <a:p>
            <a:r>
              <a:rPr lang="en-US" dirty="0" smtClean="0">
                <a:solidFill>
                  <a:schemeClr val="tx2"/>
                </a:solidFill>
              </a:rPr>
              <a:t>Set Subnet on VM with Set-</a:t>
            </a:r>
            <a:r>
              <a:rPr lang="en-US" dirty="0" err="1" smtClean="0">
                <a:solidFill>
                  <a:schemeClr val="tx2"/>
                </a:solidFill>
              </a:rPr>
              <a:t>AzureSubnet</a:t>
            </a:r>
            <a:endParaRPr lang="en-US" dirty="0" smtClean="0">
              <a:solidFill>
                <a:schemeClr val="tx2"/>
              </a:solidFill>
            </a:endParaRPr>
          </a:p>
          <a:p>
            <a:endParaRPr lang="en-US" dirty="0" smtClean="0">
              <a:solidFill>
                <a:schemeClr val="tx2"/>
              </a:solidFill>
            </a:endParaRPr>
          </a:p>
          <a:p>
            <a:r>
              <a:rPr lang="en-US" dirty="0" smtClean="0">
                <a:solidFill>
                  <a:schemeClr val="accent2"/>
                </a:solidFill>
              </a:rPr>
              <a:t>Deployment Settings</a:t>
            </a:r>
          </a:p>
          <a:p>
            <a:r>
              <a:rPr lang="en-US" dirty="0" smtClean="0">
                <a:solidFill>
                  <a:schemeClr val="tx2"/>
                </a:solidFill>
              </a:rPr>
              <a:t>Set Virtual Network  -</a:t>
            </a:r>
            <a:r>
              <a:rPr lang="en-US" dirty="0" err="1" smtClean="0">
                <a:solidFill>
                  <a:schemeClr val="tx2"/>
                </a:solidFill>
              </a:rPr>
              <a:t>VNetName</a:t>
            </a:r>
            <a:r>
              <a:rPr lang="en-US" dirty="0" smtClean="0">
                <a:solidFill>
                  <a:schemeClr val="tx2"/>
                </a:solidFill>
              </a:rPr>
              <a:t> </a:t>
            </a:r>
          </a:p>
          <a:p>
            <a:r>
              <a:rPr lang="en-US" dirty="0" smtClean="0">
                <a:solidFill>
                  <a:schemeClr val="tx2"/>
                </a:solidFill>
              </a:rPr>
              <a:t>Set DNS Servers - New-</a:t>
            </a:r>
            <a:r>
              <a:rPr lang="en-US" dirty="0" err="1" smtClean="0">
                <a:solidFill>
                  <a:schemeClr val="tx2"/>
                </a:solidFill>
              </a:rPr>
              <a:t>AzureDns</a:t>
            </a:r>
            <a:r>
              <a:rPr lang="en-US" dirty="0" smtClean="0">
                <a:solidFill>
                  <a:schemeClr val="tx2"/>
                </a:solidFill>
              </a:rPr>
              <a:t> and -</a:t>
            </a:r>
            <a:r>
              <a:rPr lang="en-US" dirty="0" err="1" smtClean="0">
                <a:solidFill>
                  <a:schemeClr val="tx2"/>
                </a:solidFill>
              </a:rPr>
              <a:t>DNSSettings</a:t>
            </a:r>
            <a:endParaRPr lang="en-US" dirty="0">
              <a:solidFill>
                <a:schemeClr val="tx2"/>
              </a:solidFill>
            </a:endParaRPr>
          </a:p>
        </p:txBody>
      </p:sp>
    </p:spTree>
    <p:extLst>
      <p:ext uri="{BB962C8B-B14F-4D97-AF65-F5344CB8AC3E}">
        <p14:creationId xmlns:p14="http://schemas.microsoft.com/office/powerpoint/2010/main" val="9442407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into a VNET and Active Directory</a:t>
            </a:r>
            <a:endParaRPr lang="en-US" dirty="0"/>
          </a:p>
        </p:txBody>
      </p:sp>
      <p:sp>
        <p:nvSpPr>
          <p:cNvPr id="4" name="Text Placeholder 3"/>
          <p:cNvSpPr>
            <a:spLocks noGrp="1"/>
          </p:cNvSpPr>
          <p:nvPr>
            <p:ph type="body" sz="quarter" idx="10"/>
          </p:nvPr>
        </p:nvSpPr>
        <p:spPr>
          <a:xfrm>
            <a:off x="389438" y="1224366"/>
            <a:ext cx="8363937" cy="3471720"/>
          </a:xfrm>
        </p:spPr>
        <p:txBody>
          <a:bodyPr/>
          <a:lstStyle/>
          <a:p>
            <a:r>
              <a:rPr lang="en-US" sz="1600" dirty="0"/>
              <a:t>$</a:t>
            </a:r>
            <a:r>
              <a:rPr lang="en-US" sz="1600" dirty="0" err="1"/>
              <a:t>dom</a:t>
            </a:r>
            <a:r>
              <a:rPr lang="en-US" sz="1600" dirty="0"/>
              <a:t> = '</a:t>
            </a:r>
            <a:r>
              <a:rPr lang="en-US" sz="1600" dirty="0" err="1"/>
              <a:t>contoso</a:t>
            </a:r>
            <a:r>
              <a:rPr lang="en-US" sz="1600" dirty="0"/>
              <a:t>'</a:t>
            </a:r>
          </a:p>
          <a:p>
            <a:r>
              <a:rPr lang="en-US" sz="1600" dirty="0"/>
              <a:t>$</a:t>
            </a:r>
            <a:r>
              <a:rPr lang="en-US" sz="1600" dirty="0" err="1"/>
              <a:t>jdom</a:t>
            </a:r>
            <a:r>
              <a:rPr lang="en-US" sz="1600" dirty="0"/>
              <a:t> = 'contoso.com'</a:t>
            </a:r>
          </a:p>
          <a:p>
            <a:r>
              <a:rPr lang="en-US" sz="1600" dirty="0" smtClean="0"/>
              <a:t>$</a:t>
            </a:r>
            <a:r>
              <a:rPr lang="en-US" sz="1600" dirty="0" err="1"/>
              <a:t>onPremDNS</a:t>
            </a:r>
            <a:r>
              <a:rPr lang="en-US" sz="1600" dirty="0"/>
              <a:t> = </a:t>
            </a:r>
            <a:r>
              <a:rPr lang="en-US" sz="1600" b="1" dirty="0"/>
              <a:t>New-</a:t>
            </a:r>
            <a:r>
              <a:rPr lang="en-US" sz="1600" b="1" dirty="0" err="1"/>
              <a:t>AzureDns</a:t>
            </a:r>
            <a:r>
              <a:rPr lang="en-US" sz="1600" dirty="0"/>
              <a:t> </a:t>
            </a:r>
            <a:r>
              <a:rPr lang="en-US" sz="1600" i="1" dirty="0"/>
              <a:t>-</a:t>
            </a:r>
            <a:r>
              <a:rPr lang="en-US" sz="1600" i="1" dirty="0" err="1"/>
              <a:t>IPAddress</a:t>
            </a:r>
            <a:r>
              <a:rPr lang="en-US" sz="1600" dirty="0"/>
              <a:t> '192.168.1.4' </a:t>
            </a:r>
            <a:r>
              <a:rPr lang="en-US" sz="1600" i="1" dirty="0"/>
              <a:t>-Name</a:t>
            </a:r>
            <a:r>
              <a:rPr lang="en-US" sz="1600" dirty="0"/>
              <a:t> '</a:t>
            </a:r>
            <a:r>
              <a:rPr lang="en-US" sz="1600" dirty="0" err="1"/>
              <a:t>OnPremDNS</a:t>
            </a:r>
            <a:r>
              <a:rPr lang="en-US" sz="1600" dirty="0"/>
              <a:t>'</a:t>
            </a:r>
          </a:p>
          <a:p>
            <a:r>
              <a:rPr lang="en-US" sz="1600" dirty="0"/>
              <a:t>$</a:t>
            </a:r>
            <a:r>
              <a:rPr lang="en-US" sz="1600" dirty="0" err="1"/>
              <a:t>cloudDNS</a:t>
            </a:r>
            <a:r>
              <a:rPr lang="en-US" sz="1600" dirty="0"/>
              <a:t> = </a:t>
            </a:r>
            <a:r>
              <a:rPr lang="en-US" sz="1600" b="1" dirty="0"/>
              <a:t>New-</a:t>
            </a:r>
            <a:r>
              <a:rPr lang="en-US" sz="1600" b="1" dirty="0" err="1"/>
              <a:t>AzureDns</a:t>
            </a:r>
            <a:r>
              <a:rPr lang="en-US" sz="1600" dirty="0"/>
              <a:t> </a:t>
            </a:r>
            <a:r>
              <a:rPr lang="en-US" sz="1600" i="1" dirty="0"/>
              <a:t>-</a:t>
            </a:r>
            <a:r>
              <a:rPr lang="en-US" sz="1600" i="1" dirty="0" err="1"/>
              <a:t>IPAddress</a:t>
            </a:r>
            <a:r>
              <a:rPr lang="en-US" sz="1600" dirty="0"/>
              <a:t> '10.1.1.4' </a:t>
            </a:r>
            <a:r>
              <a:rPr lang="en-US" sz="1600" i="1" dirty="0"/>
              <a:t>-Name</a:t>
            </a:r>
            <a:r>
              <a:rPr lang="en-US" sz="1600" dirty="0"/>
              <a:t> '</a:t>
            </a:r>
            <a:r>
              <a:rPr lang="en-US" sz="1600" dirty="0" err="1"/>
              <a:t>CloudDNS</a:t>
            </a:r>
            <a:r>
              <a:rPr lang="en-US" sz="1600" dirty="0"/>
              <a:t>'</a:t>
            </a:r>
          </a:p>
          <a:p>
            <a:r>
              <a:rPr lang="en-US" sz="1600" dirty="0" smtClean="0"/>
              <a:t>$</a:t>
            </a:r>
            <a:r>
              <a:rPr lang="en-US" sz="1600" dirty="0" err="1" smtClean="0"/>
              <a:t>computerOU</a:t>
            </a:r>
            <a:r>
              <a:rPr lang="en-US" sz="1600" dirty="0" smtClean="0"/>
              <a:t> = </a:t>
            </a:r>
            <a:r>
              <a:rPr lang="en-US" sz="1600" dirty="0"/>
              <a:t>$</a:t>
            </a:r>
            <a:r>
              <a:rPr lang="en-US" sz="1600" dirty="0" err="1"/>
              <a:t>advmou</a:t>
            </a:r>
            <a:r>
              <a:rPr lang="en-US" sz="1600" dirty="0"/>
              <a:t> = </a:t>
            </a:r>
            <a:r>
              <a:rPr lang="en-US" sz="1600" dirty="0" smtClean="0"/>
              <a:t>'OU=</a:t>
            </a:r>
            <a:r>
              <a:rPr lang="en-US" sz="1600" dirty="0" err="1" smtClean="0"/>
              <a:t>AzureVMs,DC</a:t>
            </a:r>
            <a:r>
              <a:rPr lang="en-US" sz="1600" dirty="0" smtClean="0"/>
              <a:t>=</a:t>
            </a:r>
            <a:r>
              <a:rPr lang="en-US" sz="1600" dirty="0" err="1" smtClean="0"/>
              <a:t>contoso,DC</a:t>
            </a:r>
            <a:r>
              <a:rPr lang="en-US" sz="1600" dirty="0" smtClean="0"/>
              <a:t>=com‘</a:t>
            </a:r>
          </a:p>
          <a:p>
            <a:endParaRPr lang="en-US" sz="1600" dirty="0"/>
          </a:p>
          <a:p>
            <a:r>
              <a:rPr lang="en-US" sz="1600" b="1" dirty="0"/>
              <a:t>New-</a:t>
            </a:r>
            <a:r>
              <a:rPr lang="en-US" sz="1600" b="1" dirty="0" err="1"/>
              <a:t>AzureVMConfig</a:t>
            </a:r>
            <a:r>
              <a:rPr lang="en-US" sz="1600" dirty="0"/>
              <a:t> </a:t>
            </a:r>
            <a:r>
              <a:rPr lang="en-US" sz="1600" i="1" dirty="0"/>
              <a:t>-Name</a:t>
            </a:r>
            <a:r>
              <a:rPr lang="en-US" sz="1600" dirty="0"/>
              <a:t> 'myvm1' </a:t>
            </a:r>
            <a:r>
              <a:rPr lang="en-US" sz="1600" i="1" dirty="0"/>
              <a:t>-</a:t>
            </a:r>
            <a:r>
              <a:rPr lang="en-US" sz="1600" i="1" dirty="0" err="1"/>
              <a:t>InstanceSize</a:t>
            </a:r>
            <a:r>
              <a:rPr lang="en-US" sz="1600" dirty="0"/>
              <a:t> 'Small' </a:t>
            </a:r>
            <a:r>
              <a:rPr lang="en-US" sz="1600" i="1" dirty="0"/>
              <a:t>-</a:t>
            </a:r>
            <a:r>
              <a:rPr lang="en-US" sz="1600" i="1" dirty="0" err="1"/>
              <a:t>ImageName</a:t>
            </a:r>
            <a:r>
              <a:rPr lang="en-US" sz="1600" dirty="0"/>
              <a:t> $</a:t>
            </a:r>
            <a:r>
              <a:rPr lang="en-US" sz="1600" dirty="0" err="1"/>
              <a:t>img</a:t>
            </a:r>
            <a:r>
              <a:rPr lang="en-US" sz="1600" dirty="0"/>
              <a:t> |</a:t>
            </a:r>
          </a:p>
          <a:p>
            <a:r>
              <a:rPr lang="en-US" sz="1600" dirty="0"/>
              <a:t>   </a:t>
            </a:r>
            <a:r>
              <a:rPr lang="en-US" sz="1600" b="1" dirty="0"/>
              <a:t>Add-</a:t>
            </a:r>
            <a:r>
              <a:rPr lang="en-US" sz="1600" b="1" dirty="0" err="1"/>
              <a:t>AzureProvisioningConfig</a:t>
            </a:r>
            <a:r>
              <a:rPr lang="en-US" sz="1600" dirty="0"/>
              <a:t> </a:t>
            </a:r>
            <a:r>
              <a:rPr lang="en-US" sz="1600" i="1" dirty="0"/>
              <a:t>-</a:t>
            </a:r>
            <a:r>
              <a:rPr lang="en-US" sz="1600" i="1" dirty="0" err="1"/>
              <a:t>WindowsDomain</a:t>
            </a:r>
            <a:r>
              <a:rPr lang="en-US" sz="1600" dirty="0"/>
              <a:t> </a:t>
            </a:r>
            <a:r>
              <a:rPr lang="en-US" sz="1600" i="1" dirty="0"/>
              <a:t>-Password</a:t>
            </a:r>
            <a:r>
              <a:rPr lang="en-US" sz="1600" dirty="0"/>
              <a:t> $</a:t>
            </a:r>
            <a:r>
              <a:rPr lang="en-US" sz="1600" dirty="0" err="1"/>
              <a:t>pwd</a:t>
            </a:r>
            <a:r>
              <a:rPr lang="en-US" sz="1600" dirty="0"/>
              <a:t> </a:t>
            </a:r>
            <a:r>
              <a:rPr lang="en-US" sz="1600" i="1" dirty="0"/>
              <a:t>-Domain</a:t>
            </a:r>
            <a:r>
              <a:rPr lang="en-US" sz="1600" dirty="0"/>
              <a:t> $</a:t>
            </a:r>
            <a:r>
              <a:rPr lang="en-US" sz="1600" dirty="0" err="1"/>
              <a:t>dom</a:t>
            </a:r>
            <a:r>
              <a:rPr lang="en-US" sz="1600" dirty="0"/>
              <a:t> </a:t>
            </a:r>
            <a:r>
              <a:rPr lang="en-US" sz="1600" b="1" dirty="0"/>
              <a:t>`</a:t>
            </a:r>
            <a:endParaRPr lang="en-US" sz="1600" dirty="0"/>
          </a:p>
          <a:p>
            <a:r>
              <a:rPr lang="en-US" sz="1600" dirty="0"/>
              <a:t>     </a:t>
            </a:r>
            <a:r>
              <a:rPr lang="en-US" sz="1600" i="1" dirty="0"/>
              <a:t>-</a:t>
            </a:r>
            <a:r>
              <a:rPr lang="en-US" sz="1600" i="1" dirty="0" err="1"/>
              <a:t>DomainUserName</a:t>
            </a:r>
            <a:r>
              <a:rPr lang="en-US" sz="1600" dirty="0"/>
              <a:t> $</a:t>
            </a:r>
            <a:r>
              <a:rPr lang="en-US" sz="1600" dirty="0" err="1"/>
              <a:t>domUser</a:t>
            </a:r>
            <a:r>
              <a:rPr lang="en-US" sz="1600" dirty="0"/>
              <a:t> </a:t>
            </a:r>
            <a:r>
              <a:rPr lang="en-US" sz="1600" i="1" dirty="0"/>
              <a:t>-</a:t>
            </a:r>
            <a:r>
              <a:rPr lang="en-US" sz="1600" i="1" dirty="0" err="1"/>
              <a:t>DomainPassword</a:t>
            </a:r>
            <a:r>
              <a:rPr lang="en-US" sz="1600" dirty="0"/>
              <a:t> $</a:t>
            </a:r>
            <a:r>
              <a:rPr lang="en-US" sz="1600" dirty="0" err="1"/>
              <a:t>dpwd</a:t>
            </a:r>
            <a:r>
              <a:rPr lang="en-US" sz="1600" dirty="0"/>
              <a:t> </a:t>
            </a:r>
            <a:r>
              <a:rPr lang="en-US" sz="1600" i="1" dirty="0"/>
              <a:t>-</a:t>
            </a:r>
            <a:r>
              <a:rPr lang="en-US" sz="1600" i="1" dirty="0" err="1"/>
              <a:t>JoinDomain</a:t>
            </a:r>
            <a:r>
              <a:rPr lang="en-US" sz="1600" dirty="0"/>
              <a:t> $</a:t>
            </a:r>
            <a:r>
              <a:rPr lang="en-US" sz="1600" dirty="0" err="1"/>
              <a:t>jdom</a:t>
            </a:r>
            <a:r>
              <a:rPr lang="en-US" sz="1600" dirty="0"/>
              <a:t> </a:t>
            </a:r>
            <a:r>
              <a:rPr lang="en-US" sz="1600" b="1" dirty="0"/>
              <a:t>`</a:t>
            </a:r>
            <a:endParaRPr lang="en-US" sz="1600" dirty="0"/>
          </a:p>
          <a:p>
            <a:r>
              <a:rPr lang="en-US" sz="1600" dirty="0"/>
              <a:t>  </a:t>
            </a:r>
            <a:r>
              <a:rPr lang="en-US" sz="1600" dirty="0" smtClean="0"/>
              <a:t>   </a:t>
            </a:r>
            <a:r>
              <a:rPr lang="en-US" sz="1600" i="1" dirty="0" smtClean="0"/>
              <a:t>-</a:t>
            </a:r>
            <a:r>
              <a:rPr lang="en-US" sz="1600" i="1" dirty="0" err="1"/>
              <a:t>MachineObjectOU</a:t>
            </a:r>
            <a:r>
              <a:rPr lang="en-US" sz="1600" dirty="0"/>
              <a:t> '</a:t>
            </a:r>
            <a:r>
              <a:rPr lang="en-US" sz="1600" dirty="0" err="1"/>
              <a:t>AzureVMs</a:t>
            </a:r>
            <a:r>
              <a:rPr lang="en-US" sz="1600" dirty="0"/>
              <a:t>' | </a:t>
            </a:r>
          </a:p>
          <a:p>
            <a:r>
              <a:rPr lang="en-US" sz="1600" dirty="0"/>
              <a:t>   </a:t>
            </a:r>
            <a:r>
              <a:rPr lang="en-US" sz="1600" b="1" dirty="0"/>
              <a:t>Set-</a:t>
            </a:r>
            <a:r>
              <a:rPr lang="en-US" sz="1600" b="1" dirty="0" err="1"/>
              <a:t>AzureSubnet</a:t>
            </a:r>
            <a:r>
              <a:rPr lang="en-US" sz="1600" dirty="0"/>
              <a:t> </a:t>
            </a:r>
            <a:r>
              <a:rPr lang="en-US" sz="1600" i="1" dirty="0"/>
              <a:t>-</a:t>
            </a:r>
            <a:r>
              <a:rPr lang="en-US" sz="1600" i="1" dirty="0" err="1"/>
              <a:t>SubnetNames</a:t>
            </a:r>
            <a:r>
              <a:rPr lang="en-US" sz="1600" dirty="0"/>
              <a:t> '</a:t>
            </a:r>
            <a:r>
              <a:rPr lang="en-US" sz="1600" dirty="0" err="1"/>
              <a:t>AppSubnet</a:t>
            </a:r>
            <a:r>
              <a:rPr lang="en-US" sz="1600" dirty="0"/>
              <a:t>' | </a:t>
            </a:r>
          </a:p>
          <a:p>
            <a:r>
              <a:rPr lang="en-US" sz="1600" dirty="0"/>
              <a:t>   </a:t>
            </a:r>
            <a:r>
              <a:rPr lang="en-US" sz="1600" b="1" dirty="0"/>
              <a:t>New-</a:t>
            </a:r>
            <a:r>
              <a:rPr lang="en-US" sz="1600" b="1" dirty="0" err="1"/>
              <a:t>AzureVM</a:t>
            </a:r>
            <a:r>
              <a:rPr lang="en-US" sz="1600" dirty="0"/>
              <a:t> </a:t>
            </a:r>
            <a:r>
              <a:rPr lang="en-US" sz="1600" i="1" dirty="0" smtClean="0"/>
              <a:t>–</a:t>
            </a:r>
            <a:r>
              <a:rPr lang="en-US" sz="1600" i="1" dirty="0" err="1" smtClean="0"/>
              <a:t>ServiceName</a:t>
            </a:r>
            <a:r>
              <a:rPr lang="en-US" sz="1600" i="1" dirty="0" smtClean="0"/>
              <a:t> $svc</a:t>
            </a:r>
            <a:r>
              <a:rPr lang="en-US" sz="1600" dirty="0" smtClean="0"/>
              <a:t> </a:t>
            </a:r>
            <a:r>
              <a:rPr lang="en-US" sz="1600" i="1" dirty="0"/>
              <a:t>-</a:t>
            </a:r>
            <a:r>
              <a:rPr lang="en-US" sz="1600" i="1" dirty="0" err="1"/>
              <a:t>AffinityGroup</a:t>
            </a:r>
            <a:r>
              <a:rPr lang="en-US" sz="1600" dirty="0"/>
              <a:t> '</a:t>
            </a:r>
            <a:r>
              <a:rPr lang="en-US" sz="1600" dirty="0" err="1"/>
              <a:t>adag</a:t>
            </a:r>
            <a:r>
              <a:rPr lang="en-US" sz="1600" dirty="0"/>
              <a:t>' </a:t>
            </a:r>
            <a:r>
              <a:rPr lang="en-US" sz="1600" b="1" dirty="0"/>
              <a:t>`</a:t>
            </a:r>
            <a:endParaRPr lang="en-US" sz="1600" dirty="0"/>
          </a:p>
          <a:p>
            <a:r>
              <a:rPr lang="en-US" sz="1600" dirty="0"/>
              <a:t>     </a:t>
            </a:r>
            <a:r>
              <a:rPr lang="en-US" sz="1600" i="1" dirty="0"/>
              <a:t>-</a:t>
            </a:r>
            <a:r>
              <a:rPr lang="en-US" sz="1600" i="1" dirty="0" err="1"/>
              <a:t>VNetName</a:t>
            </a:r>
            <a:r>
              <a:rPr lang="en-US" sz="1600" dirty="0"/>
              <a:t> '</a:t>
            </a:r>
            <a:r>
              <a:rPr lang="en-US" sz="1600" dirty="0" err="1"/>
              <a:t>ADVNet</a:t>
            </a:r>
            <a:r>
              <a:rPr lang="en-US" sz="1600" dirty="0"/>
              <a:t>' </a:t>
            </a:r>
            <a:r>
              <a:rPr lang="en-US" sz="1600" i="1" dirty="0"/>
              <a:t>-</a:t>
            </a:r>
            <a:r>
              <a:rPr lang="en-US" sz="1600" i="1" dirty="0" err="1"/>
              <a:t>DnsSettings</a:t>
            </a:r>
            <a:r>
              <a:rPr lang="en-US" sz="1600" dirty="0"/>
              <a:t> $</a:t>
            </a:r>
            <a:r>
              <a:rPr lang="en-US" sz="1600" dirty="0" err="1"/>
              <a:t>onPremDNS</a:t>
            </a:r>
            <a:r>
              <a:rPr lang="en-US" sz="1600" dirty="0"/>
              <a:t>, $</a:t>
            </a:r>
            <a:r>
              <a:rPr lang="en-US" sz="1600" dirty="0" err="1"/>
              <a:t>cloudDNS</a:t>
            </a:r>
            <a:endParaRPr lang="en-US" sz="1600" dirty="0"/>
          </a:p>
        </p:txBody>
      </p:sp>
    </p:spTree>
    <p:extLst>
      <p:ext uri="{BB962C8B-B14F-4D97-AF65-F5344CB8AC3E}">
        <p14:creationId xmlns:p14="http://schemas.microsoft.com/office/powerpoint/2010/main" val="5213340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	</a:t>
            </a:r>
            <a:endParaRPr lang="en-US" dirty="0"/>
          </a:p>
        </p:txBody>
      </p:sp>
      <p:sp>
        <p:nvSpPr>
          <p:cNvPr id="5" name="Text Placeholder 4"/>
          <p:cNvSpPr>
            <a:spLocks noGrp="1"/>
          </p:cNvSpPr>
          <p:nvPr>
            <p:ph type="body" sz="quarter" idx="11"/>
          </p:nvPr>
        </p:nvSpPr>
        <p:spPr>
          <a:xfrm>
            <a:off x="2606032" y="1720123"/>
            <a:ext cx="5210341" cy="2617658"/>
          </a:xfrm>
        </p:spPr>
        <p:txBody>
          <a:bodyPr/>
          <a:lstStyle/>
          <a:p>
            <a:r>
              <a:rPr lang="en-US" dirty="0" smtClean="0"/>
              <a:t>Getting Started </a:t>
            </a:r>
            <a:endParaRPr lang="en-US" dirty="0" smtClean="0"/>
          </a:p>
          <a:p>
            <a:r>
              <a:rPr lang="en-US" dirty="0" smtClean="0"/>
              <a:t>Virtual Machine Management</a:t>
            </a:r>
          </a:p>
          <a:p>
            <a:r>
              <a:rPr lang="en-US" dirty="0" smtClean="0"/>
              <a:t>Disk and Image Repository</a:t>
            </a:r>
          </a:p>
          <a:p>
            <a:r>
              <a:rPr lang="en-US" dirty="0" smtClean="0"/>
              <a:t>Configuring Virtual Networks</a:t>
            </a:r>
          </a:p>
        </p:txBody>
      </p:sp>
    </p:spTree>
    <p:extLst>
      <p:ext uri="{BB962C8B-B14F-4D97-AF65-F5344CB8AC3E}">
        <p14:creationId xmlns:p14="http://schemas.microsoft.com/office/powerpoint/2010/main" val="220472665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Machine Discovery</a:t>
            </a:r>
            <a:endParaRPr lang="en-US" dirty="0"/>
          </a:p>
        </p:txBody>
      </p:sp>
      <p:sp>
        <p:nvSpPr>
          <p:cNvPr id="5" name="Text Placeholder 4"/>
          <p:cNvSpPr>
            <a:spLocks noGrp="1"/>
          </p:cNvSpPr>
          <p:nvPr>
            <p:ph type="body" sz="quarter" idx="10"/>
          </p:nvPr>
        </p:nvSpPr>
        <p:spPr>
          <a:xfrm>
            <a:off x="389438" y="1428751"/>
            <a:ext cx="8363937" cy="3363998"/>
          </a:xfrm>
        </p:spPr>
        <p:txBody>
          <a:bodyPr/>
          <a:lstStyle/>
          <a:p>
            <a:r>
              <a:rPr lang="en-US" sz="2000" dirty="0" smtClean="0">
                <a:solidFill>
                  <a:schemeClr val="accent2"/>
                </a:solidFill>
              </a:rPr>
              <a:t>Retrieve Cloud Services </a:t>
            </a:r>
            <a:endParaRPr lang="en-US" sz="2000" dirty="0">
              <a:solidFill>
                <a:schemeClr val="accent2"/>
              </a:solidFill>
            </a:endParaRPr>
          </a:p>
          <a:p>
            <a:r>
              <a:rPr lang="en-US" b="1" dirty="0" smtClean="0"/>
              <a:t>Get-</a:t>
            </a:r>
            <a:r>
              <a:rPr lang="en-US" b="1" dirty="0" err="1" smtClean="0"/>
              <a:t>AzureService</a:t>
            </a:r>
            <a:r>
              <a:rPr lang="en-US" b="1" dirty="0" smtClean="0"/>
              <a:t>  </a:t>
            </a:r>
          </a:p>
          <a:p>
            <a:endParaRPr lang="en-US" b="1" dirty="0"/>
          </a:p>
          <a:p>
            <a:r>
              <a:rPr lang="en-US" sz="2000" dirty="0" smtClean="0">
                <a:solidFill>
                  <a:schemeClr val="accent2"/>
                </a:solidFill>
              </a:rPr>
              <a:t>Retrieve Virtual Machines for Service</a:t>
            </a:r>
            <a:r>
              <a:rPr lang="en-US" dirty="0" smtClean="0">
                <a:solidFill>
                  <a:schemeClr val="accent2"/>
                </a:solidFill>
              </a:rPr>
              <a:t> </a:t>
            </a:r>
            <a:endParaRPr lang="en-US" dirty="0">
              <a:solidFill>
                <a:schemeClr val="accent2"/>
              </a:solidFill>
            </a:endParaRPr>
          </a:p>
          <a:p>
            <a:r>
              <a:rPr lang="en-US" b="1" dirty="0" smtClean="0"/>
              <a:t>Get-</a:t>
            </a:r>
            <a:r>
              <a:rPr lang="en-US" b="1" dirty="0" err="1" smtClean="0"/>
              <a:t>AzureVM</a:t>
            </a:r>
            <a:r>
              <a:rPr lang="en-US" dirty="0" smtClean="0"/>
              <a:t> </a:t>
            </a:r>
            <a:r>
              <a:rPr lang="en-US" i="1" dirty="0"/>
              <a:t>-</a:t>
            </a:r>
            <a:r>
              <a:rPr lang="en-US" i="1" dirty="0" err="1"/>
              <a:t>ServiceName</a:t>
            </a:r>
            <a:r>
              <a:rPr lang="en-US" dirty="0"/>
              <a:t> $</a:t>
            </a:r>
            <a:r>
              <a:rPr lang="en-US" dirty="0" err="1"/>
              <a:t>cloudSvcName</a:t>
            </a:r>
            <a:r>
              <a:rPr lang="en-US" dirty="0"/>
              <a:t> </a:t>
            </a:r>
            <a:endParaRPr lang="en-US" dirty="0" smtClean="0"/>
          </a:p>
          <a:p>
            <a:endParaRPr lang="en-US" dirty="0" smtClean="0"/>
          </a:p>
          <a:p>
            <a:r>
              <a:rPr lang="en-US" sz="2000" dirty="0">
                <a:solidFill>
                  <a:schemeClr val="accent2"/>
                </a:solidFill>
              </a:rPr>
              <a:t>Retrieve </a:t>
            </a:r>
            <a:r>
              <a:rPr lang="en-US" sz="2000" dirty="0" smtClean="0">
                <a:solidFill>
                  <a:schemeClr val="accent2"/>
                </a:solidFill>
              </a:rPr>
              <a:t>Status for All VMs in </a:t>
            </a:r>
            <a:r>
              <a:rPr lang="en-US" sz="2000" dirty="0" err="1" smtClean="0">
                <a:solidFill>
                  <a:schemeClr val="accent2"/>
                </a:solidFill>
              </a:rPr>
              <a:t>Subsription</a:t>
            </a:r>
            <a:endParaRPr lang="en-US" sz="2000" dirty="0"/>
          </a:p>
          <a:p>
            <a:r>
              <a:rPr lang="en-US" b="1" dirty="0"/>
              <a:t>Get-</a:t>
            </a:r>
            <a:r>
              <a:rPr lang="en-US" b="1" dirty="0" err="1"/>
              <a:t>AzureService</a:t>
            </a:r>
            <a:r>
              <a:rPr lang="en-US" dirty="0"/>
              <a:t> | </a:t>
            </a:r>
            <a:r>
              <a:rPr lang="en-US" b="1" dirty="0" err="1"/>
              <a:t>foreach</a:t>
            </a:r>
            <a:r>
              <a:rPr lang="en-US" dirty="0"/>
              <a:t> { </a:t>
            </a:r>
          </a:p>
          <a:p>
            <a:r>
              <a:rPr lang="en-US" dirty="0" smtClean="0"/>
              <a:t>  $_ </a:t>
            </a:r>
            <a:r>
              <a:rPr lang="en-US" dirty="0"/>
              <a:t>| </a:t>
            </a:r>
            <a:r>
              <a:rPr lang="en-US" b="1" dirty="0"/>
              <a:t>Get-</a:t>
            </a:r>
            <a:r>
              <a:rPr lang="en-US" b="1" dirty="0" err="1"/>
              <a:t>AzureVM</a:t>
            </a:r>
            <a:r>
              <a:rPr lang="en-US" dirty="0"/>
              <a:t> | </a:t>
            </a:r>
            <a:r>
              <a:rPr lang="en-US" b="1" dirty="0" err="1"/>
              <a:t>ft</a:t>
            </a:r>
            <a:r>
              <a:rPr lang="en-US" dirty="0"/>
              <a:t> </a:t>
            </a:r>
            <a:r>
              <a:rPr lang="en-US" dirty="0" err="1"/>
              <a:t>ServiceName</a:t>
            </a:r>
            <a:r>
              <a:rPr lang="en-US" dirty="0"/>
              <a:t>, Name, </a:t>
            </a:r>
            <a:r>
              <a:rPr lang="en-US" dirty="0" err="1"/>
              <a:t>InstanceStatus</a:t>
            </a:r>
            <a:endParaRPr lang="en-US" dirty="0"/>
          </a:p>
          <a:p>
            <a:r>
              <a:rPr lang="en-US" dirty="0"/>
              <a:t>}</a:t>
            </a:r>
          </a:p>
          <a:p>
            <a:endParaRPr lang="en-US" dirty="0"/>
          </a:p>
        </p:txBody>
      </p:sp>
    </p:spTree>
    <p:extLst>
      <p:ext uri="{BB962C8B-B14F-4D97-AF65-F5344CB8AC3E}">
        <p14:creationId xmlns:p14="http://schemas.microsoft.com/office/powerpoint/2010/main" val="378248964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 Storage </a:t>
            </a:r>
            <a:endParaRPr lang="en-US" dirty="0"/>
          </a:p>
        </p:txBody>
      </p:sp>
      <p:sp>
        <p:nvSpPr>
          <p:cNvPr id="3" name="Text Placeholder 2"/>
          <p:cNvSpPr>
            <a:spLocks noGrp="1"/>
          </p:cNvSpPr>
          <p:nvPr>
            <p:ph type="body" sz="quarter" idx="10"/>
          </p:nvPr>
        </p:nvSpPr>
        <p:spPr>
          <a:xfrm>
            <a:off x="389436" y="1085850"/>
            <a:ext cx="8363938" cy="2941831"/>
          </a:xfrm>
        </p:spPr>
        <p:txBody>
          <a:bodyPr/>
          <a:lstStyle/>
          <a:p>
            <a:r>
              <a:rPr lang="en-US" sz="3600" dirty="0" smtClean="0">
                <a:solidFill>
                  <a:schemeClr val="accent2"/>
                </a:solidFill>
              </a:rPr>
              <a:t>Data Disks</a:t>
            </a:r>
          </a:p>
          <a:p>
            <a:r>
              <a:rPr lang="en-US" sz="2800" dirty="0" smtClean="0">
                <a:solidFill>
                  <a:schemeClr val="tx2"/>
                </a:solidFill>
              </a:rPr>
              <a:t>Add/Remove data disks at boot or while running</a:t>
            </a:r>
          </a:p>
          <a:p>
            <a:r>
              <a:rPr lang="en-US" sz="2800" dirty="0" smtClean="0">
                <a:solidFill>
                  <a:schemeClr val="tx2"/>
                </a:solidFill>
              </a:rPr>
              <a:t>Create blank or attach existing disks </a:t>
            </a:r>
          </a:p>
          <a:p>
            <a:endParaRPr lang="en-US" sz="2800" dirty="0">
              <a:solidFill>
                <a:schemeClr val="tx2"/>
              </a:solidFill>
            </a:endParaRPr>
          </a:p>
          <a:p>
            <a:r>
              <a:rPr lang="en-US" sz="3200" dirty="0" smtClean="0">
                <a:solidFill>
                  <a:schemeClr val="accent2"/>
                </a:solidFill>
              </a:rPr>
              <a:t>Modify Cache Settings of OS Disk or Data Disk </a:t>
            </a:r>
          </a:p>
          <a:p>
            <a:r>
              <a:rPr lang="en-US" sz="2800" dirty="0" smtClean="0">
                <a:solidFill>
                  <a:schemeClr val="tx2"/>
                </a:solidFill>
              </a:rPr>
              <a:t>Modifying OS Disk while running requires reboot</a:t>
            </a:r>
            <a:endParaRPr lang="en-US" sz="2800" dirty="0">
              <a:solidFill>
                <a:schemeClr val="accent2"/>
              </a:solidFill>
            </a:endParaRPr>
          </a:p>
        </p:txBody>
      </p:sp>
    </p:spTree>
    <p:extLst>
      <p:ext uri="{BB962C8B-B14F-4D97-AF65-F5344CB8AC3E}">
        <p14:creationId xmlns:p14="http://schemas.microsoft.com/office/powerpoint/2010/main" val="78168255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Disk Creation</a:t>
            </a:r>
            <a:endParaRPr lang="en-US" dirty="0"/>
          </a:p>
        </p:txBody>
      </p:sp>
      <p:sp>
        <p:nvSpPr>
          <p:cNvPr id="5" name="Text Placeholder 4"/>
          <p:cNvSpPr>
            <a:spLocks noGrp="1"/>
          </p:cNvSpPr>
          <p:nvPr>
            <p:ph type="body" sz="quarter" idx="10"/>
          </p:nvPr>
        </p:nvSpPr>
        <p:spPr>
          <a:xfrm>
            <a:off x="389439" y="1428751"/>
            <a:ext cx="8754562" cy="2816156"/>
          </a:xfrm>
        </p:spPr>
        <p:txBody>
          <a:bodyPr/>
          <a:lstStyle/>
          <a:p>
            <a:r>
              <a:rPr lang="en-US" sz="2000" b="1" dirty="0" smtClean="0">
                <a:solidFill>
                  <a:schemeClr val="accent2"/>
                </a:solidFill>
              </a:rPr>
              <a:t>New Virtual Machine Creation with Data Disk</a:t>
            </a:r>
          </a:p>
          <a:p>
            <a:r>
              <a:rPr lang="en-US" sz="1600" b="1" dirty="0" smtClean="0"/>
              <a:t>New-</a:t>
            </a:r>
            <a:r>
              <a:rPr lang="en-US" sz="1600" b="1" dirty="0" err="1" smtClean="0"/>
              <a:t>AzureVMConfig</a:t>
            </a:r>
            <a:r>
              <a:rPr lang="en-US" sz="1600" dirty="0" smtClean="0"/>
              <a:t> </a:t>
            </a:r>
            <a:r>
              <a:rPr lang="en-US" sz="1600" i="1" dirty="0"/>
              <a:t>-Name</a:t>
            </a:r>
            <a:r>
              <a:rPr lang="en-US" sz="1600" dirty="0"/>
              <a:t> 'myvm1' </a:t>
            </a:r>
            <a:r>
              <a:rPr lang="en-US" sz="1600" i="1" dirty="0"/>
              <a:t>-</a:t>
            </a:r>
            <a:r>
              <a:rPr lang="en-US" sz="1600" i="1" dirty="0" err="1"/>
              <a:t>InstanceSize</a:t>
            </a:r>
            <a:r>
              <a:rPr lang="en-US" sz="1600" dirty="0"/>
              <a:t> 'Small' </a:t>
            </a:r>
            <a:r>
              <a:rPr lang="en-US" sz="1600" i="1" dirty="0"/>
              <a:t>-</a:t>
            </a:r>
            <a:r>
              <a:rPr lang="en-US" sz="1600" i="1" dirty="0" err="1"/>
              <a:t>ImageName</a:t>
            </a:r>
            <a:r>
              <a:rPr lang="en-US" sz="1600" dirty="0"/>
              <a:t> $</a:t>
            </a:r>
            <a:r>
              <a:rPr lang="en-US" sz="1600" dirty="0" err="1"/>
              <a:t>img</a:t>
            </a:r>
            <a:r>
              <a:rPr lang="en-US" sz="1600" dirty="0"/>
              <a:t> |</a:t>
            </a:r>
          </a:p>
          <a:p>
            <a:r>
              <a:rPr lang="en-US" sz="1600" dirty="0"/>
              <a:t>  </a:t>
            </a:r>
            <a:r>
              <a:rPr lang="en-US" sz="1600" b="1" dirty="0"/>
              <a:t>Add-</a:t>
            </a:r>
            <a:r>
              <a:rPr lang="en-US" sz="1600" b="1" dirty="0" err="1"/>
              <a:t>AzureProvisioningConfig</a:t>
            </a:r>
            <a:r>
              <a:rPr lang="en-US" sz="1600" dirty="0"/>
              <a:t> </a:t>
            </a:r>
            <a:r>
              <a:rPr lang="en-US" sz="1600" i="1" dirty="0"/>
              <a:t>-Windows</a:t>
            </a:r>
            <a:r>
              <a:rPr lang="en-US" sz="1600" dirty="0"/>
              <a:t> </a:t>
            </a:r>
            <a:r>
              <a:rPr lang="en-US" sz="1600" i="1" dirty="0"/>
              <a:t>-Password</a:t>
            </a:r>
            <a:r>
              <a:rPr lang="en-US" sz="1600" dirty="0"/>
              <a:t> $</a:t>
            </a:r>
            <a:r>
              <a:rPr lang="en-US" sz="1600" dirty="0" err="1"/>
              <a:t>pwd</a:t>
            </a:r>
            <a:r>
              <a:rPr lang="en-US" sz="1600" dirty="0"/>
              <a:t> |</a:t>
            </a:r>
          </a:p>
          <a:p>
            <a:r>
              <a:rPr lang="en-US" sz="1600" dirty="0"/>
              <a:t>  </a:t>
            </a:r>
            <a:r>
              <a:rPr lang="en-US" sz="1600" b="1" dirty="0"/>
              <a:t>Add-</a:t>
            </a:r>
            <a:r>
              <a:rPr lang="en-US" sz="1600" b="1" dirty="0" err="1"/>
              <a:t>AzureDataDisk</a:t>
            </a:r>
            <a:r>
              <a:rPr lang="en-US" sz="1600" dirty="0"/>
              <a:t> </a:t>
            </a:r>
            <a:r>
              <a:rPr lang="en-US" sz="1600" i="1" dirty="0"/>
              <a:t>-</a:t>
            </a:r>
            <a:r>
              <a:rPr lang="en-US" sz="1600" i="1" dirty="0" err="1"/>
              <a:t>CreateNew</a:t>
            </a:r>
            <a:r>
              <a:rPr lang="en-US" sz="1600" dirty="0"/>
              <a:t> </a:t>
            </a:r>
            <a:r>
              <a:rPr lang="en-US" sz="1600" i="1" dirty="0"/>
              <a:t>-</a:t>
            </a:r>
            <a:r>
              <a:rPr lang="en-US" sz="1600" i="1" dirty="0" err="1"/>
              <a:t>DiskSizeInGB</a:t>
            </a:r>
            <a:r>
              <a:rPr lang="en-US" sz="1600" dirty="0"/>
              <a:t> 10  </a:t>
            </a:r>
            <a:r>
              <a:rPr lang="en-US" sz="1600" i="1" dirty="0"/>
              <a:t>-</a:t>
            </a:r>
            <a:r>
              <a:rPr lang="en-US" sz="1600" i="1" dirty="0" err="1"/>
              <a:t>DiskLabel</a:t>
            </a:r>
            <a:r>
              <a:rPr lang="en-US" sz="1600" dirty="0"/>
              <a:t> </a:t>
            </a:r>
            <a:r>
              <a:rPr lang="en-US" sz="1600" dirty="0" smtClean="0"/>
              <a:t>'</a:t>
            </a:r>
            <a:r>
              <a:rPr lang="en-US" sz="1600" dirty="0" err="1" smtClean="0"/>
              <a:t>myddisk</a:t>
            </a:r>
            <a:r>
              <a:rPr lang="en-US" sz="1600" dirty="0" smtClean="0"/>
              <a:t>' </a:t>
            </a:r>
            <a:r>
              <a:rPr lang="en-US" sz="1600" i="1" dirty="0"/>
              <a:t>-LUN</a:t>
            </a:r>
            <a:r>
              <a:rPr lang="en-US" sz="1600" dirty="0"/>
              <a:t> 0 |</a:t>
            </a:r>
          </a:p>
          <a:p>
            <a:r>
              <a:rPr lang="en-US" sz="1600" dirty="0"/>
              <a:t>  </a:t>
            </a:r>
            <a:r>
              <a:rPr lang="en-US" sz="1600" b="1" dirty="0"/>
              <a:t>New-</a:t>
            </a:r>
            <a:r>
              <a:rPr lang="en-US" sz="1600" b="1" dirty="0" err="1"/>
              <a:t>AzureVM</a:t>
            </a:r>
            <a:r>
              <a:rPr lang="en-US" sz="1600" dirty="0"/>
              <a:t> </a:t>
            </a:r>
            <a:r>
              <a:rPr lang="en-US" sz="1600" i="1" dirty="0"/>
              <a:t>-</a:t>
            </a:r>
            <a:r>
              <a:rPr lang="en-US" sz="1600" i="1" dirty="0" err="1"/>
              <a:t>ServiceName</a:t>
            </a:r>
            <a:r>
              <a:rPr lang="en-US" sz="1600" dirty="0"/>
              <a:t> $</a:t>
            </a:r>
            <a:r>
              <a:rPr lang="en-US" sz="1600" dirty="0" err="1" smtClean="0"/>
              <a:t>cloudSvcName</a:t>
            </a:r>
            <a:endParaRPr lang="en-US" sz="1600" dirty="0" smtClean="0"/>
          </a:p>
          <a:p>
            <a:endParaRPr lang="en-US" sz="1600" dirty="0"/>
          </a:p>
          <a:p>
            <a:r>
              <a:rPr lang="en-US" sz="2000" b="1" dirty="0" smtClean="0">
                <a:solidFill>
                  <a:schemeClr val="accent2"/>
                </a:solidFill>
              </a:rPr>
              <a:t>Add new Data Disk to existing Virtual Machine</a:t>
            </a:r>
          </a:p>
          <a:p>
            <a:r>
              <a:rPr lang="en-US" sz="1600" b="1" dirty="0"/>
              <a:t>Get-</a:t>
            </a:r>
            <a:r>
              <a:rPr lang="en-US" sz="1600" b="1" dirty="0" err="1"/>
              <a:t>AzureVM</a:t>
            </a:r>
            <a:r>
              <a:rPr lang="en-US" sz="1600" dirty="0"/>
              <a:t> </a:t>
            </a:r>
            <a:r>
              <a:rPr lang="en-US" sz="1600" i="1" dirty="0"/>
              <a:t>-</a:t>
            </a:r>
            <a:r>
              <a:rPr lang="en-US" sz="1600" i="1" dirty="0" err="1"/>
              <a:t>ServiceName</a:t>
            </a:r>
            <a:r>
              <a:rPr lang="en-US" sz="1600" dirty="0"/>
              <a:t> 'myvm1' |</a:t>
            </a:r>
          </a:p>
          <a:p>
            <a:r>
              <a:rPr lang="en-US" sz="1600" dirty="0"/>
              <a:t>  </a:t>
            </a:r>
            <a:r>
              <a:rPr lang="en-US" sz="1600" b="1" dirty="0"/>
              <a:t>Add-</a:t>
            </a:r>
            <a:r>
              <a:rPr lang="en-US" sz="1600" b="1" dirty="0" err="1"/>
              <a:t>AzureDataDisk</a:t>
            </a:r>
            <a:r>
              <a:rPr lang="en-US" sz="1600" dirty="0"/>
              <a:t> </a:t>
            </a:r>
            <a:r>
              <a:rPr lang="en-US" sz="1600" i="1" dirty="0"/>
              <a:t>-</a:t>
            </a:r>
            <a:r>
              <a:rPr lang="en-US" sz="1600" i="1" dirty="0" err="1"/>
              <a:t>CreateNew</a:t>
            </a:r>
            <a:r>
              <a:rPr lang="en-US" sz="1600" dirty="0"/>
              <a:t> </a:t>
            </a:r>
            <a:r>
              <a:rPr lang="en-US" sz="1600" i="1" dirty="0"/>
              <a:t>-</a:t>
            </a:r>
            <a:r>
              <a:rPr lang="en-US" sz="1600" i="1" dirty="0" err="1"/>
              <a:t>DiskSizeInGB</a:t>
            </a:r>
            <a:r>
              <a:rPr lang="en-US" sz="1600" dirty="0"/>
              <a:t> 10  </a:t>
            </a:r>
            <a:r>
              <a:rPr lang="en-US" sz="1600" i="1" dirty="0"/>
              <a:t>-</a:t>
            </a:r>
            <a:r>
              <a:rPr lang="en-US" sz="1600" i="1" dirty="0" err="1"/>
              <a:t>DiskLabel</a:t>
            </a:r>
            <a:r>
              <a:rPr lang="en-US" sz="1600" dirty="0"/>
              <a:t> '</a:t>
            </a:r>
            <a:r>
              <a:rPr lang="en-US" sz="1600" dirty="0" err="1"/>
              <a:t>myddisk</a:t>
            </a:r>
            <a:r>
              <a:rPr lang="en-US" sz="1600" dirty="0"/>
              <a:t>' </a:t>
            </a:r>
            <a:r>
              <a:rPr lang="en-US" sz="1600" i="1" dirty="0"/>
              <a:t>-LUN</a:t>
            </a:r>
            <a:r>
              <a:rPr lang="en-US" sz="1600" dirty="0"/>
              <a:t> </a:t>
            </a:r>
            <a:r>
              <a:rPr lang="en-US" sz="1600" dirty="0" smtClean="0"/>
              <a:t>1 </a:t>
            </a:r>
            <a:r>
              <a:rPr lang="en-US" sz="1600" dirty="0"/>
              <a:t>|</a:t>
            </a:r>
          </a:p>
          <a:p>
            <a:r>
              <a:rPr lang="en-US" sz="1600" dirty="0"/>
              <a:t>  </a:t>
            </a:r>
            <a:r>
              <a:rPr lang="en-US" sz="1600" b="1" dirty="0"/>
              <a:t>Update-</a:t>
            </a:r>
            <a:r>
              <a:rPr lang="en-US" sz="1600" b="1" dirty="0" err="1"/>
              <a:t>AzureVM</a:t>
            </a:r>
            <a:r>
              <a:rPr lang="en-US" sz="1600" dirty="0"/>
              <a:t> </a:t>
            </a:r>
          </a:p>
        </p:txBody>
      </p:sp>
    </p:spTree>
    <p:extLst>
      <p:ext uri="{BB962C8B-B14F-4D97-AF65-F5344CB8AC3E}">
        <p14:creationId xmlns:p14="http://schemas.microsoft.com/office/powerpoint/2010/main" val="41823777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Cache Settings</a:t>
            </a:r>
            <a:endParaRPr lang="en-US" dirty="0"/>
          </a:p>
        </p:txBody>
      </p:sp>
      <p:sp>
        <p:nvSpPr>
          <p:cNvPr id="3" name="Text Placeholder 2"/>
          <p:cNvSpPr>
            <a:spLocks noGrp="1"/>
          </p:cNvSpPr>
          <p:nvPr>
            <p:ph type="body" sz="quarter" idx="10"/>
          </p:nvPr>
        </p:nvSpPr>
        <p:spPr>
          <a:xfrm>
            <a:off x="389438" y="1428751"/>
            <a:ext cx="8684820" cy="3105466"/>
          </a:xfrm>
        </p:spPr>
        <p:txBody>
          <a:bodyPr/>
          <a:lstStyle/>
          <a:p>
            <a:r>
              <a:rPr lang="en-US" sz="2000" b="1" dirty="0" smtClean="0">
                <a:solidFill>
                  <a:schemeClr val="accent2"/>
                </a:solidFill>
              </a:rPr>
              <a:t>Set Host Caching on OS Disk During Provisioning</a:t>
            </a:r>
            <a:endParaRPr lang="en-US" sz="2000" b="1" dirty="0">
              <a:solidFill>
                <a:schemeClr val="accent2"/>
              </a:solidFill>
            </a:endParaRPr>
          </a:p>
          <a:p>
            <a:r>
              <a:rPr lang="en-US" sz="1600" b="1" dirty="0"/>
              <a:t>New-</a:t>
            </a:r>
            <a:r>
              <a:rPr lang="en-US" sz="1600" b="1" dirty="0" err="1"/>
              <a:t>AzureVMConfig</a:t>
            </a:r>
            <a:r>
              <a:rPr lang="en-US" sz="1600" dirty="0"/>
              <a:t> </a:t>
            </a:r>
            <a:r>
              <a:rPr lang="en-US" sz="1600" i="1" dirty="0"/>
              <a:t>-Name</a:t>
            </a:r>
            <a:r>
              <a:rPr lang="en-US" sz="1600" dirty="0"/>
              <a:t> 'myvm1' </a:t>
            </a:r>
            <a:r>
              <a:rPr lang="en-US" sz="1600" i="1" dirty="0"/>
              <a:t>-</a:t>
            </a:r>
            <a:r>
              <a:rPr lang="en-US" sz="1600" i="1" dirty="0" err="1"/>
              <a:t>InstanceSize</a:t>
            </a:r>
            <a:r>
              <a:rPr lang="en-US" sz="1600" dirty="0"/>
              <a:t> 'Small' </a:t>
            </a:r>
            <a:r>
              <a:rPr lang="en-US" sz="1600" i="1" dirty="0"/>
              <a:t>-</a:t>
            </a:r>
            <a:r>
              <a:rPr lang="en-US" sz="1600" i="1" dirty="0" err="1"/>
              <a:t>ImageName</a:t>
            </a:r>
            <a:r>
              <a:rPr lang="en-US" sz="1600" dirty="0"/>
              <a:t> $</a:t>
            </a:r>
            <a:r>
              <a:rPr lang="en-US" sz="1600" dirty="0" err="1"/>
              <a:t>img</a:t>
            </a:r>
            <a:r>
              <a:rPr lang="en-US" sz="1600" dirty="0"/>
              <a:t> |</a:t>
            </a:r>
          </a:p>
          <a:p>
            <a:r>
              <a:rPr lang="en-US" sz="1600" dirty="0"/>
              <a:t>  </a:t>
            </a:r>
            <a:r>
              <a:rPr lang="en-US" sz="1600" b="1" dirty="0"/>
              <a:t>Add-</a:t>
            </a:r>
            <a:r>
              <a:rPr lang="en-US" sz="1600" b="1" dirty="0" err="1"/>
              <a:t>AzureProvisioningConfig</a:t>
            </a:r>
            <a:r>
              <a:rPr lang="en-US" sz="1600" dirty="0"/>
              <a:t> </a:t>
            </a:r>
            <a:r>
              <a:rPr lang="en-US" sz="1600" i="1" dirty="0"/>
              <a:t>-Windows</a:t>
            </a:r>
            <a:r>
              <a:rPr lang="en-US" sz="1600" dirty="0"/>
              <a:t> </a:t>
            </a:r>
            <a:r>
              <a:rPr lang="en-US" sz="1600" i="1" dirty="0"/>
              <a:t>-Password</a:t>
            </a:r>
            <a:r>
              <a:rPr lang="en-US" sz="1600" dirty="0"/>
              <a:t> $</a:t>
            </a:r>
            <a:r>
              <a:rPr lang="en-US" sz="1600" dirty="0" err="1"/>
              <a:t>pwd</a:t>
            </a:r>
            <a:r>
              <a:rPr lang="en-US" sz="1600" dirty="0"/>
              <a:t> | </a:t>
            </a:r>
          </a:p>
          <a:p>
            <a:r>
              <a:rPr lang="en-US" sz="1600" dirty="0"/>
              <a:t>  </a:t>
            </a:r>
            <a:r>
              <a:rPr lang="en-US" sz="1600" b="1" dirty="0"/>
              <a:t>Set-</a:t>
            </a:r>
            <a:r>
              <a:rPr lang="en-US" sz="1600" b="1" dirty="0" err="1"/>
              <a:t>AzureOSDisk</a:t>
            </a:r>
            <a:r>
              <a:rPr lang="en-US" sz="1600" dirty="0"/>
              <a:t> </a:t>
            </a:r>
            <a:r>
              <a:rPr lang="en-US" sz="1600" i="1" dirty="0"/>
              <a:t>-</a:t>
            </a:r>
            <a:r>
              <a:rPr lang="en-US" sz="1600" i="1" dirty="0" err="1"/>
              <a:t>HostCaching</a:t>
            </a:r>
            <a:r>
              <a:rPr lang="en-US" sz="1600" dirty="0"/>
              <a:t> '</a:t>
            </a:r>
            <a:r>
              <a:rPr lang="en-US" sz="1600" dirty="0" err="1"/>
              <a:t>ReadOnly</a:t>
            </a:r>
            <a:r>
              <a:rPr lang="en-US" sz="1600" dirty="0"/>
              <a:t>' | </a:t>
            </a:r>
          </a:p>
          <a:p>
            <a:r>
              <a:rPr lang="en-US" sz="1600" dirty="0"/>
              <a:t>  </a:t>
            </a:r>
            <a:r>
              <a:rPr lang="en-US" sz="1600" b="1" dirty="0"/>
              <a:t>New-</a:t>
            </a:r>
            <a:r>
              <a:rPr lang="en-US" sz="1600" b="1" dirty="0" err="1"/>
              <a:t>AzureVM</a:t>
            </a:r>
            <a:r>
              <a:rPr lang="en-US" sz="1600" dirty="0"/>
              <a:t> </a:t>
            </a:r>
            <a:r>
              <a:rPr lang="en-US" sz="1600" i="1" dirty="0"/>
              <a:t>-</a:t>
            </a:r>
            <a:r>
              <a:rPr lang="en-US" sz="1600" i="1" dirty="0" err="1"/>
              <a:t>ServiceDescription</a:t>
            </a:r>
            <a:r>
              <a:rPr lang="en-US" sz="1600" dirty="0"/>
              <a:t> $</a:t>
            </a:r>
            <a:r>
              <a:rPr lang="en-US" sz="1600" dirty="0" err="1" smtClean="0"/>
              <a:t>cloudSvcName</a:t>
            </a:r>
            <a:r>
              <a:rPr lang="en-US" sz="1600" dirty="0" smtClean="0"/>
              <a:t/>
            </a:r>
            <a:br>
              <a:rPr lang="en-US" sz="1600" dirty="0" smtClean="0"/>
            </a:br>
            <a:endParaRPr lang="en-US" sz="1600" dirty="0"/>
          </a:p>
          <a:p>
            <a:r>
              <a:rPr lang="en-US" sz="2000" b="1" dirty="0" smtClean="0">
                <a:solidFill>
                  <a:schemeClr val="accent2"/>
                </a:solidFill>
              </a:rPr>
              <a:t>Set Host Caching on Existing Data Disk in running VM</a:t>
            </a:r>
            <a:endParaRPr lang="en-US" sz="2000" b="1" dirty="0">
              <a:solidFill>
                <a:schemeClr val="accent2"/>
              </a:solidFill>
            </a:endParaRPr>
          </a:p>
          <a:p>
            <a:r>
              <a:rPr lang="en-US" sz="1600" b="1" dirty="0"/>
              <a:t>Get-</a:t>
            </a:r>
            <a:r>
              <a:rPr lang="en-US" sz="1600" b="1" dirty="0" err="1"/>
              <a:t>AzureVM</a:t>
            </a:r>
            <a:r>
              <a:rPr lang="en-US" sz="1600" dirty="0"/>
              <a:t> </a:t>
            </a:r>
            <a:r>
              <a:rPr lang="en-US" sz="1600" i="1" dirty="0"/>
              <a:t>-</a:t>
            </a:r>
            <a:r>
              <a:rPr lang="en-US" sz="1600" i="1" dirty="0" err="1"/>
              <a:t>ServiceName</a:t>
            </a:r>
            <a:r>
              <a:rPr lang="en-US" sz="1600" dirty="0"/>
              <a:t> $</a:t>
            </a:r>
            <a:r>
              <a:rPr lang="en-US" sz="1600" dirty="0" err="1"/>
              <a:t>cloudSvcName</a:t>
            </a:r>
            <a:r>
              <a:rPr lang="en-US" sz="1600" dirty="0"/>
              <a:t> </a:t>
            </a:r>
            <a:r>
              <a:rPr lang="en-US" sz="1600" i="1" dirty="0"/>
              <a:t>-Name</a:t>
            </a:r>
            <a:r>
              <a:rPr lang="en-US" sz="1600" dirty="0"/>
              <a:t> 'myvm1' | </a:t>
            </a:r>
          </a:p>
          <a:p>
            <a:r>
              <a:rPr lang="en-US" sz="1600" b="1" dirty="0" smtClean="0"/>
              <a:t>  Set-</a:t>
            </a:r>
            <a:r>
              <a:rPr lang="en-US" sz="1600" b="1" dirty="0" err="1" smtClean="0"/>
              <a:t>AzureDataDisk</a:t>
            </a:r>
            <a:r>
              <a:rPr lang="en-US" sz="1600" dirty="0" smtClean="0"/>
              <a:t> </a:t>
            </a:r>
            <a:r>
              <a:rPr lang="en-US" sz="1600" i="1" dirty="0"/>
              <a:t>-</a:t>
            </a:r>
            <a:r>
              <a:rPr lang="en-US" sz="1600" i="1" dirty="0" err="1"/>
              <a:t>HostCaching</a:t>
            </a:r>
            <a:r>
              <a:rPr lang="en-US" sz="1600" dirty="0"/>
              <a:t> '</a:t>
            </a:r>
            <a:r>
              <a:rPr lang="en-US" sz="1600" dirty="0" err="1"/>
              <a:t>ReadWrite</a:t>
            </a:r>
            <a:r>
              <a:rPr lang="en-US" sz="1600" dirty="0"/>
              <a:t>' </a:t>
            </a:r>
            <a:r>
              <a:rPr lang="en-US" sz="1600" i="1" dirty="0"/>
              <a:t>-LUN</a:t>
            </a:r>
            <a:r>
              <a:rPr lang="en-US" sz="1600" dirty="0"/>
              <a:t> 0 | </a:t>
            </a:r>
          </a:p>
          <a:p>
            <a:r>
              <a:rPr lang="en-US" sz="1600" b="1" dirty="0" smtClean="0"/>
              <a:t>  Update-</a:t>
            </a:r>
            <a:r>
              <a:rPr lang="en-US" sz="1600" b="1" dirty="0" err="1" smtClean="0"/>
              <a:t>AzureVM</a:t>
            </a:r>
            <a:r>
              <a:rPr lang="en-US" sz="1600" dirty="0" smtClean="0"/>
              <a:t> </a:t>
            </a:r>
            <a:endParaRPr lang="en-US" sz="1600" dirty="0"/>
          </a:p>
          <a:p>
            <a:endParaRPr lang="en-US" sz="1600" dirty="0"/>
          </a:p>
        </p:txBody>
      </p:sp>
    </p:spTree>
    <p:extLst>
      <p:ext uri="{BB962C8B-B14F-4D97-AF65-F5344CB8AC3E}">
        <p14:creationId xmlns:p14="http://schemas.microsoft.com/office/powerpoint/2010/main" val="380697750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t>
            </a:r>
            <a:r>
              <a:rPr lang="en-US" dirty="0" smtClean="0"/>
              <a:t>Endpoints</a:t>
            </a:r>
            <a:endParaRPr lang="en-US" dirty="0"/>
          </a:p>
        </p:txBody>
      </p:sp>
      <p:sp>
        <p:nvSpPr>
          <p:cNvPr id="3" name="Text Placeholder 2"/>
          <p:cNvSpPr>
            <a:spLocks noGrp="1"/>
          </p:cNvSpPr>
          <p:nvPr>
            <p:ph type="body" sz="quarter" idx="10"/>
          </p:nvPr>
        </p:nvSpPr>
        <p:spPr>
          <a:xfrm>
            <a:off x="273200" y="1428751"/>
            <a:ext cx="8870800" cy="3228576"/>
          </a:xfrm>
        </p:spPr>
        <p:txBody>
          <a:bodyPr/>
          <a:lstStyle/>
          <a:p>
            <a:r>
              <a:rPr lang="en-US" b="1" dirty="0" smtClean="0">
                <a:solidFill>
                  <a:schemeClr val="accent2"/>
                </a:solidFill>
              </a:rPr>
              <a:t>Add </a:t>
            </a:r>
            <a:r>
              <a:rPr lang="en-US" b="1" dirty="0" smtClean="0">
                <a:solidFill>
                  <a:schemeClr val="accent2"/>
                </a:solidFill>
              </a:rPr>
              <a:t>Endpoints </a:t>
            </a:r>
            <a:r>
              <a:rPr lang="en-US" b="1" dirty="0" smtClean="0">
                <a:solidFill>
                  <a:schemeClr val="accent2"/>
                </a:solidFill>
              </a:rPr>
              <a:t>at Creation</a:t>
            </a:r>
          </a:p>
          <a:p>
            <a:r>
              <a:rPr lang="en-US" sz="1400" b="1" dirty="0"/>
              <a:t>New-</a:t>
            </a:r>
            <a:r>
              <a:rPr lang="en-US" sz="1400" b="1" dirty="0" err="1"/>
              <a:t>AzureVMConfig</a:t>
            </a:r>
            <a:r>
              <a:rPr lang="en-US" sz="1400" dirty="0"/>
              <a:t> </a:t>
            </a:r>
            <a:r>
              <a:rPr lang="en-US" sz="1400" i="1" dirty="0"/>
              <a:t>-Name</a:t>
            </a:r>
            <a:r>
              <a:rPr lang="en-US" sz="1400" dirty="0"/>
              <a:t> 'myvm1' </a:t>
            </a:r>
            <a:r>
              <a:rPr lang="en-US" sz="1400" i="1" dirty="0"/>
              <a:t>-</a:t>
            </a:r>
            <a:r>
              <a:rPr lang="en-US" sz="1400" i="1" dirty="0" err="1"/>
              <a:t>InstanceSize</a:t>
            </a:r>
            <a:r>
              <a:rPr lang="en-US" sz="1400" dirty="0"/>
              <a:t> 'Small' </a:t>
            </a:r>
            <a:r>
              <a:rPr lang="en-US" sz="1400" i="1" dirty="0"/>
              <a:t>-</a:t>
            </a:r>
            <a:r>
              <a:rPr lang="en-US" sz="1400" i="1" dirty="0" err="1"/>
              <a:t>ImageName</a:t>
            </a:r>
            <a:r>
              <a:rPr lang="en-US" sz="1400" dirty="0"/>
              <a:t> $</a:t>
            </a:r>
            <a:r>
              <a:rPr lang="en-US" sz="1400" dirty="0" err="1"/>
              <a:t>img</a:t>
            </a:r>
            <a:r>
              <a:rPr lang="en-US" sz="1400" dirty="0"/>
              <a:t> |</a:t>
            </a:r>
          </a:p>
          <a:p>
            <a:r>
              <a:rPr lang="en-US" sz="1400" dirty="0"/>
              <a:t>  </a:t>
            </a:r>
            <a:r>
              <a:rPr lang="en-US" sz="1400" b="1" dirty="0"/>
              <a:t>Add-</a:t>
            </a:r>
            <a:r>
              <a:rPr lang="en-US" sz="1400" b="1" dirty="0" err="1"/>
              <a:t>AzureProvisioningConfig</a:t>
            </a:r>
            <a:r>
              <a:rPr lang="en-US" sz="1400" dirty="0"/>
              <a:t> </a:t>
            </a:r>
            <a:r>
              <a:rPr lang="en-US" sz="1400" i="1" dirty="0"/>
              <a:t>-Windows</a:t>
            </a:r>
            <a:r>
              <a:rPr lang="en-US" sz="1400" dirty="0"/>
              <a:t> </a:t>
            </a:r>
            <a:r>
              <a:rPr lang="en-US" sz="1400" i="1" dirty="0"/>
              <a:t>-Password</a:t>
            </a:r>
            <a:r>
              <a:rPr lang="en-US" sz="1400" dirty="0"/>
              <a:t> $</a:t>
            </a:r>
            <a:r>
              <a:rPr lang="en-US" sz="1400" dirty="0" err="1"/>
              <a:t>pwd</a:t>
            </a:r>
            <a:r>
              <a:rPr lang="en-US" sz="1400" dirty="0"/>
              <a:t> | </a:t>
            </a:r>
          </a:p>
          <a:p>
            <a:r>
              <a:rPr lang="en-US" sz="1400" dirty="0"/>
              <a:t>  </a:t>
            </a:r>
            <a:r>
              <a:rPr lang="en-US" sz="1400" b="1" dirty="0" smtClean="0"/>
              <a:t>Add-</a:t>
            </a:r>
            <a:r>
              <a:rPr lang="en-US" sz="1400" b="1" dirty="0" err="1" smtClean="0"/>
              <a:t>AzureEndpoint</a:t>
            </a:r>
            <a:r>
              <a:rPr lang="en-US" sz="1400" dirty="0" smtClean="0"/>
              <a:t> </a:t>
            </a:r>
            <a:r>
              <a:rPr lang="en-US" sz="1400" i="1" dirty="0"/>
              <a:t>-</a:t>
            </a:r>
            <a:r>
              <a:rPr lang="en-US" sz="1400" i="1" dirty="0" err="1"/>
              <a:t>LocalPort</a:t>
            </a:r>
            <a:r>
              <a:rPr lang="en-US" sz="1400" dirty="0"/>
              <a:t> 80 </a:t>
            </a:r>
            <a:r>
              <a:rPr lang="en-US" sz="1400" i="1" dirty="0"/>
              <a:t>-</a:t>
            </a:r>
            <a:r>
              <a:rPr lang="en-US" sz="1400" i="1" dirty="0" err="1"/>
              <a:t>PublicPort</a:t>
            </a:r>
            <a:r>
              <a:rPr lang="en-US" sz="1400" dirty="0"/>
              <a:t> 80 </a:t>
            </a:r>
            <a:r>
              <a:rPr lang="en-US" sz="1400" i="1" dirty="0"/>
              <a:t>-Name</a:t>
            </a:r>
            <a:r>
              <a:rPr lang="en-US" sz="1400" dirty="0"/>
              <a:t> </a:t>
            </a:r>
            <a:r>
              <a:rPr lang="en-US" sz="1400" dirty="0" smtClean="0"/>
              <a:t>http </a:t>
            </a:r>
            <a:r>
              <a:rPr lang="en-US" sz="1400" i="1" dirty="0" smtClean="0"/>
              <a:t>-</a:t>
            </a:r>
            <a:r>
              <a:rPr lang="en-US" sz="1400" i="1" dirty="0"/>
              <a:t>Protocol</a:t>
            </a:r>
            <a:r>
              <a:rPr lang="en-US" sz="1400" dirty="0"/>
              <a:t> </a:t>
            </a:r>
            <a:r>
              <a:rPr lang="en-US" sz="1400" dirty="0" err="1"/>
              <a:t>tcp</a:t>
            </a:r>
            <a:r>
              <a:rPr lang="en-US" sz="1400" dirty="0"/>
              <a:t> </a:t>
            </a:r>
            <a:r>
              <a:rPr lang="en-US" sz="1400" dirty="0" smtClean="0"/>
              <a:t>|</a:t>
            </a:r>
          </a:p>
          <a:p>
            <a:r>
              <a:rPr lang="en-US" sz="1400" b="1" dirty="0" smtClean="0"/>
              <a:t>  </a:t>
            </a:r>
            <a:r>
              <a:rPr lang="en-US" sz="1400" b="1" dirty="0" smtClean="0"/>
              <a:t>Add-</a:t>
            </a:r>
            <a:r>
              <a:rPr lang="en-US" sz="1400" b="1" dirty="0" err="1" smtClean="0"/>
              <a:t>AzureEndpoint</a:t>
            </a:r>
            <a:r>
              <a:rPr lang="en-US" sz="1400" dirty="0" smtClean="0"/>
              <a:t> </a:t>
            </a:r>
            <a:r>
              <a:rPr lang="en-US" sz="1400" i="1" dirty="0"/>
              <a:t>-</a:t>
            </a:r>
            <a:r>
              <a:rPr lang="en-US" sz="1400" i="1" dirty="0" err="1"/>
              <a:t>LocalPort</a:t>
            </a:r>
            <a:r>
              <a:rPr lang="en-US" sz="1400" dirty="0"/>
              <a:t> </a:t>
            </a:r>
            <a:r>
              <a:rPr lang="en-US" sz="1400" dirty="0" smtClean="0"/>
              <a:t>443 </a:t>
            </a:r>
            <a:r>
              <a:rPr lang="en-US" sz="1400" i="1" dirty="0"/>
              <a:t>-</a:t>
            </a:r>
            <a:r>
              <a:rPr lang="en-US" sz="1400" i="1" dirty="0" err="1"/>
              <a:t>PublicPort</a:t>
            </a:r>
            <a:r>
              <a:rPr lang="en-US" sz="1400" dirty="0"/>
              <a:t> </a:t>
            </a:r>
            <a:r>
              <a:rPr lang="en-US" sz="1400" dirty="0" smtClean="0"/>
              <a:t>443 </a:t>
            </a:r>
            <a:r>
              <a:rPr lang="en-US" sz="1400" i="1" dirty="0"/>
              <a:t>-Name</a:t>
            </a:r>
            <a:r>
              <a:rPr lang="en-US" sz="1400" dirty="0"/>
              <a:t> </a:t>
            </a:r>
            <a:r>
              <a:rPr lang="en-US" sz="1400" dirty="0" smtClean="0"/>
              <a:t>https </a:t>
            </a:r>
            <a:r>
              <a:rPr lang="en-US" sz="1400" i="1" dirty="0" smtClean="0"/>
              <a:t>-Protocol</a:t>
            </a:r>
            <a:r>
              <a:rPr lang="en-US" sz="1400" dirty="0" smtClean="0"/>
              <a:t> </a:t>
            </a:r>
            <a:r>
              <a:rPr lang="en-US" sz="1400" dirty="0" err="1"/>
              <a:t>tcp</a:t>
            </a:r>
            <a:r>
              <a:rPr lang="en-US" sz="1400" dirty="0"/>
              <a:t> |</a:t>
            </a:r>
          </a:p>
          <a:p>
            <a:r>
              <a:rPr lang="en-US" sz="1400" dirty="0"/>
              <a:t>  </a:t>
            </a:r>
            <a:r>
              <a:rPr lang="en-US" sz="1400" b="1" dirty="0"/>
              <a:t>New-</a:t>
            </a:r>
            <a:r>
              <a:rPr lang="en-US" sz="1400" b="1" dirty="0" err="1"/>
              <a:t>AzureVM</a:t>
            </a:r>
            <a:r>
              <a:rPr lang="en-US" sz="1400" dirty="0"/>
              <a:t> </a:t>
            </a:r>
            <a:r>
              <a:rPr lang="en-US" sz="1400" i="1" dirty="0"/>
              <a:t>-</a:t>
            </a:r>
            <a:r>
              <a:rPr lang="en-US" sz="1400" i="1" dirty="0" err="1"/>
              <a:t>ServiceDescription</a:t>
            </a:r>
            <a:r>
              <a:rPr lang="en-US" sz="1400" dirty="0"/>
              <a:t> $</a:t>
            </a:r>
            <a:r>
              <a:rPr lang="en-US" sz="1400" dirty="0" err="1"/>
              <a:t>cloudSvcName</a:t>
            </a:r>
            <a:endParaRPr lang="en-US" sz="1400" b="1" dirty="0">
              <a:solidFill>
                <a:schemeClr val="accent2"/>
              </a:solidFill>
            </a:endParaRPr>
          </a:p>
          <a:p>
            <a:endParaRPr lang="en-US" dirty="0" smtClean="0"/>
          </a:p>
          <a:p>
            <a:r>
              <a:rPr lang="en-US" b="1" dirty="0" smtClean="0">
                <a:solidFill>
                  <a:schemeClr val="accent2"/>
                </a:solidFill>
              </a:rPr>
              <a:t>Modify </a:t>
            </a:r>
            <a:r>
              <a:rPr lang="en-US" b="1" dirty="0" smtClean="0">
                <a:solidFill>
                  <a:schemeClr val="accent2"/>
                </a:solidFill>
              </a:rPr>
              <a:t>Endpoints </a:t>
            </a:r>
            <a:r>
              <a:rPr lang="en-US" b="1" dirty="0">
                <a:solidFill>
                  <a:schemeClr val="accent2"/>
                </a:solidFill>
              </a:rPr>
              <a:t>at </a:t>
            </a:r>
            <a:r>
              <a:rPr lang="en-US" b="1" dirty="0" smtClean="0">
                <a:solidFill>
                  <a:schemeClr val="accent2"/>
                </a:solidFill>
              </a:rPr>
              <a:t>Runtime</a:t>
            </a:r>
            <a:endParaRPr lang="en-US" b="1" dirty="0">
              <a:solidFill>
                <a:schemeClr val="accent2"/>
              </a:solidFill>
            </a:endParaRPr>
          </a:p>
          <a:p>
            <a:r>
              <a:rPr lang="en-US" sz="1400" b="1" dirty="0"/>
              <a:t>Get-</a:t>
            </a:r>
            <a:r>
              <a:rPr lang="en-US" sz="1400" b="1" dirty="0" err="1"/>
              <a:t>AzureVM</a:t>
            </a:r>
            <a:r>
              <a:rPr lang="en-US" sz="1400" dirty="0"/>
              <a:t> </a:t>
            </a:r>
            <a:r>
              <a:rPr lang="en-US" sz="1400" i="1" dirty="0"/>
              <a:t>-</a:t>
            </a:r>
            <a:r>
              <a:rPr lang="en-US" sz="1400" i="1" dirty="0" err="1"/>
              <a:t>ServiceName</a:t>
            </a:r>
            <a:r>
              <a:rPr lang="en-US" sz="1400" dirty="0"/>
              <a:t> $</a:t>
            </a:r>
            <a:r>
              <a:rPr lang="en-US" sz="1400" dirty="0" err="1"/>
              <a:t>cloudSvcName</a:t>
            </a:r>
            <a:r>
              <a:rPr lang="en-US" sz="1400" dirty="0"/>
              <a:t> </a:t>
            </a:r>
            <a:r>
              <a:rPr lang="en-US" sz="1400" i="1" dirty="0"/>
              <a:t>-Name</a:t>
            </a:r>
            <a:r>
              <a:rPr lang="en-US" sz="1400" dirty="0"/>
              <a:t> 'myvm1'</a:t>
            </a:r>
          </a:p>
          <a:p>
            <a:r>
              <a:rPr lang="en-US" sz="1400" dirty="0"/>
              <a:t>  </a:t>
            </a:r>
            <a:r>
              <a:rPr lang="en-US" sz="1400" b="1" dirty="0"/>
              <a:t>Add-</a:t>
            </a:r>
            <a:r>
              <a:rPr lang="en-US" sz="1400" b="1" dirty="0" err="1"/>
              <a:t>AzureProvisioningConfig</a:t>
            </a:r>
            <a:r>
              <a:rPr lang="en-US" sz="1400" dirty="0"/>
              <a:t> </a:t>
            </a:r>
            <a:r>
              <a:rPr lang="en-US" sz="1400" i="1" dirty="0"/>
              <a:t>-Windows</a:t>
            </a:r>
            <a:r>
              <a:rPr lang="en-US" sz="1400" dirty="0"/>
              <a:t> </a:t>
            </a:r>
            <a:r>
              <a:rPr lang="en-US" sz="1400" i="1" dirty="0"/>
              <a:t>-Password</a:t>
            </a:r>
            <a:r>
              <a:rPr lang="en-US" sz="1400" dirty="0"/>
              <a:t> $</a:t>
            </a:r>
            <a:r>
              <a:rPr lang="en-US" sz="1400" dirty="0" err="1"/>
              <a:t>pwd</a:t>
            </a:r>
            <a:r>
              <a:rPr lang="en-US" sz="1400" dirty="0"/>
              <a:t> | </a:t>
            </a:r>
          </a:p>
          <a:p>
            <a:r>
              <a:rPr lang="en-US" sz="1400" dirty="0"/>
              <a:t>  </a:t>
            </a:r>
            <a:r>
              <a:rPr lang="en-US" sz="1400" b="1" dirty="0" smtClean="0"/>
              <a:t>Add-</a:t>
            </a:r>
            <a:r>
              <a:rPr lang="en-US" sz="1400" b="1" dirty="0" err="1" smtClean="0"/>
              <a:t>AzureEndpoint</a:t>
            </a:r>
            <a:r>
              <a:rPr lang="en-US" sz="1400" dirty="0" smtClean="0"/>
              <a:t> </a:t>
            </a:r>
            <a:r>
              <a:rPr lang="en-US" sz="1400" i="1" dirty="0"/>
              <a:t>-</a:t>
            </a:r>
            <a:r>
              <a:rPr lang="en-US" sz="1400" i="1" dirty="0" err="1"/>
              <a:t>LocalPort</a:t>
            </a:r>
            <a:r>
              <a:rPr lang="en-US" sz="1400" dirty="0"/>
              <a:t> 53 </a:t>
            </a:r>
            <a:r>
              <a:rPr lang="en-US" sz="1400" i="1" dirty="0"/>
              <a:t>-</a:t>
            </a:r>
            <a:r>
              <a:rPr lang="en-US" sz="1400" i="1" dirty="0" err="1"/>
              <a:t>PublicPort</a:t>
            </a:r>
            <a:r>
              <a:rPr lang="en-US" sz="1400" dirty="0"/>
              <a:t> 53 </a:t>
            </a:r>
            <a:r>
              <a:rPr lang="en-US" sz="1400" i="1" dirty="0"/>
              <a:t>-Name</a:t>
            </a:r>
            <a:r>
              <a:rPr lang="en-US" sz="1400" dirty="0"/>
              <a:t> </a:t>
            </a:r>
            <a:r>
              <a:rPr lang="en-US" sz="1400" dirty="0" err="1"/>
              <a:t>dns</a:t>
            </a:r>
            <a:r>
              <a:rPr lang="en-US" sz="1400" dirty="0"/>
              <a:t> </a:t>
            </a:r>
            <a:r>
              <a:rPr lang="en-US" sz="1400" i="1" dirty="0"/>
              <a:t>-Protocol</a:t>
            </a:r>
            <a:r>
              <a:rPr lang="en-US" sz="1400" dirty="0"/>
              <a:t> </a:t>
            </a:r>
            <a:r>
              <a:rPr lang="en-US" sz="1400" dirty="0" err="1"/>
              <a:t>udp</a:t>
            </a:r>
            <a:r>
              <a:rPr lang="en-US" sz="1400" dirty="0"/>
              <a:t> |</a:t>
            </a:r>
          </a:p>
          <a:p>
            <a:r>
              <a:rPr lang="en-US" sz="1400" dirty="0"/>
              <a:t>  </a:t>
            </a:r>
            <a:r>
              <a:rPr lang="en-US" sz="1400" b="1" dirty="0" smtClean="0"/>
              <a:t>Remove-</a:t>
            </a:r>
            <a:r>
              <a:rPr lang="en-US" sz="1400" b="1" dirty="0" err="1" smtClean="0"/>
              <a:t>AzureEndpoint</a:t>
            </a:r>
            <a:r>
              <a:rPr lang="en-US" sz="1400" dirty="0" smtClean="0"/>
              <a:t> </a:t>
            </a:r>
            <a:r>
              <a:rPr lang="en-US" sz="1400" i="1" dirty="0"/>
              <a:t>-Name</a:t>
            </a:r>
            <a:r>
              <a:rPr lang="en-US" sz="1400" dirty="0"/>
              <a:t> https | </a:t>
            </a:r>
          </a:p>
          <a:p>
            <a:r>
              <a:rPr lang="en-US" sz="1400" dirty="0"/>
              <a:t>  </a:t>
            </a:r>
            <a:r>
              <a:rPr lang="en-US" sz="1400" b="1" dirty="0"/>
              <a:t>New-</a:t>
            </a:r>
            <a:r>
              <a:rPr lang="en-US" sz="1400" b="1" dirty="0" err="1"/>
              <a:t>AzureVM</a:t>
            </a:r>
            <a:r>
              <a:rPr lang="en-US" sz="1400" dirty="0"/>
              <a:t> </a:t>
            </a:r>
            <a:r>
              <a:rPr lang="en-US" sz="1400" i="1" dirty="0"/>
              <a:t>-</a:t>
            </a:r>
            <a:r>
              <a:rPr lang="en-US" sz="1400" i="1" dirty="0" err="1"/>
              <a:t>ServiceDescription</a:t>
            </a:r>
            <a:r>
              <a:rPr lang="en-US" sz="1400" dirty="0"/>
              <a:t> $</a:t>
            </a:r>
            <a:r>
              <a:rPr lang="en-US" sz="1400" dirty="0" err="1"/>
              <a:t>cloudSvcName</a:t>
            </a:r>
            <a:endParaRPr lang="en-US" sz="1400" dirty="0"/>
          </a:p>
        </p:txBody>
      </p:sp>
    </p:spTree>
    <p:extLst>
      <p:ext uri="{BB962C8B-B14F-4D97-AF65-F5344CB8AC3E}">
        <p14:creationId xmlns:p14="http://schemas.microsoft.com/office/powerpoint/2010/main" val="209299528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and Image Repository</a:t>
            </a:r>
            <a:endParaRPr lang="en-US" dirty="0"/>
          </a:p>
        </p:txBody>
      </p:sp>
      <p:sp>
        <p:nvSpPr>
          <p:cNvPr id="27" name="Rectangle 26"/>
          <p:cNvSpPr/>
          <p:nvPr/>
        </p:nvSpPr>
        <p:spPr bwMode="auto">
          <a:xfrm>
            <a:off x="389437" y="1008647"/>
            <a:ext cx="2224368" cy="114796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lvl="0" algn="ctr">
              <a:lnSpc>
                <a:spcPct val="90000"/>
              </a:lnSpc>
              <a:buSzPct val="90000"/>
              <a:defRPr/>
            </a:pPr>
            <a:r>
              <a:rPr lang="en-US"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lvl="0" algn="ctr">
              <a:lnSpc>
                <a:spcPct val="90000"/>
              </a:lnSpc>
              <a:buSzPct val="90000"/>
              <a:defRPr/>
            </a:pPr>
            <a:r>
              <a:rPr lang="en-US" sz="14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Partner and User</a:t>
            </a:r>
          </a:p>
        </p:txBody>
      </p:sp>
      <p:sp>
        <p:nvSpPr>
          <p:cNvPr id="28" name="Freeform 79"/>
          <p:cNvSpPr>
            <a:spLocks noEditPoints="1"/>
          </p:cNvSpPr>
          <p:nvPr/>
        </p:nvSpPr>
        <p:spPr bwMode="black">
          <a:xfrm>
            <a:off x="700562" y="169517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30" name="Freeform 79"/>
          <p:cNvSpPr>
            <a:spLocks noEditPoints="1"/>
          </p:cNvSpPr>
          <p:nvPr/>
        </p:nvSpPr>
        <p:spPr bwMode="black">
          <a:xfrm>
            <a:off x="1132702" y="169517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32" name="Freeform 79"/>
          <p:cNvSpPr>
            <a:spLocks noEditPoints="1"/>
          </p:cNvSpPr>
          <p:nvPr/>
        </p:nvSpPr>
        <p:spPr bwMode="black">
          <a:xfrm>
            <a:off x="1546916" y="1702914"/>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35" name="TextBox 34"/>
          <p:cNvSpPr txBox="1"/>
          <p:nvPr/>
        </p:nvSpPr>
        <p:spPr>
          <a:xfrm>
            <a:off x="2743200" y="1030154"/>
            <a:ext cx="6207071" cy="1661993"/>
          </a:xfrm>
          <a:prstGeom prst="rect">
            <a:avLst/>
          </a:prstGeom>
          <a:solidFill>
            <a:schemeClr val="bg2"/>
          </a:solidFill>
        </p:spPr>
        <p:txBody>
          <a:bodyPr wrap="square" lIns="0" tIns="0" rIns="0" bIns="0" rtlCol="0">
            <a:spAutoFit/>
          </a:bodyPr>
          <a:lstStyle/>
          <a:p>
            <a:r>
              <a:rPr lang="en-US" sz="1200" b="1" dirty="0" smtClean="0"/>
              <a:t>Get-</a:t>
            </a:r>
            <a:r>
              <a:rPr lang="en-US" sz="1200" b="1" dirty="0" err="1" smtClean="0"/>
              <a:t>AzureVMImage</a:t>
            </a:r>
            <a:r>
              <a:rPr lang="en-US" sz="1200" b="1" dirty="0" smtClean="0"/>
              <a:t>   </a:t>
            </a:r>
            <a:r>
              <a:rPr lang="en-US" sz="1200" b="1" dirty="0" smtClean="0">
                <a:solidFill>
                  <a:srgbClr val="00B050"/>
                </a:solidFill>
              </a:rPr>
              <a:t># Return all </a:t>
            </a:r>
          </a:p>
          <a:p>
            <a:r>
              <a:rPr lang="en-US" sz="1200" b="1" dirty="0" smtClean="0"/>
              <a:t>Get-</a:t>
            </a:r>
            <a:r>
              <a:rPr lang="en-US" sz="1200" b="1" dirty="0" err="1" smtClean="0"/>
              <a:t>AzureVMImage</a:t>
            </a:r>
            <a:r>
              <a:rPr lang="en-US" sz="1200" dirty="0" smtClean="0"/>
              <a:t> </a:t>
            </a:r>
            <a:r>
              <a:rPr lang="en-US" sz="1200" dirty="0"/>
              <a:t>| </a:t>
            </a:r>
            <a:r>
              <a:rPr lang="en-US" sz="1200" b="1" dirty="0"/>
              <a:t>Where</a:t>
            </a:r>
            <a:r>
              <a:rPr lang="en-US" sz="1200" dirty="0"/>
              <a:t> { $_.Category -</a:t>
            </a:r>
            <a:r>
              <a:rPr lang="en-US" sz="1200" dirty="0" err="1"/>
              <a:t>eq</a:t>
            </a:r>
            <a:r>
              <a:rPr lang="en-US" sz="1200" dirty="0"/>
              <a:t> 'Microsoft' </a:t>
            </a:r>
            <a:r>
              <a:rPr lang="en-US" sz="1200" dirty="0" smtClean="0"/>
              <a:t>} </a:t>
            </a:r>
            <a:r>
              <a:rPr lang="en-US" sz="1200" b="1" dirty="0">
                <a:solidFill>
                  <a:srgbClr val="00B050"/>
                </a:solidFill>
              </a:rPr>
              <a:t># Return </a:t>
            </a:r>
            <a:r>
              <a:rPr lang="en-US" sz="1200" b="1" dirty="0" smtClean="0">
                <a:solidFill>
                  <a:srgbClr val="00B050"/>
                </a:solidFill>
              </a:rPr>
              <a:t>Microsoft</a:t>
            </a:r>
            <a:r>
              <a:rPr lang="en-US" sz="1200" dirty="0" smtClean="0"/>
              <a:t>  </a:t>
            </a:r>
          </a:p>
          <a:p>
            <a:r>
              <a:rPr lang="en-US" sz="1200" b="1" dirty="0" smtClean="0"/>
              <a:t>Get-</a:t>
            </a:r>
            <a:r>
              <a:rPr lang="en-US" sz="1200" b="1" dirty="0" err="1" smtClean="0"/>
              <a:t>AzureVMImage</a:t>
            </a:r>
            <a:r>
              <a:rPr lang="en-US" sz="1200" dirty="0" smtClean="0"/>
              <a:t> </a:t>
            </a:r>
            <a:r>
              <a:rPr lang="en-US" sz="1200" dirty="0"/>
              <a:t>| </a:t>
            </a:r>
            <a:r>
              <a:rPr lang="en-US" sz="1200" b="1" dirty="0"/>
              <a:t>Where</a:t>
            </a:r>
            <a:r>
              <a:rPr lang="en-US" sz="1200" dirty="0"/>
              <a:t> { $_.Category -</a:t>
            </a:r>
            <a:r>
              <a:rPr lang="en-US" sz="1200" dirty="0" err="1"/>
              <a:t>eq</a:t>
            </a:r>
            <a:r>
              <a:rPr lang="en-US" sz="1200" dirty="0"/>
              <a:t> 'User' </a:t>
            </a:r>
            <a:r>
              <a:rPr lang="en-US" sz="1200" dirty="0" smtClean="0"/>
              <a:t>} </a:t>
            </a:r>
            <a:r>
              <a:rPr lang="en-US" sz="1200" b="1" dirty="0">
                <a:solidFill>
                  <a:srgbClr val="00B050"/>
                </a:solidFill>
              </a:rPr>
              <a:t># Return </a:t>
            </a:r>
            <a:r>
              <a:rPr lang="en-US" sz="1200" b="1" dirty="0" smtClean="0">
                <a:solidFill>
                  <a:srgbClr val="00B050"/>
                </a:solidFill>
              </a:rPr>
              <a:t>Custom</a:t>
            </a:r>
          </a:p>
          <a:p>
            <a:r>
              <a:rPr lang="en-US" sz="1200" b="1" dirty="0"/>
              <a:t>Get-</a:t>
            </a:r>
            <a:r>
              <a:rPr lang="en-US" sz="1200" b="1" dirty="0" err="1"/>
              <a:t>AzureVMImage</a:t>
            </a:r>
            <a:r>
              <a:rPr lang="en-US" sz="1200" dirty="0"/>
              <a:t> | </a:t>
            </a:r>
            <a:r>
              <a:rPr lang="en-US" sz="1200" b="1" dirty="0"/>
              <a:t>Where</a:t>
            </a:r>
            <a:r>
              <a:rPr lang="en-US" sz="1200" dirty="0"/>
              <a:t> { $_.Category -</a:t>
            </a:r>
            <a:r>
              <a:rPr lang="en-US" sz="1200" dirty="0" err="1"/>
              <a:t>eq</a:t>
            </a:r>
            <a:r>
              <a:rPr lang="en-US" sz="1200" dirty="0"/>
              <a:t> </a:t>
            </a:r>
            <a:r>
              <a:rPr lang="en-US" sz="1200" dirty="0" smtClean="0"/>
              <a:t>'Partner' </a:t>
            </a:r>
            <a:r>
              <a:rPr lang="en-US" sz="1200" dirty="0"/>
              <a:t>} </a:t>
            </a:r>
            <a:r>
              <a:rPr lang="en-US" sz="1200" b="1" dirty="0">
                <a:solidFill>
                  <a:srgbClr val="00B050"/>
                </a:solidFill>
              </a:rPr>
              <a:t># Return </a:t>
            </a:r>
            <a:r>
              <a:rPr lang="en-US" sz="1200" b="1" dirty="0" smtClean="0">
                <a:solidFill>
                  <a:srgbClr val="00B050"/>
                </a:solidFill>
              </a:rPr>
              <a:t>Partner Images</a:t>
            </a:r>
          </a:p>
          <a:p>
            <a:r>
              <a:rPr lang="en-US" sz="1200" b="1" dirty="0" smtClean="0"/>
              <a:t>Get-</a:t>
            </a:r>
            <a:r>
              <a:rPr lang="en-US" sz="1200" b="1" dirty="0" err="1" smtClean="0"/>
              <a:t>AzureVMImage</a:t>
            </a:r>
            <a:r>
              <a:rPr lang="en-US" sz="1200" dirty="0" smtClean="0"/>
              <a:t> </a:t>
            </a:r>
            <a:r>
              <a:rPr lang="en-US" sz="1200" dirty="0"/>
              <a:t>| </a:t>
            </a:r>
            <a:r>
              <a:rPr lang="en-US" sz="1200" b="1" dirty="0"/>
              <a:t>Where</a:t>
            </a:r>
            <a:r>
              <a:rPr lang="en-US" sz="1200" dirty="0"/>
              <a:t> { $_.OS -</a:t>
            </a:r>
            <a:r>
              <a:rPr lang="en-US" sz="1200" dirty="0" err="1"/>
              <a:t>eq</a:t>
            </a:r>
            <a:r>
              <a:rPr lang="en-US" sz="1200" dirty="0"/>
              <a:t> 'Windows' } </a:t>
            </a:r>
            <a:r>
              <a:rPr lang="en-US" sz="1200" b="1" dirty="0">
                <a:solidFill>
                  <a:srgbClr val="00B050"/>
                </a:solidFill>
              </a:rPr>
              <a:t># Return only Windows OS </a:t>
            </a:r>
            <a:r>
              <a:rPr lang="en-US" sz="1200" b="1" dirty="0" smtClean="0">
                <a:solidFill>
                  <a:srgbClr val="00B050"/>
                </a:solidFill>
              </a:rPr>
              <a:t>images</a:t>
            </a:r>
          </a:p>
          <a:p>
            <a:r>
              <a:rPr lang="en-US" sz="1200" b="1" dirty="0"/>
              <a:t>Remove-</a:t>
            </a:r>
            <a:r>
              <a:rPr lang="en-US" sz="1200" b="1" dirty="0" err="1"/>
              <a:t>AzureVMImage</a:t>
            </a:r>
            <a:r>
              <a:rPr lang="en-US" sz="1200" dirty="0"/>
              <a:t> </a:t>
            </a:r>
            <a:r>
              <a:rPr lang="en-US" sz="1200" i="1" dirty="0"/>
              <a:t>-</a:t>
            </a:r>
            <a:r>
              <a:rPr lang="en-US" sz="1200" i="1" dirty="0" err="1"/>
              <a:t>ImageName</a:t>
            </a:r>
            <a:r>
              <a:rPr lang="en-US" sz="1200" dirty="0"/>
              <a:t> '</a:t>
            </a:r>
            <a:r>
              <a:rPr lang="en-US" sz="1200" dirty="0" err="1"/>
              <a:t>myimg</a:t>
            </a:r>
            <a:r>
              <a:rPr lang="en-US" sz="1200" dirty="0"/>
              <a:t>' </a:t>
            </a:r>
            <a:r>
              <a:rPr lang="en-US" sz="1200" i="1" dirty="0" smtClean="0"/>
              <a:t>-</a:t>
            </a:r>
            <a:r>
              <a:rPr lang="en-US" sz="1200" i="1" dirty="0" err="1" smtClean="0"/>
              <a:t>DeleteVHD</a:t>
            </a:r>
            <a:r>
              <a:rPr lang="en-US" sz="1200" i="1" dirty="0" smtClean="0"/>
              <a:t>  </a:t>
            </a:r>
            <a:r>
              <a:rPr lang="en-US" sz="1200" b="1" dirty="0">
                <a:solidFill>
                  <a:srgbClr val="00B050"/>
                </a:solidFill>
              </a:rPr>
              <a:t># </a:t>
            </a:r>
            <a:r>
              <a:rPr lang="en-US" sz="1200" b="1" dirty="0" smtClean="0">
                <a:solidFill>
                  <a:srgbClr val="00B050"/>
                </a:solidFill>
              </a:rPr>
              <a:t>Delete image and storage</a:t>
            </a:r>
          </a:p>
          <a:p>
            <a:r>
              <a:rPr lang="en-US" sz="1200" b="1" dirty="0"/>
              <a:t>Add-</a:t>
            </a:r>
            <a:r>
              <a:rPr lang="en-US" sz="1200" b="1" dirty="0" err="1"/>
              <a:t>AzureVMImage</a:t>
            </a:r>
            <a:r>
              <a:rPr lang="en-US" sz="1200" dirty="0"/>
              <a:t> </a:t>
            </a:r>
            <a:r>
              <a:rPr lang="en-US" sz="1200" i="1" dirty="0"/>
              <a:t>-OS</a:t>
            </a:r>
            <a:r>
              <a:rPr lang="en-US" sz="1200" dirty="0"/>
              <a:t> 'Windows' </a:t>
            </a:r>
            <a:r>
              <a:rPr lang="en-US" sz="1200" i="1" dirty="0"/>
              <a:t>-</a:t>
            </a:r>
            <a:r>
              <a:rPr lang="en-US" sz="1200" i="1" dirty="0" err="1"/>
              <a:t>ImageName</a:t>
            </a:r>
            <a:r>
              <a:rPr lang="en-US" sz="1200" dirty="0"/>
              <a:t> '</a:t>
            </a:r>
            <a:r>
              <a:rPr lang="en-US" sz="1200" dirty="0" err="1"/>
              <a:t>MyWinImage</a:t>
            </a:r>
            <a:r>
              <a:rPr lang="en-US" sz="1200" dirty="0"/>
              <a:t>' </a:t>
            </a:r>
            <a:r>
              <a:rPr lang="en-US" sz="1200" i="1" dirty="0"/>
              <a:t>-</a:t>
            </a:r>
            <a:r>
              <a:rPr lang="en-US" sz="1200" i="1" dirty="0" err="1"/>
              <a:t>MediaLocation</a:t>
            </a:r>
            <a:r>
              <a:rPr lang="en-US" sz="1200" dirty="0"/>
              <a:t> 'http://storageaccount/vhds/winimage.vhd' </a:t>
            </a:r>
            <a:r>
              <a:rPr lang="en-US" sz="1200" b="1" dirty="0">
                <a:solidFill>
                  <a:srgbClr val="00B050"/>
                </a:solidFill>
              </a:rPr>
              <a:t># </a:t>
            </a:r>
            <a:r>
              <a:rPr lang="en-US" sz="1200" b="1" dirty="0" smtClean="0">
                <a:solidFill>
                  <a:srgbClr val="00B050"/>
                </a:solidFill>
              </a:rPr>
              <a:t>Add Existing VM Image from Storage</a:t>
            </a:r>
            <a:endParaRPr lang="en-US" sz="1200" b="1" dirty="0">
              <a:solidFill>
                <a:srgbClr val="00B050"/>
              </a:solidFill>
            </a:endParaRPr>
          </a:p>
          <a:p>
            <a:endParaRPr lang="en-US" sz="1200" b="1" dirty="0">
              <a:solidFill>
                <a:srgbClr val="00B050"/>
              </a:solidFill>
            </a:endParaRPr>
          </a:p>
        </p:txBody>
      </p:sp>
      <p:sp>
        <p:nvSpPr>
          <p:cNvPr id="38" name="Freeform 79"/>
          <p:cNvSpPr>
            <a:spLocks noEditPoints="1"/>
          </p:cNvSpPr>
          <p:nvPr/>
        </p:nvSpPr>
        <p:spPr bwMode="black">
          <a:xfrm>
            <a:off x="1954502" y="169517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39" name="Rectangle 38"/>
          <p:cNvSpPr/>
          <p:nvPr/>
        </p:nvSpPr>
        <p:spPr bwMode="auto">
          <a:xfrm>
            <a:off x="389436" y="2941219"/>
            <a:ext cx="2224368" cy="114796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lvl="0" algn="ctr">
              <a:lnSpc>
                <a:spcPct val="90000"/>
              </a:lnSpc>
              <a:buSzPct val="90000"/>
              <a:defRPr/>
            </a:pPr>
            <a:r>
              <a:rPr lang="en-US"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gn="ctr">
              <a:lnSpc>
                <a:spcPct val="90000"/>
              </a:lnSpc>
              <a:buSzPct val="90000"/>
              <a:defRPr/>
            </a:pPr>
            <a:r>
              <a:rPr lang="en-US" sz="14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or Data Disks</a:t>
            </a:r>
          </a:p>
        </p:txBody>
      </p:sp>
      <p:sp>
        <p:nvSpPr>
          <p:cNvPr id="40" name="Freeform 79"/>
          <p:cNvSpPr>
            <a:spLocks noEditPoints="1"/>
          </p:cNvSpPr>
          <p:nvPr/>
        </p:nvSpPr>
        <p:spPr bwMode="black">
          <a:xfrm>
            <a:off x="726553" y="359398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1" name="Freeform 79"/>
          <p:cNvSpPr>
            <a:spLocks noEditPoints="1"/>
          </p:cNvSpPr>
          <p:nvPr/>
        </p:nvSpPr>
        <p:spPr bwMode="black">
          <a:xfrm>
            <a:off x="1158693" y="359398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2" name="Freeform 79"/>
          <p:cNvSpPr>
            <a:spLocks noEditPoints="1"/>
          </p:cNvSpPr>
          <p:nvPr/>
        </p:nvSpPr>
        <p:spPr bwMode="black">
          <a:xfrm>
            <a:off x="1572907" y="3601716"/>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3" name="Freeform 79"/>
          <p:cNvSpPr>
            <a:spLocks noEditPoints="1"/>
          </p:cNvSpPr>
          <p:nvPr/>
        </p:nvSpPr>
        <p:spPr bwMode="black">
          <a:xfrm>
            <a:off x="1980493" y="359398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4" name="TextBox 43"/>
          <p:cNvSpPr txBox="1"/>
          <p:nvPr/>
        </p:nvSpPr>
        <p:spPr>
          <a:xfrm>
            <a:off x="2743200" y="2921595"/>
            <a:ext cx="6207071" cy="1677382"/>
          </a:xfrm>
          <a:prstGeom prst="rect">
            <a:avLst/>
          </a:prstGeom>
          <a:solidFill>
            <a:schemeClr val="bg2"/>
          </a:solidFill>
        </p:spPr>
        <p:txBody>
          <a:bodyPr wrap="square" lIns="0" tIns="0" rIns="0" bIns="0" rtlCol="0">
            <a:spAutoFit/>
          </a:bodyPr>
          <a:lstStyle/>
          <a:p>
            <a:r>
              <a:rPr lang="en-US" sz="1200" b="1" dirty="0" smtClean="0"/>
              <a:t>Get-</a:t>
            </a:r>
            <a:r>
              <a:rPr lang="en-US" sz="1200" b="1" dirty="0" err="1" smtClean="0"/>
              <a:t>AzureDisk</a:t>
            </a:r>
            <a:r>
              <a:rPr lang="en-US" sz="1200" b="1" dirty="0" smtClean="0"/>
              <a:t>   </a:t>
            </a:r>
            <a:r>
              <a:rPr lang="en-US" sz="1200" b="1" dirty="0">
                <a:solidFill>
                  <a:srgbClr val="00B050"/>
                </a:solidFill>
              </a:rPr>
              <a:t># Return all </a:t>
            </a:r>
            <a:endParaRPr lang="en-US" sz="1200" b="1" dirty="0" smtClean="0"/>
          </a:p>
          <a:p>
            <a:r>
              <a:rPr lang="en-US" sz="1200" b="1" dirty="0" smtClean="0"/>
              <a:t>Get-</a:t>
            </a:r>
            <a:r>
              <a:rPr lang="en-US" sz="1200" b="1" dirty="0" err="1" smtClean="0"/>
              <a:t>AzureDisk</a:t>
            </a:r>
            <a:r>
              <a:rPr lang="en-US" sz="1200" dirty="0" smtClean="0"/>
              <a:t> </a:t>
            </a:r>
            <a:r>
              <a:rPr lang="en-US" sz="1200" dirty="0"/>
              <a:t>| </a:t>
            </a:r>
            <a:r>
              <a:rPr lang="en-US" sz="1200" b="1" dirty="0"/>
              <a:t>Where</a:t>
            </a:r>
            <a:r>
              <a:rPr lang="en-US" sz="1200" dirty="0"/>
              <a:t> { $_.</a:t>
            </a:r>
            <a:r>
              <a:rPr lang="en-US" sz="1200" dirty="0" err="1"/>
              <a:t>AttachedTo</a:t>
            </a:r>
            <a:r>
              <a:rPr lang="en-US" sz="1200" dirty="0"/>
              <a:t> -</a:t>
            </a:r>
            <a:r>
              <a:rPr lang="en-US" sz="1200" dirty="0" err="1"/>
              <a:t>eq</a:t>
            </a:r>
            <a:r>
              <a:rPr lang="en-US" sz="1200" dirty="0"/>
              <a:t> $null } </a:t>
            </a:r>
            <a:r>
              <a:rPr lang="en-US" sz="1200" b="1" dirty="0">
                <a:solidFill>
                  <a:srgbClr val="00B050"/>
                </a:solidFill>
              </a:rPr>
              <a:t># Return </a:t>
            </a:r>
            <a:r>
              <a:rPr lang="en-US" sz="1200" b="1" dirty="0" smtClean="0">
                <a:solidFill>
                  <a:srgbClr val="00B050"/>
                </a:solidFill>
              </a:rPr>
              <a:t>all not attached to a VM</a:t>
            </a:r>
            <a:endParaRPr lang="en-US" sz="1200" dirty="0" smtClean="0"/>
          </a:p>
          <a:p>
            <a:r>
              <a:rPr lang="en-US" sz="1200" b="1" dirty="0" smtClean="0"/>
              <a:t>Get-</a:t>
            </a:r>
            <a:r>
              <a:rPr lang="en-US" sz="1200" b="1" dirty="0" err="1" smtClean="0"/>
              <a:t>AzureDisk</a:t>
            </a:r>
            <a:r>
              <a:rPr lang="en-US" sz="1200" dirty="0" smtClean="0"/>
              <a:t> </a:t>
            </a:r>
            <a:r>
              <a:rPr lang="en-US" sz="1200" dirty="0"/>
              <a:t>| </a:t>
            </a:r>
            <a:r>
              <a:rPr lang="en-US" sz="1200" b="1" dirty="0"/>
              <a:t>Where</a:t>
            </a:r>
            <a:r>
              <a:rPr lang="en-US" sz="1200" dirty="0"/>
              <a:t> { $_.OS -</a:t>
            </a:r>
            <a:r>
              <a:rPr lang="en-US" sz="1200" dirty="0" err="1"/>
              <a:t>eq</a:t>
            </a:r>
            <a:r>
              <a:rPr lang="en-US" sz="1200" dirty="0"/>
              <a:t> $null </a:t>
            </a:r>
            <a:r>
              <a:rPr lang="en-US" sz="1200" dirty="0" smtClean="0"/>
              <a:t>} </a:t>
            </a:r>
            <a:r>
              <a:rPr lang="en-US" sz="1200" b="1" dirty="0">
                <a:solidFill>
                  <a:srgbClr val="00B050"/>
                </a:solidFill>
              </a:rPr>
              <a:t># Return </a:t>
            </a:r>
            <a:r>
              <a:rPr lang="en-US" sz="1200" b="1" dirty="0" smtClean="0">
                <a:solidFill>
                  <a:srgbClr val="00B050"/>
                </a:solidFill>
              </a:rPr>
              <a:t>only data disks </a:t>
            </a:r>
            <a:endParaRPr lang="en-US" sz="1200" dirty="0">
              <a:gradFill>
                <a:gsLst>
                  <a:gs pos="0">
                    <a:srgbClr val="292929">
                      <a:lumMod val="90000"/>
                      <a:lumOff val="10000"/>
                    </a:srgbClr>
                  </a:gs>
                  <a:gs pos="86000">
                    <a:srgbClr val="292929">
                      <a:lumMod val="90000"/>
                      <a:lumOff val="10000"/>
                    </a:srgbClr>
                  </a:gs>
                </a:gsLst>
                <a:lin ang="5400000" scaled="0"/>
              </a:gradFill>
            </a:endParaRPr>
          </a:p>
          <a:p>
            <a:r>
              <a:rPr lang="en-US" sz="1200" b="1" dirty="0" smtClean="0"/>
              <a:t>Get-</a:t>
            </a:r>
            <a:r>
              <a:rPr lang="en-US" sz="1200" b="1" dirty="0" err="1" smtClean="0"/>
              <a:t>AzureDisk</a:t>
            </a:r>
            <a:r>
              <a:rPr lang="en-US" sz="1200" dirty="0" smtClean="0"/>
              <a:t> </a:t>
            </a:r>
            <a:r>
              <a:rPr lang="en-US" sz="1200" dirty="0"/>
              <a:t>| </a:t>
            </a:r>
            <a:r>
              <a:rPr lang="en-US" sz="1200" b="1" dirty="0"/>
              <a:t>Where</a:t>
            </a:r>
            <a:r>
              <a:rPr lang="en-US" sz="1200" dirty="0"/>
              <a:t> { $_.OS -</a:t>
            </a:r>
            <a:r>
              <a:rPr lang="en-US" sz="1200" dirty="0" err="1"/>
              <a:t>eq</a:t>
            </a:r>
            <a:r>
              <a:rPr lang="en-US" sz="1200" dirty="0"/>
              <a:t> 'Windows' } </a:t>
            </a:r>
            <a:r>
              <a:rPr lang="en-US" sz="1200" b="1" dirty="0">
                <a:solidFill>
                  <a:srgbClr val="00B050"/>
                </a:solidFill>
              </a:rPr>
              <a:t># Return </a:t>
            </a:r>
            <a:r>
              <a:rPr lang="en-US" sz="1200" b="1" dirty="0" smtClean="0">
                <a:solidFill>
                  <a:srgbClr val="00B050"/>
                </a:solidFill>
              </a:rPr>
              <a:t>only Windows OS disks</a:t>
            </a:r>
          </a:p>
          <a:p>
            <a:r>
              <a:rPr lang="en-US" sz="1200" b="1" dirty="0"/>
              <a:t>Remove-</a:t>
            </a:r>
            <a:r>
              <a:rPr lang="en-US" sz="1200" b="1" dirty="0" err="1"/>
              <a:t>AzureDisk</a:t>
            </a:r>
            <a:r>
              <a:rPr lang="en-US" sz="1200" dirty="0"/>
              <a:t> </a:t>
            </a:r>
            <a:r>
              <a:rPr lang="en-US" sz="1200" i="1" dirty="0"/>
              <a:t>-</a:t>
            </a:r>
            <a:r>
              <a:rPr lang="en-US" sz="1200" i="1" dirty="0" err="1"/>
              <a:t>DiskName</a:t>
            </a:r>
            <a:r>
              <a:rPr lang="en-US" sz="1200" dirty="0"/>
              <a:t> '</a:t>
            </a:r>
            <a:r>
              <a:rPr lang="en-US" sz="1200" dirty="0" err="1"/>
              <a:t>mydisk</a:t>
            </a:r>
            <a:r>
              <a:rPr lang="en-US" sz="1200" dirty="0"/>
              <a:t>' </a:t>
            </a:r>
            <a:r>
              <a:rPr lang="en-US" sz="1200" i="1" dirty="0" smtClean="0"/>
              <a:t>-</a:t>
            </a:r>
            <a:r>
              <a:rPr lang="en-US" sz="1200" i="1" dirty="0" err="1" smtClean="0"/>
              <a:t>DeleteVHD</a:t>
            </a:r>
            <a:r>
              <a:rPr lang="en-US" sz="1200" i="1" dirty="0" smtClean="0"/>
              <a:t>  </a:t>
            </a:r>
            <a:r>
              <a:rPr lang="en-US" sz="1200" b="1" dirty="0">
                <a:solidFill>
                  <a:srgbClr val="00B050"/>
                </a:solidFill>
              </a:rPr>
              <a:t># </a:t>
            </a:r>
            <a:r>
              <a:rPr lang="en-US" sz="1200" b="1" dirty="0" smtClean="0">
                <a:solidFill>
                  <a:srgbClr val="00B050"/>
                </a:solidFill>
              </a:rPr>
              <a:t>Delete disk and storage</a:t>
            </a:r>
          </a:p>
          <a:p>
            <a:r>
              <a:rPr lang="en-US" sz="1100" b="1" dirty="0"/>
              <a:t>Add-</a:t>
            </a:r>
            <a:r>
              <a:rPr lang="en-US" sz="1100" b="1" dirty="0" err="1"/>
              <a:t>AzureDisk</a:t>
            </a:r>
            <a:r>
              <a:rPr lang="en-US" sz="1100" dirty="0"/>
              <a:t> </a:t>
            </a:r>
            <a:r>
              <a:rPr lang="en-US" sz="1100" i="1" dirty="0"/>
              <a:t>-OS</a:t>
            </a:r>
            <a:r>
              <a:rPr lang="en-US" sz="1100" dirty="0"/>
              <a:t> 'Windows' </a:t>
            </a:r>
            <a:r>
              <a:rPr lang="en-US" sz="1100" i="1" dirty="0"/>
              <a:t>-</a:t>
            </a:r>
            <a:r>
              <a:rPr lang="en-US" sz="1100" i="1" dirty="0" err="1"/>
              <a:t>DiskName</a:t>
            </a:r>
            <a:r>
              <a:rPr lang="en-US" sz="1100" dirty="0"/>
              <a:t> '</a:t>
            </a:r>
            <a:r>
              <a:rPr lang="en-US" sz="1100" dirty="0" err="1"/>
              <a:t>MyWinDisk</a:t>
            </a:r>
            <a:r>
              <a:rPr lang="en-US" sz="1100" dirty="0"/>
              <a:t>' </a:t>
            </a:r>
            <a:r>
              <a:rPr lang="en-US" sz="1100" i="1" dirty="0"/>
              <a:t>-</a:t>
            </a:r>
            <a:r>
              <a:rPr lang="en-US" sz="1100" i="1" dirty="0" err="1"/>
              <a:t>MediaLocation</a:t>
            </a:r>
            <a:r>
              <a:rPr lang="en-US" sz="1100" dirty="0"/>
              <a:t> 'http://</a:t>
            </a:r>
            <a:r>
              <a:rPr lang="en-US" sz="1100" dirty="0" smtClean="0"/>
              <a:t>storageaccount/vhds/winosdisk.vhd‘ </a:t>
            </a:r>
            <a:r>
              <a:rPr lang="en-US" sz="1100" b="1" dirty="0" smtClean="0">
                <a:solidFill>
                  <a:srgbClr val="00B050"/>
                </a:solidFill>
              </a:rPr>
              <a:t># Add Existing OS Disk from Storage </a:t>
            </a:r>
            <a:endParaRPr lang="en-US" sz="1100" dirty="0"/>
          </a:p>
          <a:p>
            <a:r>
              <a:rPr lang="en-US" sz="1100" b="1" dirty="0"/>
              <a:t>Add-</a:t>
            </a:r>
            <a:r>
              <a:rPr lang="en-US" sz="1100" b="1" dirty="0" err="1"/>
              <a:t>AzureDisk</a:t>
            </a:r>
            <a:r>
              <a:rPr lang="en-US" sz="1100" dirty="0"/>
              <a:t>  </a:t>
            </a:r>
            <a:r>
              <a:rPr lang="en-US" sz="1100" i="1" dirty="0"/>
              <a:t>-</a:t>
            </a:r>
            <a:r>
              <a:rPr lang="en-US" sz="1100" i="1" dirty="0" err="1"/>
              <a:t>DiskName</a:t>
            </a:r>
            <a:r>
              <a:rPr lang="en-US" sz="1100" dirty="0"/>
              <a:t> '</a:t>
            </a:r>
            <a:r>
              <a:rPr lang="en-US" sz="1100" dirty="0" err="1"/>
              <a:t>MyDataDisk</a:t>
            </a:r>
            <a:r>
              <a:rPr lang="en-US" sz="1100" dirty="0"/>
              <a:t>' </a:t>
            </a:r>
            <a:r>
              <a:rPr lang="en-US" sz="1100" i="1" dirty="0"/>
              <a:t>-</a:t>
            </a:r>
            <a:r>
              <a:rPr lang="en-US" sz="1100" i="1" dirty="0" err="1"/>
              <a:t>MediaLocation</a:t>
            </a:r>
            <a:r>
              <a:rPr lang="en-US" sz="1100" dirty="0"/>
              <a:t> 'http://</a:t>
            </a:r>
            <a:r>
              <a:rPr lang="en-US" sz="1100" dirty="0" smtClean="0"/>
              <a:t>storageaccount/vhds/datadisk.vhd‘</a:t>
            </a:r>
          </a:p>
          <a:p>
            <a:r>
              <a:rPr lang="en-US" sz="1100" b="1" dirty="0">
                <a:solidFill>
                  <a:srgbClr val="00B050"/>
                </a:solidFill>
              </a:rPr>
              <a:t># </a:t>
            </a:r>
            <a:r>
              <a:rPr lang="en-US" sz="1100" b="1" dirty="0" smtClean="0">
                <a:solidFill>
                  <a:srgbClr val="00B050"/>
                </a:solidFill>
              </a:rPr>
              <a:t>Add Existing Data Disk from Storage </a:t>
            </a:r>
            <a:endParaRPr lang="en-US" sz="1100" b="1" dirty="0">
              <a:solidFill>
                <a:srgbClr val="00B050"/>
              </a:solidFill>
            </a:endParaRPr>
          </a:p>
          <a:p>
            <a:endParaRPr lang="en-US" sz="5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263948149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Updates to Running VMs</a:t>
            </a:r>
            <a:endParaRPr lang="en-US" dirty="0"/>
          </a:p>
        </p:txBody>
      </p:sp>
      <p:sp>
        <p:nvSpPr>
          <p:cNvPr id="4" name="Text Placeholder 3"/>
          <p:cNvSpPr>
            <a:spLocks noGrp="1"/>
          </p:cNvSpPr>
          <p:nvPr>
            <p:ph type="body" sz="quarter" idx="10"/>
          </p:nvPr>
        </p:nvSpPr>
        <p:spPr>
          <a:xfrm>
            <a:off x="255722" y="1428751"/>
            <a:ext cx="8834034" cy="2117503"/>
          </a:xfrm>
        </p:spPr>
        <p:txBody>
          <a:bodyPr/>
          <a:lstStyle/>
          <a:p>
            <a:r>
              <a:rPr lang="en-US" sz="1600" b="1" dirty="0" smtClean="0">
                <a:solidFill>
                  <a:schemeClr val="accent2"/>
                </a:solidFill>
              </a:rPr>
              <a:t>Remove RDP and Add New Storage Across all Web Front Ends</a:t>
            </a:r>
            <a:endParaRPr lang="en-US" sz="1600" b="1" dirty="0">
              <a:solidFill>
                <a:schemeClr val="accent2"/>
              </a:solidFill>
            </a:endParaRPr>
          </a:p>
          <a:p>
            <a:endParaRPr lang="en-US" sz="1600" b="1" dirty="0" smtClean="0"/>
          </a:p>
          <a:p>
            <a:r>
              <a:rPr lang="en-US" sz="1600" b="1" dirty="0" smtClean="0"/>
              <a:t>Get-</a:t>
            </a:r>
            <a:r>
              <a:rPr lang="en-US" sz="1600" b="1" dirty="0" err="1" smtClean="0"/>
              <a:t>AzureVM</a:t>
            </a:r>
            <a:r>
              <a:rPr lang="en-US" sz="1600" dirty="0" smtClean="0"/>
              <a:t> </a:t>
            </a:r>
            <a:r>
              <a:rPr lang="en-US" sz="1600" i="1" dirty="0"/>
              <a:t>-</a:t>
            </a:r>
            <a:r>
              <a:rPr lang="en-US" sz="1600" i="1" dirty="0" err="1"/>
              <a:t>ServiceName</a:t>
            </a:r>
            <a:r>
              <a:rPr lang="en-US" sz="1600" dirty="0"/>
              <a:t> </a:t>
            </a:r>
            <a:r>
              <a:rPr lang="en-US" sz="1600" dirty="0" smtClean="0"/>
              <a:t>$svc | </a:t>
            </a:r>
            <a:r>
              <a:rPr lang="en-US" sz="1600" b="1" dirty="0"/>
              <a:t>Where</a:t>
            </a:r>
            <a:r>
              <a:rPr lang="en-US" sz="1600" dirty="0"/>
              <a:t> { $_.Name -match '</a:t>
            </a:r>
            <a:r>
              <a:rPr lang="en-US" sz="1600" dirty="0" err="1"/>
              <a:t>wfe</a:t>
            </a:r>
            <a:r>
              <a:rPr lang="en-US" sz="1600" dirty="0"/>
              <a:t>' } | </a:t>
            </a:r>
            <a:r>
              <a:rPr lang="en-US" sz="1600" b="1" dirty="0" err="1"/>
              <a:t>foreach</a:t>
            </a:r>
            <a:r>
              <a:rPr lang="en-US" sz="1600" dirty="0"/>
              <a:t> {</a:t>
            </a:r>
          </a:p>
          <a:p>
            <a:r>
              <a:rPr lang="en-US" sz="1600" dirty="0"/>
              <a:t> </a:t>
            </a:r>
            <a:r>
              <a:rPr lang="en-US" sz="1600" dirty="0" smtClean="0"/>
              <a:t>$_ </a:t>
            </a:r>
            <a:r>
              <a:rPr lang="en-US" sz="1600" dirty="0"/>
              <a:t>| </a:t>
            </a:r>
          </a:p>
          <a:p>
            <a:r>
              <a:rPr lang="en-US" sz="1600" dirty="0"/>
              <a:t> </a:t>
            </a:r>
            <a:r>
              <a:rPr lang="en-US" sz="1600" b="1" dirty="0" smtClean="0"/>
              <a:t>Remove-</a:t>
            </a:r>
            <a:r>
              <a:rPr lang="en-US" sz="1600" b="1" dirty="0" err="1" smtClean="0"/>
              <a:t>AzureEndpoint</a:t>
            </a:r>
            <a:r>
              <a:rPr lang="en-US" sz="1600" dirty="0" smtClean="0"/>
              <a:t> </a:t>
            </a:r>
            <a:r>
              <a:rPr lang="en-US" sz="1600" i="1" dirty="0"/>
              <a:t>-Name</a:t>
            </a:r>
            <a:r>
              <a:rPr lang="en-US" sz="1600" dirty="0"/>
              <a:t> '</a:t>
            </a:r>
            <a:r>
              <a:rPr lang="en-US" sz="1600" dirty="0" err="1"/>
              <a:t>rdp</a:t>
            </a:r>
            <a:r>
              <a:rPr lang="en-US" sz="1600" dirty="0"/>
              <a:t>' | </a:t>
            </a:r>
          </a:p>
          <a:p>
            <a:r>
              <a:rPr lang="en-US" sz="1600" dirty="0"/>
              <a:t> </a:t>
            </a:r>
            <a:r>
              <a:rPr lang="en-US" sz="1600" b="1" dirty="0" smtClean="0"/>
              <a:t>Add-</a:t>
            </a:r>
            <a:r>
              <a:rPr lang="en-US" sz="1600" b="1" dirty="0" err="1" smtClean="0"/>
              <a:t>AzureDataDisk</a:t>
            </a:r>
            <a:r>
              <a:rPr lang="en-US" sz="1600" dirty="0" smtClean="0"/>
              <a:t> </a:t>
            </a:r>
            <a:r>
              <a:rPr lang="en-US" sz="1600" i="1" dirty="0"/>
              <a:t>-</a:t>
            </a:r>
            <a:r>
              <a:rPr lang="en-US" sz="1600" i="1" dirty="0" err="1"/>
              <a:t>CreateNew</a:t>
            </a:r>
            <a:r>
              <a:rPr lang="en-US" sz="1600" dirty="0"/>
              <a:t> </a:t>
            </a:r>
            <a:r>
              <a:rPr lang="en-US" sz="1600" i="1" dirty="0"/>
              <a:t>-</a:t>
            </a:r>
            <a:r>
              <a:rPr lang="en-US" sz="1600" i="1" dirty="0" err="1"/>
              <a:t>DiskSizeInGB</a:t>
            </a:r>
            <a:r>
              <a:rPr lang="en-US" sz="1600" dirty="0"/>
              <a:t> 10 </a:t>
            </a:r>
            <a:r>
              <a:rPr lang="en-US" sz="1600" i="1" dirty="0"/>
              <a:t>-LUN</a:t>
            </a:r>
            <a:r>
              <a:rPr lang="en-US" sz="1600" dirty="0"/>
              <a:t> 1 </a:t>
            </a:r>
            <a:r>
              <a:rPr lang="en-US" sz="1600" i="1" dirty="0"/>
              <a:t>-</a:t>
            </a:r>
            <a:r>
              <a:rPr lang="en-US" sz="1600" i="1" dirty="0" err="1"/>
              <a:t>DiskLabel</a:t>
            </a:r>
            <a:r>
              <a:rPr lang="en-US" sz="1600" dirty="0"/>
              <a:t> '</a:t>
            </a:r>
            <a:r>
              <a:rPr lang="en-US" sz="1600" dirty="0" err="1"/>
              <a:t>newstorage</a:t>
            </a:r>
            <a:r>
              <a:rPr lang="en-US" sz="1600" dirty="0"/>
              <a:t>' |</a:t>
            </a:r>
          </a:p>
          <a:p>
            <a:r>
              <a:rPr lang="en-US" sz="1600" dirty="0"/>
              <a:t> </a:t>
            </a:r>
            <a:r>
              <a:rPr lang="en-US" sz="1600" b="1" dirty="0" smtClean="0"/>
              <a:t>Update-</a:t>
            </a:r>
            <a:r>
              <a:rPr lang="en-US" sz="1600" b="1" dirty="0" err="1" smtClean="0"/>
              <a:t>AzureVM</a:t>
            </a:r>
            <a:endParaRPr lang="en-US" sz="1600" dirty="0"/>
          </a:p>
          <a:p>
            <a:r>
              <a:rPr lang="en-US" sz="1600" dirty="0"/>
              <a:t>} </a:t>
            </a:r>
          </a:p>
        </p:txBody>
      </p:sp>
    </p:spTree>
    <p:extLst>
      <p:ext uri="{BB962C8B-B14F-4D97-AF65-F5344CB8AC3E}">
        <p14:creationId xmlns:p14="http://schemas.microsoft.com/office/powerpoint/2010/main" val="98416460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Capturing a Virtual Machine as a new Image</a:t>
            </a:r>
            <a:endParaRPr lang="en-US" dirty="0"/>
          </a:p>
        </p:txBody>
      </p:sp>
      <p:sp>
        <p:nvSpPr>
          <p:cNvPr id="5" name="Text Placeholder 4"/>
          <p:cNvSpPr>
            <a:spLocks noGrp="1"/>
          </p:cNvSpPr>
          <p:nvPr>
            <p:ph type="body" sz="quarter" idx="10"/>
          </p:nvPr>
        </p:nvSpPr>
        <p:spPr>
          <a:xfrm>
            <a:off x="389438" y="1428751"/>
            <a:ext cx="8363937" cy="1468094"/>
          </a:xfrm>
        </p:spPr>
        <p:txBody>
          <a:bodyPr/>
          <a:lstStyle/>
          <a:p>
            <a:r>
              <a:rPr lang="en-US" b="1" dirty="0" smtClean="0">
                <a:solidFill>
                  <a:schemeClr val="accent2"/>
                </a:solidFill>
              </a:rPr>
              <a:t>Capture Sys-Prepped VM into a new Image (Deletes the Source VM)</a:t>
            </a:r>
            <a:endParaRPr lang="en-US" b="1" dirty="0">
              <a:solidFill>
                <a:schemeClr val="accent2"/>
              </a:solidFill>
            </a:endParaRPr>
          </a:p>
          <a:p>
            <a:endParaRPr lang="en-US" dirty="0" smtClean="0"/>
          </a:p>
          <a:p>
            <a:r>
              <a:rPr lang="en-US" b="1" dirty="0"/>
              <a:t>Save-</a:t>
            </a:r>
            <a:r>
              <a:rPr lang="en-US" b="1" dirty="0" err="1"/>
              <a:t>AzureVMImage</a:t>
            </a:r>
            <a:r>
              <a:rPr lang="en-US" dirty="0"/>
              <a:t> </a:t>
            </a:r>
            <a:r>
              <a:rPr lang="en-US" i="1" dirty="0"/>
              <a:t>-</a:t>
            </a:r>
            <a:r>
              <a:rPr lang="en-US" i="1" dirty="0" err="1"/>
              <a:t>ServiceName</a:t>
            </a:r>
            <a:r>
              <a:rPr lang="en-US" dirty="0"/>
              <a:t> $</a:t>
            </a:r>
            <a:r>
              <a:rPr lang="en-US" dirty="0" err="1"/>
              <a:t>cloudSvcName</a:t>
            </a:r>
            <a:r>
              <a:rPr lang="en-US" dirty="0"/>
              <a:t> </a:t>
            </a:r>
            <a:r>
              <a:rPr lang="en-US" i="1" dirty="0"/>
              <a:t>-Name</a:t>
            </a:r>
            <a:r>
              <a:rPr lang="en-US" dirty="0"/>
              <a:t> 'myvm1' </a:t>
            </a:r>
          </a:p>
          <a:p>
            <a:r>
              <a:rPr lang="en-US" i="1" dirty="0" smtClean="0"/>
              <a:t>	</a:t>
            </a:r>
            <a:r>
              <a:rPr lang="en-US" i="1" dirty="0"/>
              <a:t>	</a:t>
            </a:r>
            <a:r>
              <a:rPr lang="en-US" i="1" dirty="0" smtClean="0"/>
              <a:t>-</a:t>
            </a:r>
            <a:r>
              <a:rPr lang="en-US" i="1" dirty="0" err="1" smtClean="0"/>
              <a:t>NewImageName</a:t>
            </a:r>
            <a:r>
              <a:rPr lang="en-US" dirty="0" smtClean="0"/>
              <a:t> 'Image Name' </a:t>
            </a:r>
          </a:p>
          <a:p>
            <a:r>
              <a:rPr lang="en-US" i="1" dirty="0" smtClean="0"/>
              <a:t>	</a:t>
            </a:r>
            <a:endParaRPr lang="en-US" dirty="0"/>
          </a:p>
        </p:txBody>
      </p:sp>
    </p:spTree>
    <p:extLst>
      <p:ext uri="{BB962C8B-B14F-4D97-AF65-F5344CB8AC3E}">
        <p14:creationId xmlns:p14="http://schemas.microsoft.com/office/powerpoint/2010/main" val="172954053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Network Operations</a:t>
            </a:r>
            <a:endParaRPr lang="en-US" dirty="0"/>
          </a:p>
        </p:txBody>
      </p:sp>
      <p:sp>
        <p:nvSpPr>
          <p:cNvPr id="5" name="Text Placeholder 4"/>
          <p:cNvSpPr>
            <a:spLocks noGrp="1"/>
          </p:cNvSpPr>
          <p:nvPr>
            <p:ph type="body" sz="quarter" idx="10"/>
          </p:nvPr>
        </p:nvSpPr>
        <p:spPr>
          <a:xfrm>
            <a:off x="389438" y="1428751"/>
            <a:ext cx="8363937" cy="3600986"/>
          </a:xfrm>
        </p:spPr>
        <p:txBody>
          <a:bodyPr/>
          <a:lstStyle/>
          <a:p>
            <a:r>
              <a:rPr lang="en-US" dirty="0" smtClean="0">
                <a:solidFill>
                  <a:schemeClr val="accent2"/>
                </a:solidFill>
              </a:rPr>
              <a:t>View and Set Virtual Network Configuration</a:t>
            </a:r>
          </a:p>
          <a:p>
            <a:r>
              <a:rPr lang="en-US" b="1" dirty="0"/>
              <a:t>Get-</a:t>
            </a:r>
            <a:r>
              <a:rPr lang="en-US" b="1" dirty="0" err="1"/>
              <a:t>AzureVNetConfig</a:t>
            </a:r>
            <a:r>
              <a:rPr lang="en-US" dirty="0"/>
              <a:t> | </a:t>
            </a:r>
            <a:r>
              <a:rPr lang="en-US" b="1" dirty="0"/>
              <a:t>Select</a:t>
            </a:r>
            <a:r>
              <a:rPr lang="en-US" dirty="0"/>
              <a:t> </a:t>
            </a:r>
            <a:r>
              <a:rPr lang="en-US" i="1" dirty="0"/>
              <a:t>-Expand</a:t>
            </a:r>
            <a:r>
              <a:rPr lang="en-US" dirty="0"/>
              <a:t> </a:t>
            </a:r>
            <a:r>
              <a:rPr lang="en-US" dirty="0" err="1" smtClean="0"/>
              <a:t>XMLConfiguration</a:t>
            </a:r>
            <a:endParaRPr lang="en-US" dirty="0" smtClean="0"/>
          </a:p>
          <a:p>
            <a:r>
              <a:rPr lang="en-US" b="1" dirty="0"/>
              <a:t>Set-</a:t>
            </a:r>
            <a:r>
              <a:rPr lang="en-US" b="1" dirty="0" err="1"/>
              <a:t>AzureVNetConfig</a:t>
            </a:r>
            <a:r>
              <a:rPr lang="en-US" dirty="0"/>
              <a:t> </a:t>
            </a:r>
            <a:r>
              <a:rPr lang="en-US" i="1" dirty="0"/>
              <a:t>-</a:t>
            </a:r>
            <a:r>
              <a:rPr lang="en-US" i="1" dirty="0" err="1"/>
              <a:t>ConfigurationPath</a:t>
            </a:r>
            <a:r>
              <a:rPr lang="en-US" dirty="0"/>
              <a:t> 'c:\Network\MyNetCFG.xml' </a:t>
            </a:r>
            <a:endParaRPr lang="en-US" dirty="0" smtClean="0"/>
          </a:p>
          <a:p>
            <a:endParaRPr lang="en-US" dirty="0">
              <a:solidFill>
                <a:schemeClr val="accent2"/>
              </a:solidFill>
            </a:endParaRPr>
          </a:p>
          <a:p>
            <a:r>
              <a:rPr lang="en-US" dirty="0" smtClean="0">
                <a:solidFill>
                  <a:schemeClr val="accent2"/>
                </a:solidFill>
              </a:rPr>
              <a:t>Start and Stop Virtual Network Gateway </a:t>
            </a:r>
          </a:p>
          <a:p>
            <a:r>
              <a:rPr lang="en-US" b="1" dirty="0"/>
              <a:t>Set-</a:t>
            </a:r>
            <a:r>
              <a:rPr lang="en-US" b="1" dirty="0" err="1"/>
              <a:t>AzureVNetGateway</a:t>
            </a:r>
            <a:r>
              <a:rPr lang="en-US" dirty="0"/>
              <a:t> </a:t>
            </a:r>
            <a:r>
              <a:rPr lang="en-US" i="1" dirty="0"/>
              <a:t>-Disconnect</a:t>
            </a:r>
            <a:r>
              <a:rPr lang="en-US" dirty="0"/>
              <a:t> </a:t>
            </a:r>
            <a:r>
              <a:rPr lang="en-US" i="1" dirty="0"/>
              <a:t>-</a:t>
            </a:r>
            <a:r>
              <a:rPr lang="en-US" i="1" dirty="0" err="1"/>
              <a:t>VNetName</a:t>
            </a:r>
            <a:r>
              <a:rPr lang="en-US" dirty="0"/>
              <a:t> '</a:t>
            </a:r>
            <a:r>
              <a:rPr lang="en-US" dirty="0" err="1"/>
              <a:t>MyVNet</a:t>
            </a:r>
            <a:r>
              <a:rPr lang="en-US" dirty="0"/>
              <a:t>' </a:t>
            </a:r>
            <a:endParaRPr lang="en-US" dirty="0" smtClean="0"/>
          </a:p>
          <a:p>
            <a:r>
              <a:rPr lang="en-US" i="1" dirty="0"/>
              <a:t> </a:t>
            </a:r>
            <a:r>
              <a:rPr lang="en-US" i="1" dirty="0" smtClean="0"/>
              <a:t>  -</a:t>
            </a:r>
            <a:r>
              <a:rPr lang="en-US" i="1" dirty="0" err="1"/>
              <a:t>LocalNetworkSiteName</a:t>
            </a:r>
            <a:r>
              <a:rPr lang="en-US" dirty="0"/>
              <a:t> </a:t>
            </a:r>
            <a:r>
              <a:rPr lang="en-US" dirty="0" smtClean="0"/>
              <a:t>'</a:t>
            </a:r>
            <a:r>
              <a:rPr lang="en-US" dirty="0" err="1" smtClean="0"/>
              <a:t>MySite</a:t>
            </a:r>
            <a:r>
              <a:rPr lang="en-US" dirty="0"/>
              <a:t>'</a:t>
            </a:r>
            <a:endParaRPr lang="en-US" dirty="0" smtClean="0"/>
          </a:p>
          <a:p>
            <a:r>
              <a:rPr lang="en-US" b="1" dirty="0"/>
              <a:t>Set-</a:t>
            </a:r>
            <a:r>
              <a:rPr lang="en-US" b="1" dirty="0" err="1"/>
              <a:t>AzureVNetGateway</a:t>
            </a:r>
            <a:r>
              <a:rPr lang="en-US" dirty="0"/>
              <a:t> </a:t>
            </a:r>
            <a:r>
              <a:rPr lang="en-US" i="1" dirty="0" smtClean="0"/>
              <a:t>-</a:t>
            </a:r>
            <a:r>
              <a:rPr lang="en-US" i="1" dirty="0"/>
              <a:t>C</a:t>
            </a:r>
            <a:r>
              <a:rPr lang="en-US" i="1" dirty="0" smtClean="0"/>
              <a:t>onnect</a:t>
            </a:r>
            <a:r>
              <a:rPr lang="en-US" dirty="0" smtClean="0"/>
              <a:t> </a:t>
            </a:r>
            <a:r>
              <a:rPr lang="en-US" i="1" dirty="0"/>
              <a:t>-</a:t>
            </a:r>
            <a:r>
              <a:rPr lang="en-US" i="1" dirty="0" err="1"/>
              <a:t>VNetName</a:t>
            </a:r>
            <a:r>
              <a:rPr lang="en-US" dirty="0"/>
              <a:t> </a:t>
            </a:r>
            <a:r>
              <a:rPr lang="en-US" dirty="0" smtClean="0"/>
              <a:t>'</a:t>
            </a:r>
            <a:r>
              <a:rPr lang="en-US" dirty="0" err="1" smtClean="0"/>
              <a:t>MyVNet</a:t>
            </a:r>
            <a:r>
              <a:rPr lang="en-US" dirty="0"/>
              <a:t>'</a:t>
            </a:r>
            <a:r>
              <a:rPr lang="en-US" dirty="0" smtClean="0"/>
              <a:t> </a:t>
            </a:r>
          </a:p>
          <a:p>
            <a:r>
              <a:rPr lang="en-US" dirty="0" smtClean="0"/>
              <a:t>   -</a:t>
            </a:r>
            <a:r>
              <a:rPr lang="en-US" i="1" dirty="0" err="1" smtClean="0"/>
              <a:t>LocalNetworkSiteName</a:t>
            </a:r>
            <a:r>
              <a:rPr lang="en-US" dirty="0" smtClean="0"/>
              <a:t> </a:t>
            </a:r>
            <a:r>
              <a:rPr lang="en-US" dirty="0"/>
              <a:t>'</a:t>
            </a:r>
            <a:r>
              <a:rPr lang="en-US" dirty="0" err="1"/>
              <a:t>MySite</a:t>
            </a:r>
            <a:r>
              <a:rPr lang="en-US" dirty="0"/>
              <a:t>'</a:t>
            </a:r>
            <a:endParaRPr lang="en-US" dirty="0">
              <a:solidFill>
                <a:schemeClr val="accent2"/>
              </a:solidFill>
            </a:endParaRPr>
          </a:p>
          <a:p>
            <a:endParaRPr lang="en-US" dirty="0" smtClean="0">
              <a:solidFill>
                <a:schemeClr val="accent2"/>
              </a:solidFill>
            </a:endParaRPr>
          </a:p>
          <a:p>
            <a:r>
              <a:rPr lang="en-US" dirty="0" smtClean="0">
                <a:solidFill>
                  <a:schemeClr val="accent2"/>
                </a:solidFill>
              </a:rPr>
              <a:t>View Virtual Network Status</a:t>
            </a:r>
          </a:p>
          <a:p>
            <a:r>
              <a:rPr lang="en-US" b="1" dirty="0"/>
              <a:t>Get-</a:t>
            </a:r>
            <a:r>
              <a:rPr lang="en-US" b="1" dirty="0" err="1"/>
              <a:t>AzureVNetConnection</a:t>
            </a:r>
            <a:r>
              <a:rPr lang="en-US" dirty="0"/>
              <a:t> </a:t>
            </a:r>
            <a:r>
              <a:rPr lang="en-US" i="1" dirty="0"/>
              <a:t>-</a:t>
            </a:r>
            <a:r>
              <a:rPr lang="en-US" i="1" dirty="0" err="1"/>
              <a:t>VNetName</a:t>
            </a:r>
            <a:r>
              <a:rPr lang="en-US" dirty="0"/>
              <a:t> '</a:t>
            </a:r>
            <a:r>
              <a:rPr lang="en-US" dirty="0" err="1"/>
              <a:t>MyVNet</a:t>
            </a:r>
            <a:r>
              <a:rPr lang="en-US" dirty="0"/>
              <a:t>'</a:t>
            </a:r>
            <a:endParaRPr lang="en-US" dirty="0">
              <a:solidFill>
                <a:schemeClr val="accent2"/>
              </a:solidFill>
            </a:endParaRPr>
          </a:p>
        </p:txBody>
      </p:sp>
    </p:spTree>
    <p:extLst>
      <p:ext uri="{BB962C8B-B14F-4D97-AF65-F5344CB8AC3E}">
        <p14:creationId xmlns:p14="http://schemas.microsoft.com/office/powerpoint/2010/main" val="53456713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r>
              <a:rPr lang="en-US" dirty="0" smtClean="0"/>
              <a:t>	</a:t>
            </a:r>
            <a:endParaRPr lang="en-US" dirty="0"/>
          </a:p>
        </p:txBody>
      </p:sp>
      <p:sp>
        <p:nvSpPr>
          <p:cNvPr id="5" name="Text Placeholder 4"/>
          <p:cNvSpPr>
            <a:spLocks noGrp="1"/>
          </p:cNvSpPr>
          <p:nvPr>
            <p:ph type="body" sz="quarter" idx="11"/>
          </p:nvPr>
        </p:nvSpPr>
        <p:spPr>
          <a:xfrm>
            <a:off x="2606032" y="2057137"/>
            <a:ext cx="5210341" cy="1943627"/>
          </a:xfrm>
        </p:spPr>
        <p:txBody>
          <a:bodyPr/>
          <a:lstStyle/>
          <a:p>
            <a:r>
              <a:rPr lang="en-US" dirty="0" smtClean="0"/>
              <a:t>Virtual Machine Management</a:t>
            </a:r>
          </a:p>
          <a:p>
            <a:r>
              <a:rPr lang="en-US" dirty="0" smtClean="0"/>
              <a:t>Disk and Image Repository</a:t>
            </a:r>
          </a:p>
          <a:p>
            <a:r>
              <a:rPr lang="en-US" dirty="0" smtClean="0"/>
              <a:t>Configuring Virtual Networks</a:t>
            </a:r>
            <a:endParaRPr lang="en-US" dirty="0" smtClean="0"/>
          </a:p>
        </p:txBody>
      </p:sp>
    </p:spTree>
    <p:extLst>
      <p:ext uri="{BB962C8B-B14F-4D97-AF65-F5344CB8AC3E}">
        <p14:creationId xmlns:p14="http://schemas.microsoft.com/office/powerpoint/2010/main" val="413904289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can you do with PowerShell?</a:t>
            </a:r>
            <a:endParaRPr lang="en-US" dirty="0"/>
          </a:p>
        </p:txBody>
      </p:sp>
      <p:sp>
        <p:nvSpPr>
          <p:cNvPr id="5" name="Text Placeholder 4"/>
          <p:cNvSpPr>
            <a:spLocks noGrp="1"/>
          </p:cNvSpPr>
          <p:nvPr>
            <p:ph type="body" sz="quarter" idx="10"/>
          </p:nvPr>
        </p:nvSpPr>
        <p:spPr>
          <a:xfrm>
            <a:off x="389436" y="1085849"/>
            <a:ext cx="8363938" cy="3323987"/>
          </a:xfrm>
        </p:spPr>
        <p:txBody>
          <a:bodyPr/>
          <a:lstStyle/>
          <a:p>
            <a:r>
              <a:rPr lang="en-US" sz="3200" dirty="0">
                <a:solidFill>
                  <a:schemeClr val="accent2"/>
                </a:solidFill>
                <a:latin typeface="Segoe UI Light" pitchFamily="34" charset="0"/>
                <a:cs typeface="Segoe UI Light" pitchFamily="34" charset="0"/>
              </a:rPr>
              <a:t>Automation</a:t>
            </a:r>
          </a:p>
          <a:p>
            <a:pPr marL="342900" indent="-342900">
              <a:buFont typeface="Arial" pitchFamily="34" charset="0"/>
              <a:buChar char="•"/>
            </a:pPr>
            <a:r>
              <a:rPr lang="en-US" dirty="0"/>
              <a:t>Query, Manage and Configure </a:t>
            </a:r>
            <a:r>
              <a:rPr lang="en-US" dirty="0" smtClean="0"/>
              <a:t>Virtual </a:t>
            </a:r>
            <a:r>
              <a:rPr lang="en-US" dirty="0"/>
              <a:t>Machines across multiple subscriptions, cloud services and storage accounts.</a:t>
            </a:r>
          </a:p>
          <a:p>
            <a:r>
              <a:rPr lang="en-US" sz="3200" dirty="0" smtClean="0">
                <a:solidFill>
                  <a:schemeClr val="accent2"/>
                </a:solidFill>
                <a:latin typeface="Segoe UI Light" pitchFamily="34" charset="0"/>
                <a:cs typeface="Segoe UI Light" pitchFamily="34" charset="0"/>
              </a:rPr>
              <a:t>Provision Fully Configured Virtual Machines</a:t>
            </a:r>
          </a:p>
          <a:p>
            <a:pPr marL="342900" indent="-342900">
              <a:buFont typeface="Arial" pitchFamily="34" charset="0"/>
              <a:buChar char="•"/>
            </a:pPr>
            <a:r>
              <a:rPr lang="en-US" dirty="0" smtClean="0"/>
              <a:t>Domain Joined</a:t>
            </a:r>
          </a:p>
          <a:p>
            <a:pPr marL="342900" indent="-342900">
              <a:buFont typeface="Arial" pitchFamily="34" charset="0"/>
              <a:buChar char="•"/>
            </a:pPr>
            <a:r>
              <a:rPr lang="en-US" dirty="0" smtClean="0"/>
              <a:t>Storage and Networking Configured </a:t>
            </a:r>
          </a:p>
          <a:p>
            <a:r>
              <a:rPr lang="en-US" sz="3200" dirty="0" smtClean="0">
                <a:solidFill>
                  <a:schemeClr val="accent2"/>
                </a:solidFill>
                <a:latin typeface="Segoe UI Light" pitchFamily="34" charset="0"/>
                <a:cs typeface="Segoe UI Light" pitchFamily="34" charset="0"/>
              </a:rPr>
              <a:t>Virtual Networking</a:t>
            </a:r>
          </a:p>
          <a:p>
            <a:pPr marL="342900" indent="-342900">
              <a:buFont typeface="Arial" pitchFamily="34" charset="0"/>
              <a:buChar char="•"/>
            </a:pPr>
            <a:r>
              <a:rPr lang="en-US" dirty="0" smtClean="0"/>
              <a:t>Completely Configure VNETs from a Script</a:t>
            </a:r>
          </a:p>
        </p:txBody>
      </p:sp>
    </p:spTree>
    <p:extLst>
      <p:ext uri="{BB962C8B-B14F-4D97-AF65-F5344CB8AC3E}">
        <p14:creationId xmlns:p14="http://schemas.microsoft.com/office/powerpoint/2010/main" val="86643679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7715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your Subscription</a:t>
            </a:r>
            <a:endParaRPr lang="en-US" dirty="0"/>
          </a:p>
        </p:txBody>
      </p:sp>
      <p:sp>
        <p:nvSpPr>
          <p:cNvPr id="3" name="Text Placeholder 2"/>
          <p:cNvSpPr>
            <a:spLocks noGrp="1"/>
          </p:cNvSpPr>
          <p:nvPr>
            <p:ph type="body" sz="quarter" idx="10"/>
          </p:nvPr>
        </p:nvSpPr>
        <p:spPr>
          <a:xfrm>
            <a:off x="389436" y="1085850"/>
            <a:ext cx="8363938" cy="3246530"/>
          </a:xfrm>
        </p:spPr>
        <p:txBody>
          <a:bodyPr/>
          <a:lstStyle/>
          <a:p>
            <a:r>
              <a:rPr lang="en-US" sz="3200" dirty="0" smtClean="0">
                <a:solidFill>
                  <a:schemeClr val="accent2"/>
                </a:solidFill>
              </a:rPr>
              <a:t>Import Downloaded Publish Profile (.</a:t>
            </a:r>
            <a:r>
              <a:rPr lang="en-US" sz="3200" dirty="0" err="1" smtClean="0">
                <a:solidFill>
                  <a:schemeClr val="accent2"/>
                </a:solidFill>
              </a:rPr>
              <a:t>publishsettings</a:t>
            </a:r>
            <a:r>
              <a:rPr lang="en-US" sz="3200" dirty="0" smtClean="0">
                <a:solidFill>
                  <a:schemeClr val="accent2"/>
                </a:solidFill>
              </a:rPr>
              <a:t>)</a:t>
            </a:r>
          </a:p>
          <a:p>
            <a:r>
              <a:rPr lang="en-US" sz="2000" dirty="0">
                <a:hlinkClick r:id="rId2"/>
              </a:rPr>
              <a:t>http://</a:t>
            </a:r>
            <a:r>
              <a:rPr lang="en-US" sz="2000" dirty="0" smtClean="0">
                <a:hlinkClick r:id="rId2"/>
              </a:rPr>
              <a:t>windows.azure.com/download/publishprofile.aspx</a:t>
            </a:r>
            <a:endParaRPr lang="en-US" sz="3200" dirty="0"/>
          </a:p>
          <a:p>
            <a:endParaRPr lang="en-US" sz="2400" dirty="0" smtClean="0"/>
          </a:p>
          <a:p>
            <a:r>
              <a:rPr lang="en-US" sz="2400" b="1" dirty="0" smtClean="0"/>
              <a:t>Import-</a:t>
            </a:r>
            <a:r>
              <a:rPr lang="en-US" sz="2400" b="1" dirty="0" err="1" smtClean="0"/>
              <a:t>AzurePublishSettingsFile</a:t>
            </a:r>
            <a:r>
              <a:rPr lang="en-US" sz="2400" b="1" dirty="0" smtClean="0"/>
              <a:t> </a:t>
            </a:r>
            <a:r>
              <a:rPr lang="en-US" sz="2400" b="1" dirty="0" smtClean="0"/>
              <a:t>&lt;path to </a:t>
            </a:r>
            <a:r>
              <a:rPr lang="en-US" sz="2400" b="1" dirty="0" err="1" smtClean="0"/>
              <a:t>sub.publishsettings</a:t>
            </a:r>
            <a:r>
              <a:rPr lang="en-US" sz="2400" b="1" dirty="0" smtClean="0"/>
              <a:t>&gt;</a:t>
            </a:r>
            <a:endParaRPr lang="en-US" sz="2400" dirty="0" smtClean="0"/>
          </a:p>
          <a:p>
            <a:endParaRPr lang="en-US" sz="3200" dirty="0"/>
          </a:p>
          <a:p>
            <a:r>
              <a:rPr lang="en-US" sz="3200" dirty="0" smtClean="0">
                <a:solidFill>
                  <a:schemeClr val="accent2"/>
                </a:solidFill>
              </a:rPr>
              <a:t>Automatically Imports Subscription ID, Certificate, Service Endpoint and Subscription Name.</a:t>
            </a:r>
            <a:endParaRPr lang="en-US" sz="3200" dirty="0" smtClean="0"/>
          </a:p>
        </p:txBody>
      </p:sp>
    </p:spTree>
    <p:extLst>
      <p:ext uri="{BB962C8B-B14F-4D97-AF65-F5344CB8AC3E}">
        <p14:creationId xmlns:p14="http://schemas.microsoft.com/office/powerpoint/2010/main" val="11258193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p>
            <a:r>
              <a:rPr lang="en-US" dirty="0" smtClean="0"/>
              <a:t>Manual Configuration of Subscription</a:t>
            </a:r>
            <a:endParaRPr lang="en-US" dirty="0"/>
          </a:p>
        </p:txBody>
      </p:sp>
      <p:sp>
        <p:nvSpPr>
          <p:cNvPr id="3" name="Text Placeholder 2"/>
          <p:cNvSpPr>
            <a:spLocks noGrp="1"/>
          </p:cNvSpPr>
          <p:nvPr>
            <p:ph type="body" sz="quarter" idx="10"/>
          </p:nvPr>
        </p:nvSpPr>
        <p:spPr>
          <a:xfrm>
            <a:off x="389436" y="1085850"/>
            <a:ext cx="8363938" cy="2747932"/>
          </a:xfrm>
        </p:spPr>
        <p:txBody>
          <a:bodyPr/>
          <a:lstStyle/>
          <a:p>
            <a:endParaRPr lang="en-US" sz="3200" dirty="0" smtClean="0">
              <a:solidFill>
                <a:schemeClr val="accent2"/>
              </a:solidFill>
            </a:endParaRPr>
          </a:p>
          <a:p>
            <a:r>
              <a:rPr lang="en-US" sz="3200" dirty="0" smtClean="0">
                <a:solidFill>
                  <a:schemeClr val="accent2"/>
                </a:solidFill>
              </a:rPr>
              <a:t>Associate </a:t>
            </a:r>
            <a:r>
              <a:rPr lang="en-US" sz="3200" dirty="0">
                <a:solidFill>
                  <a:schemeClr val="accent2"/>
                </a:solidFill>
              </a:rPr>
              <a:t>Certificate and Subscription ID </a:t>
            </a:r>
          </a:p>
          <a:p>
            <a:r>
              <a:rPr lang="en-US" sz="2400" dirty="0">
                <a:solidFill>
                  <a:schemeClr val="tx2"/>
                </a:solidFill>
              </a:rPr>
              <a:t>$cert = Get-Item cert:\</a:t>
            </a:r>
            <a:r>
              <a:rPr lang="en-US" sz="2400" dirty="0" err="1">
                <a:solidFill>
                  <a:schemeClr val="tx2"/>
                </a:solidFill>
              </a:rPr>
              <a:t>CurrentUser</a:t>
            </a:r>
            <a:r>
              <a:rPr lang="en-US" sz="2400" dirty="0">
                <a:solidFill>
                  <a:schemeClr val="tx2"/>
                </a:solidFill>
              </a:rPr>
              <a:t>\My\CERTTHUMBPRINT</a:t>
            </a:r>
          </a:p>
          <a:p>
            <a:r>
              <a:rPr lang="en-US" sz="2400" dirty="0"/>
              <a:t>Set-</a:t>
            </a:r>
            <a:r>
              <a:rPr lang="en-US" sz="2400" dirty="0" err="1"/>
              <a:t>AzureSubscription</a:t>
            </a:r>
            <a:r>
              <a:rPr lang="en-US" sz="2400" dirty="0"/>
              <a:t> '</a:t>
            </a:r>
            <a:r>
              <a:rPr lang="en-US" sz="2400" dirty="0" err="1"/>
              <a:t>mysub</a:t>
            </a:r>
            <a:r>
              <a:rPr lang="en-US" sz="2400" dirty="0"/>
              <a:t>' </a:t>
            </a:r>
            <a:r>
              <a:rPr lang="en-US" sz="2400" dirty="0" smtClean="0"/>
              <a:t>-Certificate </a:t>
            </a:r>
            <a:r>
              <a:rPr lang="en-US" sz="2400" dirty="0"/>
              <a:t>$cert </a:t>
            </a:r>
            <a:r>
              <a:rPr lang="en-US" sz="2400" dirty="0" smtClean="0"/>
              <a:t>-</a:t>
            </a:r>
            <a:r>
              <a:rPr lang="en-US" sz="2400" dirty="0" err="1" smtClean="0"/>
              <a:t>SubscriptionID</a:t>
            </a:r>
            <a:r>
              <a:rPr lang="en-US" sz="2400" dirty="0" smtClean="0"/>
              <a:t> </a:t>
            </a:r>
            <a:r>
              <a:rPr lang="en-US" sz="2400" dirty="0"/>
              <a:t>$</a:t>
            </a:r>
            <a:r>
              <a:rPr lang="en-US" sz="2400" dirty="0" smtClean="0"/>
              <a:t>id</a:t>
            </a:r>
          </a:p>
          <a:p>
            <a:endParaRPr lang="en-US" sz="2400" dirty="0"/>
          </a:p>
          <a:p>
            <a:pPr algn="r"/>
            <a:endParaRPr lang="en-US" dirty="0"/>
          </a:p>
        </p:txBody>
      </p:sp>
    </p:spTree>
    <p:extLst>
      <p:ext uri="{BB962C8B-B14F-4D97-AF65-F5344CB8AC3E}">
        <p14:creationId xmlns:p14="http://schemas.microsoft.com/office/powerpoint/2010/main" val="1287704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Subscription Management</a:t>
            </a:r>
            <a:endParaRPr lang="en-US" dirty="0"/>
          </a:p>
        </p:txBody>
      </p:sp>
      <p:sp>
        <p:nvSpPr>
          <p:cNvPr id="5" name="Text Placeholder 4"/>
          <p:cNvSpPr>
            <a:spLocks noGrp="1"/>
          </p:cNvSpPr>
          <p:nvPr>
            <p:ph type="body" sz="quarter" idx="10"/>
          </p:nvPr>
        </p:nvSpPr>
        <p:spPr>
          <a:xfrm>
            <a:off x="389436" y="1085850"/>
            <a:ext cx="8363938" cy="3287567"/>
          </a:xfrm>
        </p:spPr>
        <p:txBody>
          <a:bodyPr/>
          <a:lstStyle/>
          <a:p>
            <a:r>
              <a:rPr lang="en-US" sz="3600" dirty="0" smtClean="0">
                <a:solidFill>
                  <a:schemeClr val="accent2"/>
                </a:solidFill>
              </a:rPr>
              <a:t>Subscription Settings Persisted </a:t>
            </a:r>
          </a:p>
          <a:p>
            <a:r>
              <a:rPr lang="en-US" sz="2000" dirty="0"/>
              <a:t>C:\</a:t>
            </a:r>
            <a:r>
              <a:rPr lang="en-US" sz="2000" dirty="0" smtClean="0"/>
              <a:t>Users\user\AppData\Roaming\Windows </a:t>
            </a:r>
            <a:r>
              <a:rPr lang="en-US" sz="2000" dirty="0"/>
              <a:t>Azure </a:t>
            </a:r>
            <a:r>
              <a:rPr lang="en-US" sz="2000" dirty="0" err="1" smtClean="0"/>
              <a:t>Powershell</a:t>
            </a:r>
            <a:endParaRPr lang="en-US" sz="2000" dirty="0" smtClean="0"/>
          </a:p>
          <a:p>
            <a:r>
              <a:rPr lang="en-US" sz="3600" dirty="0" smtClean="0">
                <a:solidFill>
                  <a:schemeClr val="accent2"/>
                </a:solidFill>
              </a:rPr>
              <a:t>Subscription </a:t>
            </a:r>
            <a:r>
              <a:rPr lang="en-US" sz="3600" dirty="0" smtClean="0">
                <a:solidFill>
                  <a:schemeClr val="accent2"/>
                </a:solidFill>
              </a:rPr>
              <a:t>Example</a:t>
            </a:r>
            <a:endParaRPr lang="en-US" sz="3600" dirty="0"/>
          </a:p>
          <a:p>
            <a:r>
              <a:rPr lang="en-US" sz="2000" dirty="0"/>
              <a:t> &lt;Subscription name</a:t>
            </a:r>
            <a:r>
              <a:rPr lang="en-US" sz="2000" dirty="0" smtClean="0"/>
              <a:t>="somesub1"&gt;</a:t>
            </a:r>
            <a:endParaRPr lang="en-US" sz="2000" dirty="0"/>
          </a:p>
          <a:p>
            <a:r>
              <a:rPr lang="en-US" sz="2000" dirty="0"/>
              <a:t>    &lt;</a:t>
            </a:r>
            <a:r>
              <a:rPr lang="en-US" sz="2000" dirty="0" err="1"/>
              <a:t>SubscriptionId</a:t>
            </a:r>
            <a:r>
              <a:rPr lang="en-US" sz="2000" dirty="0"/>
              <a:t>&gt;13d83b03-6d06-4770-943c-3d46766c3a35&lt;/</a:t>
            </a:r>
            <a:r>
              <a:rPr lang="en-US" sz="2000" dirty="0" err="1"/>
              <a:t>SubscriptionId</a:t>
            </a:r>
            <a:r>
              <a:rPr lang="en-US" sz="2000" dirty="0"/>
              <a:t>&gt;</a:t>
            </a:r>
          </a:p>
          <a:p>
            <a:r>
              <a:rPr lang="en-US" sz="2000" dirty="0"/>
              <a:t>    &lt;Thumbprint&gt;2AC8112B34CC840A30B9C2716AE840D5DC107510&lt;/Thumbprint&gt;</a:t>
            </a:r>
          </a:p>
          <a:p>
            <a:r>
              <a:rPr lang="en-US" sz="2000" dirty="0"/>
              <a:t>    &lt;</a:t>
            </a:r>
            <a:r>
              <a:rPr lang="en-US" sz="2000" dirty="0" err="1"/>
              <a:t>ServiceEndpoint</a:t>
            </a:r>
            <a:r>
              <a:rPr lang="en-US" sz="2000" dirty="0"/>
              <a:t>&gt;https://management.core.windows.net/&lt;/ServiceEndpoint&gt;</a:t>
            </a:r>
          </a:p>
          <a:p>
            <a:r>
              <a:rPr lang="en-US" sz="2000" dirty="0"/>
              <a:t>  &lt;/Subscription&gt;</a:t>
            </a:r>
          </a:p>
        </p:txBody>
      </p:sp>
    </p:spTree>
    <p:extLst>
      <p:ext uri="{BB962C8B-B14F-4D97-AF65-F5344CB8AC3E}">
        <p14:creationId xmlns:p14="http://schemas.microsoft.com/office/powerpoint/2010/main" val="119430277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Between Subscription Settings</a:t>
            </a:r>
            <a:endParaRPr lang="en-US" dirty="0"/>
          </a:p>
        </p:txBody>
      </p:sp>
      <p:sp>
        <p:nvSpPr>
          <p:cNvPr id="3" name="Text Placeholder 2"/>
          <p:cNvSpPr>
            <a:spLocks noGrp="1"/>
          </p:cNvSpPr>
          <p:nvPr>
            <p:ph type="body" sz="quarter" idx="10"/>
          </p:nvPr>
        </p:nvSpPr>
        <p:spPr>
          <a:xfrm>
            <a:off x="389436" y="1085850"/>
            <a:ext cx="8363938" cy="2609432"/>
          </a:xfrm>
        </p:spPr>
        <p:txBody>
          <a:bodyPr/>
          <a:lstStyle/>
          <a:p>
            <a:r>
              <a:rPr lang="en-US" sz="3600" dirty="0" smtClean="0">
                <a:solidFill>
                  <a:schemeClr val="accent2"/>
                </a:solidFill>
              </a:rPr>
              <a:t>Multiple Subscription Support</a:t>
            </a:r>
          </a:p>
          <a:p>
            <a:endParaRPr lang="en-US" sz="2400" dirty="0" smtClean="0"/>
          </a:p>
          <a:p>
            <a:r>
              <a:rPr lang="en-US" sz="2400" dirty="0" smtClean="0"/>
              <a:t>Get-</a:t>
            </a:r>
            <a:r>
              <a:rPr lang="en-US" sz="2400" dirty="0" err="1" smtClean="0"/>
              <a:t>AzureSubscription</a:t>
            </a:r>
            <a:r>
              <a:rPr lang="en-US" sz="2400" dirty="0" smtClean="0"/>
              <a:t> | </a:t>
            </a:r>
            <a:r>
              <a:rPr lang="en-US" sz="2400" dirty="0" err="1" smtClean="0"/>
              <a:t>foreach</a:t>
            </a:r>
            <a:r>
              <a:rPr lang="en-US" sz="2400" dirty="0" smtClean="0"/>
              <a:t> { </a:t>
            </a:r>
          </a:p>
          <a:p>
            <a:r>
              <a:rPr lang="en-US" sz="2400" dirty="0" smtClean="0"/>
              <a:t>     Select-</a:t>
            </a:r>
            <a:r>
              <a:rPr lang="en-US" sz="2400" dirty="0" err="1" smtClean="0"/>
              <a:t>AzureSubscription</a:t>
            </a:r>
            <a:r>
              <a:rPr lang="en-US" sz="2400" dirty="0" smtClean="0"/>
              <a:t> $_.</a:t>
            </a:r>
            <a:r>
              <a:rPr lang="en-US" sz="2400" dirty="0" err="1" smtClean="0"/>
              <a:t>SubscriptionName</a:t>
            </a:r>
            <a:endParaRPr lang="en-US" sz="2400" dirty="0" smtClean="0"/>
          </a:p>
          <a:p>
            <a:r>
              <a:rPr lang="en-US" sz="2400" dirty="0">
                <a:solidFill>
                  <a:schemeClr val="accent4"/>
                </a:solidFill>
              </a:rPr>
              <a:t> </a:t>
            </a:r>
            <a:r>
              <a:rPr lang="en-US" sz="2400" dirty="0" smtClean="0">
                <a:solidFill>
                  <a:schemeClr val="accent4"/>
                </a:solidFill>
              </a:rPr>
              <a:t>    # Perform Management Operation </a:t>
            </a:r>
            <a:r>
              <a:rPr lang="en-US" sz="2400" dirty="0">
                <a:solidFill>
                  <a:schemeClr val="accent4"/>
                </a:solidFill>
              </a:rPr>
              <a:t>A</a:t>
            </a:r>
            <a:r>
              <a:rPr lang="en-US" sz="2400" dirty="0" smtClean="0">
                <a:solidFill>
                  <a:schemeClr val="accent4"/>
                </a:solidFill>
              </a:rPr>
              <a:t>gainst Each Subscription</a:t>
            </a:r>
          </a:p>
          <a:p>
            <a:r>
              <a:rPr lang="en-US" sz="2400" dirty="0" smtClean="0"/>
              <a:t>}</a:t>
            </a:r>
            <a:endParaRPr lang="en-US" sz="2400" dirty="0"/>
          </a:p>
        </p:txBody>
      </p:sp>
    </p:spTree>
    <p:extLst>
      <p:ext uri="{BB962C8B-B14F-4D97-AF65-F5344CB8AC3E}">
        <p14:creationId xmlns:p14="http://schemas.microsoft.com/office/powerpoint/2010/main" val="23711865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1135696"/>
          </a:xfrm>
        </p:spPr>
        <p:txBody>
          <a:bodyPr/>
          <a:lstStyle/>
          <a:p>
            <a:r>
              <a:rPr lang="en-US" dirty="0" smtClean="0"/>
              <a:t>Setting the current storage account</a:t>
            </a:r>
            <a:br>
              <a:rPr lang="en-US" dirty="0" smtClean="0"/>
            </a:br>
            <a:endParaRPr lang="en-US" dirty="0"/>
          </a:p>
        </p:txBody>
      </p:sp>
      <p:sp>
        <p:nvSpPr>
          <p:cNvPr id="3" name="Text Placeholder 2"/>
          <p:cNvSpPr>
            <a:spLocks noGrp="1"/>
          </p:cNvSpPr>
          <p:nvPr>
            <p:ph type="body" sz="quarter" idx="10"/>
          </p:nvPr>
        </p:nvSpPr>
        <p:spPr>
          <a:xfrm>
            <a:off x="389436" y="1085850"/>
            <a:ext cx="8363938" cy="3965701"/>
          </a:xfrm>
        </p:spPr>
        <p:txBody>
          <a:bodyPr/>
          <a:lstStyle/>
          <a:p>
            <a:endParaRPr lang="en-US" sz="1600" dirty="0" smtClean="0">
              <a:solidFill>
                <a:schemeClr val="accent2"/>
              </a:solidFill>
            </a:endParaRPr>
          </a:p>
          <a:p>
            <a:r>
              <a:rPr lang="en-US" sz="3600" dirty="0" smtClean="0">
                <a:solidFill>
                  <a:schemeClr val="accent2"/>
                </a:solidFill>
              </a:rPr>
              <a:t>Returns Storage Account</a:t>
            </a:r>
          </a:p>
          <a:p>
            <a:r>
              <a:rPr lang="en-US" sz="2000" dirty="0" smtClean="0"/>
              <a:t>Get-</a:t>
            </a:r>
            <a:r>
              <a:rPr lang="en-US" sz="2000" dirty="0" err="1" smtClean="0"/>
              <a:t>AzureStorageAccount</a:t>
            </a:r>
            <a:r>
              <a:rPr lang="en-US" sz="2000" dirty="0" smtClean="0"/>
              <a:t> | Select </a:t>
            </a:r>
            <a:r>
              <a:rPr lang="en-US" sz="2000" dirty="0" err="1" smtClean="0"/>
              <a:t>StorageAccountName</a:t>
            </a:r>
            <a:endParaRPr lang="en-US" sz="2000" dirty="0" smtClean="0"/>
          </a:p>
          <a:p>
            <a:endParaRPr lang="en-US" sz="1600" dirty="0" smtClean="0"/>
          </a:p>
          <a:p>
            <a:r>
              <a:rPr lang="en-US" sz="3600" dirty="0" smtClean="0">
                <a:solidFill>
                  <a:schemeClr val="accent2"/>
                </a:solidFill>
              </a:rPr>
              <a:t>Sets the Current Storage Account</a:t>
            </a:r>
            <a:endParaRPr lang="en-US" sz="3600" dirty="0">
              <a:solidFill>
                <a:schemeClr val="accent2"/>
              </a:solidFill>
            </a:endParaRPr>
          </a:p>
          <a:p>
            <a:r>
              <a:rPr lang="en-US" sz="2000" dirty="0" smtClean="0"/>
              <a:t>Set-</a:t>
            </a:r>
            <a:r>
              <a:rPr lang="en-US" sz="2000" dirty="0" err="1" smtClean="0"/>
              <a:t>AzureSubscription</a:t>
            </a:r>
            <a:r>
              <a:rPr lang="en-US" sz="2000" dirty="0" smtClean="0"/>
              <a:t> 'somesub1' -</a:t>
            </a:r>
            <a:r>
              <a:rPr lang="en-US" sz="2000" dirty="0" err="1" smtClean="0"/>
              <a:t>CurrentStorageAccount</a:t>
            </a:r>
            <a:r>
              <a:rPr lang="en-US" sz="2000" dirty="0" smtClean="0"/>
              <a:t> '</a:t>
            </a:r>
            <a:r>
              <a:rPr lang="en-US" sz="2000" dirty="0" err="1" smtClean="0"/>
              <a:t>mystorage</a:t>
            </a:r>
            <a:r>
              <a:rPr lang="en-US" sz="2000" dirty="0" smtClean="0"/>
              <a:t>‘</a:t>
            </a:r>
          </a:p>
          <a:p>
            <a:endParaRPr lang="en-US" sz="2000" dirty="0"/>
          </a:p>
          <a:p>
            <a:r>
              <a:rPr lang="en-US" sz="2800" dirty="0" err="1" smtClean="0">
                <a:solidFill>
                  <a:schemeClr val="accent2"/>
                </a:solidFill>
              </a:rPr>
              <a:t>Cmdlets</a:t>
            </a:r>
            <a:r>
              <a:rPr lang="en-US" sz="2800" dirty="0" smtClean="0">
                <a:solidFill>
                  <a:schemeClr val="accent2"/>
                </a:solidFill>
              </a:rPr>
              <a:t> like New-</a:t>
            </a:r>
            <a:r>
              <a:rPr lang="en-US" sz="2800" dirty="0" err="1" smtClean="0">
                <a:solidFill>
                  <a:schemeClr val="accent2"/>
                </a:solidFill>
              </a:rPr>
              <a:t>AzureQuickVM</a:t>
            </a:r>
            <a:r>
              <a:rPr lang="en-US" sz="2800" dirty="0" smtClean="0">
                <a:solidFill>
                  <a:schemeClr val="accent2"/>
                </a:solidFill>
              </a:rPr>
              <a:t> will use this Account</a:t>
            </a:r>
            <a:endParaRPr lang="en-US" sz="2800" dirty="0">
              <a:solidFill>
                <a:schemeClr val="accent2"/>
              </a:solidFill>
            </a:endParaRPr>
          </a:p>
          <a:p>
            <a:endParaRPr lang="en-US" sz="2000" dirty="0"/>
          </a:p>
          <a:p>
            <a:endParaRPr lang="en-US" sz="1600" dirty="0" smtClean="0"/>
          </a:p>
        </p:txBody>
      </p:sp>
    </p:spTree>
    <p:extLst>
      <p:ext uri="{BB962C8B-B14F-4D97-AF65-F5344CB8AC3E}">
        <p14:creationId xmlns:p14="http://schemas.microsoft.com/office/powerpoint/2010/main" val="353194010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Needed to create a VM</a:t>
            </a:r>
            <a:endParaRPr lang="en-US" dirty="0"/>
          </a:p>
        </p:txBody>
      </p:sp>
      <p:sp>
        <p:nvSpPr>
          <p:cNvPr id="3" name="Text Placeholder 2"/>
          <p:cNvSpPr>
            <a:spLocks noGrp="1"/>
          </p:cNvSpPr>
          <p:nvPr>
            <p:ph type="body" sz="quarter" idx="10"/>
          </p:nvPr>
        </p:nvSpPr>
        <p:spPr>
          <a:xfrm>
            <a:off x="389436" y="1085850"/>
            <a:ext cx="8363938" cy="2436564"/>
          </a:xfrm>
        </p:spPr>
        <p:txBody>
          <a:bodyPr/>
          <a:lstStyle/>
          <a:p>
            <a:r>
              <a:rPr lang="en-US" sz="3600" dirty="0" smtClean="0">
                <a:solidFill>
                  <a:schemeClr val="accent2"/>
                </a:solidFill>
              </a:rPr>
              <a:t>Image Name</a:t>
            </a:r>
          </a:p>
          <a:p>
            <a:r>
              <a:rPr lang="en-US" sz="2400" dirty="0" smtClean="0">
                <a:solidFill>
                  <a:schemeClr val="tx2"/>
                </a:solidFill>
              </a:rPr>
              <a:t>Get-</a:t>
            </a:r>
            <a:r>
              <a:rPr lang="en-US" sz="2400" dirty="0" err="1" smtClean="0">
                <a:solidFill>
                  <a:schemeClr val="tx2"/>
                </a:solidFill>
              </a:rPr>
              <a:t>AzureVMImage</a:t>
            </a:r>
            <a:r>
              <a:rPr lang="en-US" sz="2400" dirty="0" smtClean="0">
                <a:solidFill>
                  <a:schemeClr val="tx2"/>
                </a:solidFill>
              </a:rPr>
              <a:t> | select </a:t>
            </a:r>
            <a:r>
              <a:rPr lang="en-US" sz="2400" dirty="0" err="1" smtClean="0">
                <a:solidFill>
                  <a:schemeClr val="tx2"/>
                </a:solidFill>
              </a:rPr>
              <a:t>ImageName</a:t>
            </a:r>
            <a:r>
              <a:rPr lang="en-US" sz="2400" dirty="0" smtClean="0">
                <a:solidFill>
                  <a:schemeClr val="tx2"/>
                </a:solidFill>
              </a:rPr>
              <a:t> </a:t>
            </a:r>
          </a:p>
          <a:p>
            <a:endParaRPr lang="en-US" dirty="0">
              <a:solidFill>
                <a:schemeClr val="accent2"/>
              </a:solidFill>
            </a:endParaRPr>
          </a:p>
          <a:p>
            <a:r>
              <a:rPr lang="en-US" sz="3600" dirty="0" smtClean="0">
                <a:solidFill>
                  <a:schemeClr val="accent2"/>
                </a:solidFill>
              </a:rPr>
              <a:t>Data Center Location</a:t>
            </a:r>
          </a:p>
          <a:p>
            <a:r>
              <a:rPr lang="en-US" sz="2400" dirty="0" smtClean="0">
                <a:solidFill>
                  <a:schemeClr val="tx2"/>
                </a:solidFill>
              </a:rPr>
              <a:t>Get-</a:t>
            </a:r>
            <a:r>
              <a:rPr lang="en-US" sz="2400" smtClean="0">
                <a:solidFill>
                  <a:schemeClr val="tx2"/>
                </a:solidFill>
              </a:rPr>
              <a:t>AzureLocation</a:t>
            </a:r>
            <a:endParaRPr lang="en-US" sz="2800" dirty="0">
              <a:solidFill>
                <a:schemeClr val="tx2"/>
              </a:solidFill>
            </a:endParaRPr>
          </a:p>
        </p:txBody>
      </p:sp>
    </p:spTree>
    <p:extLst>
      <p:ext uri="{BB962C8B-B14F-4D97-AF65-F5344CB8AC3E}">
        <p14:creationId xmlns:p14="http://schemas.microsoft.com/office/powerpoint/2010/main" val="1936450455"/>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Props1.xml><?xml version="1.0" encoding="utf-8"?>
<ds:datastoreItem xmlns:ds="http://schemas.openxmlformats.org/officeDocument/2006/customXml" ds:itemID="{09B64BB9-3772-44C2-82F4-DBB5E8349B07}">
  <ds:schemaRefs>
    <ds:schemaRef ds:uri="http://schemas.microsoft.com/sharepoint/v3/contenttype/forms"/>
  </ds:schemaRefs>
</ds:datastoreItem>
</file>

<file path=customXml/itemProps2.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CF69C5-0497-4CBF-B135-F09D219CA3FA}">
  <ds:schemaRefs>
    <ds:schemaRef ds:uri="http://www.w3.org/XML/1998/namespace"/>
    <ds:schemaRef ds:uri="f847e7ad-bfae-49c8-aedd-39ec05321f40"/>
    <ds:schemaRef ds:uri="http://schemas.microsoft.com/office/2006/metadata/properties"/>
    <ds:schemaRef ds:uri="http://purl.org/dc/terms/"/>
    <ds:schemaRef ds:uri="http://purl.org/dc/dcmitype/"/>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8564</TotalTime>
  <Words>1673</Words>
  <Application>Microsoft Office PowerPoint</Application>
  <PresentationFormat>On-screen Show (16:9)</PresentationFormat>
  <Paragraphs>261</Paragraphs>
  <Slides>30</Slides>
  <Notes>0</Notes>
  <HiddenSlides>0</HiddenSlides>
  <MMClips>0</MMClips>
  <ScaleCrop>false</ScaleCrop>
  <HeadingPairs>
    <vt:vector size="4" baseType="variant">
      <vt:variant>
        <vt:lpstr>Theme</vt:lpstr>
      </vt:variant>
      <vt:variant>
        <vt:i4>3</vt:i4>
      </vt:variant>
      <vt:variant>
        <vt:lpstr>Slide Titles</vt:lpstr>
      </vt:variant>
      <vt:variant>
        <vt:i4>30</vt:i4>
      </vt:variant>
    </vt:vector>
  </HeadingPairs>
  <TitlesOfParts>
    <vt:vector size="33" baseType="lpstr">
      <vt:lpstr>MS1444_Windows Azure Template 16x9_r08b</vt:lpstr>
      <vt:lpstr>White with Consolas font for code slides</vt:lpstr>
      <vt:lpstr>1_MS1444_Windows Azure Template 16x9_r08a</vt:lpstr>
      <vt:lpstr>Managing Windows Azure Virtual Machines from PowerShell </vt:lpstr>
      <vt:lpstr>Agenda </vt:lpstr>
      <vt:lpstr>What can you do with PowerShell?</vt:lpstr>
      <vt:lpstr>Setting up your Subscription</vt:lpstr>
      <vt:lpstr>Manual Configuration of Subscription</vt:lpstr>
      <vt:lpstr>Subscription Management</vt:lpstr>
      <vt:lpstr>Switching Between Subscription Settings</vt:lpstr>
      <vt:lpstr>Setting the current storage account </vt:lpstr>
      <vt:lpstr>Information Needed to create a VM</vt:lpstr>
      <vt:lpstr>Virtual Machine Management</vt:lpstr>
      <vt:lpstr>Simple VM Creation</vt:lpstr>
      <vt:lpstr>Configuring VM at Provisioning</vt:lpstr>
      <vt:lpstr>VM Batch Creation</vt:lpstr>
      <vt:lpstr>VM Batch Creation (using an array)</vt:lpstr>
      <vt:lpstr>Common Settings</vt:lpstr>
      <vt:lpstr>Windows Provisioning Options </vt:lpstr>
      <vt:lpstr>Linux Provisioning Options</vt:lpstr>
      <vt:lpstr>Deploying into a Virtual Network</vt:lpstr>
      <vt:lpstr>Provisioning into a VNET and Active Directory</vt:lpstr>
      <vt:lpstr>Virtual Machine Discovery</vt:lpstr>
      <vt:lpstr>Virtual Machine Storage </vt:lpstr>
      <vt:lpstr>Data Disk Creation</vt:lpstr>
      <vt:lpstr>Modifying Cache Settings</vt:lpstr>
      <vt:lpstr>Configuring Endpoints</vt:lpstr>
      <vt:lpstr>Disk and Image Repository</vt:lpstr>
      <vt:lpstr>Batch Updates to Running VMs</vt:lpstr>
      <vt:lpstr>Capturing a Virtual Machine as a new Image</vt:lpstr>
      <vt:lpstr>Virtual Network Operations</vt:lpstr>
      <vt:lpstr>Summary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Michael Washam</cp:lastModifiedBy>
  <cp:revision>494</cp:revision>
  <dcterms:created xsi:type="dcterms:W3CDTF">2006-08-16T00:00:00Z</dcterms:created>
  <dcterms:modified xsi:type="dcterms:W3CDTF">2012-06-03T16:50:21Z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