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6"/>
  </p:notesMasterIdLst>
  <p:handoutMasterIdLst>
    <p:handoutMasterId r:id="rId37"/>
  </p:handoutMasterIdLst>
  <p:sldIdLst>
    <p:sldId id="256" r:id="rId4"/>
    <p:sldId id="306" r:id="rId5"/>
    <p:sldId id="258" r:id="rId6"/>
    <p:sldId id="326" r:id="rId7"/>
    <p:sldId id="327" r:id="rId8"/>
    <p:sldId id="320" r:id="rId9"/>
    <p:sldId id="321" r:id="rId10"/>
    <p:sldId id="261" r:id="rId11"/>
    <p:sldId id="286" r:id="rId12"/>
    <p:sldId id="322" r:id="rId13"/>
    <p:sldId id="323" r:id="rId14"/>
    <p:sldId id="324" r:id="rId15"/>
    <p:sldId id="291" r:id="rId16"/>
    <p:sldId id="292" r:id="rId17"/>
    <p:sldId id="308" r:id="rId18"/>
    <p:sldId id="331" r:id="rId19"/>
    <p:sldId id="332" r:id="rId20"/>
    <p:sldId id="309" r:id="rId21"/>
    <p:sldId id="328" r:id="rId22"/>
    <p:sldId id="295" r:id="rId23"/>
    <p:sldId id="296" r:id="rId24"/>
    <p:sldId id="297" r:id="rId25"/>
    <p:sldId id="298" r:id="rId26"/>
    <p:sldId id="299" r:id="rId27"/>
    <p:sldId id="329" r:id="rId28"/>
    <p:sldId id="301" r:id="rId29"/>
    <p:sldId id="302" r:id="rId30"/>
    <p:sldId id="330" r:id="rId31"/>
    <p:sldId id="304" r:id="rId32"/>
    <p:sldId id="333" r:id="rId33"/>
    <p:sldId id="307" r:id="rId34"/>
    <p:sldId id="305" r:id="rId35"/>
  </p:sldIdLst>
  <p:sldSz cx="12188825" cy="6858000"/>
  <p:notesSz cx="6858000" cy="9144000"/>
  <p:embeddedFontLst>
    <p:embeddedFont>
      <p:font typeface="Segoe UI" pitchFamily="34" charset="0"/>
      <p:regular r:id="rId38"/>
      <p:bold r:id="rId39"/>
      <p:italic r:id="rId40"/>
      <p:boldItalic r:id="rId41"/>
    </p:embeddedFont>
    <p:embeddedFont>
      <p:font typeface="Calibri" pitchFamily="34" charset="0"/>
      <p:regular r:id="rId42"/>
      <p:bold r:id="rId43"/>
      <p:italic r:id="rId44"/>
      <p:boldItalic r:id="rId45"/>
    </p:embeddedFont>
    <p:embeddedFont>
      <p:font typeface="Consolas" pitchFamily="49" charset="0"/>
      <p:regular r:id="rId46"/>
      <p:bold r:id="rId47"/>
      <p:italic r:id="rId48"/>
      <p:boldItalic r:id="rId49"/>
    </p:embeddedFont>
    <p:embeddedFont>
      <p:font typeface="Segoe UI Light" pitchFamily="34" charset="0"/>
      <p:regular r:id="rId50"/>
      <p:italic r:id="rId51"/>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105" autoAdjust="0"/>
  </p:normalViewPr>
  <p:slideViewPr>
    <p:cSldViewPr snapToGrid="0">
      <p:cViewPr varScale="1">
        <p:scale>
          <a:sx n="91" d="100"/>
          <a:sy n="91" d="100"/>
        </p:scale>
        <p:origin x="-876" y="-114"/>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695"/>
        <p:guide pos="398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7.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49"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F6B99-78E7-4F95-B2F3-CBB77712F98E}" type="doc">
      <dgm:prSet loTypeId="urn:microsoft.com/office/officeart/2005/8/layout/radial1" loCatId="cycle" qsTypeId="urn:microsoft.com/office/officeart/2005/8/quickstyle/3d9" qsCatId="3D" csTypeId="urn:microsoft.com/office/officeart/2005/8/colors/accent1_2" csCatId="accent1" phldr="1"/>
      <dgm:spPr/>
      <dgm:t>
        <a:bodyPr/>
        <a:lstStyle/>
        <a:p>
          <a:endParaRPr lang="en-US"/>
        </a:p>
      </dgm:t>
    </dgm:pt>
    <dgm:pt modelId="{94050BB7-A70F-483E-AB23-8CE3451D960B}">
      <dgm:prSet phldrT="[Text]"/>
      <dgm:spPr/>
      <dgm:t>
        <a:bodyPr/>
        <a:lstStyle/>
        <a:p>
          <a:r>
            <a:rPr lang="en-US" dirty="0" smtClean="0"/>
            <a:t>SQL Database (Hub)</a:t>
          </a:r>
          <a:endParaRPr lang="en-US" dirty="0"/>
        </a:p>
      </dgm:t>
    </dgm:pt>
    <dgm:pt modelId="{5587EF35-1B5F-47F0-931B-DE0C713A79BD}" type="parTrans" cxnId="{12210B67-1E78-4D08-AAEE-596919622911}">
      <dgm:prSet/>
      <dgm:spPr/>
      <dgm:t>
        <a:bodyPr/>
        <a:lstStyle/>
        <a:p>
          <a:endParaRPr lang="en-US"/>
        </a:p>
      </dgm:t>
    </dgm:pt>
    <dgm:pt modelId="{A1ABBED0-BA72-424D-B7D7-38167E36DF2D}" type="sibTrans" cxnId="{12210B67-1E78-4D08-AAEE-596919622911}">
      <dgm:prSet/>
      <dgm:spPr/>
      <dgm:t>
        <a:bodyPr/>
        <a:lstStyle/>
        <a:p>
          <a:endParaRPr lang="en-US"/>
        </a:p>
      </dgm:t>
    </dgm:pt>
    <dgm:pt modelId="{24642C94-DBEC-4DD0-A6CE-261D98311C8C}">
      <dgm:prSet phldrT="[Text]"/>
      <dgm:spPr/>
      <dgm:t>
        <a:bodyPr/>
        <a:lstStyle/>
        <a:p>
          <a:r>
            <a:rPr lang="en-US" dirty="0" smtClean="0"/>
            <a:t>SQL Database (US)</a:t>
          </a:r>
          <a:endParaRPr lang="en-US" dirty="0"/>
        </a:p>
      </dgm:t>
    </dgm:pt>
    <dgm:pt modelId="{F0EC1D10-B14A-4D30-A611-8FDDC38D85A3}" type="parTrans" cxnId="{110B150B-C08D-423A-85A6-3F4C9DE3C9D8}">
      <dgm:prSet/>
      <dgm:spPr/>
      <dgm:t>
        <a:bodyPr/>
        <a:lstStyle/>
        <a:p>
          <a:endParaRPr lang="en-US"/>
        </a:p>
      </dgm:t>
    </dgm:pt>
    <dgm:pt modelId="{359A99E1-ADFD-4815-B533-B0D8BDAF48EF}" type="sibTrans" cxnId="{110B150B-C08D-423A-85A6-3F4C9DE3C9D8}">
      <dgm:prSet/>
      <dgm:spPr/>
      <dgm:t>
        <a:bodyPr/>
        <a:lstStyle/>
        <a:p>
          <a:endParaRPr lang="en-US"/>
        </a:p>
      </dgm:t>
    </dgm:pt>
    <dgm:pt modelId="{E8BD4738-9C9D-4310-8308-ACADB5F68313}">
      <dgm:prSet phldrT="[Text]"/>
      <dgm:spPr/>
      <dgm:t>
        <a:bodyPr/>
        <a:lstStyle/>
        <a:p>
          <a:r>
            <a:rPr lang="en-US" dirty="0" smtClean="0"/>
            <a:t>SQL Database (WE)</a:t>
          </a:r>
          <a:endParaRPr lang="en-US" dirty="0"/>
        </a:p>
      </dgm:t>
    </dgm:pt>
    <dgm:pt modelId="{3677D5F7-93F2-4F4A-B373-05D1EBC62781}" type="parTrans" cxnId="{72BCEB60-B164-4A37-B790-5560F6A097F3}">
      <dgm:prSet/>
      <dgm:spPr/>
      <dgm:t>
        <a:bodyPr/>
        <a:lstStyle/>
        <a:p>
          <a:endParaRPr lang="en-US"/>
        </a:p>
      </dgm:t>
    </dgm:pt>
    <dgm:pt modelId="{F9420BD5-5597-4D56-8498-A095A2B30FFC}" type="sibTrans" cxnId="{72BCEB60-B164-4A37-B790-5560F6A097F3}">
      <dgm:prSet/>
      <dgm:spPr/>
      <dgm:t>
        <a:bodyPr/>
        <a:lstStyle/>
        <a:p>
          <a:endParaRPr lang="en-US"/>
        </a:p>
      </dgm:t>
    </dgm:pt>
    <dgm:pt modelId="{E91490AB-096F-4112-9F17-8E37863B8A5F}">
      <dgm:prSet phldrT="[Text]"/>
      <dgm:spPr>
        <a:solidFill>
          <a:srgbClr val="DCAE52"/>
        </a:solidFill>
      </dgm:spPr>
      <dgm:t>
        <a:bodyPr/>
        <a:lstStyle/>
        <a:p>
          <a:r>
            <a:rPr lang="en-US" dirty="0" smtClean="0"/>
            <a:t>SQL Server (</a:t>
          </a:r>
          <a:r>
            <a:rPr lang="en-US" dirty="0" err="1" smtClean="0"/>
            <a:t>OnPrem</a:t>
          </a:r>
          <a:r>
            <a:rPr lang="en-US" dirty="0" smtClean="0"/>
            <a:t>)</a:t>
          </a:r>
          <a:endParaRPr lang="en-US" dirty="0"/>
        </a:p>
      </dgm:t>
    </dgm:pt>
    <dgm:pt modelId="{7C5AC8A0-2F59-4BB2-B077-A4B09B402C19}" type="parTrans" cxnId="{85523EC1-66A9-4767-80AE-37C5A4318065}">
      <dgm:prSet/>
      <dgm:spPr/>
      <dgm:t>
        <a:bodyPr/>
        <a:lstStyle/>
        <a:p>
          <a:endParaRPr lang="en-US"/>
        </a:p>
      </dgm:t>
    </dgm:pt>
    <dgm:pt modelId="{E9E16020-78B3-425C-B6A8-208331CDE78E}" type="sibTrans" cxnId="{85523EC1-66A9-4767-80AE-37C5A4318065}">
      <dgm:prSet/>
      <dgm:spPr/>
      <dgm:t>
        <a:bodyPr/>
        <a:lstStyle/>
        <a:p>
          <a:endParaRPr lang="en-US"/>
        </a:p>
      </dgm:t>
    </dgm:pt>
    <dgm:pt modelId="{27E6DC88-6717-4454-AD14-47CA621595E6}" type="pres">
      <dgm:prSet presAssocID="{9D2F6B99-78E7-4F95-B2F3-CBB77712F98E}" presName="cycle" presStyleCnt="0">
        <dgm:presLayoutVars>
          <dgm:chMax val="1"/>
          <dgm:dir/>
          <dgm:animLvl val="ctr"/>
          <dgm:resizeHandles val="exact"/>
        </dgm:presLayoutVars>
      </dgm:prSet>
      <dgm:spPr/>
      <dgm:t>
        <a:bodyPr/>
        <a:lstStyle/>
        <a:p>
          <a:endParaRPr lang="en-US"/>
        </a:p>
      </dgm:t>
    </dgm:pt>
    <dgm:pt modelId="{B30DF49B-0856-4764-A457-C374131F9B1C}" type="pres">
      <dgm:prSet presAssocID="{94050BB7-A70F-483E-AB23-8CE3451D960B}" presName="centerShape" presStyleLbl="node0" presStyleIdx="0" presStyleCnt="1"/>
      <dgm:spPr/>
      <dgm:t>
        <a:bodyPr/>
        <a:lstStyle/>
        <a:p>
          <a:endParaRPr lang="en-US"/>
        </a:p>
      </dgm:t>
    </dgm:pt>
    <dgm:pt modelId="{8733C70E-D71A-4FAA-A5E7-87D9116DD4EF}" type="pres">
      <dgm:prSet presAssocID="{F0EC1D10-B14A-4D30-A611-8FDDC38D85A3}" presName="Name9" presStyleLbl="parChTrans1D2" presStyleIdx="0" presStyleCnt="3"/>
      <dgm:spPr/>
      <dgm:t>
        <a:bodyPr/>
        <a:lstStyle/>
        <a:p>
          <a:endParaRPr lang="en-US"/>
        </a:p>
      </dgm:t>
    </dgm:pt>
    <dgm:pt modelId="{B0253916-E958-4A09-8DA8-419E90A5A0AD}" type="pres">
      <dgm:prSet presAssocID="{F0EC1D10-B14A-4D30-A611-8FDDC38D85A3}" presName="connTx" presStyleLbl="parChTrans1D2" presStyleIdx="0" presStyleCnt="3"/>
      <dgm:spPr/>
      <dgm:t>
        <a:bodyPr/>
        <a:lstStyle/>
        <a:p>
          <a:endParaRPr lang="en-US"/>
        </a:p>
      </dgm:t>
    </dgm:pt>
    <dgm:pt modelId="{BA18DF32-3670-42F7-B070-1D0E04DFE2C4}" type="pres">
      <dgm:prSet presAssocID="{24642C94-DBEC-4DD0-A6CE-261D98311C8C}" presName="node" presStyleLbl="node1" presStyleIdx="0" presStyleCnt="3">
        <dgm:presLayoutVars>
          <dgm:bulletEnabled val="1"/>
        </dgm:presLayoutVars>
      </dgm:prSet>
      <dgm:spPr/>
      <dgm:t>
        <a:bodyPr/>
        <a:lstStyle/>
        <a:p>
          <a:endParaRPr lang="en-US"/>
        </a:p>
      </dgm:t>
    </dgm:pt>
    <dgm:pt modelId="{D8959441-D70A-4AE9-BAD0-94B1C59C4975}" type="pres">
      <dgm:prSet presAssocID="{3677D5F7-93F2-4F4A-B373-05D1EBC62781}" presName="Name9" presStyleLbl="parChTrans1D2" presStyleIdx="1" presStyleCnt="3"/>
      <dgm:spPr/>
      <dgm:t>
        <a:bodyPr/>
        <a:lstStyle/>
        <a:p>
          <a:endParaRPr lang="en-US"/>
        </a:p>
      </dgm:t>
    </dgm:pt>
    <dgm:pt modelId="{5CCA5118-59C3-4EAC-B3D3-DFDEBC6883AA}" type="pres">
      <dgm:prSet presAssocID="{3677D5F7-93F2-4F4A-B373-05D1EBC62781}" presName="connTx" presStyleLbl="parChTrans1D2" presStyleIdx="1" presStyleCnt="3"/>
      <dgm:spPr/>
      <dgm:t>
        <a:bodyPr/>
        <a:lstStyle/>
        <a:p>
          <a:endParaRPr lang="en-US"/>
        </a:p>
      </dgm:t>
    </dgm:pt>
    <dgm:pt modelId="{50C615F8-0A71-4A2C-8F48-AD6FB40200FF}" type="pres">
      <dgm:prSet presAssocID="{E8BD4738-9C9D-4310-8308-ACADB5F68313}" presName="node" presStyleLbl="node1" presStyleIdx="1" presStyleCnt="3">
        <dgm:presLayoutVars>
          <dgm:bulletEnabled val="1"/>
        </dgm:presLayoutVars>
      </dgm:prSet>
      <dgm:spPr/>
      <dgm:t>
        <a:bodyPr/>
        <a:lstStyle/>
        <a:p>
          <a:endParaRPr lang="en-US"/>
        </a:p>
      </dgm:t>
    </dgm:pt>
    <dgm:pt modelId="{DE1240C2-5E60-4F96-969F-2425DC7A8F58}" type="pres">
      <dgm:prSet presAssocID="{7C5AC8A0-2F59-4BB2-B077-A4B09B402C19}" presName="Name9" presStyleLbl="parChTrans1D2" presStyleIdx="2" presStyleCnt="3"/>
      <dgm:spPr/>
      <dgm:t>
        <a:bodyPr/>
        <a:lstStyle/>
        <a:p>
          <a:endParaRPr lang="en-US"/>
        </a:p>
      </dgm:t>
    </dgm:pt>
    <dgm:pt modelId="{D9486688-689D-48AF-8993-6B92226853DD}" type="pres">
      <dgm:prSet presAssocID="{7C5AC8A0-2F59-4BB2-B077-A4B09B402C19}" presName="connTx" presStyleLbl="parChTrans1D2" presStyleIdx="2" presStyleCnt="3"/>
      <dgm:spPr/>
      <dgm:t>
        <a:bodyPr/>
        <a:lstStyle/>
        <a:p>
          <a:endParaRPr lang="en-US"/>
        </a:p>
      </dgm:t>
    </dgm:pt>
    <dgm:pt modelId="{C75D0588-B4E4-41E8-BEED-E0E7064E4A2B}" type="pres">
      <dgm:prSet presAssocID="{E91490AB-096F-4112-9F17-8E37863B8A5F}" presName="node" presStyleLbl="node1" presStyleIdx="2" presStyleCnt="3">
        <dgm:presLayoutVars>
          <dgm:bulletEnabled val="1"/>
        </dgm:presLayoutVars>
      </dgm:prSet>
      <dgm:spPr/>
      <dgm:t>
        <a:bodyPr/>
        <a:lstStyle/>
        <a:p>
          <a:endParaRPr lang="en-US"/>
        </a:p>
      </dgm:t>
    </dgm:pt>
  </dgm:ptLst>
  <dgm:cxnLst>
    <dgm:cxn modelId="{85523EC1-66A9-4767-80AE-37C5A4318065}" srcId="{94050BB7-A70F-483E-AB23-8CE3451D960B}" destId="{E91490AB-096F-4112-9F17-8E37863B8A5F}" srcOrd="2" destOrd="0" parTransId="{7C5AC8A0-2F59-4BB2-B077-A4B09B402C19}" sibTransId="{E9E16020-78B3-425C-B6A8-208331CDE78E}"/>
    <dgm:cxn modelId="{6B3E1F14-BB80-44B7-8300-9D4E7B8C3AF2}" type="presOf" srcId="{F0EC1D10-B14A-4D30-A611-8FDDC38D85A3}" destId="{B0253916-E958-4A09-8DA8-419E90A5A0AD}" srcOrd="1" destOrd="0" presId="urn:microsoft.com/office/officeart/2005/8/layout/radial1"/>
    <dgm:cxn modelId="{29CE1456-D582-4554-853F-B4E5AA35DC13}" type="presOf" srcId="{9D2F6B99-78E7-4F95-B2F3-CBB77712F98E}" destId="{27E6DC88-6717-4454-AD14-47CA621595E6}" srcOrd="0" destOrd="0" presId="urn:microsoft.com/office/officeart/2005/8/layout/radial1"/>
    <dgm:cxn modelId="{72BCEB60-B164-4A37-B790-5560F6A097F3}" srcId="{94050BB7-A70F-483E-AB23-8CE3451D960B}" destId="{E8BD4738-9C9D-4310-8308-ACADB5F68313}" srcOrd="1" destOrd="0" parTransId="{3677D5F7-93F2-4F4A-B373-05D1EBC62781}" sibTransId="{F9420BD5-5597-4D56-8498-A095A2B30FFC}"/>
    <dgm:cxn modelId="{45FC2FDE-AE9D-43E1-B4ED-AAF76A8D3107}" type="presOf" srcId="{F0EC1D10-B14A-4D30-A611-8FDDC38D85A3}" destId="{8733C70E-D71A-4FAA-A5E7-87D9116DD4EF}" srcOrd="0" destOrd="0" presId="urn:microsoft.com/office/officeart/2005/8/layout/radial1"/>
    <dgm:cxn modelId="{FD4A94E4-D7B1-4328-87E0-0AF48EB1D92A}" type="presOf" srcId="{E8BD4738-9C9D-4310-8308-ACADB5F68313}" destId="{50C615F8-0A71-4A2C-8F48-AD6FB40200FF}" srcOrd="0" destOrd="0" presId="urn:microsoft.com/office/officeart/2005/8/layout/radial1"/>
    <dgm:cxn modelId="{6CF7FE53-688D-45A5-A08D-9F8470F71639}" type="presOf" srcId="{3677D5F7-93F2-4F4A-B373-05D1EBC62781}" destId="{5CCA5118-59C3-4EAC-B3D3-DFDEBC6883AA}" srcOrd="1" destOrd="0" presId="urn:microsoft.com/office/officeart/2005/8/layout/radial1"/>
    <dgm:cxn modelId="{E08A3F7E-A142-4AB1-B514-4FC7A90847F6}" type="presOf" srcId="{24642C94-DBEC-4DD0-A6CE-261D98311C8C}" destId="{BA18DF32-3670-42F7-B070-1D0E04DFE2C4}" srcOrd="0" destOrd="0" presId="urn:microsoft.com/office/officeart/2005/8/layout/radial1"/>
    <dgm:cxn modelId="{110B150B-C08D-423A-85A6-3F4C9DE3C9D8}" srcId="{94050BB7-A70F-483E-AB23-8CE3451D960B}" destId="{24642C94-DBEC-4DD0-A6CE-261D98311C8C}" srcOrd="0" destOrd="0" parTransId="{F0EC1D10-B14A-4D30-A611-8FDDC38D85A3}" sibTransId="{359A99E1-ADFD-4815-B533-B0D8BDAF48EF}"/>
    <dgm:cxn modelId="{751AB217-7A8B-48EC-806A-30AD836A6D90}" type="presOf" srcId="{7C5AC8A0-2F59-4BB2-B077-A4B09B402C19}" destId="{DE1240C2-5E60-4F96-969F-2425DC7A8F58}" srcOrd="0" destOrd="0" presId="urn:microsoft.com/office/officeart/2005/8/layout/radial1"/>
    <dgm:cxn modelId="{B0882747-EC17-486F-8FE0-AA7226385050}" type="presOf" srcId="{7C5AC8A0-2F59-4BB2-B077-A4B09B402C19}" destId="{D9486688-689D-48AF-8993-6B92226853DD}" srcOrd="1" destOrd="0" presId="urn:microsoft.com/office/officeart/2005/8/layout/radial1"/>
    <dgm:cxn modelId="{06902975-4AC1-4DA0-85A5-940E6A7DAC68}" type="presOf" srcId="{E91490AB-096F-4112-9F17-8E37863B8A5F}" destId="{C75D0588-B4E4-41E8-BEED-E0E7064E4A2B}" srcOrd="0" destOrd="0" presId="urn:microsoft.com/office/officeart/2005/8/layout/radial1"/>
    <dgm:cxn modelId="{B7272CFD-7391-4052-9922-09716466B030}" type="presOf" srcId="{94050BB7-A70F-483E-AB23-8CE3451D960B}" destId="{B30DF49B-0856-4764-A457-C374131F9B1C}" srcOrd="0" destOrd="0" presId="urn:microsoft.com/office/officeart/2005/8/layout/radial1"/>
    <dgm:cxn modelId="{73DEB431-AB72-4E6F-A7AA-2DD87C3A61E0}" type="presOf" srcId="{3677D5F7-93F2-4F4A-B373-05D1EBC62781}" destId="{D8959441-D70A-4AE9-BAD0-94B1C59C4975}" srcOrd="0" destOrd="0" presId="urn:microsoft.com/office/officeart/2005/8/layout/radial1"/>
    <dgm:cxn modelId="{12210B67-1E78-4D08-AAEE-596919622911}" srcId="{9D2F6B99-78E7-4F95-B2F3-CBB77712F98E}" destId="{94050BB7-A70F-483E-AB23-8CE3451D960B}" srcOrd="0" destOrd="0" parTransId="{5587EF35-1B5F-47F0-931B-DE0C713A79BD}" sibTransId="{A1ABBED0-BA72-424D-B7D7-38167E36DF2D}"/>
    <dgm:cxn modelId="{FC65BCF7-1790-4A9B-BA14-83E1A577C196}" type="presParOf" srcId="{27E6DC88-6717-4454-AD14-47CA621595E6}" destId="{B30DF49B-0856-4764-A457-C374131F9B1C}" srcOrd="0" destOrd="0" presId="urn:microsoft.com/office/officeart/2005/8/layout/radial1"/>
    <dgm:cxn modelId="{12A75B1E-E198-40C5-B818-BA7ABD1621C9}" type="presParOf" srcId="{27E6DC88-6717-4454-AD14-47CA621595E6}" destId="{8733C70E-D71A-4FAA-A5E7-87D9116DD4EF}" srcOrd="1" destOrd="0" presId="urn:microsoft.com/office/officeart/2005/8/layout/radial1"/>
    <dgm:cxn modelId="{260E16A5-1F51-4DB2-A8D0-49F20FDE2E28}" type="presParOf" srcId="{8733C70E-D71A-4FAA-A5E7-87D9116DD4EF}" destId="{B0253916-E958-4A09-8DA8-419E90A5A0AD}" srcOrd="0" destOrd="0" presId="urn:microsoft.com/office/officeart/2005/8/layout/radial1"/>
    <dgm:cxn modelId="{8CEE0E26-DE1F-483A-A879-D640514F2C70}" type="presParOf" srcId="{27E6DC88-6717-4454-AD14-47CA621595E6}" destId="{BA18DF32-3670-42F7-B070-1D0E04DFE2C4}" srcOrd="2" destOrd="0" presId="urn:microsoft.com/office/officeart/2005/8/layout/radial1"/>
    <dgm:cxn modelId="{D176CCDC-26D4-448A-910E-A8116ECCAADB}" type="presParOf" srcId="{27E6DC88-6717-4454-AD14-47CA621595E6}" destId="{D8959441-D70A-4AE9-BAD0-94B1C59C4975}" srcOrd="3" destOrd="0" presId="urn:microsoft.com/office/officeart/2005/8/layout/radial1"/>
    <dgm:cxn modelId="{7ABD2728-0200-4BC5-985D-8A1B716A36E2}" type="presParOf" srcId="{D8959441-D70A-4AE9-BAD0-94B1C59C4975}" destId="{5CCA5118-59C3-4EAC-B3D3-DFDEBC6883AA}" srcOrd="0" destOrd="0" presId="urn:microsoft.com/office/officeart/2005/8/layout/radial1"/>
    <dgm:cxn modelId="{73A79664-29D7-4029-B485-4EB91B0803F5}" type="presParOf" srcId="{27E6DC88-6717-4454-AD14-47CA621595E6}" destId="{50C615F8-0A71-4A2C-8F48-AD6FB40200FF}" srcOrd="4" destOrd="0" presId="urn:microsoft.com/office/officeart/2005/8/layout/radial1"/>
    <dgm:cxn modelId="{7655D0BA-9676-4375-974E-83A3E1115C8B}" type="presParOf" srcId="{27E6DC88-6717-4454-AD14-47CA621595E6}" destId="{DE1240C2-5E60-4F96-969F-2425DC7A8F58}" srcOrd="5" destOrd="0" presId="urn:microsoft.com/office/officeart/2005/8/layout/radial1"/>
    <dgm:cxn modelId="{6F4A9982-948E-40FA-A224-31AEBE7269DE}" type="presParOf" srcId="{DE1240C2-5E60-4F96-969F-2425DC7A8F58}" destId="{D9486688-689D-48AF-8993-6B92226853DD}" srcOrd="0" destOrd="0" presId="urn:microsoft.com/office/officeart/2005/8/layout/radial1"/>
    <dgm:cxn modelId="{3B25D797-4FCA-4EE2-9D3B-85B19F0FBFC1}" type="presParOf" srcId="{27E6DC88-6717-4454-AD14-47CA621595E6}" destId="{C75D0588-B4E4-41E8-BEED-E0E7064E4A2B}" srcOrd="6"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507CF-7D6F-40C1-BAB8-148762A75D5D}" type="doc">
      <dgm:prSet loTypeId="urn:microsoft.com/office/officeart/2005/8/layout/hierarchy4" loCatId="relationship" qsTypeId="urn:microsoft.com/office/officeart/2005/8/quickstyle/3d5" qsCatId="3D" csTypeId="urn:microsoft.com/office/officeart/2005/8/colors/accent1_2" csCatId="accent1" phldr="1"/>
      <dgm:spPr/>
      <dgm:t>
        <a:bodyPr/>
        <a:lstStyle/>
        <a:p>
          <a:endParaRPr lang="en-US"/>
        </a:p>
      </dgm:t>
    </dgm:pt>
    <dgm:pt modelId="{E23ADE54-D6E2-42FF-8239-7595E0F4343A}">
      <dgm:prSet phldrT="[Text]"/>
      <dgm:spPr>
        <a:solidFill>
          <a:schemeClr val="accent4"/>
        </a:solidFill>
      </dgm:spPr>
      <dgm:t>
        <a:bodyPr/>
        <a:lstStyle/>
        <a:p>
          <a:r>
            <a:rPr lang="en-US" dirty="0" smtClean="0"/>
            <a:t>Federation Root</a:t>
          </a:r>
          <a:endParaRPr lang="en-US" dirty="0"/>
        </a:p>
      </dgm:t>
    </dgm:pt>
    <dgm:pt modelId="{3CAD3E87-1C88-47D4-8597-C3BEF18F531E}" type="parTrans" cxnId="{5E02B137-2400-46AA-BC06-51215F170112}">
      <dgm:prSet/>
      <dgm:spPr/>
      <dgm:t>
        <a:bodyPr/>
        <a:lstStyle/>
        <a:p>
          <a:endParaRPr lang="en-US"/>
        </a:p>
      </dgm:t>
    </dgm:pt>
    <dgm:pt modelId="{3046D9AA-C242-4C8E-B033-838F61AEDFD9}" type="sibTrans" cxnId="{5E02B137-2400-46AA-BC06-51215F170112}">
      <dgm:prSet/>
      <dgm:spPr/>
      <dgm:t>
        <a:bodyPr/>
        <a:lstStyle/>
        <a:p>
          <a:endParaRPr lang="en-US"/>
        </a:p>
      </dgm:t>
    </dgm:pt>
    <dgm:pt modelId="{B5A521A3-B640-46BD-906C-08083CEF1F40}">
      <dgm:prSet phldrT="[Text]"/>
      <dgm:spPr/>
      <dgm:t>
        <a:bodyPr/>
        <a:lstStyle/>
        <a:p>
          <a:r>
            <a:rPr lang="en-US" smtClean="0"/>
            <a:t>Multi-Tenant Db</a:t>
          </a:r>
          <a:endParaRPr lang="en-US" dirty="0"/>
        </a:p>
      </dgm:t>
    </dgm:pt>
    <dgm:pt modelId="{CC548793-EAD1-48D0-9C8D-BD38572D1C12}" type="parTrans" cxnId="{9F07E9D9-4BF7-419D-9840-6DB2FE2DC728}">
      <dgm:prSet/>
      <dgm:spPr/>
      <dgm:t>
        <a:bodyPr/>
        <a:lstStyle/>
        <a:p>
          <a:endParaRPr lang="en-US"/>
        </a:p>
      </dgm:t>
    </dgm:pt>
    <dgm:pt modelId="{9FC86732-39AE-4B3E-964C-C74B8E227D17}" type="sibTrans" cxnId="{9F07E9D9-4BF7-419D-9840-6DB2FE2DC728}">
      <dgm:prSet/>
      <dgm:spPr/>
      <dgm:t>
        <a:bodyPr/>
        <a:lstStyle/>
        <a:p>
          <a:endParaRPr lang="en-US"/>
        </a:p>
      </dgm:t>
    </dgm:pt>
    <dgm:pt modelId="{DFA6857A-FEED-4613-8BF2-ECB942102FD2}">
      <dgm:prSet phldrT="[Text]"/>
      <dgm:spPr>
        <a:solidFill>
          <a:schemeClr val="accent2"/>
        </a:solidFill>
      </dgm:spPr>
      <dgm:t>
        <a:bodyPr/>
        <a:lstStyle/>
        <a:p>
          <a:r>
            <a:rPr lang="en-US" dirty="0" smtClean="0"/>
            <a:t>Tenant 1</a:t>
          </a:r>
          <a:endParaRPr lang="en-US" dirty="0"/>
        </a:p>
      </dgm:t>
    </dgm:pt>
    <dgm:pt modelId="{D169D10E-60ED-43D9-AC8E-EADC89DD67E9}" type="parTrans" cxnId="{673C8FF4-9229-4E1A-B25D-8C429D57027D}">
      <dgm:prSet/>
      <dgm:spPr/>
      <dgm:t>
        <a:bodyPr/>
        <a:lstStyle/>
        <a:p>
          <a:endParaRPr lang="en-US"/>
        </a:p>
      </dgm:t>
    </dgm:pt>
    <dgm:pt modelId="{906C4093-5B86-49AE-9517-523DAD17C9F0}" type="sibTrans" cxnId="{673C8FF4-9229-4E1A-B25D-8C429D57027D}">
      <dgm:prSet/>
      <dgm:spPr/>
      <dgm:t>
        <a:bodyPr/>
        <a:lstStyle/>
        <a:p>
          <a:endParaRPr lang="en-US"/>
        </a:p>
      </dgm:t>
    </dgm:pt>
    <dgm:pt modelId="{F7EE9811-A903-4077-84C6-53307D085F97}">
      <dgm:prSet phldrT="[Text]"/>
      <dgm:spPr>
        <a:solidFill>
          <a:schemeClr val="accent2"/>
        </a:solidFill>
      </dgm:spPr>
      <dgm:t>
        <a:bodyPr/>
        <a:lstStyle/>
        <a:p>
          <a:r>
            <a:rPr lang="en-US" dirty="0" smtClean="0"/>
            <a:t>Tenant 2</a:t>
          </a:r>
          <a:endParaRPr lang="en-US" dirty="0"/>
        </a:p>
      </dgm:t>
    </dgm:pt>
    <dgm:pt modelId="{DD7B9635-5F4A-4595-A6FF-AE3B7CD065F2}" type="parTrans" cxnId="{48622BA3-F3AB-4E08-8EAD-2FC457A414EC}">
      <dgm:prSet/>
      <dgm:spPr/>
      <dgm:t>
        <a:bodyPr/>
        <a:lstStyle/>
        <a:p>
          <a:endParaRPr lang="en-US"/>
        </a:p>
      </dgm:t>
    </dgm:pt>
    <dgm:pt modelId="{B62C07E0-E1AA-4FA7-80CD-CE554A6DB980}" type="sibTrans" cxnId="{48622BA3-F3AB-4E08-8EAD-2FC457A414EC}">
      <dgm:prSet/>
      <dgm:spPr/>
      <dgm:t>
        <a:bodyPr/>
        <a:lstStyle/>
        <a:p>
          <a:endParaRPr lang="en-US"/>
        </a:p>
      </dgm:t>
    </dgm:pt>
    <dgm:pt modelId="{E10B0B40-2ACD-42BC-A271-60D00941CF5B}">
      <dgm:prSet phldrT="[Text]"/>
      <dgm:spPr/>
      <dgm:t>
        <a:bodyPr/>
        <a:lstStyle/>
        <a:p>
          <a:r>
            <a:rPr lang="en-US" dirty="0" smtClean="0"/>
            <a:t>Tenant </a:t>
          </a:r>
          <a:r>
            <a:rPr lang="en-US" smtClean="0"/>
            <a:t>3 Db</a:t>
          </a:r>
          <a:endParaRPr lang="en-US" dirty="0"/>
        </a:p>
      </dgm:t>
    </dgm:pt>
    <dgm:pt modelId="{F07E45B8-CB59-40BB-8493-7170F56DD0C5}" type="parTrans" cxnId="{BF954092-B360-45CA-90C4-9F3B3E476243}">
      <dgm:prSet/>
      <dgm:spPr/>
      <dgm:t>
        <a:bodyPr/>
        <a:lstStyle/>
        <a:p>
          <a:endParaRPr lang="en-US"/>
        </a:p>
      </dgm:t>
    </dgm:pt>
    <dgm:pt modelId="{A9536715-1C69-431C-B16F-EDC8527BA147}" type="sibTrans" cxnId="{BF954092-B360-45CA-90C4-9F3B3E476243}">
      <dgm:prSet/>
      <dgm:spPr/>
      <dgm:t>
        <a:bodyPr/>
        <a:lstStyle/>
        <a:p>
          <a:endParaRPr lang="en-US"/>
        </a:p>
      </dgm:t>
    </dgm:pt>
    <dgm:pt modelId="{CB5A78AF-0FE7-47DC-AB96-89B1C5B1238F}">
      <dgm:prSet phldrT="[Text]"/>
      <dgm:spPr/>
      <dgm:t>
        <a:bodyPr/>
        <a:lstStyle/>
        <a:p>
          <a:r>
            <a:rPr lang="en-US" dirty="0" smtClean="0"/>
            <a:t>Tenant 4</a:t>
          </a:r>
          <a:endParaRPr lang="en-US" dirty="0"/>
        </a:p>
      </dgm:t>
    </dgm:pt>
    <dgm:pt modelId="{0C51E369-8837-4288-AAD4-293E1E680BFA}" type="parTrans" cxnId="{A072811F-F10B-4342-9E1B-91221F9FC7D7}">
      <dgm:prSet/>
      <dgm:spPr/>
      <dgm:t>
        <a:bodyPr/>
        <a:lstStyle/>
        <a:p>
          <a:endParaRPr lang="en-US"/>
        </a:p>
      </dgm:t>
    </dgm:pt>
    <dgm:pt modelId="{43B7805B-B910-494A-97D1-3B6BDF26FBBA}" type="sibTrans" cxnId="{A072811F-F10B-4342-9E1B-91221F9FC7D7}">
      <dgm:prSet/>
      <dgm:spPr/>
      <dgm:t>
        <a:bodyPr/>
        <a:lstStyle/>
        <a:p>
          <a:endParaRPr lang="en-US"/>
        </a:p>
      </dgm:t>
    </dgm:pt>
    <dgm:pt modelId="{A408A6A8-50DA-4EEA-9905-B7CE4A1FA82D}">
      <dgm:prSet phldrT="[Text]"/>
      <dgm:spPr>
        <a:solidFill>
          <a:schemeClr val="accent2"/>
        </a:solidFill>
      </dgm:spPr>
      <dgm:t>
        <a:bodyPr/>
        <a:lstStyle/>
        <a:p>
          <a:r>
            <a:rPr lang="en-US" dirty="0" smtClean="0"/>
            <a:t>Tenant </a:t>
          </a:r>
          <a:r>
            <a:rPr lang="en-US" smtClean="0"/>
            <a:t>4 Db 1</a:t>
          </a:r>
          <a:endParaRPr lang="en-US" dirty="0" smtClean="0"/>
        </a:p>
      </dgm:t>
    </dgm:pt>
    <dgm:pt modelId="{FD9E6CA8-A9E6-438A-8F9A-2E95C3FAE1BE}" type="parTrans" cxnId="{F6E61C74-73C0-423C-8E95-AD99D182605E}">
      <dgm:prSet/>
      <dgm:spPr/>
      <dgm:t>
        <a:bodyPr/>
        <a:lstStyle/>
        <a:p>
          <a:endParaRPr lang="en-US"/>
        </a:p>
      </dgm:t>
    </dgm:pt>
    <dgm:pt modelId="{C0757802-1D8F-4874-852E-E5B1907B4B8C}" type="sibTrans" cxnId="{F6E61C74-73C0-423C-8E95-AD99D182605E}">
      <dgm:prSet/>
      <dgm:spPr/>
      <dgm:t>
        <a:bodyPr/>
        <a:lstStyle/>
        <a:p>
          <a:endParaRPr lang="en-US"/>
        </a:p>
      </dgm:t>
    </dgm:pt>
    <dgm:pt modelId="{4FAED5DA-D6C9-48D5-B40B-33CA19586E40}">
      <dgm:prSet phldrT="[Text]"/>
      <dgm:spPr>
        <a:solidFill>
          <a:schemeClr val="accent2"/>
        </a:solidFill>
      </dgm:spPr>
      <dgm:t>
        <a:bodyPr/>
        <a:lstStyle/>
        <a:p>
          <a:r>
            <a:rPr lang="en-US" dirty="0" smtClean="0"/>
            <a:t>Tenant 4 </a:t>
          </a:r>
          <a:r>
            <a:rPr lang="en-US" dirty="0" err="1" smtClean="0"/>
            <a:t>Db</a:t>
          </a:r>
          <a:r>
            <a:rPr lang="en-US" dirty="0" smtClean="0"/>
            <a:t> 2</a:t>
          </a:r>
        </a:p>
      </dgm:t>
    </dgm:pt>
    <dgm:pt modelId="{E2A3D6F5-5935-4349-956E-FA319059F680}" type="parTrans" cxnId="{FFDCA33B-A6FC-4418-BB33-A4A4074FAF33}">
      <dgm:prSet/>
      <dgm:spPr/>
      <dgm:t>
        <a:bodyPr/>
        <a:lstStyle/>
        <a:p>
          <a:endParaRPr lang="en-US"/>
        </a:p>
      </dgm:t>
    </dgm:pt>
    <dgm:pt modelId="{110FBA2A-666B-4B76-A55D-960B710AAF8B}" type="sibTrans" cxnId="{FFDCA33B-A6FC-4418-BB33-A4A4074FAF33}">
      <dgm:prSet/>
      <dgm:spPr/>
      <dgm:t>
        <a:bodyPr/>
        <a:lstStyle/>
        <a:p>
          <a:endParaRPr lang="en-US"/>
        </a:p>
      </dgm:t>
    </dgm:pt>
    <dgm:pt modelId="{6D3BAD3D-A8D7-4028-835C-096A1839FB49}" type="pres">
      <dgm:prSet presAssocID="{872507CF-7D6F-40C1-BAB8-148762A75D5D}" presName="Name0" presStyleCnt="0">
        <dgm:presLayoutVars>
          <dgm:chPref val="1"/>
          <dgm:dir/>
          <dgm:animOne val="branch"/>
          <dgm:animLvl val="lvl"/>
          <dgm:resizeHandles/>
        </dgm:presLayoutVars>
      </dgm:prSet>
      <dgm:spPr/>
      <dgm:t>
        <a:bodyPr/>
        <a:lstStyle/>
        <a:p>
          <a:endParaRPr lang="en-US"/>
        </a:p>
      </dgm:t>
    </dgm:pt>
    <dgm:pt modelId="{76566A1C-97FF-4E37-A353-9C68A8603935}" type="pres">
      <dgm:prSet presAssocID="{E23ADE54-D6E2-42FF-8239-7595E0F4343A}" presName="vertOne" presStyleCnt="0"/>
      <dgm:spPr/>
      <dgm:t>
        <a:bodyPr/>
        <a:lstStyle/>
        <a:p>
          <a:endParaRPr lang="en-US"/>
        </a:p>
      </dgm:t>
    </dgm:pt>
    <dgm:pt modelId="{AAD3DCA3-908D-44EF-88EE-3B3888CE3CC0}" type="pres">
      <dgm:prSet presAssocID="{E23ADE54-D6E2-42FF-8239-7595E0F4343A}" presName="txOne" presStyleLbl="node0" presStyleIdx="0" presStyleCnt="1">
        <dgm:presLayoutVars>
          <dgm:chPref val="3"/>
        </dgm:presLayoutVars>
      </dgm:prSet>
      <dgm:spPr/>
      <dgm:t>
        <a:bodyPr/>
        <a:lstStyle/>
        <a:p>
          <a:endParaRPr lang="en-US"/>
        </a:p>
      </dgm:t>
    </dgm:pt>
    <dgm:pt modelId="{F2579A39-837B-427F-A387-4D79946C3083}" type="pres">
      <dgm:prSet presAssocID="{E23ADE54-D6E2-42FF-8239-7595E0F4343A}" presName="parTransOne" presStyleCnt="0"/>
      <dgm:spPr/>
      <dgm:t>
        <a:bodyPr/>
        <a:lstStyle/>
        <a:p>
          <a:endParaRPr lang="en-US"/>
        </a:p>
      </dgm:t>
    </dgm:pt>
    <dgm:pt modelId="{056009B4-E7FF-414B-8352-C53B06BEFBE7}" type="pres">
      <dgm:prSet presAssocID="{E23ADE54-D6E2-42FF-8239-7595E0F4343A}" presName="horzOne" presStyleCnt="0"/>
      <dgm:spPr/>
      <dgm:t>
        <a:bodyPr/>
        <a:lstStyle/>
        <a:p>
          <a:endParaRPr lang="en-US"/>
        </a:p>
      </dgm:t>
    </dgm:pt>
    <dgm:pt modelId="{265A6368-377F-449F-8872-A9A43BE8E201}" type="pres">
      <dgm:prSet presAssocID="{B5A521A3-B640-46BD-906C-08083CEF1F40}" presName="vertTwo" presStyleCnt="0"/>
      <dgm:spPr/>
      <dgm:t>
        <a:bodyPr/>
        <a:lstStyle/>
        <a:p>
          <a:endParaRPr lang="en-US"/>
        </a:p>
      </dgm:t>
    </dgm:pt>
    <dgm:pt modelId="{6B583879-02BE-4973-9C71-83223628C209}" type="pres">
      <dgm:prSet presAssocID="{B5A521A3-B640-46BD-906C-08083CEF1F40}" presName="txTwo" presStyleLbl="node2" presStyleIdx="0" presStyleCnt="3">
        <dgm:presLayoutVars>
          <dgm:chPref val="3"/>
        </dgm:presLayoutVars>
      </dgm:prSet>
      <dgm:spPr/>
      <dgm:t>
        <a:bodyPr/>
        <a:lstStyle/>
        <a:p>
          <a:endParaRPr lang="en-US"/>
        </a:p>
      </dgm:t>
    </dgm:pt>
    <dgm:pt modelId="{76CC71D4-E474-453A-BAB6-BE4C628F8AEB}" type="pres">
      <dgm:prSet presAssocID="{B5A521A3-B640-46BD-906C-08083CEF1F40}" presName="parTransTwo" presStyleCnt="0"/>
      <dgm:spPr/>
      <dgm:t>
        <a:bodyPr/>
        <a:lstStyle/>
        <a:p>
          <a:endParaRPr lang="en-US"/>
        </a:p>
      </dgm:t>
    </dgm:pt>
    <dgm:pt modelId="{729617F9-730C-45DA-8E2F-FD360E183419}" type="pres">
      <dgm:prSet presAssocID="{B5A521A3-B640-46BD-906C-08083CEF1F40}" presName="horzTwo" presStyleCnt="0"/>
      <dgm:spPr/>
      <dgm:t>
        <a:bodyPr/>
        <a:lstStyle/>
        <a:p>
          <a:endParaRPr lang="en-US"/>
        </a:p>
      </dgm:t>
    </dgm:pt>
    <dgm:pt modelId="{35350325-3003-48F1-9BEA-FC66A1E19911}" type="pres">
      <dgm:prSet presAssocID="{DFA6857A-FEED-4613-8BF2-ECB942102FD2}" presName="vertThree" presStyleCnt="0"/>
      <dgm:spPr/>
      <dgm:t>
        <a:bodyPr/>
        <a:lstStyle/>
        <a:p>
          <a:endParaRPr lang="en-US"/>
        </a:p>
      </dgm:t>
    </dgm:pt>
    <dgm:pt modelId="{05B080B8-6013-40B8-97CD-0C92907B0607}" type="pres">
      <dgm:prSet presAssocID="{DFA6857A-FEED-4613-8BF2-ECB942102FD2}" presName="txThree" presStyleLbl="node3" presStyleIdx="0" presStyleCnt="4">
        <dgm:presLayoutVars>
          <dgm:chPref val="3"/>
        </dgm:presLayoutVars>
      </dgm:prSet>
      <dgm:spPr/>
      <dgm:t>
        <a:bodyPr/>
        <a:lstStyle/>
        <a:p>
          <a:endParaRPr lang="en-US"/>
        </a:p>
      </dgm:t>
    </dgm:pt>
    <dgm:pt modelId="{ED905E0D-0F5F-41CD-B7CE-3388A5821368}" type="pres">
      <dgm:prSet presAssocID="{DFA6857A-FEED-4613-8BF2-ECB942102FD2}" presName="horzThree" presStyleCnt="0"/>
      <dgm:spPr/>
      <dgm:t>
        <a:bodyPr/>
        <a:lstStyle/>
        <a:p>
          <a:endParaRPr lang="en-US"/>
        </a:p>
      </dgm:t>
    </dgm:pt>
    <dgm:pt modelId="{3BF093DD-4700-4121-9DC9-C6F81E396096}" type="pres">
      <dgm:prSet presAssocID="{906C4093-5B86-49AE-9517-523DAD17C9F0}" presName="sibSpaceThree" presStyleCnt="0"/>
      <dgm:spPr/>
      <dgm:t>
        <a:bodyPr/>
        <a:lstStyle/>
        <a:p>
          <a:endParaRPr lang="en-US"/>
        </a:p>
      </dgm:t>
    </dgm:pt>
    <dgm:pt modelId="{665973A3-4BC8-44F6-AC3F-32619E05006D}" type="pres">
      <dgm:prSet presAssocID="{F7EE9811-A903-4077-84C6-53307D085F97}" presName="vertThree" presStyleCnt="0"/>
      <dgm:spPr/>
      <dgm:t>
        <a:bodyPr/>
        <a:lstStyle/>
        <a:p>
          <a:endParaRPr lang="en-US"/>
        </a:p>
      </dgm:t>
    </dgm:pt>
    <dgm:pt modelId="{E721D68C-8C48-4037-8928-EC79D724BDCA}" type="pres">
      <dgm:prSet presAssocID="{F7EE9811-A903-4077-84C6-53307D085F97}" presName="txThree" presStyleLbl="node3" presStyleIdx="1" presStyleCnt="4">
        <dgm:presLayoutVars>
          <dgm:chPref val="3"/>
        </dgm:presLayoutVars>
      </dgm:prSet>
      <dgm:spPr/>
      <dgm:t>
        <a:bodyPr/>
        <a:lstStyle/>
        <a:p>
          <a:endParaRPr lang="en-US"/>
        </a:p>
      </dgm:t>
    </dgm:pt>
    <dgm:pt modelId="{C9B8EF58-5BB1-48FE-83E0-85A7605FBC49}" type="pres">
      <dgm:prSet presAssocID="{F7EE9811-A903-4077-84C6-53307D085F97}" presName="horzThree" presStyleCnt="0"/>
      <dgm:spPr/>
      <dgm:t>
        <a:bodyPr/>
        <a:lstStyle/>
        <a:p>
          <a:endParaRPr lang="en-US"/>
        </a:p>
      </dgm:t>
    </dgm:pt>
    <dgm:pt modelId="{EB977963-B010-4749-90E6-B015432EE95E}" type="pres">
      <dgm:prSet presAssocID="{9FC86732-39AE-4B3E-964C-C74B8E227D17}" presName="sibSpaceTwo" presStyleCnt="0"/>
      <dgm:spPr/>
      <dgm:t>
        <a:bodyPr/>
        <a:lstStyle/>
        <a:p>
          <a:endParaRPr lang="en-US"/>
        </a:p>
      </dgm:t>
    </dgm:pt>
    <dgm:pt modelId="{C2699D4A-EAFC-424B-B992-F9307220776E}" type="pres">
      <dgm:prSet presAssocID="{E10B0B40-2ACD-42BC-A271-60D00941CF5B}" presName="vertTwo" presStyleCnt="0"/>
      <dgm:spPr/>
      <dgm:t>
        <a:bodyPr/>
        <a:lstStyle/>
        <a:p>
          <a:endParaRPr lang="en-US"/>
        </a:p>
      </dgm:t>
    </dgm:pt>
    <dgm:pt modelId="{4E11C0F2-B182-4445-9369-95356CD73588}" type="pres">
      <dgm:prSet presAssocID="{E10B0B40-2ACD-42BC-A271-60D00941CF5B}" presName="txTwo" presStyleLbl="node2" presStyleIdx="1" presStyleCnt="3">
        <dgm:presLayoutVars>
          <dgm:chPref val="3"/>
        </dgm:presLayoutVars>
      </dgm:prSet>
      <dgm:spPr/>
      <dgm:t>
        <a:bodyPr/>
        <a:lstStyle/>
        <a:p>
          <a:endParaRPr lang="en-US"/>
        </a:p>
      </dgm:t>
    </dgm:pt>
    <dgm:pt modelId="{08162A5C-9291-4947-A92C-979802C444A1}" type="pres">
      <dgm:prSet presAssocID="{E10B0B40-2ACD-42BC-A271-60D00941CF5B}" presName="horzTwo" presStyleCnt="0"/>
      <dgm:spPr/>
      <dgm:t>
        <a:bodyPr/>
        <a:lstStyle/>
        <a:p>
          <a:endParaRPr lang="en-US"/>
        </a:p>
      </dgm:t>
    </dgm:pt>
    <dgm:pt modelId="{84AB03BB-7920-4383-B605-3EF16A8B05C8}" type="pres">
      <dgm:prSet presAssocID="{A9536715-1C69-431C-B16F-EDC8527BA147}" presName="sibSpaceTwo" presStyleCnt="0"/>
      <dgm:spPr/>
      <dgm:t>
        <a:bodyPr/>
        <a:lstStyle/>
        <a:p>
          <a:endParaRPr lang="en-US"/>
        </a:p>
      </dgm:t>
    </dgm:pt>
    <dgm:pt modelId="{04386ACA-A2A3-4561-990F-3E6CB1A9ED60}" type="pres">
      <dgm:prSet presAssocID="{CB5A78AF-0FE7-47DC-AB96-89B1C5B1238F}" presName="vertTwo" presStyleCnt="0"/>
      <dgm:spPr/>
      <dgm:t>
        <a:bodyPr/>
        <a:lstStyle/>
        <a:p>
          <a:endParaRPr lang="en-US"/>
        </a:p>
      </dgm:t>
    </dgm:pt>
    <dgm:pt modelId="{AD987AF2-032D-45DB-9BDE-07F1950A3B4C}" type="pres">
      <dgm:prSet presAssocID="{CB5A78AF-0FE7-47DC-AB96-89B1C5B1238F}" presName="txTwo" presStyleLbl="node2" presStyleIdx="2" presStyleCnt="3">
        <dgm:presLayoutVars>
          <dgm:chPref val="3"/>
        </dgm:presLayoutVars>
      </dgm:prSet>
      <dgm:spPr/>
      <dgm:t>
        <a:bodyPr/>
        <a:lstStyle/>
        <a:p>
          <a:endParaRPr lang="en-US"/>
        </a:p>
      </dgm:t>
    </dgm:pt>
    <dgm:pt modelId="{F52C5F46-6D0C-472F-B63D-569F98C1BE69}" type="pres">
      <dgm:prSet presAssocID="{CB5A78AF-0FE7-47DC-AB96-89B1C5B1238F}" presName="parTransTwo" presStyleCnt="0"/>
      <dgm:spPr/>
      <dgm:t>
        <a:bodyPr/>
        <a:lstStyle/>
        <a:p>
          <a:endParaRPr lang="en-US"/>
        </a:p>
      </dgm:t>
    </dgm:pt>
    <dgm:pt modelId="{E08D62C0-46A0-425E-9C8D-BF66B19E15C8}" type="pres">
      <dgm:prSet presAssocID="{CB5A78AF-0FE7-47DC-AB96-89B1C5B1238F}" presName="horzTwo" presStyleCnt="0"/>
      <dgm:spPr/>
      <dgm:t>
        <a:bodyPr/>
        <a:lstStyle/>
        <a:p>
          <a:endParaRPr lang="en-US"/>
        </a:p>
      </dgm:t>
    </dgm:pt>
    <dgm:pt modelId="{663B31CF-F431-49A7-A8C4-2EFBEC416A4D}" type="pres">
      <dgm:prSet presAssocID="{A408A6A8-50DA-4EEA-9905-B7CE4A1FA82D}" presName="vertThree" presStyleCnt="0"/>
      <dgm:spPr/>
      <dgm:t>
        <a:bodyPr/>
        <a:lstStyle/>
        <a:p>
          <a:endParaRPr lang="en-US"/>
        </a:p>
      </dgm:t>
    </dgm:pt>
    <dgm:pt modelId="{6A37CC5A-766F-43A8-9362-BE366D523444}" type="pres">
      <dgm:prSet presAssocID="{A408A6A8-50DA-4EEA-9905-B7CE4A1FA82D}" presName="txThree" presStyleLbl="node3" presStyleIdx="2" presStyleCnt="4">
        <dgm:presLayoutVars>
          <dgm:chPref val="3"/>
        </dgm:presLayoutVars>
      </dgm:prSet>
      <dgm:spPr/>
      <dgm:t>
        <a:bodyPr/>
        <a:lstStyle/>
        <a:p>
          <a:endParaRPr lang="en-US"/>
        </a:p>
      </dgm:t>
    </dgm:pt>
    <dgm:pt modelId="{CCFE0467-BCDF-48CA-B9AD-C1FED96A2171}" type="pres">
      <dgm:prSet presAssocID="{A408A6A8-50DA-4EEA-9905-B7CE4A1FA82D}" presName="horzThree" presStyleCnt="0"/>
      <dgm:spPr/>
      <dgm:t>
        <a:bodyPr/>
        <a:lstStyle/>
        <a:p>
          <a:endParaRPr lang="en-US"/>
        </a:p>
      </dgm:t>
    </dgm:pt>
    <dgm:pt modelId="{8D79E250-B428-40FA-9145-8EB76133FCE9}" type="pres">
      <dgm:prSet presAssocID="{C0757802-1D8F-4874-852E-E5B1907B4B8C}" presName="sibSpaceThree" presStyleCnt="0"/>
      <dgm:spPr/>
      <dgm:t>
        <a:bodyPr/>
        <a:lstStyle/>
        <a:p>
          <a:endParaRPr lang="en-US"/>
        </a:p>
      </dgm:t>
    </dgm:pt>
    <dgm:pt modelId="{D02DD588-FC4A-4510-A3F6-402C6F885438}" type="pres">
      <dgm:prSet presAssocID="{4FAED5DA-D6C9-48D5-B40B-33CA19586E40}" presName="vertThree" presStyleCnt="0"/>
      <dgm:spPr/>
      <dgm:t>
        <a:bodyPr/>
        <a:lstStyle/>
        <a:p>
          <a:endParaRPr lang="en-US"/>
        </a:p>
      </dgm:t>
    </dgm:pt>
    <dgm:pt modelId="{4F9AD407-BBB9-4D7A-BE05-7BD88F7BC4C2}" type="pres">
      <dgm:prSet presAssocID="{4FAED5DA-D6C9-48D5-B40B-33CA19586E40}" presName="txThree" presStyleLbl="node3" presStyleIdx="3" presStyleCnt="4">
        <dgm:presLayoutVars>
          <dgm:chPref val="3"/>
        </dgm:presLayoutVars>
      </dgm:prSet>
      <dgm:spPr/>
      <dgm:t>
        <a:bodyPr/>
        <a:lstStyle/>
        <a:p>
          <a:endParaRPr lang="en-US"/>
        </a:p>
      </dgm:t>
    </dgm:pt>
    <dgm:pt modelId="{B2A4A1AD-7FB7-426E-8A1C-1625ACACA6E3}" type="pres">
      <dgm:prSet presAssocID="{4FAED5DA-D6C9-48D5-B40B-33CA19586E40}" presName="horzThree" presStyleCnt="0"/>
      <dgm:spPr/>
      <dgm:t>
        <a:bodyPr/>
        <a:lstStyle/>
        <a:p>
          <a:endParaRPr lang="en-US"/>
        </a:p>
      </dgm:t>
    </dgm:pt>
  </dgm:ptLst>
  <dgm:cxnLst>
    <dgm:cxn modelId="{A072811F-F10B-4342-9E1B-91221F9FC7D7}" srcId="{E23ADE54-D6E2-42FF-8239-7595E0F4343A}" destId="{CB5A78AF-0FE7-47DC-AB96-89B1C5B1238F}" srcOrd="2" destOrd="0" parTransId="{0C51E369-8837-4288-AAD4-293E1E680BFA}" sibTransId="{43B7805B-B910-494A-97D1-3B6BDF26FBBA}"/>
    <dgm:cxn modelId="{FFDCA33B-A6FC-4418-BB33-A4A4074FAF33}" srcId="{CB5A78AF-0FE7-47DC-AB96-89B1C5B1238F}" destId="{4FAED5DA-D6C9-48D5-B40B-33CA19586E40}" srcOrd="1" destOrd="0" parTransId="{E2A3D6F5-5935-4349-956E-FA319059F680}" sibTransId="{110FBA2A-666B-4B76-A55D-960B710AAF8B}"/>
    <dgm:cxn modelId="{F075DA84-DBC3-428B-8DDF-73F7424D8805}" type="presOf" srcId="{A408A6A8-50DA-4EEA-9905-B7CE4A1FA82D}" destId="{6A37CC5A-766F-43A8-9362-BE366D523444}" srcOrd="0" destOrd="0" presId="urn:microsoft.com/office/officeart/2005/8/layout/hierarchy4"/>
    <dgm:cxn modelId="{BF954092-B360-45CA-90C4-9F3B3E476243}" srcId="{E23ADE54-D6E2-42FF-8239-7595E0F4343A}" destId="{E10B0B40-2ACD-42BC-A271-60D00941CF5B}" srcOrd="1" destOrd="0" parTransId="{F07E45B8-CB59-40BB-8493-7170F56DD0C5}" sibTransId="{A9536715-1C69-431C-B16F-EDC8527BA147}"/>
    <dgm:cxn modelId="{717787A1-42B7-4E87-A991-B39B9B67E55C}" type="presOf" srcId="{4FAED5DA-D6C9-48D5-B40B-33CA19586E40}" destId="{4F9AD407-BBB9-4D7A-BE05-7BD88F7BC4C2}" srcOrd="0" destOrd="0" presId="urn:microsoft.com/office/officeart/2005/8/layout/hierarchy4"/>
    <dgm:cxn modelId="{4CA8E500-375A-498F-84A6-8D203DE55A6C}" type="presOf" srcId="{B5A521A3-B640-46BD-906C-08083CEF1F40}" destId="{6B583879-02BE-4973-9C71-83223628C209}" srcOrd="0" destOrd="0" presId="urn:microsoft.com/office/officeart/2005/8/layout/hierarchy4"/>
    <dgm:cxn modelId="{2772D469-BCF8-427B-9EEA-F3E1BD8B4A33}" type="presOf" srcId="{DFA6857A-FEED-4613-8BF2-ECB942102FD2}" destId="{05B080B8-6013-40B8-97CD-0C92907B0607}" srcOrd="0" destOrd="0" presId="urn:microsoft.com/office/officeart/2005/8/layout/hierarchy4"/>
    <dgm:cxn modelId="{34C182BD-41A6-4E3C-A3E7-86A957B48A50}" type="presOf" srcId="{CB5A78AF-0FE7-47DC-AB96-89B1C5B1238F}" destId="{AD987AF2-032D-45DB-9BDE-07F1950A3B4C}" srcOrd="0" destOrd="0" presId="urn:microsoft.com/office/officeart/2005/8/layout/hierarchy4"/>
    <dgm:cxn modelId="{673C8FF4-9229-4E1A-B25D-8C429D57027D}" srcId="{B5A521A3-B640-46BD-906C-08083CEF1F40}" destId="{DFA6857A-FEED-4613-8BF2-ECB942102FD2}" srcOrd="0" destOrd="0" parTransId="{D169D10E-60ED-43D9-AC8E-EADC89DD67E9}" sibTransId="{906C4093-5B86-49AE-9517-523DAD17C9F0}"/>
    <dgm:cxn modelId="{48622BA3-F3AB-4E08-8EAD-2FC457A414EC}" srcId="{B5A521A3-B640-46BD-906C-08083CEF1F40}" destId="{F7EE9811-A903-4077-84C6-53307D085F97}" srcOrd="1" destOrd="0" parTransId="{DD7B9635-5F4A-4595-A6FF-AE3B7CD065F2}" sibTransId="{B62C07E0-E1AA-4FA7-80CD-CE554A6DB980}"/>
    <dgm:cxn modelId="{9F07E9D9-4BF7-419D-9840-6DB2FE2DC728}" srcId="{E23ADE54-D6E2-42FF-8239-7595E0F4343A}" destId="{B5A521A3-B640-46BD-906C-08083CEF1F40}" srcOrd="0" destOrd="0" parTransId="{CC548793-EAD1-48D0-9C8D-BD38572D1C12}" sibTransId="{9FC86732-39AE-4B3E-964C-C74B8E227D17}"/>
    <dgm:cxn modelId="{F6E61C74-73C0-423C-8E95-AD99D182605E}" srcId="{CB5A78AF-0FE7-47DC-AB96-89B1C5B1238F}" destId="{A408A6A8-50DA-4EEA-9905-B7CE4A1FA82D}" srcOrd="0" destOrd="0" parTransId="{FD9E6CA8-A9E6-438A-8F9A-2E95C3FAE1BE}" sibTransId="{C0757802-1D8F-4874-852E-E5B1907B4B8C}"/>
    <dgm:cxn modelId="{C69025E1-516D-4580-A6E8-4537C688CFCE}" type="presOf" srcId="{E23ADE54-D6E2-42FF-8239-7595E0F4343A}" destId="{AAD3DCA3-908D-44EF-88EE-3B3888CE3CC0}" srcOrd="0" destOrd="0" presId="urn:microsoft.com/office/officeart/2005/8/layout/hierarchy4"/>
    <dgm:cxn modelId="{46A64D04-ECC3-478B-824B-5BEE66A577B9}" type="presOf" srcId="{F7EE9811-A903-4077-84C6-53307D085F97}" destId="{E721D68C-8C48-4037-8928-EC79D724BDCA}" srcOrd="0" destOrd="0" presId="urn:microsoft.com/office/officeart/2005/8/layout/hierarchy4"/>
    <dgm:cxn modelId="{5E02B137-2400-46AA-BC06-51215F170112}" srcId="{872507CF-7D6F-40C1-BAB8-148762A75D5D}" destId="{E23ADE54-D6E2-42FF-8239-7595E0F4343A}" srcOrd="0" destOrd="0" parTransId="{3CAD3E87-1C88-47D4-8597-C3BEF18F531E}" sibTransId="{3046D9AA-C242-4C8E-B033-838F61AEDFD9}"/>
    <dgm:cxn modelId="{6EF1FE4D-5CA3-4A5E-A67C-BB4AB696EF1B}" type="presOf" srcId="{E10B0B40-2ACD-42BC-A271-60D00941CF5B}" destId="{4E11C0F2-B182-4445-9369-95356CD73588}" srcOrd="0" destOrd="0" presId="urn:microsoft.com/office/officeart/2005/8/layout/hierarchy4"/>
    <dgm:cxn modelId="{51775B7F-E149-424E-B63A-EE602B81CA71}" type="presOf" srcId="{872507CF-7D6F-40C1-BAB8-148762A75D5D}" destId="{6D3BAD3D-A8D7-4028-835C-096A1839FB49}" srcOrd="0" destOrd="0" presId="urn:microsoft.com/office/officeart/2005/8/layout/hierarchy4"/>
    <dgm:cxn modelId="{D24398AD-EEBF-46AA-9540-D56E7E53B806}" type="presParOf" srcId="{6D3BAD3D-A8D7-4028-835C-096A1839FB49}" destId="{76566A1C-97FF-4E37-A353-9C68A8603935}" srcOrd="0" destOrd="0" presId="urn:microsoft.com/office/officeart/2005/8/layout/hierarchy4"/>
    <dgm:cxn modelId="{03FADFD1-1700-4B98-9A14-041ADC15D1CB}" type="presParOf" srcId="{76566A1C-97FF-4E37-A353-9C68A8603935}" destId="{AAD3DCA3-908D-44EF-88EE-3B3888CE3CC0}" srcOrd="0" destOrd="0" presId="urn:microsoft.com/office/officeart/2005/8/layout/hierarchy4"/>
    <dgm:cxn modelId="{A9C3894D-B259-43CD-8136-B436DB33BF0F}" type="presParOf" srcId="{76566A1C-97FF-4E37-A353-9C68A8603935}" destId="{F2579A39-837B-427F-A387-4D79946C3083}" srcOrd="1" destOrd="0" presId="urn:microsoft.com/office/officeart/2005/8/layout/hierarchy4"/>
    <dgm:cxn modelId="{D0E4FC32-CA2B-4AB0-8864-73044511B27C}" type="presParOf" srcId="{76566A1C-97FF-4E37-A353-9C68A8603935}" destId="{056009B4-E7FF-414B-8352-C53B06BEFBE7}" srcOrd="2" destOrd="0" presId="urn:microsoft.com/office/officeart/2005/8/layout/hierarchy4"/>
    <dgm:cxn modelId="{E84F655E-B30F-41D1-8B06-4D5AF23624AC}" type="presParOf" srcId="{056009B4-E7FF-414B-8352-C53B06BEFBE7}" destId="{265A6368-377F-449F-8872-A9A43BE8E201}" srcOrd="0" destOrd="0" presId="urn:microsoft.com/office/officeart/2005/8/layout/hierarchy4"/>
    <dgm:cxn modelId="{2C4A07DF-AD58-4121-8EBF-D8EEEE77BF38}" type="presParOf" srcId="{265A6368-377F-449F-8872-A9A43BE8E201}" destId="{6B583879-02BE-4973-9C71-83223628C209}" srcOrd="0" destOrd="0" presId="urn:microsoft.com/office/officeart/2005/8/layout/hierarchy4"/>
    <dgm:cxn modelId="{B2BCACAD-69EE-45D5-BDE8-19B44EEB7EA4}" type="presParOf" srcId="{265A6368-377F-449F-8872-A9A43BE8E201}" destId="{76CC71D4-E474-453A-BAB6-BE4C628F8AEB}" srcOrd="1" destOrd="0" presId="urn:microsoft.com/office/officeart/2005/8/layout/hierarchy4"/>
    <dgm:cxn modelId="{DDD13196-5865-4153-A7FF-086175E183F8}" type="presParOf" srcId="{265A6368-377F-449F-8872-A9A43BE8E201}" destId="{729617F9-730C-45DA-8E2F-FD360E183419}" srcOrd="2" destOrd="0" presId="urn:microsoft.com/office/officeart/2005/8/layout/hierarchy4"/>
    <dgm:cxn modelId="{7AC6A0C4-5740-456E-B57B-34EC4CBF28C7}" type="presParOf" srcId="{729617F9-730C-45DA-8E2F-FD360E183419}" destId="{35350325-3003-48F1-9BEA-FC66A1E19911}" srcOrd="0" destOrd="0" presId="urn:microsoft.com/office/officeart/2005/8/layout/hierarchy4"/>
    <dgm:cxn modelId="{62D17E6C-D8FD-46F2-8E04-C14829C279B4}" type="presParOf" srcId="{35350325-3003-48F1-9BEA-FC66A1E19911}" destId="{05B080B8-6013-40B8-97CD-0C92907B0607}" srcOrd="0" destOrd="0" presId="urn:microsoft.com/office/officeart/2005/8/layout/hierarchy4"/>
    <dgm:cxn modelId="{37F45823-069B-4804-B955-8FE9051EF00B}" type="presParOf" srcId="{35350325-3003-48F1-9BEA-FC66A1E19911}" destId="{ED905E0D-0F5F-41CD-B7CE-3388A5821368}" srcOrd="1" destOrd="0" presId="urn:microsoft.com/office/officeart/2005/8/layout/hierarchy4"/>
    <dgm:cxn modelId="{5D1FE4A3-4AFB-4341-831B-AF066EE0C519}" type="presParOf" srcId="{729617F9-730C-45DA-8E2F-FD360E183419}" destId="{3BF093DD-4700-4121-9DC9-C6F81E396096}" srcOrd="1" destOrd="0" presId="urn:microsoft.com/office/officeart/2005/8/layout/hierarchy4"/>
    <dgm:cxn modelId="{6FA349B5-031C-48E4-9042-4DBA38BA6A1D}" type="presParOf" srcId="{729617F9-730C-45DA-8E2F-FD360E183419}" destId="{665973A3-4BC8-44F6-AC3F-32619E05006D}" srcOrd="2" destOrd="0" presId="urn:microsoft.com/office/officeart/2005/8/layout/hierarchy4"/>
    <dgm:cxn modelId="{1EBCA448-E124-485A-9D2E-065982D955D4}" type="presParOf" srcId="{665973A3-4BC8-44F6-AC3F-32619E05006D}" destId="{E721D68C-8C48-4037-8928-EC79D724BDCA}" srcOrd="0" destOrd="0" presId="urn:microsoft.com/office/officeart/2005/8/layout/hierarchy4"/>
    <dgm:cxn modelId="{7F1DD985-30D2-4EF0-B14B-68EB19BFBE1E}" type="presParOf" srcId="{665973A3-4BC8-44F6-AC3F-32619E05006D}" destId="{C9B8EF58-5BB1-48FE-83E0-85A7605FBC49}" srcOrd="1" destOrd="0" presId="urn:microsoft.com/office/officeart/2005/8/layout/hierarchy4"/>
    <dgm:cxn modelId="{5B3233FE-D749-47E3-B6E1-8B2B7A465BFB}" type="presParOf" srcId="{056009B4-E7FF-414B-8352-C53B06BEFBE7}" destId="{EB977963-B010-4749-90E6-B015432EE95E}" srcOrd="1" destOrd="0" presId="urn:microsoft.com/office/officeart/2005/8/layout/hierarchy4"/>
    <dgm:cxn modelId="{0F72132F-56FB-48F2-923B-6B5936D3A905}" type="presParOf" srcId="{056009B4-E7FF-414B-8352-C53B06BEFBE7}" destId="{C2699D4A-EAFC-424B-B992-F9307220776E}" srcOrd="2" destOrd="0" presId="urn:microsoft.com/office/officeart/2005/8/layout/hierarchy4"/>
    <dgm:cxn modelId="{091574A4-1D21-40DB-823C-72C013F7AB8C}" type="presParOf" srcId="{C2699D4A-EAFC-424B-B992-F9307220776E}" destId="{4E11C0F2-B182-4445-9369-95356CD73588}" srcOrd="0" destOrd="0" presId="urn:microsoft.com/office/officeart/2005/8/layout/hierarchy4"/>
    <dgm:cxn modelId="{FEC0FB05-D9DF-4946-8EF0-055602CA70FD}" type="presParOf" srcId="{C2699D4A-EAFC-424B-B992-F9307220776E}" destId="{08162A5C-9291-4947-A92C-979802C444A1}" srcOrd="1" destOrd="0" presId="urn:microsoft.com/office/officeart/2005/8/layout/hierarchy4"/>
    <dgm:cxn modelId="{3A9FDF18-7B04-4A58-B0DC-D2DE88E0776D}" type="presParOf" srcId="{056009B4-E7FF-414B-8352-C53B06BEFBE7}" destId="{84AB03BB-7920-4383-B605-3EF16A8B05C8}" srcOrd="3" destOrd="0" presId="urn:microsoft.com/office/officeart/2005/8/layout/hierarchy4"/>
    <dgm:cxn modelId="{E2B616DF-F06F-400A-BB59-FC117E1230B5}" type="presParOf" srcId="{056009B4-E7FF-414B-8352-C53B06BEFBE7}" destId="{04386ACA-A2A3-4561-990F-3E6CB1A9ED60}" srcOrd="4" destOrd="0" presId="urn:microsoft.com/office/officeart/2005/8/layout/hierarchy4"/>
    <dgm:cxn modelId="{69A7D822-E0DB-498D-B6E7-32F609EE3494}" type="presParOf" srcId="{04386ACA-A2A3-4561-990F-3E6CB1A9ED60}" destId="{AD987AF2-032D-45DB-9BDE-07F1950A3B4C}" srcOrd="0" destOrd="0" presId="urn:microsoft.com/office/officeart/2005/8/layout/hierarchy4"/>
    <dgm:cxn modelId="{1CD035FB-B8BA-4517-B350-9DCA0C479002}" type="presParOf" srcId="{04386ACA-A2A3-4561-990F-3E6CB1A9ED60}" destId="{F52C5F46-6D0C-472F-B63D-569F98C1BE69}" srcOrd="1" destOrd="0" presId="urn:microsoft.com/office/officeart/2005/8/layout/hierarchy4"/>
    <dgm:cxn modelId="{6C797125-044C-4871-BF88-162EF020C462}" type="presParOf" srcId="{04386ACA-A2A3-4561-990F-3E6CB1A9ED60}" destId="{E08D62C0-46A0-425E-9C8D-BF66B19E15C8}" srcOrd="2" destOrd="0" presId="urn:microsoft.com/office/officeart/2005/8/layout/hierarchy4"/>
    <dgm:cxn modelId="{B037A05E-0528-4CE1-B3F7-11CD5F6030E9}" type="presParOf" srcId="{E08D62C0-46A0-425E-9C8D-BF66B19E15C8}" destId="{663B31CF-F431-49A7-A8C4-2EFBEC416A4D}" srcOrd="0" destOrd="0" presId="urn:microsoft.com/office/officeart/2005/8/layout/hierarchy4"/>
    <dgm:cxn modelId="{136C1C85-A08F-49A8-9897-9C866B09AD85}" type="presParOf" srcId="{663B31CF-F431-49A7-A8C4-2EFBEC416A4D}" destId="{6A37CC5A-766F-43A8-9362-BE366D523444}" srcOrd="0" destOrd="0" presId="urn:microsoft.com/office/officeart/2005/8/layout/hierarchy4"/>
    <dgm:cxn modelId="{96411F22-6176-4BEA-B698-26E417D68EF9}" type="presParOf" srcId="{663B31CF-F431-49A7-A8C4-2EFBEC416A4D}" destId="{CCFE0467-BCDF-48CA-B9AD-C1FED96A2171}" srcOrd="1" destOrd="0" presId="urn:microsoft.com/office/officeart/2005/8/layout/hierarchy4"/>
    <dgm:cxn modelId="{8B6461AF-37CC-42A7-BB9D-A489ABD7CD98}" type="presParOf" srcId="{E08D62C0-46A0-425E-9C8D-BF66B19E15C8}" destId="{8D79E250-B428-40FA-9145-8EB76133FCE9}" srcOrd="1" destOrd="0" presId="urn:microsoft.com/office/officeart/2005/8/layout/hierarchy4"/>
    <dgm:cxn modelId="{D6BB6719-A1C4-40A7-8520-61FB094FCF6D}" type="presParOf" srcId="{E08D62C0-46A0-425E-9C8D-BF66B19E15C8}" destId="{D02DD588-FC4A-4510-A3F6-402C6F885438}" srcOrd="2" destOrd="0" presId="urn:microsoft.com/office/officeart/2005/8/layout/hierarchy4"/>
    <dgm:cxn modelId="{C9F06850-D0DB-4E6A-A8D8-A91C368C408B}" type="presParOf" srcId="{D02DD588-FC4A-4510-A3F6-402C6F885438}" destId="{4F9AD407-BBB9-4D7A-BE05-7BD88F7BC4C2}" srcOrd="0" destOrd="0" presId="urn:microsoft.com/office/officeart/2005/8/layout/hierarchy4"/>
    <dgm:cxn modelId="{8A9E15A5-3ED6-4B21-8D15-1829F81EC859}" type="presParOf" srcId="{D02DD588-FC4A-4510-A3F6-402C6F885438}" destId="{B2A4A1AD-7FB7-426E-8A1C-1625ACACA6E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DF49B-0856-4764-A457-C374131F9B1C}">
      <dsp:nvSpPr>
        <dsp:cNvPr id="0" name=""/>
        <dsp:cNvSpPr/>
      </dsp:nvSpPr>
      <dsp:spPr>
        <a:xfrm>
          <a:off x="1972632" y="2136384"/>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(Hub)</a:t>
          </a:r>
          <a:endParaRPr lang="en-US" sz="2100" kern="1200" dirty="0"/>
        </a:p>
      </dsp:txBody>
      <dsp:txXfrm>
        <a:off x="2212604" y="2376356"/>
        <a:ext cx="1158690" cy="1158690"/>
      </dsp:txXfrm>
    </dsp:sp>
    <dsp:sp modelId="{8733C70E-D71A-4FAA-A5E7-87D9116DD4EF}">
      <dsp:nvSpPr>
        <dsp:cNvPr id="0" name=""/>
        <dsp:cNvSpPr/>
      </dsp:nvSpPr>
      <dsp:spPr>
        <a:xfrm rot="16200000">
          <a:off x="2544384" y="1862407"/>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779571" y="1876440"/>
        <a:ext cx="24756" cy="24756"/>
      </dsp:txXfrm>
    </dsp:sp>
    <dsp:sp modelId="{BA18DF32-3670-42F7-B070-1D0E04DFE2C4}">
      <dsp:nvSpPr>
        <dsp:cNvPr id="0" name=""/>
        <dsp:cNvSpPr/>
      </dsp:nvSpPr>
      <dsp:spPr>
        <a:xfrm>
          <a:off x="1972632" y="2618"/>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(US)</a:t>
          </a:r>
          <a:endParaRPr lang="en-US" sz="2100" kern="1200" dirty="0"/>
        </a:p>
      </dsp:txBody>
      <dsp:txXfrm>
        <a:off x="2212604" y="242590"/>
        <a:ext cx="1158690" cy="1158690"/>
      </dsp:txXfrm>
    </dsp:sp>
    <dsp:sp modelId="{D8959441-D70A-4AE9-BAD0-94B1C59C4975}">
      <dsp:nvSpPr>
        <dsp:cNvPr id="0" name=""/>
        <dsp:cNvSpPr/>
      </dsp:nvSpPr>
      <dsp:spPr>
        <a:xfrm rot="1800000">
          <a:off x="3468332"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03519" y="3476765"/>
        <a:ext cx="24756" cy="24756"/>
      </dsp:txXfrm>
    </dsp:sp>
    <dsp:sp modelId="{50C615F8-0A71-4A2C-8F48-AD6FB40200FF}">
      <dsp:nvSpPr>
        <dsp:cNvPr id="0" name=""/>
        <dsp:cNvSpPr/>
      </dsp:nvSpPr>
      <dsp:spPr>
        <a:xfrm>
          <a:off x="3820528" y="3203267"/>
          <a:ext cx="1638634" cy="163863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Database (WE)</a:t>
          </a:r>
          <a:endParaRPr lang="en-US" sz="2100" kern="1200" dirty="0"/>
        </a:p>
      </dsp:txBody>
      <dsp:txXfrm>
        <a:off x="4060500" y="3443239"/>
        <a:ext cx="1158690" cy="1158690"/>
      </dsp:txXfrm>
    </dsp:sp>
    <dsp:sp modelId="{DE1240C2-5E60-4F96-969F-2425DC7A8F58}">
      <dsp:nvSpPr>
        <dsp:cNvPr id="0" name=""/>
        <dsp:cNvSpPr/>
      </dsp:nvSpPr>
      <dsp:spPr>
        <a:xfrm rot="9000000">
          <a:off x="1620436" y="3462732"/>
          <a:ext cx="495131" cy="52822"/>
        </a:xfrm>
        <a:custGeom>
          <a:avLst/>
          <a:gdLst/>
          <a:ahLst/>
          <a:cxnLst/>
          <a:rect l="0" t="0" r="0" b="0"/>
          <a:pathLst>
            <a:path>
              <a:moveTo>
                <a:pt x="0" y="26411"/>
              </a:moveTo>
              <a:lnTo>
                <a:pt x="495131" y="26411"/>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855623" y="3476765"/>
        <a:ext cx="24756" cy="24756"/>
      </dsp:txXfrm>
    </dsp:sp>
    <dsp:sp modelId="{C75D0588-B4E4-41E8-BEED-E0E7064E4A2B}">
      <dsp:nvSpPr>
        <dsp:cNvPr id="0" name=""/>
        <dsp:cNvSpPr/>
      </dsp:nvSpPr>
      <dsp:spPr>
        <a:xfrm>
          <a:off x="124737" y="3203267"/>
          <a:ext cx="1638634" cy="1638634"/>
        </a:xfrm>
        <a:prstGeom prst="ellipse">
          <a:avLst/>
        </a:prstGeom>
        <a:solidFill>
          <a:srgbClr val="DCAE52"/>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335" tIns="13335" rIns="13335" bIns="13335" numCol="1" spcCol="1270" anchor="ctr" anchorCtr="0">
          <a:noAutofit/>
          <a:sp3d extrusionH="28000" prstMaterial="matte"/>
        </a:bodyPr>
        <a:lstStyle/>
        <a:p>
          <a:pPr lvl="0" algn="ctr" defTabSz="933450">
            <a:lnSpc>
              <a:spcPct val="90000"/>
            </a:lnSpc>
            <a:spcBef>
              <a:spcPct val="0"/>
            </a:spcBef>
            <a:spcAft>
              <a:spcPct val="35000"/>
            </a:spcAft>
          </a:pPr>
          <a:r>
            <a:rPr lang="en-US" sz="2100" kern="1200" dirty="0" smtClean="0"/>
            <a:t>SQL Server (</a:t>
          </a:r>
          <a:r>
            <a:rPr lang="en-US" sz="2100" kern="1200" dirty="0" err="1" smtClean="0"/>
            <a:t>OnPrem</a:t>
          </a:r>
          <a:r>
            <a:rPr lang="en-US" sz="2100" kern="1200" dirty="0" smtClean="0"/>
            <a:t>)</a:t>
          </a:r>
          <a:endParaRPr lang="en-US" sz="2100" kern="1200" dirty="0"/>
        </a:p>
      </dsp:txBody>
      <dsp:txXfrm>
        <a:off x="364709" y="3443239"/>
        <a:ext cx="1158690" cy="1158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DCA3-908D-44EF-88EE-3B3888CE3CC0}">
      <dsp:nvSpPr>
        <dsp:cNvPr id="0" name=""/>
        <dsp:cNvSpPr/>
      </dsp:nvSpPr>
      <dsp:spPr>
        <a:xfrm>
          <a:off x="3198" y="1671"/>
          <a:ext cx="5577503" cy="1385183"/>
        </a:xfrm>
        <a:prstGeom prst="roundRect">
          <a:avLst>
            <a:gd name="adj" fmla="val 10000"/>
          </a:avLst>
        </a:prstGeom>
        <a:solidFill>
          <a:schemeClr val="accent4"/>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Federation Root</a:t>
          </a:r>
          <a:endParaRPr lang="en-US" sz="5600" kern="1200" dirty="0"/>
        </a:p>
      </dsp:txBody>
      <dsp:txXfrm>
        <a:off x="43769" y="42242"/>
        <a:ext cx="5496361" cy="1304041"/>
      </dsp:txXfrm>
    </dsp:sp>
    <dsp:sp modelId="{6B583879-02BE-4973-9C71-83223628C209}">
      <dsp:nvSpPr>
        <dsp:cNvPr id="0" name=""/>
        <dsp:cNvSpPr/>
      </dsp:nvSpPr>
      <dsp:spPr>
        <a:xfrm>
          <a:off x="3198"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t>Multi-Tenant Db</a:t>
          </a:r>
          <a:endParaRPr lang="en-US" sz="2200" kern="1200" dirty="0"/>
        </a:p>
      </dsp:txBody>
      <dsp:txXfrm>
        <a:off x="43769" y="1526823"/>
        <a:ext cx="2087415" cy="1304041"/>
      </dsp:txXfrm>
    </dsp:sp>
    <dsp:sp modelId="{05B080B8-6013-40B8-97CD-0C92907B0607}">
      <dsp:nvSpPr>
        <dsp:cNvPr id="0" name=""/>
        <dsp:cNvSpPr/>
      </dsp:nvSpPr>
      <dsp:spPr>
        <a:xfrm>
          <a:off x="319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1</a:t>
          </a:r>
          <a:endParaRPr lang="en-US" sz="2200" kern="1200" dirty="0"/>
        </a:p>
      </dsp:txBody>
      <dsp:txXfrm>
        <a:off x="34302" y="3001937"/>
        <a:ext cx="999769" cy="1322975"/>
      </dsp:txXfrm>
    </dsp:sp>
    <dsp:sp modelId="{E721D68C-8C48-4037-8928-EC79D724BDCA}">
      <dsp:nvSpPr>
        <dsp:cNvPr id="0" name=""/>
        <dsp:cNvSpPr/>
      </dsp:nvSpPr>
      <dsp:spPr>
        <a:xfrm>
          <a:off x="1109778"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2</a:t>
          </a:r>
          <a:endParaRPr lang="en-US" sz="2200" kern="1200" dirty="0"/>
        </a:p>
      </dsp:txBody>
      <dsp:txXfrm>
        <a:off x="1140882" y="3001937"/>
        <a:ext cx="999769" cy="1322975"/>
      </dsp:txXfrm>
    </dsp:sp>
    <dsp:sp modelId="{4E11C0F2-B182-4445-9369-95356CD73588}">
      <dsp:nvSpPr>
        <dsp:cNvPr id="0" name=""/>
        <dsp:cNvSpPr/>
      </dsp:nvSpPr>
      <dsp:spPr>
        <a:xfrm>
          <a:off x="2260961" y="1486252"/>
          <a:ext cx="106197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3 Db</a:t>
          </a:r>
          <a:endParaRPr lang="en-US" sz="2200" kern="1200" dirty="0"/>
        </a:p>
      </dsp:txBody>
      <dsp:txXfrm>
        <a:off x="2292065" y="1517356"/>
        <a:ext cx="999769" cy="1322975"/>
      </dsp:txXfrm>
    </dsp:sp>
    <dsp:sp modelId="{AD987AF2-032D-45DB-9BDE-07F1950A3B4C}">
      <dsp:nvSpPr>
        <dsp:cNvPr id="0" name=""/>
        <dsp:cNvSpPr/>
      </dsp:nvSpPr>
      <dsp:spPr>
        <a:xfrm>
          <a:off x="3412144" y="1486252"/>
          <a:ext cx="2168557" cy="1385183"/>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a:t>
          </a:r>
          <a:endParaRPr lang="en-US" sz="2200" kern="1200" dirty="0"/>
        </a:p>
      </dsp:txBody>
      <dsp:txXfrm>
        <a:off x="3452715" y="1526823"/>
        <a:ext cx="2087415" cy="1304041"/>
      </dsp:txXfrm>
    </dsp:sp>
    <dsp:sp modelId="{6A37CC5A-766F-43A8-9362-BE366D523444}">
      <dsp:nvSpPr>
        <dsp:cNvPr id="0" name=""/>
        <dsp:cNvSpPr/>
      </dsp:nvSpPr>
      <dsp:spPr>
        <a:xfrm>
          <a:off x="341214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a:t>
          </a:r>
          <a:r>
            <a:rPr lang="en-US" sz="2200" kern="1200" smtClean="0"/>
            <a:t>4 Db 1</a:t>
          </a:r>
          <a:endParaRPr lang="en-US" sz="2200" kern="1200" dirty="0" smtClean="0"/>
        </a:p>
      </dsp:txBody>
      <dsp:txXfrm>
        <a:off x="3443248" y="3001937"/>
        <a:ext cx="999769" cy="1322975"/>
      </dsp:txXfrm>
    </dsp:sp>
    <dsp:sp modelId="{4F9AD407-BBB9-4D7A-BE05-7BD88F7BC4C2}">
      <dsp:nvSpPr>
        <dsp:cNvPr id="0" name=""/>
        <dsp:cNvSpPr/>
      </dsp:nvSpPr>
      <dsp:spPr>
        <a:xfrm>
          <a:off x="4518724" y="2970833"/>
          <a:ext cx="1061977" cy="1385183"/>
        </a:xfrm>
        <a:prstGeom prst="roundRect">
          <a:avLst>
            <a:gd name="adj" fmla="val 10000"/>
          </a:avLst>
        </a:prstGeom>
        <a:solidFill>
          <a:schemeClr val="accent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Tenant 4 </a:t>
          </a:r>
          <a:r>
            <a:rPr lang="en-US" sz="2200" kern="1200" dirty="0" err="1" smtClean="0"/>
            <a:t>Db</a:t>
          </a:r>
          <a:r>
            <a:rPr lang="en-US" sz="2200" kern="1200" dirty="0" smtClean="0"/>
            <a:t> 2</a:t>
          </a:r>
        </a:p>
      </dsp:txBody>
      <dsp:txXfrm>
        <a:off x="4549828" y="3001937"/>
        <a:ext cx="999769" cy="132297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6/15/2012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6/15/2012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9" y="685488"/>
            <a:ext cx="61944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t>30</a:t>
            </a:fld>
            <a:endParaRPr lang="en-US" dirty="0"/>
          </a:p>
        </p:txBody>
      </p:sp>
    </p:spTree>
    <p:extLst>
      <p:ext uri="{BB962C8B-B14F-4D97-AF65-F5344CB8AC3E}">
        <p14:creationId xmlns:p14="http://schemas.microsoft.com/office/powerpoint/2010/main" val="9324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8</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The firewall grants access based on the originating IP address of each request. </a:t>
            </a:r>
            <a:endParaRPr lang="en-US" sz="1200" b="0" i="0" u="none" strike="noStrike" kern="1200" baseline="0" dirty="0" smtClean="0">
              <a:solidFill>
                <a:schemeClr val="tx1"/>
              </a:solidFill>
              <a:latin typeface="+mn-lt"/>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16</a:t>
            </a:fld>
            <a:endParaRPr lang="en-US"/>
          </a:p>
        </p:txBody>
      </p:sp>
    </p:spTree>
    <p:extLst>
      <p:ext uri="{BB962C8B-B14F-4D97-AF65-F5344CB8AC3E}">
        <p14:creationId xmlns:p14="http://schemas.microsoft.com/office/powerpoint/2010/main" val="224777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24</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27</a:t>
            </a:fld>
            <a:endParaRPr lang="en-US" dirty="0"/>
          </a:p>
        </p:txBody>
      </p:sp>
    </p:spTree>
    <p:extLst>
      <p:ext uri="{BB962C8B-B14F-4D97-AF65-F5344CB8AC3E}">
        <p14:creationId xmlns:p14="http://schemas.microsoft.com/office/powerpoint/2010/main" val="3946970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6/15/2012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10926653" cy="1359196"/>
          </a:xfrm>
        </p:spPr>
        <p:txBody>
          <a:bodyPr/>
          <a:lstStyle/>
          <a:p>
            <a:r>
              <a:rPr lang="en-US" dirty="0"/>
              <a:t>Introduction to </a:t>
            </a:r>
            <a:r>
              <a:rPr lang="en-US" dirty="0" smtClean="0"/>
              <a:t/>
            </a:r>
            <a:br>
              <a:rPr lang="en-US" dirty="0" smtClean="0"/>
            </a:br>
            <a:r>
              <a:rPr lang="en-US" dirty="0" smtClean="0"/>
              <a:t>Windows </a:t>
            </a:r>
            <a:r>
              <a:rPr lang="en-US" dirty="0" smtClean="0"/>
              <a:t>Azure SQL </a:t>
            </a:r>
            <a:r>
              <a:rPr lang="en-US" dirty="0" smtClean="0"/>
              <a:t>Database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sp>
        <p:nvSpPr>
          <p:cNvPr id="7"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1">
                    <a:alpha val="99000"/>
                  </a:schemeClr>
                </a:solidFill>
                <a:latin typeface="Segoe UI Light" pitchFamily="34" charset="0"/>
              </a:rPr>
              <a:t>Use familiar technologies</a:t>
            </a:r>
          </a:p>
          <a:p>
            <a:pPr marL="3175" lvl="1" indent="0" defTabSz="914325">
              <a:spcBef>
                <a:spcPts val="900"/>
              </a:spcBef>
              <a:buNone/>
            </a:pPr>
            <a:r>
              <a:rPr lang="en-US" sz="1400" spc="-51" dirty="0"/>
              <a:t>Supports Transact-SQL</a:t>
            </a:r>
          </a:p>
          <a:p>
            <a:pPr marL="3175" lvl="1" indent="0" defTabSz="914325">
              <a:spcBef>
                <a:spcPts val="900"/>
              </a:spcBef>
              <a:buNone/>
            </a:pPr>
            <a:r>
              <a:rPr lang="en-US" sz="1400" spc="-51" dirty="0"/>
              <a:t>Supports popular languages</a:t>
            </a:r>
          </a:p>
          <a:p>
            <a:pPr marL="228600" lvl="1" indent="0" defTabSz="914325">
              <a:spcBef>
                <a:spcPts val="600"/>
              </a:spcBef>
              <a:buNone/>
            </a:pPr>
            <a:r>
              <a:rPr lang="en-US" sz="1200" spc="-51" dirty="0"/>
              <a:t>.NET Framework (C#, Visual Basic, F#) via ADO.NET</a:t>
            </a:r>
          </a:p>
          <a:p>
            <a:pPr marL="228600" lvl="1" indent="0" defTabSz="914325">
              <a:spcBef>
                <a:spcPts val="600"/>
              </a:spcBef>
              <a:buNone/>
            </a:pPr>
            <a:r>
              <a:rPr lang="en-US" sz="1200" spc="-51" dirty="0"/>
              <a:t>C / C++ via ODBC</a:t>
            </a:r>
          </a:p>
          <a:p>
            <a:pPr marL="228600" lvl="1" indent="0" defTabSz="914325">
              <a:spcBef>
                <a:spcPts val="600"/>
              </a:spcBef>
              <a:buNone/>
            </a:pPr>
            <a:r>
              <a:rPr lang="en-US" sz="1200" spc="-51" dirty="0"/>
              <a:t>Java via Microsoft JDBC provider</a:t>
            </a:r>
          </a:p>
          <a:p>
            <a:pPr marL="228600" lvl="1" indent="0" defTabSz="914325">
              <a:spcBef>
                <a:spcPts val="600"/>
              </a:spcBef>
              <a:buNone/>
            </a:pPr>
            <a:r>
              <a:rPr lang="en-US" sz="1200" spc="-51" dirty="0"/>
              <a:t>PHP via Microsoft PHP provider</a:t>
            </a:r>
          </a:p>
          <a:p>
            <a:pPr marL="3175" lvl="1" indent="0" defTabSz="914325">
              <a:spcBef>
                <a:spcPts val="900"/>
              </a:spcBef>
              <a:buNone/>
            </a:pPr>
            <a:r>
              <a:rPr lang="en-US" sz="1400" spc="-51" dirty="0"/>
              <a:t>Supports popular frameworks</a:t>
            </a:r>
          </a:p>
          <a:p>
            <a:pPr marL="228600" lvl="1" indent="0" defTabSz="914325">
              <a:spcBef>
                <a:spcPts val="600"/>
              </a:spcBef>
              <a:buNone/>
            </a:pPr>
            <a:r>
              <a:rPr lang="en-US" sz="1200" spc="-51" dirty="0"/>
              <a:t>OData, Entity Framework, WCF Data Services, NHibernate</a:t>
            </a:r>
          </a:p>
          <a:p>
            <a:pPr marL="3175" lvl="1" indent="0" defTabSz="914325">
              <a:spcBef>
                <a:spcPts val="900"/>
              </a:spcBef>
              <a:buNone/>
            </a:pPr>
            <a:r>
              <a:rPr lang="en-US" sz="1400" spc="-51" dirty="0"/>
              <a:t>Supports popular tools</a:t>
            </a:r>
          </a:p>
          <a:p>
            <a:pPr marL="228600" lvl="1" indent="0" defTabSz="914325">
              <a:spcBef>
                <a:spcPts val="600"/>
              </a:spcBef>
              <a:buNone/>
            </a:pPr>
            <a:r>
              <a:rPr lang="en-US" sz="1200" spc="-51" dirty="0"/>
              <a:t>SQL Server Management Studio (2008 R2 and later)</a:t>
            </a:r>
          </a:p>
          <a:p>
            <a:pPr marL="228600" lvl="1" indent="0" defTabSz="914325">
              <a:spcBef>
                <a:spcPts val="600"/>
              </a:spcBef>
              <a:buNone/>
            </a:pPr>
            <a:r>
              <a:rPr lang="en-US" sz="1200" spc="-51" dirty="0"/>
              <a:t>SQL Server command-line utilities (SQLCMD, BCP)</a:t>
            </a:r>
          </a:p>
          <a:p>
            <a:pPr marL="228600" lvl="1" indent="0" defTabSz="914325">
              <a:spcBef>
                <a:spcPts val="600"/>
              </a:spcBef>
              <a:buNone/>
            </a:pPr>
            <a:r>
              <a:rPr lang="en-US" sz="1200" spc="-51" dirty="0"/>
              <a:t>CA Erwin</a:t>
            </a:r>
            <a:r>
              <a:rPr lang="en-US" sz="1200" spc="-51" baseline="30000" dirty="0"/>
              <a:t>®</a:t>
            </a:r>
            <a:r>
              <a:rPr lang="en-US" sz="1200" spc="-51" dirty="0"/>
              <a:t> Data Modeler</a:t>
            </a:r>
          </a:p>
          <a:p>
            <a:pPr marL="228600" lvl="1" indent="0" defTabSz="914325">
              <a:spcBef>
                <a:spcPts val="600"/>
              </a:spcBef>
              <a:buNone/>
            </a:pPr>
            <a:r>
              <a:rPr lang="en-US" sz="1200" spc="-51" dirty="0"/>
              <a:t>Embarcadero Technologies DBArtisan</a:t>
            </a:r>
            <a:r>
              <a:rPr lang="en-US" sz="1200" spc="-51" baseline="30000" dirty="0"/>
              <a:t>®</a:t>
            </a:r>
          </a:p>
        </p:txBody>
      </p:sp>
      <p:sp>
        <p:nvSpPr>
          <p:cNvPr id="8" name="Content Placeholder 2"/>
          <p:cNvSpPr txBox="1">
            <a:spLocks/>
          </p:cNvSpPr>
          <p:nvPr/>
        </p:nvSpPr>
        <p:spPr>
          <a:xfrm>
            <a:off x="6094413" y="1434269"/>
            <a:ext cx="5573712" cy="26314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Differences in comparison </a:t>
            </a:r>
            <a:br>
              <a:rPr lang="en-US" sz="2800" spc="-100" dirty="0">
                <a:solidFill>
                  <a:schemeClr val="accent1">
                    <a:alpha val="99000"/>
                  </a:schemeClr>
                </a:solidFill>
                <a:latin typeface="Segoe UI Light" pitchFamily="34" charset="0"/>
              </a:rPr>
            </a:br>
            <a:r>
              <a:rPr lang="en-US" sz="2800" spc="-100" dirty="0">
                <a:solidFill>
                  <a:schemeClr val="accent1">
                    <a:alpha val="99000"/>
                  </a:schemeClr>
                </a:solidFill>
                <a:latin typeface="Segoe UI Light" pitchFamily="34" charset="0"/>
              </a:rPr>
              <a:t>to SQL Server </a:t>
            </a:r>
          </a:p>
          <a:p>
            <a:pPr marL="3175" lvl="1" indent="0" defTabSz="914325">
              <a:spcBef>
                <a:spcPts val="900"/>
              </a:spcBef>
              <a:buNone/>
            </a:pPr>
            <a:r>
              <a:rPr lang="en-US" sz="1400" spc="-51" dirty="0"/>
              <a:t>Focus on logical vs. physical administration</a:t>
            </a:r>
          </a:p>
          <a:p>
            <a:pPr marL="3175" lvl="1" indent="0" defTabSz="914325">
              <a:spcBef>
                <a:spcPts val="900"/>
              </a:spcBef>
              <a:buNone/>
            </a:pPr>
            <a:r>
              <a:rPr lang="en-US" sz="1400" spc="-51" dirty="0"/>
              <a:t>Database and log files automatically placed</a:t>
            </a:r>
          </a:p>
          <a:p>
            <a:pPr marL="3175" lvl="1" indent="0" defTabSz="914325">
              <a:spcBef>
                <a:spcPts val="900"/>
              </a:spcBef>
              <a:buNone/>
            </a:pPr>
            <a:r>
              <a:rPr lang="en-US" sz="1400" spc="-51" dirty="0"/>
              <a:t>Three high-availability replicas maintained for every database</a:t>
            </a:r>
          </a:p>
          <a:p>
            <a:pPr marL="3175" lvl="1" indent="0" defTabSz="914325">
              <a:spcBef>
                <a:spcPts val="900"/>
              </a:spcBef>
              <a:buNone/>
            </a:pPr>
            <a:r>
              <a:rPr lang="en-US" sz="1400" spc="-51" dirty="0"/>
              <a:t>Databases are fully contained</a:t>
            </a:r>
          </a:p>
          <a:p>
            <a:pPr marL="3175" lvl="1" indent="0" defTabSz="914325">
              <a:spcBef>
                <a:spcPts val="900"/>
              </a:spcBef>
              <a:buNone/>
            </a:pPr>
            <a:r>
              <a:rPr lang="en-US" sz="1400" spc="-51" dirty="0"/>
              <a:t>Tables require a clustered index</a:t>
            </a:r>
          </a:p>
          <a:p>
            <a:pPr marL="3175" lvl="1" indent="0" defTabSz="914325">
              <a:spcBef>
                <a:spcPts val="900"/>
              </a:spcBef>
              <a:buNone/>
            </a:pPr>
            <a:r>
              <a:rPr lang="en-US" sz="1400" spc="-51" dirty="0"/>
              <a:t>Maximum database size </a:t>
            </a:r>
            <a:r>
              <a:rPr lang="en-US" sz="1400" spc="-51"/>
              <a:t>is </a:t>
            </a:r>
            <a:r>
              <a:rPr lang="en-US" sz="1400" spc="-51" smtClean="0"/>
              <a:t>150 </a:t>
            </a:r>
            <a:r>
              <a:rPr lang="en-US" sz="1400" spc="-51" dirty="0"/>
              <a:t>Gb</a:t>
            </a:r>
            <a:endParaRPr lang="en-US" sz="1200" spc="-51" baseline="30000" dirty="0"/>
          </a:p>
        </p:txBody>
      </p:sp>
      <p:sp>
        <p:nvSpPr>
          <p:cNvPr id="9" name="Content Placeholder 2"/>
          <p:cNvSpPr txBox="1">
            <a:spLocks/>
          </p:cNvSpPr>
          <p:nvPr/>
        </p:nvSpPr>
        <p:spPr>
          <a:xfrm>
            <a:off x="6094413" y="4303777"/>
            <a:ext cx="5573712" cy="21282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1">
                    <a:alpha val="99000"/>
                  </a:schemeClr>
                </a:solidFill>
                <a:latin typeface="Segoe UI Light" pitchFamily="34" charset="0"/>
              </a:rPr>
              <a:t>Unsupported SQL Server features</a:t>
            </a:r>
          </a:p>
          <a:p>
            <a:pPr marL="3175" lvl="1" indent="0" defTabSz="914325">
              <a:spcBef>
                <a:spcPts val="900"/>
              </a:spcBef>
              <a:buNone/>
            </a:pPr>
            <a:r>
              <a:rPr lang="en-US" sz="1400" spc="-51" dirty="0"/>
              <a:t>BACKUP / RESTORE</a:t>
            </a:r>
          </a:p>
          <a:p>
            <a:pPr marL="3175" lvl="1" indent="0" defTabSz="914325">
              <a:spcBef>
                <a:spcPts val="900"/>
              </a:spcBef>
              <a:buNone/>
            </a:pPr>
            <a:r>
              <a:rPr lang="en-US" sz="1400" spc="-51" dirty="0"/>
              <a:t>USE command, linked servers, distributed transactions, distributed views, distributed queries, four-part names</a:t>
            </a:r>
          </a:p>
          <a:p>
            <a:pPr marL="3175" lvl="1" indent="0" defTabSz="914325">
              <a:spcBef>
                <a:spcPts val="900"/>
              </a:spcBef>
              <a:buNone/>
            </a:pPr>
            <a:r>
              <a:rPr lang="en-US" sz="1400" spc="-51" dirty="0"/>
              <a:t>Service Broker</a:t>
            </a:r>
          </a:p>
          <a:p>
            <a:pPr marL="3175" lvl="1" indent="0" defTabSz="914325">
              <a:spcBef>
                <a:spcPts val="900"/>
              </a:spcBef>
              <a:buNone/>
            </a:pPr>
            <a:r>
              <a:rPr lang="en-US" sz="1400" spc="-51" dirty="0"/>
              <a:t>Common Language Runtime (CLR)</a:t>
            </a:r>
          </a:p>
          <a:p>
            <a:pPr marL="3175" lvl="1" indent="0" defTabSz="914325">
              <a:spcBef>
                <a:spcPts val="900"/>
              </a:spcBef>
              <a:buNone/>
            </a:pPr>
            <a:r>
              <a:rPr lang="en-US" sz="1400" spc="-51" dirty="0"/>
              <a:t>SQL Agent</a:t>
            </a:r>
          </a:p>
        </p:txBody>
      </p:sp>
    </p:spTree>
    <p:extLst>
      <p:ext uri="{BB962C8B-B14F-4D97-AF65-F5344CB8AC3E}">
        <p14:creationId xmlns:p14="http://schemas.microsoft.com/office/powerpoint/2010/main" val="3981747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Your </a:t>
            </a:r>
            <a:r>
              <a:rPr lang="en-US" dirty="0" smtClean="0">
                <a:solidFill>
                  <a:srgbClr val="92D050"/>
                </a:solidFill>
              </a:rPr>
              <a:t>Database</a:t>
            </a:r>
            <a:endParaRPr lang="en-US" dirty="0">
              <a:solidFill>
                <a:srgbClr val="92D050"/>
              </a:solidFill>
            </a:endParaRPr>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98" y="1461686"/>
            <a:ext cx="3954577" cy="2243103"/>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98" y="3824742"/>
            <a:ext cx="3954577" cy="2319364"/>
          </a:xfrm>
          <a:prstGeom prst="rect">
            <a:avLst/>
          </a:prstGeom>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Thin client database development</a:t>
            </a:r>
          </a:p>
          <a:p>
            <a:pPr marL="3175" lvl="1" indent="0" defTabSz="914325">
              <a:spcBef>
                <a:spcPts val="900"/>
              </a:spcBef>
              <a:buNone/>
            </a:pPr>
            <a:r>
              <a:rPr lang="en-US" sz="1600" spc="-51" dirty="0"/>
              <a:t>Introducing the </a:t>
            </a:r>
            <a:r>
              <a:rPr lang="en-US" sz="1600" spc="-51" dirty="0" smtClean="0"/>
              <a:t>SQL Database </a:t>
            </a:r>
            <a:r>
              <a:rPr lang="en-US" sz="1600" spc="-51" dirty="0"/>
              <a:t>management portal</a:t>
            </a:r>
          </a:p>
          <a:p>
            <a:pPr marL="3175" lvl="1" indent="0" defTabSz="914325">
              <a:spcBef>
                <a:spcPts val="900"/>
              </a:spcBef>
              <a:buNone/>
            </a:pPr>
            <a:r>
              <a:rPr lang="en-US" sz="1600" spc="-51" dirty="0"/>
              <a:t>Web designers for tables, views, stored procs</a:t>
            </a:r>
          </a:p>
          <a:p>
            <a:pPr marL="3175" lvl="1" indent="0" defTabSz="914325">
              <a:spcBef>
                <a:spcPts val="900"/>
              </a:spcBef>
              <a:buNone/>
            </a:pPr>
            <a:r>
              <a:rPr lang="en-US" sz="1600" spc="-51" dirty="0"/>
              <a:t>Interactive query editing and execution</a:t>
            </a:r>
            <a:br>
              <a:rPr lang="en-US" sz="1600" spc="-51" dirty="0"/>
            </a:br>
            <a:endParaRPr lang="en-US" sz="2000" dirty="0" smtClean="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Rich client database development</a:t>
            </a:r>
          </a:p>
          <a:p>
            <a:pPr marL="3175" lvl="1" indent="0" defTabSz="914325">
              <a:spcBef>
                <a:spcPts val="900"/>
              </a:spcBef>
              <a:buNone/>
            </a:pPr>
            <a:r>
              <a:rPr lang="en-US" sz="1600" spc="-51" dirty="0"/>
              <a:t>Introducing SQL Server Data Tools (SSDT)</a:t>
            </a:r>
          </a:p>
          <a:p>
            <a:pPr marL="3175" lvl="1" indent="0" defTabSz="914325">
              <a:spcBef>
                <a:spcPts val="900"/>
              </a:spcBef>
              <a:buNone/>
            </a:pPr>
            <a:r>
              <a:rPr lang="en-US" sz="1600" spc="-51" dirty="0"/>
              <a:t>Visual Studio IDE for database development</a:t>
            </a:r>
          </a:p>
          <a:p>
            <a:pPr marL="3175" lvl="1" indent="0" defTabSz="914325">
              <a:spcBef>
                <a:spcPts val="900"/>
              </a:spcBef>
              <a:buNone/>
            </a:pPr>
            <a:r>
              <a:rPr lang="en-US" sz="1600" spc="-51" dirty="0"/>
              <a:t>Includes modern designers and projects with declarative, </a:t>
            </a:r>
            <a:r>
              <a:rPr lang="en-US" sz="1600" spc="-51" dirty="0" smtClean="0"/>
              <a:t/>
            </a:r>
            <a:br>
              <a:rPr lang="en-US" sz="1600" spc="-51" dirty="0" smtClean="0"/>
            </a:br>
            <a:r>
              <a:rPr lang="en-US" sz="1600" spc="-51" dirty="0" smtClean="0"/>
              <a:t>model-driven </a:t>
            </a:r>
            <a:r>
              <a:rPr lang="en-US" sz="1600" spc="-51" dirty="0"/>
              <a:t>development</a:t>
            </a:r>
          </a:p>
          <a:p>
            <a:pPr marL="3175" lvl="1" indent="0" defTabSz="914325">
              <a:spcBef>
                <a:spcPts val="900"/>
              </a:spcBef>
              <a:buNone/>
            </a:pPr>
            <a:r>
              <a:rPr lang="en-US" sz="1600" spc="-51" dirty="0"/>
              <a:t>Develop and test in both connected and disconnected states</a:t>
            </a:r>
          </a:p>
          <a:p>
            <a:pPr marL="3175" lvl="1" indent="0" defTabSz="914325">
              <a:spcBef>
                <a:spcPts val="900"/>
              </a:spcBef>
              <a:buNone/>
            </a:pPr>
            <a:r>
              <a:rPr lang="en-US" sz="1600" spc="-51" dirty="0"/>
              <a:t>Platform targeting for both SQL Server (2005 and above) </a:t>
            </a:r>
            <a:r>
              <a:rPr lang="en-US" sz="1600" spc="-51" dirty="0" smtClean="0"/>
              <a:t/>
            </a:r>
            <a:br>
              <a:rPr lang="en-US" sz="1600" spc="-51" dirty="0" smtClean="0"/>
            </a:br>
            <a:r>
              <a:rPr lang="en-US" sz="1600" spc="-51" dirty="0" smtClean="0"/>
              <a:t>and SQL Database</a:t>
            </a:r>
            <a:endParaRPr lang="en-US" sz="1600" spc="-51" dirty="0"/>
          </a:p>
          <a:p>
            <a:pPr marL="3175" lvl="1" indent="0" defTabSz="914325">
              <a:spcBef>
                <a:spcPts val="900"/>
              </a:spcBef>
              <a:buNone/>
            </a:pPr>
            <a:r>
              <a:rPr lang="en-US" sz="1600" spc="-51" dirty="0"/>
              <a:t>Get it free with Web PI, with SQL Server 2012 and with Visual Studio </a:t>
            </a:r>
            <a:r>
              <a:rPr lang="en-US" sz="1600" spc="-51" dirty="0" smtClean="0"/>
              <a:t>2012 RC</a:t>
            </a:r>
            <a:endParaRPr lang="en-US" sz="1600" spc="-51" dirty="0"/>
          </a:p>
        </p:txBody>
      </p:sp>
    </p:spTree>
    <p:extLst>
      <p:ext uri="{BB962C8B-B14F-4D97-AF65-F5344CB8AC3E}">
        <p14:creationId xmlns:p14="http://schemas.microsoft.com/office/powerpoint/2010/main" val="237880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500"/>
                                        <p:tgtEl>
                                          <p:spTgt spid="7">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5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par>
                                <p:cTn id="37" presetID="10" presetClass="entr" presetSubtype="0" fill="hold" grpId="0" nodeType="withEffect">
                                  <p:stCondLst>
                                    <p:cond delay="25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500"/>
                                        <p:tgtEl>
                                          <p:spTgt spid="7">
                                            <p:txEl>
                                              <p:pRg st="7" end="7"/>
                                            </p:txEl>
                                          </p:spTgt>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fade">
                                      <p:cBhvr>
                                        <p:cTn id="45" dur="500"/>
                                        <p:tgtEl>
                                          <p:spTgt spid="7">
                                            <p:txEl>
                                              <p:pRg st="9" end="9"/>
                                            </p:txEl>
                                          </p:spTgt>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Your </a:t>
            </a:r>
            <a:r>
              <a:rPr lang="en-US" dirty="0" smtClean="0">
                <a:solidFill>
                  <a:srgbClr val="92D050"/>
                </a:solidFill>
              </a:rPr>
              <a:t>Database</a:t>
            </a:r>
            <a:endParaRPr lang="en-US" dirty="0">
              <a:solidFill>
                <a:srgbClr val="92D050"/>
              </a:solidFill>
            </a:endParaRPr>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57" y="1984027"/>
            <a:ext cx="4294491" cy="2415652"/>
          </a:xfrm>
          <a:prstGeom prst="rect">
            <a:avLst/>
          </a:prstGeom>
        </p:spPr>
      </p:pic>
      <p:sp>
        <p:nvSpPr>
          <p:cNvPr id="4" name="Text Placeholder 3"/>
          <p:cNvSpPr>
            <a:spLocks noGrp="1"/>
          </p:cNvSpPr>
          <p:nvPr>
            <p:ph type="body" sz="quarter" idx="10"/>
          </p:nvPr>
        </p:nvSpPr>
        <p:spPr/>
        <p:txBody>
          <a:bodyPr/>
          <a:lstStyle/>
          <a:p>
            <a:endParaRPr lang="en-US"/>
          </a:p>
        </p:txBody>
      </p:sp>
      <p:sp>
        <p:nvSpPr>
          <p:cNvPr id="6"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400" spc="-51" dirty="0"/>
              <a:t>Alternative to traditional script based approach</a:t>
            </a:r>
          </a:p>
          <a:p>
            <a:pPr marL="3175" lvl="1" indent="0" defTabSz="914325">
              <a:spcBef>
                <a:spcPts val="900"/>
              </a:spcBef>
              <a:buNone/>
            </a:pPr>
            <a:r>
              <a:rPr lang="en-US" sz="1400" spc="-51" dirty="0"/>
              <a:t>Dramatically simplifies deployment, migration and versioning of databases</a:t>
            </a:r>
          </a:p>
          <a:p>
            <a:pPr marL="3175" lvl="1" indent="0" defTabSz="914325">
              <a:spcBef>
                <a:spcPts val="900"/>
              </a:spcBef>
              <a:buNone/>
            </a:pPr>
            <a:r>
              <a:rPr lang="en-US" sz="1400" spc="-51" dirty="0"/>
              <a:t>Provides a single unit of deployment for schema (dacpac) or for schema </a:t>
            </a:r>
            <a:r>
              <a:rPr lang="en-US" sz="1400" spc="-51" dirty="0" smtClean="0"/>
              <a:t/>
            </a:r>
            <a:br>
              <a:rPr lang="en-US" sz="1400" spc="-51" dirty="0" smtClean="0"/>
            </a:br>
            <a:r>
              <a:rPr lang="en-US" sz="1400" spc="-51" dirty="0" smtClean="0"/>
              <a:t>+ </a:t>
            </a:r>
            <a:r>
              <a:rPr lang="en-US" sz="1400" spc="-51" dirty="0"/>
              <a:t>data (bacpac)</a:t>
            </a:r>
          </a:p>
          <a:p>
            <a:pPr marL="3175" lvl="1" indent="0" defTabSz="914325">
              <a:spcBef>
                <a:spcPts val="900"/>
              </a:spcBef>
              <a:buNone/>
            </a:pPr>
            <a:r>
              <a:rPr lang="en-US" sz="1400" spc="-51" dirty="0"/>
              <a:t>Supports automatic versioning of database schemas</a:t>
            </a:r>
          </a:p>
          <a:p>
            <a:pPr marL="3175" lvl="1" indent="0" defTabSz="914325">
              <a:spcBef>
                <a:spcPts val="900"/>
              </a:spcBef>
              <a:buNone/>
            </a:pPr>
            <a:r>
              <a:rPr lang="en-US" sz="1400" spc="-51" dirty="0"/>
              <a:t>Supports platform targeting for both SQL Server (2005 and above) </a:t>
            </a:r>
            <a:r>
              <a:rPr lang="en-US" sz="1400" spc="-51" dirty="0" smtClean="0"/>
              <a:t/>
            </a:r>
            <a:br>
              <a:rPr lang="en-US" sz="1400" spc="-51" dirty="0" smtClean="0"/>
            </a:br>
            <a:r>
              <a:rPr lang="en-US" sz="1400" spc="-51" dirty="0" smtClean="0"/>
              <a:t>and SQL Database</a:t>
            </a:r>
            <a:endParaRPr lang="en-US" sz="1400" spc="-51" dirty="0"/>
          </a:p>
          <a:p>
            <a:pPr marL="3175" lvl="1" indent="0" defTabSz="914325">
              <a:spcBef>
                <a:spcPts val="900"/>
              </a:spcBef>
              <a:buNone/>
            </a:pPr>
            <a:r>
              <a:rPr lang="en-US" sz="1400" spc="-51" dirty="0"/>
              <a:t>Build from scratch or extract from existing db</a:t>
            </a:r>
            <a:br>
              <a:rPr lang="en-US" sz="1400" spc="-51" dirty="0"/>
            </a:br>
            <a:endParaRPr lang="en-US" sz="1800" dirty="0" smtClean="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400" spc="-51" dirty="0"/>
              <a:t>With SQL Server Data Tools</a:t>
            </a:r>
          </a:p>
          <a:p>
            <a:pPr marL="3175" lvl="1" indent="0" defTabSz="914325">
              <a:spcBef>
                <a:spcPts val="900"/>
              </a:spcBef>
              <a:buNone/>
            </a:pPr>
            <a:r>
              <a:rPr lang="en-US" sz="1400" spc="-51" dirty="0"/>
              <a:t>With SQL Server 2012 Management Studio</a:t>
            </a:r>
          </a:p>
          <a:p>
            <a:pPr marL="3175" lvl="1" indent="0" defTabSz="914325">
              <a:spcBef>
                <a:spcPts val="900"/>
              </a:spcBef>
              <a:buNone/>
            </a:pPr>
            <a:r>
              <a:rPr lang="en-US" sz="1400" spc="-51" dirty="0"/>
              <a:t>With </a:t>
            </a:r>
            <a:r>
              <a:rPr lang="en-US" sz="1400" spc="-51" dirty="0" smtClean="0"/>
              <a:t>SQL Database </a:t>
            </a:r>
            <a:r>
              <a:rPr lang="en-US" sz="1400" spc="-51" dirty="0"/>
              <a:t>Import/Export Service</a:t>
            </a:r>
          </a:p>
          <a:p>
            <a:pPr marL="3175" lvl="1" indent="0" defTabSz="914325">
              <a:spcBef>
                <a:spcPts val="900"/>
              </a:spcBef>
              <a:buNone/>
            </a:pPr>
            <a:r>
              <a:rPr lang="en-US" sz="1400" b="1" spc="-51" dirty="0"/>
              <a:t>Via sqldacexamples.codeplex.com</a:t>
            </a:r>
          </a:p>
        </p:txBody>
      </p:sp>
    </p:spTree>
    <p:extLst>
      <p:ext uri="{BB962C8B-B14F-4D97-AF65-F5344CB8AC3E}">
        <p14:creationId xmlns:p14="http://schemas.microsoft.com/office/powerpoint/2010/main" val="3933045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4950587" cy="1523494"/>
          </a:xfrm>
        </p:spPr>
        <p:txBody>
          <a:bodyPr/>
          <a:lstStyle/>
          <a:p>
            <a:r>
              <a:rPr lang="en-US" dirty="0"/>
              <a:t>DAC deployment from Visual Studio</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45142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a:t>Secure your </a:t>
            </a:r>
            <a:r>
              <a:rPr lang="en-US" dirty="0" smtClean="0"/>
              <a:t/>
            </a:r>
            <a:br>
              <a:rPr lang="en-US" dirty="0" smtClean="0"/>
            </a:br>
            <a:r>
              <a:rPr lang="en-US" dirty="0" smtClean="0"/>
              <a:t>Database</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1447800"/>
            <a:ext cx="5803901" cy="2243691"/>
          </a:xfrm>
        </p:spPr>
        <p:txBody>
          <a:bodyPr/>
          <a:lstStyle/>
          <a:p>
            <a:r>
              <a:rPr lang="en-US" dirty="0"/>
              <a:t>There are two </a:t>
            </a:r>
            <a:r>
              <a:rPr lang="en-US" dirty="0" smtClean="0"/>
              <a:t/>
            </a:r>
            <a:br>
              <a:rPr lang="en-US" dirty="0" smtClean="0"/>
            </a:br>
            <a:r>
              <a:rPr lang="en-US" dirty="0" smtClean="0"/>
              <a:t>ways </a:t>
            </a:r>
            <a:r>
              <a:rPr lang="en-US" dirty="0"/>
              <a:t>to secure </a:t>
            </a:r>
            <a:r>
              <a:rPr lang="en-US" dirty="0" smtClean="0"/>
              <a:t/>
            </a:r>
            <a:br>
              <a:rPr lang="en-US" dirty="0" smtClean="0"/>
            </a:br>
            <a:r>
              <a:rPr lang="en-US" dirty="0" smtClean="0"/>
              <a:t>a database:</a:t>
            </a:r>
            <a:endParaRPr lang="en-US" dirty="0"/>
          </a:p>
        </p:txBody>
      </p:sp>
      <p:sp>
        <p:nvSpPr>
          <p:cNvPr id="5" name="Rounded Rectangle 4"/>
          <p:cNvSpPr/>
          <p:nvPr/>
        </p:nvSpPr>
        <p:spPr bwMode="auto">
          <a:xfrm>
            <a:off x="5865813"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4577"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Within the Database</a:t>
            </a:r>
            <a:endParaRPr lang="en-US" altLang="zh-CN" sz="3200" dirty="0"/>
          </a:p>
        </p:txBody>
      </p:sp>
      <p:sp>
        <p:nvSpPr>
          <p:cNvPr id="9" name="Rounded Rectangle 8"/>
          <p:cNvSpPr/>
          <p:nvPr/>
        </p:nvSpPr>
        <p:spPr bwMode="auto">
          <a:xfrm>
            <a:off x="5865813"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4577" y="1975370"/>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smtClean="0"/>
              <a:t>On the Server</a:t>
            </a:r>
            <a:endParaRPr lang="en-US" altLang="zh-CN" sz="3200" dirty="0"/>
          </a:p>
        </p:txBody>
      </p:sp>
      <p:sp>
        <p:nvSpPr>
          <p:cNvPr id="12" name="Freeform 58"/>
          <p:cNvSpPr>
            <a:spLocks noEditPoints="1"/>
          </p:cNvSpPr>
          <p:nvPr/>
        </p:nvSpPr>
        <p:spPr bwMode="black">
          <a:xfrm>
            <a:off x="6032296"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5798"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8275147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SQL Database Firewall</a:t>
            </a:r>
            <a:endParaRPr lang="en-US" dirty="0"/>
          </a:p>
        </p:txBody>
      </p:sp>
      <p:sp>
        <p:nvSpPr>
          <p:cNvPr id="5" name="Content Placeholder 4"/>
          <p:cNvSpPr>
            <a:spLocks noGrp="1"/>
          </p:cNvSpPr>
          <p:nvPr>
            <p:ph type="body" sz="quarter" idx="10"/>
          </p:nvPr>
        </p:nvSpPr>
        <p:spPr>
          <a:xfrm>
            <a:off x="565435" y="1584433"/>
            <a:ext cx="8284275" cy="2146742"/>
          </a:xfrm>
        </p:spPr>
        <p:txBody>
          <a:bodyPr/>
          <a:lstStyle/>
          <a:p>
            <a:r>
              <a:rPr lang="en-US" sz="2800" dirty="0" smtClean="0">
                <a:solidFill>
                  <a:schemeClr val="accent2"/>
                </a:solidFill>
              </a:rPr>
              <a:t>IP Address-based access control for SQL Database</a:t>
            </a:r>
          </a:p>
          <a:p>
            <a:r>
              <a:rPr lang="en-US" sz="1800" dirty="0" smtClean="0"/>
              <a:t>No IP authorized by default</a:t>
            </a:r>
            <a:endParaRPr lang="en-US" sz="1800" dirty="0"/>
          </a:p>
          <a:p>
            <a:r>
              <a:rPr lang="en-US" sz="2800" dirty="0" smtClean="0">
                <a:solidFill>
                  <a:schemeClr val="accent2"/>
                </a:solidFill>
              </a:rPr>
              <a:t>Configurable using the SQL Database Portal</a:t>
            </a:r>
          </a:p>
          <a:p>
            <a:r>
              <a:rPr lang="en-US" sz="2800" dirty="0" smtClean="0">
                <a:solidFill>
                  <a:schemeClr val="accent2"/>
                </a:solidFill>
              </a:rPr>
              <a:t>Option to disable/enable access from applications hosted in Windows Azure</a:t>
            </a:r>
            <a:endParaRPr lang="en-US" sz="2800" dirty="0">
              <a:solidFill>
                <a:schemeClr val="accent2"/>
              </a:solidFill>
            </a:endParaRPr>
          </a:p>
        </p:txBody>
      </p:sp>
    </p:spTree>
    <p:extLst>
      <p:ext uri="{BB962C8B-B14F-4D97-AF65-F5344CB8AC3E}">
        <p14:creationId xmlns:p14="http://schemas.microsoft.com/office/powerpoint/2010/main" val="1340337408"/>
      </p:ext>
    </p:extLst>
  </p:cSld>
  <p:clrMapOvr>
    <a:masterClrMapping/>
  </p:clrMapOvr>
  <mc:AlternateContent xmlns:mc="http://schemas.openxmlformats.org/markup-compatibility/2006" xmlns:p14="http://schemas.microsoft.com/office/powerpoint/2010/main">
    <mc:Choice Requires="p14">
      <p:transition spd="med" advTm="4078">
        <p14:prism/>
      </p:transition>
    </mc:Choice>
    <mc:Fallback xmlns="">
      <p:transition spd="med" advTm="4078">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5791200" y="1434269"/>
            <a:ext cx="5876925"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smtClean="0">
                <a:solidFill>
                  <a:schemeClr val="accent2">
                    <a:alpha val="99000"/>
                  </a:schemeClr>
                </a:solidFill>
                <a:latin typeface="Segoe UI Light" pitchFamily="34" charset="0"/>
              </a:rPr>
              <a:t>Server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2000" spc="-51" dirty="0"/>
              <a:t>SQL authentication </a:t>
            </a:r>
            <a:r>
              <a:rPr lang="en-US" sz="2000" spc="-51" dirty="0" smtClean="0"/>
              <a:t>supported </a:t>
            </a:r>
            <a:endParaRPr lang="en-US" sz="2000" spc="-51" dirty="0"/>
          </a:p>
          <a:p>
            <a:pPr marL="3175" lvl="1" indent="0" defTabSz="914325">
              <a:spcBef>
                <a:spcPts val="900"/>
              </a:spcBef>
              <a:buNone/>
            </a:pPr>
            <a:r>
              <a:rPr lang="en-US" sz="2000" spc="-51" dirty="0"/>
              <a:t>Integrated authentication not supported</a:t>
            </a:r>
          </a:p>
          <a:p>
            <a:pPr marL="3175" lvl="1" indent="0" defTabSz="914325">
              <a:spcBef>
                <a:spcPts val="900"/>
              </a:spcBef>
              <a:buNone/>
            </a:pPr>
            <a:r>
              <a:rPr lang="en-US" sz="2000" spc="-51" dirty="0"/>
              <a:t>Connect to </a:t>
            </a:r>
            <a:r>
              <a:rPr lang="en-US" sz="2000" b="1" spc="-51" dirty="0"/>
              <a:t>master</a:t>
            </a:r>
            <a:r>
              <a:rPr lang="en-US" sz="2000" spc="-51" dirty="0"/>
              <a:t> to administer logins and create / drop databases</a:t>
            </a:r>
          </a:p>
          <a:p>
            <a:pPr marL="3175" lvl="1" indent="0" defTabSz="914325">
              <a:spcBef>
                <a:spcPts val="900"/>
              </a:spcBef>
              <a:buNone/>
            </a:pPr>
            <a:r>
              <a:rPr lang="en-US" sz="2000" spc="-51" dirty="0"/>
              <a:t>The admin login (configured during service provisioning) is like </a:t>
            </a:r>
            <a:r>
              <a:rPr lang="en-US" sz="2000" b="1" spc="-51" dirty="0"/>
              <a:t>sa</a:t>
            </a:r>
          </a:p>
          <a:p>
            <a:pPr marL="3175" lvl="1" indent="0" defTabSz="914325">
              <a:spcBef>
                <a:spcPts val="900"/>
              </a:spcBef>
              <a:buNone/>
            </a:pPr>
            <a:r>
              <a:rPr lang="en-US" sz="2000" spc="-51" dirty="0"/>
              <a:t>The admin login has full rights on the server (and all databases) and should only be used for  administration</a:t>
            </a:r>
          </a:p>
          <a:p>
            <a:pPr marL="3175" lvl="1" indent="0" defTabSz="914325">
              <a:spcBef>
                <a:spcPts val="900"/>
              </a:spcBef>
              <a:buNone/>
            </a:pPr>
            <a:r>
              <a:rPr lang="en-US" sz="2000" spc="-51" dirty="0"/>
              <a:t>Manage logins with  CREATE / ALTER / DROP LOGIN commands</a:t>
            </a:r>
          </a:p>
          <a:p>
            <a:pPr marL="3175" lvl="1" indent="0" defTabSz="914325">
              <a:spcBef>
                <a:spcPts val="900"/>
              </a:spcBef>
              <a:buNone/>
            </a:pPr>
            <a:r>
              <a:rPr lang="en-US" sz="2000" spc="-51" dirty="0"/>
              <a:t>Membership in the </a:t>
            </a:r>
            <a:r>
              <a:rPr lang="en-US" sz="2000" b="1" spc="-51" dirty="0"/>
              <a:t>loginmanager</a:t>
            </a:r>
            <a:r>
              <a:rPr lang="en-US" sz="2000" spc="-51" dirty="0"/>
              <a:t> server role grants CREATE / ALTER / DROP LOGIN </a:t>
            </a:r>
            <a:r>
              <a:rPr lang="en-US" sz="2000" spc="-51" dirty="0" smtClean="0"/>
              <a:t>privileges</a:t>
            </a:r>
            <a:endParaRPr lang="en-US" sz="2000" spc="-51" dirty="0"/>
          </a:p>
          <a:p>
            <a:pPr marL="3175" lvl="1" indent="0" defTabSz="914325">
              <a:spcBef>
                <a:spcPts val="900"/>
              </a:spcBef>
              <a:buNone/>
            </a:pPr>
            <a:r>
              <a:rPr lang="en-US" sz="2000" spc="-51" dirty="0"/>
              <a:t>Membership in the </a:t>
            </a:r>
            <a:r>
              <a:rPr lang="en-US" sz="2000" b="1" spc="-51" dirty="0"/>
              <a:t>dbmanager</a:t>
            </a:r>
            <a:r>
              <a:rPr lang="en-US" sz="2000" spc="-51" dirty="0"/>
              <a:t> server role grants CREATE / DROP DATABASE privileges</a:t>
            </a:r>
          </a:p>
        </p:txBody>
      </p:sp>
      <p:sp>
        <p:nvSpPr>
          <p:cNvPr id="9" name="Freeform 58"/>
          <p:cNvSpPr>
            <a:spLocks noEditPoints="1"/>
          </p:cNvSpPr>
          <p:nvPr/>
        </p:nvSpPr>
        <p:spPr bwMode="black">
          <a:xfrm>
            <a:off x="1064517"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8726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0701" y="1434269"/>
            <a:ext cx="6090306" cy="418730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smtClean="0">
                <a:solidFill>
                  <a:schemeClr val="accent2">
                    <a:alpha val="99000"/>
                  </a:schemeClr>
                </a:solidFill>
                <a:latin typeface="Segoe UI Light" pitchFamily="34" charset="0"/>
              </a:rPr>
              <a:t>Database </a:t>
            </a:r>
            <a:r>
              <a:rPr lang="en-US" sz="2800" spc="-100" dirty="0">
                <a:solidFill>
                  <a:schemeClr val="accent2">
                    <a:alpha val="99000"/>
                  </a:schemeClr>
                </a:solidFill>
                <a:latin typeface="Segoe UI Light" pitchFamily="34" charset="0"/>
              </a:rPr>
              <a:t>identity and access control</a:t>
            </a:r>
          </a:p>
          <a:p>
            <a:pPr marL="3175" lvl="1" indent="0" defTabSz="914325">
              <a:spcBef>
                <a:spcPts val="900"/>
              </a:spcBef>
              <a:buNone/>
            </a:pPr>
            <a:r>
              <a:rPr lang="en-US" sz="1800" spc="-51" dirty="0"/>
              <a:t>Logins must have an associated user account </a:t>
            </a:r>
          </a:p>
          <a:p>
            <a:pPr marL="3175" lvl="1" indent="0" defTabSz="914325">
              <a:spcBef>
                <a:spcPts val="900"/>
              </a:spcBef>
              <a:buNone/>
            </a:pPr>
            <a:r>
              <a:rPr lang="en-US" sz="1800" spc="-51" dirty="0"/>
              <a:t>The admin login is automatically associated with a special user known as </a:t>
            </a:r>
            <a:r>
              <a:rPr lang="en-US" sz="1800" b="1" spc="-51" dirty="0"/>
              <a:t>dbo</a:t>
            </a:r>
            <a:r>
              <a:rPr lang="en-US" sz="1800" spc="-51" dirty="0"/>
              <a:t> (database owner)</a:t>
            </a:r>
          </a:p>
          <a:p>
            <a:pPr marL="3175" lvl="1" indent="0" defTabSz="914325">
              <a:spcBef>
                <a:spcPts val="900"/>
              </a:spcBef>
              <a:buNone/>
            </a:pPr>
            <a:r>
              <a:rPr lang="en-US" sz="1800" spc="-51" dirty="0"/>
              <a:t>The dbo has full rights in the database and should only be used for administration</a:t>
            </a:r>
          </a:p>
          <a:p>
            <a:pPr marL="3175" lvl="1" indent="0" defTabSz="914325">
              <a:spcBef>
                <a:spcPts val="900"/>
              </a:spcBef>
              <a:buNone/>
            </a:pPr>
            <a:r>
              <a:rPr lang="en-US" sz="1800" spc="-51" dirty="0"/>
              <a:t>Manage users with CREATE / ALTER / DROP USER commands</a:t>
            </a:r>
          </a:p>
          <a:p>
            <a:pPr marL="3175" lvl="1" indent="0" defTabSz="914325">
              <a:spcBef>
                <a:spcPts val="900"/>
              </a:spcBef>
              <a:buNone/>
            </a:pPr>
            <a:r>
              <a:rPr lang="en-US" sz="1800" spc="-51" dirty="0"/>
              <a:t>Add users to system or user-defined database roles to grant privileges via sp_add_rolemember</a:t>
            </a:r>
          </a:p>
          <a:p>
            <a:pPr marL="3175" lvl="1" indent="0" defTabSz="914325">
              <a:spcBef>
                <a:spcPts val="900"/>
              </a:spcBef>
              <a:buNone/>
            </a:pPr>
            <a:r>
              <a:rPr lang="en-US" sz="1800" spc="-51" dirty="0"/>
              <a:t>Organize database objects into schema containers based upon common access control requirements</a:t>
            </a:r>
          </a:p>
          <a:p>
            <a:pPr marL="3175" lvl="1" indent="0" defTabSz="914325">
              <a:spcBef>
                <a:spcPts val="900"/>
              </a:spcBef>
              <a:buNone/>
            </a:pPr>
            <a:r>
              <a:rPr lang="en-US" sz="1800" spc="-51" dirty="0"/>
              <a:t>Grant privileges to schema containers instead of individual objects for better productivity</a:t>
            </a:r>
          </a:p>
        </p:txBody>
      </p:sp>
      <p:sp>
        <p:nvSpPr>
          <p:cNvPr id="8" name="Freeform 83"/>
          <p:cNvSpPr>
            <a:spLocks noEditPoints="1"/>
          </p:cNvSpPr>
          <p:nvPr/>
        </p:nvSpPr>
        <p:spPr bwMode="black">
          <a:xfrm>
            <a:off x="7215588" y="1758462"/>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478004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r>
              <a:rPr lang="en-US" dirty="0" smtClean="0">
                <a:solidFill>
                  <a:schemeClr val="accent1"/>
                </a:solidFill>
              </a:rPr>
              <a:t>Your Application</a:t>
            </a:r>
            <a:endParaRPr lang="en-US" dirty="0">
              <a:solidFill>
                <a:srgbClr val="92D050"/>
              </a:solidFill>
            </a:endParaRPr>
          </a:p>
        </p:txBody>
      </p:sp>
      <p:sp>
        <p:nvSpPr>
          <p:cNvPr id="8" name="Content Placeholder 2"/>
          <p:cNvSpPr txBox="1">
            <a:spLocks/>
          </p:cNvSpPr>
          <p:nvPr/>
        </p:nvSpPr>
        <p:spPr>
          <a:xfrm>
            <a:off x="520701" y="124508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4">
                    <a:alpha val="99000"/>
                  </a:schemeClr>
                </a:solidFill>
                <a:latin typeface="Segoe UI Light" pitchFamily="34" charset="0"/>
              </a:rPr>
              <a:t>Connecting to </a:t>
            </a:r>
            <a:r>
              <a:rPr lang="en-US" sz="2800" spc="-100" dirty="0" smtClean="0">
                <a:solidFill>
                  <a:schemeClr val="accent4">
                    <a:alpha val="99000"/>
                  </a:schemeClr>
                </a:solidFill>
                <a:latin typeface="Segoe UI Light" pitchFamily="34" charset="0"/>
              </a:rPr>
              <a:t>SQL Database</a:t>
            </a:r>
            <a:endParaRPr lang="en-US" sz="2800" spc="-100" dirty="0">
              <a:solidFill>
                <a:schemeClr val="accent4">
                  <a:alpha val="99000"/>
                </a:schemeClr>
              </a:solidFill>
              <a:latin typeface="Segoe UI Light" pitchFamily="34" charset="0"/>
            </a:endParaRPr>
          </a:p>
          <a:p>
            <a:pPr marL="234950" lvl="1" indent="-231775" defTabSz="914325">
              <a:spcBef>
                <a:spcPts val="900"/>
              </a:spcBef>
              <a:buClr>
                <a:schemeClr val="accent4"/>
              </a:buClr>
              <a:buFont typeface="+mj-lt"/>
              <a:buAutoNum type="arabicPeriod"/>
            </a:pPr>
            <a:r>
              <a:rPr lang="en-US" sz="1600" spc="-51" dirty="0"/>
              <a:t>TDS (Tabular Data Stream) protocol over TCP/IP supported</a:t>
            </a:r>
          </a:p>
          <a:p>
            <a:pPr marL="234950" lvl="1" indent="-231775" defTabSz="914325">
              <a:spcBef>
                <a:spcPts val="900"/>
              </a:spcBef>
              <a:buClr>
                <a:schemeClr val="accent4"/>
              </a:buClr>
              <a:buFont typeface="+mj-lt"/>
              <a:buAutoNum type="arabicPeriod"/>
            </a:pPr>
            <a:r>
              <a:rPr lang="en-US" sz="1600" spc="-51" dirty="0"/>
              <a:t>SSL required</a:t>
            </a:r>
          </a:p>
          <a:p>
            <a:pPr marL="234950" lvl="1" indent="-231775" defTabSz="914325">
              <a:spcBef>
                <a:spcPts val="900"/>
              </a:spcBef>
              <a:buClr>
                <a:schemeClr val="accent4"/>
              </a:buClr>
              <a:buFont typeface="+mj-lt"/>
              <a:buAutoNum type="arabicPeriod"/>
            </a:pPr>
            <a:r>
              <a:rPr lang="en-US" sz="1600" spc="-51" dirty="0"/>
              <a:t>Use firewall rules to connect from outside Microsoft data center</a:t>
            </a:r>
          </a:p>
          <a:p>
            <a:pPr marL="3175" lvl="1" indent="0" defTabSz="914325">
              <a:spcBef>
                <a:spcPts val="900"/>
              </a:spcBef>
              <a:buNone/>
            </a:pPr>
            <a:r>
              <a:rPr lang="en-US" sz="1600" b="1" spc="-51" dirty="0" smtClean="0"/>
              <a:t>ASP.NET EXAMPLE:</a:t>
            </a:r>
            <a:endParaRPr lang="en-US" sz="1600" b="1" spc="-51" dirty="0"/>
          </a:p>
        </p:txBody>
      </p:sp>
      <p:sp>
        <p:nvSpPr>
          <p:cNvPr id="9" name="Content Placeholder 2"/>
          <p:cNvSpPr txBox="1">
            <a:spLocks/>
          </p:cNvSpPr>
          <p:nvPr/>
        </p:nvSpPr>
        <p:spPr>
          <a:xfrm>
            <a:off x="6557475" y="1245089"/>
            <a:ext cx="5345112" cy="4307333"/>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4">
                    <a:alpha val="99000"/>
                  </a:schemeClr>
                </a:solidFill>
                <a:latin typeface="Segoe UI Light" pitchFamily="34" charset="0"/>
              </a:rPr>
              <a:t>Special considerations</a:t>
            </a:r>
          </a:p>
          <a:p>
            <a:pPr marL="234950" lvl="1" indent="-231775" defTabSz="914325">
              <a:spcBef>
                <a:spcPts val="900"/>
              </a:spcBef>
              <a:buClr>
                <a:schemeClr val="accent4"/>
              </a:buClr>
              <a:buFont typeface="+mj-lt"/>
              <a:buAutoNum type="arabicPeriod"/>
            </a:pPr>
            <a:r>
              <a:rPr lang="en-US" sz="1600" spc="-51" dirty="0"/>
              <a:t>Legacy tools and providers may require special format for login: </a:t>
            </a:r>
            <a:r>
              <a:rPr lang="en-US" sz="1600" b="1" spc="-51" dirty="0"/>
              <a:t>[login]@[server]</a:t>
            </a:r>
          </a:p>
          <a:p>
            <a:pPr marL="234950" lvl="1" indent="-231775" defTabSz="914325">
              <a:spcBef>
                <a:spcPts val="900"/>
              </a:spcBef>
              <a:buClr>
                <a:schemeClr val="accent4"/>
              </a:buClr>
              <a:buFont typeface="+mj-lt"/>
              <a:buAutoNum type="arabicPeriod"/>
            </a:pPr>
            <a:r>
              <a:rPr lang="en-US" sz="1600" spc="-51" dirty="0"/>
              <a:t>Idle connections terminated after 30 minutes</a:t>
            </a:r>
          </a:p>
          <a:p>
            <a:pPr marL="234950" lvl="1" indent="-231775" defTabSz="914325">
              <a:spcBef>
                <a:spcPts val="900"/>
              </a:spcBef>
              <a:buClr>
                <a:schemeClr val="accent4"/>
              </a:buClr>
              <a:buFont typeface="+mj-lt"/>
              <a:buAutoNum type="arabicPeriod"/>
            </a:pPr>
            <a:r>
              <a:rPr lang="en-US" sz="1600" spc="-51" dirty="0"/>
              <a:t>Long running transactions terminated after 24 hours</a:t>
            </a:r>
          </a:p>
          <a:p>
            <a:pPr marL="234950" lvl="1" indent="-231775" defTabSz="914325">
              <a:spcBef>
                <a:spcPts val="900"/>
              </a:spcBef>
              <a:buClr>
                <a:schemeClr val="accent4"/>
              </a:buClr>
              <a:buFont typeface="+mj-lt"/>
              <a:buAutoNum type="arabicPeriod"/>
            </a:pPr>
            <a:r>
              <a:rPr lang="en-US" sz="1600" spc="-51" dirty="0"/>
              <a:t>DoS guard terminates suspect connections with no error message</a:t>
            </a:r>
          </a:p>
          <a:p>
            <a:pPr marL="234950" lvl="1" indent="-231775" defTabSz="914325">
              <a:spcBef>
                <a:spcPts val="900"/>
              </a:spcBef>
              <a:buClr>
                <a:schemeClr val="accent4"/>
              </a:buClr>
              <a:buFont typeface="+mj-lt"/>
              <a:buAutoNum type="arabicPeriod"/>
            </a:pPr>
            <a:r>
              <a:rPr lang="en-US" sz="1600" spc="-51" dirty="0"/>
              <a:t>Failover events terminate connections</a:t>
            </a:r>
          </a:p>
          <a:p>
            <a:pPr marL="234950" lvl="1" indent="-231775" defTabSz="914325">
              <a:spcBef>
                <a:spcPts val="900"/>
              </a:spcBef>
              <a:buClr>
                <a:schemeClr val="accent4"/>
              </a:buClr>
              <a:buFont typeface="+mj-lt"/>
              <a:buAutoNum type="arabicPeriod"/>
            </a:pPr>
            <a:r>
              <a:rPr lang="en-US" sz="1600" spc="-51" dirty="0"/>
              <a:t>Throttling may cause errors</a:t>
            </a:r>
          </a:p>
          <a:p>
            <a:pPr marL="234950" lvl="1" indent="-231775" defTabSz="914325">
              <a:spcBef>
                <a:spcPts val="900"/>
              </a:spcBef>
              <a:buClr>
                <a:schemeClr val="accent4"/>
              </a:buClr>
              <a:buFont typeface="+mj-lt"/>
              <a:buAutoNum type="arabicPeriod"/>
            </a:pPr>
            <a:r>
              <a:rPr lang="en-US" sz="1600" spc="-51" dirty="0"/>
              <a:t>Use connection pooling and implement retry logic to handle transient failures</a:t>
            </a:r>
          </a:p>
          <a:p>
            <a:pPr marL="234950" lvl="1" indent="-231775" defTabSz="914325">
              <a:spcBef>
                <a:spcPts val="900"/>
              </a:spcBef>
              <a:buClr>
                <a:schemeClr val="accent4"/>
              </a:buClr>
              <a:buFont typeface="+mj-lt"/>
              <a:buAutoNum type="arabicPeriod"/>
            </a:pPr>
            <a:r>
              <a:rPr lang="en-US" sz="1600" spc="-51" dirty="0"/>
              <a:t>Latency introduced for updates due to HA replicas</a:t>
            </a:r>
          </a:p>
          <a:p>
            <a:pPr marL="234950" lvl="1" indent="-231775" defTabSz="914325">
              <a:spcBef>
                <a:spcPts val="900"/>
              </a:spcBef>
              <a:buClr>
                <a:schemeClr val="accent4"/>
              </a:buClr>
              <a:buFont typeface="+mj-lt"/>
              <a:buAutoNum type="arabicPeriod"/>
            </a:pPr>
            <a:r>
              <a:rPr lang="en-US" sz="1600" spc="-51" dirty="0"/>
              <a:t>No cross-database dependencies, result sets from different databases must be combined in application tier</a:t>
            </a:r>
          </a:p>
        </p:txBody>
      </p:sp>
      <p:sp>
        <p:nvSpPr>
          <p:cNvPr id="10" name="TextBox 9"/>
          <p:cNvSpPr txBox="1"/>
          <p:nvPr/>
        </p:nvSpPr>
        <p:spPr>
          <a:xfrm>
            <a:off x="519114" y="3079973"/>
            <a:ext cx="5346700" cy="3139321"/>
          </a:xfrm>
          <a:prstGeom prst="rect">
            <a:avLst/>
          </a:prstGeom>
          <a:noFill/>
          <a:ln>
            <a:solidFill>
              <a:schemeClr val="tx2"/>
            </a:solidFill>
          </a:ln>
        </p:spPr>
        <p:txBody>
          <a:bodyPr wrap="square" lIns="91440" tIns="0" rIns="0" bIns="0" rtlCol="0">
            <a:spAutoFit/>
          </a:bodyPr>
          <a:lstStyle/>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add</a:t>
            </a:r>
            <a:r>
              <a:rPr lang="en-US" sz="1700" dirty="0">
                <a:solidFill>
                  <a:srgbClr val="FF0000"/>
                </a:solidFill>
                <a:latin typeface="Consolas"/>
              </a:rPr>
              <a:t>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AdventureWorks</a:t>
            </a:r>
            <a:r>
              <a:rPr lang="en-US" sz="1700" dirty="0">
                <a:solidFill>
                  <a:srgbClr val="000000"/>
                </a:solidFill>
                <a:latin typeface="Consolas"/>
              </a:rPr>
              <a:t>"</a:t>
            </a:r>
            <a:r>
              <a:rPr lang="en-US" sz="1700" dirty="0">
                <a:solidFill>
                  <a:srgbClr val="FF0000"/>
                </a:solidFill>
                <a:latin typeface="Consolas"/>
              </a:rPr>
              <a:t>connectionString</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00"/>
                </a:solidFill>
                <a:latin typeface="Consolas"/>
              </a:rPr>
              <a:t>"</a:t>
            </a:r>
            <a:r>
              <a:rPr lang="en-US" sz="1700" dirty="0">
                <a:solidFill>
                  <a:srgbClr val="0000FF"/>
                </a:solidFill>
                <a:latin typeface="Consolas"/>
              </a:rPr>
              <a:t>Data Source=</a:t>
            </a:r>
            <a:r>
              <a:rPr lang="en-US" sz="1700" dirty="0">
                <a:solidFill>
                  <a:srgbClr val="0000FF"/>
                </a:solidFill>
                <a:highlight>
                  <a:srgbClr val="FFFF00"/>
                </a:highlight>
                <a:latin typeface="Consolas"/>
              </a:rPr>
              <a:t>[server].database.windows.net</a:t>
            </a:r>
            <a:r>
              <a:rPr lang="en-US" sz="1700" dirty="0">
                <a:solidFill>
                  <a:srgbClr val="0000FF"/>
                </a:solidFill>
                <a:latin typeface="Consolas"/>
              </a:rPr>
              <a:t>;</a:t>
            </a:r>
            <a:endParaRPr lang="en-US" sz="900" dirty="0">
              <a:latin typeface="Segoe UI" pitchFamily="34" charset="0"/>
              <a:ea typeface="Segoe UI" pitchFamily="34" charset="0"/>
            </a:endParaRPr>
          </a:p>
          <a:p>
            <a:pPr marL="457120"/>
            <a:r>
              <a:rPr lang="en-US" sz="1700" dirty="0">
                <a:solidFill>
                  <a:srgbClr val="0000FF"/>
                </a:solidFill>
                <a:latin typeface="Consolas"/>
              </a:rPr>
              <a:t>Integrated Security=False;</a:t>
            </a:r>
            <a:endParaRPr lang="en-US" sz="900" dirty="0">
              <a:latin typeface="Segoe UI" pitchFamily="34" charset="0"/>
              <a:ea typeface="Segoe UI" pitchFamily="34" charset="0"/>
            </a:endParaRPr>
          </a:p>
          <a:p>
            <a:pPr marL="457120"/>
            <a:r>
              <a:rPr lang="en-US" sz="1700" dirty="0">
                <a:solidFill>
                  <a:srgbClr val="0000FF"/>
                </a:solidFill>
                <a:latin typeface="Consolas"/>
              </a:rPr>
              <a:t>Initial Catalog=ProductsDb;</a:t>
            </a:r>
            <a:endParaRPr lang="en-US" sz="900" dirty="0">
              <a:latin typeface="Segoe UI" pitchFamily="34" charset="0"/>
              <a:ea typeface="Segoe UI" pitchFamily="34" charset="0"/>
            </a:endParaRPr>
          </a:p>
          <a:p>
            <a:pPr marL="457120"/>
            <a:r>
              <a:rPr lang="en-US" sz="1700" dirty="0">
                <a:solidFill>
                  <a:srgbClr val="0000FF"/>
                </a:solidFill>
                <a:latin typeface="Consolas"/>
              </a:rPr>
              <a:t>User Id=[login];</a:t>
            </a:r>
            <a:endParaRPr lang="en-US" sz="900" dirty="0">
              <a:latin typeface="Segoe UI" pitchFamily="34" charset="0"/>
              <a:ea typeface="Segoe UI" pitchFamily="34" charset="0"/>
            </a:endParaRPr>
          </a:p>
          <a:p>
            <a:pPr marL="457120"/>
            <a:r>
              <a:rPr lang="en-US" sz="1700" dirty="0">
                <a:solidFill>
                  <a:srgbClr val="0000FF"/>
                </a:solidFill>
                <a:latin typeface="Consolas"/>
              </a:rPr>
              <a:t>Password=[password</a:t>
            </a:r>
            <a:r>
              <a:rPr lang="en-US" sz="1700" dirty="0" smtClean="0">
                <a:solidFill>
                  <a:srgbClr val="0000FF"/>
                </a:solidFill>
                <a:latin typeface="Consolas"/>
              </a:rPr>
              <a:t>];</a:t>
            </a:r>
          </a:p>
          <a:p>
            <a:pPr marL="457120"/>
            <a:r>
              <a:rPr lang="en-US" sz="1700" dirty="0" err="1" smtClean="0">
                <a:solidFill>
                  <a:srgbClr val="0000FF"/>
                </a:solidFill>
                <a:latin typeface="Consolas"/>
                <a:ea typeface="Segoe UI" pitchFamily="34" charset="0"/>
              </a:rPr>
              <a:t>Trusted_Connection</a:t>
            </a:r>
            <a:r>
              <a:rPr lang="en-US" sz="1700" dirty="0" smtClean="0">
                <a:solidFill>
                  <a:srgbClr val="0000FF"/>
                </a:solidFill>
                <a:latin typeface="Consolas"/>
                <a:ea typeface="Segoe UI" pitchFamily="34" charset="0"/>
              </a:rPr>
              <a:t>=False;</a:t>
            </a:r>
            <a:endParaRPr lang="en-US" sz="900" dirty="0">
              <a:latin typeface="Segoe UI" pitchFamily="34" charset="0"/>
              <a:ea typeface="Segoe UI" pitchFamily="34" charset="0"/>
            </a:endParaRPr>
          </a:p>
          <a:p>
            <a:pPr marL="457120"/>
            <a:r>
              <a:rPr lang="en-US" sz="1700" dirty="0">
                <a:solidFill>
                  <a:srgbClr val="0000FF"/>
                </a:solidFill>
                <a:highlight>
                  <a:srgbClr val="FFFF00"/>
                </a:highlight>
                <a:latin typeface="Consolas"/>
              </a:rPr>
              <a:t>Encrypt=true</a:t>
            </a:r>
            <a:r>
              <a:rPr lang="en-US" sz="1700" dirty="0">
                <a:solidFill>
                  <a:srgbClr val="0000FF"/>
                </a:solidFill>
                <a:latin typeface="Consolas"/>
              </a:rPr>
              <a:t>;</a:t>
            </a:r>
            <a:r>
              <a:rPr lang="en-US" sz="1700" dirty="0">
                <a:solidFill>
                  <a:srgbClr val="000000"/>
                </a:solidFill>
                <a:latin typeface="Consolas"/>
              </a:rPr>
              <a:t>"</a:t>
            </a:r>
            <a:endParaRPr lang="en-US" sz="900" dirty="0">
              <a:latin typeface="Segoe UI" pitchFamily="34" charset="0"/>
              <a:ea typeface="Segoe UI" pitchFamily="34" charset="0"/>
            </a:endParaRPr>
          </a:p>
          <a:p>
            <a:r>
              <a:rPr lang="en-US" sz="1700" dirty="0">
                <a:solidFill>
                  <a:srgbClr val="FF0000"/>
                </a:solidFill>
                <a:latin typeface="Consolas"/>
              </a:rPr>
              <a:t>providerName</a:t>
            </a:r>
            <a:r>
              <a:rPr lang="en-US" sz="1700" dirty="0">
                <a:solidFill>
                  <a:srgbClr val="0000FF"/>
                </a:solidFill>
                <a:latin typeface="Consolas"/>
              </a:rPr>
              <a:t>=</a:t>
            </a:r>
            <a:r>
              <a:rPr lang="en-US" sz="1700" dirty="0">
                <a:solidFill>
                  <a:srgbClr val="000000"/>
                </a:solidFill>
                <a:latin typeface="Consolas"/>
              </a:rPr>
              <a:t>"</a:t>
            </a:r>
            <a:r>
              <a:rPr lang="en-US" sz="1700" dirty="0">
                <a:solidFill>
                  <a:srgbClr val="0000FF"/>
                </a:solidFill>
                <a:latin typeface="Consolas"/>
              </a:rPr>
              <a:t>System.Data.SqlClient</a:t>
            </a:r>
            <a:r>
              <a:rPr lang="en-US" sz="1700" dirty="0">
                <a:solidFill>
                  <a:srgbClr val="000000"/>
                </a:solidFill>
                <a:latin typeface="Consolas"/>
              </a:rPr>
              <a:t>"</a:t>
            </a:r>
            <a:r>
              <a:rPr lang="en-US" sz="1700" dirty="0">
                <a:solidFill>
                  <a:srgbClr val="0000FF"/>
                </a:solidFill>
                <a:latin typeface="Consolas"/>
              </a:rPr>
              <a:t>/&gt;</a:t>
            </a:r>
            <a:endParaRPr lang="en-US" sz="900" dirty="0">
              <a:latin typeface="Segoe UI" pitchFamily="34" charset="0"/>
              <a:ea typeface="Segoe UI" pitchFamily="34" charset="0"/>
            </a:endParaRPr>
          </a:p>
          <a:p>
            <a:r>
              <a:rPr lang="en-US" sz="1700" dirty="0">
                <a:solidFill>
                  <a:srgbClr val="0000FF"/>
                </a:solidFill>
                <a:latin typeface="Consolas"/>
              </a:rPr>
              <a:t>&lt;/</a:t>
            </a:r>
            <a:r>
              <a:rPr lang="en-US" sz="1700" dirty="0">
                <a:solidFill>
                  <a:srgbClr val="A31515"/>
                </a:solidFill>
                <a:latin typeface="Consolas"/>
              </a:rPr>
              <a:t>connectionStrings</a:t>
            </a:r>
            <a:r>
              <a:rPr lang="en-US" sz="1700" dirty="0">
                <a:solidFill>
                  <a:srgbClr val="0000FF"/>
                </a:solidFill>
                <a:latin typeface="Consolas"/>
              </a:rPr>
              <a:t>&gt;</a:t>
            </a:r>
            <a:endParaRPr lang="en-US" sz="17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a:t>Starting with </a:t>
            </a:r>
            <a:r>
              <a:rPr lang="en-US" dirty="0" smtClean="0"/>
              <a:t>the Basics</a:t>
            </a:r>
          </a:p>
          <a:p>
            <a:pPr marL="0" indent="3175"/>
            <a:r>
              <a:rPr lang="en-US" dirty="0" smtClean="0"/>
              <a:t>Build </a:t>
            </a:r>
            <a:r>
              <a:rPr lang="en-US" dirty="0"/>
              <a:t>and Deploy </a:t>
            </a:r>
            <a:r>
              <a:rPr lang="en-US" dirty="0" smtClean="0"/>
              <a:t>your </a:t>
            </a:r>
            <a:r>
              <a:rPr lang="en-US" dirty="0"/>
              <a:t>Database</a:t>
            </a:r>
          </a:p>
          <a:p>
            <a:r>
              <a:rPr lang="en-US" dirty="0"/>
              <a:t>Secure your Database</a:t>
            </a:r>
            <a:endParaRPr lang="en-US" dirty="0" smtClean="0"/>
          </a:p>
          <a:p>
            <a:r>
              <a:rPr lang="en-US" dirty="0"/>
              <a:t>Exploring </a:t>
            </a:r>
            <a:r>
              <a:rPr lang="en-US" dirty="0" smtClean="0"/>
              <a:t>Advanced Capabilities</a:t>
            </a: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1"/>
            <a:ext cx="10693401" cy="1378644"/>
          </a:xfrm>
        </p:spPr>
        <p:txBody>
          <a:bodyPr/>
          <a:lstStyle/>
          <a:p>
            <a:r>
              <a:rPr lang="en-US" dirty="0"/>
              <a:t>Exploring advanced Capabilities</a:t>
            </a:r>
          </a:p>
        </p:txBody>
      </p:sp>
    </p:spTree>
    <p:extLst>
      <p:ext uri="{BB962C8B-B14F-4D97-AF65-F5344CB8AC3E}">
        <p14:creationId xmlns:p14="http://schemas.microsoft.com/office/powerpoint/2010/main" val="303894909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Explore Advanced Capabilities</a:t>
            </a:r>
            <a:endParaRPr lang="en-US" dirty="0"/>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416542" y="2492605"/>
            <a:ext cx="3230070" cy="2938558"/>
          </a:xfrm>
          <a:prstGeom prst="rect">
            <a:avLst/>
          </a:prstGeom>
          <a:noFill/>
          <a:ln>
            <a:noFill/>
          </a:ln>
        </p:spPr>
      </p:pic>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8000"/>
                  </a:schemeClr>
                </a:solidFill>
                <a:latin typeface="Segoe UI Light" pitchFamily="34" charset="0"/>
              </a:rPr>
              <a:t>Rapid innovation</a:t>
            </a:r>
          </a:p>
          <a:p>
            <a:pPr marL="3175" lvl="1" indent="0" defTabSz="914325">
              <a:spcBef>
                <a:spcPts val="600"/>
              </a:spcBef>
              <a:buNone/>
            </a:pPr>
            <a:r>
              <a:rPr lang="en-US" sz="1600" spc="-51" dirty="0"/>
              <a:t>Improved engineering efficiencies</a:t>
            </a:r>
          </a:p>
          <a:p>
            <a:pPr marL="3175" lvl="1" indent="0" defTabSz="914325">
              <a:spcBef>
                <a:spcPts val="600"/>
              </a:spcBef>
              <a:buNone/>
            </a:pPr>
            <a:r>
              <a:rPr lang="en-US" sz="1600" spc="-51" dirty="0"/>
              <a:t>Quarterly service update cadence </a:t>
            </a:r>
          </a:p>
          <a:p>
            <a:pPr marL="3175" lvl="1" indent="0" defTabSz="914325">
              <a:spcBef>
                <a:spcPts val="600"/>
              </a:spcBef>
              <a:buNone/>
            </a:pPr>
            <a:r>
              <a:rPr lang="en-US" sz="1600" spc="-51" dirty="0"/>
              <a:t>Improved operational agility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2">
                    <a:alpha val="98000"/>
                  </a:schemeClr>
                </a:solidFill>
                <a:latin typeface="Segoe UI Light" pitchFamily="34" charset="0"/>
              </a:rPr>
              <a:t>Powerful new services</a:t>
            </a:r>
            <a:br>
              <a:rPr lang="en-US" sz="3200" spc="-100" dirty="0">
                <a:solidFill>
                  <a:schemeClr val="accent2">
                    <a:alpha val="98000"/>
                  </a:schemeClr>
                </a:solidFill>
                <a:latin typeface="Segoe UI Light" pitchFamily="34" charset="0"/>
              </a:rPr>
            </a:br>
            <a:r>
              <a:rPr lang="en-US" sz="1600" spc="-51" dirty="0"/>
              <a:t>Buy / sell finished data sets on the Windows Azure Marketplace</a:t>
            </a:r>
          </a:p>
          <a:p>
            <a:pPr marL="3175" lvl="1" indent="0" defTabSz="914325">
              <a:spcBef>
                <a:spcPts val="600"/>
              </a:spcBef>
              <a:spcAft>
                <a:spcPts val="300"/>
              </a:spcAft>
              <a:buNone/>
            </a:pPr>
            <a:r>
              <a:rPr lang="en-US" sz="1600" spc="-51" dirty="0"/>
              <a:t>Visualize data with </a:t>
            </a:r>
            <a:r>
              <a:rPr lang="en-US" sz="1600" spc="-51" dirty="0" smtClean="0"/>
              <a:t>SQL Reporting </a:t>
            </a:r>
            <a:endParaRPr lang="en-US" sz="1600" spc="-51" dirty="0"/>
          </a:p>
          <a:p>
            <a:pPr marL="3175" lvl="1" indent="0" defTabSz="914325">
              <a:spcBef>
                <a:spcPts val="600"/>
              </a:spcBef>
              <a:spcAft>
                <a:spcPts val="300"/>
              </a:spcAft>
              <a:buNone/>
            </a:pPr>
            <a:r>
              <a:rPr lang="en-US" sz="1600" spc="-51" dirty="0"/>
              <a:t>Synchronize data with </a:t>
            </a:r>
            <a:r>
              <a:rPr lang="en-US" sz="1600" spc="-51" dirty="0" smtClean="0"/>
              <a:t>SQL Data </a:t>
            </a:r>
            <a:r>
              <a:rPr lang="en-US" sz="1600" spc="-51" dirty="0"/>
              <a:t>Sync</a:t>
            </a:r>
          </a:p>
          <a:p>
            <a:pPr marL="3175" lvl="1" indent="0" defTabSz="914325">
              <a:spcBef>
                <a:spcPts val="600"/>
              </a:spcBef>
              <a:spcAft>
                <a:spcPts val="300"/>
              </a:spcAft>
              <a:buNone/>
            </a:pPr>
            <a:r>
              <a:rPr lang="en-US" sz="1600" spc="-51" dirty="0"/>
              <a:t>Scale out data with </a:t>
            </a:r>
            <a:r>
              <a:rPr lang="en-US" sz="1600" spc="-51" dirty="0" smtClean="0"/>
              <a:t>SQL Federations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2">
                    <a:alpha val="98000"/>
                  </a:schemeClr>
                </a:solidFill>
                <a:latin typeface="Segoe UI Light" pitchFamily="34" charset="0"/>
              </a:rPr>
              <a:t>New developer opportunities</a:t>
            </a:r>
          </a:p>
          <a:p>
            <a:pPr marL="3175" lvl="1" indent="0" defTabSz="914325">
              <a:spcBef>
                <a:spcPts val="600"/>
              </a:spcBef>
              <a:buNone/>
            </a:pPr>
            <a:r>
              <a:rPr lang="en-US" sz="1600" spc="-51" dirty="0"/>
              <a:t>Devices connected to continuously available cloud services</a:t>
            </a:r>
          </a:p>
          <a:p>
            <a:pPr marL="3175" lvl="1" indent="0" defTabSz="914325">
              <a:spcBef>
                <a:spcPts val="600"/>
              </a:spcBef>
              <a:buNone/>
            </a:pPr>
            <a:r>
              <a:rPr lang="en-US" sz="1600" spc="-51" dirty="0"/>
              <a:t>Consumer applications</a:t>
            </a:r>
          </a:p>
          <a:p>
            <a:pPr marL="3175" lvl="1" indent="0" defTabSz="914325">
              <a:spcBef>
                <a:spcPts val="600"/>
              </a:spcBef>
              <a:buNone/>
            </a:pPr>
            <a:r>
              <a:rPr lang="en-US" sz="1600" spc="-51" dirty="0"/>
              <a:t>SaaS applications</a:t>
            </a:r>
          </a:p>
        </p:txBody>
      </p:sp>
    </p:spTree>
    <p:extLst>
      <p:ext uri="{BB962C8B-B14F-4D97-AF65-F5344CB8AC3E}">
        <p14:creationId xmlns:p14="http://schemas.microsoft.com/office/powerpoint/2010/main" val="1970814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8" end="8"/>
                                            </p:txEl>
                                          </p:spTgt>
                                        </p:tgtEl>
                                        <p:attrNameLst>
                                          <p:attrName>style.visibility</p:attrName>
                                        </p:attrNameLst>
                                      </p:cBhvr>
                                      <p:to>
                                        <p:strVal val="visible"/>
                                      </p:to>
                                    </p:set>
                                    <p:animEffect transition="in" filter="fade">
                                      <p:cBhvr>
                                        <p:cTn id="38" dur="500"/>
                                        <p:tgtEl>
                                          <p:spTgt spid="7">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animEffect transition="in" filter="fade">
                                      <p:cBhvr>
                                        <p:cTn id="41" dur="500"/>
                                        <p:tgtEl>
                                          <p:spTgt spid="7">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fade">
                                      <p:cBhvr>
                                        <p:cTn id="44" dur="500"/>
                                        <p:tgtEl>
                                          <p:spTgt spid="7">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animEffect transition="in" filter="fade">
                                      <p:cBhvr>
                                        <p:cTn id="4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Visualize Your Data</a:t>
            </a:r>
            <a:endParaRPr lang="en-US"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41" y="1714499"/>
            <a:ext cx="3131630" cy="143177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4" t="4910" r="1012" b="1533"/>
          <a:stretch/>
        </p:blipFill>
        <p:spPr>
          <a:xfrm>
            <a:off x="660400" y="3860799"/>
            <a:ext cx="3067050" cy="208915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517" t="13756" b="1412"/>
          <a:stretch/>
        </p:blipFill>
        <p:spPr>
          <a:xfrm>
            <a:off x="2673349" y="2540000"/>
            <a:ext cx="3090863" cy="2565401"/>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9"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SQL Reporting </a:t>
            </a:r>
            <a:r>
              <a:rPr lang="en-US" spc="-100" dirty="0">
                <a:solidFill>
                  <a:schemeClr val="accent2">
                    <a:alpha val="99000"/>
                  </a:schemeClr>
                </a:solidFill>
                <a:latin typeface="Segoe UI Light" pitchFamily="34" charset="0"/>
              </a:rPr>
              <a:t>is</a:t>
            </a:r>
          </a:p>
          <a:p>
            <a:pPr marL="3175" lvl="1" indent="0" defTabSz="914325">
              <a:spcBef>
                <a:spcPts val="600"/>
              </a:spcBef>
              <a:buNone/>
            </a:pPr>
            <a:r>
              <a:rPr lang="en-US" sz="1600" spc="-51" dirty="0"/>
              <a:t>SQL Server Reporting Services technology delivered as a service on the Windows Azure Platform</a:t>
            </a:r>
          </a:p>
          <a:p>
            <a:pPr marL="3175" lvl="1" indent="0" defTabSz="914325">
              <a:spcBef>
                <a:spcPts val="600"/>
              </a:spcBef>
              <a:buNone/>
            </a:pPr>
            <a:r>
              <a:rPr lang="en-US" sz="1600" spc="-51" dirty="0"/>
              <a:t>Ideal for operational reporting against </a:t>
            </a:r>
            <a:r>
              <a:rPr lang="en-US" sz="1600" spc="-51" dirty="0" smtClean="0"/>
              <a:t>SQL Database </a:t>
            </a:r>
            <a:r>
              <a:rPr lang="en-US" sz="1600" spc="-51" dirty="0"/>
              <a:t>data</a:t>
            </a:r>
          </a:p>
          <a:p>
            <a:pPr marL="3175" lvl="1" indent="0" defTabSz="914325">
              <a:spcBef>
                <a:spcPts val="600"/>
              </a:spcBef>
              <a:buNone/>
            </a:pPr>
            <a:r>
              <a:rPr lang="en-US" sz="1600" spc="-51" dirty="0"/>
              <a:t>Enterprise-ready with automatic support for HA</a:t>
            </a:r>
          </a:p>
          <a:p>
            <a:pPr marL="3175" lvl="1" indent="0" defTabSz="914325">
              <a:spcBef>
                <a:spcPts val="600"/>
              </a:spcBef>
              <a:buNone/>
            </a:pPr>
            <a:r>
              <a:rPr lang="en-US" sz="1600" spc="-51" dirty="0"/>
              <a:t>Designed to scale elastically with demand</a:t>
            </a:r>
            <a:br>
              <a:rPr lang="en-US" sz="1600" spc="-51" dirty="0"/>
            </a:br>
            <a:endParaRPr lang="en-US" sz="2000" dirty="0" smtClean="0"/>
          </a:p>
          <a:p>
            <a:pPr marL="3175" lvl="1" indent="0" defTabSz="914325">
              <a:spcBef>
                <a:spcPts val="600"/>
              </a:spcBef>
              <a:buNone/>
            </a:pPr>
            <a:r>
              <a:rPr lang="en-US" sz="32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600" spc="-51" dirty="0"/>
              <a:t>Provision report server via Windows Azure Management Portal</a:t>
            </a:r>
          </a:p>
          <a:p>
            <a:pPr marL="3175" lvl="1" indent="0" defTabSz="914325">
              <a:spcBef>
                <a:spcPts val="600"/>
              </a:spcBef>
              <a:buNone/>
            </a:pPr>
            <a:r>
              <a:rPr lang="en-US" sz="1600" spc="-51" dirty="0"/>
              <a:t>Build reports with Reporting Services Report Designer</a:t>
            </a:r>
          </a:p>
          <a:p>
            <a:pPr marL="3175" lvl="1" indent="0" defTabSz="914325">
              <a:spcBef>
                <a:spcPts val="600"/>
              </a:spcBef>
              <a:buNone/>
            </a:pPr>
            <a:r>
              <a:rPr lang="en-US" sz="1600" spc="-51" dirty="0"/>
              <a:t>Deploy reports to report server</a:t>
            </a:r>
          </a:p>
          <a:p>
            <a:pPr marL="3175" lvl="1" indent="0" defTabSz="914325">
              <a:spcBef>
                <a:spcPts val="600"/>
              </a:spcBef>
              <a:buNone/>
            </a:pPr>
            <a:r>
              <a:rPr lang="en-US" sz="1600" spc="-51" dirty="0"/>
              <a:t>Render reports with Visual Studio ReportViewer controls</a:t>
            </a:r>
          </a:p>
        </p:txBody>
      </p:sp>
    </p:spTree>
    <p:extLst>
      <p:ext uri="{BB962C8B-B14F-4D97-AF65-F5344CB8AC3E}">
        <p14:creationId xmlns:p14="http://schemas.microsoft.com/office/powerpoint/2010/main" val="2271886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9" end="9"/>
                                            </p:txEl>
                                          </p:spTgt>
                                        </p:tgtEl>
                                        <p:attrNameLst>
                                          <p:attrName>style.visibility</p:attrName>
                                        </p:attrNameLst>
                                      </p:cBhvr>
                                      <p:to>
                                        <p:strVal val="visible"/>
                                      </p:to>
                                    </p:set>
                                    <p:animEffect transition="in" filter="fade">
                                      <p:cBhvr>
                                        <p:cTn id="46" dur="500"/>
                                        <p:tgtEl>
                                          <p:spTgt spid="9">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Your Data</a:t>
            </a:r>
            <a:endParaRPr lang="en-US" dirty="0"/>
          </a:p>
        </p:txBody>
      </p:sp>
      <p:sp>
        <p:nvSpPr>
          <p:cNvPr id="7" name="Content Placeholder 2"/>
          <p:cNvSpPr txBox="1">
            <a:spLocks/>
          </p:cNvSpPr>
          <p:nvPr/>
        </p:nvSpPr>
        <p:spPr>
          <a:xfrm>
            <a:off x="5628176" y="1434269"/>
            <a:ext cx="6455141"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Differences in </a:t>
            </a:r>
            <a:r>
              <a:rPr lang="en-US" sz="2700" spc="-100" dirty="0" smtClean="0">
                <a:solidFill>
                  <a:schemeClr val="accent4">
                    <a:alpha val="99000"/>
                  </a:schemeClr>
                </a:solidFill>
                <a:latin typeface="Segoe UI Light" pitchFamily="34" charset="0"/>
              </a:rPr>
              <a:t>comparison to </a:t>
            </a:r>
            <a:r>
              <a:rPr lang="en-US" sz="2700" spc="-100" dirty="0">
                <a:solidFill>
                  <a:schemeClr val="accent4">
                    <a:alpha val="99000"/>
                  </a:schemeClr>
                </a:solidFill>
                <a:latin typeface="Segoe UI Light" pitchFamily="34" charset="0"/>
              </a:rPr>
              <a:t>Reporting Services</a:t>
            </a:r>
          </a:p>
          <a:p>
            <a:pPr marL="3175" lvl="1" indent="0" defTabSz="914325">
              <a:spcBef>
                <a:spcPts val="600"/>
              </a:spcBef>
              <a:buNone/>
            </a:pPr>
            <a:r>
              <a:rPr lang="en-US" sz="1500" spc="-51" dirty="0"/>
              <a:t>Focus on logical vs. physical administration</a:t>
            </a:r>
          </a:p>
          <a:p>
            <a:pPr marL="3175" lvl="1" indent="0" defTabSz="914325">
              <a:spcBef>
                <a:spcPts val="600"/>
              </a:spcBef>
              <a:buNone/>
            </a:pPr>
            <a:r>
              <a:rPr lang="en-US" sz="1500" spc="-51" dirty="0"/>
              <a:t>Report catalog and temporary database automatically provisioned</a:t>
            </a:r>
          </a:p>
          <a:p>
            <a:pPr marL="3175" lvl="1" indent="0" defTabSz="914325">
              <a:spcBef>
                <a:spcPts val="600"/>
              </a:spcBef>
              <a:buNone/>
            </a:pPr>
            <a:r>
              <a:rPr lang="en-US" sz="1500" spc="-51" dirty="0"/>
              <a:t>Windows Azure Management Portal replaces Report manager</a:t>
            </a:r>
          </a:p>
          <a:p>
            <a:pPr marL="3175" lvl="1" indent="0" defTabSz="914325">
              <a:spcBef>
                <a:spcPts val="600"/>
              </a:spcBef>
              <a:buNone/>
            </a:pPr>
            <a:r>
              <a:rPr lang="en-US" sz="1500" spc="-51" dirty="0"/>
              <a:t>SSL Required</a:t>
            </a:r>
          </a:p>
          <a:p>
            <a:pPr marL="3175" lvl="1" indent="0" defTabSz="914325">
              <a:spcBef>
                <a:spcPts val="600"/>
              </a:spcBef>
              <a:buNone/>
            </a:pPr>
            <a:r>
              <a:rPr lang="en-US" sz="1500" spc="-51" dirty="0" smtClean="0"/>
              <a:t>SQL Database </a:t>
            </a:r>
            <a:r>
              <a:rPr lang="en-US" sz="1500" spc="-51" dirty="0"/>
              <a:t>data sources only</a:t>
            </a:r>
          </a:p>
        </p:txBody>
      </p:sp>
      <p:sp>
        <p:nvSpPr>
          <p:cNvPr id="8" name="Content Placeholder 2"/>
          <p:cNvSpPr txBox="1">
            <a:spLocks/>
          </p:cNvSpPr>
          <p:nvPr/>
        </p:nvSpPr>
        <p:spPr>
          <a:xfrm>
            <a:off x="5628177" y="3912862"/>
            <a:ext cx="58658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Unsupported Reporting Services features</a:t>
            </a:r>
          </a:p>
          <a:p>
            <a:pPr marL="3175" lvl="1" indent="0" defTabSz="914325">
              <a:spcBef>
                <a:spcPts val="600"/>
              </a:spcBef>
              <a:buNone/>
            </a:pPr>
            <a:r>
              <a:rPr lang="en-US" sz="1500" spc="-51" dirty="0"/>
              <a:t>Report Builder</a:t>
            </a:r>
          </a:p>
          <a:p>
            <a:pPr marL="3175" lvl="1" indent="0" defTabSz="914325">
              <a:spcBef>
                <a:spcPts val="600"/>
              </a:spcBef>
              <a:buNone/>
            </a:pPr>
            <a:r>
              <a:rPr lang="en-US" sz="1500" spc="-51" dirty="0"/>
              <a:t>Subscriptions, schedules, caching </a:t>
            </a:r>
          </a:p>
          <a:p>
            <a:pPr marL="3175" lvl="1" indent="0" defTabSz="914325">
              <a:spcBef>
                <a:spcPts val="600"/>
              </a:spcBef>
              <a:buNone/>
            </a:pPr>
            <a:r>
              <a:rPr lang="en-US" sz="1500" spc="-51" dirty="0"/>
              <a:t>Custom extensions</a:t>
            </a:r>
          </a:p>
          <a:p>
            <a:pPr marL="3175" lvl="1" indent="0" defTabSz="914325">
              <a:spcBef>
                <a:spcPts val="600"/>
              </a:spcBef>
              <a:buNone/>
            </a:pPr>
            <a:r>
              <a:rPr lang="en-US" sz="1500" spc="-51" dirty="0"/>
              <a:t>Report models</a:t>
            </a:r>
          </a:p>
          <a:p>
            <a:pPr marL="3175" lvl="1" indent="0" defTabSz="914325">
              <a:spcBef>
                <a:spcPts val="600"/>
              </a:spcBef>
              <a:buNone/>
            </a:pPr>
            <a:r>
              <a:rPr lang="en-US" sz="1500" spc="-51" dirty="0"/>
              <a:t>External images </a:t>
            </a:r>
          </a:p>
        </p:txBody>
      </p:sp>
      <p:sp>
        <p:nvSpPr>
          <p:cNvPr id="9" name="Content Placeholder 2"/>
          <p:cNvSpPr txBox="1">
            <a:spLocks/>
          </p:cNvSpPr>
          <p:nvPr/>
        </p:nvSpPr>
        <p:spPr>
          <a:xfrm>
            <a:off x="520701" y="1447800"/>
            <a:ext cx="5345112" cy="1797415"/>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Use familiar technologies</a:t>
            </a:r>
          </a:p>
          <a:p>
            <a:pPr marL="3175" lvl="1" indent="0" defTabSz="914325">
              <a:spcBef>
                <a:spcPts val="600"/>
              </a:spcBef>
              <a:buNone/>
            </a:pPr>
            <a:r>
              <a:rPr lang="en-US" sz="1500" spc="-51" dirty="0"/>
              <a:t>Visual Studio Report Designer</a:t>
            </a:r>
          </a:p>
          <a:p>
            <a:pPr marL="3175" lvl="1" indent="0" defTabSz="914325">
              <a:spcBef>
                <a:spcPts val="600"/>
              </a:spcBef>
              <a:buNone/>
            </a:pPr>
            <a:r>
              <a:rPr lang="en-US" sz="1500" spc="-51" dirty="0"/>
              <a:t>RDL (Report Definition Language)</a:t>
            </a:r>
          </a:p>
          <a:p>
            <a:pPr marL="3175" lvl="1" indent="0" defTabSz="914325">
              <a:spcBef>
                <a:spcPts val="600"/>
              </a:spcBef>
              <a:buNone/>
            </a:pPr>
            <a:r>
              <a:rPr lang="en-US" sz="1500" spc="-51" dirty="0"/>
              <a:t>Report items and visualizations</a:t>
            </a:r>
          </a:p>
          <a:p>
            <a:pPr marL="3175" lvl="1" indent="0" defTabSz="914325">
              <a:spcBef>
                <a:spcPts val="600"/>
              </a:spcBef>
              <a:buNone/>
            </a:pPr>
            <a:r>
              <a:rPr lang="en-US" sz="1500" spc="-51" dirty="0"/>
              <a:t>Report Server Web Service / URL access</a:t>
            </a:r>
          </a:p>
          <a:p>
            <a:pPr marL="3175" lvl="1" indent="0" defTabSz="914325">
              <a:spcBef>
                <a:spcPts val="600"/>
              </a:spcBef>
              <a:buNone/>
            </a:pPr>
            <a:r>
              <a:rPr lang="en-US" sz="1500" spc="-51" dirty="0"/>
              <a:t>Visual Studio ReportViewer Control</a:t>
            </a:r>
            <a:endParaRPr lang="en-US" sz="1500" spc="-51" baseline="30000" dirty="0"/>
          </a:p>
        </p:txBody>
      </p:sp>
      <p:sp>
        <p:nvSpPr>
          <p:cNvPr id="10" name="Content Placeholder 2"/>
          <p:cNvSpPr txBox="1">
            <a:spLocks/>
          </p:cNvSpPr>
          <p:nvPr/>
        </p:nvSpPr>
        <p:spPr>
          <a:xfrm>
            <a:off x="520701" y="3912862"/>
            <a:ext cx="5345112" cy="270535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700" spc="-100" dirty="0">
                <a:solidFill>
                  <a:schemeClr val="accent4">
                    <a:alpha val="99000"/>
                  </a:schemeClr>
                </a:solidFill>
                <a:latin typeface="Segoe UI Light" pitchFamily="34" charset="0"/>
              </a:rPr>
              <a:t>Identity and access control</a:t>
            </a:r>
          </a:p>
          <a:p>
            <a:pPr marL="3175" lvl="1" indent="0" defTabSz="914325">
              <a:spcBef>
                <a:spcPts val="600"/>
              </a:spcBef>
              <a:buNone/>
            </a:pPr>
            <a:r>
              <a:rPr lang="en-US" sz="1500" spc="-51" dirty="0"/>
              <a:t>SQL authentication supported </a:t>
            </a:r>
            <a:br>
              <a:rPr lang="en-US" sz="1500" spc="-51" dirty="0"/>
            </a:br>
            <a:r>
              <a:rPr lang="en-US" sz="1500" spc="-51" dirty="0"/>
              <a:t>(no support for integrated authentication)</a:t>
            </a:r>
          </a:p>
          <a:p>
            <a:pPr marL="3175" lvl="1" indent="0" defTabSz="914325">
              <a:spcBef>
                <a:spcPts val="600"/>
              </a:spcBef>
              <a:buNone/>
            </a:pPr>
            <a:r>
              <a:rPr lang="en-US" sz="1500" spc="-51" dirty="0"/>
              <a:t>Admin user configured during provisioning</a:t>
            </a:r>
          </a:p>
          <a:p>
            <a:pPr marL="3175" lvl="1" indent="0" defTabSz="914325">
              <a:spcBef>
                <a:spcPts val="600"/>
              </a:spcBef>
              <a:buNone/>
            </a:pPr>
            <a:r>
              <a:rPr lang="en-US" sz="1500" spc="-51" dirty="0"/>
              <a:t>Admin user has all rights on server, use for </a:t>
            </a:r>
            <a:r>
              <a:rPr lang="en-US" sz="1500" spc="-51" dirty="0" smtClean="0"/>
              <a:t/>
            </a:r>
            <a:br>
              <a:rPr lang="en-US" sz="1500" spc="-51" dirty="0" smtClean="0"/>
            </a:br>
            <a:r>
              <a:rPr lang="en-US" sz="1500" spc="-51" dirty="0" smtClean="0"/>
              <a:t>administration </a:t>
            </a:r>
            <a:r>
              <a:rPr lang="en-US" sz="1500" spc="-51" dirty="0"/>
              <a:t>only</a:t>
            </a:r>
          </a:p>
          <a:p>
            <a:pPr marL="3175" lvl="1" indent="0" defTabSz="914325">
              <a:spcBef>
                <a:spcPts val="600"/>
              </a:spcBef>
              <a:buNone/>
            </a:pPr>
            <a:r>
              <a:rPr lang="en-US" sz="1500" spc="-51" dirty="0"/>
              <a:t>Provision users using portal or web service</a:t>
            </a:r>
          </a:p>
          <a:p>
            <a:pPr marL="3175" lvl="1" indent="0" defTabSz="914325">
              <a:spcBef>
                <a:spcPts val="600"/>
              </a:spcBef>
              <a:buNone/>
            </a:pPr>
            <a:r>
              <a:rPr lang="en-US" sz="1500" spc="-51" dirty="0"/>
              <a:t>Add users to appropriate item (Browser, Publisher) </a:t>
            </a:r>
            <a:r>
              <a:rPr lang="en-US" sz="1500" spc="-51" dirty="0" smtClean="0"/>
              <a:t/>
            </a:r>
            <a:br>
              <a:rPr lang="en-US" sz="1500" spc="-51" dirty="0" smtClean="0"/>
            </a:br>
            <a:r>
              <a:rPr lang="en-US" sz="1500" spc="-51" dirty="0" smtClean="0"/>
              <a:t>and </a:t>
            </a:r>
            <a:r>
              <a:rPr lang="en-US" sz="1500" spc="-51" dirty="0"/>
              <a:t>system roles (User, Admin)</a:t>
            </a:r>
          </a:p>
          <a:p>
            <a:pPr marL="3175" lvl="1" indent="0" defTabSz="914325">
              <a:spcBef>
                <a:spcPts val="600"/>
              </a:spcBef>
              <a:buNone/>
            </a:pPr>
            <a:r>
              <a:rPr lang="en-US" sz="1500" spc="-51" dirty="0"/>
              <a:t>Grant item-level permissions to folders or reports</a:t>
            </a:r>
          </a:p>
        </p:txBody>
      </p:sp>
    </p:spTree>
    <p:extLst>
      <p:ext uri="{BB962C8B-B14F-4D97-AF65-F5344CB8AC3E}">
        <p14:creationId xmlns:p14="http://schemas.microsoft.com/office/powerpoint/2010/main" val="11598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328752" cy="1523494"/>
          </a:xfrm>
        </p:spPr>
        <p:txBody>
          <a:bodyPr/>
          <a:lstStyle/>
          <a:p>
            <a:r>
              <a:rPr lang="en-US" dirty="0" smtClean="0"/>
              <a:t>SQL Reporting</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09485452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 Your </a:t>
            </a:r>
            <a:r>
              <a:rPr lang="en-US" dirty="0" smtClean="0">
                <a:solidFill>
                  <a:srgbClr val="92D050"/>
                </a:solidFill>
              </a:rPr>
              <a:t>Data</a:t>
            </a:r>
            <a:endParaRPr lang="en-US" dirty="0">
              <a:solidFill>
                <a:srgbClr val="92D050"/>
              </a:solidFill>
            </a:endParaRPr>
          </a:p>
        </p:txBody>
      </p:sp>
      <p:sp>
        <p:nvSpPr>
          <p:cNvPr id="15" name="Content Placeholder 14"/>
          <p:cNvSpPr>
            <a:spLocks noGrp="1"/>
          </p:cNvSpPr>
          <p:nvPr>
            <p:ph sz="half" idx="1"/>
          </p:nvPr>
        </p:nvSpPr>
        <p:spPr>
          <a:xfrm>
            <a:off x="519113" y="1447800"/>
            <a:ext cx="5486400" cy="443198"/>
          </a:xfrm>
        </p:spPr>
        <p:txBody>
          <a:bodyPr/>
          <a:lstStyle/>
          <a:p>
            <a:pPr marL="0" indent="0">
              <a:buNone/>
            </a:pPr>
            <a:endParaRPr lang="en-US" dirty="0"/>
          </a:p>
        </p:txBody>
      </p:sp>
      <p:graphicFrame>
        <p:nvGraphicFramePr>
          <p:cNvPr id="16" name="Content Placeholder 8"/>
          <p:cNvGraphicFramePr>
            <a:graphicFrameLocks/>
          </p:cNvGraphicFramePr>
          <p:nvPr>
            <p:extLst>
              <p:ext uri="{D42A27DB-BD31-4B8C-83A1-F6EECF244321}">
                <p14:modId xmlns:p14="http://schemas.microsoft.com/office/powerpoint/2010/main" val="3111948521"/>
              </p:ext>
            </p:extLst>
          </p:nvPr>
        </p:nvGraphicFramePr>
        <p:xfrm>
          <a:off x="0" y="881063"/>
          <a:ext cx="5583900" cy="4844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1">
                    <a:alpha val="99000"/>
                  </a:schemeClr>
                </a:solidFill>
                <a:latin typeface="Segoe UI Light" pitchFamily="34" charset="0"/>
              </a:rPr>
              <a:t>SQL Data </a:t>
            </a:r>
            <a:r>
              <a:rPr lang="en-US" spc="-100" dirty="0">
                <a:solidFill>
                  <a:schemeClr val="accent1">
                    <a:alpha val="99000"/>
                  </a:schemeClr>
                </a:solidFill>
                <a:latin typeface="Segoe UI Light" pitchFamily="34" charset="0"/>
              </a:rPr>
              <a:t>Sync is</a:t>
            </a:r>
          </a:p>
          <a:p>
            <a:pPr marL="3175" lvl="1" indent="0" defTabSz="914325">
              <a:spcBef>
                <a:spcPts val="600"/>
              </a:spcBef>
              <a:buNone/>
            </a:pPr>
            <a:r>
              <a:rPr lang="en-US" sz="1600" spc="-51" dirty="0"/>
              <a:t>Microsoft Sync Framework technology delivered as a service </a:t>
            </a:r>
            <a:r>
              <a:rPr lang="en-US" sz="1600" spc="-51" dirty="0" smtClean="0"/>
              <a:t/>
            </a:r>
            <a:br>
              <a:rPr lang="en-US" sz="1600" spc="-51" dirty="0" smtClean="0"/>
            </a:br>
            <a:r>
              <a:rPr lang="en-US" sz="1600" spc="-51" dirty="0" smtClean="0"/>
              <a:t>on </a:t>
            </a:r>
            <a:r>
              <a:rPr lang="en-US" sz="1600" spc="-51" dirty="0"/>
              <a:t>the Windows Azure Platform</a:t>
            </a:r>
          </a:p>
          <a:p>
            <a:pPr marL="3175" lvl="1" indent="0" defTabSz="914325">
              <a:spcBef>
                <a:spcPts val="600"/>
              </a:spcBef>
              <a:buNone/>
            </a:pPr>
            <a:r>
              <a:rPr lang="en-US" sz="1600" spc="-51" dirty="0"/>
              <a:t>Ideal for scheduling synchronization between data sets hosted </a:t>
            </a:r>
            <a:r>
              <a:rPr lang="en-US" sz="1600" spc="-51" dirty="0" smtClean="0"/>
              <a:t/>
            </a:r>
            <a:br>
              <a:rPr lang="en-US" sz="1600" spc="-51" dirty="0" smtClean="0"/>
            </a:br>
            <a:r>
              <a:rPr lang="en-US" sz="1600" spc="-51" dirty="0" smtClean="0"/>
              <a:t>in SQL Database </a:t>
            </a:r>
            <a:r>
              <a:rPr lang="en-US" sz="1600" spc="-51" dirty="0"/>
              <a:t>or SQL Server</a:t>
            </a:r>
          </a:p>
          <a:p>
            <a:pPr marL="3175" lvl="1" indent="0" defTabSz="914325">
              <a:spcBef>
                <a:spcPts val="600"/>
              </a:spcBef>
              <a:buNone/>
            </a:pPr>
            <a:r>
              <a:rPr lang="en-US" sz="1600" spc="-51" dirty="0"/>
              <a:t>Uses a hub and spoke topology</a:t>
            </a:r>
            <a:br>
              <a:rPr lang="en-US" sz="1600" spc="-51" dirty="0"/>
            </a:br>
            <a:endParaRPr lang="en-US" sz="2000" dirty="0" smtClean="0"/>
          </a:p>
          <a:p>
            <a:pPr marL="3175" lvl="1" indent="0" defTabSz="914325">
              <a:spcBef>
                <a:spcPts val="600"/>
              </a:spcBef>
              <a:spcAft>
                <a:spcPts val="300"/>
              </a:spcAft>
              <a:buNone/>
            </a:pPr>
            <a:r>
              <a:rPr lang="en-US" sz="3200" spc="-100" dirty="0">
                <a:solidFill>
                  <a:schemeClr val="accent1">
                    <a:alpha val="99000"/>
                  </a:schemeClr>
                </a:solidFill>
                <a:latin typeface="Segoe UI Light" pitchFamily="34" charset="0"/>
              </a:rPr>
              <a:t>Special </a:t>
            </a:r>
            <a:r>
              <a:rPr lang="en-US" sz="3200" spc="-100" dirty="0" smtClean="0">
                <a:solidFill>
                  <a:schemeClr val="accent1">
                    <a:alpha val="99000"/>
                  </a:schemeClr>
                </a:solidFill>
                <a:latin typeface="Segoe UI Light" pitchFamily="34" charset="0"/>
              </a:rPr>
              <a:t>considerations</a:t>
            </a:r>
            <a:endParaRPr lang="en-US" sz="3200" spc="-100" dirty="0">
              <a:solidFill>
                <a:schemeClr val="accent1">
                  <a:alpha val="99000"/>
                </a:schemeClr>
              </a:solidFill>
              <a:latin typeface="Segoe UI Light" pitchFamily="34" charset="0"/>
            </a:endParaRPr>
          </a:p>
          <a:p>
            <a:pPr marL="3175" lvl="1" indent="0" defTabSz="914325">
              <a:spcBef>
                <a:spcPts val="600"/>
              </a:spcBef>
              <a:spcAft>
                <a:spcPts val="300"/>
              </a:spcAft>
              <a:buNone/>
            </a:pPr>
            <a:r>
              <a:rPr lang="en-US" sz="1600" spc="-51" dirty="0"/>
              <a:t>Conflict resolution policy configured centrally (hub or client wins)</a:t>
            </a:r>
          </a:p>
          <a:p>
            <a:pPr marL="3175" lvl="1" indent="0" defTabSz="914325">
              <a:spcBef>
                <a:spcPts val="600"/>
              </a:spcBef>
              <a:spcAft>
                <a:spcPts val="300"/>
              </a:spcAft>
              <a:buNone/>
            </a:pPr>
            <a:r>
              <a:rPr lang="en-US" sz="1600" spc="-51" dirty="0"/>
              <a:t>Sync direction configured between each client and the hub </a:t>
            </a:r>
            <a:r>
              <a:rPr lang="en-US" sz="1600" spc="-51" dirty="0" smtClean="0"/>
              <a:t/>
            </a:r>
            <a:br>
              <a:rPr lang="en-US" sz="1600" spc="-51" dirty="0" smtClean="0"/>
            </a:br>
            <a:r>
              <a:rPr lang="en-US" sz="1600" spc="-51" dirty="0" smtClean="0"/>
              <a:t>(</a:t>
            </a:r>
            <a:r>
              <a:rPr lang="en-US" sz="1600" spc="-51" dirty="0"/>
              <a:t>to hub, from hub, bi-directional)</a:t>
            </a:r>
          </a:p>
          <a:p>
            <a:pPr marL="3175" lvl="1" indent="0" defTabSz="914325">
              <a:spcBef>
                <a:spcPts val="600"/>
              </a:spcBef>
              <a:spcAft>
                <a:spcPts val="300"/>
              </a:spcAft>
              <a:buNone/>
            </a:pPr>
            <a:r>
              <a:rPr lang="en-US" sz="1600" spc="-51" dirty="0"/>
              <a:t>Sync schedule must be between 5 minutes and 1 month</a:t>
            </a:r>
          </a:p>
          <a:p>
            <a:pPr marL="3175" lvl="1" indent="0" defTabSz="914325">
              <a:spcBef>
                <a:spcPts val="600"/>
              </a:spcBef>
              <a:spcAft>
                <a:spcPts val="300"/>
              </a:spcAft>
              <a:buNone/>
            </a:pPr>
            <a:r>
              <a:rPr lang="en-US" sz="1600" spc="-51" dirty="0"/>
              <a:t>Data sets include multiple tables and can be filtered, triggers are added to data set tables </a:t>
            </a:r>
          </a:p>
          <a:p>
            <a:pPr marL="3175" lvl="1" indent="0" defTabSz="914325">
              <a:spcBef>
                <a:spcPts val="600"/>
              </a:spcBef>
              <a:spcAft>
                <a:spcPts val="300"/>
              </a:spcAft>
              <a:buNone/>
            </a:pPr>
            <a:r>
              <a:rPr lang="en-US" sz="1600" spc="-51" dirty="0"/>
              <a:t>Tables added to hub and client schemas</a:t>
            </a:r>
          </a:p>
          <a:p>
            <a:pPr marL="3175" lvl="1" indent="0" defTabSz="914325">
              <a:spcBef>
                <a:spcPts val="600"/>
              </a:spcBef>
              <a:spcAft>
                <a:spcPts val="300"/>
              </a:spcAft>
              <a:buNone/>
            </a:pPr>
            <a:r>
              <a:rPr lang="en-US" sz="1600" spc="-51" dirty="0"/>
              <a:t>Agent must be installed for on-prem clients</a:t>
            </a:r>
          </a:p>
        </p:txBody>
      </p:sp>
    </p:spTree>
    <p:extLst>
      <p:ext uri="{BB962C8B-B14F-4D97-AF65-F5344CB8AC3E}">
        <p14:creationId xmlns:p14="http://schemas.microsoft.com/office/powerpoint/2010/main" val="2989252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4" y="1447800"/>
            <a:ext cx="5346700" cy="464518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r>
              <a:rPr lang="en-US" dirty="0" smtClean="0"/>
              <a:t>Synchronize Your Data</a:t>
            </a:r>
            <a:endParaRPr lang="en-US" dirty="0"/>
          </a:p>
        </p:txBody>
      </p:sp>
      <p:pic>
        <p:nvPicPr>
          <p:cNvPr id="6" name="Content Placeholder 7"/>
          <p:cNvPicPr>
            <a:picLocks noChangeAspect="1"/>
          </p:cNvPicPr>
          <p:nvPr/>
        </p:nvPicPr>
        <p:blipFill rotWithShape="1">
          <a:blip r:embed="rId2" cstate="print">
            <a:extLst>
              <a:ext uri="{28A0092B-C50C-407E-A947-70E740481C1C}">
                <a14:useLocalDpi xmlns:a14="http://schemas.microsoft.com/office/drawing/2010/main" val="0"/>
              </a:ext>
            </a:extLst>
          </a:blip>
          <a:srcRect t="7051"/>
          <a:stretch/>
        </p:blipFill>
        <p:spPr>
          <a:xfrm>
            <a:off x="644770" y="2497593"/>
            <a:ext cx="5095388" cy="2545597"/>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
        <p:nvSpPr>
          <p:cNvPr id="7" name="Content Placeholder 2"/>
          <p:cNvSpPr txBox="1">
            <a:spLocks/>
          </p:cNvSpPr>
          <p:nvPr/>
        </p:nvSpPr>
        <p:spPr>
          <a:xfrm>
            <a:off x="63230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Provisioning synchronization groups</a:t>
            </a:r>
          </a:p>
          <a:p>
            <a:pPr marL="3175" lvl="1" indent="0" defTabSz="914325">
              <a:spcBef>
                <a:spcPts val="300"/>
              </a:spcBef>
              <a:buNone/>
            </a:pPr>
            <a:r>
              <a:rPr lang="en-US" sz="1600" spc="-51" dirty="0"/>
              <a:t>Deploy database to hub and clients</a:t>
            </a:r>
          </a:p>
          <a:p>
            <a:pPr marL="3175" lvl="1" indent="0" defTabSz="914325">
              <a:spcBef>
                <a:spcPts val="300"/>
              </a:spcBef>
              <a:buNone/>
            </a:pPr>
            <a:r>
              <a:rPr lang="en-US" sz="1600" spc="-51" dirty="0"/>
              <a:t>Set synchronization schedule</a:t>
            </a:r>
          </a:p>
          <a:p>
            <a:pPr marL="3175" lvl="1" indent="0" defTabSz="914325">
              <a:spcBef>
                <a:spcPts val="300"/>
              </a:spcBef>
              <a:buNone/>
            </a:pPr>
            <a:r>
              <a:rPr lang="en-US" sz="1600" spc="-51" dirty="0"/>
              <a:t>Set conflict resolution policy</a:t>
            </a:r>
          </a:p>
          <a:p>
            <a:pPr marL="3175" lvl="1" indent="0" defTabSz="914325">
              <a:spcBef>
                <a:spcPts val="300"/>
              </a:spcBef>
              <a:buNone/>
            </a:pPr>
            <a:r>
              <a:rPr lang="en-US" sz="1600" spc="-51" dirty="0"/>
              <a:t>Define data set</a:t>
            </a:r>
          </a:p>
          <a:p>
            <a:pPr marL="3175" lvl="1" indent="0" defTabSz="914325">
              <a:spcBef>
                <a:spcPts val="300"/>
              </a:spcBef>
              <a:buNone/>
            </a:pPr>
            <a:r>
              <a:rPr lang="en-US" sz="1600" spc="-51" dirty="0"/>
              <a:t>Add </a:t>
            </a:r>
            <a:r>
              <a:rPr lang="en-US" sz="1600" spc="-51" dirty="0" smtClean="0"/>
              <a:t>SQL Database </a:t>
            </a:r>
            <a:r>
              <a:rPr lang="en-US" sz="1600" spc="-51" dirty="0"/>
              <a:t>clients to topology</a:t>
            </a:r>
          </a:p>
          <a:p>
            <a:pPr marL="3175" lvl="1" indent="0" defTabSz="914325">
              <a:spcBef>
                <a:spcPts val="300"/>
              </a:spcBef>
              <a:buNone/>
            </a:pPr>
            <a:r>
              <a:rPr lang="en-US" sz="1600" spc="-51" dirty="0"/>
              <a:t>Install agents on SQL Server clients and add them to topology using keys</a:t>
            </a:r>
          </a:p>
          <a:p>
            <a:pPr marL="3175" lvl="1" indent="0" defTabSz="914325">
              <a:spcBef>
                <a:spcPts val="300"/>
              </a:spcBef>
              <a:buNone/>
            </a:pPr>
            <a:r>
              <a:rPr lang="en-US" sz="1600" spc="-51" dirty="0"/>
              <a:t>Deploy topology</a:t>
            </a:r>
            <a:br>
              <a:rPr lang="en-US" sz="1600" spc="-51" dirty="0"/>
            </a:br>
            <a:endParaRPr lang="en-US" sz="2000" dirty="0" smtClean="0"/>
          </a:p>
          <a:p>
            <a:pPr marL="3175" lvl="1" indent="0" defTabSz="914325">
              <a:spcBef>
                <a:spcPts val="0"/>
              </a:spcBef>
              <a:spcAft>
                <a:spcPts val="300"/>
              </a:spcAft>
              <a:buNone/>
            </a:pPr>
            <a:r>
              <a:rPr lang="en-US" spc="-100" dirty="0">
                <a:solidFill>
                  <a:schemeClr val="accent2">
                    <a:alpha val="99000"/>
                  </a:schemeClr>
                </a:solidFill>
                <a:latin typeface="Segoe UI Light" pitchFamily="34" charset="0"/>
              </a:rPr>
              <a:t>Operational considerations</a:t>
            </a:r>
          </a:p>
          <a:p>
            <a:pPr marL="3175" lvl="1" indent="0" defTabSz="914325">
              <a:spcBef>
                <a:spcPts val="300"/>
              </a:spcBef>
              <a:spcAft>
                <a:spcPts val="300"/>
              </a:spcAft>
              <a:buNone/>
            </a:pPr>
            <a:r>
              <a:rPr lang="en-US" sz="1600" spc="-51" dirty="0"/>
              <a:t>Manual synchronization supported</a:t>
            </a:r>
          </a:p>
          <a:p>
            <a:pPr marL="3175" lvl="1" indent="0" defTabSz="914325">
              <a:spcBef>
                <a:spcPts val="300"/>
              </a:spcBef>
              <a:spcAft>
                <a:spcPts val="300"/>
              </a:spcAft>
              <a:buNone/>
            </a:pPr>
            <a:r>
              <a:rPr lang="en-US" sz="1600" spc="-51" dirty="0"/>
              <a:t>Hub updates require one synchronization to distribute to all clients</a:t>
            </a:r>
          </a:p>
          <a:p>
            <a:pPr marL="3175" lvl="1" indent="0" defTabSz="914325">
              <a:spcBef>
                <a:spcPts val="300"/>
              </a:spcBef>
              <a:spcAft>
                <a:spcPts val="300"/>
              </a:spcAft>
              <a:buNone/>
            </a:pPr>
            <a:r>
              <a:rPr lang="en-US" sz="1600" spc="-51" dirty="0"/>
              <a:t>Client updates require two synchronizations to distribute </a:t>
            </a:r>
            <a:r>
              <a:rPr lang="en-US" sz="1600" spc="-51" dirty="0" smtClean="0"/>
              <a:t/>
            </a:r>
            <a:br>
              <a:rPr lang="en-US" sz="1600" spc="-51" dirty="0" smtClean="0"/>
            </a:br>
            <a:r>
              <a:rPr lang="en-US" sz="1600" spc="-51" dirty="0" smtClean="0"/>
              <a:t>to </a:t>
            </a:r>
            <a:r>
              <a:rPr lang="en-US" sz="1600" spc="-51" dirty="0"/>
              <a:t>all clients</a:t>
            </a:r>
          </a:p>
          <a:p>
            <a:pPr marL="3175" lvl="1" indent="0" defTabSz="914325">
              <a:spcBef>
                <a:spcPts val="300"/>
              </a:spcBef>
              <a:spcAft>
                <a:spcPts val="300"/>
              </a:spcAft>
              <a:buNone/>
            </a:pPr>
            <a:r>
              <a:rPr lang="en-US" sz="1600" spc="-51" dirty="0"/>
              <a:t>Sync Framework triggers may affect application behavior</a:t>
            </a:r>
          </a:p>
        </p:txBody>
      </p:sp>
    </p:spTree>
    <p:extLst>
      <p:ext uri="{BB962C8B-B14F-4D97-AF65-F5344CB8AC3E}">
        <p14:creationId xmlns:p14="http://schemas.microsoft.com/office/powerpoint/2010/main" val="1092237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Effect transition="in" filter="fade">
                                      <p:cBhvr>
                                        <p:cTn id="39" dur="500"/>
                                        <p:tgtEl>
                                          <p:spTgt spid="7">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500"/>
                                        <p:tgtEl>
                                          <p:spTgt spid="7">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fade">
                                      <p:cBhvr>
                                        <p:cTn id="45" dur="500"/>
                                        <p:tgtEl>
                                          <p:spTgt spid="7">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xEl>
                                              <p:pRg st="12" end="12"/>
                                            </p:txEl>
                                          </p:spTgt>
                                        </p:tgtEl>
                                        <p:attrNameLst>
                                          <p:attrName>style.visibility</p:attrName>
                                        </p:attrNameLst>
                                      </p:cBhvr>
                                      <p:to>
                                        <p:strVal val="visible"/>
                                      </p:to>
                                    </p:set>
                                    <p:animEffect transition="in" filter="fade">
                                      <p:cBhvr>
                                        <p:cTn id="48"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Data Sync</a:t>
            </a:r>
            <a:endParaRPr lang="en-US" sz="4800"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92400592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out your </a:t>
            </a:r>
            <a:r>
              <a:rPr lang="en-US" dirty="0" smtClean="0">
                <a:solidFill>
                  <a:srgbClr val="92D050"/>
                </a:solidFill>
              </a:rPr>
              <a:t>data</a:t>
            </a:r>
            <a:endParaRPr lang="en-US" dirty="0">
              <a:solidFill>
                <a:srgbClr val="92D050"/>
              </a:solidFill>
            </a:endParaRPr>
          </a:p>
        </p:txBody>
      </p:sp>
      <p:graphicFrame>
        <p:nvGraphicFramePr>
          <p:cNvPr id="12" name="Content Placeholder 4"/>
          <p:cNvGraphicFramePr>
            <a:graphicFrameLocks/>
          </p:cNvGraphicFramePr>
          <p:nvPr>
            <p:extLst>
              <p:ext uri="{D42A27DB-BD31-4B8C-83A1-F6EECF244321}">
                <p14:modId xmlns:p14="http://schemas.microsoft.com/office/powerpoint/2010/main" val="831645997"/>
              </p:ext>
            </p:extLst>
          </p:nvPr>
        </p:nvGraphicFramePr>
        <p:xfrm>
          <a:off x="421901" y="1717146"/>
          <a:ext cx="5583900" cy="4357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4">
                    <a:alpha val="99000"/>
                  </a:schemeClr>
                </a:solidFill>
                <a:latin typeface="Segoe UI Light" pitchFamily="34" charset="0"/>
              </a:rPr>
              <a:t>SQL </a:t>
            </a:r>
            <a:r>
              <a:rPr lang="en-US" spc="-100" dirty="0" smtClean="0">
                <a:solidFill>
                  <a:schemeClr val="accent4">
                    <a:alpha val="99000"/>
                  </a:schemeClr>
                </a:solidFill>
                <a:latin typeface="Segoe UI Light" pitchFamily="34" charset="0"/>
              </a:rPr>
              <a:t>Federation </a:t>
            </a:r>
            <a:r>
              <a:rPr lang="en-US" spc="-100" dirty="0">
                <a:solidFill>
                  <a:schemeClr val="accent4">
                    <a:alpha val="99000"/>
                  </a:schemeClr>
                </a:solidFill>
                <a:latin typeface="Segoe UI Light" pitchFamily="34" charset="0"/>
              </a:rPr>
              <a:t>provides</a:t>
            </a:r>
          </a:p>
          <a:p>
            <a:pPr marL="3175" lvl="1" indent="0" defTabSz="914325">
              <a:spcBef>
                <a:spcPts val="600"/>
              </a:spcBef>
              <a:buNone/>
            </a:pPr>
            <a:r>
              <a:rPr lang="en-US" sz="1800" spc="-51" dirty="0"/>
              <a:t>Integrated database sharding that can scale to hundreds </a:t>
            </a:r>
            <a:r>
              <a:rPr lang="en-US" sz="1800" spc="-51" dirty="0" smtClean="0"/>
              <a:t/>
            </a:r>
            <a:br>
              <a:rPr lang="en-US" sz="1800" spc="-51" dirty="0" smtClean="0"/>
            </a:br>
            <a:r>
              <a:rPr lang="en-US" sz="1800" spc="-51" dirty="0" smtClean="0"/>
              <a:t>of </a:t>
            </a:r>
            <a:r>
              <a:rPr lang="en-US" sz="1800" spc="-51" dirty="0"/>
              <a:t>nodes</a:t>
            </a:r>
          </a:p>
          <a:p>
            <a:pPr marL="3175" lvl="1" indent="0" defTabSz="914325">
              <a:spcBef>
                <a:spcPts val="600"/>
              </a:spcBef>
              <a:buNone/>
            </a:pPr>
            <a:r>
              <a:rPr lang="en-US" sz="1800" spc="-51" dirty="0"/>
              <a:t>Multi-tenancy via flexible repartitioning</a:t>
            </a:r>
          </a:p>
          <a:p>
            <a:pPr marL="3175" lvl="1" indent="0" defTabSz="914325">
              <a:spcBef>
                <a:spcPts val="600"/>
              </a:spcBef>
              <a:buNone/>
            </a:pPr>
            <a:r>
              <a:rPr lang="en-US" sz="1800" spc="-51" dirty="0"/>
              <a:t>Online split operations to minimize downtime</a:t>
            </a:r>
          </a:p>
          <a:p>
            <a:pPr marL="3175" lvl="1" indent="0" defTabSz="914325">
              <a:spcBef>
                <a:spcPts val="600"/>
              </a:spcBef>
              <a:buNone/>
            </a:pPr>
            <a:r>
              <a:rPr lang="en-US" sz="1800" spc="-51" dirty="0"/>
              <a:t>Automatic data discovery regardless of changes in how data is partitioned</a:t>
            </a:r>
            <a:r>
              <a:rPr lang="en-US" sz="1600" spc="-51" dirty="0"/>
              <a:t/>
            </a:r>
            <a:br>
              <a:rPr lang="en-US" sz="1600" spc="-51" dirty="0"/>
            </a:br>
            <a:endParaRPr lang="en-US" sz="2000" dirty="0" smtClean="0"/>
          </a:p>
          <a:p>
            <a:pPr marL="3175" lvl="1" indent="0" defTabSz="914325">
              <a:spcBef>
                <a:spcPts val="600"/>
              </a:spcBef>
              <a:buNone/>
            </a:pPr>
            <a:r>
              <a:rPr lang="en-US" sz="3200" spc="-100" dirty="0">
                <a:solidFill>
                  <a:schemeClr val="accent4">
                    <a:alpha val="99000"/>
                  </a:schemeClr>
                </a:solidFill>
                <a:latin typeface="Segoe UI Light" pitchFamily="34" charset="0"/>
              </a:rPr>
              <a:t>Special considerations</a:t>
            </a:r>
          </a:p>
          <a:p>
            <a:pPr marL="3175" lvl="1" indent="0" defTabSz="914325">
              <a:spcBef>
                <a:spcPts val="600"/>
              </a:spcBef>
              <a:buNone/>
            </a:pPr>
            <a:r>
              <a:rPr lang="en-US" sz="1800" spc="-51" dirty="0"/>
              <a:t>A logical database can contain multiple federations</a:t>
            </a:r>
          </a:p>
          <a:p>
            <a:pPr marL="3175" lvl="1" indent="0" defTabSz="914325">
              <a:spcBef>
                <a:spcPts val="600"/>
              </a:spcBef>
              <a:buNone/>
            </a:pPr>
            <a:r>
              <a:rPr lang="en-US" sz="1800" spc="-51" dirty="0"/>
              <a:t>Distribution scheme supports int, bigint, guid, and varbinary types</a:t>
            </a:r>
          </a:p>
          <a:p>
            <a:pPr marL="3175" lvl="1" indent="0" defTabSz="914325">
              <a:spcBef>
                <a:spcPts val="600"/>
              </a:spcBef>
              <a:buNone/>
            </a:pPr>
            <a:r>
              <a:rPr lang="en-US" sz="1800" spc="-51" dirty="0"/>
              <a:t>Filtering routes connection to appropriate shard regardless of changes in partitions</a:t>
            </a:r>
          </a:p>
          <a:p>
            <a:pPr marL="3175" lvl="1" indent="0" defTabSz="914325">
              <a:spcBef>
                <a:spcPts val="600"/>
              </a:spcBef>
              <a:buNone/>
            </a:pPr>
            <a:r>
              <a:rPr lang="en-US" sz="1800" spc="-51" dirty="0"/>
              <a:t>Merge, fan-out queries and automatic distribution of schema changes not supported in initial release</a:t>
            </a:r>
          </a:p>
        </p:txBody>
      </p:sp>
    </p:spTree>
    <p:extLst>
      <p:ext uri="{BB962C8B-B14F-4D97-AF65-F5344CB8AC3E}">
        <p14:creationId xmlns:p14="http://schemas.microsoft.com/office/powerpoint/2010/main" val="345500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a:t>
            </a:r>
            <a:r>
              <a:rPr lang="en-US" dirty="0" smtClean="0"/>
              <a:t>Federation</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598548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a:t>Starting with </a:t>
            </a:r>
            <a:r>
              <a:rPr lang="en-US" dirty="0" smtClean="0"/>
              <a:t/>
            </a:r>
            <a:br>
              <a:rPr lang="en-US" dirty="0" smtClean="0"/>
            </a:br>
            <a:r>
              <a:rPr lang="en-US" dirty="0" smtClean="0"/>
              <a:t>the </a:t>
            </a:r>
            <a:r>
              <a:rPr lang="en-US" dirty="0"/>
              <a:t>Basics</a:t>
            </a:r>
          </a:p>
        </p:txBody>
      </p:sp>
    </p:spTree>
    <p:extLst>
      <p:ext uri="{BB962C8B-B14F-4D97-AF65-F5344CB8AC3E}">
        <p14:creationId xmlns:p14="http://schemas.microsoft.com/office/powerpoint/2010/main" val="24815315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3" name="Text Placeholder 2"/>
          <p:cNvSpPr>
            <a:spLocks noGrp="1"/>
          </p:cNvSpPr>
          <p:nvPr>
            <p:ph type="body" sz="quarter" idx="10"/>
          </p:nvPr>
        </p:nvSpPr>
        <p:spPr>
          <a:xfrm>
            <a:off x="1889125" y="1905000"/>
            <a:ext cx="8872538" cy="1274538"/>
          </a:xfrm>
        </p:spPr>
        <p:txBody>
          <a:bodyPr/>
          <a:lstStyle/>
          <a:p>
            <a:r>
              <a:rPr lang="en-US" sz="8800" dirty="0" smtClean="0"/>
              <a:t>Appendix</a:t>
            </a:r>
            <a:endParaRPr lang="en-US" sz="8800" dirty="0"/>
          </a:p>
        </p:txBody>
      </p:sp>
      <p:sp>
        <p:nvSpPr>
          <p:cNvPr id="9" name="Freeform 24"/>
          <p:cNvSpPr>
            <a:spLocks noEditPoints="1"/>
          </p:cNvSpPr>
          <p:nvPr/>
        </p:nvSpPr>
        <p:spPr bwMode="black">
          <a:xfrm>
            <a:off x="7498913" y="1549035"/>
            <a:ext cx="3004964" cy="3486026"/>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245745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a:t>
            </a:r>
            <a:r>
              <a:rPr lang="en-US" sz="4800" dirty="0" smtClean="0"/>
              <a:t>Rates</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80874073"/>
              </p:ext>
            </p:extLst>
          </p:nvPr>
        </p:nvGraphicFramePr>
        <p:xfrm>
          <a:off x="4022981" y="1150313"/>
          <a:ext cx="7896814" cy="2194560"/>
        </p:xfrm>
        <a:graphic>
          <a:graphicData uri="http://schemas.openxmlformats.org/drawingml/2006/table">
            <a:tbl>
              <a:tblPr firstRow="1" bandRow="1">
                <a:tableStyleId>{5C22544A-7EE6-4342-B048-85BDC9FD1C3A}</a:tableStyleId>
              </a:tblPr>
              <a:tblGrid>
                <a:gridCol w="2210039"/>
                <a:gridCol w="5686775"/>
              </a:tblGrid>
              <a:tr h="303478">
                <a:tc>
                  <a:txBody>
                    <a:bodyPr/>
                    <a:lstStyle/>
                    <a:p>
                      <a:r>
                        <a:rPr lang="en-US" dirty="0" smtClean="0"/>
                        <a:t>Database Size</a:t>
                      </a:r>
                      <a:endParaRPr lang="en-US" dirty="0"/>
                    </a:p>
                  </a:txBody>
                  <a:tcPr/>
                </a:tc>
                <a:tc>
                  <a:txBody>
                    <a:bodyPr/>
                    <a:lstStyle/>
                    <a:p>
                      <a:r>
                        <a:rPr lang="en-US" dirty="0" smtClean="0"/>
                        <a:t>Price Per Database Per Month</a:t>
                      </a:r>
                      <a:endParaRPr lang="en-US" dirty="0"/>
                    </a:p>
                  </a:txBody>
                  <a:tcPr/>
                </a:tc>
              </a:tr>
              <a:tr h="303478">
                <a:tc>
                  <a:txBody>
                    <a:bodyPr/>
                    <a:lstStyle/>
                    <a:p>
                      <a:r>
                        <a:rPr lang="en-US" dirty="0" smtClean="0"/>
                        <a:t>0</a:t>
                      </a:r>
                      <a:r>
                        <a:rPr lang="en-US" baseline="0" dirty="0" smtClean="0"/>
                        <a:t> to 100 MB</a:t>
                      </a:r>
                      <a:endParaRPr lang="en-US" dirty="0"/>
                    </a:p>
                  </a:txBody>
                  <a:tcPr/>
                </a:tc>
                <a:tc>
                  <a:txBody>
                    <a:bodyPr/>
                    <a:lstStyle/>
                    <a:p>
                      <a:r>
                        <a:rPr lang="en-US" dirty="0" smtClean="0"/>
                        <a:t>Flat</a:t>
                      </a:r>
                      <a:r>
                        <a:rPr lang="en-US" baseline="0" dirty="0" smtClean="0"/>
                        <a:t> $4.995</a:t>
                      </a:r>
                      <a:endParaRPr lang="en-US" dirty="0"/>
                    </a:p>
                  </a:txBody>
                  <a:tcPr/>
                </a:tc>
              </a:tr>
              <a:tr h="303478">
                <a:tc>
                  <a:txBody>
                    <a:bodyPr/>
                    <a:lstStyle/>
                    <a:p>
                      <a:r>
                        <a:rPr lang="en-US" dirty="0" smtClean="0"/>
                        <a:t>&gt; 100</a:t>
                      </a:r>
                      <a:r>
                        <a:rPr lang="en-US" baseline="0" dirty="0" smtClean="0"/>
                        <a:t> to 1 GB</a:t>
                      </a:r>
                      <a:endParaRPr lang="en-US" dirty="0"/>
                    </a:p>
                  </a:txBody>
                  <a:tcPr/>
                </a:tc>
                <a:tc>
                  <a:txBody>
                    <a:bodyPr/>
                    <a:lstStyle/>
                    <a:p>
                      <a:r>
                        <a:rPr lang="en-US" dirty="0" smtClean="0"/>
                        <a:t>Flat $9.99</a:t>
                      </a:r>
                      <a:endParaRPr lang="en-US" dirty="0"/>
                    </a:p>
                  </a:txBody>
                  <a:tcPr/>
                </a:tc>
              </a:tr>
              <a:tr h="303478">
                <a:tc>
                  <a:txBody>
                    <a:bodyPr/>
                    <a:lstStyle/>
                    <a:p>
                      <a:r>
                        <a:rPr lang="en-US" dirty="0" smtClean="0"/>
                        <a:t>&gt; 1GB to 10 GB</a:t>
                      </a:r>
                      <a:endParaRPr lang="en-US" dirty="0"/>
                    </a:p>
                  </a:txBody>
                  <a:tcPr/>
                </a:tc>
                <a:tc>
                  <a:txBody>
                    <a:bodyPr/>
                    <a:lstStyle/>
                    <a:p>
                      <a:r>
                        <a:rPr lang="en-US" dirty="0" smtClean="0"/>
                        <a:t>$9.99 for first</a:t>
                      </a:r>
                      <a:r>
                        <a:rPr lang="en-US" baseline="0" dirty="0" smtClean="0"/>
                        <a:t> GB, $3.99 per additional GB</a:t>
                      </a:r>
                      <a:endParaRPr lang="en-US" dirty="0"/>
                    </a:p>
                  </a:txBody>
                  <a:tcPr/>
                </a:tc>
              </a:tr>
              <a:tr h="303478">
                <a:tc>
                  <a:txBody>
                    <a:bodyPr/>
                    <a:lstStyle/>
                    <a:p>
                      <a:r>
                        <a:rPr lang="en-US" dirty="0" smtClean="0"/>
                        <a:t>&gt; 10 GB to 50 GB</a:t>
                      </a:r>
                      <a:endParaRPr lang="en-US" dirty="0"/>
                    </a:p>
                  </a:txBody>
                  <a:tcPr/>
                </a:tc>
                <a:tc>
                  <a:txBody>
                    <a:bodyPr/>
                    <a:lstStyle/>
                    <a:p>
                      <a:r>
                        <a:rPr lang="en-US" dirty="0" smtClean="0"/>
                        <a:t>$45.954 for first 10 GB, $1.998 for</a:t>
                      </a:r>
                      <a:r>
                        <a:rPr lang="en-US" baseline="0" dirty="0" smtClean="0"/>
                        <a:t> each additional GB</a:t>
                      </a:r>
                      <a:endParaRPr lang="en-US" dirty="0"/>
                    </a:p>
                  </a:txBody>
                  <a:tcPr/>
                </a:tc>
              </a:tr>
              <a:tr h="303478">
                <a:tc>
                  <a:txBody>
                    <a:bodyPr/>
                    <a:lstStyle/>
                    <a:p>
                      <a:r>
                        <a:rPr lang="en-US" dirty="0" smtClean="0"/>
                        <a:t>&gt; 50 GB to 150 GB</a:t>
                      </a:r>
                      <a:endParaRPr lang="en-US" dirty="0"/>
                    </a:p>
                  </a:txBody>
                  <a:tcPr/>
                </a:tc>
                <a:tc>
                  <a:txBody>
                    <a:bodyPr/>
                    <a:lstStyle/>
                    <a:p>
                      <a:r>
                        <a:rPr lang="en-US" dirty="0" smtClean="0"/>
                        <a:t>$145.874 for first 50 GB, $0.999 for each additional GB</a:t>
                      </a:r>
                      <a:endParaRPr lang="en-US" dirty="0"/>
                    </a:p>
                  </a:txBody>
                  <a:tcPr/>
                </a:tc>
              </a:tr>
            </a:tbl>
          </a:graphicData>
        </a:graphic>
      </p:graphicFrame>
      <p:sp>
        <p:nvSpPr>
          <p:cNvPr id="9" name="Content Placeholder 2"/>
          <p:cNvSpPr txBox="1">
            <a:spLocks/>
          </p:cNvSpPr>
          <p:nvPr/>
        </p:nvSpPr>
        <p:spPr>
          <a:xfrm>
            <a:off x="4056950" y="514603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0.14 </a:t>
            </a:r>
            <a:r>
              <a:rPr lang="en-US" sz="1600" spc="-51" dirty="0"/>
              <a:t>per GB out </a:t>
            </a:r>
          </a:p>
          <a:p>
            <a:pPr marL="3175" lvl="1" indent="0" defTabSz="914325">
              <a:spcBef>
                <a:spcPts val="600"/>
              </a:spcBef>
              <a:buNone/>
            </a:pPr>
            <a:r>
              <a:rPr lang="en-US" sz="1600" spc="-51" dirty="0"/>
              <a:t>Asia Pacific region $0.20 per GB out </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056950" y="381357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Server is not a Machine</a:t>
            </a:r>
            <a:endParaRPr lang="en-US" dirty="0"/>
          </a:p>
        </p:txBody>
      </p:sp>
      <p:sp>
        <p:nvSpPr>
          <p:cNvPr id="4" name="Rectangle 3"/>
          <p:cNvSpPr/>
          <p:nvPr/>
        </p:nvSpPr>
        <p:spPr bwMode="auto">
          <a:xfrm>
            <a:off x="1625176" y="1828800"/>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5" name="Rectangle 4"/>
          <p:cNvSpPr/>
          <p:nvPr/>
        </p:nvSpPr>
        <p:spPr bwMode="auto">
          <a:xfrm>
            <a:off x="1625176"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Database Server</a:t>
            </a:r>
          </a:p>
        </p:txBody>
      </p:sp>
      <p:sp>
        <p:nvSpPr>
          <p:cNvPr id="6" name="Rectangle 5"/>
          <p:cNvSpPr/>
          <p:nvPr/>
        </p:nvSpPr>
        <p:spPr bwMode="auto">
          <a:xfrm>
            <a:off x="7313295" y="1852723"/>
            <a:ext cx="2742486" cy="685800"/>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Machine</a:t>
            </a:r>
          </a:p>
        </p:txBody>
      </p:sp>
      <p:sp>
        <p:nvSpPr>
          <p:cNvPr id="7" name="Rectangle 6"/>
          <p:cNvSpPr/>
          <p:nvPr/>
        </p:nvSpPr>
        <p:spPr bwMode="auto">
          <a:xfrm>
            <a:off x="7313295" y="2971800"/>
            <a:ext cx="2742486" cy="685800"/>
          </a:xfrm>
          <a:prstGeom prst="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A TDS Endpoint</a:t>
            </a:r>
          </a:p>
        </p:txBody>
      </p:sp>
      <p:sp>
        <p:nvSpPr>
          <p:cNvPr id="8" name="Chevron 7"/>
          <p:cNvSpPr/>
          <p:nvPr/>
        </p:nvSpPr>
        <p:spPr bwMode="auto">
          <a:xfrm>
            <a:off x="5484971" y="1852723"/>
            <a:ext cx="711015" cy="685800"/>
          </a:xfrm>
          <a:prstGeom prst="chevro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9" name="Chevron 8"/>
          <p:cNvSpPr/>
          <p:nvPr/>
        </p:nvSpPr>
        <p:spPr bwMode="auto">
          <a:xfrm>
            <a:off x="5484971" y="2991293"/>
            <a:ext cx="711015" cy="685800"/>
          </a:xfrm>
          <a:prstGeom prst="chevron">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130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250"/>
                                        <p:tgtEl>
                                          <p:spTgt spid="9"/>
                                        </p:tgtEl>
                                      </p:cBhvr>
                                    </p:animEffect>
                                  </p:childTnLst>
                                </p:cTn>
                              </p:par>
                            </p:childTnLst>
                          </p:cTn>
                        </p:par>
                        <p:par>
                          <p:cTn id="25" fill="hold">
                            <p:stCondLst>
                              <p:cond delay="75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mj-lt"/>
              </a:rPr>
              <a:t>How it Works</a:t>
            </a:r>
            <a:endParaRPr lang="en-US" dirty="0">
              <a:latin typeface="+mj-lt"/>
            </a:endParaRPr>
          </a:p>
        </p:txBody>
      </p:sp>
      <p:sp>
        <p:nvSpPr>
          <p:cNvPr id="4" name="Rectangle 3"/>
          <p:cNvSpPr/>
          <p:nvPr/>
        </p:nvSpPr>
        <p:spPr>
          <a:xfrm>
            <a:off x="6666818"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Applications</a:t>
            </a:r>
            <a:endParaRPr lang="en-US" sz="1600" dirty="0"/>
          </a:p>
        </p:txBody>
      </p:sp>
      <p:sp>
        <p:nvSpPr>
          <p:cNvPr id="5" name="Rectangle 4"/>
          <p:cNvSpPr/>
          <p:nvPr/>
        </p:nvSpPr>
        <p:spPr>
          <a:xfrm>
            <a:off x="8805163" y="163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Tools</a:t>
            </a:r>
            <a:endParaRPr lang="en-US" dirty="0"/>
          </a:p>
        </p:txBody>
      </p:sp>
      <p:sp>
        <p:nvSpPr>
          <p:cNvPr id="6" name="Rectangle 5"/>
          <p:cNvSpPr/>
          <p:nvPr/>
        </p:nvSpPr>
        <p:spPr>
          <a:xfrm>
            <a:off x="6666818"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ODBC</a:t>
            </a:r>
            <a:endParaRPr lang="en-US" dirty="0"/>
          </a:p>
        </p:txBody>
      </p:sp>
      <p:sp>
        <p:nvSpPr>
          <p:cNvPr id="7" name="Rectangle 6"/>
          <p:cNvSpPr/>
          <p:nvPr/>
        </p:nvSpPr>
        <p:spPr>
          <a:xfrm>
            <a:off x="8799863" y="925002"/>
            <a:ext cx="1929897"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ADO.NET</a:t>
            </a:r>
            <a:endParaRPr lang="en-US" dirty="0"/>
          </a:p>
        </p:txBody>
      </p:sp>
      <p:sp>
        <p:nvSpPr>
          <p:cNvPr id="8" name="Rectangle 7"/>
          <p:cNvSpPr/>
          <p:nvPr/>
        </p:nvSpPr>
        <p:spPr>
          <a:xfrm>
            <a:off x="6667701" y="1687002"/>
            <a:ext cx="4067358"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TDS</a:t>
            </a:r>
            <a:endParaRPr lang="en-US" dirty="0"/>
          </a:p>
        </p:txBody>
      </p:sp>
      <p:grpSp>
        <p:nvGrpSpPr>
          <p:cNvPr id="9" name="Group 8"/>
          <p:cNvGrpSpPr/>
          <p:nvPr/>
        </p:nvGrpSpPr>
        <p:grpSpPr>
          <a:xfrm>
            <a:off x="6667702" y="2500685"/>
            <a:ext cx="4067358" cy="1449015"/>
            <a:chOff x="4949687" y="3200400"/>
            <a:chExt cx="3051313" cy="990600"/>
          </a:xfrm>
        </p:grpSpPr>
        <p:sp>
          <p:nvSpPr>
            <p:cNvPr id="10" name="Rectangle 9"/>
            <p:cNvSpPr/>
            <p:nvPr/>
          </p:nvSpPr>
          <p:spPr>
            <a:xfrm>
              <a:off x="4949687" y="3200400"/>
              <a:ext cx="3051313"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SQL Database Server</a:t>
              </a:r>
              <a:endParaRPr lang="en-US" dirty="0"/>
            </a:p>
          </p:txBody>
        </p:sp>
        <p:sp>
          <p:nvSpPr>
            <p:cNvPr id="11" name="Rectangle 10"/>
            <p:cNvSpPr/>
            <p:nvPr/>
          </p:nvSpPr>
          <p:spPr>
            <a:xfrm>
              <a:off x="5091108" y="343565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Connection Routing</a:t>
              </a:r>
              <a:endParaRPr lang="en-US" sz="1400" b="1" dirty="0">
                <a:solidFill>
                  <a:schemeClr val="bg1"/>
                </a:solidFill>
              </a:endParaRPr>
            </a:p>
          </p:txBody>
        </p:sp>
        <p:sp>
          <p:nvSpPr>
            <p:cNvPr id="35" name="Rectangle 34"/>
            <p:cNvSpPr/>
            <p:nvPr/>
          </p:nvSpPr>
          <p:spPr>
            <a:xfrm>
              <a:off x="5096597" y="3696119"/>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Billing</a:t>
              </a:r>
              <a:endParaRPr lang="en-US" sz="1400" b="1" dirty="0">
                <a:solidFill>
                  <a:schemeClr val="bg1"/>
                </a:solidFill>
              </a:endParaRPr>
            </a:p>
          </p:txBody>
        </p:sp>
        <p:sp>
          <p:nvSpPr>
            <p:cNvPr id="36" name="Rectangle 35"/>
            <p:cNvSpPr/>
            <p:nvPr/>
          </p:nvSpPr>
          <p:spPr>
            <a:xfrm>
              <a:off x="5091108" y="3956584"/>
              <a:ext cx="2757492" cy="1910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rPr>
                <a:t>Provisioning</a:t>
              </a:r>
              <a:endParaRPr lang="en-US" sz="1400" b="1" dirty="0">
                <a:solidFill>
                  <a:schemeClr val="bg1"/>
                </a:solidFill>
              </a:endParaRPr>
            </a:p>
          </p:txBody>
        </p:sp>
      </p:grpSp>
      <p:sp>
        <p:nvSpPr>
          <p:cNvPr id="22" name="Rectangle 21"/>
          <p:cNvSpPr/>
          <p:nvPr/>
        </p:nvSpPr>
        <p:spPr>
          <a:xfrm>
            <a:off x="8090834" y="4128938"/>
            <a:ext cx="1198127" cy="2255816"/>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3" name="Rectangle 22"/>
          <p:cNvSpPr/>
          <p:nvPr/>
        </p:nvSpPr>
        <p:spPr>
          <a:xfrm>
            <a:off x="8212723"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4" name="Rectangle 23"/>
          <p:cNvSpPr/>
          <p:nvPr/>
        </p:nvSpPr>
        <p:spPr>
          <a:xfrm>
            <a:off x="8212723"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sp>
        <p:nvSpPr>
          <p:cNvPr id="25" name="Rectangle 24"/>
          <p:cNvSpPr/>
          <p:nvPr/>
        </p:nvSpPr>
        <p:spPr>
          <a:xfrm>
            <a:off x="9455675"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26" name="Rectangle 25"/>
          <p:cNvSpPr/>
          <p:nvPr/>
        </p:nvSpPr>
        <p:spPr>
          <a:xfrm>
            <a:off x="9577564"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27" name="Rectangle 26"/>
          <p:cNvSpPr/>
          <p:nvPr/>
        </p:nvSpPr>
        <p:spPr>
          <a:xfrm>
            <a:off x="9577564" y="5256846"/>
            <a:ext cx="954349" cy="6367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a:t>
            </a:r>
            <a:r>
              <a:rPr lang="en-US" sz="1400" dirty="0"/>
              <a:t>Fabric</a:t>
            </a:r>
          </a:p>
        </p:txBody>
      </p:sp>
      <p:cxnSp>
        <p:nvCxnSpPr>
          <p:cNvPr id="29" name="Straight Arrow Connector 28"/>
          <p:cNvCxnSpPr>
            <a:stCxn id="24" idx="3"/>
            <a:endCxn id="27" idx="1"/>
          </p:cNvCxnSpPr>
          <p:nvPr/>
        </p:nvCxnSpPr>
        <p:spPr>
          <a:xfrm>
            <a:off x="9167073" y="5575215"/>
            <a:ext cx="410492"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6656219" y="4128938"/>
            <a:ext cx="1198127" cy="2255817"/>
          </a:xfrm>
          <a:prstGeom prst="rect">
            <a:avLst/>
          </a:prstGeom>
        </p:spPr>
        <p:style>
          <a:lnRef idx="1">
            <a:schemeClr val="accent3"/>
          </a:lnRef>
          <a:fillRef idx="3">
            <a:schemeClr val="accent3"/>
          </a:fillRef>
          <a:effectRef idx="2">
            <a:schemeClr val="accent3"/>
          </a:effectRef>
          <a:fontRef idx="minor">
            <a:schemeClr val="lt1"/>
          </a:fontRef>
        </p:style>
        <p:txBody>
          <a:bodyPr rtlCol="0" anchor="b"/>
          <a:lstStyle/>
          <a:p>
            <a:pPr algn="ctr"/>
            <a:r>
              <a:rPr lang="en-US" dirty="0" smtClean="0"/>
              <a:t>Server</a:t>
            </a:r>
            <a:endParaRPr lang="en-US" dirty="0"/>
          </a:p>
        </p:txBody>
      </p:sp>
      <p:sp>
        <p:nvSpPr>
          <p:cNvPr id="33" name="Rectangle 32"/>
          <p:cNvSpPr/>
          <p:nvPr/>
        </p:nvSpPr>
        <p:spPr>
          <a:xfrm>
            <a:off x="6778108" y="4247216"/>
            <a:ext cx="954349" cy="78423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SQL Server</a:t>
            </a:r>
          </a:p>
        </p:txBody>
      </p:sp>
      <p:sp>
        <p:nvSpPr>
          <p:cNvPr id="34" name="Rectangle 33"/>
          <p:cNvSpPr/>
          <p:nvPr/>
        </p:nvSpPr>
        <p:spPr>
          <a:xfrm>
            <a:off x="6778108" y="5256847"/>
            <a:ext cx="954349" cy="63673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smtClean="0"/>
              <a:t>SQL Database Fabric</a:t>
            </a:r>
            <a:endParaRPr lang="en-US" sz="1400" dirty="0"/>
          </a:p>
        </p:txBody>
      </p:sp>
      <p:cxnSp>
        <p:nvCxnSpPr>
          <p:cNvPr id="28" name="Straight Arrow Connector 27"/>
          <p:cNvCxnSpPr>
            <a:stCxn id="34" idx="3"/>
            <a:endCxn id="24" idx="1"/>
          </p:cNvCxnSpPr>
          <p:nvPr/>
        </p:nvCxnSpPr>
        <p:spPr>
          <a:xfrm>
            <a:off x="7732456" y="5575215"/>
            <a:ext cx="480267" cy="0"/>
          </a:xfrm>
          <a:prstGeom prst="straightConnector1">
            <a:avLst/>
          </a:prstGeom>
          <a:ln>
            <a:headEnd type="none"/>
            <a:tailEnd type="none"/>
          </a:ln>
        </p:spPr>
        <p:style>
          <a:lnRef idx="3">
            <a:schemeClr val="dk1"/>
          </a:lnRef>
          <a:fillRef idx="0">
            <a:schemeClr val="dk1"/>
          </a:fillRef>
          <a:effectRef idx="2">
            <a:schemeClr val="dk1"/>
          </a:effectRef>
          <a:fontRef idx="minor">
            <a:schemeClr val="tx1"/>
          </a:fontRef>
        </p:style>
      </p:cxn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and physical HW and OS.</a:t>
            </a:r>
            <a:r>
              <a:rPr lang="en-US" sz="1800" spc="-51" dirty="0"/>
              <a:t/>
            </a:r>
            <a:br>
              <a:rPr lang="en-US" sz="1800" spc="-51" dirty="0"/>
            </a:br>
            <a:endParaRPr lang="en-US" sz="2400" dirty="0" smtClean="0"/>
          </a:p>
        </p:txBody>
      </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xEl>
                                              <p:pRg st="1" end="1"/>
                                            </p:txEl>
                                          </p:spTgt>
                                        </p:tgtEl>
                                        <p:attrNameLst>
                                          <p:attrName>style.visibility</p:attrName>
                                        </p:attrNameLst>
                                      </p:cBhvr>
                                      <p:to>
                                        <p:strVal val="visible"/>
                                      </p:to>
                                    </p:set>
                                    <p:animEffect transition="in" filter="fade">
                                      <p:cBhvr>
                                        <p:cTn id="53" dur="500"/>
                                        <p:tgtEl>
                                          <p:spTgt spid="30">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xEl>
                                              <p:pRg st="2" end="2"/>
                                            </p:txEl>
                                          </p:spTgt>
                                        </p:tgtEl>
                                        <p:attrNameLst>
                                          <p:attrName>style.visibility</p:attrName>
                                        </p:attrNameLst>
                                      </p:cBhvr>
                                      <p:to>
                                        <p:strVal val="visible"/>
                                      </p:to>
                                    </p:set>
                                    <p:animEffect transition="in" filter="fade">
                                      <p:cBhvr>
                                        <p:cTn id="56" dur="500"/>
                                        <p:tgtEl>
                                          <p:spTgt spid="30">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xEl>
                                              <p:pRg st="3" end="3"/>
                                            </p:txEl>
                                          </p:spTgt>
                                        </p:tgtEl>
                                        <p:attrNameLst>
                                          <p:attrName>style.visibility</p:attrName>
                                        </p:attrNameLst>
                                      </p:cBhvr>
                                      <p:to>
                                        <p:strVal val="visible"/>
                                      </p:to>
                                    </p:set>
                                    <p:animEffect transition="in" filter="fade">
                                      <p:cBhvr>
                                        <p:cTn id="59" dur="500"/>
                                        <p:tgtEl>
                                          <p:spTgt spid="30">
                                            <p:txEl>
                                              <p:pRg st="3" end="3"/>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xEl>
                                              <p:pRg st="4" end="4"/>
                                            </p:txEl>
                                          </p:spTgt>
                                        </p:tgtEl>
                                        <p:attrNameLst>
                                          <p:attrName>style.visibility</p:attrName>
                                        </p:attrNameLst>
                                      </p:cBhvr>
                                      <p:to>
                                        <p:strVal val="visible"/>
                                      </p:to>
                                    </p:set>
                                    <p:animEffect transition="in" filter="fade">
                                      <p:cBhvr>
                                        <p:cTn id="62"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23" grpId="0" animBg="1"/>
      <p:bldP spid="24" grpId="0" animBg="1"/>
      <p:bldP spid="25" grpId="0" animBg="1"/>
      <p:bldP spid="26" grpId="0" animBg="1"/>
      <p:bldP spid="27" grpId="0" animBg="1"/>
      <p:bldP spid="32" grpId="0" animBg="1"/>
      <p:bldP spid="33" grpId="0" animBg="1"/>
      <p:bldP spid="34" grpId="0" animBg="1"/>
      <p:bldP spid="3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With the </a:t>
            </a:r>
            <a:r>
              <a:rPr lang="en-US" dirty="0" smtClean="0">
                <a:solidFill>
                  <a:schemeClr val="accent2">
                    <a:alpha val="99000"/>
                  </a:schemeClr>
                </a:solidFill>
              </a:rPr>
              <a:t>Basics</a:t>
            </a:r>
            <a:endParaRPr lang="en-US" dirty="0"/>
          </a:p>
        </p:txBody>
      </p:sp>
      <p:pic>
        <p:nvPicPr>
          <p:cNvPr id="1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40" y="1660583"/>
            <a:ext cx="4990505" cy="3743854"/>
          </a:xfrm>
          <a:prstGeom prst="rect">
            <a:avLst/>
          </a:prstGeom>
        </p:spPr>
      </p:pic>
      <p:sp>
        <p:nvSpPr>
          <p:cNvPr id="6" name="Content Placeholder 2"/>
          <p:cNvSpPr txBox="1">
            <a:spLocks/>
          </p:cNvSpPr>
          <p:nvPr/>
        </p:nvSpPr>
        <p:spPr>
          <a:xfrm>
            <a:off x="6094413"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 </a:t>
            </a:r>
            <a:r>
              <a:rPr lang="en-US" sz="3600" spc="-100" dirty="0">
                <a:solidFill>
                  <a:schemeClr val="accent2">
                    <a:alpha val="99000"/>
                  </a:schemeClr>
                </a:solidFill>
                <a:latin typeface="Segoe UI Light" pitchFamily="34" charset="0"/>
              </a:rPr>
              <a:t>is</a:t>
            </a:r>
          </a:p>
          <a:p>
            <a:pPr marL="3175" lvl="1" indent="0" defTabSz="914325">
              <a:spcBef>
                <a:spcPts val="600"/>
              </a:spcBef>
              <a:buNone/>
            </a:pPr>
            <a:r>
              <a:rPr lang="en-US" sz="1800" spc="-51" dirty="0"/>
              <a:t>SQL Server database technology delivered as a service </a:t>
            </a:r>
            <a:r>
              <a:rPr lang="en-US" sz="1800" spc="-51" dirty="0" smtClean="0"/>
              <a:t/>
            </a:r>
            <a:br>
              <a:rPr lang="en-US" sz="1800" spc="-51" dirty="0" smtClean="0"/>
            </a:br>
            <a:r>
              <a:rPr lang="en-US" sz="1800" spc="-51" dirty="0" smtClean="0"/>
              <a:t>on </a:t>
            </a:r>
            <a:r>
              <a:rPr lang="en-US" sz="1800" spc="-51" dirty="0" smtClean="0"/>
              <a:t>Windows Azure</a:t>
            </a:r>
            <a:endParaRPr lang="en-US" sz="1800" spc="-51" dirty="0"/>
          </a:p>
          <a:p>
            <a:pPr marL="3175" lvl="1" indent="0" defTabSz="914325">
              <a:spcBef>
                <a:spcPts val="600"/>
              </a:spcBef>
              <a:buNone/>
            </a:pPr>
            <a:r>
              <a:rPr lang="en-US" sz="1800" spc="-51" dirty="0"/>
              <a:t>Ideal for both simple and complex applications</a:t>
            </a:r>
          </a:p>
          <a:p>
            <a:pPr marL="3175" lvl="1" indent="0" defTabSz="914325">
              <a:spcBef>
                <a:spcPts val="600"/>
              </a:spcBef>
              <a:buNone/>
            </a:pPr>
            <a:r>
              <a:rPr lang="en-US" sz="1800" spc="-51" dirty="0"/>
              <a:t>Enterprise-ready with automatic support for HA</a:t>
            </a:r>
          </a:p>
          <a:p>
            <a:pPr marL="3175" lvl="1" indent="0" defTabSz="914325">
              <a:spcBef>
                <a:spcPts val="600"/>
              </a:spcBef>
              <a:buNone/>
            </a:pPr>
            <a:r>
              <a:rPr lang="en-US" sz="1800" spc="-51" dirty="0"/>
              <a:t>Designed to scale out elastically with demand</a:t>
            </a:r>
            <a:br>
              <a:rPr lang="en-US" sz="1800" spc="-51" dirty="0"/>
            </a:br>
            <a:endParaRPr lang="en-US" sz="2400" dirty="0" smtClean="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Get started quickly</a:t>
            </a:r>
          </a:p>
          <a:p>
            <a:pPr marL="3175" lvl="1" indent="0" defTabSz="914325">
              <a:spcBef>
                <a:spcPts val="600"/>
              </a:spcBef>
              <a:buNone/>
            </a:pPr>
            <a:r>
              <a:rPr lang="en-US" sz="1800" spc="-51" dirty="0"/>
              <a:t>Choose a plan</a:t>
            </a:r>
          </a:p>
          <a:p>
            <a:pPr marL="3175" lvl="1" indent="0" defTabSz="914325">
              <a:spcBef>
                <a:spcPts val="600"/>
              </a:spcBef>
              <a:buNone/>
            </a:pPr>
            <a:r>
              <a:rPr lang="en-US" sz="1800" spc="-51" dirty="0"/>
              <a:t>Choose a billing option</a:t>
            </a:r>
          </a:p>
          <a:p>
            <a:pPr marL="3175" lvl="1" indent="0" defTabSz="914325">
              <a:spcBef>
                <a:spcPts val="600"/>
              </a:spcBef>
              <a:buNone/>
            </a:pPr>
            <a:r>
              <a:rPr lang="en-US" sz="1800" spc="-51" dirty="0"/>
              <a:t>Provision servers</a:t>
            </a:r>
            <a:br>
              <a:rPr lang="en-US" sz="1800" spc="-51" dirty="0"/>
            </a:br>
            <a:endParaRPr lang="en-US" sz="1800" spc="-51" dirty="0"/>
          </a:p>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Ready to get started?</a:t>
            </a:r>
          </a:p>
          <a:p>
            <a:pPr marL="3175" lvl="1" indent="0" defTabSz="914325">
              <a:spcBef>
                <a:spcPts val="600"/>
              </a:spcBef>
              <a:buNone/>
            </a:pPr>
            <a:r>
              <a:rPr lang="en-US" sz="1800" spc="-51" dirty="0"/>
              <a:t>Let’s jump into development</a:t>
            </a:r>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500"/>
                                        <p:tgtEl>
                                          <p:spTgt spid="6">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animEffect transition="in" filter="fade">
                                      <p:cBhvr>
                                        <p:cTn id="33" dur="500"/>
                                        <p:tgtEl>
                                          <p:spTgt spid="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fade">
                                      <p:cBhvr>
                                        <p:cTn id="38" dur="500"/>
                                        <p:tgtEl>
                                          <p:spTgt spid="6">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animEffect transition="in" filter="fade">
                                      <p:cBhvr>
                                        <p:cTn id="4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Provision Your </a:t>
            </a:r>
            <a:r>
              <a:rPr lang="en-US" dirty="0">
                <a:solidFill>
                  <a:srgbClr val="FFC000"/>
                </a:solidFill>
              </a:rPr>
              <a:t>Server</a:t>
            </a:r>
            <a:endParaRPr 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489" y="1450080"/>
            <a:ext cx="4833918" cy="3139304"/>
          </a:xfrm>
          <a:prstGeom prst="rect">
            <a:avLst/>
          </a:prstGeom>
          <a:noFill/>
          <a:ln w="9525">
            <a:noFill/>
            <a:miter lim="800000"/>
            <a:headEnd/>
            <a:tailEnd/>
          </a:ln>
          <a:effectLst>
            <a:outerShdw blurRad="50800" dist="25400" dir="2700000" algn="tl" rotWithShape="0">
              <a:prstClr val="black">
                <a:alpha val="20000"/>
              </a:prst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948" y="4192121"/>
            <a:ext cx="6312742" cy="2665879"/>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19113"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4">
                    <a:alpha val="99000"/>
                  </a:schemeClr>
                </a:solidFill>
                <a:latin typeface="Segoe UI Light" pitchFamily="34" charset="0"/>
              </a:rPr>
              <a:t>Server defined</a:t>
            </a:r>
          </a:p>
          <a:p>
            <a:pPr marL="3175" lvl="1" indent="0" defTabSz="914325">
              <a:spcBef>
                <a:spcPts val="600"/>
              </a:spcBef>
              <a:buNone/>
            </a:pPr>
            <a:r>
              <a:rPr lang="en-US" sz="1600" spc="-51" dirty="0"/>
              <a:t>Service head that contains databases</a:t>
            </a:r>
          </a:p>
          <a:p>
            <a:pPr marL="3175" lvl="1" indent="0" defTabSz="914325">
              <a:spcBef>
                <a:spcPts val="600"/>
              </a:spcBef>
              <a:buNone/>
            </a:pPr>
            <a:r>
              <a:rPr lang="en-US" sz="1600" spc="-51" dirty="0"/>
              <a:t>Connect via automatically generated FQDN (xxx.database.windows.net)</a:t>
            </a:r>
          </a:p>
          <a:p>
            <a:pPr marL="3175" lvl="1" indent="0" defTabSz="914325">
              <a:spcBef>
                <a:spcPts val="600"/>
              </a:spcBef>
              <a:buNone/>
            </a:pPr>
            <a:r>
              <a:rPr lang="en-US" sz="1600" spc="-51" dirty="0"/>
              <a:t>Initially contains only a </a:t>
            </a:r>
            <a:r>
              <a:rPr lang="en-US" sz="1600" b="1" spc="-51" dirty="0"/>
              <a:t>master</a:t>
            </a:r>
            <a:r>
              <a:rPr lang="en-US" sz="1600" spc="-51" dirty="0"/>
              <a:t> </a:t>
            </a:r>
            <a:r>
              <a:rPr lang="en-US" sz="1600" spc="-51" dirty="0" smtClean="0"/>
              <a:t>database</a:t>
            </a:r>
            <a:br>
              <a:rPr lang="en-US" sz="1600" spc="-51" dirty="0" smtClean="0"/>
            </a:br>
            <a:endParaRPr lang="en-US" sz="2000"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Provision servers interactively</a:t>
            </a:r>
          </a:p>
          <a:p>
            <a:pPr marL="3175" lvl="1" indent="0" defTabSz="914325">
              <a:spcBef>
                <a:spcPts val="600"/>
              </a:spcBef>
              <a:buNone/>
            </a:pPr>
            <a:r>
              <a:rPr lang="en-US" sz="1600" spc="-51" dirty="0"/>
              <a:t>Log on to Windows Azure Management Portal</a:t>
            </a:r>
          </a:p>
          <a:p>
            <a:pPr marL="3175" lvl="1" indent="0" defTabSz="914325">
              <a:spcBef>
                <a:spcPts val="600"/>
              </a:spcBef>
              <a:buNone/>
            </a:pPr>
            <a:r>
              <a:rPr lang="en-US" sz="1600" spc="-51" dirty="0"/>
              <a:t>Create a </a:t>
            </a:r>
            <a:r>
              <a:rPr lang="en-US" sz="1600" spc="-51" dirty="0" smtClean="0"/>
              <a:t>SQL Database </a:t>
            </a:r>
            <a:r>
              <a:rPr lang="en-US" sz="1600" spc="-51" dirty="0"/>
              <a:t>server</a:t>
            </a:r>
          </a:p>
          <a:p>
            <a:pPr marL="3175" lvl="1" indent="0" defTabSz="914325">
              <a:spcBef>
                <a:spcPts val="600"/>
              </a:spcBef>
              <a:buNone/>
            </a:pPr>
            <a:r>
              <a:rPr lang="en-US" sz="1600" spc="-51" dirty="0"/>
              <a:t>Specify admin login credentials</a:t>
            </a:r>
          </a:p>
          <a:p>
            <a:pPr marL="3175" lvl="1" indent="0" defTabSz="914325">
              <a:spcBef>
                <a:spcPts val="600"/>
              </a:spcBef>
              <a:buNone/>
            </a:pPr>
            <a:r>
              <a:rPr lang="en-US" sz="1600" spc="-51" dirty="0"/>
              <a:t>Add firewall rules and enable service </a:t>
            </a:r>
            <a:r>
              <a:rPr lang="en-US" sz="1600" spc="-51" dirty="0" smtClean="0"/>
              <a:t>access</a:t>
            </a:r>
            <a:br>
              <a:rPr lang="en-US" sz="1600" spc="-51" dirty="0" smtClean="0"/>
            </a:br>
            <a:endParaRPr lang="en-US" sz="1600" spc="-51" dirty="0" smtClean="0"/>
          </a:p>
          <a:p>
            <a:pPr marL="3175" indent="0" defTabSz="914325">
              <a:spcBef>
                <a:spcPts val="0"/>
              </a:spcBef>
              <a:spcAft>
                <a:spcPts val="300"/>
              </a:spcAft>
              <a:buNone/>
            </a:pPr>
            <a:r>
              <a:rPr lang="en-US" spc="-100" dirty="0">
                <a:solidFill>
                  <a:schemeClr val="accent4">
                    <a:alpha val="99000"/>
                  </a:schemeClr>
                </a:solidFill>
                <a:latin typeface="Segoe UI Light" pitchFamily="34" charset="0"/>
              </a:rPr>
              <a:t>Automate server provisioning</a:t>
            </a:r>
          </a:p>
          <a:p>
            <a:pPr marL="3175" lvl="1" indent="0" defTabSz="914325">
              <a:spcBef>
                <a:spcPts val="600"/>
              </a:spcBef>
              <a:buNone/>
            </a:pPr>
            <a:r>
              <a:rPr lang="en-US" sz="1600" spc="-51" dirty="0"/>
              <a:t>Use Windows Azure Platform PowerShell cmdlets </a:t>
            </a:r>
            <a:r>
              <a:rPr lang="en-US" sz="1600" spc="-51" dirty="0" smtClean="0"/>
              <a:t/>
            </a:r>
            <a:br>
              <a:rPr lang="en-US" sz="1600" spc="-51" dirty="0" smtClean="0"/>
            </a:br>
            <a:r>
              <a:rPr lang="en-US" sz="1600" spc="-51" dirty="0" smtClean="0"/>
              <a:t>(</a:t>
            </a:r>
            <a:r>
              <a:rPr lang="en-US" sz="1600" spc="-51" dirty="0"/>
              <a:t>or use REST API directly)</a:t>
            </a:r>
          </a:p>
          <a:p>
            <a:pPr marL="3175" lvl="1" indent="0" defTabSz="914325">
              <a:spcBef>
                <a:spcPts val="600"/>
              </a:spcBef>
              <a:buNone/>
            </a:pPr>
            <a:r>
              <a:rPr lang="en-US" sz="1600" b="1" spc="-51" dirty="0"/>
              <a:t>wappowershell.codeplex.com</a:t>
            </a:r>
          </a:p>
        </p:txBody>
      </p:sp>
      <p:sp>
        <p:nvSpPr>
          <p:cNvPr id="3" name="Down Arrow 2"/>
          <p:cNvSpPr/>
          <p:nvPr/>
        </p:nvSpPr>
        <p:spPr bwMode="auto">
          <a:xfrm rot="10800000">
            <a:off x="7649498" y="2303207"/>
            <a:ext cx="363792" cy="668593"/>
          </a:xfrm>
          <a:prstGeom prst="downArrow">
            <a:avLst>
              <a:gd name="adj1" fmla="val 50000"/>
              <a:gd name="adj2" fmla="val 58889"/>
            </a:avLst>
          </a:prstGeom>
          <a:solidFill>
            <a:schemeClr val="accent3">
              <a:lumMod val="60000"/>
              <a:lumOff val="40000"/>
              <a:alpha val="6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318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fade">
                                      <p:cBhvr>
                                        <p:cTn id="44" dur="500"/>
                                        <p:tgtEl>
                                          <p:spTgt spid="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fade">
                                      <p:cBhvr>
                                        <p:cTn id="47" dur="500"/>
                                        <p:tgtEl>
                                          <p:spTgt spid="9">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fade">
                                      <p:cBhvr>
                                        <p:cTn id="50" dur="500"/>
                                        <p:tgtEl>
                                          <p:spTgt spid="9">
                                            <p:txEl>
                                              <p:pRg st="11" end="1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sz="4800" dirty="0"/>
              <a:t>a </a:t>
            </a:r>
            <a:r>
              <a:rPr lang="en-US" sz="4800" dirty="0" smtClean="0"/>
              <a:t>SQL Database Server</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r>
              <a:rPr lang="en-US" dirty="0"/>
              <a:t>Build and Deploy </a:t>
            </a:r>
            <a:r>
              <a:rPr lang="en-US" dirty="0" smtClean="0"/>
              <a:t/>
            </a:r>
            <a:br>
              <a:rPr lang="en-US" dirty="0" smtClean="0"/>
            </a:br>
            <a:r>
              <a:rPr lang="en-US" dirty="0" smtClean="0"/>
              <a:t>your </a:t>
            </a:r>
            <a:r>
              <a:rPr lang="en-US" dirty="0"/>
              <a:t>Database</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692</TotalTime>
  <Words>1290</Words>
  <Application>Microsoft Office PowerPoint</Application>
  <PresentationFormat>Custom</PresentationFormat>
  <Paragraphs>323</Paragraphs>
  <Slides>32</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32</vt:i4>
      </vt:variant>
    </vt:vector>
  </HeadingPairs>
  <TitlesOfParts>
    <vt:vector size="40" baseType="lpstr">
      <vt:lpstr>Arial</vt:lpstr>
      <vt:lpstr>Segoe UI</vt:lpstr>
      <vt:lpstr>Calibri</vt:lpstr>
      <vt:lpstr>Consolas</vt:lpstr>
      <vt:lpstr>Segoe UI Light</vt:lpstr>
      <vt:lpstr>MS1444_Windows Azure Template 16x9_r08b</vt:lpstr>
      <vt:lpstr>1_White with Consolas font for code slides</vt:lpstr>
      <vt:lpstr>WindowsAzureTemplate16x9</vt:lpstr>
      <vt:lpstr>Introduction to  Windows Azure SQL Database</vt:lpstr>
      <vt:lpstr>Agenda</vt:lpstr>
      <vt:lpstr>PowerPoint Presentation</vt:lpstr>
      <vt:lpstr>A Server is not a Machine</vt:lpstr>
      <vt:lpstr>How it Works</vt:lpstr>
      <vt:lpstr>Start With the Basics</vt:lpstr>
      <vt:lpstr>Provision Your Server</vt:lpstr>
      <vt:lpstr>Creating a SQL Database Server</vt:lpstr>
      <vt:lpstr>PowerPoint Presentation</vt:lpstr>
      <vt:lpstr>Build Your Database</vt:lpstr>
      <vt:lpstr>Build Your Database</vt:lpstr>
      <vt:lpstr>Deploy Your Database</vt:lpstr>
      <vt:lpstr>DAC deployment from Visual Studio</vt:lpstr>
      <vt:lpstr>PowerPoint Presentation</vt:lpstr>
      <vt:lpstr>There are two  ways to secure  a database:</vt:lpstr>
      <vt:lpstr>SQL Database Firewall</vt:lpstr>
      <vt:lpstr>Server Benefits</vt:lpstr>
      <vt:lpstr>Database Benefits</vt:lpstr>
      <vt:lpstr>Connect Your Application</vt:lpstr>
      <vt:lpstr>PowerPoint Presentation</vt:lpstr>
      <vt:lpstr>Explore Advanced Capabilities</vt:lpstr>
      <vt:lpstr>Visualize Your Data</vt:lpstr>
      <vt:lpstr>Visualize Your Data</vt:lpstr>
      <vt:lpstr>SQL Reporting</vt:lpstr>
      <vt:lpstr>Synchronize Your Data</vt:lpstr>
      <vt:lpstr>Synchronize Your Data</vt:lpstr>
      <vt:lpstr>SQL Data Sync</vt:lpstr>
      <vt:lpstr>scale out your data</vt:lpstr>
      <vt:lpstr>SQL Federation</vt:lpstr>
      <vt:lpstr>PowerPoint Presentation</vt:lpstr>
      <vt:lpstr>PowerPoint Presentation</vt:lpstr>
      <vt:lpstr>SQL Database Billing Rates</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    
  This presentation provides a high-level overview of SQL Azure from a developer perspective.
by nickha
</dc:description>
  <cp:lastModifiedBy>James Conard</cp:lastModifiedBy>
  <cp:revision>79</cp:revision>
  <dcterms:created xsi:type="dcterms:W3CDTF">2011-11-30T19:12:28Z</dcterms:created>
  <dcterms:modified xsi:type="dcterms:W3CDTF">2012-06-15T21:02:57Z</dcterms:modified>
  <cp:version>1.0.0</cp:version>
</cp:coreProperties>
</file>