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4"/>
    <p:sldMasterId id="2147483733" r:id="rId5"/>
    <p:sldMasterId id="2147483735" r:id="rId6"/>
    <p:sldMasterId id="2147483754" r:id="rId7"/>
  </p:sldMasterIdLst>
  <p:notesMasterIdLst>
    <p:notesMasterId r:id="rId41"/>
  </p:notesMasterIdLst>
  <p:sldIdLst>
    <p:sldId id="256" r:id="rId8"/>
    <p:sldId id="257" r:id="rId9"/>
    <p:sldId id="298" r:id="rId10"/>
    <p:sldId id="318" r:id="rId11"/>
    <p:sldId id="261" r:id="rId12"/>
    <p:sldId id="262" r:id="rId13"/>
    <p:sldId id="263" r:id="rId14"/>
    <p:sldId id="264" r:id="rId15"/>
    <p:sldId id="317" r:id="rId16"/>
    <p:sldId id="267" r:id="rId17"/>
    <p:sldId id="268" r:id="rId18"/>
    <p:sldId id="270" r:id="rId19"/>
    <p:sldId id="271" r:id="rId20"/>
    <p:sldId id="311" r:id="rId21"/>
    <p:sldId id="304" r:id="rId22"/>
    <p:sldId id="274" r:id="rId23"/>
    <p:sldId id="275" r:id="rId24"/>
    <p:sldId id="310" r:id="rId25"/>
    <p:sldId id="299" r:id="rId26"/>
    <p:sldId id="281" r:id="rId27"/>
    <p:sldId id="282" r:id="rId28"/>
    <p:sldId id="320" r:id="rId29"/>
    <p:sldId id="312" r:id="rId30"/>
    <p:sldId id="313" r:id="rId31"/>
    <p:sldId id="286" r:id="rId32"/>
    <p:sldId id="293" r:id="rId33"/>
    <p:sldId id="288" r:id="rId34"/>
    <p:sldId id="289" r:id="rId35"/>
    <p:sldId id="290" r:id="rId36"/>
    <p:sldId id="319" r:id="rId37"/>
    <p:sldId id="308" r:id="rId38"/>
    <p:sldId id="307" r:id="rId39"/>
    <p:sldId id="296" r:id="rId4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2784" autoAdjust="0"/>
    <p:restoredTop sz="94383" autoAdjust="0"/>
  </p:normalViewPr>
  <p:slideViewPr>
    <p:cSldViewPr snapToGrid="0" snapToObjects="1">
      <p:cViewPr varScale="1">
        <p:scale>
          <a:sx n="70" d="100"/>
          <a:sy n="70" d="100"/>
        </p:scale>
        <p:origin x="-522" y="-90"/>
      </p:cViewPr>
      <p:guideLst>
        <p:guide orient="horz" pos="2160"/>
        <p:guide pos="3839"/>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6" d="100"/>
          <a:sy n="56" d="100"/>
        </p:scale>
        <p:origin x="-248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presProps" Target="pres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viewProps" Target="viewProp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20" Type="http://schemas.openxmlformats.org/officeDocument/2006/relationships/slide" Target="slides/slide13.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79DDDF-ED44-4C4C-9165-69E851395172}" type="datetimeFigureOut">
              <a:rPr lang="en-US" smtClean="0"/>
              <a:t>6/16/2012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A502A9-73CC-44CC-A635-419454C555A5}" type="slidenum">
              <a:rPr lang="en-US" smtClean="0"/>
              <a:t>‹#›</a:t>
            </a:fld>
            <a:endParaRPr lang="en-US"/>
          </a:p>
        </p:txBody>
      </p:sp>
    </p:spTree>
    <p:extLst>
      <p:ext uri="{BB962C8B-B14F-4D97-AF65-F5344CB8AC3E}">
        <p14:creationId xmlns:p14="http://schemas.microsoft.com/office/powerpoint/2010/main" val="3666123544"/>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1</a:t>
            </a:fld>
            <a:endParaRPr lang="en-US" dirty="0">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14308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A502A9-73CC-44CC-A635-419454C555A5}" type="slidenum">
              <a:rPr lang="en-US" smtClean="0"/>
              <a:t>11</a:t>
            </a:fld>
            <a:endParaRPr lang="en-US"/>
          </a:p>
        </p:txBody>
      </p:sp>
    </p:spTree>
    <p:extLst>
      <p:ext uri="{BB962C8B-B14F-4D97-AF65-F5344CB8AC3E}">
        <p14:creationId xmlns:p14="http://schemas.microsoft.com/office/powerpoint/2010/main" val="3490864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4170101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A502A9-73CC-44CC-A635-419454C555A5}" type="slidenum">
              <a:rPr lang="en-US" smtClean="0"/>
              <a:t>13</a:t>
            </a:fld>
            <a:endParaRPr lang="en-US"/>
          </a:p>
        </p:txBody>
      </p:sp>
    </p:spTree>
    <p:extLst>
      <p:ext uri="{BB962C8B-B14F-4D97-AF65-F5344CB8AC3E}">
        <p14:creationId xmlns:p14="http://schemas.microsoft.com/office/powerpoint/2010/main" val="2509217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A502A9-73CC-44CC-A635-419454C555A5}" type="slidenum">
              <a:rPr lang="en-US" smtClean="0"/>
              <a:t>14</a:t>
            </a:fld>
            <a:endParaRPr lang="en-US"/>
          </a:p>
        </p:txBody>
      </p:sp>
    </p:spTree>
    <p:extLst>
      <p:ext uri="{BB962C8B-B14F-4D97-AF65-F5344CB8AC3E}">
        <p14:creationId xmlns:p14="http://schemas.microsoft.com/office/powerpoint/2010/main" val="1473900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Start 10:23</a:t>
            </a:r>
          </a:p>
          <a:p>
            <a:r>
              <a:rPr lang="en-US" dirty="0" smtClean="0"/>
              <a:t>End   10:30</a:t>
            </a:r>
            <a:endParaRPr lang="en-US" dirty="0"/>
          </a:p>
        </p:txBody>
      </p:sp>
      <p:sp>
        <p:nvSpPr>
          <p:cNvPr id="10" name="Slide Number Placeholder 9"/>
          <p:cNvSpPr>
            <a:spLocks noGrp="1"/>
          </p:cNvSpPr>
          <p:nvPr>
            <p:ph type="sldNum" sz="quarter" idx="12"/>
          </p:nvPr>
        </p:nvSpPr>
        <p:spPr/>
        <p:txBody>
          <a:bodyPr/>
          <a:lstStyle/>
          <a:p>
            <a:fld id="{8B263312-38AA-4E1E-B2B5-0F8F122B24FE}" type="slidenum">
              <a:rPr lang="en-US" smtClean="0">
                <a:solidFill>
                  <a:prstClr val="black"/>
                </a:solidFill>
              </a:rPr>
              <a:pPr/>
              <a:t>15</a:t>
            </a:fld>
            <a:endParaRPr lang="en-US" dirty="0">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31282587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a:t>
            </a:r>
            <a:r>
              <a:rPr lang="en-US" baseline="0" dirty="0" smtClean="0"/>
              <a:t> about the user</a:t>
            </a:r>
          </a:p>
          <a:p>
            <a:r>
              <a:rPr lang="en-US" baseline="0" dirty="0" smtClean="0"/>
              <a:t>Contrast </a:t>
            </a:r>
            <a:r>
              <a:rPr lang="en-US" baseline="0" dirty="0" err="1" smtClean="0"/>
              <a:t>Babelcam</a:t>
            </a:r>
            <a:r>
              <a:rPr lang="en-US" baseline="0" dirty="0" smtClean="0"/>
              <a:t> login verse Registration</a:t>
            </a:r>
            <a:endParaRPr lang="en-US" dirty="0"/>
          </a:p>
        </p:txBody>
      </p:sp>
      <p:sp>
        <p:nvSpPr>
          <p:cNvPr id="4" name="Slide Number Placeholder 3"/>
          <p:cNvSpPr>
            <a:spLocks noGrp="1"/>
          </p:cNvSpPr>
          <p:nvPr>
            <p:ph type="sldNum" sz="quarter" idx="10"/>
          </p:nvPr>
        </p:nvSpPr>
        <p:spPr/>
        <p:txBody>
          <a:bodyPr/>
          <a:lstStyle/>
          <a:p>
            <a:fld id="{75A502A9-73CC-44CC-A635-419454C555A5}" type="slidenum">
              <a:rPr lang="en-US" smtClean="0"/>
              <a:t>17</a:t>
            </a:fld>
            <a:endParaRPr lang="en-US"/>
          </a:p>
        </p:txBody>
      </p:sp>
    </p:spTree>
    <p:extLst>
      <p:ext uri="{BB962C8B-B14F-4D97-AF65-F5344CB8AC3E}">
        <p14:creationId xmlns:p14="http://schemas.microsoft.com/office/powerpoint/2010/main" val="448806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Optional </a:t>
            </a:r>
            <a:r>
              <a:rPr lang="en-US" dirty="0" err="1" smtClean="0"/>
              <a:t>iOS</a:t>
            </a:r>
            <a:r>
              <a:rPr lang="en-US" dirty="0" smtClean="0"/>
              <a:t> + Android using the Windows Azure Toolkit from </a:t>
            </a:r>
            <a:r>
              <a:rPr lang="en-US" dirty="0" err="1" smtClean="0"/>
              <a:t>iOS</a:t>
            </a:r>
            <a:r>
              <a:rPr lang="en-US" dirty="0" smtClean="0"/>
              <a:t> and</a:t>
            </a:r>
            <a:r>
              <a:rPr lang="en-US" baseline="0" dirty="0" smtClean="0"/>
              <a:t> Windows Azure Toolkit for Android</a:t>
            </a:r>
            <a:endParaRPr lang="en-US" dirty="0"/>
          </a:p>
        </p:txBody>
      </p:sp>
      <p:sp>
        <p:nvSpPr>
          <p:cNvPr id="10" name="Slide Number Placeholder 9"/>
          <p:cNvSpPr>
            <a:spLocks noGrp="1"/>
          </p:cNvSpPr>
          <p:nvPr>
            <p:ph type="sldNum" sz="quarter" idx="12"/>
          </p:nvPr>
        </p:nvSpPr>
        <p:spPr/>
        <p:txBody>
          <a:bodyPr/>
          <a:lstStyle/>
          <a:p>
            <a:fld id="{8B263312-38AA-4E1E-B2B5-0F8F122B24FE}" type="slidenum">
              <a:rPr lang="en-US" smtClean="0">
                <a:solidFill>
                  <a:prstClr val="black"/>
                </a:solidFill>
              </a:rPr>
              <a:pPr/>
              <a:t>18</a:t>
            </a:fld>
            <a:endParaRPr lang="en-US" dirty="0">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128258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many phone </a:t>
            </a:r>
            <a:r>
              <a:rPr lang="en-US" baseline="0" dirty="0" err="1" smtClean="0"/>
              <a:t>devs</a:t>
            </a:r>
            <a:r>
              <a:rPr lang="en-US" baseline="0" dirty="0" smtClean="0"/>
              <a:t>?</a:t>
            </a:r>
          </a:p>
          <a:p>
            <a:r>
              <a:rPr lang="en-US" baseline="0" dirty="0" smtClean="0"/>
              <a:t>How many used Windows Azure?</a:t>
            </a:r>
            <a:endParaRPr lang="en-US" dirty="0"/>
          </a:p>
        </p:txBody>
      </p:sp>
      <p:sp>
        <p:nvSpPr>
          <p:cNvPr id="4" name="Slide Number Placeholder 3"/>
          <p:cNvSpPr>
            <a:spLocks noGrp="1"/>
          </p:cNvSpPr>
          <p:nvPr>
            <p:ph type="sldNum" sz="quarter" idx="10"/>
          </p:nvPr>
        </p:nvSpPr>
        <p:spPr/>
        <p:txBody>
          <a:bodyPr/>
          <a:lstStyle/>
          <a:p>
            <a:fld id="{75A502A9-73CC-44CC-A635-419454C555A5}" type="slidenum">
              <a:rPr lang="en-US" smtClean="0"/>
              <a:t>2</a:t>
            </a:fld>
            <a:endParaRPr lang="en-US"/>
          </a:p>
        </p:txBody>
      </p:sp>
    </p:spTree>
    <p:extLst>
      <p:ext uri="{BB962C8B-B14F-4D97-AF65-F5344CB8AC3E}">
        <p14:creationId xmlns:p14="http://schemas.microsoft.com/office/powerpoint/2010/main" val="3712648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A502A9-73CC-44CC-A635-419454C555A5}" type="slidenum">
              <a:rPr lang="en-US" smtClean="0"/>
              <a:t>20</a:t>
            </a:fld>
            <a:endParaRPr lang="en-US"/>
          </a:p>
        </p:txBody>
      </p:sp>
    </p:spTree>
    <p:extLst>
      <p:ext uri="{BB962C8B-B14F-4D97-AF65-F5344CB8AC3E}">
        <p14:creationId xmlns:p14="http://schemas.microsoft.com/office/powerpoint/2010/main" val="34202736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Serialization format data thanks to Rob</a:t>
            </a:r>
            <a:r>
              <a:rPr lang="en-US" baseline="0" dirty="0" smtClean="0"/>
              <a:t> </a:t>
            </a:r>
            <a:r>
              <a:rPr lang="en-US" baseline="0" dirty="0" err="1" smtClean="0"/>
              <a:t>Tiffinay</a:t>
            </a:r>
            <a:r>
              <a:rPr lang="en-US" baseline="0" dirty="0" smtClean="0"/>
              <a:t>.</a:t>
            </a:r>
          </a:p>
          <a:p>
            <a:r>
              <a:rPr lang="en-US" baseline="0" dirty="0" smtClean="0"/>
              <a:t>8.5kb verse 639bytes – difference </a:t>
            </a:r>
            <a:r>
              <a:rPr lang="en-US" b="1" baseline="0" dirty="0" smtClean="0"/>
              <a:t>13 </a:t>
            </a:r>
            <a:r>
              <a:rPr lang="en-US" baseline="0" dirty="0" smtClean="0"/>
              <a:t>times meaning:</a:t>
            </a:r>
          </a:p>
          <a:p>
            <a:r>
              <a:rPr lang="en-US" baseline="0" dirty="0" smtClean="0"/>
              <a:t> - up to 13 times the data throughput on a single instance. </a:t>
            </a:r>
          </a:p>
          <a:p>
            <a:r>
              <a:rPr lang="en-US" baseline="0" dirty="0" smtClean="0"/>
              <a:t> - 13 times the users/requests served.</a:t>
            </a:r>
          </a:p>
          <a:p>
            <a:r>
              <a:rPr lang="en-US" baseline="0" dirty="0" smtClean="0"/>
              <a:t> - up to 13 times the savings as you wont need to scale out as early because wont hit the bandwidth threshold of your instance as fast.</a:t>
            </a:r>
          </a:p>
        </p:txBody>
      </p:sp>
      <p:sp>
        <p:nvSpPr>
          <p:cNvPr id="4" name="Slide Number Placeholder 3"/>
          <p:cNvSpPr>
            <a:spLocks noGrp="1"/>
          </p:cNvSpPr>
          <p:nvPr>
            <p:ph type="sldNum" sz="quarter" idx="10"/>
          </p:nvPr>
        </p:nvSpPr>
        <p:spPr/>
        <p:txBody>
          <a:bodyPr/>
          <a:lstStyle/>
          <a:p>
            <a:fld id="{75A502A9-73CC-44CC-A635-419454C555A5}" type="slidenum">
              <a:rPr lang="en-US" smtClean="0"/>
              <a:t>21</a:t>
            </a:fld>
            <a:endParaRPr lang="en-US"/>
          </a:p>
        </p:txBody>
      </p:sp>
    </p:spTree>
    <p:extLst>
      <p:ext uri="{BB962C8B-B14F-4D97-AF65-F5344CB8AC3E}">
        <p14:creationId xmlns:p14="http://schemas.microsoft.com/office/powerpoint/2010/main" val="24212430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Raw notifications payload size</a:t>
            </a:r>
            <a:r>
              <a:rPr lang="en-US" baseline="0" dirty="0" smtClean="0"/>
              <a:t> http://msdn.microsoft.com/en-us/library/ff402558(v=vs.92).aspx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3469944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4316337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10762797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11458614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Start 10:40</a:t>
            </a:r>
          </a:p>
          <a:p>
            <a:r>
              <a:rPr lang="en-US" dirty="0" smtClean="0"/>
              <a:t>End   10:45</a:t>
            </a:r>
          </a:p>
          <a:p>
            <a:r>
              <a:rPr lang="en-US" sz="1200" kern="1200" dirty="0" smtClean="0">
                <a:solidFill>
                  <a:schemeClr val="tx1"/>
                </a:solidFill>
                <a:effectLst/>
                <a:latin typeface="+mn-lt"/>
                <a:ea typeface="+mn-ea"/>
                <a:cs typeface="+mn-cs"/>
              </a:rPr>
              <a:t>Phone:</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Install-Package </a:t>
            </a:r>
            <a:r>
              <a:rPr lang="en-US" sz="1200" kern="1200" dirty="0" err="1" smtClean="0">
                <a:solidFill>
                  <a:schemeClr val="tx1"/>
                </a:solidFill>
                <a:effectLst/>
                <a:latin typeface="+mn-lt"/>
                <a:ea typeface="+mn-ea"/>
                <a:cs typeface="+mn-cs"/>
              </a:rPr>
              <a:t>Phone.Notifications.BasePage</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Properties/</a:t>
            </a:r>
            <a:r>
              <a:rPr lang="en-US" sz="1200" kern="1200" dirty="0" err="1" smtClean="0">
                <a:solidFill>
                  <a:schemeClr val="tx1"/>
                </a:solidFill>
                <a:effectLst/>
                <a:latin typeface="+mn-lt"/>
                <a:ea typeface="+mn-ea"/>
                <a:cs typeface="+mn-cs"/>
              </a:rPr>
              <a:t>WMAppManifest</a:t>
            </a:r>
            <a:r>
              <a:rPr lang="en-US" sz="1200" kern="1200" dirty="0" smtClean="0">
                <a:solidFill>
                  <a:schemeClr val="tx1"/>
                </a:solidFill>
                <a:effectLst/>
                <a:latin typeface="+mn-lt"/>
                <a:ea typeface="+mn-ea"/>
                <a:cs typeface="+mn-cs"/>
              </a:rPr>
              <a:t> --&gt; Default Task /Pages/</a:t>
            </a:r>
            <a:r>
              <a:rPr lang="en-US" sz="1200" kern="1200" dirty="0" err="1" smtClean="0">
                <a:solidFill>
                  <a:schemeClr val="tx1"/>
                </a:solidFill>
                <a:effectLst/>
                <a:latin typeface="+mn-lt"/>
                <a:ea typeface="+mn-ea"/>
                <a:cs typeface="+mn-cs"/>
              </a:rPr>
              <a:t>NotificationsPage.xaml</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Cloud:</a:t>
            </a:r>
          </a:p>
          <a:p>
            <a:pPr lvl="0"/>
            <a:r>
              <a:rPr lang="en-US" sz="1200" kern="1200" dirty="0" smtClean="0">
                <a:solidFill>
                  <a:schemeClr val="tx1"/>
                </a:solidFill>
                <a:effectLst/>
                <a:latin typeface="+mn-lt"/>
                <a:ea typeface="+mn-ea"/>
                <a:cs typeface="+mn-cs"/>
              </a:rPr>
              <a:t>add project cloud </a:t>
            </a:r>
            <a:r>
              <a:rPr lang="en-US" sz="1200" kern="1200" dirty="0" err="1" smtClean="0">
                <a:solidFill>
                  <a:schemeClr val="tx1"/>
                </a:solidFill>
                <a:effectLst/>
                <a:latin typeface="+mn-lt"/>
                <a:ea typeface="+mn-ea"/>
                <a:cs typeface="+mn-cs"/>
              </a:rPr>
              <a:t>mvc</a:t>
            </a:r>
            <a:r>
              <a:rPr lang="en-US" sz="1200" kern="1200" dirty="0" smtClean="0">
                <a:solidFill>
                  <a:schemeClr val="tx1"/>
                </a:solidFill>
                <a:effectLst/>
                <a:latin typeface="+mn-lt"/>
                <a:ea typeface="+mn-ea"/>
                <a:cs typeface="+mn-cs"/>
              </a:rPr>
              <a:t> 3</a:t>
            </a:r>
          </a:p>
          <a:p>
            <a:pPr lvl="0"/>
            <a:r>
              <a:rPr lang="en-US" sz="1200" kern="1200" dirty="0" smtClean="0">
                <a:solidFill>
                  <a:schemeClr val="tx1"/>
                </a:solidFill>
                <a:effectLst/>
                <a:latin typeface="+mn-lt"/>
                <a:ea typeface="+mn-ea"/>
                <a:cs typeface="+mn-cs"/>
              </a:rPr>
              <a:t>In </a:t>
            </a:r>
            <a:r>
              <a:rPr lang="en-US" sz="1200" kern="1200" dirty="0" err="1" smtClean="0">
                <a:solidFill>
                  <a:schemeClr val="tx1"/>
                </a:solidFill>
                <a:effectLst/>
                <a:latin typeface="+mn-lt"/>
                <a:ea typeface="+mn-ea"/>
                <a:cs typeface="+mn-cs"/>
              </a:rPr>
              <a:t>nuget</a:t>
            </a:r>
            <a:r>
              <a:rPr lang="en-US" sz="1200" kern="1200" dirty="0" smtClean="0">
                <a:solidFill>
                  <a:schemeClr val="tx1"/>
                </a:solidFill>
                <a:effectLst/>
                <a:latin typeface="+mn-lt"/>
                <a:ea typeface="+mn-ea"/>
                <a:cs typeface="+mn-cs"/>
              </a:rPr>
              <a:t> package console change the dropdown from Phone project to MVC project</a:t>
            </a:r>
          </a:p>
          <a:p>
            <a:pPr lvl="0"/>
            <a:r>
              <a:rPr lang="en-US" sz="1200" kern="1200" dirty="0" smtClean="0">
                <a:solidFill>
                  <a:schemeClr val="tx1"/>
                </a:solidFill>
                <a:effectLst/>
                <a:latin typeface="+mn-lt"/>
                <a:ea typeface="+mn-ea"/>
                <a:cs typeface="+mn-cs"/>
              </a:rPr>
              <a:t>install-package </a:t>
            </a:r>
            <a:r>
              <a:rPr lang="en-US" sz="1200" kern="1200" dirty="0" err="1" smtClean="0">
                <a:solidFill>
                  <a:schemeClr val="tx1"/>
                </a:solidFill>
                <a:effectLst/>
                <a:latin typeface="+mn-lt"/>
                <a:ea typeface="+mn-ea"/>
                <a:cs typeface="+mn-cs"/>
              </a:rPr>
              <a:t>CloudServices.Notifications</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install-package </a:t>
            </a:r>
            <a:r>
              <a:rPr lang="en-US" sz="1200" kern="1200" dirty="0" err="1" smtClean="0">
                <a:solidFill>
                  <a:schemeClr val="tx1"/>
                </a:solidFill>
                <a:effectLst/>
                <a:latin typeface="+mn-lt"/>
                <a:ea typeface="+mn-ea"/>
                <a:cs typeface="+mn-cs"/>
              </a:rPr>
              <a:t>WindowsPhone.Notifications.ManagementUI.Sample</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optional – if 80 is already used by </a:t>
            </a:r>
            <a:r>
              <a:rPr lang="en-US" sz="1200" kern="1200" dirty="0" err="1" smtClean="0">
                <a:solidFill>
                  <a:schemeClr val="tx1"/>
                </a:solidFill>
                <a:effectLst/>
                <a:latin typeface="+mn-lt"/>
                <a:ea typeface="+mn-ea"/>
                <a:cs typeface="+mn-cs"/>
              </a:rPr>
              <a:t>iis</a:t>
            </a:r>
            <a:r>
              <a:rPr lang="en-US" sz="1200" kern="1200" dirty="0" smtClean="0">
                <a:solidFill>
                  <a:schemeClr val="tx1"/>
                </a:solidFill>
                <a:effectLst/>
                <a:latin typeface="+mn-lt"/>
                <a:ea typeface="+mn-ea"/>
                <a:cs typeface="+mn-cs"/>
              </a:rPr>
              <a:t> 81 will be selected auto - Endpoints to 81</a:t>
            </a:r>
          </a:p>
          <a:p>
            <a:endParaRPr lang="en-US" dirty="0"/>
          </a:p>
        </p:txBody>
      </p:sp>
      <p:sp>
        <p:nvSpPr>
          <p:cNvPr id="10" name="Slide Number Placeholder 9"/>
          <p:cNvSpPr>
            <a:spLocks noGrp="1"/>
          </p:cNvSpPr>
          <p:nvPr>
            <p:ph type="sldNum" sz="quarter" idx="12"/>
          </p:nvPr>
        </p:nvSpPr>
        <p:spPr/>
        <p:txBody>
          <a:bodyPr/>
          <a:lstStyle/>
          <a:p>
            <a:fld id="{8B263312-38AA-4E1E-B2B5-0F8F122B24FE}"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31282587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A502A9-73CC-44CC-A635-419454C555A5}" type="slidenum">
              <a:rPr lang="en-US" smtClean="0"/>
              <a:t>28</a:t>
            </a:fld>
            <a:endParaRPr lang="en-US"/>
          </a:p>
        </p:txBody>
      </p:sp>
    </p:spTree>
    <p:extLst>
      <p:ext uri="{BB962C8B-B14F-4D97-AF65-F5344CB8AC3E}">
        <p14:creationId xmlns:p14="http://schemas.microsoft.com/office/powerpoint/2010/main" val="22724180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3128258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Tx/>
              <a:buChar char="-"/>
            </a:pPr>
            <a:r>
              <a:rPr lang="en-US" dirty="0" smtClean="0"/>
              <a:t>Start 10:02</a:t>
            </a:r>
          </a:p>
          <a:p>
            <a:pPr marL="171450" indent="-171450">
              <a:buFontTx/>
              <a:buChar char="-"/>
            </a:pPr>
            <a:r>
              <a:rPr lang="en-US" dirty="0" smtClean="0"/>
              <a:t>End</a:t>
            </a:r>
            <a:r>
              <a:rPr lang="en-US" baseline="0" dirty="0" smtClean="0"/>
              <a:t>   10:06</a:t>
            </a:r>
            <a:endParaRPr lang="en-US" dirty="0" smtClean="0"/>
          </a:p>
          <a:p>
            <a:pPr marL="171450" indent="-171450">
              <a:buFontTx/>
              <a:buChar char="-"/>
            </a:pPr>
            <a:r>
              <a:rPr lang="en-US" dirty="0" smtClean="0"/>
              <a:t>Install Certificate</a:t>
            </a:r>
          </a:p>
          <a:p>
            <a:pPr marL="171450" indent="-171450">
              <a:buFontTx/>
              <a:buChar char="-"/>
            </a:pPr>
            <a:r>
              <a:rPr lang="en-US" dirty="0" smtClean="0"/>
              <a:t>Reset Storage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1786788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14556737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A502A9-73CC-44CC-A635-419454C555A5}" type="slidenum">
              <a:rPr lang="en-US" smtClean="0"/>
              <a:t>31</a:t>
            </a:fld>
            <a:endParaRPr lang="en-US"/>
          </a:p>
        </p:txBody>
      </p:sp>
    </p:spTree>
    <p:extLst>
      <p:ext uri="{BB962C8B-B14F-4D97-AF65-F5344CB8AC3E}">
        <p14:creationId xmlns:p14="http://schemas.microsoft.com/office/powerpoint/2010/main" val="16003772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33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05935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A502A9-73CC-44CC-A635-419454C555A5}" type="slidenum">
              <a:rPr lang="en-US" smtClean="0"/>
              <a:t>5</a:t>
            </a:fld>
            <a:endParaRPr lang="en-US"/>
          </a:p>
        </p:txBody>
      </p:sp>
    </p:spTree>
    <p:extLst>
      <p:ext uri="{BB962C8B-B14F-4D97-AF65-F5344CB8AC3E}">
        <p14:creationId xmlns:p14="http://schemas.microsoft.com/office/powerpoint/2010/main" val="1803996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A502A9-73CC-44CC-A635-419454C555A5}" type="slidenum">
              <a:rPr lang="en-US" smtClean="0"/>
              <a:t>6</a:t>
            </a:fld>
            <a:endParaRPr lang="en-US"/>
          </a:p>
        </p:txBody>
      </p:sp>
    </p:spTree>
    <p:extLst>
      <p:ext uri="{BB962C8B-B14F-4D97-AF65-F5344CB8AC3E}">
        <p14:creationId xmlns:p14="http://schemas.microsoft.com/office/powerpoint/2010/main" val="842510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A502A9-73CC-44CC-A635-419454C555A5}" type="slidenum">
              <a:rPr lang="en-US" smtClean="0"/>
              <a:t>7</a:t>
            </a:fld>
            <a:endParaRPr lang="en-US"/>
          </a:p>
        </p:txBody>
      </p:sp>
    </p:spTree>
    <p:extLst>
      <p:ext uri="{BB962C8B-B14F-4D97-AF65-F5344CB8AC3E}">
        <p14:creationId xmlns:p14="http://schemas.microsoft.com/office/powerpoint/2010/main" val="831413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3128258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A502A9-73CC-44CC-A635-419454C555A5}" type="slidenum">
              <a:rPr lang="en-US" smtClean="0"/>
              <a:t>9</a:t>
            </a:fld>
            <a:endParaRPr lang="en-US"/>
          </a:p>
        </p:txBody>
      </p:sp>
    </p:spTree>
    <p:extLst>
      <p:ext uri="{BB962C8B-B14F-4D97-AF65-F5344CB8AC3E}">
        <p14:creationId xmlns:p14="http://schemas.microsoft.com/office/powerpoint/2010/main" val="35770944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3.wdp"/></Relationships>
</file>

<file path=ppt/slideLayouts/_rels/slideLayout2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9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11" name="Freeform 18"/>
          <p:cNvSpPr>
            <a:spLocks noEditPoints="1"/>
          </p:cNvSpPr>
          <p:nvPr userDrawn="1"/>
        </p:nvSpPr>
        <p:spPr bwMode="black">
          <a:xfrm>
            <a:off x="8478901" y="1618436"/>
            <a:ext cx="2444426" cy="2982177"/>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88154041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8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11" name="Group 10"/>
          <p:cNvGrpSpPr/>
          <p:nvPr userDrawn="1"/>
        </p:nvGrpSpPr>
        <p:grpSpPr bwMode="black">
          <a:xfrm>
            <a:off x="8237239" y="2035852"/>
            <a:ext cx="2593301" cy="2005692"/>
            <a:chOff x="813584" y="4312262"/>
            <a:chExt cx="478309" cy="370027"/>
          </a:xfrm>
        </p:grpSpPr>
        <p:sp>
          <p:nvSpPr>
            <p:cNvPr id="13" name="Freeform 79"/>
            <p:cNvSpPr>
              <a:spLocks/>
            </p:cNvSpPr>
            <p:nvPr/>
          </p:nvSpPr>
          <p:spPr bwMode="black">
            <a:xfrm>
              <a:off x="813584" y="4503897"/>
              <a:ext cx="478309" cy="178392"/>
            </a:xfrm>
            <a:custGeom>
              <a:avLst/>
              <a:gdLst>
                <a:gd name="T0" fmla="*/ 159 w 260"/>
                <a:gd name="T1" fmla="*/ 7 h 97"/>
                <a:gd name="T2" fmla="*/ 143 w 260"/>
                <a:gd name="T3" fmla="*/ 23 h 97"/>
                <a:gd name="T4" fmla="*/ 121 w 260"/>
                <a:gd name="T5" fmla="*/ 23 h 97"/>
                <a:gd name="T6" fmla="*/ 105 w 260"/>
                <a:gd name="T7" fmla="*/ 7 h 97"/>
                <a:gd name="T8" fmla="*/ 105 w 260"/>
                <a:gd name="T9" fmla="*/ 0 h 97"/>
                <a:gd name="T10" fmla="*/ 0 w 260"/>
                <a:gd name="T11" fmla="*/ 0 h 97"/>
                <a:gd name="T12" fmla="*/ 0 w 260"/>
                <a:gd name="T13" fmla="*/ 81 h 97"/>
                <a:gd name="T14" fmla="*/ 16 w 260"/>
                <a:gd name="T15" fmla="*/ 97 h 97"/>
                <a:gd name="T16" fmla="*/ 244 w 260"/>
                <a:gd name="T17" fmla="*/ 97 h 97"/>
                <a:gd name="T18" fmla="*/ 260 w 260"/>
                <a:gd name="T19" fmla="*/ 81 h 97"/>
                <a:gd name="T20" fmla="*/ 260 w 260"/>
                <a:gd name="T21" fmla="*/ 0 h 97"/>
                <a:gd name="T22" fmla="*/ 159 w 260"/>
                <a:gd name="T23" fmla="*/ 0 h 97"/>
                <a:gd name="T24" fmla="*/ 159 w 260"/>
                <a:gd name="T2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600"/>
            </a:p>
          </p:txBody>
        </p:sp>
        <p:sp>
          <p:nvSpPr>
            <p:cNvPr id="17" name="Freeform 80"/>
            <p:cNvSpPr>
              <a:spLocks noEditPoints="1"/>
            </p:cNvSpPr>
            <p:nvPr/>
          </p:nvSpPr>
          <p:spPr bwMode="black">
            <a:xfrm>
              <a:off x="813584" y="4312262"/>
              <a:ext cx="478309" cy="176834"/>
            </a:xfrm>
            <a:custGeom>
              <a:avLst/>
              <a:gdLst>
                <a:gd name="T0" fmla="*/ 244 w 260"/>
                <a:gd name="T1" fmla="*/ 39 h 96"/>
                <a:gd name="T2" fmla="*/ 212 w 260"/>
                <a:gd name="T3" fmla="*/ 39 h 96"/>
                <a:gd name="T4" fmla="*/ 212 w 260"/>
                <a:gd name="T5" fmla="*/ 19 h 96"/>
                <a:gd name="T6" fmla="*/ 189 w 260"/>
                <a:gd name="T7" fmla="*/ 0 h 96"/>
                <a:gd name="T8" fmla="*/ 70 w 260"/>
                <a:gd name="T9" fmla="*/ 0 h 96"/>
                <a:gd name="T10" fmla="*/ 47 w 260"/>
                <a:gd name="T11" fmla="*/ 19 h 96"/>
                <a:gd name="T12" fmla="*/ 47 w 260"/>
                <a:gd name="T13" fmla="*/ 39 h 96"/>
                <a:gd name="T14" fmla="*/ 16 w 260"/>
                <a:gd name="T15" fmla="*/ 39 h 96"/>
                <a:gd name="T16" fmla="*/ 0 w 260"/>
                <a:gd name="T17" fmla="*/ 54 h 96"/>
                <a:gd name="T18" fmla="*/ 0 w 260"/>
                <a:gd name="T19" fmla="*/ 96 h 96"/>
                <a:gd name="T20" fmla="*/ 105 w 260"/>
                <a:gd name="T21" fmla="*/ 96 h 96"/>
                <a:gd name="T22" fmla="*/ 105 w 260"/>
                <a:gd name="T23" fmla="*/ 89 h 96"/>
                <a:gd name="T24" fmla="*/ 121 w 260"/>
                <a:gd name="T25" fmla="*/ 74 h 96"/>
                <a:gd name="T26" fmla="*/ 143 w 260"/>
                <a:gd name="T27" fmla="*/ 74 h 96"/>
                <a:gd name="T28" fmla="*/ 159 w 260"/>
                <a:gd name="T29" fmla="*/ 89 h 96"/>
                <a:gd name="T30" fmla="*/ 159 w 260"/>
                <a:gd name="T31" fmla="*/ 96 h 96"/>
                <a:gd name="T32" fmla="*/ 260 w 260"/>
                <a:gd name="T33" fmla="*/ 96 h 96"/>
                <a:gd name="T34" fmla="*/ 260 w 260"/>
                <a:gd name="T35" fmla="*/ 54 h 96"/>
                <a:gd name="T36" fmla="*/ 244 w 260"/>
                <a:gd name="T37" fmla="*/ 39 h 96"/>
                <a:gd name="T38" fmla="*/ 197 w 260"/>
                <a:gd name="T39" fmla="*/ 39 h 96"/>
                <a:gd name="T40" fmla="*/ 61 w 260"/>
                <a:gd name="T41" fmla="*/ 39 h 96"/>
                <a:gd name="T42" fmla="*/ 61 w 260"/>
                <a:gd name="T43" fmla="*/ 19 h 96"/>
                <a:gd name="T44" fmla="*/ 70 w 260"/>
                <a:gd name="T45" fmla="*/ 14 h 96"/>
                <a:gd name="T46" fmla="*/ 189 w 260"/>
                <a:gd name="T47" fmla="*/ 14 h 96"/>
                <a:gd name="T48" fmla="*/ 197 w 260"/>
                <a:gd name="T49" fmla="*/ 19 h 96"/>
                <a:gd name="T50" fmla="*/ 197 w 260"/>
                <a:gd name="T5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27923311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6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11"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5231167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7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4" name="Group 3"/>
          <p:cNvGrpSpPr/>
          <p:nvPr userDrawn="1"/>
        </p:nvGrpSpPr>
        <p:grpSpPr>
          <a:xfrm>
            <a:off x="8436273" y="2193995"/>
            <a:ext cx="1065066" cy="2705496"/>
            <a:chOff x="8882758" y="1905000"/>
            <a:chExt cx="1277596" cy="3245368"/>
          </a:xfrm>
        </p:grpSpPr>
        <p:sp>
          <p:nvSpPr>
            <p:cNvPr id="12" name="Oval 6"/>
            <p:cNvSpPr>
              <a:spLocks noChangeArrowheads="1"/>
            </p:cNvSpPr>
            <p:nvPr userDrawn="1"/>
          </p:nvSpPr>
          <p:spPr bwMode="auto">
            <a:xfrm>
              <a:off x="9255454" y="1905000"/>
              <a:ext cx="529136" cy="539872"/>
            </a:xfrm>
            <a:prstGeom prst="ellipse">
              <a:avLst/>
            </a:pr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8882758" y="2506221"/>
              <a:ext cx="1277596" cy="2644147"/>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15" name="Group 14"/>
          <p:cNvGrpSpPr/>
          <p:nvPr userDrawn="1"/>
        </p:nvGrpSpPr>
        <p:grpSpPr>
          <a:xfrm>
            <a:off x="9895285" y="2193995"/>
            <a:ext cx="1065066" cy="2705496"/>
            <a:chOff x="8882758" y="1905000"/>
            <a:chExt cx="1277596" cy="3245368"/>
          </a:xfrm>
        </p:grpSpPr>
        <p:sp>
          <p:nvSpPr>
            <p:cNvPr id="16" name="Oval 6"/>
            <p:cNvSpPr>
              <a:spLocks noChangeArrowheads="1"/>
            </p:cNvSpPr>
            <p:nvPr userDrawn="1"/>
          </p:nvSpPr>
          <p:spPr bwMode="auto">
            <a:xfrm>
              <a:off x="9255454" y="1905000"/>
              <a:ext cx="529136" cy="539872"/>
            </a:xfrm>
            <a:prstGeom prst="ellipse">
              <a:avLst/>
            </a:pr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8882758" y="2506221"/>
              <a:ext cx="1277596" cy="2644147"/>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18" name="Group 17"/>
          <p:cNvGrpSpPr/>
          <p:nvPr userDrawn="1"/>
        </p:nvGrpSpPr>
        <p:grpSpPr>
          <a:xfrm>
            <a:off x="9059514" y="1813780"/>
            <a:ext cx="1277596" cy="3245368"/>
            <a:chOff x="8882758" y="1905000"/>
            <a:chExt cx="1277596" cy="3245368"/>
          </a:xfrm>
        </p:grpSpPr>
        <p:sp>
          <p:nvSpPr>
            <p:cNvPr id="19" name="Oval 6"/>
            <p:cNvSpPr>
              <a:spLocks noChangeArrowheads="1"/>
            </p:cNvSpPr>
            <p:nvPr userDrawn="1"/>
          </p:nvSpPr>
          <p:spPr bwMode="auto">
            <a:xfrm>
              <a:off x="9255454" y="1905000"/>
              <a:ext cx="529136" cy="539872"/>
            </a:xfrm>
            <a:prstGeom prst="ellipse">
              <a:avLst/>
            </a:pr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8882758" y="2506221"/>
              <a:ext cx="1277596" cy="2644147"/>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3572455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15204121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slideLayout" Target="../slideLayouts/slideLayout39.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theme" Target="../theme/theme3.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34"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59" r:id="rId12"/>
    <p:sldLayoutId id="2147483758" r:id="rId13"/>
    <p:sldLayoutId id="2147483756" r:id="rId14"/>
    <p:sldLayoutId id="2147483747" r:id="rId15"/>
    <p:sldLayoutId id="2147483748" r:id="rId16"/>
    <p:sldLayoutId id="2147483757" r:id="rId17"/>
    <p:sldLayoutId id="2147483749" r:id="rId18"/>
    <p:sldLayoutId id="2147483750" r:id="rId19"/>
    <p:sldLayoutId id="2147483751" r:id="rId20"/>
    <p:sldLayoutId id="2147483752" r:id="rId21"/>
    <p:sldLayoutId id="2147483753" r:id="rId22"/>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55"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0.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0.xml"/><Relationship Id="rId4" Type="http://schemas.microsoft.com/office/2007/relationships/hdphoto" Target="../media/hdphoto4.wdp"/></Relationships>
</file>

<file path=ppt/slides/_rels/slide21.xml.rels><?xml version="1.0" encoding="UTF-8" standalone="yes"?>
<Relationships xmlns="http://schemas.openxmlformats.org/package/2006/relationships"><Relationship Id="rId8" Type="http://schemas.openxmlformats.org/officeDocument/2006/relationships/hyperlink" Target="http://localhost:33779/WcfDataService1.svc/Drivers(1)" TargetMode="External"/><Relationship Id="rId13" Type="http://schemas.openxmlformats.org/officeDocument/2006/relationships/hyperlink" Target="http://localhost:33779/WcfDataService1.svc/Drivers(3)" TargetMode="External"/><Relationship Id="rId18" Type="http://schemas.openxmlformats.org/officeDocument/2006/relationships/hyperlink" Target="http://localhost:33779/WcfDataService1.svc/Drivers(8)" TargetMode="External"/><Relationship Id="rId3" Type="http://schemas.openxmlformats.org/officeDocument/2006/relationships/hyperlink" Target="http://localhost:33779/WcfDataService1.svc/%22" TargetMode="External"/><Relationship Id="rId21" Type="http://schemas.openxmlformats.org/officeDocument/2006/relationships/hyperlink" Target="http://schemas.datacontract.org/2004/07/ContosoWcfService.Models" TargetMode="External"/><Relationship Id="rId7" Type="http://schemas.openxmlformats.org/officeDocument/2006/relationships/hyperlink" Target="http://localhost:33779/WcfDataService1.svc/Drivers" TargetMode="External"/><Relationship Id="rId12" Type="http://schemas.openxmlformats.org/officeDocument/2006/relationships/hyperlink" Target="http://localhost:33779/WcfDataService1.svc/Drivers(2)" TargetMode="External"/><Relationship Id="rId17" Type="http://schemas.openxmlformats.org/officeDocument/2006/relationships/hyperlink" Target="http://localhost:33779/WcfDataService1.svc/Drivers(7)" TargetMode="External"/><Relationship Id="rId2" Type="http://schemas.openxmlformats.org/officeDocument/2006/relationships/notesSlide" Target="../notesSlides/notesSlide21.xml"/><Relationship Id="rId16" Type="http://schemas.openxmlformats.org/officeDocument/2006/relationships/hyperlink" Target="http://localhost:33779/WcfDataService1.svc/Drivers(6)" TargetMode="External"/><Relationship Id="rId20" Type="http://schemas.openxmlformats.org/officeDocument/2006/relationships/hyperlink" Target="http://www.w3.org/2001/XMLSchema%22" TargetMode="External"/><Relationship Id="rId1" Type="http://schemas.openxmlformats.org/officeDocument/2006/relationships/slideLayout" Target="../slideLayouts/slideLayout20.xml"/><Relationship Id="rId6" Type="http://schemas.openxmlformats.org/officeDocument/2006/relationships/hyperlink" Target="http://www.w3.org/2005/Atom%22" TargetMode="External"/><Relationship Id="rId11" Type="http://schemas.openxmlformats.org/officeDocument/2006/relationships/hyperlink" Target="http://schemas.microsoft.com/ado/2007/08/dataservices/scheme%22" TargetMode="External"/><Relationship Id="rId5" Type="http://schemas.openxmlformats.org/officeDocument/2006/relationships/hyperlink" Target="http://schemas.microsoft.com/ado/2007/08/dataservices/metadata%22" TargetMode="External"/><Relationship Id="rId15" Type="http://schemas.openxmlformats.org/officeDocument/2006/relationships/hyperlink" Target="http://localhost:33779/WcfDataService1.svc/Drivers(5)" TargetMode="External"/><Relationship Id="rId10" Type="http://schemas.openxmlformats.org/officeDocument/2006/relationships/hyperlink" Target="http://schemas.microsoft.com/ado/2007/08/dataservices/related/Todays%22" TargetMode="External"/><Relationship Id="rId19" Type="http://schemas.openxmlformats.org/officeDocument/2006/relationships/hyperlink" Target="http://tempuri.org/%22" TargetMode="External"/><Relationship Id="rId4" Type="http://schemas.openxmlformats.org/officeDocument/2006/relationships/hyperlink" Target="http://schemas.microsoft.com/ado/2007/08/dataservices%22" TargetMode="External"/><Relationship Id="rId9" Type="http://schemas.openxmlformats.org/officeDocument/2006/relationships/hyperlink" Target="http://schemas.microsoft.com/ado/2007/08/dataservices/related/DistributionCenter%22" TargetMode="External"/><Relationship Id="rId14" Type="http://schemas.openxmlformats.org/officeDocument/2006/relationships/hyperlink" Target="http://localhost:33779/WcfDataService1.svc/Drivers(4)" TargetMode="External"/><Relationship Id="rId22" Type="http://schemas.openxmlformats.org/officeDocument/2006/relationships/hyperlink" Target="http://www.w3.org/2001/XMLSchema-instance%22"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0.xml"/><Relationship Id="rId5" Type="http://schemas.openxmlformats.org/officeDocument/2006/relationships/image" Target="../media/image16.wmf"/><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0.xml"/><Relationship Id="rId6" Type="http://schemas.openxmlformats.org/officeDocument/2006/relationships/image" Target="../media/image1.png"/><Relationship Id="rId5" Type="http://schemas.openxmlformats.org/officeDocument/2006/relationships/image" Target="../media/image19.png"/><Relationship Id="rId4" Type="http://schemas.openxmlformats.org/officeDocument/2006/relationships/image" Target="../media/image18.tif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0.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113" y="2234114"/>
            <a:ext cx="8699499" cy="1359196"/>
          </a:xfrm>
        </p:spPr>
        <p:txBody>
          <a:bodyPr/>
          <a:lstStyle/>
          <a:p>
            <a:r>
              <a:rPr lang="en-US" dirty="0" smtClean="0"/>
              <a:t>Building Mobile Phone Applications in the Cloud</a:t>
            </a:r>
            <a:endParaRPr lang="en-US" dirty="0"/>
          </a:p>
        </p:txBody>
      </p:sp>
      <p:sp>
        <p:nvSpPr>
          <p:cNvPr id="3" name="Subtitle 2"/>
          <p:cNvSpPr>
            <a:spLocks noGrp="1"/>
          </p:cNvSpPr>
          <p:nvPr>
            <p:ph type="body" sz="quarter" idx="11"/>
          </p:nvPr>
        </p:nvSpPr>
        <p:spPr/>
        <p:txBody>
          <a:bodyPr>
            <a:normAutofit/>
          </a:bodyPr>
          <a:lstStyle/>
          <a:p>
            <a:r>
              <a:rPr lang="en-US" dirty="0"/>
              <a:t>Name</a:t>
            </a:r>
          </a:p>
          <a:p>
            <a:r>
              <a:rPr lang="en-US" dirty="0"/>
              <a:t>Title</a:t>
            </a:r>
          </a:p>
          <a:p>
            <a:r>
              <a:rPr lang="en-US" dirty="0" smtClean="0"/>
              <a:t>Organization</a:t>
            </a:r>
            <a:endParaRPr lang="en-US" dirty="0"/>
          </a:p>
        </p:txBody>
      </p:sp>
    </p:spTree>
    <p:extLst>
      <p:ext uri="{BB962C8B-B14F-4D97-AF65-F5344CB8AC3E}">
        <p14:creationId xmlns:p14="http://schemas.microsoft.com/office/powerpoint/2010/main" val="201042568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p:txBody>
          <a:bodyPr/>
          <a:lstStyle/>
          <a:p>
            <a:r>
              <a:rPr lang="en-US" dirty="0"/>
              <a:t>Storage: Secrets</a:t>
            </a:r>
          </a:p>
        </p:txBody>
      </p:sp>
      <p:sp>
        <p:nvSpPr>
          <p:cNvPr id="13" name="Text Placeholder 2"/>
          <p:cNvSpPr>
            <a:spLocks noGrp="1"/>
          </p:cNvSpPr>
          <p:nvPr>
            <p:ph type="body" sz="quarter" idx="10"/>
          </p:nvPr>
        </p:nvSpPr>
        <p:spPr>
          <a:xfrm>
            <a:off x="519112" y="1447799"/>
            <a:ext cx="11149013" cy="3978012"/>
          </a:xfrm>
        </p:spPr>
        <p:txBody>
          <a:bodyPr/>
          <a:lstStyle/>
          <a:p>
            <a:r>
              <a:rPr lang="en-US" dirty="0" smtClean="0">
                <a:solidFill>
                  <a:schemeClr val="accent1">
                    <a:alpha val="99000"/>
                  </a:schemeClr>
                </a:solidFill>
              </a:rPr>
              <a:t>Windows Azure</a:t>
            </a:r>
          </a:p>
          <a:p>
            <a:pPr lvl="1">
              <a:spcAft>
                <a:spcPts val="600"/>
              </a:spcAft>
            </a:pPr>
            <a:r>
              <a:rPr lang="en-US" dirty="0" smtClean="0"/>
              <a:t>Storage name</a:t>
            </a:r>
          </a:p>
          <a:p>
            <a:pPr lvl="1">
              <a:spcAft>
                <a:spcPts val="600"/>
              </a:spcAft>
            </a:pPr>
            <a:r>
              <a:rPr lang="en-US" dirty="0" smtClean="0"/>
              <a:t>Storage key</a:t>
            </a:r>
          </a:p>
          <a:p>
            <a:pPr lvl="1"/>
            <a:endParaRPr lang="en-US" dirty="0" smtClean="0"/>
          </a:p>
          <a:p>
            <a:r>
              <a:rPr lang="en-US" dirty="0" smtClean="0">
                <a:solidFill>
                  <a:schemeClr val="accent1">
                    <a:alpha val="99000"/>
                  </a:schemeClr>
                </a:solidFill>
              </a:rPr>
              <a:t>Windows Azure </a:t>
            </a:r>
          </a:p>
          <a:p>
            <a:r>
              <a:rPr lang="en-US" dirty="0" smtClean="0">
                <a:solidFill>
                  <a:schemeClr val="accent1">
                    <a:alpha val="99000"/>
                  </a:schemeClr>
                </a:solidFill>
              </a:rPr>
              <a:t>SQL Database</a:t>
            </a:r>
            <a:endParaRPr lang="en-US" dirty="0">
              <a:solidFill>
                <a:schemeClr val="accent1">
                  <a:alpha val="99000"/>
                </a:schemeClr>
              </a:solidFill>
            </a:endParaRPr>
          </a:p>
          <a:p>
            <a:pPr lvl="1">
              <a:spcAft>
                <a:spcPts val="600"/>
              </a:spcAft>
            </a:pPr>
            <a:r>
              <a:rPr lang="en-US" dirty="0"/>
              <a:t>Username</a:t>
            </a:r>
          </a:p>
          <a:p>
            <a:pPr lvl="1">
              <a:spcAft>
                <a:spcPts val="600"/>
              </a:spcAft>
            </a:pPr>
            <a:r>
              <a:rPr lang="en-US" dirty="0"/>
              <a:t>Password</a:t>
            </a:r>
          </a:p>
          <a:p>
            <a:pPr lvl="1"/>
            <a:endParaRPr lang="en-US" dirty="0" smtClean="0"/>
          </a:p>
        </p:txBody>
      </p:sp>
      <p:grpSp>
        <p:nvGrpSpPr>
          <p:cNvPr id="6" name="1"/>
          <p:cNvGrpSpPr/>
          <p:nvPr/>
        </p:nvGrpSpPr>
        <p:grpSpPr>
          <a:xfrm>
            <a:off x="4634157" y="1320800"/>
            <a:ext cx="7033968" cy="4991100"/>
            <a:chOff x="5154857" y="977901"/>
            <a:chExt cx="7033968" cy="4991100"/>
          </a:xfrm>
        </p:grpSpPr>
        <p:pic>
          <p:nvPicPr>
            <p:cNvPr id="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4857" y="977901"/>
              <a:ext cx="7033968" cy="4991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p:cNvSpPr/>
            <p:nvPr/>
          </p:nvSpPr>
          <p:spPr>
            <a:xfrm>
              <a:off x="8379817" y="4940300"/>
              <a:ext cx="3555074"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a:p>
          </p:txBody>
        </p:sp>
      </p:grpSp>
      <p:grpSp>
        <p:nvGrpSpPr>
          <p:cNvPr id="7" name="Group 6"/>
          <p:cNvGrpSpPr/>
          <p:nvPr/>
        </p:nvGrpSpPr>
        <p:grpSpPr>
          <a:xfrm>
            <a:off x="4467024" y="1193801"/>
            <a:ext cx="7343976" cy="5264149"/>
            <a:chOff x="4467024" y="1193801"/>
            <a:chExt cx="7343976" cy="5264149"/>
          </a:xfrm>
        </p:grpSpPr>
        <p:sp>
          <p:nvSpPr>
            <p:cNvPr id="22" name="1 mask"/>
            <p:cNvSpPr/>
            <p:nvPr/>
          </p:nvSpPr>
          <p:spPr bwMode="auto">
            <a:xfrm>
              <a:off x="4467024" y="1193801"/>
              <a:ext cx="7343976" cy="5264149"/>
            </a:xfrm>
            <a:prstGeom prst="rect">
              <a:avLst/>
            </a:prstGeom>
            <a:solidFill>
              <a:schemeClr val="bg1">
                <a:alpha val="74000"/>
              </a:schemeClr>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grpSp>
          <p:nvGrpSpPr>
            <p:cNvPr id="23" name="2"/>
            <p:cNvGrpSpPr/>
            <p:nvPr/>
          </p:nvGrpSpPr>
          <p:grpSpPr>
            <a:xfrm>
              <a:off x="4634157" y="2550685"/>
              <a:ext cx="7033968" cy="2531330"/>
              <a:chOff x="5231038" y="2235199"/>
              <a:chExt cx="6881607" cy="2476500"/>
            </a:xfrm>
          </p:grpSpPr>
          <p:pic>
            <p:nvPicPr>
              <p:cNvPr id="2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1038" y="2235199"/>
                <a:ext cx="6881607"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24"/>
              <p:cNvSpPr/>
              <p:nvPr/>
            </p:nvSpPr>
            <p:spPr>
              <a:xfrm>
                <a:off x="5307217" y="2641599"/>
                <a:ext cx="6703854" cy="142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a:p>
            </p:txBody>
          </p:sp>
        </p:grpSp>
      </p:grpSp>
      <p:grpSp>
        <p:nvGrpSpPr>
          <p:cNvPr id="8" name="Group 7"/>
          <p:cNvGrpSpPr/>
          <p:nvPr/>
        </p:nvGrpSpPr>
        <p:grpSpPr>
          <a:xfrm>
            <a:off x="4467024" y="1155701"/>
            <a:ext cx="7343976" cy="5264149"/>
            <a:chOff x="4467024" y="1155701"/>
            <a:chExt cx="7343976" cy="5264149"/>
          </a:xfrm>
        </p:grpSpPr>
        <p:sp>
          <p:nvSpPr>
            <p:cNvPr id="29" name="1 mask"/>
            <p:cNvSpPr/>
            <p:nvPr/>
          </p:nvSpPr>
          <p:spPr bwMode="auto">
            <a:xfrm>
              <a:off x="4467024" y="1155701"/>
              <a:ext cx="7343976" cy="5264149"/>
            </a:xfrm>
            <a:prstGeom prst="rect">
              <a:avLst/>
            </a:prstGeom>
            <a:solidFill>
              <a:schemeClr val="bg1">
                <a:alpha val="74000"/>
              </a:schemeClr>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grpSp>
          <p:nvGrpSpPr>
            <p:cNvPr id="26" name="3"/>
            <p:cNvGrpSpPr/>
            <p:nvPr/>
          </p:nvGrpSpPr>
          <p:grpSpPr>
            <a:xfrm>
              <a:off x="4634157" y="1459286"/>
              <a:ext cx="7033968" cy="4714128"/>
              <a:chOff x="5624636" y="1193801"/>
              <a:chExt cx="6310256" cy="4229100"/>
            </a:xfrm>
          </p:grpSpPr>
          <p:pic>
            <p:nvPicPr>
              <p:cNvPr id="2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4636" y="1193801"/>
                <a:ext cx="6310256"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le 27"/>
              <p:cNvSpPr/>
              <p:nvPr/>
            </p:nvSpPr>
            <p:spPr>
              <a:xfrm>
                <a:off x="5924277" y="2133599"/>
                <a:ext cx="3250353" cy="203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a:p>
            </p:txBody>
          </p:sp>
        </p:grpSp>
      </p:grpSp>
      <p:sp>
        <p:nvSpPr>
          <p:cNvPr id="30" name="Rectangle 29"/>
          <p:cNvSpPr/>
          <p:nvPr/>
        </p:nvSpPr>
        <p:spPr>
          <a:xfrm>
            <a:off x="4665675" y="2941073"/>
            <a:ext cx="6959588" cy="3196202"/>
          </a:xfrm>
          <a:prstGeom prst="rect">
            <a:avLst/>
          </a:prstGeom>
          <a:solidFill>
            <a:schemeClr val="bg1">
              <a:lumMod val="95000"/>
            </a:schemeClr>
          </a:solidFill>
        </p:spPr>
        <p:txBody>
          <a:bodyPr wrap="square" lIns="0" tIns="60949" rIns="121899" bIns="60949" anchor="ctr" anchorCtr="0">
            <a:noAutofit/>
          </a:bodyPr>
          <a:lstStyle/>
          <a:p>
            <a:pPr marL="65082" algn="ctr"/>
            <a:r>
              <a:rPr lang="en-US" sz="3200" dirty="0">
                <a:solidFill>
                  <a:srgbClr val="FF0000">
                    <a:alpha val="99000"/>
                  </a:srgbClr>
                </a:solidFill>
                <a:latin typeface="Segoe UI Light" pitchFamily="34" charset="0"/>
              </a:rPr>
              <a:t>Once </a:t>
            </a:r>
            <a:r>
              <a:rPr lang="en-US" sz="3200" dirty="0" smtClean="0">
                <a:solidFill>
                  <a:srgbClr val="FF0000">
                    <a:alpha val="99000"/>
                  </a:srgbClr>
                </a:solidFill>
                <a:latin typeface="Segoe UI Light" pitchFamily="34" charset="0"/>
              </a:rPr>
              <a:t>you </a:t>
            </a:r>
            <a:r>
              <a:rPr lang="en-US" sz="3200" dirty="0">
                <a:solidFill>
                  <a:srgbClr val="FF0000">
                    <a:alpha val="99000"/>
                  </a:srgbClr>
                </a:solidFill>
                <a:latin typeface="Segoe UI Light" pitchFamily="34" charset="0"/>
              </a:rPr>
              <a:t>share </a:t>
            </a:r>
            <a:r>
              <a:rPr lang="en-US" sz="3200" dirty="0" smtClean="0">
                <a:solidFill>
                  <a:srgbClr val="FF0000">
                    <a:alpha val="99000"/>
                  </a:srgbClr>
                </a:solidFill>
                <a:latin typeface="Segoe UI Light" pitchFamily="34" charset="0"/>
              </a:rPr>
              <a:t>your </a:t>
            </a:r>
            <a:r>
              <a:rPr lang="en-US" sz="3200" dirty="0">
                <a:solidFill>
                  <a:srgbClr val="FF0000">
                    <a:alpha val="99000"/>
                  </a:srgbClr>
                </a:solidFill>
                <a:latin typeface="Segoe UI Light" pitchFamily="34" charset="0"/>
              </a:rPr>
              <a:t>secret, </a:t>
            </a:r>
            <a:r>
              <a:rPr lang="en-US" sz="3200" dirty="0" smtClean="0">
                <a:solidFill>
                  <a:srgbClr val="FF0000">
                    <a:alpha val="99000"/>
                  </a:srgbClr>
                </a:solidFill>
                <a:latin typeface="Segoe UI Light" pitchFamily="34" charset="0"/>
              </a:rPr>
              <a:t/>
            </a:r>
            <a:br>
              <a:rPr lang="en-US" sz="3200" dirty="0" smtClean="0">
                <a:solidFill>
                  <a:srgbClr val="FF0000">
                    <a:alpha val="99000"/>
                  </a:srgbClr>
                </a:solidFill>
                <a:latin typeface="Segoe UI Light" pitchFamily="34" charset="0"/>
              </a:rPr>
            </a:br>
            <a:r>
              <a:rPr lang="en-US" sz="3200" dirty="0" smtClean="0">
                <a:solidFill>
                  <a:srgbClr val="FF0000">
                    <a:alpha val="99000"/>
                  </a:srgbClr>
                </a:solidFill>
                <a:latin typeface="Segoe UI Light" pitchFamily="34" charset="0"/>
              </a:rPr>
              <a:t>it’s </a:t>
            </a:r>
            <a:r>
              <a:rPr lang="en-US" sz="3200" dirty="0">
                <a:solidFill>
                  <a:srgbClr val="FF0000">
                    <a:alpha val="99000"/>
                  </a:srgbClr>
                </a:solidFill>
                <a:latin typeface="Segoe UI Light" pitchFamily="34" charset="0"/>
              </a:rPr>
              <a:t>no longer secret</a:t>
            </a:r>
          </a:p>
        </p:txBody>
      </p:sp>
    </p:spTree>
    <p:extLst>
      <p:ext uri="{BB962C8B-B14F-4D97-AF65-F5344CB8AC3E}">
        <p14:creationId xmlns:p14="http://schemas.microsoft.com/office/powerpoint/2010/main" val="36196325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bwMode="auto">
          <a:xfrm>
            <a:off x="5824665" y="1308296"/>
            <a:ext cx="5843460" cy="5070992"/>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grpSp>
        <p:nvGrpSpPr>
          <p:cNvPr id="29" name="Group 28"/>
          <p:cNvGrpSpPr/>
          <p:nvPr/>
        </p:nvGrpSpPr>
        <p:grpSpPr>
          <a:xfrm>
            <a:off x="5973014" y="1482166"/>
            <a:ext cx="5546762" cy="3351175"/>
            <a:chOff x="214313" y="2174875"/>
            <a:chExt cx="990600" cy="598488"/>
          </a:xfrm>
          <a:solidFill>
            <a:schemeClr val="bg1"/>
          </a:solidFill>
        </p:grpSpPr>
        <p:sp>
          <p:nvSpPr>
            <p:cNvPr id="30"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519112" y="228600"/>
            <a:ext cx="11823700" cy="747897"/>
          </a:xfrm>
        </p:spPr>
        <p:txBody>
          <a:bodyPr/>
          <a:lstStyle/>
          <a:p>
            <a:r>
              <a:rPr lang="en-US" dirty="0"/>
              <a:t>Storage: How do we keep secrets secret?</a:t>
            </a:r>
          </a:p>
        </p:txBody>
      </p:sp>
      <p:sp>
        <p:nvSpPr>
          <p:cNvPr id="3" name="Text Placeholder 2"/>
          <p:cNvSpPr>
            <a:spLocks noGrp="1"/>
          </p:cNvSpPr>
          <p:nvPr>
            <p:ph type="body" sz="quarter" idx="10"/>
          </p:nvPr>
        </p:nvSpPr>
        <p:spPr>
          <a:xfrm>
            <a:off x="519112" y="1447799"/>
            <a:ext cx="4909231" cy="3385542"/>
          </a:xfrm>
        </p:spPr>
        <p:txBody>
          <a:bodyPr/>
          <a:lstStyle/>
          <a:p>
            <a:pPr>
              <a:spcAft>
                <a:spcPts val="2400"/>
              </a:spcAft>
            </a:pPr>
            <a:r>
              <a:rPr lang="en-US" dirty="0" smtClean="0">
                <a:solidFill>
                  <a:schemeClr val="accent1">
                    <a:alpha val="99000"/>
                  </a:schemeClr>
                </a:solidFill>
              </a:rPr>
              <a:t>Proxy the requests</a:t>
            </a:r>
          </a:p>
          <a:p>
            <a:pPr>
              <a:spcAft>
                <a:spcPts val="2400"/>
              </a:spcAft>
            </a:pPr>
            <a:r>
              <a:rPr lang="en-US" dirty="0" smtClean="0">
                <a:solidFill>
                  <a:schemeClr val="accent1">
                    <a:alpha val="99000"/>
                  </a:schemeClr>
                </a:solidFill>
              </a:rPr>
              <a:t>Client sends data </a:t>
            </a:r>
            <a:br>
              <a:rPr lang="en-US" dirty="0" smtClean="0">
                <a:solidFill>
                  <a:schemeClr val="accent1">
                    <a:alpha val="99000"/>
                  </a:schemeClr>
                </a:solidFill>
              </a:rPr>
            </a:br>
            <a:r>
              <a:rPr lang="en-US" dirty="0" smtClean="0">
                <a:solidFill>
                  <a:schemeClr val="accent1">
                    <a:alpha val="99000"/>
                  </a:schemeClr>
                </a:solidFill>
              </a:rPr>
              <a:t>to web role</a:t>
            </a:r>
          </a:p>
          <a:p>
            <a:pPr>
              <a:spcAft>
                <a:spcPts val="2400"/>
              </a:spcAft>
            </a:pPr>
            <a:r>
              <a:rPr lang="en-US" dirty="0" smtClean="0">
                <a:solidFill>
                  <a:schemeClr val="accent1">
                    <a:alpha val="99000"/>
                  </a:schemeClr>
                </a:solidFill>
              </a:rPr>
              <a:t>Web role sends </a:t>
            </a:r>
            <a:br>
              <a:rPr lang="en-US" dirty="0" smtClean="0">
                <a:solidFill>
                  <a:schemeClr val="accent1">
                    <a:alpha val="99000"/>
                  </a:schemeClr>
                </a:solidFill>
              </a:rPr>
            </a:br>
            <a:r>
              <a:rPr lang="en-US" dirty="0" smtClean="0">
                <a:solidFill>
                  <a:schemeClr val="accent1">
                    <a:alpha val="99000"/>
                  </a:schemeClr>
                </a:solidFill>
              </a:rPr>
              <a:t>data to storage</a:t>
            </a:r>
            <a:endParaRPr lang="en-US" dirty="0">
              <a:solidFill>
                <a:schemeClr val="accent1">
                  <a:alpha val="99000"/>
                </a:schemeClr>
              </a:solidFill>
            </a:endParaRPr>
          </a:p>
        </p:txBody>
      </p:sp>
      <p:cxnSp>
        <p:nvCxnSpPr>
          <p:cNvPr id="5" name="Straight Connector 4"/>
          <p:cNvCxnSpPr/>
          <p:nvPr/>
        </p:nvCxnSpPr>
        <p:spPr>
          <a:xfrm flipH="1" flipV="1">
            <a:off x="8186874" y="3848612"/>
            <a:ext cx="1119042" cy="1949563"/>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8" name="TextBox 7"/>
          <p:cNvSpPr txBox="1"/>
          <p:nvPr/>
        </p:nvSpPr>
        <p:spPr>
          <a:xfrm>
            <a:off x="8286832" y="4897777"/>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a:solidFill>
                  <a:schemeClr val="bg1">
                    <a:alpha val="99000"/>
                  </a:schemeClr>
                </a:solidFill>
              </a:rPr>
              <a:t>(1)</a:t>
            </a:r>
          </a:p>
        </p:txBody>
      </p:sp>
      <p:sp>
        <p:nvSpPr>
          <p:cNvPr id="9" name="TextBox 8"/>
          <p:cNvSpPr txBox="1"/>
          <p:nvPr/>
        </p:nvSpPr>
        <p:spPr>
          <a:xfrm>
            <a:off x="8680329" y="2600681"/>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a:solidFill>
                  <a:schemeClr val="accent4">
                    <a:alpha val="99000"/>
                  </a:schemeClr>
                </a:solidFill>
              </a:rPr>
              <a:t>(2)</a:t>
            </a:r>
          </a:p>
        </p:txBody>
      </p:sp>
      <p:grpSp>
        <p:nvGrpSpPr>
          <p:cNvPr id="32" name="Group 31"/>
          <p:cNvGrpSpPr/>
          <p:nvPr/>
        </p:nvGrpSpPr>
        <p:grpSpPr>
          <a:xfrm>
            <a:off x="9917211" y="1853213"/>
            <a:ext cx="1232105" cy="1355851"/>
            <a:chOff x="-1290162" y="842737"/>
            <a:chExt cx="986944" cy="1086067"/>
          </a:xfrm>
          <a:solidFill>
            <a:srgbClr val="FFFFFF"/>
          </a:solidFill>
        </p:grpSpPr>
        <p:sp>
          <p:nvSpPr>
            <p:cNvPr id="33" name="Rectangle 32"/>
            <p:cNvSpPr/>
            <p:nvPr/>
          </p:nvSpPr>
          <p:spPr>
            <a:xfrm>
              <a:off x="-1278789" y="842737"/>
              <a:ext cx="975571" cy="1086067"/>
            </a:xfrm>
            <a:prstGeom prst="rect">
              <a:avLst/>
            </a:prstGeom>
            <a:grpFill/>
            <a:ln w="50800">
              <a:solidFill>
                <a:schemeClr val="accent1"/>
              </a:solidFill>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ln>
                  <a:solidFill>
                    <a:schemeClr val="accent4"/>
                  </a:solidFill>
                </a:ln>
                <a:solidFill>
                  <a:schemeClr val="accent4"/>
                </a:solidFill>
              </a:endParaRPr>
            </a:p>
          </p:txBody>
        </p:sp>
        <p:cxnSp>
          <p:nvCxnSpPr>
            <p:cNvPr id="34" name="Straight Connector 33"/>
            <p:cNvCxnSpPr/>
            <p:nvPr/>
          </p:nvCxnSpPr>
          <p:spPr>
            <a:xfrm>
              <a:off x="-1088825" y="842737"/>
              <a:ext cx="0" cy="1086067"/>
            </a:xfrm>
            <a:prstGeom prst="line">
              <a:avLst/>
            </a:prstGeom>
            <a:grpFill/>
            <a:ln w="50800">
              <a:solidFill>
                <a:schemeClr val="accent1"/>
              </a:solidFill>
            </a:ln>
          </p:spPr>
          <p:style>
            <a:lnRef idx="2">
              <a:schemeClr val="dk1"/>
            </a:lnRef>
            <a:fillRef idx="1">
              <a:schemeClr val="lt1"/>
            </a:fillRef>
            <a:effectRef idx="0">
              <a:schemeClr val="dk1"/>
            </a:effectRef>
            <a:fontRef idx="minor">
              <a:schemeClr val="dk1"/>
            </a:fontRef>
          </p:style>
        </p:cxnSp>
        <p:cxnSp>
          <p:nvCxnSpPr>
            <p:cNvPr id="35" name="Straight Connector 34"/>
            <p:cNvCxnSpPr/>
            <p:nvPr/>
          </p:nvCxnSpPr>
          <p:spPr>
            <a:xfrm>
              <a:off x="-885244" y="842737"/>
              <a:ext cx="0" cy="1086067"/>
            </a:xfrm>
            <a:prstGeom prst="line">
              <a:avLst/>
            </a:prstGeom>
            <a:grpFill/>
            <a:ln w="50800">
              <a:solidFill>
                <a:schemeClr val="accent1"/>
              </a:solidFill>
            </a:ln>
          </p:spPr>
          <p:style>
            <a:lnRef idx="2">
              <a:schemeClr val="dk1"/>
            </a:lnRef>
            <a:fillRef idx="1">
              <a:schemeClr val="lt1"/>
            </a:fillRef>
            <a:effectRef idx="0">
              <a:schemeClr val="dk1"/>
            </a:effectRef>
            <a:fontRef idx="minor">
              <a:schemeClr val="dk1"/>
            </a:fontRef>
          </p:style>
        </p:cxnSp>
        <p:cxnSp>
          <p:nvCxnSpPr>
            <p:cNvPr id="36" name="Straight Connector 35"/>
            <p:cNvCxnSpPr/>
            <p:nvPr/>
          </p:nvCxnSpPr>
          <p:spPr>
            <a:xfrm>
              <a:off x="-681663" y="842737"/>
              <a:ext cx="0" cy="1086067"/>
            </a:xfrm>
            <a:prstGeom prst="line">
              <a:avLst/>
            </a:prstGeom>
            <a:grpFill/>
            <a:ln w="50800">
              <a:solidFill>
                <a:schemeClr val="accent1"/>
              </a:solidFill>
            </a:ln>
          </p:spPr>
          <p:style>
            <a:lnRef idx="2">
              <a:schemeClr val="dk1"/>
            </a:lnRef>
            <a:fillRef idx="1">
              <a:schemeClr val="lt1"/>
            </a:fillRef>
            <a:effectRef idx="0">
              <a:schemeClr val="dk1"/>
            </a:effectRef>
            <a:fontRef idx="minor">
              <a:schemeClr val="dk1"/>
            </a:fontRef>
          </p:style>
        </p:cxnSp>
        <p:cxnSp>
          <p:nvCxnSpPr>
            <p:cNvPr id="37" name="Straight Connector 36"/>
            <p:cNvCxnSpPr/>
            <p:nvPr/>
          </p:nvCxnSpPr>
          <p:spPr>
            <a:xfrm>
              <a:off x="-478083" y="842737"/>
              <a:ext cx="0" cy="1086067"/>
            </a:xfrm>
            <a:prstGeom prst="line">
              <a:avLst/>
            </a:prstGeom>
            <a:grpFill/>
            <a:ln w="50800">
              <a:solidFill>
                <a:schemeClr val="accent1"/>
              </a:solidFill>
            </a:ln>
          </p:spPr>
          <p:style>
            <a:lnRef idx="2">
              <a:schemeClr val="dk1"/>
            </a:lnRef>
            <a:fillRef idx="1">
              <a:schemeClr val="lt1"/>
            </a:fillRef>
            <a:effectRef idx="0">
              <a:schemeClr val="dk1"/>
            </a:effectRef>
            <a:fontRef idx="minor">
              <a:schemeClr val="dk1"/>
            </a:fontRef>
          </p:style>
        </p:cxnSp>
        <p:cxnSp>
          <p:nvCxnSpPr>
            <p:cNvPr id="38" name="Straight Connector 37"/>
            <p:cNvCxnSpPr/>
            <p:nvPr/>
          </p:nvCxnSpPr>
          <p:spPr>
            <a:xfrm rot="16200000">
              <a:off x="-802701" y="1228665"/>
              <a:ext cx="0" cy="974921"/>
            </a:xfrm>
            <a:prstGeom prst="line">
              <a:avLst/>
            </a:prstGeom>
            <a:grpFill/>
            <a:ln w="50800">
              <a:solidFill>
                <a:schemeClr val="accent1"/>
              </a:solidFill>
            </a:ln>
          </p:spPr>
          <p:style>
            <a:lnRef idx="2">
              <a:schemeClr val="dk1"/>
            </a:lnRef>
            <a:fillRef idx="1">
              <a:schemeClr val="lt1"/>
            </a:fillRef>
            <a:effectRef idx="0">
              <a:schemeClr val="dk1"/>
            </a:effectRef>
            <a:fontRef idx="minor">
              <a:schemeClr val="dk1"/>
            </a:fontRef>
          </p:style>
        </p:cxnSp>
        <p:cxnSp>
          <p:nvCxnSpPr>
            <p:cNvPr id="39" name="Straight Connector 38"/>
            <p:cNvCxnSpPr/>
            <p:nvPr/>
          </p:nvCxnSpPr>
          <p:spPr>
            <a:xfrm rot="16200000">
              <a:off x="-802701" y="1015066"/>
              <a:ext cx="0" cy="974921"/>
            </a:xfrm>
            <a:prstGeom prst="line">
              <a:avLst/>
            </a:prstGeom>
            <a:grpFill/>
            <a:ln w="50800">
              <a:solidFill>
                <a:schemeClr val="accent1"/>
              </a:solidFill>
            </a:ln>
          </p:spPr>
          <p:style>
            <a:lnRef idx="2">
              <a:schemeClr val="dk1"/>
            </a:lnRef>
            <a:fillRef idx="1">
              <a:schemeClr val="lt1"/>
            </a:fillRef>
            <a:effectRef idx="0">
              <a:schemeClr val="dk1"/>
            </a:effectRef>
            <a:fontRef idx="minor">
              <a:schemeClr val="dk1"/>
            </a:fontRef>
          </p:style>
        </p:cxnSp>
        <p:cxnSp>
          <p:nvCxnSpPr>
            <p:cNvPr id="40" name="Straight Connector 39"/>
            <p:cNvCxnSpPr/>
            <p:nvPr/>
          </p:nvCxnSpPr>
          <p:spPr>
            <a:xfrm rot="16200000">
              <a:off x="-802701" y="801468"/>
              <a:ext cx="0" cy="974921"/>
            </a:xfrm>
            <a:prstGeom prst="line">
              <a:avLst/>
            </a:prstGeom>
            <a:grpFill/>
            <a:ln w="50800">
              <a:solidFill>
                <a:schemeClr val="accent1"/>
              </a:solidFill>
            </a:ln>
          </p:spPr>
          <p:style>
            <a:lnRef idx="2">
              <a:schemeClr val="dk1"/>
            </a:lnRef>
            <a:fillRef idx="1">
              <a:schemeClr val="lt1"/>
            </a:fillRef>
            <a:effectRef idx="0">
              <a:schemeClr val="dk1"/>
            </a:effectRef>
            <a:fontRef idx="minor">
              <a:schemeClr val="dk1"/>
            </a:fontRef>
          </p:style>
        </p:cxnSp>
        <p:cxnSp>
          <p:nvCxnSpPr>
            <p:cNvPr id="41" name="Straight Connector 40"/>
            <p:cNvCxnSpPr/>
            <p:nvPr/>
          </p:nvCxnSpPr>
          <p:spPr>
            <a:xfrm rot="16200000">
              <a:off x="-802701" y="587869"/>
              <a:ext cx="0" cy="974921"/>
            </a:xfrm>
            <a:prstGeom prst="line">
              <a:avLst/>
            </a:prstGeom>
            <a:grpFill/>
            <a:ln w="50800">
              <a:solidFill>
                <a:schemeClr val="accent1"/>
              </a:solidFill>
            </a:ln>
          </p:spPr>
          <p:style>
            <a:lnRef idx="2">
              <a:schemeClr val="dk1"/>
            </a:lnRef>
            <a:fillRef idx="1">
              <a:schemeClr val="lt1"/>
            </a:fillRef>
            <a:effectRef idx="0">
              <a:schemeClr val="dk1"/>
            </a:effectRef>
            <a:fontRef idx="minor">
              <a:schemeClr val="dk1"/>
            </a:fontRef>
          </p:style>
        </p:cxnSp>
      </p:grpSp>
      <p:grpSp>
        <p:nvGrpSpPr>
          <p:cNvPr id="42" name="Group 41"/>
          <p:cNvGrpSpPr/>
          <p:nvPr/>
        </p:nvGrpSpPr>
        <p:grpSpPr>
          <a:xfrm>
            <a:off x="9148739" y="-694587"/>
            <a:ext cx="1872849" cy="426277"/>
            <a:chOff x="8079777" y="5723467"/>
            <a:chExt cx="672244" cy="269455"/>
          </a:xfrm>
          <a:noFill/>
        </p:grpSpPr>
        <p:sp>
          <p:nvSpPr>
            <p:cNvPr id="43" name="Rectangle 42"/>
            <p:cNvSpPr/>
            <p:nvPr/>
          </p:nvSpPr>
          <p:spPr bwMode="auto">
            <a:xfrm>
              <a:off x="8079777" y="5723467"/>
              <a:ext cx="336122"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accent1"/>
                </a:solidFill>
                <a:latin typeface="+mj-lt"/>
              </a:endParaRPr>
            </a:p>
          </p:txBody>
        </p:sp>
        <p:sp>
          <p:nvSpPr>
            <p:cNvPr id="44" name="Rectangle 43"/>
            <p:cNvSpPr/>
            <p:nvPr/>
          </p:nvSpPr>
          <p:spPr bwMode="auto">
            <a:xfrm>
              <a:off x="8247838" y="5723467"/>
              <a:ext cx="336122"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accent1"/>
                </a:solidFill>
                <a:latin typeface="+mj-lt"/>
              </a:endParaRPr>
            </a:p>
          </p:txBody>
        </p:sp>
        <p:sp>
          <p:nvSpPr>
            <p:cNvPr id="45" name="Rectangle 44"/>
            <p:cNvSpPr/>
            <p:nvPr/>
          </p:nvSpPr>
          <p:spPr bwMode="auto">
            <a:xfrm>
              <a:off x="8415899" y="5723467"/>
              <a:ext cx="336122"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accent1"/>
                </a:solidFill>
                <a:latin typeface="+mj-lt"/>
              </a:endParaRPr>
            </a:p>
          </p:txBody>
        </p:sp>
        <p:sp>
          <p:nvSpPr>
            <p:cNvPr id="46" name="Rectangle 45"/>
            <p:cNvSpPr/>
            <p:nvPr/>
          </p:nvSpPr>
          <p:spPr bwMode="auto">
            <a:xfrm>
              <a:off x="8583960" y="5723467"/>
              <a:ext cx="168061"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accent1"/>
                </a:solidFill>
                <a:latin typeface="+mj-lt"/>
              </a:endParaRPr>
            </a:p>
          </p:txBody>
        </p:sp>
      </p:grpSp>
      <p:grpSp>
        <p:nvGrpSpPr>
          <p:cNvPr id="59" name="Group 58"/>
          <p:cNvGrpSpPr/>
          <p:nvPr/>
        </p:nvGrpSpPr>
        <p:grpSpPr>
          <a:xfrm>
            <a:off x="6796771" y="3218234"/>
            <a:ext cx="1666994" cy="1380302"/>
            <a:chOff x="6736308" y="3134493"/>
            <a:chExt cx="1666994" cy="1380302"/>
          </a:xfrm>
        </p:grpSpPr>
        <p:grpSp>
          <p:nvGrpSpPr>
            <p:cNvPr id="52" name="Group 51"/>
            <p:cNvGrpSpPr/>
            <p:nvPr/>
          </p:nvGrpSpPr>
          <p:grpSpPr bwMode="black">
            <a:xfrm>
              <a:off x="6891720" y="3134493"/>
              <a:ext cx="1356170" cy="1103304"/>
              <a:chOff x="5184775" y="225425"/>
              <a:chExt cx="1500188" cy="1220788"/>
            </a:xfrm>
            <a:solidFill>
              <a:schemeClr val="accent1"/>
            </a:solidFill>
          </p:grpSpPr>
          <p:sp>
            <p:nvSpPr>
              <p:cNvPr id="53"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4"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5"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58" name="Text Placeholder 2"/>
            <p:cNvSpPr txBox="1">
              <a:spLocks/>
            </p:cNvSpPr>
            <p:nvPr/>
          </p:nvSpPr>
          <p:spPr>
            <a:xfrm>
              <a:off x="6736308" y="4237796"/>
              <a:ext cx="1666994" cy="2769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accent1">
                      <a:alpha val="99000"/>
                    </a:schemeClr>
                  </a:solidFill>
                  <a:latin typeface="+mj-lt"/>
                </a:rPr>
                <a:t>Web Role</a:t>
              </a:r>
              <a:endParaRPr lang="en-US" spc="-100" dirty="0">
                <a:solidFill>
                  <a:schemeClr val="accent1">
                    <a:alpha val="99000"/>
                  </a:schemeClr>
                </a:solidFill>
                <a:latin typeface="+mj-lt"/>
              </a:endParaRPr>
            </a:p>
          </p:txBody>
        </p:sp>
      </p:grpSp>
      <p:grpSp>
        <p:nvGrpSpPr>
          <p:cNvPr id="62" name="Group 61"/>
          <p:cNvGrpSpPr/>
          <p:nvPr/>
        </p:nvGrpSpPr>
        <p:grpSpPr>
          <a:xfrm>
            <a:off x="10003006" y="1836135"/>
            <a:ext cx="1116787" cy="1390006"/>
            <a:chOff x="5428343" y="-1303307"/>
            <a:chExt cx="971072" cy="1208642"/>
          </a:xfrm>
        </p:grpSpPr>
        <p:sp>
          <p:nvSpPr>
            <p:cNvPr id="61" name="Freeform 60"/>
            <p:cNvSpPr/>
            <p:nvPr/>
          </p:nvSpPr>
          <p:spPr bwMode="auto">
            <a:xfrm>
              <a:off x="5476777" y="-1263305"/>
              <a:ext cx="883542" cy="1120430"/>
            </a:xfrm>
            <a:custGeom>
              <a:avLst/>
              <a:gdLst>
                <a:gd name="connsiteX0" fmla="*/ 2479 w 883542"/>
                <a:gd name="connsiteY0" fmla="*/ 22674 h 1120430"/>
                <a:gd name="connsiteX1" fmla="*/ 2479 w 883542"/>
                <a:gd name="connsiteY1" fmla="*/ 70299 h 1120430"/>
                <a:gd name="connsiteX2" fmla="*/ 7242 w 883542"/>
                <a:gd name="connsiteY2" fmla="*/ 106017 h 1120430"/>
                <a:gd name="connsiteX3" fmla="*/ 14386 w 883542"/>
                <a:gd name="connsiteY3" fmla="*/ 127449 h 1120430"/>
                <a:gd name="connsiteX4" fmla="*/ 16767 w 883542"/>
                <a:gd name="connsiteY4" fmla="*/ 294136 h 1120430"/>
                <a:gd name="connsiteX5" fmla="*/ 12004 w 883542"/>
                <a:gd name="connsiteY5" fmla="*/ 441774 h 1120430"/>
                <a:gd name="connsiteX6" fmla="*/ 7242 w 883542"/>
                <a:gd name="connsiteY6" fmla="*/ 601317 h 1120430"/>
                <a:gd name="connsiteX7" fmla="*/ 12004 w 883542"/>
                <a:gd name="connsiteY7" fmla="*/ 667992 h 1120430"/>
                <a:gd name="connsiteX8" fmla="*/ 16767 w 883542"/>
                <a:gd name="connsiteY8" fmla="*/ 687042 h 1120430"/>
                <a:gd name="connsiteX9" fmla="*/ 21529 w 883542"/>
                <a:gd name="connsiteY9" fmla="*/ 708474 h 1120430"/>
                <a:gd name="connsiteX10" fmla="*/ 21529 w 883542"/>
                <a:gd name="connsiteY10" fmla="*/ 827536 h 1120430"/>
                <a:gd name="connsiteX11" fmla="*/ 19148 w 883542"/>
                <a:gd name="connsiteY11" fmla="*/ 837061 h 1120430"/>
                <a:gd name="connsiteX12" fmla="*/ 16767 w 883542"/>
                <a:gd name="connsiteY12" fmla="*/ 901355 h 1120430"/>
                <a:gd name="connsiteX13" fmla="*/ 16767 w 883542"/>
                <a:gd name="connsiteY13" fmla="*/ 1044230 h 1120430"/>
                <a:gd name="connsiteX14" fmla="*/ 19148 w 883542"/>
                <a:gd name="connsiteY14" fmla="*/ 1058517 h 1120430"/>
                <a:gd name="connsiteX15" fmla="*/ 23911 w 883542"/>
                <a:gd name="connsiteY15" fmla="*/ 1108524 h 1120430"/>
                <a:gd name="connsiteX16" fmla="*/ 119161 w 883542"/>
                <a:gd name="connsiteY16" fmla="*/ 1110905 h 1120430"/>
                <a:gd name="connsiteX17" fmla="*/ 126304 w 883542"/>
                <a:gd name="connsiteY17" fmla="*/ 1113286 h 1120430"/>
                <a:gd name="connsiteX18" fmla="*/ 150117 w 883542"/>
                <a:gd name="connsiteY18" fmla="*/ 1118049 h 1120430"/>
                <a:gd name="connsiteX19" fmla="*/ 159642 w 883542"/>
                <a:gd name="connsiteY19" fmla="*/ 1120430 h 1120430"/>
                <a:gd name="connsiteX20" fmla="*/ 450154 w 883542"/>
                <a:gd name="connsiteY20" fmla="*/ 1118049 h 1120430"/>
                <a:gd name="connsiteX21" fmla="*/ 459679 w 883542"/>
                <a:gd name="connsiteY21" fmla="*/ 1115667 h 1120430"/>
                <a:gd name="connsiteX22" fmla="*/ 566836 w 883542"/>
                <a:gd name="connsiteY22" fmla="*/ 1113286 h 1120430"/>
                <a:gd name="connsiteX23" fmla="*/ 588267 w 883542"/>
                <a:gd name="connsiteY23" fmla="*/ 1110905 h 1120430"/>
                <a:gd name="connsiteX24" fmla="*/ 602554 w 883542"/>
                <a:gd name="connsiteY24" fmla="*/ 1108524 h 1120430"/>
                <a:gd name="connsiteX25" fmla="*/ 678754 w 883542"/>
                <a:gd name="connsiteY25" fmla="*/ 1106142 h 1120430"/>
                <a:gd name="connsiteX26" fmla="*/ 685898 w 883542"/>
                <a:gd name="connsiteY26" fmla="*/ 1103761 h 1120430"/>
                <a:gd name="connsiteX27" fmla="*/ 874017 w 883542"/>
                <a:gd name="connsiteY27" fmla="*/ 1101380 h 1120430"/>
                <a:gd name="connsiteX28" fmla="*/ 871636 w 883542"/>
                <a:gd name="connsiteY28" fmla="*/ 1082330 h 1120430"/>
                <a:gd name="connsiteX29" fmla="*/ 864492 w 883542"/>
                <a:gd name="connsiteY29" fmla="*/ 1048992 h 1120430"/>
                <a:gd name="connsiteX30" fmla="*/ 862111 w 883542"/>
                <a:gd name="connsiteY30" fmla="*/ 1041849 h 1120430"/>
                <a:gd name="connsiteX31" fmla="*/ 857348 w 883542"/>
                <a:gd name="connsiteY31" fmla="*/ 1034705 h 1120430"/>
                <a:gd name="connsiteX32" fmla="*/ 852586 w 883542"/>
                <a:gd name="connsiteY32" fmla="*/ 1020417 h 1120430"/>
                <a:gd name="connsiteX33" fmla="*/ 847823 w 883542"/>
                <a:gd name="connsiteY33" fmla="*/ 998986 h 1120430"/>
                <a:gd name="connsiteX34" fmla="*/ 850204 w 883542"/>
                <a:gd name="connsiteY34" fmla="*/ 865636 h 1120430"/>
                <a:gd name="connsiteX35" fmla="*/ 852586 w 883542"/>
                <a:gd name="connsiteY35" fmla="*/ 841824 h 1120430"/>
                <a:gd name="connsiteX36" fmla="*/ 854967 w 883542"/>
                <a:gd name="connsiteY36" fmla="*/ 834680 h 1120430"/>
                <a:gd name="connsiteX37" fmla="*/ 859729 w 883542"/>
                <a:gd name="connsiteY37" fmla="*/ 782292 h 1120430"/>
                <a:gd name="connsiteX38" fmla="*/ 862111 w 883542"/>
                <a:gd name="connsiteY38" fmla="*/ 756099 h 1120430"/>
                <a:gd name="connsiteX39" fmla="*/ 864492 w 883542"/>
                <a:gd name="connsiteY39" fmla="*/ 725142 h 1120430"/>
                <a:gd name="connsiteX40" fmla="*/ 869254 w 883542"/>
                <a:gd name="connsiteY40" fmla="*/ 708474 h 1120430"/>
                <a:gd name="connsiteX41" fmla="*/ 871636 w 883542"/>
                <a:gd name="connsiteY41" fmla="*/ 684661 h 1120430"/>
                <a:gd name="connsiteX42" fmla="*/ 876398 w 883542"/>
                <a:gd name="connsiteY42" fmla="*/ 665611 h 1120430"/>
                <a:gd name="connsiteX43" fmla="*/ 881161 w 883542"/>
                <a:gd name="connsiteY43" fmla="*/ 639417 h 1120430"/>
                <a:gd name="connsiteX44" fmla="*/ 883542 w 883542"/>
                <a:gd name="connsiteY44" fmla="*/ 601317 h 1120430"/>
                <a:gd name="connsiteX45" fmla="*/ 878779 w 883542"/>
                <a:gd name="connsiteY45" fmla="*/ 496542 h 1120430"/>
                <a:gd name="connsiteX46" fmla="*/ 876398 w 883542"/>
                <a:gd name="connsiteY46" fmla="*/ 487017 h 1120430"/>
                <a:gd name="connsiteX47" fmla="*/ 874017 w 883542"/>
                <a:gd name="connsiteY47" fmla="*/ 472730 h 1120430"/>
                <a:gd name="connsiteX48" fmla="*/ 869254 w 883542"/>
                <a:gd name="connsiteY48" fmla="*/ 453680 h 1120430"/>
                <a:gd name="connsiteX49" fmla="*/ 862111 w 883542"/>
                <a:gd name="connsiteY49" fmla="*/ 417961 h 1120430"/>
                <a:gd name="connsiteX50" fmla="*/ 857348 w 883542"/>
                <a:gd name="connsiteY50" fmla="*/ 384624 h 1120430"/>
                <a:gd name="connsiteX51" fmla="*/ 854967 w 883542"/>
                <a:gd name="connsiteY51" fmla="*/ 375099 h 1120430"/>
                <a:gd name="connsiteX52" fmla="*/ 857348 w 883542"/>
                <a:gd name="connsiteY52" fmla="*/ 346524 h 1120430"/>
                <a:gd name="connsiteX53" fmla="*/ 854967 w 883542"/>
                <a:gd name="connsiteY53" fmla="*/ 332236 h 1120430"/>
                <a:gd name="connsiteX54" fmla="*/ 843061 w 883542"/>
                <a:gd name="connsiteY54" fmla="*/ 313186 h 1120430"/>
                <a:gd name="connsiteX55" fmla="*/ 835917 w 883542"/>
                <a:gd name="connsiteY55" fmla="*/ 306042 h 1120430"/>
                <a:gd name="connsiteX56" fmla="*/ 828773 w 883542"/>
                <a:gd name="connsiteY56" fmla="*/ 301280 h 1120430"/>
                <a:gd name="connsiteX57" fmla="*/ 819248 w 883542"/>
                <a:gd name="connsiteY57" fmla="*/ 286992 h 1120430"/>
                <a:gd name="connsiteX58" fmla="*/ 816867 w 883542"/>
                <a:gd name="connsiteY58" fmla="*/ 279849 h 1120430"/>
                <a:gd name="connsiteX59" fmla="*/ 809723 w 883542"/>
                <a:gd name="connsiteY59" fmla="*/ 275086 h 1120430"/>
                <a:gd name="connsiteX60" fmla="*/ 795436 w 883542"/>
                <a:gd name="connsiteY60" fmla="*/ 260799 h 1120430"/>
                <a:gd name="connsiteX61" fmla="*/ 776386 w 883542"/>
                <a:gd name="connsiteY61" fmla="*/ 248892 h 1120430"/>
                <a:gd name="connsiteX62" fmla="*/ 766861 w 883542"/>
                <a:gd name="connsiteY62" fmla="*/ 241749 h 1120430"/>
                <a:gd name="connsiteX63" fmla="*/ 757336 w 883542"/>
                <a:gd name="connsiteY63" fmla="*/ 229842 h 1120430"/>
                <a:gd name="connsiteX64" fmla="*/ 743048 w 883542"/>
                <a:gd name="connsiteY64" fmla="*/ 213174 h 1120430"/>
                <a:gd name="connsiteX65" fmla="*/ 731142 w 883542"/>
                <a:gd name="connsiteY65" fmla="*/ 203649 h 1120430"/>
                <a:gd name="connsiteX66" fmla="*/ 723998 w 883542"/>
                <a:gd name="connsiteY66" fmla="*/ 196505 h 1120430"/>
                <a:gd name="connsiteX67" fmla="*/ 714473 w 883542"/>
                <a:gd name="connsiteY67" fmla="*/ 191742 h 1120430"/>
                <a:gd name="connsiteX68" fmla="*/ 707329 w 883542"/>
                <a:gd name="connsiteY68" fmla="*/ 184599 h 1120430"/>
                <a:gd name="connsiteX69" fmla="*/ 690661 w 883542"/>
                <a:gd name="connsiteY69" fmla="*/ 175074 h 1120430"/>
                <a:gd name="connsiteX70" fmla="*/ 678754 w 883542"/>
                <a:gd name="connsiteY70" fmla="*/ 165549 h 1120430"/>
                <a:gd name="connsiteX71" fmla="*/ 671611 w 883542"/>
                <a:gd name="connsiteY71" fmla="*/ 160786 h 1120430"/>
                <a:gd name="connsiteX72" fmla="*/ 657323 w 883542"/>
                <a:gd name="connsiteY72" fmla="*/ 141736 h 1120430"/>
                <a:gd name="connsiteX73" fmla="*/ 650179 w 883542"/>
                <a:gd name="connsiteY73" fmla="*/ 132211 h 1120430"/>
                <a:gd name="connsiteX74" fmla="*/ 643036 w 883542"/>
                <a:gd name="connsiteY74" fmla="*/ 122686 h 1120430"/>
                <a:gd name="connsiteX75" fmla="*/ 638273 w 883542"/>
                <a:gd name="connsiteY75" fmla="*/ 115542 h 1120430"/>
                <a:gd name="connsiteX76" fmla="*/ 631129 w 883542"/>
                <a:gd name="connsiteY76" fmla="*/ 110780 h 1120430"/>
                <a:gd name="connsiteX77" fmla="*/ 623986 w 883542"/>
                <a:gd name="connsiteY77" fmla="*/ 101255 h 1120430"/>
                <a:gd name="connsiteX78" fmla="*/ 616842 w 883542"/>
                <a:gd name="connsiteY78" fmla="*/ 96492 h 1120430"/>
                <a:gd name="connsiteX79" fmla="*/ 612079 w 883542"/>
                <a:gd name="connsiteY79" fmla="*/ 89349 h 1120430"/>
                <a:gd name="connsiteX80" fmla="*/ 590648 w 883542"/>
                <a:gd name="connsiteY80" fmla="*/ 72680 h 1120430"/>
                <a:gd name="connsiteX81" fmla="*/ 578742 w 883542"/>
                <a:gd name="connsiteY81" fmla="*/ 56011 h 1120430"/>
                <a:gd name="connsiteX82" fmla="*/ 571598 w 883542"/>
                <a:gd name="connsiteY82" fmla="*/ 48867 h 1120430"/>
                <a:gd name="connsiteX83" fmla="*/ 562073 w 883542"/>
                <a:gd name="connsiteY83" fmla="*/ 44105 h 1120430"/>
                <a:gd name="connsiteX84" fmla="*/ 550167 w 883542"/>
                <a:gd name="connsiteY84" fmla="*/ 36961 h 1120430"/>
                <a:gd name="connsiteX85" fmla="*/ 533498 w 883542"/>
                <a:gd name="connsiteY85" fmla="*/ 22674 h 1120430"/>
                <a:gd name="connsiteX86" fmla="*/ 523973 w 883542"/>
                <a:gd name="connsiteY86" fmla="*/ 13149 h 1120430"/>
                <a:gd name="connsiteX87" fmla="*/ 500161 w 883542"/>
                <a:gd name="connsiteY87" fmla="*/ 6005 h 1120430"/>
                <a:gd name="connsiteX88" fmla="*/ 493017 w 883542"/>
                <a:gd name="connsiteY88" fmla="*/ 1242 h 1120430"/>
                <a:gd name="connsiteX89" fmla="*/ 431104 w 883542"/>
                <a:gd name="connsiteY89" fmla="*/ 8386 h 1120430"/>
                <a:gd name="connsiteX90" fmla="*/ 340617 w 883542"/>
                <a:gd name="connsiteY90" fmla="*/ 15530 h 1120430"/>
                <a:gd name="connsiteX91" fmla="*/ 219173 w 883542"/>
                <a:gd name="connsiteY91" fmla="*/ 17911 h 1120430"/>
                <a:gd name="connsiteX92" fmla="*/ 23911 w 883542"/>
                <a:gd name="connsiteY92" fmla="*/ 20292 h 1120430"/>
                <a:gd name="connsiteX93" fmla="*/ 2479 w 883542"/>
                <a:gd name="connsiteY93" fmla="*/ 22674 h 112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883542" h="1120430">
                  <a:moveTo>
                    <a:pt x="2479" y="22674"/>
                  </a:moveTo>
                  <a:cubicBezTo>
                    <a:pt x="-1093" y="31009"/>
                    <a:pt x="-550" y="32437"/>
                    <a:pt x="2479" y="70299"/>
                  </a:cubicBezTo>
                  <a:cubicBezTo>
                    <a:pt x="4824" y="99608"/>
                    <a:pt x="3520" y="85543"/>
                    <a:pt x="7242" y="106017"/>
                  </a:cubicBezTo>
                  <a:cubicBezTo>
                    <a:pt x="10450" y="123663"/>
                    <a:pt x="6733" y="115971"/>
                    <a:pt x="14386" y="127449"/>
                  </a:cubicBezTo>
                  <a:cubicBezTo>
                    <a:pt x="15180" y="183011"/>
                    <a:pt x="17188" y="238570"/>
                    <a:pt x="16767" y="294136"/>
                  </a:cubicBezTo>
                  <a:cubicBezTo>
                    <a:pt x="16394" y="343373"/>
                    <a:pt x="13511" y="392559"/>
                    <a:pt x="12004" y="441774"/>
                  </a:cubicBezTo>
                  <a:cubicBezTo>
                    <a:pt x="2787" y="742863"/>
                    <a:pt x="15843" y="334647"/>
                    <a:pt x="7242" y="601317"/>
                  </a:cubicBezTo>
                  <a:cubicBezTo>
                    <a:pt x="8083" y="614773"/>
                    <a:pt x="10171" y="652413"/>
                    <a:pt x="12004" y="667992"/>
                  </a:cubicBezTo>
                  <a:cubicBezTo>
                    <a:pt x="13456" y="680336"/>
                    <a:pt x="13988" y="677314"/>
                    <a:pt x="16767" y="687042"/>
                  </a:cubicBezTo>
                  <a:cubicBezTo>
                    <a:pt x="19009" y="694889"/>
                    <a:pt x="19893" y="700290"/>
                    <a:pt x="21529" y="708474"/>
                  </a:cubicBezTo>
                  <a:cubicBezTo>
                    <a:pt x="25988" y="761964"/>
                    <a:pt x="25519" y="743763"/>
                    <a:pt x="21529" y="827536"/>
                  </a:cubicBezTo>
                  <a:cubicBezTo>
                    <a:pt x="21373" y="830805"/>
                    <a:pt x="19942" y="833886"/>
                    <a:pt x="19148" y="837061"/>
                  </a:cubicBezTo>
                  <a:cubicBezTo>
                    <a:pt x="18354" y="858492"/>
                    <a:pt x="17388" y="879918"/>
                    <a:pt x="16767" y="901355"/>
                  </a:cubicBezTo>
                  <a:cubicBezTo>
                    <a:pt x="14879" y="966511"/>
                    <a:pt x="12179" y="989167"/>
                    <a:pt x="16767" y="1044230"/>
                  </a:cubicBezTo>
                  <a:cubicBezTo>
                    <a:pt x="17168" y="1049041"/>
                    <a:pt x="18615" y="1053719"/>
                    <a:pt x="19148" y="1058517"/>
                  </a:cubicBezTo>
                  <a:cubicBezTo>
                    <a:pt x="20997" y="1075159"/>
                    <a:pt x="9078" y="1100754"/>
                    <a:pt x="23911" y="1108524"/>
                  </a:cubicBezTo>
                  <a:cubicBezTo>
                    <a:pt x="52045" y="1123261"/>
                    <a:pt x="87411" y="1110111"/>
                    <a:pt x="119161" y="1110905"/>
                  </a:cubicBezTo>
                  <a:cubicBezTo>
                    <a:pt x="121542" y="1111699"/>
                    <a:pt x="123858" y="1112722"/>
                    <a:pt x="126304" y="1113286"/>
                  </a:cubicBezTo>
                  <a:cubicBezTo>
                    <a:pt x="134192" y="1115106"/>
                    <a:pt x="142264" y="1116086"/>
                    <a:pt x="150117" y="1118049"/>
                  </a:cubicBezTo>
                  <a:lnTo>
                    <a:pt x="159642" y="1120430"/>
                  </a:lnTo>
                  <a:lnTo>
                    <a:pt x="450154" y="1118049"/>
                  </a:lnTo>
                  <a:cubicBezTo>
                    <a:pt x="453426" y="1117997"/>
                    <a:pt x="456409" y="1115800"/>
                    <a:pt x="459679" y="1115667"/>
                  </a:cubicBezTo>
                  <a:cubicBezTo>
                    <a:pt x="495377" y="1114210"/>
                    <a:pt x="531117" y="1114080"/>
                    <a:pt x="566836" y="1113286"/>
                  </a:cubicBezTo>
                  <a:cubicBezTo>
                    <a:pt x="573980" y="1112492"/>
                    <a:pt x="581142" y="1111855"/>
                    <a:pt x="588267" y="1110905"/>
                  </a:cubicBezTo>
                  <a:cubicBezTo>
                    <a:pt x="593053" y="1110267"/>
                    <a:pt x="597733" y="1108778"/>
                    <a:pt x="602554" y="1108524"/>
                  </a:cubicBezTo>
                  <a:cubicBezTo>
                    <a:pt x="627931" y="1107188"/>
                    <a:pt x="653354" y="1106936"/>
                    <a:pt x="678754" y="1106142"/>
                  </a:cubicBezTo>
                  <a:cubicBezTo>
                    <a:pt x="681135" y="1105348"/>
                    <a:pt x="683389" y="1103822"/>
                    <a:pt x="685898" y="1103761"/>
                  </a:cubicBezTo>
                  <a:cubicBezTo>
                    <a:pt x="748591" y="1102232"/>
                    <a:pt x="811719" y="1108568"/>
                    <a:pt x="874017" y="1101380"/>
                  </a:cubicBezTo>
                  <a:cubicBezTo>
                    <a:pt x="880374" y="1100646"/>
                    <a:pt x="872688" y="1088642"/>
                    <a:pt x="871636" y="1082330"/>
                  </a:cubicBezTo>
                  <a:cubicBezTo>
                    <a:pt x="870544" y="1075779"/>
                    <a:pt x="867092" y="1058094"/>
                    <a:pt x="864492" y="1048992"/>
                  </a:cubicBezTo>
                  <a:cubicBezTo>
                    <a:pt x="863803" y="1046579"/>
                    <a:pt x="863233" y="1044094"/>
                    <a:pt x="862111" y="1041849"/>
                  </a:cubicBezTo>
                  <a:cubicBezTo>
                    <a:pt x="860831" y="1039289"/>
                    <a:pt x="858936" y="1037086"/>
                    <a:pt x="857348" y="1034705"/>
                  </a:cubicBezTo>
                  <a:cubicBezTo>
                    <a:pt x="855761" y="1029942"/>
                    <a:pt x="853571" y="1025340"/>
                    <a:pt x="852586" y="1020417"/>
                  </a:cubicBezTo>
                  <a:cubicBezTo>
                    <a:pt x="849562" y="1005302"/>
                    <a:pt x="851186" y="1012437"/>
                    <a:pt x="847823" y="998986"/>
                  </a:cubicBezTo>
                  <a:cubicBezTo>
                    <a:pt x="848617" y="954536"/>
                    <a:pt x="848857" y="910073"/>
                    <a:pt x="850204" y="865636"/>
                  </a:cubicBezTo>
                  <a:cubicBezTo>
                    <a:pt x="850446" y="857663"/>
                    <a:pt x="851373" y="849708"/>
                    <a:pt x="852586" y="841824"/>
                  </a:cubicBezTo>
                  <a:cubicBezTo>
                    <a:pt x="852968" y="839343"/>
                    <a:pt x="854173" y="837061"/>
                    <a:pt x="854967" y="834680"/>
                  </a:cubicBezTo>
                  <a:cubicBezTo>
                    <a:pt x="859274" y="800218"/>
                    <a:pt x="855944" y="829598"/>
                    <a:pt x="859729" y="782292"/>
                  </a:cubicBezTo>
                  <a:cubicBezTo>
                    <a:pt x="860428" y="773553"/>
                    <a:pt x="861383" y="764836"/>
                    <a:pt x="862111" y="756099"/>
                  </a:cubicBezTo>
                  <a:cubicBezTo>
                    <a:pt x="862971" y="745785"/>
                    <a:pt x="863283" y="735421"/>
                    <a:pt x="864492" y="725142"/>
                  </a:cubicBezTo>
                  <a:cubicBezTo>
                    <a:pt x="865036" y="720520"/>
                    <a:pt x="867714" y="713094"/>
                    <a:pt x="869254" y="708474"/>
                  </a:cubicBezTo>
                  <a:cubicBezTo>
                    <a:pt x="870048" y="700536"/>
                    <a:pt x="870325" y="692530"/>
                    <a:pt x="871636" y="684661"/>
                  </a:cubicBezTo>
                  <a:cubicBezTo>
                    <a:pt x="872712" y="678205"/>
                    <a:pt x="875114" y="672029"/>
                    <a:pt x="876398" y="665611"/>
                  </a:cubicBezTo>
                  <a:cubicBezTo>
                    <a:pt x="879726" y="648970"/>
                    <a:pt x="878113" y="657697"/>
                    <a:pt x="881161" y="639417"/>
                  </a:cubicBezTo>
                  <a:cubicBezTo>
                    <a:pt x="881955" y="626717"/>
                    <a:pt x="883542" y="614042"/>
                    <a:pt x="883542" y="601317"/>
                  </a:cubicBezTo>
                  <a:cubicBezTo>
                    <a:pt x="883542" y="592963"/>
                    <a:pt x="880276" y="513009"/>
                    <a:pt x="878779" y="496542"/>
                  </a:cubicBezTo>
                  <a:cubicBezTo>
                    <a:pt x="878483" y="493283"/>
                    <a:pt x="877040" y="490226"/>
                    <a:pt x="876398" y="487017"/>
                  </a:cubicBezTo>
                  <a:cubicBezTo>
                    <a:pt x="875451" y="482283"/>
                    <a:pt x="875029" y="477451"/>
                    <a:pt x="874017" y="472730"/>
                  </a:cubicBezTo>
                  <a:cubicBezTo>
                    <a:pt x="872645" y="466330"/>
                    <a:pt x="870180" y="460160"/>
                    <a:pt x="869254" y="453680"/>
                  </a:cubicBezTo>
                  <a:cubicBezTo>
                    <a:pt x="864449" y="420044"/>
                    <a:pt x="869981" y="454686"/>
                    <a:pt x="862111" y="417961"/>
                  </a:cubicBezTo>
                  <a:cubicBezTo>
                    <a:pt x="858734" y="402201"/>
                    <a:pt x="860252" y="402051"/>
                    <a:pt x="857348" y="384624"/>
                  </a:cubicBezTo>
                  <a:cubicBezTo>
                    <a:pt x="856810" y="381396"/>
                    <a:pt x="855761" y="378274"/>
                    <a:pt x="854967" y="375099"/>
                  </a:cubicBezTo>
                  <a:cubicBezTo>
                    <a:pt x="855761" y="365574"/>
                    <a:pt x="857348" y="356082"/>
                    <a:pt x="857348" y="346524"/>
                  </a:cubicBezTo>
                  <a:cubicBezTo>
                    <a:pt x="857348" y="341696"/>
                    <a:pt x="856354" y="336861"/>
                    <a:pt x="854967" y="332236"/>
                  </a:cubicBezTo>
                  <a:cubicBezTo>
                    <a:pt x="853091" y="325984"/>
                    <a:pt x="847121" y="317923"/>
                    <a:pt x="843061" y="313186"/>
                  </a:cubicBezTo>
                  <a:cubicBezTo>
                    <a:pt x="840869" y="310629"/>
                    <a:pt x="838504" y="308198"/>
                    <a:pt x="835917" y="306042"/>
                  </a:cubicBezTo>
                  <a:cubicBezTo>
                    <a:pt x="833718" y="304210"/>
                    <a:pt x="831154" y="302867"/>
                    <a:pt x="828773" y="301280"/>
                  </a:cubicBezTo>
                  <a:cubicBezTo>
                    <a:pt x="823112" y="284295"/>
                    <a:pt x="831139" y="304827"/>
                    <a:pt x="819248" y="286992"/>
                  </a:cubicBezTo>
                  <a:cubicBezTo>
                    <a:pt x="817856" y="284904"/>
                    <a:pt x="818435" y="281809"/>
                    <a:pt x="816867" y="279849"/>
                  </a:cubicBezTo>
                  <a:cubicBezTo>
                    <a:pt x="815079" y="277614"/>
                    <a:pt x="811862" y="276987"/>
                    <a:pt x="809723" y="275086"/>
                  </a:cubicBezTo>
                  <a:cubicBezTo>
                    <a:pt x="804689" y="270612"/>
                    <a:pt x="801211" y="264264"/>
                    <a:pt x="795436" y="260799"/>
                  </a:cubicBezTo>
                  <a:cubicBezTo>
                    <a:pt x="788463" y="256615"/>
                    <a:pt x="782812" y="253482"/>
                    <a:pt x="776386" y="248892"/>
                  </a:cubicBezTo>
                  <a:cubicBezTo>
                    <a:pt x="773157" y="246585"/>
                    <a:pt x="770036" y="244130"/>
                    <a:pt x="766861" y="241749"/>
                  </a:cubicBezTo>
                  <a:cubicBezTo>
                    <a:pt x="762224" y="227842"/>
                    <a:pt x="768106" y="240613"/>
                    <a:pt x="757336" y="229842"/>
                  </a:cubicBezTo>
                  <a:cubicBezTo>
                    <a:pt x="735470" y="207975"/>
                    <a:pt x="763775" y="231310"/>
                    <a:pt x="743048" y="213174"/>
                  </a:cubicBezTo>
                  <a:cubicBezTo>
                    <a:pt x="739223" y="209827"/>
                    <a:pt x="734967" y="206996"/>
                    <a:pt x="731142" y="203649"/>
                  </a:cubicBezTo>
                  <a:cubicBezTo>
                    <a:pt x="728608" y="201431"/>
                    <a:pt x="726738" y="198463"/>
                    <a:pt x="723998" y="196505"/>
                  </a:cubicBezTo>
                  <a:cubicBezTo>
                    <a:pt x="721109" y="194442"/>
                    <a:pt x="717362" y="193805"/>
                    <a:pt x="714473" y="191742"/>
                  </a:cubicBezTo>
                  <a:cubicBezTo>
                    <a:pt x="711733" y="189785"/>
                    <a:pt x="709916" y="186755"/>
                    <a:pt x="707329" y="184599"/>
                  </a:cubicBezTo>
                  <a:cubicBezTo>
                    <a:pt x="697578" y="176473"/>
                    <a:pt x="702317" y="182844"/>
                    <a:pt x="690661" y="175074"/>
                  </a:cubicBezTo>
                  <a:cubicBezTo>
                    <a:pt x="686432" y="172255"/>
                    <a:pt x="682820" y="168599"/>
                    <a:pt x="678754" y="165549"/>
                  </a:cubicBezTo>
                  <a:cubicBezTo>
                    <a:pt x="676465" y="163832"/>
                    <a:pt x="673525" y="162913"/>
                    <a:pt x="671611" y="160786"/>
                  </a:cubicBezTo>
                  <a:cubicBezTo>
                    <a:pt x="666301" y="154886"/>
                    <a:pt x="662086" y="148086"/>
                    <a:pt x="657323" y="141736"/>
                  </a:cubicBezTo>
                  <a:lnTo>
                    <a:pt x="650179" y="132211"/>
                  </a:lnTo>
                  <a:cubicBezTo>
                    <a:pt x="647798" y="129036"/>
                    <a:pt x="645237" y="125988"/>
                    <a:pt x="643036" y="122686"/>
                  </a:cubicBezTo>
                  <a:cubicBezTo>
                    <a:pt x="641448" y="120305"/>
                    <a:pt x="640297" y="117566"/>
                    <a:pt x="638273" y="115542"/>
                  </a:cubicBezTo>
                  <a:cubicBezTo>
                    <a:pt x="636249" y="113518"/>
                    <a:pt x="633510" y="112367"/>
                    <a:pt x="631129" y="110780"/>
                  </a:cubicBezTo>
                  <a:cubicBezTo>
                    <a:pt x="628748" y="107605"/>
                    <a:pt x="626792" y="104061"/>
                    <a:pt x="623986" y="101255"/>
                  </a:cubicBezTo>
                  <a:cubicBezTo>
                    <a:pt x="621962" y="99231"/>
                    <a:pt x="618866" y="98516"/>
                    <a:pt x="616842" y="96492"/>
                  </a:cubicBezTo>
                  <a:cubicBezTo>
                    <a:pt x="614818" y="94468"/>
                    <a:pt x="613980" y="91488"/>
                    <a:pt x="612079" y="89349"/>
                  </a:cubicBezTo>
                  <a:cubicBezTo>
                    <a:pt x="598551" y="74131"/>
                    <a:pt x="603237" y="76876"/>
                    <a:pt x="590648" y="72680"/>
                  </a:cubicBezTo>
                  <a:cubicBezTo>
                    <a:pt x="586877" y="67023"/>
                    <a:pt x="583176" y="61184"/>
                    <a:pt x="578742" y="56011"/>
                  </a:cubicBezTo>
                  <a:cubicBezTo>
                    <a:pt x="576550" y="53454"/>
                    <a:pt x="574338" y="50824"/>
                    <a:pt x="571598" y="48867"/>
                  </a:cubicBezTo>
                  <a:cubicBezTo>
                    <a:pt x="568709" y="46804"/>
                    <a:pt x="565176" y="45829"/>
                    <a:pt x="562073" y="44105"/>
                  </a:cubicBezTo>
                  <a:cubicBezTo>
                    <a:pt x="558027" y="41857"/>
                    <a:pt x="554136" y="39342"/>
                    <a:pt x="550167" y="36961"/>
                  </a:cubicBezTo>
                  <a:cubicBezTo>
                    <a:pt x="534627" y="16242"/>
                    <a:pt x="552177" y="36683"/>
                    <a:pt x="533498" y="22674"/>
                  </a:cubicBezTo>
                  <a:cubicBezTo>
                    <a:pt x="529906" y="19980"/>
                    <a:pt x="527823" y="15459"/>
                    <a:pt x="523973" y="13149"/>
                  </a:cubicBezTo>
                  <a:cubicBezTo>
                    <a:pt x="519829" y="10663"/>
                    <a:pt x="505919" y="7444"/>
                    <a:pt x="500161" y="6005"/>
                  </a:cubicBezTo>
                  <a:cubicBezTo>
                    <a:pt x="497780" y="4417"/>
                    <a:pt x="495876" y="1378"/>
                    <a:pt x="493017" y="1242"/>
                  </a:cubicBezTo>
                  <a:cubicBezTo>
                    <a:pt x="412737" y="-2580"/>
                    <a:pt x="478162" y="3158"/>
                    <a:pt x="431104" y="8386"/>
                  </a:cubicBezTo>
                  <a:cubicBezTo>
                    <a:pt x="399553" y="11891"/>
                    <a:pt x="375715" y="14842"/>
                    <a:pt x="340617" y="15530"/>
                  </a:cubicBezTo>
                  <a:lnTo>
                    <a:pt x="219173" y="17911"/>
                  </a:lnTo>
                  <a:lnTo>
                    <a:pt x="23911" y="20292"/>
                  </a:lnTo>
                  <a:cubicBezTo>
                    <a:pt x="7274" y="23066"/>
                    <a:pt x="6051" y="14339"/>
                    <a:pt x="2479" y="22674"/>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 name="Freeform 8"/>
            <p:cNvSpPr>
              <a:spLocks noEditPoints="1"/>
            </p:cNvSpPr>
            <p:nvPr/>
          </p:nvSpPr>
          <p:spPr bwMode="auto">
            <a:xfrm>
              <a:off x="5428343" y="-1303307"/>
              <a:ext cx="971072" cy="1208642"/>
            </a:xfrm>
            <a:custGeom>
              <a:avLst/>
              <a:gdLst>
                <a:gd name="T0" fmla="*/ 55 w 58"/>
                <a:gd name="T1" fmla="*/ 19 h 72"/>
                <a:gd name="T2" fmla="*/ 37 w 58"/>
                <a:gd name="T3" fmla="*/ 2 h 72"/>
                <a:gd name="T4" fmla="*/ 32 w 58"/>
                <a:gd name="T5" fmla="*/ 0 h 72"/>
                <a:gd name="T6" fmla="*/ 6 w 58"/>
                <a:gd name="T7" fmla="*/ 0 h 72"/>
                <a:gd name="T8" fmla="*/ 0 w 58"/>
                <a:gd name="T9" fmla="*/ 5 h 72"/>
                <a:gd name="T10" fmla="*/ 0 w 58"/>
                <a:gd name="T11" fmla="*/ 65 h 72"/>
                <a:gd name="T12" fmla="*/ 6 w 58"/>
                <a:gd name="T13" fmla="*/ 72 h 72"/>
                <a:gd name="T14" fmla="*/ 50 w 58"/>
                <a:gd name="T15" fmla="*/ 72 h 72"/>
                <a:gd name="T16" fmla="*/ 57 w 58"/>
                <a:gd name="T17" fmla="*/ 65 h 72"/>
                <a:gd name="T18" fmla="*/ 57 w 58"/>
                <a:gd name="T19" fmla="*/ 24 h 72"/>
                <a:gd name="T20" fmla="*/ 55 w 58"/>
                <a:gd name="T21" fmla="*/ 19 h 72"/>
                <a:gd name="T22" fmla="*/ 52 w 58"/>
                <a:gd name="T23" fmla="*/ 66 h 72"/>
                <a:gd name="T24" fmla="*/ 5 w 58"/>
                <a:gd name="T25" fmla="*/ 66 h 72"/>
                <a:gd name="T26" fmla="*/ 5 w 58"/>
                <a:gd name="T27" fmla="*/ 5 h 72"/>
                <a:gd name="T28" fmla="*/ 26 w 58"/>
                <a:gd name="T29" fmla="*/ 5 h 72"/>
                <a:gd name="T30" fmla="*/ 26 w 58"/>
                <a:gd name="T31" fmla="*/ 24 h 72"/>
                <a:gd name="T32" fmla="*/ 32 w 58"/>
                <a:gd name="T33" fmla="*/ 31 h 72"/>
                <a:gd name="T34" fmla="*/ 52 w 58"/>
                <a:gd name="T35" fmla="*/ 31 h 72"/>
                <a:gd name="T36" fmla="*/ 52 w 58"/>
                <a:gd name="T37" fmla="*/ 66 h 72"/>
                <a:gd name="T38" fmla="*/ 32 w 58"/>
                <a:gd name="T39" fmla="*/ 24 h 72"/>
                <a:gd name="T40" fmla="*/ 32 w 58"/>
                <a:gd name="T41" fmla="*/ 5 h 72"/>
                <a:gd name="T42" fmla="*/ 52 w 58"/>
                <a:gd name="T43" fmla="*/ 24 h 72"/>
                <a:gd name="T44" fmla="*/ 32 w 58"/>
                <a:gd name="T4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72">
                  <a:moveTo>
                    <a:pt x="55" y="19"/>
                  </a:moveTo>
                  <a:cubicBezTo>
                    <a:pt x="37" y="2"/>
                    <a:pt x="37" y="2"/>
                    <a:pt x="37" y="2"/>
                  </a:cubicBezTo>
                  <a:cubicBezTo>
                    <a:pt x="35" y="0"/>
                    <a:pt x="34" y="0"/>
                    <a:pt x="32" y="0"/>
                  </a:cubicBezTo>
                  <a:cubicBezTo>
                    <a:pt x="6" y="0"/>
                    <a:pt x="6" y="0"/>
                    <a:pt x="6" y="0"/>
                  </a:cubicBezTo>
                  <a:cubicBezTo>
                    <a:pt x="3" y="0"/>
                    <a:pt x="0" y="2"/>
                    <a:pt x="0" y="5"/>
                  </a:cubicBezTo>
                  <a:cubicBezTo>
                    <a:pt x="0" y="65"/>
                    <a:pt x="0" y="65"/>
                    <a:pt x="0" y="65"/>
                  </a:cubicBezTo>
                  <a:cubicBezTo>
                    <a:pt x="0" y="68"/>
                    <a:pt x="3" y="72"/>
                    <a:pt x="6" y="72"/>
                  </a:cubicBezTo>
                  <a:cubicBezTo>
                    <a:pt x="50" y="72"/>
                    <a:pt x="50" y="72"/>
                    <a:pt x="50" y="72"/>
                  </a:cubicBezTo>
                  <a:cubicBezTo>
                    <a:pt x="54" y="72"/>
                    <a:pt x="57" y="68"/>
                    <a:pt x="57" y="65"/>
                  </a:cubicBezTo>
                  <a:cubicBezTo>
                    <a:pt x="57" y="24"/>
                    <a:pt x="57" y="24"/>
                    <a:pt x="57" y="24"/>
                  </a:cubicBezTo>
                  <a:cubicBezTo>
                    <a:pt x="57" y="24"/>
                    <a:pt x="58" y="22"/>
                    <a:pt x="55" y="19"/>
                  </a:cubicBezTo>
                  <a:close/>
                  <a:moveTo>
                    <a:pt x="52" y="66"/>
                  </a:moveTo>
                  <a:cubicBezTo>
                    <a:pt x="8" y="66"/>
                    <a:pt x="5" y="66"/>
                    <a:pt x="5" y="66"/>
                  </a:cubicBezTo>
                  <a:cubicBezTo>
                    <a:pt x="5" y="6"/>
                    <a:pt x="5" y="5"/>
                    <a:pt x="5" y="5"/>
                  </a:cubicBezTo>
                  <a:cubicBezTo>
                    <a:pt x="25" y="5"/>
                    <a:pt x="26" y="5"/>
                    <a:pt x="26" y="5"/>
                  </a:cubicBezTo>
                  <a:cubicBezTo>
                    <a:pt x="26" y="23"/>
                    <a:pt x="26" y="24"/>
                    <a:pt x="26" y="24"/>
                  </a:cubicBezTo>
                  <a:cubicBezTo>
                    <a:pt x="26" y="27"/>
                    <a:pt x="28" y="31"/>
                    <a:pt x="32" y="31"/>
                  </a:cubicBezTo>
                  <a:cubicBezTo>
                    <a:pt x="50" y="31"/>
                    <a:pt x="52" y="31"/>
                    <a:pt x="52" y="31"/>
                  </a:cubicBezTo>
                  <a:lnTo>
                    <a:pt x="52" y="66"/>
                  </a:lnTo>
                  <a:close/>
                  <a:moveTo>
                    <a:pt x="32" y="24"/>
                  </a:moveTo>
                  <a:cubicBezTo>
                    <a:pt x="32" y="5"/>
                    <a:pt x="32" y="5"/>
                    <a:pt x="32" y="5"/>
                  </a:cubicBezTo>
                  <a:cubicBezTo>
                    <a:pt x="52" y="24"/>
                    <a:pt x="52" y="24"/>
                    <a:pt x="52" y="24"/>
                  </a:cubicBezTo>
                  <a:lnTo>
                    <a:pt x="32" y="2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64" name="Straight Connector 63"/>
          <p:cNvCxnSpPr/>
          <p:nvPr/>
        </p:nvCxnSpPr>
        <p:spPr>
          <a:xfrm flipV="1">
            <a:off x="8362140" y="2676898"/>
            <a:ext cx="1488457" cy="790679"/>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grpSp>
        <p:nvGrpSpPr>
          <p:cNvPr id="68" name="Group 67"/>
          <p:cNvGrpSpPr/>
          <p:nvPr/>
        </p:nvGrpSpPr>
        <p:grpSpPr>
          <a:xfrm>
            <a:off x="9405777" y="4982934"/>
            <a:ext cx="681067" cy="1300737"/>
            <a:chOff x="-498475" y="1609726"/>
            <a:chExt cx="950913" cy="1816099"/>
          </a:xfrm>
        </p:grpSpPr>
        <p:sp>
          <p:nvSpPr>
            <p:cNvPr id="69"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5941617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wipe(left)">
                                      <p:cBhvr>
                                        <p:cTn id="18" dur="500"/>
                                        <p:tgtEl>
                                          <p:spTgt spid="6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fade">
                                      <p:cBhvr>
                                        <p:cTn id="29" dur="500"/>
                                        <p:tgtEl>
                                          <p:spTgt spid="62"/>
                                        </p:tgtEl>
                                      </p:cBhvr>
                                    </p:animEffect>
                                  </p:childTnLst>
                                </p:cTn>
                              </p:par>
                              <p:par>
                                <p:cTn id="30" presetID="10" presetClass="exit" presetSubtype="0" fill="hold" nodeType="withEffect">
                                  <p:stCondLst>
                                    <p:cond delay="0"/>
                                  </p:stCondLst>
                                  <p:childTnLst>
                                    <p:animEffect transition="out" filter="fade">
                                      <p:cBhvr>
                                        <p:cTn id="31" dur="500"/>
                                        <p:tgtEl>
                                          <p:spTgt spid="32"/>
                                        </p:tgtEl>
                                      </p:cBhvr>
                                    </p:animEffect>
                                    <p:set>
                                      <p:cBhvr>
                                        <p:cTn id="32"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Using Shared Access Signatures </a:t>
            </a:r>
          </a:p>
        </p:txBody>
      </p:sp>
      <p:sp>
        <p:nvSpPr>
          <p:cNvPr id="3" name="Text Placeholder 2"/>
          <p:cNvSpPr>
            <a:spLocks noGrp="1"/>
          </p:cNvSpPr>
          <p:nvPr>
            <p:ph type="body" sz="quarter" idx="10"/>
          </p:nvPr>
        </p:nvSpPr>
        <p:spPr>
          <a:xfrm>
            <a:off x="519113" y="1447799"/>
            <a:ext cx="5065761" cy="4247317"/>
          </a:xfrm>
        </p:spPr>
        <p:txBody>
          <a:bodyPr/>
          <a:lstStyle/>
          <a:p>
            <a:pPr>
              <a:spcAft>
                <a:spcPts val="2400"/>
              </a:spcAft>
            </a:pPr>
            <a:r>
              <a:rPr lang="en-US" dirty="0">
                <a:solidFill>
                  <a:schemeClr val="accent1">
                    <a:alpha val="99000"/>
                  </a:schemeClr>
                </a:solidFill>
              </a:rPr>
              <a:t>Client makes request </a:t>
            </a:r>
            <a:r>
              <a:rPr lang="en-US" dirty="0" smtClean="0">
                <a:solidFill>
                  <a:schemeClr val="accent1">
                    <a:alpha val="99000"/>
                  </a:schemeClr>
                </a:solidFill>
              </a:rPr>
              <a:t/>
            </a:r>
            <a:br>
              <a:rPr lang="en-US" dirty="0" smtClean="0">
                <a:solidFill>
                  <a:schemeClr val="accent1">
                    <a:alpha val="99000"/>
                  </a:schemeClr>
                </a:solidFill>
              </a:rPr>
            </a:br>
            <a:r>
              <a:rPr lang="en-US" dirty="0" smtClean="0">
                <a:solidFill>
                  <a:schemeClr val="accent1">
                    <a:alpha val="99000"/>
                  </a:schemeClr>
                </a:solidFill>
              </a:rPr>
              <a:t>of </a:t>
            </a:r>
            <a:r>
              <a:rPr lang="en-US" dirty="0">
                <a:solidFill>
                  <a:schemeClr val="accent1">
                    <a:alpha val="99000"/>
                  </a:schemeClr>
                </a:solidFill>
              </a:rPr>
              <a:t>Web Role for SAS</a:t>
            </a:r>
          </a:p>
          <a:p>
            <a:pPr>
              <a:spcAft>
                <a:spcPts val="2400"/>
              </a:spcAft>
            </a:pPr>
            <a:r>
              <a:rPr lang="en-US" dirty="0">
                <a:solidFill>
                  <a:schemeClr val="accent1">
                    <a:alpha val="99000"/>
                  </a:schemeClr>
                </a:solidFill>
              </a:rPr>
              <a:t>Web Role sends </a:t>
            </a:r>
            <a:r>
              <a:rPr lang="en-US" dirty="0" smtClean="0">
                <a:solidFill>
                  <a:schemeClr val="accent1">
                    <a:alpha val="99000"/>
                  </a:schemeClr>
                </a:solidFill>
              </a:rPr>
              <a:t/>
            </a:r>
            <a:br>
              <a:rPr lang="en-US" dirty="0" smtClean="0">
                <a:solidFill>
                  <a:schemeClr val="accent1">
                    <a:alpha val="99000"/>
                  </a:schemeClr>
                </a:solidFill>
              </a:rPr>
            </a:br>
            <a:r>
              <a:rPr lang="en-US" dirty="0" smtClean="0">
                <a:solidFill>
                  <a:schemeClr val="accent1">
                    <a:alpha val="99000"/>
                  </a:schemeClr>
                </a:solidFill>
              </a:rPr>
              <a:t>client </a:t>
            </a:r>
            <a:r>
              <a:rPr lang="en-US" dirty="0">
                <a:solidFill>
                  <a:schemeClr val="accent1">
                    <a:alpha val="99000"/>
                  </a:schemeClr>
                </a:solidFill>
              </a:rPr>
              <a:t>SAS</a:t>
            </a:r>
          </a:p>
          <a:p>
            <a:pPr>
              <a:spcAft>
                <a:spcPts val="2400"/>
              </a:spcAft>
            </a:pPr>
            <a:r>
              <a:rPr lang="en-US" dirty="0">
                <a:solidFill>
                  <a:schemeClr val="accent1">
                    <a:alpha val="99000"/>
                  </a:schemeClr>
                </a:solidFill>
              </a:rPr>
              <a:t>Client makes request</a:t>
            </a:r>
          </a:p>
          <a:p>
            <a:pPr>
              <a:spcAft>
                <a:spcPts val="2400"/>
              </a:spcAft>
            </a:pPr>
            <a:r>
              <a:rPr lang="en-US" dirty="0">
                <a:solidFill>
                  <a:schemeClr val="accent1">
                    <a:alpha val="99000"/>
                  </a:schemeClr>
                </a:solidFill>
              </a:rPr>
              <a:t>Client gets response</a:t>
            </a:r>
          </a:p>
        </p:txBody>
      </p:sp>
      <p:sp>
        <p:nvSpPr>
          <p:cNvPr id="25" name="Rectangle 24"/>
          <p:cNvSpPr/>
          <p:nvPr/>
        </p:nvSpPr>
        <p:spPr bwMode="auto">
          <a:xfrm>
            <a:off x="5824665" y="1308296"/>
            <a:ext cx="5843460" cy="5070992"/>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grpSp>
        <p:nvGrpSpPr>
          <p:cNvPr id="27" name="Group 26"/>
          <p:cNvGrpSpPr/>
          <p:nvPr/>
        </p:nvGrpSpPr>
        <p:grpSpPr>
          <a:xfrm>
            <a:off x="5973014" y="1482166"/>
            <a:ext cx="5546762" cy="3351175"/>
            <a:chOff x="214313" y="2174875"/>
            <a:chExt cx="990600" cy="598488"/>
          </a:xfrm>
          <a:solidFill>
            <a:schemeClr val="bg1"/>
          </a:solidFill>
        </p:grpSpPr>
        <p:sp>
          <p:nvSpPr>
            <p:cNvPr id="28"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31" name="Straight Connector 30"/>
          <p:cNvCxnSpPr/>
          <p:nvPr/>
        </p:nvCxnSpPr>
        <p:spPr>
          <a:xfrm flipH="1" flipV="1">
            <a:off x="7942402" y="3932727"/>
            <a:ext cx="1363514" cy="1865450"/>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32" name="TextBox 31"/>
          <p:cNvSpPr txBox="1"/>
          <p:nvPr/>
        </p:nvSpPr>
        <p:spPr>
          <a:xfrm>
            <a:off x="8286832" y="4897777"/>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a:solidFill>
                  <a:schemeClr val="bg1">
                    <a:alpha val="99000"/>
                  </a:schemeClr>
                </a:solidFill>
              </a:rPr>
              <a:t>(1)</a:t>
            </a:r>
          </a:p>
        </p:txBody>
      </p:sp>
      <p:sp>
        <p:nvSpPr>
          <p:cNvPr id="35" name="TextBox 34"/>
          <p:cNvSpPr txBox="1"/>
          <p:nvPr/>
        </p:nvSpPr>
        <p:spPr>
          <a:xfrm>
            <a:off x="9466141" y="3671861"/>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accent4">
                    <a:alpha val="99000"/>
                  </a:schemeClr>
                </a:solidFill>
              </a:rPr>
              <a:t>(3)</a:t>
            </a:r>
            <a:endParaRPr lang="en-US" sz="2800" dirty="0">
              <a:solidFill>
                <a:schemeClr val="accent4">
                  <a:alpha val="99000"/>
                </a:schemeClr>
              </a:solidFill>
            </a:endParaRPr>
          </a:p>
        </p:txBody>
      </p:sp>
      <p:grpSp>
        <p:nvGrpSpPr>
          <p:cNvPr id="46" name="Group 45"/>
          <p:cNvGrpSpPr/>
          <p:nvPr/>
        </p:nvGrpSpPr>
        <p:grpSpPr>
          <a:xfrm>
            <a:off x="9405777" y="4982934"/>
            <a:ext cx="681067" cy="1300737"/>
            <a:chOff x="-498475" y="1609726"/>
            <a:chExt cx="950913" cy="1816099"/>
          </a:xfrm>
        </p:grpSpPr>
        <p:sp>
          <p:nvSpPr>
            <p:cNvPr id="47"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9" name="Group 48"/>
          <p:cNvGrpSpPr/>
          <p:nvPr/>
        </p:nvGrpSpPr>
        <p:grpSpPr>
          <a:xfrm>
            <a:off x="6796771" y="3218234"/>
            <a:ext cx="1666994" cy="1380302"/>
            <a:chOff x="6736308" y="3134493"/>
            <a:chExt cx="1666994" cy="1380302"/>
          </a:xfrm>
        </p:grpSpPr>
        <p:grpSp>
          <p:nvGrpSpPr>
            <p:cNvPr id="50" name="Group 49"/>
            <p:cNvGrpSpPr/>
            <p:nvPr/>
          </p:nvGrpSpPr>
          <p:grpSpPr bwMode="black">
            <a:xfrm>
              <a:off x="6891720" y="3134493"/>
              <a:ext cx="1356170" cy="1103304"/>
              <a:chOff x="5184775" y="225425"/>
              <a:chExt cx="1500188" cy="1220788"/>
            </a:xfrm>
            <a:solidFill>
              <a:schemeClr val="accent1"/>
            </a:solidFill>
          </p:grpSpPr>
          <p:sp>
            <p:nvSpPr>
              <p:cNvPr id="52"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3"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4"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51" name="Text Placeholder 2"/>
            <p:cNvSpPr txBox="1">
              <a:spLocks/>
            </p:cNvSpPr>
            <p:nvPr/>
          </p:nvSpPr>
          <p:spPr>
            <a:xfrm>
              <a:off x="6736308" y="4237796"/>
              <a:ext cx="1666994" cy="2769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accent1">
                      <a:alpha val="99000"/>
                    </a:schemeClr>
                  </a:solidFill>
                  <a:latin typeface="+mj-lt"/>
                </a:rPr>
                <a:t>Web Role</a:t>
              </a:r>
              <a:endParaRPr lang="en-US" spc="-100" dirty="0">
                <a:solidFill>
                  <a:schemeClr val="accent1">
                    <a:alpha val="99000"/>
                  </a:schemeClr>
                </a:solidFill>
                <a:latin typeface="+mj-lt"/>
              </a:endParaRPr>
            </a:p>
          </p:txBody>
        </p:sp>
      </p:grpSp>
      <p:grpSp>
        <p:nvGrpSpPr>
          <p:cNvPr id="55" name="Group 54"/>
          <p:cNvGrpSpPr/>
          <p:nvPr/>
        </p:nvGrpSpPr>
        <p:grpSpPr>
          <a:xfrm>
            <a:off x="10003006" y="1836135"/>
            <a:ext cx="1116787" cy="1390006"/>
            <a:chOff x="5428343" y="-1303307"/>
            <a:chExt cx="971072" cy="1208642"/>
          </a:xfrm>
        </p:grpSpPr>
        <p:sp>
          <p:nvSpPr>
            <p:cNvPr id="56" name="Freeform 55"/>
            <p:cNvSpPr/>
            <p:nvPr/>
          </p:nvSpPr>
          <p:spPr bwMode="auto">
            <a:xfrm>
              <a:off x="5476777" y="-1263305"/>
              <a:ext cx="883542" cy="1120430"/>
            </a:xfrm>
            <a:custGeom>
              <a:avLst/>
              <a:gdLst>
                <a:gd name="connsiteX0" fmla="*/ 2479 w 883542"/>
                <a:gd name="connsiteY0" fmla="*/ 22674 h 1120430"/>
                <a:gd name="connsiteX1" fmla="*/ 2479 w 883542"/>
                <a:gd name="connsiteY1" fmla="*/ 70299 h 1120430"/>
                <a:gd name="connsiteX2" fmla="*/ 7242 w 883542"/>
                <a:gd name="connsiteY2" fmla="*/ 106017 h 1120430"/>
                <a:gd name="connsiteX3" fmla="*/ 14386 w 883542"/>
                <a:gd name="connsiteY3" fmla="*/ 127449 h 1120430"/>
                <a:gd name="connsiteX4" fmla="*/ 16767 w 883542"/>
                <a:gd name="connsiteY4" fmla="*/ 294136 h 1120430"/>
                <a:gd name="connsiteX5" fmla="*/ 12004 w 883542"/>
                <a:gd name="connsiteY5" fmla="*/ 441774 h 1120430"/>
                <a:gd name="connsiteX6" fmla="*/ 7242 w 883542"/>
                <a:gd name="connsiteY6" fmla="*/ 601317 h 1120430"/>
                <a:gd name="connsiteX7" fmla="*/ 12004 w 883542"/>
                <a:gd name="connsiteY7" fmla="*/ 667992 h 1120430"/>
                <a:gd name="connsiteX8" fmla="*/ 16767 w 883542"/>
                <a:gd name="connsiteY8" fmla="*/ 687042 h 1120430"/>
                <a:gd name="connsiteX9" fmla="*/ 21529 w 883542"/>
                <a:gd name="connsiteY9" fmla="*/ 708474 h 1120430"/>
                <a:gd name="connsiteX10" fmla="*/ 21529 w 883542"/>
                <a:gd name="connsiteY10" fmla="*/ 827536 h 1120430"/>
                <a:gd name="connsiteX11" fmla="*/ 19148 w 883542"/>
                <a:gd name="connsiteY11" fmla="*/ 837061 h 1120430"/>
                <a:gd name="connsiteX12" fmla="*/ 16767 w 883542"/>
                <a:gd name="connsiteY12" fmla="*/ 901355 h 1120430"/>
                <a:gd name="connsiteX13" fmla="*/ 16767 w 883542"/>
                <a:gd name="connsiteY13" fmla="*/ 1044230 h 1120430"/>
                <a:gd name="connsiteX14" fmla="*/ 19148 w 883542"/>
                <a:gd name="connsiteY14" fmla="*/ 1058517 h 1120430"/>
                <a:gd name="connsiteX15" fmla="*/ 23911 w 883542"/>
                <a:gd name="connsiteY15" fmla="*/ 1108524 h 1120430"/>
                <a:gd name="connsiteX16" fmla="*/ 119161 w 883542"/>
                <a:gd name="connsiteY16" fmla="*/ 1110905 h 1120430"/>
                <a:gd name="connsiteX17" fmla="*/ 126304 w 883542"/>
                <a:gd name="connsiteY17" fmla="*/ 1113286 h 1120430"/>
                <a:gd name="connsiteX18" fmla="*/ 150117 w 883542"/>
                <a:gd name="connsiteY18" fmla="*/ 1118049 h 1120430"/>
                <a:gd name="connsiteX19" fmla="*/ 159642 w 883542"/>
                <a:gd name="connsiteY19" fmla="*/ 1120430 h 1120430"/>
                <a:gd name="connsiteX20" fmla="*/ 450154 w 883542"/>
                <a:gd name="connsiteY20" fmla="*/ 1118049 h 1120430"/>
                <a:gd name="connsiteX21" fmla="*/ 459679 w 883542"/>
                <a:gd name="connsiteY21" fmla="*/ 1115667 h 1120430"/>
                <a:gd name="connsiteX22" fmla="*/ 566836 w 883542"/>
                <a:gd name="connsiteY22" fmla="*/ 1113286 h 1120430"/>
                <a:gd name="connsiteX23" fmla="*/ 588267 w 883542"/>
                <a:gd name="connsiteY23" fmla="*/ 1110905 h 1120430"/>
                <a:gd name="connsiteX24" fmla="*/ 602554 w 883542"/>
                <a:gd name="connsiteY24" fmla="*/ 1108524 h 1120430"/>
                <a:gd name="connsiteX25" fmla="*/ 678754 w 883542"/>
                <a:gd name="connsiteY25" fmla="*/ 1106142 h 1120430"/>
                <a:gd name="connsiteX26" fmla="*/ 685898 w 883542"/>
                <a:gd name="connsiteY26" fmla="*/ 1103761 h 1120430"/>
                <a:gd name="connsiteX27" fmla="*/ 874017 w 883542"/>
                <a:gd name="connsiteY27" fmla="*/ 1101380 h 1120430"/>
                <a:gd name="connsiteX28" fmla="*/ 871636 w 883542"/>
                <a:gd name="connsiteY28" fmla="*/ 1082330 h 1120430"/>
                <a:gd name="connsiteX29" fmla="*/ 864492 w 883542"/>
                <a:gd name="connsiteY29" fmla="*/ 1048992 h 1120430"/>
                <a:gd name="connsiteX30" fmla="*/ 862111 w 883542"/>
                <a:gd name="connsiteY30" fmla="*/ 1041849 h 1120430"/>
                <a:gd name="connsiteX31" fmla="*/ 857348 w 883542"/>
                <a:gd name="connsiteY31" fmla="*/ 1034705 h 1120430"/>
                <a:gd name="connsiteX32" fmla="*/ 852586 w 883542"/>
                <a:gd name="connsiteY32" fmla="*/ 1020417 h 1120430"/>
                <a:gd name="connsiteX33" fmla="*/ 847823 w 883542"/>
                <a:gd name="connsiteY33" fmla="*/ 998986 h 1120430"/>
                <a:gd name="connsiteX34" fmla="*/ 850204 w 883542"/>
                <a:gd name="connsiteY34" fmla="*/ 865636 h 1120430"/>
                <a:gd name="connsiteX35" fmla="*/ 852586 w 883542"/>
                <a:gd name="connsiteY35" fmla="*/ 841824 h 1120430"/>
                <a:gd name="connsiteX36" fmla="*/ 854967 w 883542"/>
                <a:gd name="connsiteY36" fmla="*/ 834680 h 1120430"/>
                <a:gd name="connsiteX37" fmla="*/ 859729 w 883542"/>
                <a:gd name="connsiteY37" fmla="*/ 782292 h 1120430"/>
                <a:gd name="connsiteX38" fmla="*/ 862111 w 883542"/>
                <a:gd name="connsiteY38" fmla="*/ 756099 h 1120430"/>
                <a:gd name="connsiteX39" fmla="*/ 864492 w 883542"/>
                <a:gd name="connsiteY39" fmla="*/ 725142 h 1120430"/>
                <a:gd name="connsiteX40" fmla="*/ 869254 w 883542"/>
                <a:gd name="connsiteY40" fmla="*/ 708474 h 1120430"/>
                <a:gd name="connsiteX41" fmla="*/ 871636 w 883542"/>
                <a:gd name="connsiteY41" fmla="*/ 684661 h 1120430"/>
                <a:gd name="connsiteX42" fmla="*/ 876398 w 883542"/>
                <a:gd name="connsiteY42" fmla="*/ 665611 h 1120430"/>
                <a:gd name="connsiteX43" fmla="*/ 881161 w 883542"/>
                <a:gd name="connsiteY43" fmla="*/ 639417 h 1120430"/>
                <a:gd name="connsiteX44" fmla="*/ 883542 w 883542"/>
                <a:gd name="connsiteY44" fmla="*/ 601317 h 1120430"/>
                <a:gd name="connsiteX45" fmla="*/ 878779 w 883542"/>
                <a:gd name="connsiteY45" fmla="*/ 496542 h 1120430"/>
                <a:gd name="connsiteX46" fmla="*/ 876398 w 883542"/>
                <a:gd name="connsiteY46" fmla="*/ 487017 h 1120430"/>
                <a:gd name="connsiteX47" fmla="*/ 874017 w 883542"/>
                <a:gd name="connsiteY47" fmla="*/ 472730 h 1120430"/>
                <a:gd name="connsiteX48" fmla="*/ 869254 w 883542"/>
                <a:gd name="connsiteY48" fmla="*/ 453680 h 1120430"/>
                <a:gd name="connsiteX49" fmla="*/ 862111 w 883542"/>
                <a:gd name="connsiteY49" fmla="*/ 417961 h 1120430"/>
                <a:gd name="connsiteX50" fmla="*/ 857348 w 883542"/>
                <a:gd name="connsiteY50" fmla="*/ 384624 h 1120430"/>
                <a:gd name="connsiteX51" fmla="*/ 854967 w 883542"/>
                <a:gd name="connsiteY51" fmla="*/ 375099 h 1120430"/>
                <a:gd name="connsiteX52" fmla="*/ 857348 w 883542"/>
                <a:gd name="connsiteY52" fmla="*/ 346524 h 1120430"/>
                <a:gd name="connsiteX53" fmla="*/ 854967 w 883542"/>
                <a:gd name="connsiteY53" fmla="*/ 332236 h 1120430"/>
                <a:gd name="connsiteX54" fmla="*/ 843061 w 883542"/>
                <a:gd name="connsiteY54" fmla="*/ 313186 h 1120430"/>
                <a:gd name="connsiteX55" fmla="*/ 835917 w 883542"/>
                <a:gd name="connsiteY55" fmla="*/ 306042 h 1120430"/>
                <a:gd name="connsiteX56" fmla="*/ 828773 w 883542"/>
                <a:gd name="connsiteY56" fmla="*/ 301280 h 1120430"/>
                <a:gd name="connsiteX57" fmla="*/ 819248 w 883542"/>
                <a:gd name="connsiteY57" fmla="*/ 286992 h 1120430"/>
                <a:gd name="connsiteX58" fmla="*/ 816867 w 883542"/>
                <a:gd name="connsiteY58" fmla="*/ 279849 h 1120430"/>
                <a:gd name="connsiteX59" fmla="*/ 809723 w 883542"/>
                <a:gd name="connsiteY59" fmla="*/ 275086 h 1120430"/>
                <a:gd name="connsiteX60" fmla="*/ 795436 w 883542"/>
                <a:gd name="connsiteY60" fmla="*/ 260799 h 1120430"/>
                <a:gd name="connsiteX61" fmla="*/ 776386 w 883542"/>
                <a:gd name="connsiteY61" fmla="*/ 248892 h 1120430"/>
                <a:gd name="connsiteX62" fmla="*/ 766861 w 883542"/>
                <a:gd name="connsiteY62" fmla="*/ 241749 h 1120430"/>
                <a:gd name="connsiteX63" fmla="*/ 757336 w 883542"/>
                <a:gd name="connsiteY63" fmla="*/ 229842 h 1120430"/>
                <a:gd name="connsiteX64" fmla="*/ 743048 w 883542"/>
                <a:gd name="connsiteY64" fmla="*/ 213174 h 1120430"/>
                <a:gd name="connsiteX65" fmla="*/ 731142 w 883542"/>
                <a:gd name="connsiteY65" fmla="*/ 203649 h 1120430"/>
                <a:gd name="connsiteX66" fmla="*/ 723998 w 883542"/>
                <a:gd name="connsiteY66" fmla="*/ 196505 h 1120430"/>
                <a:gd name="connsiteX67" fmla="*/ 714473 w 883542"/>
                <a:gd name="connsiteY67" fmla="*/ 191742 h 1120430"/>
                <a:gd name="connsiteX68" fmla="*/ 707329 w 883542"/>
                <a:gd name="connsiteY68" fmla="*/ 184599 h 1120430"/>
                <a:gd name="connsiteX69" fmla="*/ 690661 w 883542"/>
                <a:gd name="connsiteY69" fmla="*/ 175074 h 1120430"/>
                <a:gd name="connsiteX70" fmla="*/ 678754 w 883542"/>
                <a:gd name="connsiteY70" fmla="*/ 165549 h 1120430"/>
                <a:gd name="connsiteX71" fmla="*/ 671611 w 883542"/>
                <a:gd name="connsiteY71" fmla="*/ 160786 h 1120430"/>
                <a:gd name="connsiteX72" fmla="*/ 657323 w 883542"/>
                <a:gd name="connsiteY72" fmla="*/ 141736 h 1120430"/>
                <a:gd name="connsiteX73" fmla="*/ 650179 w 883542"/>
                <a:gd name="connsiteY73" fmla="*/ 132211 h 1120430"/>
                <a:gd name="connsiteX74" fmla="*/ 643036 w 883542"/>
                <a:gd name="connsiteY74" fmla="*/ 122686 h 1120430"/>
                <a:gd name="connsiteX75" fmla="*/ 638273 w 883542"/>
                <a:gd name="connsiteY75" fmla="*/ 115542 h 1120430"/>
                <a:gd name="connsiteX76" fmla="*/ 631129 w 883542"/>
                <a:gd name="connsiteY76" fmla="*/ 110780 h 1120430"/>
                <a:gd name="connsiteX77" fmla="*/ 623986 w 883542"/>
                <a:gd name="connsiteY77" fmla="*/ 101255 h 1120430"/>
                <a:gd name="connsiteX78" fmla="*/ 616842 w 883542"/>
                <a:gd name="connsiteY78" fmla="*/ 96492 h 1120430"/>
                <a:gd name="connsiteX79" fmla="*/ 612079 w 883542"/>
                <a:gd name="connsiteY79" fmla="*/ 89349 h 1120430"/>
                <a:gd name="connsiteX80" fmla="*/ 590648 w 883542"/>
                <a:gd name="connsiteY80" fmla="*/ 72680 h 1120430"/>
                <a:gd name="connsiteX81" fmla="*/ 578742 w 883542"/>
                <a:gd name="connsiteY81" fmla="*/ 56011 h 1120430"/>
                <a:gd name="connsiteX82" fmla="*/ 571598 w 883542"/>
                <a:gd name="connsiteY82" fmla="*/ 48867 h 1120430"/>
                <a:gd name="connsiteX83" fmla="*/ 562073 w 883542"/>
                <a:gd name="connsiteY83" fmla="*/ 44105 h 1120430"/>
                <a:gd name="connsiteX84" fmla="*/ 550167 w 883542"/>
                <a:gd name="connsiteY84" fmla="*/ 36961 h 1120430"/>
                <a:gd name="connsiteX85" fmla="*/ 533498 w 883542"/>
                <a:gd name="connsiteY85" fmla="*/ 22674 h 1120430"/>
                <a:gd name="connsiteX86" fmla="*/ 523973 w 883542"/>
                <a:gd name="connsiteY86" fmla="*/ 13149 h 1120430"/>
                <a:gd name="connsiteX87" fmla="*/ 500161 w 883542"/>
                <a:gd name="connsiteY87" fmla="*/ 6005 h 1120430"/>
                <a:gd name="connsiteX88" fmla="*/ 493017 w 883542"/>
                <a:gd name="connsiteY88" fmla="*/ 1242 h 1120430"/>
                <a:gd name="connsiteX89" fmla="*/ 431104 w 883542"/>
                <a:gd name="connsiteY89" fmla="*/ 8386 h 1120430"/>
                <a:gd name="connsiteX90" fmla="*/ 340617 w 883542"/>
                <a:gd name="connsiteY90" fmla="*/ 15530 h 1120430"/>
                <a:gd name="connsiteX91" fmla="*/ 219173 w 883542"/>
                <a:gd name="connsiteY91" fmla="*/ 17911 h 1120430"/>
                <a:gd name="connsiteX92" fmla="*/ 23911 w 883542"/>
                <a:gd name="connsiteY92" fmla="*/ 20292 h 1120430"/>
                <a:gd name="connsiteX93" fmla="*/ 2479 w 883542"/>
                <a:gd name="connsiteY93" fmla="*/ 22674 h 112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883542" h="1120430">
                  <a:moveTo>
                    <a:pt x="2479" y="22674"/>
                  </a:moveTo>
                  <a:cubicBezTo>
                    <a:pt x="-1093" y="31009"/>
                    <a:pt x="-550" y="32437"/>
                    <a:pt x="2479" y="70299"/>
                  </a:cubicBezTo>
                  <a:cubicBezTo>
                    <a:pt x="4824" y="99608"/>
                    <a:pt x="3520" y="85543"/>
                    <a:pt x="7242" y="106017"/>
                  </a:cubicBezTo>
                  <a:cubicBezTo>
                    <a:pt x="10450" y="123663"/>
                    <a:pt x="6733" y="115971"/>
                    <a:pt x="14386" y="127449"/>
                  </a:cubicBezTo>
                  <a:cubicBezTo>
                    <a:pt x="15180" y="183011"/>
                    <a:pt x="17188" y="238570"/>
                    <a:pt x="16767" y="294136"/>
                  </a:cubicBezTo>
                  <a:cubicBezTo>
                    <a:pt x="16394" y="343373"/>
                    <a:pt x="13511" y="392559"/>
                    <a:pt x="12004" y="441774"/>
                  </a:cubicBezTo>
                  <a:cubicBezTo>
                    <a:pt x="2787" y="742863"/>
                    <a:pt x="15843" y="334647"/>
                    <a:pt x="7242" y="601317"/>
                  </a:cubicBezTo>
                  <a:cubicBezTo>
                    <a:pt x="8083" y="614773"/>
                    <a:pt x="10171" y="652413"/>
                    <a:pt x="12004" y="667992"/>
                  </a:cubicBezTo>
                  <a:cubicBezTo>
                    <a:pt x="13456" y="680336"/>
                    <a:pt x="13988" y="677314"/>
                    <a:pt x="16767" y="687042"/>
                  </a:cubicBezTo>
                  <a:cubicBezTo>
                    <a:pt x="19009" y="694889"/>
                    <a:pt x="19893" y="700290"/>
                    <a:pt x="21529" y="708474"/>
                  </a:cubicBezTo>
                  <a:cubicBezTo>
                    <a:pt x="25988" y="761964"/>
                    <a:pt x="25519" y="743763"/>
                    <a:pt x="21529" y="827536"/>
                  </a:cubicBezTo>
                  <a:cubicBezTo>
                    <a:pt x="21373" y="830805"/>
                    <a:pt x="19942" y="833886"/>
                    <a:pt x="19148" y="837061"/>
                  </a:cubicBezTo>
                  <a:cubicBezTo>
                    <a:pt x="18354" y="858492"/>
                    <a:pt x="17388" y="879918"/>
                    <a:pt x="16767" y="901355"/>
                  </a:cubicBezTo>
                  <a:cubicBezTo>
                    <a:pt x="14879" y="966511"/>
                    <a:pt x="12179" y="989167"/>
                    <a:pt x="16767" y="1044230"/>
                  </a:cubicBezTo>
                  <a:cubicBezTo>
                    <a:pt x="17168" y="1049041"/>
                    <a:pt x="18615" y="1053719"/>
                    <a:pt x="19148" y="1058517"/>
                  </a:cubicBezTo>
                  <a:cubicBezTo>
                    <a:pt x="20997" y="1075159"/>
                    <a:pt x="9078" y="1100754"/>
                    <a:pt x="23911" y="1108524"/>
                  </a:cubicBezTo>
                  <a:cubicBezTo>
                    <a:pt x="52045" y="1123261"/>
                    <a:pt x="87411" y="1110111"/>
                    <a:pt x="119161" y="1110905"/>
                  </a:cubicBezTo>
                  <a:cubicBezTo>
                    <a:pt x="121542" y="1111699"/>
                    <a:pt x="123858" y="1112722"/>
                    <a:pt x="126304" y="1113286"/>
                  </a:cubicBezTo>
                  <a:cubicBezTo>
                    <a:pt x="134192" y="1115106"/>
                    <a:pt x="142264" y="1116086"/>
                    <a:pt x="150117" y="1118049"/>
                  </a:cubicBezTo>
                  <a:lnTo>
                    <a:pt x="159642" y="1120430"/>
                  </a:lnTo>
                  <a:lnTo>
                    <a:pt x="450154" y="1118049"/>
                  </a:lnTo>
                  <a:cubicBezTo>
                    <a:pt x="453426" y="1117997"/>
                    <a:pt x="456409" y="1115800"/>
                    <a:pt x="459679" y="1115667"/>
                  </a:cubicBezTo>
                  <a:cubicBezTo>
                    <a:pt x="495377" y="1114210"/>
                    <a:pt x="531117" y="1114080"/>
                    <a:pt x="566836" y="1113286"/>
                  </a:cubicBezTo>
                  <a:cubicBezTo>
                    <a:pt x="573980" y="1112492"/>
                    <a:pt x="581142" y="1111855"/>
                    <a:pt x="588267" y="1110905"/>
                  </a:cubicBezTo>
                  <a:cubicBezTo>
                    <a:pt x="593053" y="1110267"/>
                    <a:pt x="597733" y="1108778"/>
                    <a:pt x="602554" y="1108524"/>
                  </a:cubicBezTo>
                  <a:cubicBezTo>
                    <a:pt x="627931" y="1107188"/>
                    <a:pt x="653354" y="1106936"/>
                    <a:pt x="678754" y="1106142"/>
                  </a:cubicBezTo>
                  <a:cubicBezTo>
                    <a:pt x="681135" y="1105348"/>
                    <a:pt x="683389" y="1103822"/>
                    <a:pt x="685898" y="1103761"/>
                  </a:cubicBezTo>
                  <a:cubicBezTo>
                    <a:pt x="748591" y="1102232"/>
                    <a:pt x="811719" y="1108568"/>
                    <a:pt x="874017" y="1101380"/>
                  </a:cubicBezTo>
                  <a:cubicBezTo>
                    <a:pt x="880374" y="1100646"/>
                    <a:pt x="872688" y="1088642"/>
                    <a:pt x="871636" y="1082330"/>
                  </a:cubicBezTo>
                  <a:cubicBezTo>
                    <a:pt x="870544" y="1075779"/>
                    <a:pt x="867092" y="1058094"/>
                    <a:pt x="864492" y="1048992"/>
                  </a:cubicBezTo>
                  <a:cubicBezTo>
                    <a:pt x="863803" y="1046579"/>
                    <a:pt x="863233" y="1044094"/>
                    <a:pt x="862111" y="1041849"/>
                  </a:cubicBezTo>
                  <a:cubicBezTo>
                    <a:pt x="860831" y="1039289"/>
                    <a:pt x="858936" y="1037086"/>
                    <a:pt x="857348" y="1034705"/>
                  </a:cubicBezTo>
                  <a:cubicBezTo>
                    <a:pt x="855761" y="1029942"/>
                    <a:pt x="853571" y="1025340"/>
                    <a:pt x="852586" y="1020417"/>
                  </a:cubicBezTo>
                  <a:cubicBezTo>
                    <a:pt x="849562" y="1005302"/>
                    <a:pt x="851186" y="1012437"/>
                    <a:pt x="847823" y="998986"/>
                  </a:cubicBezTo>
                  <a:cubicBezTo>
                    <a:pt x="848617" y="954536"/>
                    <a:pt x="848857" y="910073"/>
                    <a:pt x="850204" y="865636"/>
                  </a:cubicBezTo>
                  <a:cubicBezTo>
                    <a:pt x="850446" y="857663"/>
                    <a:pt x="851373" y="849708"/>
                    <a:pt x="852586" y="841824"/>
                  </a:cubicBezTo>
                  <a:cubicBezTo>
                    <a:pt x="852968" y="839343"/>
                    <a:pt x="854173" y="837061"/>
                    <a:pt x="854967" y="834680"/>
                  </a:cubicBezTo>
                  <a:cubicBezTo>
                    <a:pt x="859274" y="800218"/>
                    <a:pt x="855944" y="829598"/>
                    <a:pt x="859729" y="782292"/>
                  </a:cubicBezTo>
                  <a:cubicBezTo>
                    <a:pt x="860428" y="773553"/>
                    <a:pt x="861383" y="764836"/>
                    <a:pt x="862111" y="756099"/>
                  </a:cubicBezTo>
                  <a:cubicBezTo>
                    <a:pt x="862971" y="745785"/>
                    <a:pt x="863283" y="735421"/>
                    <a:pt x="864492" y="725142"/>
                  </a:cubicBezTo>
                  <a:cubicBezTo>
                    <a:pt x="865036" y="720520"/>
                    <a:pt x="867714" y="713094"/>
                    <a:pt x="869254" y="708474"/>
                  </a:cubicBezTo>
                  <a:cubicBezTo>
                    <a:pt x="870048" y="700536"/>
                    <a:pt x="870325" y="692530"/>
                    <a:pt x="871636" y="684661"/>
                  </a:cubicBezTo>
                  <a:cubicBezTo>
                    <a:pt x="872712" y="678205"/>
                    <a:pt x="875114" y="672029"/>
                    <a:pt x="876398" y="665611"/>
                  </a:cubicBezTo>
                  <a:cubicBezTo>
                    <a:pt x="879726" y="648970"/>
                    <a:pt x="878113" y="657697"/>
                    <a:pt x="881161" y="639417"/>
                  </a:cubicBezTo>
                  <a:cubicBezTo>
                    <a:pt x="881955" y="626717"/>
                    <a:pt x="883542" y="614042"/>
                    <a:pt x="883542" y="601317"/>
                  </a:cubicBezTo>
                  <a:cubicBezTo>
                    <a:pt x="883542" y="592963"/>
                    <a:pt x="880276" y="513009"/>
                    <a:pt x="878779" y="496542"/>
                  </a:cubicBezTo>
                  <a:cubicBezTo>
                    <a:pt x="878483" y="493283"/>
                    <a:pt x="877040" y="490226"/>
                    <a:pt x="876398" y="487017"/>
                  </a:cubicBezTo>
                  <a:cubicBezTo>
                    <a:pt x="875451" y="482283"/>
                    <a:pt x="875029" y="477451"/>
                    <a:pt x="874017" y="472730"/>
                  </a:cubicBezTo>
                  <a:cubicBezTo>
                    <a:pt x="872645" y="466330"/>
                    <a:pt x="870180" y="460160"/>
                    <a:pt x="869254" y="453680"/>
                  </a:cubicBezTo>
                  <a:cubicBezTo>
                    <a:pt x="864449" y="420044"/>
                    <a:pt x="869981" y="454686"/>
                    <a:pt x="862111" y="417961"/>
                  </a:cubicBezTo>
                  <a:cubicBezTo>
                    <a:pt x="858734" y="402201"/>
                    <a:pt x="860252" y="402051"/>
                    <a:pt x="857348" y="384624"/>
                  </a:cubicBezTo>
                  <a:cubicBezTo>
                    <a:pt x="856810" y="381396"/>
                    <a:pt x="855761" y="378274"/>
                    <a:pt x="854967" y="375099"/>
                  </a:cubicBezTo>
                  <a:cubicBezTo>
                    <a:pt x="855761" y="365574"/>
                    <a:pt x="857348" y="356082"/>
                    <a:pt x="857348" y="346524"/>
                  </a:cubicBezTo>
                  <a:cubicBezTo>
                    <a:pt x="857348" y="341696"/>
                    <a:pt x="856354" y="336861"/>
                    <a:pt x="854967" y="332236"/>
                  </a:cubicBezTo>
                  <a:cubicBezTo>
                    <a:pt x="853091" y="325984"/>
                    <a:pt x="847121" y="317923"/>
                    <a:pt x="843061" y="313186"/>
                  </a:cubicBezTo>
                  <a:cubicBezTo>
                    <a:pt x="840869" y="310629"/>
                    <a:pt x="838504" y="308198"/>
                    <a:pt x="835917" y="306042"/>
                  </a:cubicBezTo>
                  <a:cubicBezTo>
                    <a:pt x="833718" y="304210"/>
                    <a:pt x="831154" y="302867"/>
                    <a:pt x="828773" y="301280"/>
                  </a:cubicBezTo>
                  <a:cubicBezTo>
                    <a:pt x="823112" y="284295"/>
                    <a:pt x="831139" y="304827"/>
                    <a:pt x="819248" y="286992"/>
                  </a:cubicBezTo>
                  <a:cubicBezTo>
                    <a:pt x="817856" y="284904"/>
                    <a:pt x="818435" y="281809"/>
                    <a:pt x="816867" y="279849"/>
                  </a:cubicBezTo>
                  <a:cubicBezTo>
                    <a:pt x="815079" y="277614"/>
                    <a:pt x="811862" y="276987"/>
                    <a:pt x="809723" y="275086"/>
                  </a:cubicBezTo>
                  <a:cubicBezTo>
                    <a:pt x="804689" y="270612"/>
                    <a:pt x="801211" y="264264"/>
                    <a:pt x="795436" y="260799"/>
                  </a:cubicBezTo>
                  <a:cubicBezTo>
                    <a:pt x="788463" y="256615"/>
                    <a:pt x="782812" y="253482"/>
                    <a:pt x="776386" y="248892"/>
                  </a:cubicBezTo>
                  <a:cubicBezTo>
                    <a:pt x="773157" y="246585"/>
                    <a:pt x="770036" y="244130"/>
                    <a:pt x="766861" y="241749"/>
                  </a:cubicBezTo>
                  <a:cubicBezTo>
                    <a:pt x="762224" y="227842"/>
                    <a:pt x="768106" y="240613"/>
                    <a:pt x="757336" y="229842"/>
                  </a:cubicBezTo>
                  <a:cubicBezTo>
                    <a:pt x="735470" y="207975"/>
                    <a:pt x="763775" y="231310"/>
                    <a:pt x="743048" y="213174"/>
                  </a:cubicBezTo>
                  <a:cubicBezTo>
                    <a:pt x="739223" y="209827"/>
                    <a:pt x="734967" y="206996"/>
                    <a:pt x="731142" y="203649"/>
                  </a:cubicBezTo>
                  <a:cubicBezTo>
                    <a:pt x="728608" y="201431"/>
                    <a:pt x="726738" y="198463"/>
                    <a:pt x="723998" y="196505"/>
                  </a:cubicBezTo>
                  <a:cubicBezTo>
                    <a:pt x="721109" y="194442"/>
                    <a:pt x="717362" y="193805"/>
                    <a:pt x="714473" y="191742"/>
                  </a:cubicBezTo>
                  <a:cubicBezTo>
                    <a:pt x="711733" y="189785"/>
                    <a:pt x="709916" y="186755"/>
                    <a:pt x="707329" y="184599"/>
                  </a:cubicBezTo>
                  <a:cubicBezTo>
                    <a:pt x="697578" y="176473"/>
                    <a:pt x="702317" y="182844"/>
                    <a:pt x="690661" y="175074"/>
                  </a:cubicBezTo>
                  <a:cubicBezTo>
                    <a:pt x="686432" y="172255"/>
                    <a:pt x="682820" y="168599"/>
                    <a:pt x="678754" y="165549"/>
                  </a:cubicBezTo>
                  <a:cubicBezTo>
                    <a:pt x="676465" y="163832"/>
                    <a:pt x="673525" y="162913"/>
                    <a:pt x="671611" y="160786"/>
                  </a:cubicBezTo>
                  <a:cubicBezTo>
                    <a:pt x="666301" y="154886"/>
                    <a:pt x="662086" y="148086"/>
                    <a:pt x="657323" y="141736"/>
                  </a:cubicBezTo>
                  <a:lnTo>
                    <a:pt x="650179" y="132211"/>
                  </a:lnTo>
                  <a:cubicBezTo>
                    <a:pt x="647798" y="129036"/>
                    <a:pt x="645237" y="125988"/>
                    <a:pt x="643036" y="122686"/>
                  </a:cubicBezTo>
                  <a:cubicBezTo>
                    <a:pt x="641448" y="120305"/>
                    <a:pt x="640297" y="117566"/>
                    <a:pt x="638273" y="115542"/>
                  </a:cubicBezTo>
                  <a:cubicBezTo>
                    <a:pt x="636249" y="113518"/>
                    <a:pt x="633510" y="112367"/>
                    <a:pt x="631129" y="110780"/>
                  </a:cubicBezTo>
                  <a:cubicBezTo>
                    <a:pt x="628748" y="107605"/>
                    <a:pt x="626792" y="104061"/>
                    <a:pt x="623986" y="101255"/>
                  </a:cubicBezTo>
                  <a:cubicBezTo>
                    <a:pt x="621962" y="99231"/>
                    <a:pt x="618866" y="98516"/>
                    <a:pt x="616842" y="96492"/>
                  </a:cubicBezTo>
                  <a:cubicBezTo>
                    <a:pt x="614818" y="94468"/>
                    <a:pt x="613980" y="91488"/>
                    <a:pt x="612079" y="89349"/>
                  </a:cubicBezTo>
                  <a:cubicBezTo>
                    <a:pt x="598551" y="74131"/>
                    <a:pt x="603237" y="76876"/>
                    <a:pt x="590648" y="72680"/>
                  </a:cubicBezTo>
                  <a:cubicBezTo>
                    <a:pt x="586877" y="67023"/>
                    <a:pt x="583176" y="61184"/>
                    <a:pt x="578742" y="56011"/>
                  </a:cubicBezTo>
                  <a:cubicBezTo>
                    <a:pt x="576550" y="53454"/>
                    <a:pt x="574338" y="50824"/>
                    <a:pt x="571598" y="48867"/>
                  </a:cubicBezTo>
                  <a:cubicBezTo>
                    <a:pt x="568709" y="46804"/>
                    <a:pt x="565176" y="45829"/>
                    <a:pt x="562073" y="44105"/>
                  </a:cubicBezTo>
                  <a:cubicBezTo>
                    <a:pt x="558027" y="41857"/>
                    <a:pt x="554136" y="39342"/>
                    <a:pt x="550167" y="36961"/>
                  </a:cubicBezTo>
                  <a:cubicBezTo>
                    <a:pt x="534627" y="16242"/>
                    <a:pt x="552177" y="36683"/>
                    <a:pt x="533498" y="22674"/>
                  </a:cubicBezTo>
                  <a:cubicBezTo>
                    <a:pt x="529906" y="19980"/>
                    <a:pt x="527823" y="15459"/>
                    <a:pt x="523973" y="13149"/>
                  </a:cubicBezTo>
                  <a:cubicBezTo>
                    <a:pt x="519829" y="10663"/>
                    <a:pt x="505919" y="7444"/>
                    <a:pt x="500161" y="6005"/>
                  </a:cubicBezTo>
                  <a:cubicBezTo>
                    <a:pt x="497780" y="4417"/>
                    <a:pt x="495876" y="1378"/>
                    <a:pt x="493017" y="1242"/>
                  </a:cubicBezTo>
                  <a:cubicBezTo>
                    <a:pt x="412737" y="-2580"/>
                    <a:pt x="478162" y="3158"/>
                    <a:pt x="431104" y="8386"/>
                  </a:cubicBezTo>
                  <a:cubicBezTo>
                    <a:pt x="399553" y="11891"/>
                    <a:pt x="375715" y="14842"/>
                    <a:pt x="340617" y="15530"/>
                  </a:cubicBezTo>
                  <a:lnTo>
                    <a:pt x="219173" y="17911"/>
                  </a:lnTo>
                  <a:lnTo>
                    <a:pt x="23911" y="20292"/>
                  </a:lnTo>
                  <a:cubicBezTo>
                    <a:pt x="7274" y="23066"/>
                    <a:pt x="6051" y="14339"/>
                    <a:pt x="2479" y="22674"/>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 name="Freeform 8"/>
            <p:cNvSpPr>
              <a:spLocks noEditPoints="1"/>
            </p:cNvSpPr>
            <p:nvPr/>
          </p:nvSpPr>
          <p:spPr bwMode="auto">
            <a:xfrm>
              <a:off x="5428343" y="-1303307"/>
              <a:ext cx="971072" cy="1208642"/>
            </a:xfrm>
            <a:custGeom>
              <a:avLst/>
              <a:gdLst>
                <a:gd name="T0" fmla="*/ 55 w 58"/>
                <a:gd name="T1" fmla="*/ 19 h 72"/>
                <a:gd name="T2" fmla="*/ 37 w 58"/>
                <a:gd name="T3" fmla="*/ 2 h 72"/>
                <a:gd name="T4" fmla="*/ 32 w 58"/>
                <a:gd name="T5" fmla="*/ 0 h 72"/>
                <a:gd name="T6" fmla="*/ 6 w 58"/>
                <a:gd name="T7" fmla="*/ 0 h 72"/>
                <a:gd name="T8" fmla="*/ 0 w 58"/>
                <a:gd name="T9" fmla="*/ 5 h 72"/>
                <a:gd name="T10" fmla="*/ 0 w 58"/>
                <a:gd name="T11" fmla="*/ 65 h 72"/>
                <a:gd name="T12" fmla="*/ 6 w 58"/>
                <a:gd name="T13" fmla="*/ 72 h 72"/>
                <a:gd name="T14" fmla="*/ 50 w 58"/>
                <a:gd name="T15" fmla="*/ 72 h 72"/>
                <a:gd name="T16" fmla="*/ 57 w 58"/>
                <a:gd name="T17" fmla="*/ 65 h 72"/>
                <a:gd name="T18" fmla="*/ 57 w 58"/>
                <a:gd name="T19" fmla="*/ 24 h 72"/>
                <a:gd name="T20" fmla="*/ 55 w 58"/>
                <a:gd name="T21" fmla="*/ 19 h 72"/>
                <a:gd name="T22" fmla="*/ 52 w 58"/>
                <a:gd name="T23" fmla="*/ 66 h 72"/>
                <a:gd name="T24" fmla="*/ 5 w 58"/>
                <a:gd name="T25" fmla="*/ 66 h 72"/>
                <a:gd name="T26" fmla="*/ 5 w 58"/>
                <a:gd name="T27" fmla="*/ 5 h 72"/>
                <a:gd name="T28" fmla="*/ 26 w 58"/>
                <a:gd name="T29" fmla="*/ 5 h 72"/>
                <a:gd name="T30" fmla="*/ 26 w 58"/>
                <a:gd name="T31" fmla="*/ 24 h 72"/>
                <a:gd name="T32" fmla="*/ 32 w 58"/>
                <a:gd name="T33" fmla="*/ 31 h 72"/>
                <a:gd name="T34" fmla="*/ 52 w 58"/>
                <a:gd name="T35" fmla="*/ 31 h 72"/>
                <a:gd name="T36" fmla="*/ 52 w 58"/>
                <a:gd name="T37" fmla="*/ 66 h 72"/>
                <a:gd name="T38" fmla="*/ 32 w 58"/>
                <a:gd name="T39" fmla="*/ 24 h 72"/>
                <a:gd name="T40" fmla="*/ 32 w 58"/>
                <a:gd name="T41" fmla="*/ 5 h 72"/>
                <a:gd name="T42" fmla="*/ 52 w 58"/>
                <a:gd name="T43" fmla="*/ 24 h 72"/>
                <a:gd name="T44" fmla="*/ 32 w 58"/>
                <a:gd name="T4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72">
                  <a:moveTo>
                    <a:pt x="55" y="19"/>
                  </a:moveTo>
                  <a:cubicBezTo>
                    <a:pt x="37" y="2"/>
                    <a:pt x="37" y="2"/>
                    <a:pt x="37" y="2"/>
                  </a:cubicBezTo>
                  <a:cubicBezTo>
                    <a:pt x="35" y="0"/>
                    <a:pt x="34" y="0"/>
                    <a:pt x="32" y="0"/>
                  </a:cubicBezTo>
                  <a:cubicBezTo>
                    <a:pt x="6" y="0"/>
                    <a:pt x="6" y="0"/>
                    <a:pt x="6" y="0"/>
                  </a:cubicBezTo>
                  <a:cubicBezTo>
                    <a:pt x="3" y="0"/>
                    <a:pt x="0" y="2"/>
                    <a:pt x="0" y="5"/>
                  </a:cubicBezTo>
                  <a:cubicBezTo>
                    <a:pt x="0" y="65"/>
                    <a:pt x="0" y="65"/>
                    <a:pt x="0" y="65"/>
                  </a:cubicBezTo>
                  <a:cubicBezTo>
                    <a:pt x="0" y="68"/>
                    <a:pt x="3" y="72"/>
                    <a:pt x="6" y="72"/>
                  </a:cubicBezTo>
                  <a:cubicBezTo>
                    <a:pt x="50" y="72"/>
                    <a:pt x="50" y="72"/>
                    <a:pt x="50" y="72"/>
                  </a:cubicBezTo>
                  <a:cubicBezTo>
                    <a:pt x="54" y="72"/>
                    <a:pt x="57" y="68"/>
                    <a:pt x="57" y="65"/>
                  </a:cubicBezTo>
                  <a:cubicBezTo>
                    <a:pt x="57" y="24"/>
                    <a:pt x="57" y="24"/>
                    <a:pt x="57" y="24"/>
                  </a:cubicBezTo>
                  <a:cubicBezTo>
                    <a:pt x="57" y="24"/>
                    <a:pt x="58" y="22"/>
                    <a:pt x="55" y="19"/>
                  </a:cubicBezTo>
                  <a:close/>
                  <a:moveTo>
                    <a:pt x="52" y="66"/>
                  </a:moveTo>
                  <a:cubicBezTo>
                    <a:pt x="8" y="66"/>
                    <a:pt x="5" y="66"/>
                    <a:pt x="5" y="66"/>
                  </a:cubicBezTo>
                  <a:cubicBezTo>
                    <a:pt x="5" y="6"/>
                    <a:pt x="5" y="5"/>
                    <a:pt x="5" y="5"/>
                  </a:cubicBezTo>
                  <a:cubicBezTo>
                    <a:pt x="25" y="5"/>
                    <a:pt x="26" y="5"/>
                    <a:pt x="26" y="5"/>
                  </a:cubicBezTo>
                  <a:cubicBezTo>
                    <a:pt x="26" y="23"/>
                    <a:pt x="26" y="24"/>
                    <a:pt x="26" y="24"/>
                  </a:cubicBezTo>
                  <a:cubicBezTo>
                    <a:pt x="26" y="27"/>
                    <a:pt x="28" y="31"/>
                    <a:pt x="32" y="31"/>
                  </a:cubicBezTo>
                  <a:cubicBezTo>
                    <a:pt x="50" y="31"/>
                    <a:pt x="52" y="31"/>
                    <a:pt x="52" y="31"/>
                  </a:cubicBezTo>
                  <a:lnTo>
                    <a:pt x="52" y="66"/>
                  </a:lnTo>
                  <a:close/>
                  <a:moveTo>
                    <a:pt x="32" y="24"/>
                  </a:moveTo>
                  <a:cubicBezTo>
                    <a:pt x="32" y="5"/>
                    <a:pt x="32" y="5"/>
                    <a:pt x="32" y="5"/>
                  </a:cubicBezTo>
                  <a:cubicBezTo>
                    <a:pt x="52" y="24"/>
                    <a:pt x="52" y="24"/>
                    <a:pt x="52" y="24"/>
                  </a:cubicBezTo>
                  <a:lnTo>
                    <a:pt x="32" y="2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58" name="Straight Connector 57"/>
          <p:cNvCxnSpPr/>
          <p:nvPr/>
        </p:nvCxnSpPr>
        <p:spPr>
          <a:xfrm flipH="1">
            <a:off x="9912281" y="3288669"/>
            <a:ext cx="622187" cy="1628158"/>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cxnSp>
        <p:nvCxnSpPr>
          <p:cNvPr id="59" name="Straight Connector 58"/>
          <p:cNvCxnSpPr/>
          <p:nvPr/>
        </p:nvCxnSpPr>
        <p:spPr>
          <a:xfrm>
            <a:off x="8128000" y="3823688"/>
            <a:ext cx="1177916" cy="1618262"/>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60" name="TextBox 59"/>
          <p:cNvSpPr txBox="1"/>
          <p:nvPr/>
        </p:nvSpPr>
        <p:spPr>
          <a:xfrm>
            <a:off x="8801182" y="4167649"/>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accent4">
                    <a:alpha val="99000"/>
                  </a:schemeClr>
                </a:solidFill>
              </a:rPr>
              <a:t>(2)</a:t>
            </a:r>
            <a:endParaRPr lang="en-US" sz="2800" dirty="0">
              <a:solidFill>
                <a:schemeClr val="accent4">
                  <a:alpha val="99000"/>
                </a:schemeClr>
              </a:solidFill>
            </a:endParaRPr>
          </a:p>
        </p:txBody>
      </p:sp>
      <p:cxnSp>
        <p:nvCxnSpPr>
          <p:cNvPr id="61" name="Straight Connector 60"/>
          <p:cNvCxnSpPr/>
          <p:nvPr/>
        </p:nvCxnSpPr>
        <p:spPr>
          <a:xfrm flipV="1">
            <a:off x="9667176" y="3288669"/>
            <a:ext cx="622187" cy="1628158"/>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62" name="TextBox 61"/>
          <p:cNvSpPr txBox="1"/>
          <p:nvPr/>
        </p:nvSpPr>
        <p:spPr>
          <a:xfrm>
            <a:off x="10334376" y="4102748"/>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(4)</a:t>
            </a:r>
            <a:endParaRPr lang="en-US" sz="2800" dirty="0">
              <a:solidFill>
                <a:schemeClr val="bg1">
                  <a:alpha val="99000"/>
                </a:schemeClr>
              </a:solidFill>
            </a:endParaRPr>
          </a:p>
        </p:txBody>
      </p:sp>
    </p:spTree>
    <p:extLst>
      <p:ext uri="{BB962C8B-B14F-4D97-AF65-F5344CB8AC3E}">
        <p14:creationId xmlns:p14="http://schemas.microsoft.com/office/powerpoint/2010/main" val="48861210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22" presetClass="entr" presetSubtype="4"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wipe(down)">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22" presetClass="entr" presetSubtype="1"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ipe(up)">
                                      <p:cBhvr>
                                        <p:cTn id="24" dur="500"/>
                                        <p:tgtEl>
                                          <p:spTgt spid="5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par>
                                <p:cTn id="33" presetID="22" presetClass="entr" presetSubtype="4" fill="hold" nodeType="with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down)">
                                      <p:cBhvr>
                                        <p:cTn id="35" dur="500"/>
                                        <p:tgtEl>
                                          <p:spTgt spid="6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500"/>
                                        <p:tgtEl>
                                          <p:spTgt spid="3">
                                            <p:txEl>
                                              <p:pRg st="3" end="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fade">
                                      <p:cBhvr>
                                        <p:cTn id="43" dur="500"/>
                                        <p:tgtEl>
                                          <p:spTgt spid="62"/>
                                        </p:tgtEl>
                                      </p:cBhvr>
                                    </p:animEffect>
                                  </p:childTnLst>
                                </p:cTn>
                              </p:par>
                              <p:par>
                                <p:cTn id="44" presetID="22" presetClass="entr" presetSubtype="1" fill="hold"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wipe(up)">
                                      <p:cBhvr>
                                        <p:cTn id="4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2" grpId="0" uiExpand="1"/>
      <p:bldP spid="35" grpId="0" uiExpand="1"/>
      <p:bldP spid="60" grpId="0" uiExpand="1"/>
      <p:bldP spid="6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a:t>
            </a:r>
            <a:r>
              <a:rPr lang="en-US" dirty="0" smtClean="0"/>
              <a:t>Windows Azure SQL Database</a:t>
            </a:r>
            <a:endParaRPr lang="en-US" dirty="0"/>
          </a:p>
        </p:txBody>
      </p:sp>
      <p:sp>
        <p:nvSpPr>
          <p:cNvPr id="3" name="Text Placeholder 2"/>
          <p:cNvSpPr>
            <a:spLocks noGrp="1"/>
          </p:cNvSpPr>
          <p:nvPr>
            <p:ph type="body" sz="quarter" idx="10"/>
          </p:nvPr>
        </p:nvSpPr>
        <p:spPr>
          <a:xfrm>
            <a:off x="519113" y="1327731"/>
            <a:ext cx="5119688" cy="4681282"/>
          </a:xfrm>
        </p:spPr>
        <p:txBody>
          <a:bodyPr/>
          <a:lstStyle/>
          <a:p>
            <a:pPr>
              <a:spcAft>
                <a:spcPts val="1800"/>
              </a:spcAft>
            </a:pPr>
            <a:r>
              <a:rPr lang="en-US" sz="3600" dirty="0">
                <a:solidFill>
                  <a:schemeClr val="accent1">
                    <a:alpha val="99000"/>
                  </a:schemeClr>
                </a:solidFill>
              </a:rPr>
              <a:t>Client sends </a:t>
            </a:r>
            <a:r>
              <a:rPr lang="en-US" sz="3600" dirty="0" smtClean="0">
                <a:solidFill>
                  <a:schemeClr val="accent1">
                    <a:alpha val="99000"/>
                  </a:schemeClr>
                </a:solidFill>
              </a:rPr>
              <a:t/>
            </a:r>
            <a:br>
              <a:rPr lang="en-US" sz="3600" dirty="0" smtClean="0">
                <a:solidFill>
                  <a:schemeClr val="accent1">
                    <a:alpha val="99000"/>
                  </a:schemeClr>
                </a:solidFill>
              </a:rPr>
            </a:br>
            <a:r>
              <a:rPr lang="en-US" sz="3600" dirty="0" smtClean="0">
                <a:solidFill>
                  <a:schemeClr val="accent1">
                    <a:alpha val="99000"/>
                  </a:schemeClr>
                </a:solidFill>
              </a:rPr>
              <a:t>request </a:t>
            </a:r>
            <a:r>
              <a:rPr lang="en-US" sz="3600" dirty="0">
                <a:solidFill>
                  <a:schemeClr val="accent1">
                    <a:alpha val="99000"/>
                  </a:schemeClr>
                </a:solidFill>
              </a:rPr>
              <a:t>to proxy</a:t>
            </a:r>
          </a:p>
          <a:p>
            <a:pPr>
              <a:spcAft>
                <a:spcPts val="1800"/>
              </a:spcAft>
            </a:pPr>
            <a:r>
              <a:rPr lang="en-US" sz="3600" dirty="0">
                <a:solidFill>
                  <a:schemeClr val="accent1">
                    <a:alpha val="99000"/>
                  </a:schemeClr>
                </a:solidFill>
              </a:rPr>
              <a:t>Proxy makes SQL call against SQL </a:t>
            </a:r>
            <a:r>
              <a:rPr lang="en-US" sz="3600" dirty="0" smtClean="0">
                <a:solidFill>
                  <a:schemeClr val="accent1">
                    <a:alpha val="99000"/>
                  </a:schemeClr>
                </a:solidFill>
              </a:rPr>
              <a:t>Database</a:t>
            </a:r>
            <a:endParaRPr lang="en-US" sz="3600" dirty="0">
              <a:solidFill>
                <a:schemeClr val="accent1">
                  <a:alpha val="99000"/>
                </a:schemeClr>
              </a:solidFill>
            </a:endParaRPr>
          </a:p>
          <a:p>
            <a:pPr>
              <a:spcAft>
                <a:spcPts val="1800"/>
              </a:spcAft>
            </a:pPr>
            <a:r>
              <a:rPr lang="en-US" sz="3600">
                <a:solidFill>
                  <a:schemeClr val="accent1">
                    <a:alpha val="99000"/>
                  </a:schemeClr>
                </a:solidFill>
              </a:rPr>
              <a:t>SQL </a:t>
            </a:r>
            <a:r>
              <a:rPr lang="en-US" sz="3600" smtClean="0">
                <a:solidFill>
                  <a:schemeClr val="accent1">
                    <a:alpha val="99000"/>
                  </a:schemeClr>
                </a:solidFill>
              </a:rPr>
              <a:t>Database</a:t>
            </a:r>
            <a:r>
              <a:rPr lang="en-US" sz="3600" dirty="0" smtClean="0">
                <a:solidFill>
                  <a:schemeClr val="accent1">
                    <a:alpha val="99000"/>
                  </a:schemeClr>
                </a:solidFill>
              </a:rPr>
              <a:t/>
            </a:r>
            <a:br>
              <a:rPr lang="en-US" sz="3600" dirty="0" smtClean="0">
                <a:solidFill>
                  <a:schemeClr val="accent1">
                    <a:alpha val="99000"/>
                  </a:schemeClr>
                </a:solidFill>
              </a:rPr>
            </a:br>
            <a:r>
              <a:rPr lang="en-US" sz="3600" dirty="0" smtClean="0">
                <a:solidFill>
                  <a:schemeClr val="accent1">
                    <a:alpha val="99000"/>
                  </a:schemeClr>
                </a:solidFill>
              </a:rPr>
              <a:t>returns a </a:t>
            </a:r>
            <a:r>
              <a:rPr lang="en-US" sz="3600" dirty="0">
                <a:solidFill>
                  <a:schemeClr val="accent1">
                    <a:alpha val="99000"/>
                  </a:schemeClr>
                </a:solidFill>
              </a:rPr>
              <a:t>response</a:t>
            </a:r>
          </a:p>
          <a:p>
            <a:pPr>
              <a:spcAft>
                <a:spcPts val="1800"/>
              </a:spcAft>
            </a:pPr>
            <a:r>
              <a:rPr lang="en-US" sz="3600" dirty="0">
                <a:solidFill>
                  <a:schemeClr val="accent1">
                    <a:alpha val="99000"/>
                  </a:schemeClr>
                </a:solidFill>
              </a:rPr>
              <a:t>Proxy returns </a:t>
            </a:r>
            <a:r>
              <a:rPr lang="en-US" sz="3600" dirty="0" smtClean="0">
                <a:solidFill>
                  <a:schemeClr val="accent1">
                    <a:alpha val="99000"/>
                  </a:schemeClr>
                </a:solidFill>
              </a:rPr>
              <a:t/>
            </a:r>
            <a:br>
              <a:rPr lang="en-US" sz="3600" dirty="0" smtClean="0">
                <a:solidFill>
                  <a:schemeClr val="accent1">
                    <a:alpha val="99000"/>
                  </a:schemeClr>
                </a:solidFill>
              </a:rPr>
            </a:br>
            <a:r>
              <a:rPr lang="en-US" sz="3600" dirty="0" smtClean="0">
                <a:solidFill>
                  <a:schemeClr val="accent1">
                    <a:alpha val="99000"/>
                  </a:schemeClr>
                </a:solidFill>
              </a:rPr>
              <a:t>response to device</a:t>
            </a:r>
            <a:endParaRPr lang="en-US" sz="3600" dirty="0">
              <a:solidFill>
                <a:schemeClr val="accent1">
                  <a:alpha val="99000"/>
                </a:schemeClr>
              </a:solidFill>
            </a:endParaRPr>
          </a:p>
        </p:txBody>
      </p:sp>
      <p:sp>
        <p:nvSpPr>
          <p:cNvPr id="20" name="Rectangle 19"/>
          <p:cNvSpPr/>
          <p:nvPr/>
        </p:nvSpPr>
        <p:spPr bwMode="auto">
          <a:xfrm>
            <a:off x="5824665" y="1308296"/>
            <a:ext cx="5843460" cy="5070992"/>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grpSp>
        <p:nvGrpSpPr>
          <p:cNvPr id="23" name="Group 22"/>
          <p:cNvGrpSpPr/>
          <p:nvPr/>
        </p:nvGrpSpPr>
        <p:grpSpPr>
          <a:xfrm>
            <a:off x="5973014" y="1482166"/>
            <a:ext cx="5546762" cy="3351175"/>
            <a:chOff x="214313" y="2174875"/>
            <a:chExt cx="990600" cy="598488"/>
          </a:xfrm>
          <a:solidFill>
            <a:schemeClr val="bg1"/>
          </a:solidFill>
        </p:grpSpPr>
        <p:sp>
          <p:nvSpPr>
            <p:cNvPr id="29"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31" name="Straight Connector 30"/>
          <p:cNvCxnSpPr/>
          <p:nvPr/>
        </p:nvCxnSpPr>
        <p:spPr>
          <a:xfrm flipH="1" flipV="1">
            <a:off x="7942402" y="3932727"/>
            <a:ext cx="1363514" cy="1865450"/>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32" name="TextBox 31"/>
          <p:cNvSpPr txBox="1"/>
          <p:nvPr/>
        </p:nvSpPr>
        <p:spPr>
          <a:xfrm>
            <a:off x="8286832" y="4897777"/>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a:solidFill>
                  <a:schemeClr val="bg1">
                    <a:alpha val="99000"/>
                  </a:schemeClr>
                </a:solidFill>
              </a:rPr>
              <a:t>(1)</a:t>
            </a:r>
          </a:p>
        </p:txBody>
      </p:sp>
      <p:sp>
        <p:nvSpPr>
          <p:cNvPr id="33" name="TextBox 32"/>
          <p:cNvSpPr txBox="1"/>
          <p:nvPr/>
        </p:nvSpPr>
        <p:spPr>
          <a:xfrm>
            <a:off x="9219567" y="3130050"/>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accent4">
                    <a:alpha val="99000"/>
                  </a:schemeClr>
                </a:solidFill>
              </a:rPr>
              <a:t>(3)</a:t>
            </a:r>
            <a:endParaRPr lang="en-US" sz="2800" dirty="0">
              <a:solidFill>
                <a:schemeClr val="accent4">
                  <a:alpha val="99000"/>
                </a:schemeClr>
              </a:solidFill>
            </a:endParaRPr>
          </a:p>
        </p:txBody>
      </p:sp>
      <p:grpSp>
        <p:nvGrpSpPr>
          <p:cNvPr id="34" name="Group 33"/>
          <p:cNvGrpSpPr/>
          <p:nvPr/>
        </p:nvGrpSpPr>
        <p:grpSpPr>
          <a:xfrm>
            <a:off x="9405777" y="4982934"/>
            <a:ext cx="681067" cy="1300737"/>
            <a:chOff x="-498475" y="1609726"/>
            <a:chExt cx="950913" cy="1816099"/>
          </a:xfrm>
        </p:grpSpPr>
        <p:sp>
          <p:nvSpPr>
            <p:cNvPr id="35"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7" name="Group 36"/>
          <p:cNvGrpSpPr/>
          <p:nvPr/>
        </p:nvGrpSpPr>
        <p:grpSpPr>
          <a:xfrm>
            <a:off x="6796771" y="3218234"/>
            <a:ext cx="1666994" cy="1380302"/>
            <a:chOff x="6736308" y="3134493"/>
            <a:chExt cx="1666994" cy="1380302"/>
          </a:xfrm>
        </p:grpSpPr>
        <p:grpSp>
          <p:nvGrpSpPr>
            <p:cNvPr id="38" name="Group 37"/>
            <p:cNvGrpSpPr/>
            <p:nvPr/>
          </p:nvGrpSpPr>
          <p:grpSpPr bwMode="black">
            <a:xfrm>
              <a:off x="6891720" y="3134493"/>
              <a:ext cx="1356170" cy="1103304"/>
              <a:chOff x="5184775" y="225425"/>
              <a:chExt cx="1500188" cy="1220788"/>
            </a:xfrm>
            <a:solidFill>
              <a:schemeClr val="accent1"/>
            </a:solidFill>
          </p:grpSpPr>
          <p:sp>
            <p:nvSpPr>
              <p:cNvPr id="40"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1"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2"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39" name="Text Placeholder 2"/>
            <p:cNvSpPr txBox="1">
              <a:spLocks/>
            </p:cNvSpPr>
            <p:nvPr/>
          </p:nvSpPr>
          <p:spPr>
            <a:xfrm>
              <a:off x="6736308" y="4237796"/>
              <a:ext cx="1666994" cy="2769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accent1">
                      <a:alpha val="99000"/>
                    </a:schemeClr>
                  </a:solidFill>
                  <a:latin typeface="+mj-lt"/>
                </a:rPr>
                <a:t>Web Role</a:t>
              </a:r>
              <a:endParaRPr lang="en-US" spc="-100" dirty="0">
                <a:solidFill>
                  <a:schemeClr val="accent1">
                    <a:alpha val="99000"/>
                  </a:schemeClr>
                </a:solidFill>
                <a:latin typeface="+mj-lt"/>
              </a:endParaRPr>
            </a:p>
          </p:txBody>
        </p:sp>
      </p:grpSp>
      <p:cxnSp>
        <p:nvCxnSpPr>
          <p:cNvPr id="47" name="Straight Connector 46"/>
          <p:cNvCxnSpPr/>
          <p:nvPr/>
        </p:nvCxnSpPr>
        <p:spPr>
          <a:xfrm>
            <a:off x="8128000" y="3823688"/>
            <a:ext cx="1177916" cy="1618262"/>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48" name="TextBox 47"/>
          <p:cNvSpPr txBox="1"/>
          <p:nvPr/>
        </p:nvSpPr>
        <p:spPr>
          <a:xfrm>
            <a:off x="8648862" y="2460559"/>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accent4">
                    <a:alpha val="99000"/>
                  </a:schemeClr>
                </a:solidFill>
              </a:rPr>
              <a:t>(2)</a:t>
            </a:r>
            <a:endParaRPr lang="en-US" sz="2800" dirty="0">
              <a:solidFill>
                <a:schemeClr val="accent4">
                  <a:alpha val="99000"/>
                </a:schemeClr>
              </a:solidFill>
            </a:endParaRPr>
          </a:p>
        </p:txBody>
      </p:sp>
      <p:cxnSp>
        <p:nvCxnSpPr>
          <p:cNvPr id="49" name="Straight Connector 48"/>
          <p:cNvCxnSpPr/>
          <p:nvPr/>
        </p:nvCxnSpPr>
        <p:spPr>
          <a:xfrm flipV="1">
            <a:off x="8308353" y="2481094"/>
            <a:ext cx="1648872" cy="813731"/>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50" name="TextBox 49"/>
          <p:cNvSpPr txBox="1"/>
          <p:nvPr/>
        </p:nvSpPr>
        <p:spPr>
          <a:xfrm>
            <a:off x="8714509" y="4131322"/>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accent4">
                    <a:alpha val="99000"/>
                  </a:schemeClr>
                </a:solidFill>
              </a:rPr>
              <a:t>(4)</a:t>
            </a:r>
            <a:endParaRPr lang="en-US" sz="2800" dirty="0">
              <a:solidFill>
                <a:schemeClr val="accent4">
                  <a:alpha val="99000"/>
                </a:schemeClr>
              </a:solidFill>
            </a:endParaRPr>
          </a:p>
        </p:txBody>
      </p:sp>
      <p:cxnSp>
        <p:nvCxnSpPr>
          <p:cNvPr id="64" name="Straight Connector 63"/>
          <p:cNvCxnSpPr/>
          <p:nvPr/>
        </p:nvCxnSpPr>
        <p:spPr>
          <a:xfrm flipH="1">
            <a:off x="8314703" y="2747794"/>
            <a:ext cx="1648872" cy="813731"/>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grpSp>
        <p:nvGrpSpPr>
          <p:cNvPr id="67" name="Group 66"/>
          <p:cNvGrpSpPr/>
          <p:nvPr/>
        </p:nvGrpSpPr>
        <p:grpSpPr>
          <a:xfrm>
            <a:off x="10057648" y="1836712"/>
            <a:ext cx="747996" cy="1345569"/>
            <a:chOff x="9561930" y="-1676400"/>
            <a:chExt cx="747996" cy="1345569"/>
          </a:xfrm>
        </p:grpSpPr>
        <p:sp>
          <p:nvSpPr>
            <p:cNvPr id="68" name="Freeform 67"/>
            <p:cNvSpPr>
              <a:spLocks noEditPoints="1"/>
            </p:cNvSpPr>
            <p:nvPr/>
          </p:nvSpPr>
          <p:spPr bwMode="auto">
            <a:xfrm rot="10800000">
              <a:off x="9561930" y="-1676400"/>
              <a:ext cx="747996" cy="1345569"/>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10795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69" name="Freeform 68"/>
            <p:cNvSpPr>
              <a:spLocks noEditPoints="1"/>
            </p:cNvSpPr>
            <p:nvPr/>
          </p:nvSpPr>
          <p:spPr bwMode="auto">
            <a:xfrm>
              <a:off x="9561930" y="-1676400"/>
              <a:ext cx="747996" cy="1345569"/>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1"/>
            </a:solidFill>
            <a:ln w="50800">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55966276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22" presetClass="entr" presetSubtype="4"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wipe(down)">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par>
                                <p:cTn id="22" presetID="22" presetClass="entr" presetSubtype="8" fill="hold" nodeType="with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wipe(left)">
                                      <p:cBhvr>
                                        <p:cTn id="24" dur="500"/>
                                        <p:tgtEl>
                                          <p:spTgt spid="4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22" presetClass="entr" presetSubtype="2" fill="hold" nodeType="with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wipe(right)">
                                      <p:cBhvr>
                                        <p:cTn id="35" dur="500"/>
                                        <p:tgtEl>
                                          <p:spTgt spid="6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500"/>
                                        <p:tgtEl>
                                          <p:spTgt spid="3">
                                            <p:txEl>
                                              <p:pRg st="3" end="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500"/>
                                        <p:tgtEl>
                                          <p:spTgt spid="50"/>
                                        </p:tgtEl>
                                      </p:cBhvr>
                                    </p:animEffect>
                                  </p:childTnLst>
                                </p:cTn>
                              </p:par>
                              <p:par>
                                <p:cTn id="44" presetID="22" presetClass="entr" presetSubtype="1" fill="hold"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wipe(up)">
                                      <p:cBhvr>
                                        <p:cTn id="4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48" grpId="0"/>
      <p:bldP spid="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669713" cy="747897"/>
          </a:xfrm>
        </p:spPr>
        <p:txBody>
          <a:bodyPr/>
          <a:lstStyle/>
          <a:p>
            <a:r>
              <a:rPr lang="en-US" dirty="0"/>
              <a:t>Storage: Offloading work through queues</a:t>
            </a:r>
          </a:p>
        </p:txBody>
      </p:sp>
      <p:sp>
        <p:nvSpPr>
          <p:cNvPr id="3" name="Text Placeholder 2"/>
          <p:cNvSpPr>
            <a:spLocks noGrp="1"/>
          </p:cNvSpPr>
          <p:nvPr>
            <p:ph type="body" sz="quarter" idx="10"/>
          </p:nvPr>
        </p:nvSpPr>
        <p:spPr>
          <a:xfrm>
            <a:off x="519112" y="1447799"/>
            <a:ext cx="5093897" cy="3785652"/>
          </a:xfrm>
        </p:spPr>
        <p:txBody>
          <a:bodyPr/>
          <a:lstStyle/>
          <a:p>
            <a:pPr>
              <a:spcAft>
                <a:spcPts val="1800"/>
              </a:spcAft>
            </a:pPr>
            <a:r>
              <a:rPr lang="en-US" dirty="0">
                <a:solidFill>
                  <a:schemeClr val="accent1">
                    <a:alpha val="99000"/>
                  </a:schemeClr>
                </a:solidFill>
              </a:rPr>
              <a:t>Client writes a </a:t>
            </a:r>
            <a:r>
              <a:rPr lang="en-US" dirty="0" smtClean="0">
                <a:solidFill>
                  <a:schemeClr val="accent1">
                    <a:alpha val="99000"/>
                  </a:schemeClr>
                </a:solidFill>
              </a:rPr>
              <a:t/>
            </a:r>
            <a:br>
              <a:rPr lang="en-US" dirty="0" smtClean="0">
                <a:solidFill>
                  <a:schemeClr val="accent1">
                    <a:alpha val="99000"/>
                  </a:schemeClr>
                </a:solidFill>
              </a:rPr>
            </a:br>
            <a:r>
              <a:rPr lang="en-US" dirty="0" smtClean="0">
                <a:solidFill>
                  <a:schemeClr val="accent1">
                    <a:alpha val="99000"/>
                  </a:schemeClr>
                </a:solidFill>
              </a:rPr>
              <a:t>message </a:t>
            </a:r>
            <a:r>
              <a:rPr lang="en-US" dirty="0">
                <a:solidFill>
                  <a:schemeClr val="accent1">
                    <a:alpha val="99000"/>
                  </a:schemeClr>
                </a:solidFill>
              </a:rPr>
              <a:t>to a queue</a:t>
            </a:r>
          </a:p>
          <a:p>
            <a:pPr>
              <a:spcAft>
                <a:spcPts val="1800"/>
              </a:spcAft>
            </a:pPr>
            <a:r>
              <a:rPr lang="en-US" dirty="0">
                <a:solidFill>
                  <a:schemeClr val="accent1">
                    <a:alpha val="99000"/>
                  </a:schemeClr>
                </a:solidFill>
              </a:rPr>
              <a:t>Worker role is </a:t>
            </a:r>
            <a:r>
              <a:rPr lang="en-US" dirty="0" smtClean="0">
                <a:solidFill>
                  <a:schemeClr val="accent1">
                    <a:alpha val="99000"/>
                  </a:schemeClr>
                </a:solidFill>
              </a:rPr>
              <a:t/>
            </a:r>
            <a:br>
              <a:rPr lang="en-US" dirty="0" smtClean="0">
                <a:solidFill>
                  <a:schemeClr val="accent1">
                    <a:alpha val="99000"/>
                  </a:schemeClr>
                </a:solidFill>
              </a:rPr>
            </a:br>
            <a:r>
              <a:rPr lang="en-US" dirty="0" smtClean="0">
                <a:solidFill>
                  <a:schemeClr val="accent1">
                    <a:alpha val="99000"/>
                  </a:schemeClr>
                </a:solidFill>
              </a:rPr>
              <a:t>polling </a:t>
            </a:r>
            <a:r>
              <a:rPr lang="en-US" dirty="0">
                <a:solidFill>
                  <a:schemeClr val="accent1">
                    <a:alpha val="99000"/>
                  </a:schemeClr>
                </a:solidFill>
              </a:rPr>
              <a:t>the queue</a:t>
            </a:r>
          </a:p>
          <a:p>
            <a:pPr>
              <a:spcAft>
                <a:spcPts val="1800"/>
              </a:spcAft>
            </a:pPr>
            <a:r>
              <a:rPr lang="en-US" dirty="0">
                <a:solidFill>
                  <a:schemeClr val="accent1">
                    <a:alpha val="99000"/>
                  </a:schemeClr>
                </a:solidFill>
              </a:rPr>
              <a:t>Worker role finds </a:t>
            </a:r>
            <a:r>
              <a:rPr lang="en-US" dirty="0" smtClean="0">
                <a:solidFill>
                  <a:schemeClr val="accent1">
                    <a:alpha val="99000"/>
                  </a:schemeClr>
                </a:solidFill>
              </a:rPr>
              <a:t/>
            </a:r>
            <a:br>
              <a:rPr lang="en-US" dirty="0" smtClean="0">
                <a:solidFill>
                  <a:schemeClr val="accent1">
                    <a:alpha val="99000"/>
                  </a:schemeClr>
                </a:solidFill>
              </a:rPr>
            </a:br>
            <a:r>
              <a:rPr lang="en-US" dirty="0" smtClean="0">
                <a:solidFill>
                  <a:schemeClr val="accent1">
                    <a:alpha val="99000"/>
                  </a:schemeClr>
                </a:solidFill>
              </a:rPr>
              <a:t>the </a:t>
            </a:r>
            <a:r>
              <a:rPr lang="en-US" dirty="0">
                <a:solidFill>
                  <a:schemeClr val="accent1">
                    <a:alpha val="99000"/>
                  </a:schemeClr>
                </a:solidFill>
              </a:rPr>
              <a:t>message</a:t>
            </a:r>
          </a:p>
        </p:txBody>
      </p:sp>
      <p:sp>
        <p:nvSpPr>
          <p:cNvPr id="32" name="Rectangle 31"/>
          <p:cNvSpPr/>
          <p:nvPr/>
        </p:nvSpPr>
        <p:spPr bwMode="auto">
          <a:xfrm>
            <a:off x="5824665" y="1308296"/>
            <a:ext cx="5843460" cy="5070992"/>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grpSp>
        <p:nvGrpSpPr>
          <p:cNvPr id="33" name="Group 32"/>
          <p:cNvGrpSpPr/>
          <p:nvPr/>
        </p:nvGrpSpPr>
        <p:grpSpPr>
          <a:xfrm>
            <a:off x="5973014" y="1482166"/>
            <a:ext cx="5546762" cy="3351175"/>
            <a:chOff x="214313" y="2174875"/>
            <a:chExt cx="990600" cy="598488"/>
          </a:xfrm>
          <a:solidFill>
            <a:schemeClr val="bg1"/>
          </a:solidFill>
        </p:grpSpPr>
        <p:sp>
          <p:nvSpPr>
            <p:cNvPr id="34"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36" name="Straight Connector 35"/>
          <p:cNvCxnSpPr/>
          <p:nvPr/>
        </p:nvCxnSpPr>
        <p:spPr>
          <a:xfrm flipH="1" flipV="1">
            <a:off x="8221941" y="4381500"/>
            <a:ext cx="1083975" cy="1416677"/>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37" name="TextBox 36"/>
          <p:cNvSpPr txBox="1"/>
          <p:nvPr/>
        </p:nvSpPr>
        <p:spPr>
          <a:xfrm>
            <a:off x="8286832" y="5018007"/>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a:solidFill>
                  <a:schemeClr val="bg1">
                    <a:alpha val="99000"/>
                  </a:schemeClr>
                </a:solidFill>
              </a:rPr>
              <a:t>(1)</a:t>
            </a:r>
          </a:p>
        </p:txBody>
      </p:sp>
      <p:sp>
        <p:nvSpPr>
          <p:cNvPr id="38" name="TextBox 37"/>
          <p:cNvSpPr txBox="1"/>
          <p:nvPr/>
        </p:nvSpPr>
        <p:spPr>
          <a:xfrm>
            <a:off x="9050751" y="3228526"/>
            <a:ext cx="411972"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accent4">
                    <a:alpha val="99000"/>
                  </a:schemeClr>
                </a:solidFill>
              </a:rPr>
              <a:t>(2)</a:t>
            </a:r>
            <a:endParaRPr lang="en-US" sz="2800" dirty="0">
              <a:solidFill>
                <a:schemeClr val="accent4">
                  <a:alpha val="99000"/>
                </a:schemeClr>
              </a:solidFill>
            </a:endParaRPr>
          </a:p>
        </p:txBody>
      </p:sp>
      <p:grpSp>
        <p:nvGrpSpPr>
          <p:cNvPr id="39" name="Group 38"/>
          <p:cNvGrpSpPr/>
          <p:nvPr/>
        </p:nvGrpSpPr>
        <p:grpSpPr>
          <a:xfrm>
            <a:off x="9405777" y="4982934"/>
            <a:ext cx="681067" cy="1300737"/>
            <a:chOff x="-498475" y="1609726"/>
            <a:chExt cx="950913" cy="1816099"/>
          </a:xfrm>
        </p:grpSpPr>
        <p:sp>
          <p:nvSpPr>
            <p:cNvPr id="40"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9" name="TextBox 48"/>
          <p:cNvSpPr txBox="1"/>
          <p:nvPr/>
        </p:nvSpPr>
        <p:spPr>
          <a:xfrm>
            <a:off x="8480046" y="2559035"/>
            <a:ext cx="411972"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accent4">
                    <a:alpha val="99000"/>
                  </a:schemeClr>
                </a:solidFill>
              </a:rPr>
              <a:t>(3)</a:t>
            </a:r>
            <a:endParaRPr lang="en-US" sz="2800" dirty="0">
              <a:solidFill>
                <a:schemeClr val="accent4">
                  <a:alpha val="99000"/>
                </a:schemeClr>
              </a:solidFill>
            </a:endParaRPr>
          </a:p>
        </p:txBody>
      </p:sp>
      <p:cxnSp>
        <p:nvCxnSpPr>
          <p:cNvPr id="50" name="Straight Connector 49"/>
          <p:cNvCxnSpPr/>
          <p:nvPr/>
        </p:nvCxnSpPr>
        <p:spPr>
          <a:xfrm flipV="1">
            <a:off x="7499350" y="2579571"/>
            <a:ext cx="2289059" cy="1128829"/>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cxnSp>
        <p:nvCxnSpPr>
          <p:cNvPr id="52" name="Straight Connector 51"/>
          <p:cNvCxnSpPr/>
          <p:nvPr/>
        </p:nvCxnSpPr>
        <p:spPr>
          <a:xfrm flipH="1">
            <a:off x="7988300" y="2846270"/>
            <a:ext cx="1806459" cy="906580"/>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grpSp>
        <p:nvGrpSpPr>
          <p:cNvPr id="63" name="Group 62"/>
          <p:cNvGrpSpPr/>
          <p:nvPr/>
        </p:nvGrpSpPr>
        <p:grpSpPr>
          <a:xfrm>
            <a:off x="9746310" y="1914523"/>
            <a:ext cx="1511582" cy="1430970"/>
            <a:chOff x="9746310" y="-1752600"/>
            <a:chExt cx="1511582" cy="1430970"/>
          </a:xfrm>
        </p:grpSpPr>
        <p:sp>
          <p:nvSpPr>
            <p:cNvPr id="64" name="Freeform 86"/>
            <p:cNvSpPr>
              <a:spLocks noEditPoints="1"/>
            </p:cNvSpPr>
            <p:nvPr/>
          </p:nvSpPr>
          <p:spPr bwMode="black">
            <a:xfrm>
              <a:off x="9901722" y="-1644995"/>
              <a:ext cx="990219" cy="99569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w="101600">
              <a:solidFill>
                <a:schemeClr val="bg1"/>
              </a:solidFill>
            </a:ln>
            <a:extLst/>
          </p:spPr>
          <p:txBody>
            <a:bodyPr vert="horz" wrap="square" lIns="91440" tIns="45720" rIns="91440" bIns="45720" numCol="1" anchor="t" anchorCtr="0" compatLnSpc="1">
              <a:prstTxWarp prst="textNoShape">
                <a:avLst/>
              </a:prstTxWarp>
            </a:bodyPr>
            <a:lstStyle/>
            <a:p>
              <a:endParaRPr lang="en-US" sz="1600"/>
            </a:p>
          </p:txBody>
        </p:sp>
        <p:sp>
          <p:nvSpPr>
            <p:cNvPr id="65" name="Freeform 86"/>
            <p:cNvSpPr>
              <a:spLocks noEditPoints="1"/>
            </p:cNvSpPr>
            <p:nvPr/>
          </p:nvSpPr>
          <p:spPr bwMode="black">
            <a:xfrm>
              <a:off x="9901722" y="-1644995"/>
              <a:ext cx="990219" cy="99569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6" name="Oval 87"/>
            <p:cNvSpPr>
              <a:spLocks noChangeArrowheads="1"/>
            </p:cNvSpPr>
            <p:nvPr/>
          </p:nvSpPr>
          <p:spPr bwMode="black">
            <a:xfrm>
              <a:off x="10304986" y="-1221752"/>
              <a:ext cx="183693" cy="18364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7" name="Freeform 88"/>
            <p:cNvSpPr>
              <a:spLocks noEditPoints="1"/>
            </p:cNvSpPr>
            <p:nvPr/>
          </p:nvSpPr>
          <p:spPr bwMode="black">
            <a:xfrm>
              <a:off x="10755607" y="-1752600"/>
              <a:ext cx="502285" cy="540892"/>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8" name="Text Placeholder 2"/>
            <p:cNvSpPr txBox="1">
              <a:spLocks/>
            </p:cNvSpPr>
            <p:nvPr/>
          </p:nvSpPr>
          <p:spPr>
            <a:xfrm>
              <a:off x="9746310" y="-635229"/>
              <a:ext cx="1381235" cy="313599"/>
            </a:xfrm>
            <a:prstGeom prst="rect">
              <a:avLst/>
            </a:prstGeom>
            <a:solidFill>
              <a:srgbClr val="FFFFFF"/>
            </a:solidFill>
          </p:spPr>
          <p:txBody>
            <a:bodyPr vert="horz" wrap="square" lIns="0" tIns="0" rIns="0" bIns="0" rtlCol="0" anchor="ctr" anchorCtr="0">
              <a:no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accent1">
                      <a:alpha val="99000"/>
                    </a:schemeClr>
                  </a:solidFill>
                  <a:latin typeface="+mj-lt"/>
                </a:rPr>
                <a:t>Worker Role</a:t>
              </a:r>
              <a:endParaRPr lang="en-US" spc="-100" dirty="0">
                <a:solidFill>
                  <a:schemeClr val="accent1">
                    <a:alpha val="99000"/>
                  </a:schemeClr>
                </a:solidFill>
                <a:latin typeface="+mj-lt"/>
              </a:endParaRPr>
            </a:p>
          </p:txBody>
        </p:sp>
      </p:grpSp>
      <p:grpSp>
        <p:nvGrpSpPr>
          <p:cNvPr id="69" name="Group 68"/>
          <p:cNvGrpSpPr/>
          <p:nvPr/>
        </p:nvGrpSpPr>
        <p:grpSpPr>
          <a:xfrm>
            <a:off x="6413983" y="3843792"/>
            <a:ext cx="1872849" cy="426277"/>
            <a:chOff x="8079777" y="5723467"/>
            <a:chExt cx="672244" cy="269455"/>
          </a:xfrm>
          <a:noFill/>
        </p:grpSpPr>
        <p:sp>
          <p:nvSpPr>
            <p:cNvPr id="70" name="Rectangle 69"/>
            <p:cNvSpPr/>
            <p:nvPr/>
          </p:nvSpPr>
          <p:spPr bwMode="auto">
            <a:xfrm>
              <a:off x="8079777" y="5723467"/>
              <a:ext cx="336122"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accent1"/>
                </a:solidFill>
                <a:latin typeface="+mj-lt"/>
              </a:endParaRPr>
            </a:p>
          </p:txBody>
        </p:sp>
        <p:sp>
          <p:nvSpPr>
            <p:cNvPr id="71" name="Rectangle 70"/>
            <p:cNvSpPr/>
            <p:nvPr/>
          </p:nvSpPr>
          <p:spPr bwMode="auto">
            <a:xfrm>
              <a:off x="8247838" y="5723467"/>
              <a:ext cx="336122"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accent1"/>
                </a:solidFill>
                <a:latin typeface="+mj-lt"/>
              </a:endParaRPr>
            </a:p>
          </p:txBody>
        </p:sp>
        <p:sp>
          <p:nvSpPr>
            <p:cNvPr id="72" name="Rectangle 71"/>
            <p:cNvSpPr/>
            <p:nvPr/>
          </p:nvSpPr>
          <p:spPr bwMode="auto">
            <a:xfrm>
              <a:off x="8415899" y="5723467"/>
              <a:ext cx="336122"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accent1"/>
                </a:solidFill>
                <a:latin typeface="+mj-lt"/>
              </a:endParaRPr>
            </a:p>
          </p:txBody>
        </p:sp>
        <p:sp>
          <p:nvSpPr>
            <p:cNvPr id="73" name="Rectangle 72"/>
            <p:cNvSpPr/>
            <p:nvPr/>
          </p:nvSpPr>
          <p:spPr bwMode="auto">
            <a:xfrm>
              <a:off x="8583960" y="5723467"/>
              <a:ext cx="168061"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accent1"/>
                </a:solidFill>
                <a:latin typeface="+mj-lt"/>
              </a:endParaRPr>
            </a:p>
          </p:txBody>
        </p:sp>
      </p:grpSp>
      <p:sp>
        <p:nvSpPr>
          <p:cNvPr id="18" name="Isosceles Triangle 17"/>
          <p:cNvSpPr/>
          <p:nvPr/>
        </p:nvSpPr>
        <p:spPr bwMode="auto">
          <a:xfrm>
            <a:off x="10304986" y="2898775"/>
            <a:ext cx="216964" cy="16192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1568123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22" presetClass="entr" presetSubtype="4"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par>
                                <p:cTn id="22" presetID="22" presetClass="entr" presetSubtype="2" fill="hold" nodeType="with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wipe(right)">
                                      <p:cBhvr>
                                        <p:cTn id="24" dur="500"/>
                                        <p:tgtEl>
                                          <p:spTgt spid="5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par>
                                <p:cTn id="33" presetID="22" presetClass="entr" presetSubtype="8"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wipe(left)">
                                      <p:cBhvr>
                                        <p:cTn id="3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4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5195888" cy="1523494"/>
          </a:xfrm>
        </p:spPr>
        <p:txBody>
          <a:bodyPr/>
          <a:lstStyle/>
          <a:p>
            <a:r>
              <a:rPr lang="en-US" dirty="0" smtClean="0"/>
              <a:t>Windows Azure Toolkits for Devices</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 </a:t>
            </a:r>
            <a:endParaRPr lang="en-US" dirty="0"/>
          </a:p>
        </p:txBody>
      </p:sp>
    </p:spTree>
    <p:extLst>
      <p:ext uri="{BB962C8B-B14F-4D97-AF65-F5344CB8AC3E}">
        <p14:creationId xmlns:p14="http://schemas.microsoft.com/office/powerpoint/2010/main" val="377328683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Identity</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5866931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Identity: What are the options?</a:t>
            </a:r>
          </a:p>
        </p:txBody>
      </p:sp>
      <p:sp>
        <p:nvSpPr>
          <p:cNvPr id="3" name="Text Placeholder 2"/>
          <p:cNvSpPr>
            <a:spLocks noGrp="1"/>
          </p:cNvSpPr>
          <p:nvPr>
            <p:ph type="body" sz="quarter" idx="10"/>
          </p:nvPr>
        </p:nvSpPr>
        <p:spPr>
          <a:xfrm>
            <a:off x="519112" y="1447799"/>
            <a:ext cx="11149013" cy="4255011"/>
          </a:xfrm>
        </p:spPr>
        <p:txBody>
          <a:bodyPr/>
          <a:lstStyle/>
          <a:p>
            <a:r>
              <a:rPr lang="en-US" dirty="0" smtClean="0">
                <a:solidFill>
                  <a:schemeClr val="accent3">
                    <a:alpha val="99000"/>
                  </a:schemeClr>
                </a:solidFill>
              </a:rPr>
              <a:t>Create your own</a:t>
            </a:r>
          </a:p>
          <a:p>
            <a:pPr lvl="1">
              <a:spcAft>
                <a:spcPts val="600"/>
              </a:spcAft>
            </a:pPr>
            <a:r>
              <a:rPr lang="en-US" dirty="0" smtClean="0"/>
              <a:t>Username + password, token, etc.</a:t>
            </a:r>
          </a:p>
          <a:p>
            <a:pPr lvl="1">
              <a:spcAft>
                <a:spcPts val="600"/>
              </a:spcAft>
            </a:pPr>
            <a:r>
              <a:rPr lang="en-US" dirty="0" smtClean="0"/>
              <a:t>ASP.NET Membership Providers</a:t>
            </a:r>
          </a:p>
          <a:p>
            <a:pPr lvl="1"/>
            <a:endParaRPr lang="en-US" dirty="0" smtClean="0"/>
          </a:p>
          <a:p>
            <a:r>
              <a:rPr lang="en-US" dirty="0">
                <a:solidFill>
                  <a:schemeClr val="accent3">
                    <a:alpha val="99000"/>
                  </a:schemeClr>
                </a:solidFill>
              </a:rPr>
              <a:t>Use a single existing identity system</a:t>
            </a:r>
          </a:p>
          <a:p>
            <a:pPr lvl="1">
              <a:spcAft>
                <a:spcPts val="600"/>
              </a:spcAft>
            </a:pPr>
            <a:r>
              <a:rPr lang="en-US" dirty="0" smtClean="0"/>
              <a:t>Live Id, Facebook, etc.</a:t>
            </a:r>
          </a:p>
          <a:p>
            <a:pPr lvl="1">
              <a:spcAft>
                <a:spcPts val="600"/>
              </a:spcAft>
            </a:pPr>
            <a:r>
              <a:rPr lang="en-US" dirty="0" smtClean="0"/>
              <a:t>Develop directly against </a:t>
            </a:r>
            <a:r>
              <a:rPr lang="en-US" dirty="0" err="1" smtClean="0"/>
              <a:t>IdP</a:t>
            </a:r>
            <a:r>
              <a:rPr lang="en-US" dirty="0" smtClean="0"/>
              <a:t> protocol</a:t>
            </a:r>
          </a:p>
          <a:p>
            <a:pPr lvl="1"/>
            <a:endParaRPr lang="en-US" dirty="0" smtClean="0"/>
          </a:p>
          <a:p>
            <a:r>
              <a:rPr lang="en-US" dirty="0">
                <a:solidFill>
                  <a:schemeClr val="accent3">
                    <a:alpha val="99000"/>
                  </a:schemeClr>
                </a:solidFill>
              </a:rPr>
              <a:t>Outsource identity management</a:t>
            </a:r>
          </a:p>
          <a:p>
            <a:pPr lvl="1"/>
            <a:r>
              <a:rPr lang="en-US" dirty="0" smtClean="0"/>
              <a:t>Access Control Service</a:t>
            </a:r>
            <a:endParaRPr lang="en-US" dirty="0"/>
          </a:p>
        </p:txBody>
      </p:sp>
      <p:sp>
        <p:nvSpPr>
          <p:cNvPr id="6" name="Freeform 164"/>
          <p:cNvSpPr>
            <a:spLocks noEditPoints="1"/>
          </p:cNvSpPr>
          <p:nvPr/>
        </p:nvSpPr>
        <p:spPr bwMode="black">
          <a:xfrm>
            <a:off x="8629650" y="2008653"/>
            <a:ext cx="2442561" cy="338638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398168184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0040" y="914400"/>
            <a:ext cx="7068312" cy="2056894"/>
          </a:xfrm>
        </p:spPr>
        <p:txBody>
          <a:bodyPr/>
          <a:lstStyle/>
          <a:p>
            <a:r>
              <a:rPr lang="en-US" dirty="0" smtClean="0"/>
              <a:t>Using ACS from Windows Phone using </a:t>
            </a:r>
            <a:r>
              <a:rPr lang="en-US" dirty="0" err="1" smtClean="0"/>
              <a:t>NuGet</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 </a:t>
            </a:r>
            <a:endParaRPr lang="en-US" dirty="0"/>
          </a:p>
        </p:txBody>
      </p:sp>
    </p:spTree>
    <p:extLst>
      <p:ext uri="{BB962C8B-B14F-4D97-AF65-F5344CB8AC3E}">
        <p14:creationId xmlns:p14="http://schemas.microsoft.com/office/powerpoint/2010/main" val="198625412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224361" cy="1523494"/>
          </a:xfrm>
        </p:spPr>
        <p:txBody>
          <a:bodyPr/>
          <a:lstStyle/>
          <a:p>
            <a:r>
              <a:rPr lang="en-US" sz="6600" dirty="0" smtClean="0"/>
              <a:t>Communications</a:t>
            </a:r>
            <a:endParaRPr lang="en-US" sz="6600"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41970159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Text Placeholder 2"/>
          <p:cNvSpPr>
            <a:spLocks noGrp="1"/>
          </p:cNvSpPr>
          <p:nvPr>
            <p:ph type="body" sz="quarter" idx="11"/>
          </p:nvPr>
        </p:nvSpPr>
        <p:spPr>
          <a:xfrm>
            <a:off x="3473804" y="1576388"/>
            <a:ext cx="6945312" cy="4924425"/>
          </a:xfrm>
        </p:spPr>
        <p:txBody>
          <a:bodyPr/>
          <a:lstStyle/>
          <a:p>
            <a:pPr marL="0" indent="3175">
              <a:spcAft>
                <a:spcPts val="2400"/>
              </a:spcAft>
            </a:pPr>
            <a:r>
              <a:rPr lang="en-US" sz="4000" dirty="0" smtClean="0"/>
              <a:t>This session is focused on building device applications </a:t>
            </a:r>
            <a:br>
              <a:rPr lang="en-US" sz="4000" dirty="0" smtClean="0"/>
            </a:br>
            <a:r>
              <a:rPr lang="en-US" sz="4000" dirty="0" smtClean="0"/>
              <a:t>with Windows Azure</a:t>
            </a:r>
          </a:p>
          <a:p>
            <a:pPr marL="0" indent="3175">
              <a:spcAft>
                <a:spcPts val="2400"/>
              </a:spcAft>
            </a:pPr>
            <a:r>
              <a:rPr lang="en-US" sz="4000" dirty="0" smtClean="0"/>
              <a:t>We’ll talk about storage, </a:t>
            </a:r>
            <a:br>
              <a:rPr lang="en-US" sz="4000" dirty="0" smtClean="0"/>
            </a:br>
            <a:r>
              <a:rPr lang="en-US" sz="4000" dirty="0" smtClean="0"/>
              <a:t>identity, communications, platform services, and tools</a:t>
            </a:r>
          </a:p>
          <a:p>
            <a:pPr marL="0" indent="3175">
              <a:spcAft>
                <a:spcPts val="2400"/>
              </a:spcAft>
            </a:pPr>
            <a:r>
              <a:rPr lang="en-US" sz="4000" dirty="0" smtClean="0"/>
              <a:t>Several demos</a:t>
            </a:r>
            <a:endParaRPr lang="en-US" sz="4000" dirty="0"/>
          </a:p>
        </p:txBody>
      </p:sp>
    </p:spTree>
    <p:extLst>
      <p:ext uri="{BB962C8B-B14F-4D97-AF65-F5344CB8AC3E}">
        <p14:creationId xmlns:p14="http://schemas.microsoft.com/office/powerpoint/2010/main" val="395247630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17526" y="1744595"/>
            <a:ext cx="11158538" cy="400850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2" name="Rounded Rectangle 21"/>
          <p:cNvSpPr/>
          <p:nvPr/>
        </p:nvSpPr>
        <p:spPr bwMode="auto">
          <a:xfrm>
            <a:off x="757239" y="2851713"/>
            <a:ext cx="5216525" cy="259845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28" name="Rounded Rectangle 27"/>
          <p:cNvSpPr/>
          <p:nvPr/>
        </p:nvSpPr>
        <p:spPr bwMode="auto">
          <a:xfrm>
            <a:off x="6219827" y="2851713"/>
            <a:ext cx="5216525" cy="259845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21" name="TextBox 20"/>
          <p:cNvSpPr txBox="1"/>
          <p:nvPr/>
        </p:nvSpPr>
        <p:spPr>
          <a:xfrm>
            <a:off x="1277145" y="1916048"/>
            <a:ext cx="9639300" cy="707886"/>
          </a:xfrm>
          <a:prstGeom prst="rect">
            <a:avLst/>
          </a:prstGeom>
          <a:noFill/>
        </p:spPr>
        <p:txBody>
          <a:bodyPr wrap="square" rtlCol="0">
            <a:spAutoFit/>
          </a:bodyPr>
          <a:lstStyle/>
          <a:p>
            <a:pPr algn="ctr"/>
            <a:r>
              <a:rPr lang="en-US" sz="4000" spc="-100" dirty="0">
                <a:gradFill>
                  <a:gsLst>
                    <a:gs pos="0">
                      <a:srgbClr val="595959"/>
                    </a:gs>
                    <a:gs pos="86000">
                      <a:srgbClr val="595959"/>
                    </a:gs>
                  </a:gsLst>
                  <a:lin ang="5400000" scaled="0"/>
                </a:gradFill>
                <a:latin typeface="Segoe UI Light" pitchFamily="34" charset="0"/>
              </a:rPr>
              <a:t>Two forms of communication with devices</a:t>
            </a:r>
          </a:p>
        </p:txBody>
      </p:sp>
      <p:sp>
        <p:nvSpPr>
          <p:cNvPr id="2" name="Title 1"/>
          <p:cNvSpPr>
            <a:spLocks noGrp="1"/>
          </p:cNvSpPr>
          <p:nvPr>
            <p:ph type="title"/>
          </p:nvPr>
        </p:nvSpPr>
        <p:spPr/>
        <p:txBody>
          <a:bodyPr/>
          <a:lstStyle/>
          <a:p>
            <a:r>
              <a:rPr lang="en-US" smtClean="0"/>
              <a:t>Communications</a:t>
            </a:r>
            <a:endParaRPr lang="en-US" dirty="0"/>
          </a:p>
        </p:txBody>
      </p:sp>
      <p:sp>
        <p:nvSpPr>
          <p:cNvPr id="18" name="TextBox 17"/>
          <p:cNvSpPr txBox="1"/>
          <p:nvPr/>
        </p:nvSpPr>
        <p:spPr>
          <a:xfrm>
            <a:off x="1516860" y="4807970"/>
            <a:ext cx="3487358" cy="553998"/>
          </a:xfrm>
          <a:prstGeom prst="rect">
            <a:avLst/>
          </a:prstGeom>
          <a:noFill/>
          <a:ln>
            <a:noFill/>
          </a:ln>
          <a:effectLst>
            <a:reflection stA="50000" endPos="32000" dist="63500" dir="5400000" sy="-100000" algn="bl" rotWithShape="0"/>
          </a:effectLst>
        </p:spPr>
        <p:txBody>
          <a:bodyPr wrap="square" lIns="0" tIns="0" rIns="0" bIns="0" rtlCol="0" anchor="ctr" anchorCtr="0">
            <a:noAutofit/>
          </a:bodyPr>
          <a:lstStyle/>
          <a:p>
            <a:pPr algn="ctr"/>
            <a:r>
              <a:rPr lang="en-US" sz="3600" dirty="0">
                <a:solidFill>
                  <a:schemeClr val="bg1">
                    <a:alpha val="99000"/>
                  </a:schemeClr>
                </a:solidFill>
              </a:rPr>
              <a:t>Device-initiated</a:t>
            </a:r>
            <a:endParaRPr lang="en-US" sz="1600" dirty="0">
              <a:solidFill>
                <a:schemeClr val="bg1">
                  <a:alpha val="99000"/>
                </a:schemeClr>
              </a:solidFill>
            </a:endParaRPr>
          </a:p>
        </p:txBody>
      </p:sp>
      <p:sp>
        <p:nvSpPr>
          <p:cNvPr id="27" name="TextBox 26"/>
          <p:cNvSpPr txBox="1"/>
          <p:nvPr/>
        </p:nvSpPr>
        <p:spPr>
          <a:xfrm>
            <a:off x="6979448" y="4807970"/>
            <a:ext cx="3487358" cy="553998"/>
          </a:xfrm>
          <a:prstGeom prst="rect">
            <a:avLst/>
          </a:prstGeom>
          <a:noFill/>
          <a:ln>
            <a:noFill/>
          </a:ln>
          <a:effectLst>
            <a:reflection stA="50000" endPos="32000" dist="63500" dir="5400000" sy="-100000" algn="bl" rotWithShape="0"/>
          </a:effectLst>
        </p:spPr>
        <p:txBody>
          <a:bodyPr wrap="square" lIns="0" tIns="0" rIns="0" bIns="0" rtlCol="0" anchor="ctr" anchorCtr="0">
            <a:noAutofit/>
          </a:bodyPr>
          <a:lstStyle/>
          <a:p>
            <a:pPr algn="ctr"/>
            <a:r>
              <a:rPr lang="en-US" sz="3600" dirty="0">
                <a:solidFill>
                  <a:schemeClr val="bg1">
                    <a:alpha val="99000"/>
                  </a:schemeClr>
                </a:solidFill>
              </a:rPr>
              <a:t>Cloud-initiated</a:t>
            </a:r>
          </a:p>
        </p:txBody>
      </p:sp>
      <p:grpSp>
        <p:nvGrpSpPr>
          <p:cNvPr id="43" name="Group 42"/>
          <p:cNvGrpSpPr/>
          <p:nvPr/>
        </p:nvGrpSpPr>
        <p:grpSpPr>
          <a:xfrm>
            <a:off x="7048095" y="3199890"/>
            <a:ext cx="3559989" cy="1199050"/>
            <a:chOff x="1277145" y="3199890"/>
            <a:chExt cx="3559989" cy="1199050"/>
          </a:xfrm>
        </p:grpSpPr>
        <p:sp>
          <p:nvSpPr>
            <p:cNvPr id="31" name="Freeform 7"/>
            <p:cNvSpPr>
              <a:spLocks/>
            </p:cNvSpPr>
            <p:nvPr/>
          </p:nvSpPr>
          <p:spPr bwMode="auto">
            <a:xfrm>
              <a:off x="1277145" y="3199890"/>
              <a:ext cx="2247105" cy="119905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9"/>
            <p:cNvSpPr>
              <a:spLocks/>
            </p:cNvSpPr>
            <p:nvPr/>
          </p:nvSpPr>
          <p:spPr bwMode="black">
            <a:xfrm>
              <a:off x="3496114" y="3308050"/>
              <a:ext cx="1341020" cy="982729"/>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grpSp>
      <p:grpSp>
        <p:nvGrpSpPr>
          <p:cNvPr id="42" name="Group 41"/>
          <p:cNvGrpSpPr/>
          <p:nvPr/>
        </p:nvGrpSpPr>
        <p:grpSpPr>
          <a:xfrm>
            <a:off x="1053256" y="3308050"/>
            <a:ext cx="4586390" cy="1090890"/>
            <a:chOff x="6494330" y="3308050"/>
            <a:chExt cx="4586390" cy="1090890"/>
          </a:xfrm>
        </p:grpSpPr>
        <p:grpSp>
          <p:nvGrpSpPr>
            <p:cNvPr id="40" name="Group 39"/>
            <p:cNvGrpSpPr/>
            <p:nvPr/>
          </p:nvGrpSpPr>
          <p:grpSpPr>
            <a:xfrm>
              <a:off x="6494330" y="3308050"/>
              <a:ext cx="3279068" cy="1090890"/>
              <a:chOff x="2718479" y="1405333"/>
              <a:chExt cx="1210997" cy="402878"/>
            </a:xfrm>
          </p:grpSpPr>
          <p:grpSp>
            <p:nvGrpSpPr>
              <p:cNvPr id="33" name="Group 32"/>
              <p:cNvGrpSpPr/>
              <p:nvPr/>
            </p:nvGrpSpPr>
            <p:grpSpPr bwMode="black">
              <a:xfrm>
                <a:off x="2718479" y="1405333"/>
                <a:ext cx="408356" cy="402878"/>
                <a:chOff x="2916435" y="3914152"/>
                <a:chExt cx="930763" cy="918513"/>
              </a:xfrm>
            </p:grpSpPr>
            <p:pic>
              <p:nvPicPr>
                <p:cNvPr id="34" name="Picture 33"/>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2916435" y="4302640"/>
                  <a:ext cx="394555" cy="530025"/>
                </a:xfrm>
                <a:prstGeom prst="rect">
                  <a:avLst/>
                </a:prstGeom>
              </p:spPr>
            </p:pic>
            <p:sp>
              <p:nvSpPr>
                <p:cNvPr id="35" name="Freeform 61"/>
                <p:cNvSpPr>
                  <a:spLocks/>
                </p:cNvSpPr>
                <p:nvPr/>
              </p:nvSpPr>
              <p:spPr bwMode="black">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900" dirty="0">
                    <a:solidFill>
                      <a:srgbClr val="FFFFFF"/>
                    </a:solidFill>
                  </a:endParaRPr>
                </a:p>
              </p:txBody>
            </p:sp>
          </p:grpSp>
          <p:sp>
            <p:nvSpPr>
              <p:cNvPr id="36" name="Freeform 20"/>
              <p:cNvSpPr>
                <a:spLocks noEditPoints="1"/>
              </p:cNvSpPr>
              <p:nvPr/>
            </p:nvSpPr>
            <p:spPr bwMode="black">
              <a:xfrm>
                <a:off x="3184647" y="1411891"/>
                <a:ext cx="508115" cy="353260"/>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2305" tIns="41153" rIns="82305" bIns="41153" numCol="1" anchor="t" anchorCtr="0" compatLnSpc="1">
                <a:prstTxWarp prst="textNoShape">
                  <a:avLst/>
                </a:prstTxWarp>
              </a:bodyPr>
              <a:lstStyle/>
              <a:p>
                <a:endParaRPr lang="en-US" sz="900" dirty="0">
                  <a:solidFill>
                    <a:srgbClr val="FFFFFF"/>
                  </a:solidFill>
                </a:endParaRPr>
              </a:p>
            </p:txBody>
          </p:sp>
          <p:grpSp>
            <p:nvGrpSpPr>
              <p:cNvPr id="37" name="Group 36"/>
              <p:cNvGrpSpPr/>
              <p:nvPr/>
            </p:nvGrpSpPr>
            <p:grpSpPr>
              <a:xfrm>
                <a:off x="3745682" y="1415325"/>
                <a:ext cx="183794" cy="351019"/>
                <a:chOff x="-498475" y="1609726"/>
                <a:chExt cx="950913" cy="1816099"/>
              </a:xfrm>
            </p:grpSpPr>
            <p:sp>
              <p:nvSpPr>
                <p:cNvPr id="38"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41" name="Freeform 99"/>
            <p:cNvSpPr>
              <a:spLocks/>
            </p:cNvSpPr>
            <p:nvPr/>
          </p:nvSpPr>
          <p:spPr bwMode="black">
            <a:xfrm>
              <a:off x="9739700" y="3308050"/>
              <a:ext cx="1341020" cy="982729"/>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6038488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Communications: </a:t>
            </a:r>
            <a:r>
              <a:rPr lang="en-US" dirty="0"/>
              <a:t>Device-initiated</a:t>
            </a:r>
          </a:p>
        </p:txBody>
      </p:sp>
      <p:sp>
        <p:nvSpPr>
          <p:cNvPr id="3" name="Text Placeholder 2"/>
          <p:cNvSpPr>
            <a:spLocks noGrp="1"/>
          </p:cNvSpPr>
          <p:nvPr>
            <p:ph type="body" sz="quarter" idx="10"/>
          </p:nvPr>
        </p:nvSpPr>
        <p:spPr>
          <a:xfrm>
            <a:off x="6078537" y="1170719"/>
            <a:ext cx="5957888" cy="2054409"/>
          </a:xfrm>
        </p:spPr>
        <p:txBody>
          <a:bodyPr/>
          <a:lstStyle/>
          <a:p>
            <a:r>
              <a:rPr lang="en-US" dirty="0">
                <a:solidFill>
                  <a:schemeClr val="accent1">
                    <a:alpha val="99000"/>
                  </a:schemeClr>
                </a:solidFill>
              </a:rPr>
              <a:t>Device-initiated options</a:t>
            </a:r>
          </a:p>
          <a:p>
            <a:pPr lvl="1"/>
            <a:r>
              <a:rPr lang="en-US" dirty="0" smtClean="0"/>
              <a:t>HTTP-based, request/response</a:t>
            </a:r>
          </a:p>
          <a:p>
            <a:pPr lvl="1"/>
            <a:r>
              <a:rPr lang="en-US" dirty="0" smtClean="0"/>
              <a:t>Framework choices (WCF, </a:t>
            </a:r>
            <a:r>
              <a:rPr lang="en-US" dirty="0" err="1" smtClean="0"/>
              <a:t>OData</a:t>
            </a:r>
            <a:r>
              <a:rPr lang="en-US" dirty="0" smtClean="0"/>
              <a:t>, </a:t>
            </a:r>
            <a:r>
              <a:rPr lang="en-US" dirty="0" err="1" smtClean="0"/>
              <a:t>WebRequest</a:t>
            </a:r>
            <a:r>
              <a:rPr lang="en-US" dirty="0" smtClean="0"/>
              <a:t>, etc.)</a:t>
            </a:r>
          </a:p>
          <a:p>
            <a:pPr lvl="1"/>
            <a:r>
              <a:rPr lang="en-US" dirty="0" smtClean="0"/>
              <a:t>Wire format choices (SOAP, JSON, POX, etc.)</a:t>
            </a:r>
          </a:p>
          <a:p>
            <a:endParaRPr lang="en-US" dirty="0"/>
          </a:p>
        </p:txBody>
      </p:sp>
      <p:sp>
        <p:nvSpPr>
          <p:cNvPr id="4" name="TextBox 3"/>
          <p:cNvSpPr txBox="1"/>
          <p:nvPr/>
        </p:nvSpPr>
        <p:spPr>
          <a:xfrm>
            <a:off x="519113" y="1958873"/>
            <a:ext cx="2031471" cy="4236522"/>
          </a:xfrm>
          <a:prstGeom prst="rect">
            <a:avLst/>
          </a:prstGeom>
          <a:noFill/>
        </p:spPr>
        <p:txBody>
          <a:bodyPr wrap="square" lIns="121899" tIns="60949" rIns="121899" bIns="60949" rtlCol="0">
            <a:spAutoFit/>
          </a:bodyPr>
          <a:lstStyle/>
          <a:p>
            <a:endParaRPr lang="en-US" sz="110" dirty="0"/>
          </a:p>
          <a:p>
            <a:r>
              <a:rPr lang="en-US" sz="110" b="1" dirty="0"/>
              <a:t>&lt;?xml version="1.0" encoding="utf-8" standalone="yes" ?&gt; </a:t>
            </a:r>
            <a:br>
              <a:rPr lang="en-US" sz="110" b="1" dirty="0"/>
            </a:br>
            <a:r>
              <a:rPr lang="en-US" sz="110" b="1" dirty="0"/>
              <a:t>- &lt;feed </a:t>
            </a:r>
            <a:r>
              <a:rPr lang="en-US" sz="110" b="1" dirty="0" err="1"/>
              <a:t>xml:base</a:t>
            </a:r>
            <a:r>
              <a:rPr lang="en-US" sz="110" b="1" dirty="0"/>
              <a:t>="</a:t>
            </a:r>
            <a:r>
              <a:rPr lang="en-US" sz="110" b="1" dirty="0">
                <a:hlinkClick r:id="rId3"/>
              </a:rPr>
              <a:t>http://localhost:33779/WcfDataService1.svc/"</a:t>
            </a:r>
            <a:r>
              <a:rPr lang="en-US" sz="110" b="1" dirty="0"/>
              <a:t> </a:t>
            </a:r>
            <a:r>
              <a:rPr lang="en-US" sz="110" b="1" dirty="0" err="1"/>
              <a:t>xmlns:d</a:t>
            </a:r>
            <a:r>
              <a:rPr lang="en-US" sz="110" b="1" dirty="0"/>
              <a:t>="</a:t>
            </a:r>
            <a:r>
              <a:rPr lang="en-US" sz="110" b="1" dirty="0">
                <a:hlinkClick r:id="rId4"/>
              </a:rPr>
              <a:t>http://schemas.microsoft.com/ado/2007/08/</a:t>
            </a:r>
            <a:r>
              <a:rPr lang="en-US" sz="110" b="1" dirty="0" err="1">
                <a:hlinkClick r:id="rId4"/>
              </a:rPr>
              <a:t>dataservices</a:t>
            </a:r>
            <a:r>
              <a:rPr lang="en-US" sz="110" b="1" dirty="0">
                <a:hlinkClick r:id="rId4"/>
              </a:rPr>
              <a:t>"</a:t>
            </a:r>
            <a:r>
              <a:rPr lang="en-US" sz="110" b="1" dirty="0"/>
              <a:t> </a:t>
            </a:r>
            <a:r>
              <a:rPr lang="en-US" sz="110" b="1" dirty="0" err="1"/>
              <a:t>xmlns:m</a:t>
            </a:r>
            <a:r>
              <a:rPr lang="en-US" sz="110" b="1" dirty="0"/>
              <a:t>="</a:t>
            </a:r>
            <a:r>
              <a:rPr lang="en-US" sz="110" b="1" dirty="0">
                <a:hlinkClick r:id="rId5"/>
              </a:rPr>
              <a:t>http://schemas.microsoft.com/ado/2007/08/</a:t>
            </a:r>
            <a:r>
              <a:rPr lang="en-US" sz="110" b="1" dirty="0" err="1">
                <a:hlinkClick r:id="rId5"/>
              </a:rPr>
              <a:t>dataservices</a:t>
            </a:r>
            <a:r>
              <a:rPr lang="en-US" sz="110" b="1" dirty="0">
                <a:hlinkClick r:id="rId5"/>
              </a:rPr>
              <a:t>/metadata"</a:t>
            </a:r>
            <a:r>
              <a:rPr lang="en-US" sz="110" b="1" dirty="0"/>
              <a:t> </a:t>
            </a:r>
            <a:r>
              <a:rPr lang="en-US" sz="110" b="1" dirty="0" err="1"/>
              <a:t>xmlns</a:t>
            </a:r>
            <a:r>
              <a:rPr lang="en-US" sz="110" b="1" dirty="0"/>
              <a:t>="</a:t>
            </a:r>
            <a:r>
              <a:rPr lang="en-US" sz="110" b="1" dirty="0">
                <a:hlinkClick r:id="rId6"/>
              </a:rPr>
              <a:t>http://www.w3.org/2005/Atom"</a:t>
            </a:r>
            <a:r>
              <a:rPr lang="en-US" sz="110" b="1" dirty="0"/>
              <a:t>&gt; </a:t>
            </a:r>
            <a:br>
              <a:rPr lang="en-US" sz="110" b="1" dirty="0"/>
            </a:br>
            <a:r>
              <a:rPr lang="en-US" sz="110" b="1" dirty="0"/>
              <a:t>&lt;title type="text"&gt;Drivers&lt;/title&gt; </a:t>
            </a:r>
            <a:br>
              <a:rPr lang="en-US" sz="110" b="1" dirty="0"/>
            </a:br>
            <a:r>
              <a:rPr lang="en-US" sz="110" b="1" dirty="0"/>
              <a:t>&lt;id&gt;</a:t>
            </a:r>
            <a:r>
              <a:rPr lang="en-US" sz="110" b="1" dirty="0">
                <a:hlinkClick r:id="rId7"/>
              </a:rPr>
              <a:t>http://localhost:33779/WcfDataService1.svc/Drivers</a:t>
            </a:r>
            <a:r>
              <a:rPr lang="en-US" sz="110" b="1" dirty="0"/>
              <a:t>&lt;/id&gt; </a:t>
            </a:r>
            <a:br>
              <a:rPr lang="en-US" sz="110" b="1" dirty="0"/>
            </a:br>
            <a:r>
              <a:rPr lang="en-US" sz="110" b="1" dirty="0"/>
              <a:t>&lt;updated&gt;2010-05-24T22:12:38Z&lt;/updated&gt; </a:t>
            </a:r>
            <a:br>
              <a:rPr lang="en-US" sz="110" b="1" dirty="0"/>
            </a:br>
            <a:r>
              <a:rPr lang="en-US" sz="110" b="1" dirty="0"/>
              <a:t>&lt;link </a:t>
            </a:r>
            <a:r>
              <a:rPr lang="en-US" sz="110" b="1" dirty="0" err="1"/>
              <a:t>rel</a:t>
            </a:r>
            <a:r>
              <a:rPr lang="en-US" sz="110" b="1" dirty="0"/>
              <a:t>="self" title="Drivers" </a:t>
            </a:r>
            <a:r>
              <a:rPr lang="en-US" sz="110" b="1" dirty="0" err="1"/>
              <a:t>href</a:t>
            </a:r>
            <a:r>
              <a:rPr lang="en-US" sz="110" b="1" dirty="0"/>
              <a:t>="Drivers" /&gt; </a:t>
            </a:r>
            <a:br>
              <a:rPr lang="en-US" sz="110" b="1" dirty="0"/>
            </a:br>
            <a:r>
              <a:rPr lang="en-US" sz="110" b="1" dirty="0"/>
              <a:t>- &lt;entry&gt; </a:t>
            </a:r>
            <a:br>
              <a:rPr lang="en-US" sz="110" b="1" dirty="0"/>
            </a:br>
            <a:r>
              <a:rPr lang="en-US" sz="110" b="1" dirty="0"/>
              <a:t>&lt;id&gt;</a:t>
            </a:r>
            <a:r>
              <a:rPr lang="en-US" sz="110" b="1" dirty="0">
                <a:hlinkClick r:id="rId8"/>
              </a:rPr>
              <a:t>http://localhost:33779/WcfDataService1.svc/Drivers(1)</a:t>
            </a:r>
            <a:r>
              <a:rPr lang="en-US" sz="110" b="1" dirty="0"/>
              <a:t>&lt;/id&gt; </a:t>
            </a:r>
            <a:br>
              <a:rPr lang="en-US" sz="110" b="1" dirty="0"/>
            </a:br>
            <a:r>
              <a:rPr lang="en-US" sz="110" b="1" dirty="0"/>
              <a:t>&lt;title type="text" /&gt; </a:t>
            </a:r>
            <a:br>
              <a:rPr lang="en-US" sz="110" b="1" dirty="0"/>
            </a:br>
            <a:r>
              <a:rPr lang="en-US" sz="110" b="1" dirty="0"/>
              <a:t>&lt;updated&gt;2010-05-24T22:12:38Z&lt;/updated&gt; </a:t>
            </a:r>
            <a:br>
              <a:rPr lang="en-US" sz="110" b="1" dirty="0"/>
            </a:br>
            <a:r>
              <a:rPr lang="en-US" sz="110" b="1" dirty="0"/>
              <a:t>- &lt;author&gt; </a:t>
            </a:r>
            <a:br>
              <a:rPr lang="en-US" sz="110" b="1" dirty="0"/>
            </a:br>
            <a:r>
              <a:rPr lang="en-US" sz="110" b="1" dirty="0"/>
              <a:t>&lt;name /&gt; </a:t>
            </a:r>
            <a:br>
              <a:rPr lang="en-US" sz="110" b="1" dirty="0"/>
            </a:br>
            <a:r>
              <a:rPr lang="en-US" sz="110" b="1" dirty="0"/>
              <a:t>&lt;/author&gt; </a:t>
            </a:r>
            <a:br>
              <a:rPr lang="en-US" sz="110" b="1" dirty="0"/>
            </a:br>
            <a:r>
              <a:rPr lang="en-US" sz="110" b="1" dirty="0"/>
              <a:t>&lt;link </a:t>
            </a:r>
            <a:r>
              <a:rPr lang="en-US" sz="110" b="1" dirty="0" err="1"/>
              <a:t>rel</a:t>
            </a:r>
            <a:r>
              <a:rPr lang="en-US" sz="110" b="1" dirty="0"/>
              <a:t>="edit" title="Driver" </a:t>
            </a:r>
            <a:r>
              <a:rPr lang="en-US" sz="110" b="1" dirty="0" err="1"/>
              <a:t>href</a:t>
            </a:r>
            <a:r>
              <a:rPr lang="en-US" sz="110" b="1" dirty="0"/>
              <a:t>="Drivers(1)" /&gt; </a:t>
            </a:r>
            <a:br>
              <a:rPr lang="en-US" sz="110" b="1" dirty="0"/>
            </a:br>
            <a:r>
              <a:rPr lang="en-US" sz="110" b="1" dirty="0"/>
              <a:t>&lt;link </a:t>
            </a:r>
            <a:r>
              <a:rPr lang="en-US" sz="110" b="1" dirty="0" err="1"/>
              <a:t>rel</a:t>
            </a:r>
            <a:r>
              <a:rPr lang="en-US" sz="110" b="1" dirty="0"/>
              <a:t>="</a:t>
            </a:r>
            <a:r>
              <a:rPr lang="en-US" sz="110" b="1" dirty="0">
                <a:hlinkClick r:id="rId9"/>
              </a:rPr>
              <a:t>http://schemas.microsoft.com/ado/2007/08/</a:t>
            </a:r>
            <a:r>
              <a:rPr lang="en-US" sz="110" b="1" dirty="0" err="1">
                <a:hlinkClick r:id="rId9"/>
              </a:rPr>
              <a:t>dataservices</a:t>
            </a:r>
            <a:r>
              <a:rPr lang="en-US" sz="110" b="1" dirty="0">
                <a:hlinkClick r:id="rId9"/>
              </a:rPr>
              <a:t>/related/</a:t>
            </a:r>
            <a:r>
              <a:rPr lang="en-US" sz="110" b="1" dirty="0" err="1">
                <a:hlinkClick r:id="rId9"/>
              </a:rPr>
              <a:t>DistributionCenter</a:t>
            </a:r>
            <a:r>
              <a:rPr lang="en-US" sz="110" b="1" dirty="0">
                <a:hlinkClick r:id="rId9"/>
              </a:rPr>
              <a:t>"</a:t>
            </a:r>
            <a:r>
              <a:rPr lang="en-US" sz="110" b="1" dirty="0"/>
              <a:t> type="application/</a:t>
            </a:r>
            <a:r>
              <a:rPr lang="en-US" sz="110" b="1" dirty="0" err="1"/>
              <a:t>atom+xml;type</a:t>
            </a:r>
            <a:r>
              <a:rPr lang="en-US" sz="110" b="1" dirty="0"/>
              <a:t>=entry" title="</a:t>
            </a:r>
            <a:r>
              <a:rPr lang="en-US" sz="110" b="1" dirty="0" err="1"/>
              <a:t>DistributionCenter</a:t>
            </a:r>
            <a:r>
              <a:rPr lang="en-US" sz="110" b="1" dirty="0"/>
              <a:t>" </a:t>
            </a:r>
            <a:r>
              <a:rPr lang="en-US" sz="110" b="1" dirty="0" err="1"/>
              <a:t>href</a:t>
            </a:r>
            <a:r>
              <a:rPr lang="en-US" sz="110" b="1" dirty="0"/>
              <a:t>="Drivers(1)/</a:t>
            </a:r>
            <a:r>
              <a:rPr lang="en-US" sz="110" b="1" dirty="0" err="1"/>
              <a:t>DistributionCenter</a:t>
            </a:r>
            <a:r>
              <a:rPr lang="en-US" sz="110" b="1" dirty="0"/>
              <a:t>" /&gt; </a:t>
            </a:r>
            <a:br>
              <a:rPr lang="en-US" sz="110" b="1" dirty="0"/>
            </a:br>
            <a:r>
              <a:rPr lang="en-US" sz="110" b="1" dirty="0"/>
              <a:t>&lt;link </a:t>
            </a:r>
            <a:r>
              <a:rPr lang="en-US" sz="110" b="1" dirty="0" err="1"/>
              <a:t>rel</a:t>
            </a:r>
            <a:r>
              <a:rPr lang="en-US" sz="110" b="1" dirty="0"/>
              <a:t>="</a:t>
            </a:r>
            <a:r>
              <a:rPr lang="en-US" sz="110" b="1" dirty="0">
                <a:hlinkClick r:id="rId10"/>
              </a:rPr>
              <a:t>http://schemas.microsoft.com/ado/2007/08/</a:t>
            </a:r>
            <a:r>
              <a:rPr lang="en-US" sz="110" b="1" dirty="0" err="1">
                <a:hlinkClick r:id="rId10"/>
              </a:rPr>
              <a:t>dataservices</a:t>
            </a:r>
            <a:r>
              <a:rPr lang="en-US" sz="110" b="1" dirty="0">
                <a:hlinkClick r:id="rId10"/>
              </a:rPr>
              <a:t>/related/Todays"</a:t>
            </a:r>
            <a:r>
              <a:rPr lang="en-US" sz="110" b="1" dirty="0"/>
              <a:t> type="application/</a:t>
            </a:r>
            <a:r>
              <a:rPr lang="en-US" sz="110" b="1" dirty="0" err="1"/>
              <a:t>atom+xml;type</a:t>
            </a:r>
            <a:r>
              <a:rPr lang="en-US" sz="110" b="1" dirty="0"/>
              <a:t>=feed" title="Todays" </a:t>
            </a:r>
            <a:r>
              <a:rPr lang="en-US" sz="110" b="1" dirty="0" err="1"/>
              <a:t>href</a:t>
            </a:r>
            <a:r>
              <a:rPr lang="en-US" sz="110" b="1" dirty="0"/>
              <a:t>="Drivers(1)/Todays" /&gt; </a:t>
            </a:r>
            <a:br>
              <a:rPr lang="en-US" sz="110" b="1" dirty="0"/>
            </a:br>
            <a:r>
              <a:rPr lang="en-US" sz="110" b="1" dirty="0"/>
              <a:t>&lt;category term="</a:t>
            </a:r>
            <a:r>
              <a:rPr lang="en-US" sz="110" b="1" dirty="0" err="1"/>
              <a:t>ContosoBottlingModel.Driver</a:t>
            </a:r>
            <a:r>
              <a:rPr lang="en-US" sz="110" b="1" dirty="0"/>
              <a:t>" scheme="</a:t>
            </a:r>
            <a:r>
              <a:rPr lang="en-US" sz="110" b="1" dirty="0">
                <a:hlinkClick r:id="rId11"/>
              </a:rPr>
              <a:t>http://schemas.microsoft.com/ado/2007/08/</a:t>
            </a:r>
            <a:r>
              <a:rPr lang="en-US" sz="110" b="1" dirty="0" err="1">
                <a:hlinkClick r:id="rId11"/>
              </a:rPr>
              <a:t>dataservices</a:t>
            </a:r>
            <a:r>
              <a:rPr lang="en-US" sz="110" b="1" dirty="0">
                <a:hlinkClick r:id="rId11"/>
              </a:rPr>
              <a:t>/scheme"</a:t>
            </a:r>
            <a:r>
              <a:rPr lang="en-US" sz="110" b="1" dirty="0"/>
              <a:t> /&gt; </a:t>
            </a:r>
            <a:br>
              <a:rPr lang="en-US" sz="110" b="1" dirty="0"/>
            </a:br>
            <a:r>
              <a:rPr lang="en-US" sz="110" b="1" dirty="0"/>
              <a:t>- &lt;content type="application/xml"&gt; </a:t>
            </a:r>
            <a:br>
              <a:rPr lang="en-US" sz="110" b="1" dirty="0"/>
            </a:br>
            <a:r>
              <a:rPr lang="en-US" sz="110" b="1" dirty="0"/>
              <a:t>- &lt;</a:t>
            </a:r>
            <a:r>
              <a:rPr lang="en-US" sz="110" b="1" dirty="0" err="1"/>
              <a:t>m:properties</a:t>
            </a:r>
            <a:r>
              <a:rPr lang="en-US" sz="110" b="1" dirty="0"/>
              <a:t>&gt; </a:t>
            </a:r>
            <a:br>
              <a:rPr lang="en-US" sz="110" b="1" dirty="0"/>
            </a:br>
            <a:r>
              <a:rPr lang="en-US" sz="110" b="1" dirty="0"/>
              <a:t>&lt;</a:t>
            </a:r>
            <a:r>
              <a:rPr lang="en-US" sz="110" b="1" dirty="0" err="1"/>
              <a:t>d:DriverId</a:t>
            </a:r>
            <a:r>
              <a:rPr lang="en-US" sz="110" b="1" dirty="0"/>
              <a:t> m:type="Edm.Int32"&gt;1&lt;/d:DriverId&gt; </a:t>
            </a:r>
            <a:br>
              <a:rPr lang="en-US" sz="110" b="1" dirty="0"/>
            </a:br>
            <a:r>
              <a:rPr lang="en-US" sz="110" b="1" dirty="0"/>
              <a:t>&lt;</a:t>
            </a:r>
            <a:r>
              <a:rPr lang="en-US" sz="110" b="1" dirty="0" err="1"/>
              <a:t>d:DistributionCenterId</a:t>
            </a:r>
            <a:r>
              <a:rPr lang="en-US" sz="110" b="1" dirty="0"/>
              <a:t> m:type="Edm.Int32"&gt;1&lt;/d:DistributionCenterId&gt; </a:t>
            </a:r>
            <a:br>
              <a:rPr lang="en-US" sz="110" b="1" dirty="0"/>
            </a:br>
            <a:r>
              <a:rPr lang="en-US" sz="110" b="1" dirty="0"/>
              <a:t>&lt;</a:t>
            </a:r>
            <a:r>
              <a:rPr lang="en-US" sz="110" b="1" dirty="0" err="1"/>
              <a:t>d:FirstName</a:t>
            </a:r>
            <a:r>
              <a:rPr lang="en-US" sz="110" b="1" dirty="0"/>
              <a:t>&gt;Rob&lt;/</a:t>
            </a:r>
            <a:r>
              <a:rPr lang="en-US" sz="110" b="1" dirty="0" err="1"/>
              <a:t>d:FirstName</a:t>
            </a:r>
            <a:r>
              <a:rPr lang="en-US" sz="110" b="1" dirty="0"/>
              <a:t>&gt; </a:t>
            </a:r>
            <a:br>
              <a:rPr lang="en-US" sz="110" b="1" dirty="0"/>
            </a:br>
            <a:r>
              <a:rPr lang="en-US" sz="110" b="1" dirty="0"/>
              <a:t>&lt;</a:t>
            </a:r>
            <a:r>
              <a:rPr lang="en-US" sz="110" b="1" dirty="0" err="1"/>
              <a:t>d:LastName</a:t>
            </a:r>
            <a:r>
              <a:rPr lang="en-US" sz="110" b="1" dirty="0"/>
              <a:t>&gt;Tiffany&lt;/</a:t>
            </a:r>
            <a:r>
              <a:rPr lang="en-US" sz="110" b="1" dirty="0" err="1"/>
              <a:t>d:LastName</a:t>
            </a:r>
            <a:r>
              <a:rPr lang="en-US" sz="110" b="1" dirty="0"/>
              <a:t>&gt; </a:t>
            </a:r>
            <a:br>
              <a:rPr lang="en-US" sz="110" b="1" dirty="0"/>
            </a:br>
            <a:r>
              <a:rPr lang="en-US" sz="110" b="1" dirty="0"/>
              <a:t>&lt;/</a:t>
            </a:r>
            <a:r>
              <a:rPr lang="en-US" sz="110" b="1" dirty="0" err="1"/>
              <a:t>m:properties</a:t>
            </a:r>
            <a:r>
              <a:rPr lang="en-US" sz="110" b="1" dirty="0"/>
              <a:t>&gt; </a:t>
            </a:r>
            <a:br>
              <a:rPr lang="en-US" sz="110" b="1" dirty="0"/>
            </a:br>
            <a:r>
              <a:rPr lang="en-US" sz="110" b="1" dirty="0"/>
              <a:t>&lt;/content&gt; </a:t>
            </a:r>
            <a:br>
              <a:rPr lang="en-US" sz="110" b="1" dirty="0"/>
            </a:br>
            <a:r>
              <a:rPr lang="en-US" sz="110" b="1" dirty="0"/>
              <a:t>&lt;/entry&gt; </a:t>
            </a:r>
            <a:br>
              <a:rPr lang="en-US" sz="110" b="1" dirty="0"/>
            </a:br>
            <a:r>
              <a:rPr lang="en-US" sz="110" b="1" dirty="0"/>
              <a:t>- &lt;entry&gt; </a:t>
            </a:r>
            <a:br>
              <a:rPr lang="en-US" sz="110" b="1" dirty="0"/>
            </a:br>
            <a:r>
              <a:rPr lang="en-US" sz="110" b="1" dirty="0"/>
              <a:t>&lt;id&gt;</a:t>
            </a:r>
            <a:r>
              <a:rPr lang="en-US" sz="110" b="1" dirty="0">
                <a:hlinkClick r:id="rId12"/>
              </a:rPr>
              <a:t>http://localhost:33779/WcfDataService1.svc/Drivers(2)</a:t>
            </a:r>
            <a:r>
              <a:rPr lang="en-US" sz="110" b="1" dirty="0"/>
              <a:t>&lt;/id&gt; </a:t>
            </a:r>
            <a:br>
              <a:rPr lang="en-US" sz="110" b="1" dirty="0"/>
            </a:br>
            <a:r>
              <a:rPr lang="en-US" sz="110" b="1" dirty="0"/>
              <a:t>&lt;title type="text" /&gt; </a:t>
            </a:r>
            <a:br>
              <a:rPr lang="en-US" sz="110" b="1" dirty="0"/>
            </a:br>
            <a:r>
              <a:rPr lang="en-US" sz="110" b="1" dirty="0"/>
              <a:t>&lt;updated&gt;2010-05-24T22:12:38Z&lt;/updated&gt; </a:t>
            </a:r>
            <a:br>
              <a:rPr lang="en-US" sz="110" b="1" dirty="0"/>
            </a:br>
            <a:r>
              <a:rPr lang="en-US" sz="110" b="1" dirty="0"/>
              <a:t>- &lt;author&gt; </a:t>
            </a:r>
            <a:br>
              <a:rPr lang="en-US" sz="110" b="1" dirty="0"/>
            </a:br>
            <a:r>
              <a:rPr lang="en-US" sz="110" b="1" dirty="0"/>
              <a:t>&lt;name /&gt; </a:t>
            </a:r>
            <a:br>
              <a:rPr lang="en-US" sz="110" b="1" dirty="0"/>
            </a:br>
            <a:r>
              <a:rPr lang="en-US" sz="110" b="1" dirty="0"/>
              <a:t>&lt;/author&gt; </a:t>
            </a:r>
            <a:br>
              <a:rPr lang="en-US" sz="110" b="1" dirty="0"/>
            </a:br>
            <a:r>
              <a:rPr lang="en-US" sz="110" b="1" dirty="0"/>
              <a:t>&lt;link </a:t>
            </a:r>
            <a:r>
              <a:rPr lang="en-US" sz="110" b="1" dirty="0" err="1"/>
              <a:t>rel</a:t>
            </a:r>
            <a:r>
              <a:rPr lang="en-US" sz="110" b="1" dirty="0"/>
              <a:t>="edit" title="Driver" </a:t>
            </a:r>
            <a:r>
              <a:rPr lang="en-US" sz="110" b="1" dirty="0" err="1"/>
              <a:t>href</a:t>
            </a:r>
            <a:r>
              <a:rPr lang="en-US" sz="110" b="1" dirty="0"/>
              <a:t>="Drivers(2)" /&gt; </a:t>
            </a:r>
            <a:br>
              <a:rPr lang="en-US" sz="110" b="1" dirty="0"/>
            </a:br>
            <a:r>
              <a:rPr lang="en-US" sz="110" b="1" dirty="0"/>
              <a:t>&lt;link </a:t>
            </a:r>
            <a:r>
              <a:rPr lang="en-US" sz="110" b="1" dirty="0" err="1"/>
              <a:t>rel</a:t>
            </a:r>
            <a:r>
              <a:rPr lang="en-US" sz="110" b="1" dirty="0"/>
              <a:t>="</a:t>
            </a:r>
            <a:r>
              <a:rPr lang="en-US" sz="110" b="1" dirty="0">
                <a:hlinkClick r:id="rId9"/>
              </a:rPr>
              <a:t>http://schemas.microsoft.com/ado/2007/08/</a:t>
            </a:r>
            <a:r>
              <a:rPr lang="en-US" sz="110" b="1" dirty="0" err="1">
                <a:hlinkClick r:id="rId9"/>
              </a:rPr>
              <a:t>dataservices</a:t>
            </a:r>
            <a:r>
              <a:rPr lang="en-US" sz="110" b="1" dirty="0">
                <a:hlinkClick r:id="rId9"/>
              </a:rPr>
              <a:t>/related/</a:t>
            </a:r>
            <a:r>
              <a:rPr lang="en-US" sz="110" b="1" dirty="0" err="1">
                <a:hlinkClick r:id="rId9"/>
              </a:rPr>
              <a:t>DistributionCenter</a:t>
            </a:r>
            <a:r>
              <a:rPr lang="en-US" sz="110" b="1" dirty="0">
                <a:hlinkClick r:id="rId9"/>
              </a:rPr>
              <a:t>"</a:t>
            </a:r>
            <a:r>
              <a:rPr lang="en-US" sz="110" b="1" dirty="0"/>
              <a:t> type="application/</a:t>
            </a:r>
            <a:r>
              <a:rPr lang="en-US" sz="110" b="1" dirty="0" err="1"/>
              <a:t>atom+xml;type</a:t>
            </a:r>
            <a:r>
              <a:rPr lang="en-US" sz="110" b="1" dirty="0"/>
              <a:t>=entry" title="</a:t>
            </a:r>
            <a:r>
              <a:rPr lang="en-US" sz="110" b="1" dirty="0" err="1"/>
              <a:t>DistributionCenter</a:t>
            </a:r>
            <a:r>
              <a:rPr lang="en-US" sz="110" b="1" dirty="0"/>
              <a:t>" </a:t>
            </a:r>
            <a:r>
              <a:rPr lang="en-US" sz="110" b="1" dirty="0" err="1"/>
              <a:t>href</a:t>
            </a:r>
            <a:r>
              <a:rPr lang="en-US" sz="110" b="1" dirty="0"/>
              <a:t>="Drivers(2)/</a:t>
            </a:r>
            <a:r>
              <a:rPr lang="en-US" sz="110" b="1" dirty="0" err="1"/>
              <a:t>DistributionCenter</a:t>
            </a:r>
            <a:r>
              <a:rPr lang="en-US" sz="110" b="1" dirty="0"/>
              <a:t>" /&gt; </a:t>
            </a:r>
            <a:br>
              <a:rPr lang="en-US" sz="110" b="1" dirty="0"/>
            </a:br>
            <a:r>
              <a:rPr lang="en-US" sz="110" b="1" dirty="0"/>
              <a:t>&lt;link </a:t>
            </a:r>
            <a:r>
              <a:rPr lang="en-US" sz="110" b="1" dirty="0" err="1"/>
              <a:t>rel</a:t>
            </a:r>
            <a:r>
              <a:rPr lang="en-US" sz="110" b="1" dirty="0"/>
              <a:t>="</a:t>
            </a:r>
            <a:r>
              <a:rPr lang="en-US" sz="110" b="1" dirty="0">
                <a:hlinkClick r:id="rId10"/>
              </a:rPr>
              <a:t>http://schemas.microsoft.com/ado/2007/08/</a:t>
            </a:r>
            <a:r>
              <a:rPr lang="en-US" sz="110" b="1" dirty="0" err="1">
                <a:hlinkClick r:id="rId10"/>
              </a:rPr>
              <a:t>dataservices</a:t>
            </a:r>
            <a:r>
              <a:rPr lang="en-US" sz="110" b="1" dirty="0">
                <a:hlinkClick r:id="rId10"/>
              </a:rPr>
              <a:t>/related/Todays"</a:t>
            </a:r>
            <a:r>
              <a:rPr lang="en-US" sz="110" b="1" dirty="0"/>
              <a:t> type="application/</a:t>
            </a:r>
            <a:r>
              <a:rPr lang="en-US" sz="110" b="1" dirty="0" err="1"/>
              <a:t>atom+xml;type</a:t>
            </a:r>
            <a:r>
              <a:rPr lang="en-US" sz="110" b="1" dirty="0"/>
              <a:t>=feed" title="Todays" </a:t>
            </a:r>
            <a:r>
              <a:rPr lang="en-US" sz="110" b="1" dirty="0" err="1"/>
              <a:t>href</a:t>
            </a:r>
            <a:r>
              <a:rPr lang="en-US" sz="110" b="1" dirty="0"/>
              <a:t>="Drivers(2)/Todays" /&gt; </a:t>
            </a:r>
            <a:br>
              <a:rPr lang="en-US" sz="110" b="1" dirty="0"/>
            </a:br>
            <a:r>
              <a:rPr lang="en-US" sz="110" b="1" dirty="0"/>
              <a:t>&lt;category term="</a:t>
            </a:r>
            <a:r>
              <a:rPr lang="en-US" sz="110" b="1" dirty="0" err="1"/>
              <a:t>ContosoBottlingModel.Driver</a:t>
            </a:r>
            <a:r>
              <a:rPr lang="en-US" sz="110" b="1" dirty="0"/>
              <a:t>" scheme="</a:t>
            </a:r>
            <a:r>
              <a:rPr lang="en-US" sz="110" b="1" dirty="0">
                <a:hlinkClick r:id="rId11"/>
              </a:rPr>
              <a:t>http://schemas.microsoft.com/ado/2007/08/</a:t>
            </a:r>
            <a:r>
              <a:rPr lang="en-US" sz="110" b="1" dirty="0" err="1">
                <a:hlinkClick r:id="rId11"/>
              </a:rPr>
              <a:t>dataservices</a:t>
            </a:r>
            <a:r>
              <a:rPr lang="en-US" sz="110" b="1" dirty="0">
                <a:hlinkClick r:id="rId11"/>
              </a:rPr>
              <a:t>/scheme"</a:t>
            </a:r>
            <a:r>
              <a:rPr lang="en-US" sz="110" b="1" dirty="0"/>
              <a:t> /&gt; </a:t>
            </a:r>
            <a:br>
              <a:rPr lang="en-US" sz="110" b="1" dirty="0"/>
            </a:br>
            <a:r>
              <a:rPr lang="en-US" sz="110" b="1" dirty="0"/>
              <a:t>- &lt;content type="application/xml"&gt; </a:t>
            </a:r>
            <a:br>
              <a:rPr lang="en-US" sz="110" b="1" dirty="0"/>
            </a:br>
            <a:r>
              <a:rPr lang="en-US" sz="110" b="1" dirty="0"/>
              <a:t>- &lt;</a:t>
            </a:r>
            <a:r>
              <a:rPr lang="en-US" sz="110" b="1" dirty="0" err="1"/>
              <a:t>m:properties</a:t>
            </a:r>
            <a:r>
              <a:rPr lang="en-US" sz="110" b="1" dirty="0"/>
              <a:t>&gt; </a:t>
            </a:r>
            <a:br>
              <a:rPr lang="en-US" sz="110" b="1" dirty="0"/>
            </a:br>
            <a:r>
              <a:rPr lang="en-US" sz="110" b="1" dirty="0"/>
              <a:t>&lt;</a:t>
            </a:r>
            <a:r>
              <a:rPr lang="en-US" sz="110" b="1" dirty="0" err="1"/>
              <a:t>d:DriverId</a:t>
            </a:r>
            <a:r>
              <a:rPr lang="en-US" sz="110" b="1" dirty="0"/>
              <a:t> m:type="Edm.Int32"&gt;2&lt;/d:DriverId&gt; </a:t>
            </a:r>
            <a:br>
              <a:rPr lang="en-US" sz="110" b="1" dirty="0"/>
            </a:br>
            <a:r>
              <a:rPr lang="en-US" sz="110" b="1" dirty="0"/>
              <a:t>&lt;</a:t>
            </a:r>
            <a:r>
              <a:rPr lang="en-US" sz="110" b="1" dirty="0" err="1"/>
              <a:t>d:DistributionCenterId</a:t>
            </a:r>
            <a:r>
              <a:rPr lang="en-US" sz="110" b="1" dirty="0"/>
              <a:t> m:type="Edm.Int32"&gt;1&lt;/d:DistributionCenterId&gt; </a:t>
            </a:r>
            <a:br>
              <a:rPr lang="en-US" sz="110" b="1" dirty="0"/>
            </a:br>
            <a:r>
              <a:rPr lang="en-US" sz="110" b="1" dirty="0"/>
              <a:t>&lt;</a:t>
            </a:r>
            <a:r>
              <a:rPr lang="en-US" sz="110" b="1" dirty="0" err="1"/>
              <a:t>d:FirstName</a:t>
            </a:r>
            <a:r>
              <a:rPr lang="en-US" sz="110" b="1" dirty="0"/>
              <a:t>&gt;</a:t>
            </a:r>
            <a:r>
              <a:rPr lang="en-US" sz="110" b="1" dirty="0" err="1"/>
              <a:t>Loke</a:t>
            </a:r>
            <a:r>
              <a:rPr lang="en-US" sz="110" b="1" dirty="0"/>
              <a:t> </a:t>
            </a:r>
            <a:r>
              <a:rPr lang="en-US" sz="110" b="1" dirty="0" err="1"/>
              <a:t>Uei</a:t>
            </a:r>
            <a:r>
              <a:rPr lang="en-US" sz="110" b="1" dirty="0"/>
              <a:t>&lt;/</a:t>
            </a:r>
            <a:r>
              <a:rPr lang="en-US" sz="110" b="1" dirty="0" err="1"/>
              <a:t>d:FirstName</a:t>
            </a:r>
            <a:r>
              <a:rPr lang="en-US" sz="110" b="1" dirty="0"/>
              <a:t>&gt; </a:t>
            </a:r>
            <a:br>
              <a:rPr lang="en-US" sz="110" b="1" dirty="0"/>
            </a:br>
            <a:r>
              <a:rPr lang="en-US" sz="110" b="1" dirty="0"/>
              <a:t>&lt;</a:t>
            </a:r>
            <a:r>
              <a:rPr lang="en-US" sz="110" b="1" dirty="0" err="1"/>
              <a:t>d:LastName</a:t>
            </a:r>
            <a:r>
              <a:rPr lang="en-US" sz="110" b="1" dirty="0"/>
              <a:t>&gt;Tan&lt;/</a:t>
            </a:r>
            <a:r>
              <a:rPr lang="en-US" sz="110" b="1" dirty="0" err="1"/>
              <a:t>d:LastName</a:t>
            </a:r>
            <a:r>
              <a:rPr lang="en-US" sz="110" b="1" dirty="0"/>
              <a:t>&gt; </a:t>
            </a:r>
            <a:br>
              <a:rPr lang="en-US" sz="110" b="1" dirty="0"/>
            </a:br>
            <a:r>
              <a:rPr lang="en-US" sz="110" b="1" dirty="0"/>
              <a:t>&lt;/</a:t>
            </a:r>
            <a:r>
              <a:rPr lang="en-US" sz="110" b="1" dirty="0" err="1"/>
              <a:t>m:properties</a:t>
            </a:r>
            <a:r>
              <a:rPr lang="en-US" sz="110" b="1" dirty="0"/>
              <a:t>&gt; </a:t>
            </a:r>
            <a:br>
              <a:rPr lang="en-US" sz="110" b="1" dirty="0"/>
            </a:br>
            <a:r>
              <a:rPr lang="en-US" sz="110" b="1" dirty="0"/>
              <a:t>&lt;/content&gt; </a:t>
            </a:r>
            <a:br>
              <a:rPr lang="en-US" sz="110" b="1" dirty="0"/>
            </a:br>
            <a:r>
              <a:rPr lang="en-US" sz="110" b="1" dirty="0"/>
              <a:t>&lt;/entry&gt; </a:t>
            </a:r>
            <a:br>
              <a:rPr lang="en-US" sz="110" b="1" dirty="0"/>
            </a:br>
            <a:r>
              <a:rPr lang="en-US" sz="110" b="1" dirty="0"/>
              <a:t>- &lt;entry&gt; </a:t>
            </a:r>
            <a:br>
              <a:rPr lang="en-US" sz="110" b="1" dirty="0"/>
            </a:br>
            <a:r>
              <a:rPr lang="en-US" sz="110" b="1" dirty="0"/>
              <a:t>&lt;id&gt;</a:t>
            </a:r>
            <a:r>
              <a:rPr lang="en-US" sz="110" b="1" dirty="0">
                <a:hlinkClick r:id="rId13"/>
              </a:rPr>
              <a:t>http://localhost:33779/WcfDataService1.svc/Drivers(3)</a:t>
            </a:r>
            <a:r>
              <a:rPr lang="en-US" sz="110" b="1" dirty="0"/>
              <a:t>&lt;/id&gt; </a:t>
            </a:r>
            <a:br>
              <a:rPr lang="en-US" sz="110" b="1" dirty="0"/>
            </a:br>
            <a:r>
              <a:rPr lang="en-US" sz="110" b="1" dirty="0"/>
              <a:t>&lt;title type="text" /&gt; </a:t>
            </a:r>
            <a:br>
              <a:rPr lang="en-US" sz="110" b="1" dirty="0"/>
            </a:br>
            <a:r>
              <a:rPr lang="en-US" sz="110" b="1" dirty="0"/>
              <a:t>&lt;updated&gt;2010-05-24T22:12:38Z&lt;/updated&gt; </a:t>
            </a:r>
            <a:br>
              <a:rPr lang="en-US" sz="110" b="1" dirty="0"/>
            </a:br>
            <a:r>
              <a:rPr lang="en-US" sz="110" b="1" dirty="0"/>
              <a:t>- &lt;author&gt; </a:t>
            </a:r>
            <a:br>
              <a:rPr lang="en-US" sz="110" b="1" dirty="0"/>
            </a:br>
            <a:r>
              <a:rPr lang="en-US" sz="110" b="1" dirty="0"/>
              <a:t>&lt;name /&gt; </a:t>
            </a:r>
            <a:br>
              <a:rPr lang="en-US" sz="110" b="1" dirty="0"/>
            </a:br>
            <a:r>
              <a:rPr lang="en-US" sz="110" b="1" dirty="0"/>
              <a:t>&lt;/author&gt; </a:t>
            </a:r>
            <a:br>
              <a:rPr lang="en-US" sz="110" b="1" dirty="0"/>
            </a:br>
            <a:r>
              <a:rPr lang="en-US" sz="110" b="1" dirty="0"/>
              <a:t>&lt;link </a:t>
            </a:r>
            <a:r>
              <a:rPr lang="en-US" sz="110" b="1" dirty="0" err="1"/>
              <a:t>rel</a:t>
            </a:r>
            <a:r>
              <a:rPr lang="en-US" sz="110" b="1" dirty="0"/>
              <a:t>="edit" title="Driver" </a:t>
            </a:r>
            <a:r>
              <a:rPr lang="en-US" sz="110" b="1" dirty="0" err="1"/>
              <a:t>href</a:t>
            </a:r>
            <a:r>
              <a:rPr lang="en-US" sz="110" b="1" dirty="0"/>
              <a:t>="Drivers(3)" /&gt; </a:t>
            </a:r>
            <a:br>
              <a:rPr lang="en-US" sz="110" b="1" dirty="0"/>
            </a:br>
            <a:r>
              <a:rPr lang="en-US" sz="110" b="1" dirty="0"/>
              <a:t>&lt;link </a:t>
            </a:r>
            <a:r>
              <a:rPr lang="en-US" sz="110" b="1" dirty="0" err="1"/>
              <a:t>rel</a:t>
            </a:r>
            <a:r>
              <a:rPr lang="en-US" sz="110" b="1" dirty="0"/>
              <a:t>="</a:t>
            </a:r>
            <a:r>
              <a:rPr lang="en-US" sz="110" b="1" dirty="0">
                <a:hlinkClick r:id="rId9"/>
              </a:rPr>
              <a:t>http://schemas.microsoft.com/ado/2007/08/</a:t>
            </a:r>
            <a:r>
              <a:rPr lang="en-US" sz="110" b="1" dirty="0" err="1">
                <a:hlinkClick r:id="rId9"/>
              </a:rPr>
              <a:t>dataservices</a:t>
            </a:r>
            <a:r>
              <a:rPr lang="en-US" sz="110" b="1" dirty="0">
                <a:hlinkClick r:id="rId9"/>
              </a:rPr>
              <a:t>/related/</a:t>
            </a:r>
            <a:r>
              <a:rPr lang="en-US" sz="110" b="1" dirty="0" err="1">
                <a:hlinkClick r:id="rId9"/>
              </a:rPr>
              <a:t>DistributionCenter</a:t>
            </a:r>
            <a:r>
              <a:rPr lang="en-US" sz="110" b="1" dirty="0">
                <a:hlinkClick r:id="rId9"/>
              </a:rPr>
              <a:t>"</a:t>
            </a:r>
            <a:r>
              <a:rPr lang="en-US" sz="110" b="1" dirty="0"/>
              <a:t> type="application/</a:t>
            </a:r>
            <a:r>
              <a:rPr lang="en-US" sz="110" b="1" dirty="0" err="1"/>
              <a:t>atom+xml;type</a:t>
            </a:r>
            <a:r>
              <a:rPr lang="en-US" sz="110" b="1" dirty="0"/>
              <a:t>=entry" title="</a:t>
            </a:r>
            <a:r>
              <a:rPr lang="en-US" sz="110" b="1" dirty="0" err="1"/>
              <a:t>DistributionCenter</a:t>
            </a:r>
            <a:r>
              <a:rPr lang="en-US" sz="110" b="1" dirty="0"/>
              <a:t>" </a:t>
            </a:r>
            <a:r>
              <a:rPr lang="en-US" sz="110" b="1" dirty="0" err="1"/>
              <a:t>href</a:t>
            </a:r>
            <a:r>
              <a:rPr lang="en-US" sz="110" b="1" dirty="0"/>
              <a:t>="Drivers(3)/</a:t>
            </a:r>
            <a:r>
              <a:rPr lang="en-US" sz="110" b="1" dirty="0" err="1"/>
              <a:t>DistributionCenter</a:t>
            </a:r>
            <a:r>
              <a:rPr lang="en-US" sz="110" b="1" dirty="0"/>
              <a:t>" /&gt; </a:t>
            </a:r>
            <a:br>
              <a:rPr lang="en-US" sz="110" b="1" dirty="0"/>
            </a:br>
            <a:r>
              <a:rPr lang="en-US" sz="110" b="1" dirty="0"/>
              <a:t>&lt;link </a:t>
            </a:r>
            <a:r>
              <a:rPr lang="en-US" sz="110" b="1" dirty="0" err="1"/>
              <a:t>rel</a:t>
            </a:r>
            <a:r>
              <a:rPr lang="en-US" sz="110" b="1" dirty="0"/>
              <a:t>="</a:t>
            </a:r>
            <a:r>
              <a:rPr lang="en-US" sz="110" b="1" dirty="0">
                <a:hlinkClick r:id="rId10"/>
              </a:rPr>
              <a:t>http://schemas.microsoft.com/ado/2007/08/</a:t>
            </a:r>
            <a:r>
              <a:rPr lang="en-US" sz="110" b="1" dirty="0" err="1">
                <a:hlinkClick r:id="rId10"/>
              </a:rPr>
              <a:t>dataservices</a:t>
            </a:r>
            <a:r>
              <a:rPr lang="en-US" sz="110" b="1" dirty="0">
                <a:hlinkClick r:id="rId10"/>
              </a:rPr>
              <a:t>/related/Todays"</a:t>
            </a:r>
            <a:r>
              <a:rPr lang="en-US" sz="110" b="1" dirty="0"/>
              <a:t> type="application/</a:t>
            </a:r>
            <a:r>
              <a:rPr lang="en-US" sz="110" b="1" dirty="0" err="1"/>
              <a:t>atom+xml;type</a:t>
            </a:r>
            <a:r>
              <a:rPr lang="en-US" sz="110" b="1" dirty="0"/>
              <a:t>=feed" title="Todays" </a:t>
            </a:r>
            <a:r>
              <a:rPr lang="en-US" sz="110" b="1" dirty="0" err="1"/>
              <a:t>href</a:t>
            </a:r>
            <a:r>
              <a:rPr lang="en-US" sz="110" b="1" dirty="0"/>
              <a:t>="Drivers(3)/Todays" /&gt; </a:t>
            </a:r>
            <a:br>
              <a:rPr lang="en-US" sz="110" b="1" dirty="0"/>
            </a:br>
            <a:r>
              <a:rPr lang="en-US" sz="110" b="1" dirty="0"/>
              <a:t>&lt;category term="</a:t>
            </a:r>
            <a:r>
              <a:rPr lang="en-US" sz="110" b="1" dirty="0" err="1"/>
              <a:t>ContosoBottlingModel.Driver</a:t>
            </a:r>
            <a:r>
              <a:rPr lang="en-US" sz="110" b="1" dirty="0"/>
              <a:t>" scheme="</a:t>
            </a:r>
            <a:r>
              <a:rPr lang="en-US" sz="110" b="1" dirty="0">
                <a:hlinkClick r:id="rId11"/>
              </a:rPr>
              <a:t>http://schemas.microsoft.com/ado/2007/08/</a:t>
            </a:r>
            <a:r>
              <a:rPr lang="en-US" sz="110" b="1" dirty="0" err="1">
                <a:hlinkClick r:id="rId11"/>
              </a:rPr>
              <a:t>dataservices</a:t>
            </a:r>
            <a:r>
              <a:rPr lang="en-US" sz="110" b="1" dirty="0">
                <a:hlinkClick r:id="rId11"/>
              </a:rPr>
              <a:t>/scheme"</a:t>
            </a:r>
            <a:r>
              <a:rPr lang="en-US" sz="110" b="1" dirty="0"/>
              <a:t> /&gt; </a:t>
            </a:r>
            <a:br>
              <a:rPr lang="en-US" sz="110" b="1" dirty="0"/>
            </a:br>
            <a:r>
              <a:rPr lang="en-US" sz="110" b="1" dirty="0"/>
              <a:t>- &lt;content type="application/xml"&gt; </a:t>
            </a:r>
            <a:br>
              <a:rPr lang="en-US" sz="110" b="1" dirty="0"/>
            </a:br>
            <a:r>
              <a:rPr lang="en-US" sz="110" b="1" dirty="0"/>
              <a:t>- &lt;</a:t>
            </a:r>
            <a:r>
              <a:rPr lang="en-US" sz="110" b="1" dirty="0" err="1"/>
              <a:t>m:properties</a:t>
            </a:r>
            <a:r>
              <a:rPr lang="en-US" sz="110" b="1" dirty="0"/>
              <a:t>&gt; </a:t>
            </a:r>
            <a:br>
              <a:rPr lang="en-US" sz="110" b="1" dirty="0"/>
            </a:br>
            <a:r>
              <a:rPr lang="en-US" sz="110" b="1" dirty="0"/>
              <a:t>&lt;</a:t>
            </a:r>
            <a:r>
              <a:rPr lang="en-US" sz="110" b="1" dirty="0" err="1"/>
              <a:t>d:DriverId</a:t>
            </a:r>
            <a:r>
              <a:rPr lang="en-US" sz="110" b="1" dirty="0"/>
              <a:t> m:type="Edm.Int32"&gt;3&lt;/d:DriverId&gt; </a:t>
            </a:r>
            <a:br>
              <a:rPr lang="en-US" sz="110" b="1" dirty="0"/>
            </a:br>
            <a:r>
              <a:rPr lang="en-US" sz="110" b="1" dirty="0"/>
              <a:t>&lt;</a:t>
            </a:r>
            <a:r>
              <a:rPr lang="en-US" sz="110" b="1" dirty="0" err="1"/>
              <a:t>d:DistributionCenterId</a:t>
            </a:r>
            <a:r>
              <a:rPr lang="en-US" sz="110" b="1" dirty="0"/>
              <a:t> m:type="Edm.Int32"&gt;1&lt;/d:DistributionCenterId&gt; </a:t>
            </a:r>
            <a:br>
              <a:rPr lang="en-US" sz="110" b="1" dirty="0"/>
            </a:br>
            <a:r>
              <a:rPr lang="en-US" sz="110" b="1" dirty="0"/>
              <a:t>&lt;</a:t>
            </a:r>
            <a:r>
              <a:rPr lang="en-US" sz="110" b="1" dirty="0" err="1"/>
              <a:t>d:FirstName</a:t>
            </a:r>
            <a:r>
              <a:rPr lang="en-US" sz="110" b="1" dirty="0"/>
              <a:t>&gt;Dan&lt;/</a:t>
            </a:r>
            <a:r>
              <a:rPr lang="en-US" sz="110" b="1" dirty="0" err="1"/>
              <a:t>d:FirstName</a:t>
            </a:r>
            <a:r>
              <a:rPr lang="en-US" sz="110" b="1" dirty="0"/>
              <a:t>&gt; </a:t>
            </a:r>
            <a:br>
              <a:rPr lang="en-US" sz="110" b="1" dirty="0"/>
            </a:br>
            <a:r>
              <a:rPr lang="en-US" sz="110" b="1" dirty="0"/>
              <a:t>&lt;</a:t>
            </a:r>
            <a:r>
              <a:rPr lang="en-US" sz="110" b="1" dirty="0" err="1"/>
              <a:t>d:LastName</a:t>
            </a:r>
            <a:r>
              <a:rPr lang="en-US" sz="110" b="1" dirty="0"/>
              <a:t>&gt;Bouie&lt;/</a:t>
            </a:r>
            <a:r>
              <a:rPr lang="en-US" sz="110" b="1" dirty="0" err="1"/>
              <a:t>d:LastName</a:t>
            </a:r>
            <a:r>
              <a:rPr lang="en-US" sz="110" b="1" dirty="0"/>
              <a:t>&gt; </a:t>
            </a:r>
            <a:br>
              <a:rPr lang="en-US" sz="110" b="1" dirty="0"/>
            </a:br>
            <a:r>
              <a:rPr lang="en-US" sz="110" b="1" dirty="0"/>
              <a:t>&lt;/</a:t>
            </a:r>
            <a:r>
              <a:rPr lang="en-US" sz="110" b="1" dirty="0" err="1"/>
              <a:t>m:properties</a:t>
            </a:r>
            <a:r>
              <a:rPr lang="en-US" sz="110" b="1" dirty="0"/>
              <a:t>&gt; </a:t>
            </a:r>
            <a:br>
              <a:rPr lang="en-US" sz="110" b="1" dirty="0"/>
            </a:br>
            <a:r>
              <a:rPr lang="en-US" sz="110" b="1" dirty="0"/>
              <a:t>&lt;/content&gt; </a:t>
            </a:r>
            <a:br>
              <a:rPr lang="en-US" sz="110" b="1" dirty="0"/>
            </a:br>
            <a:r>
              <a:rPr lang="en-US" sz="110" b="1" dirty="0"/>
              <a:t>&lt;/entry&gt; </a:t>
            </a:r>
            <a:br>
              <a:rPr lang="en-US" sz="110" b="1" dirty="0"/>
            </a:br>
            <a:r>
              <a:rPr lang="en-US" sz="110" b="1" dirty="0"/>
              <a:t>- &lt;entry&gt; </a:t>
            </a:r>
            <a:br>
              <a:rPr lang="en-US" sz="110" b="1" dirty="0"/>
            </a:br>
            <a:r>
              <a:rPr lang="en-US" sz="110" b="1" dirty="0"/>
              <a:t>&lt;id&gt;</a:t>
            </a:r>
            <a:r>
              <a:rPr lang="en-US" sz="110" b="1" dirty="0">
                <a:hlinkClick r:id="rId14"/>
              </a:rPr>
              <a:t>http://localhost:33779/WcfDataService1.svc/Drivers(4)</a:t>
            </a:r>
            <a:r>
              <a:rPr lang="en-US" sz="110" b="1" dirty="0"/>
              <a:t>&lt;/id&gt; </a:t>
            </a:r>
            <a:br>
              <a:rPr lang="en-US" sz="110" b="1" dirty="0"/>
            </a:br>
            <a:r>
              <a:rPr lang="en-US" sz="110" b="1" dirty="0"/>
              <a:t>&lt;title type="text" /&gt; </a:t>
            </a:r>
            <a:br>
              <a:rPr lang="en-US" sz="110" b="1" dirty="0"/>
            </a:br>
            <a:r>
              <a:rPr lang="en-US" sz="110" b="1" dirty="0"/>
              <a:t>&lt;updated&gt;2010-05-24T22:12:38Z&lt;/updated&gt; </a:t>
            </a:r>
            <a:br>
              <a:rPr lang="en-US" sz="110" b="1" dirty="0"/>
            </a:br>
            <a:r>
              <a:rPr lang="en-US" sz="110" b="1" dirty="0"/>
              <a:t>- &lt;author&gt; </a:t>
            </a:r>
            <a:br>
              <a:rPr lang="en-US" sz="110" b="1" dirty="0"/>
            </a:br>
            <a:r>
              <a:rPr lang="en-US" sz="110" b="1" dirty="0"/>
              <a:t>&lt;name /&gt; </a:t>
            </a:r>
            <a:br>
              <a:rPr lang="en-US" sz="110" b="1" dirty="0"/>
            </a:br>
            <a:r>
              <a:rPr lang="en-US" sz="110" b="1" dirty="0"/>
              <a:t>&lt;/author&gt; </a:t>
            </a:r>
            <a:br>
              <a:rPr lang="en-US" sz="110" b="1" dirty="0"/>
            </a:br>
            <a:r>
              <a:rPr lang="en-US" sz="110" b="1" dirty="0"/>
              <a:t>&lt;link </a:t>
            </a:r>
            <a:r>
              <a:rPr lang="en-US" sz="110" b="1" dirty="0" err="1"/>
              <a:t>rel</a:t>
            </a:r>
            <a:r>
              <a:rPr lang="en-US" sz="110" b="1" dirty="0"/>
              <a:t>="edit" title="Driver" </a:t>
            </a:r>
            <a:r>
              <a:rPr lang="en-US" sz="110" b="1" dirty="0" err="1"/>
              <a:t>href</a:t>
            </a:r>
            <a:r>
              <a:rPr lang="en-US" sz="110" b="1" dirty="0"/>
              <a:t>="Drivers(4)" /&gt; </a:t>
            </a:r>
            <a:br>
              <a:rPr lang="en-US" sz="110" b="1" dirty="0"/>
            </a:br>
            <a:r>
              <a:rPr lang="en-US" sz="110" b="1" dirty="0"/>
              <a:t>&lt;link </a:t>
            </a:r>
            <a:r>
              <a:rPr lang="en-US" sz="110" b="1" dirty="0" err="1"/>
              <a:t>rel</a:t>
            </a:r>
            <a:r>
              <a:rPr lang="en-US" sz="110" b="1" dirty="0"/>
              <a:t>="</a:t>
            </a:r>
            <a:r>
              <a:rPr lang="en-US" sz="110" b="1" dirty="0">
                <a:hlinkClick r:id="rId9"/>
              </a:rPr>
              <a:t>http://schemas.microsoft.com/ado/2007/08/</a:t>
            </a:r>
            <a:r>
              <a:rPr lang="en-US" sz="110" b="1" dirty="0" err="1">
                <a:hlinkClick r:id="rId9"/>
              </a:rPr>
              <a:t>dataservices</a:t>
            </a:r>
            <a:r>
              <a:rPr lang="en-US" sz="110" b="1" dirty="0">
                <a:hlinkClick r:id="rId9"/>
              </a:rPr>
              <a:t>/related/</a:t>
            </a:r>
            <a:r>
              <a:rPr lang="en-US" sz="110" b="1" dirty="0" err="1">
                <a:hlinkClick r:id="rId9"/>
              </a:rPr>
              <a:t>DistributionCenter</a:t>
            </a:r>
            <a:r>
              <a:rPr lang="en-US" sz="110" b="1" dirty="0">
                <a:hlinkClick r:id="rId9"/>
              </a:rPr>
              <a:t>"</a:t>
            </a:r>
            <a:r>
              <a:rPr lang="en-US" sz="110" b="1" dirty="0"/>
              <a:t> type="application/</a:t>
            </a:r>
            <a:r>
              <a:rPr lang="en-US" sz="110" b="1" dirty="0" err="1"/>
              <a:t>atom+xml;type</a:t>
            </a:r>
            <a:r>
              <a:rPr lang="en-US" sz="110" b="1" dirty="0"/>
              <a:t>=entry" title="</a:t>
            </a:r>
            <a:r>
              <a:rPr lang="en-US" sz="110" b="1" dirty="0" err="1"/>
              <a:t>DistributionCenter</a:t>
            </a:r>
            <a:r>
              <a:rPr lang="en-US" sz="110" b="1" dirty="0"/>
              <a:t>" </a:t>
            </a:r>
            <a:r>
              <a:rPr lang="en-US" sz="110" b="1" dirty="0" err="1"/>
              <a:t>href</a:t>
            </a:r>
            <a:r>
              <a:rPr lang="en-US" sz="110" b="1" dirty="0"/>
              <a:t>="Drivers(4)/</a:t>
            </a:r>
            <a:r>
              <a:rPr lang="en-US" sz="110" b="1" dirty="0" err="1"/>
              <a:t>DistributionCenter</a:t>
            </a:r>
            <a:r>
              <a:rPr lang="en-US" sz="110" b="1" dirty="0"/>
              <a:t>" /&gt; </a:t>
            </a:r>
            <a:br>
              <a:rPr lang="en-US" sz="110" b="1" dirty="0"/>
            </a:br>
            <a:r>
              <a:rPr lang="en-US" sz="110" b="1" dirty="0"/>
              <a:t>&lt;link </a:t>
            </a:r>
            <a:r>
              <a:rPr lang="en-US" sz="110" b="1" dirty="0" err="1"/>
              <a:t>rel</a:t>
            </a:r>
            <a:r>
              <a:rPr lang="en-US" sz="110" b="1" dirty="0"/>
              <a:t>="</a:t>
            </a:r>
            <a:r>
              <a:rPr lang="en-US" sz="110" b="1" dirty="0">
                <a:hlinkClick r:id="rId10"/>
              </a:rPr>
              <a:t>http://schemas.microsoft.com/ado/2007/08/</a:t>
            </a:r>
            <a:r>
              <a:rPr lang="en-US" sz="110" b="1" dirty="0" err="1">
                <a:hlinkClick r:id="rId10"/>
              </a:rPr>
              <a:t>dataservices</a:t>
            </a:r>
            <a:r>
              <a:rPr lang="en-US" sz="110" b="1" dirty="0">
                <a:hlinkClick r:id="rId10"/>
              </a:rPr>
              <a:t>/related/Todays"</a:t>
            </a:r>
            <a:r>
              <a:rPr lang="en-US" sz="110" b="1" dirty="0"/>
              <a:t> type="application/</a:t>
            </a:r>
            <a:r>
              <a:rPr lang="en-US" sz="110" b="1" dirty="0" err="1"/>
              <a:t>atom+xml;type</a:t>
            </a:r>
            <a:r>
              <a:rPr lang="en-US" sz="110" b="1" dirty="0"/>
              <a:t>=feed" title="Todays" </a:t>
            </a:r>
            <a:r>
              <a:rPr lang="en-US" sz="110" b="1" dirty="0" err="1"/>
              <a:t>href</a:t>
            </a:r>
            <a:r>
              <a:rPr lang="en-US" sz="110" b="1" dirty="0"/>
              <a:t>="Drivers(4)/Todays" /&gt; </a:t>
            </a:r>
            <a:br>
              <a:rPr lang="en-US" sz="110" b="1" dirty="0"/>
            </a:br>
            <a:r>
              <a:rPr lang="en-US" sz="110" b="1" dirty="0"/>
              <a:t>&lt;category term="</a:t>
            </a:r>
            <a:r>
              <a:rPr lang="en-US" sz="110" b="1" dirty="0" err="1"/>
              <a:t>ContosoBottlingModel.Driver</a:t>
            </a:r>
            <a:r>
              <a:rPr lang="en-US" sz="110" b="1" dirty="0"/>
              <a:t>" scheme="</a:t>
            </a:r>
            <a:r>
              <a:rPr lang="en-US" sz="110" b="1" dirty="0">
                <a:hlinkClick r:id="rId11"/>
              </a:rPr>
              <a:t>http://schemas.microsoft.com/ado/2007/08/</a:t>
            </a:r>
            <a:r>
              <a:rPr lang="en-US" sz="110" b="1" dirty="0" err="1">
                <a:hlinkClick r:id="rId11"/>
              </a:rPr>
              <a:t>dataservices</a:t>
            </a:r>
            <a:r>
              <a:rPr lang="en-US" sz="110" b="1" dirty="0">
                <a:hlinkClick r:id="rId11"/>
              </a:rPr>
              <a:t>/scheme"</a:t>
            </a:r>
            <a:r>
              <a:rPr lang="en-US" sz="110" b="1" dirty="0"/>
              <a:t> /&gt; </a:t>
            </a:r>
            <a:br>
              <a:rPr lang="en-US" sz="110" b="1" dirty="0"/>
            </a:br>
            <a:r>
              <a:rPr lang="en-US" sz="110" b="1" dirty="0"/>
              <a:t>- &lt;content type="application/xml"&gt; </a:t>
            </a:r>
            <a:br>
              <a:rPr lang="en-US" sz="110" b="1" dirty="0"/>
            </a:br>
            <a:r>
              <a:rPr lang="en-US" sz="110" b="1" dirty="0"/>
              <a:t>- &lt;</a:t>
            </a:r>
            <a:r>
              <a:rPr lang="en-US" sz="110" b="1" dirty="0" err="1"/>
              <a:t>m:properties</a:t>
            </a:r>
            <a:r>
              <a:rPr lang="en-US" sz="110" b="1" dirty="0"/>
              <a:t>&gt; </a:t>
            </a:r>
            <a:br>
              <a:rPr lang="en-US" sz="110" b="1" dirty="0"/>
            </a:br>
            <a:r>
              <a:rPr lang="en-US" sz="110" b="1" dirty="0"/>
              <a:t>&lt;</a:t>
            </a:r>
            <a:r>
              <a:rPr lang="en-US" sz="110" b="1" dirty="0" err="1"/>
              <a:t>d:DriverId</a:t>
            </a:r>
            <a:r>
              <a:rPr lang="en-US" sz="110" b="1" dirty="0"/>
              <a:t> m:type="Edm.Int32"&gt;4&lt;/d:DriverId&gt; </a:t>
            </a:r>
            <a:br>
              <a:rPr lang="en-US" sz="110" b="1" dirty="0"/>
            </a:br>
            <a:r>
              <a:rPr lang="en-US" sz="110" b="1" dirty="0"/>
              <a:t>&lt;</a:t>
            </a:r>
            <a:r>
              <a:rPr lang="en-US" sz="110" b="1" dirty="0" err="1"/>
              <a:t>d:DistributionCenterId</a:t>
            </a:r>
            <a:r>
              <a:rPr lang="en-US" sz="110" b="1" dirty="0"/>
              <a:t> m:type="Edm.Int32"&gt;1&lt;/d:DistributionCenterId&gt; </a:t>
            </a:r>
            <a:br>
              <a:rPr lang="en-US" sz="110" b="1" dirty="0"/>
            </a:br>
            <a:r>
              <a:rPr lang="en-US" sz="110" b="1" dirty="0"/>
              <a:t>&lt;</a:t>
            </a:r>
            <a:r>
              <a:rPr lang="en-US" sz="110" b="1" dirty="0" err="1"/>
              <a:t>d:FirstName</a:t>
            </a:r>
            <a:r>
              <a:rPr lang="en-US" sz="110" b="1" dirty="0"/>
              <a:t>&gt;John&lt;/</a:t>
            </a:r>
            <a:r>
              <a:rPr lang="en-US" sz="110" b="1" dirty="0" err="1"/>
              <a:t>d:FirstName</a:t>
            </a:r>
            <a:r>
              <a:rPr lang="en-US" sz="110" b="1" dirty="0"/>
              <a:t>&gt; </a:t>
            </a:r>
            <a:br>
              <a:rPr lang="en-US" sz="110" b="1" dirty="0"/>
            </a:br>
            <a:r>
              <a:rPr lang="en-US" sz="110" b="1" dirty="0"/>
              <a:t>&lt;</a:t>
            </a:r>
            <a:r>
              <a:rPr lang="en-US" sz="110" b="1" dirty="0" err="1"/>
              <a:t>d:LastName</a:t>
            </a:r>
            <a:r>
              <a:rPr lang="en-US" sz="110" b="1" dirty="0"/>
              <a:t>&gt;Dietz&lt;/</a:t>
            </a:r>
            <a:r>
              <a:rPr lang="en-US" sz="110" b="1" dirty="0" err="1"/>
              <a:t>d:LastName</a:t>
            </a:r>
            <a:r>
              <a:rPr lang="en-US" sz="110" b="1" dirty="0"/>
              <a:t>&gt; </a:t>
            </a:r>
            <a:br>
              <a:rPr lang="en-US" sz="110" b="1" dirty="0"/>
            </a:br>
            <a:r>
              <a:rPr lang="en-US" sz="110" b="1" dirty="0"/>
              <a:t>&lt;/</a:t>
            </a:r>
            <a:r>
              <a:rPr lang="en-US" sz="110" b="1" dirty="0" err="1"/>
              <a:t>m:properties</a:t>
            </a:r>
            <a:r>
              <a:rPr lang="en-US" sz="110" b="1" dirty="0"/>
              <a:t>&gt; </a:t>
            </a:r>
            <a:br>
              <a:rPr lang="en-US" sz="110" b="1" dirty="0"/>
            </a:br>
            <a:r>
              <a:rPr lang="en-US" sz="110" b="1" dirty="0"/>
              <a:t>&lt;/content&gt; </a:t>
            </a:r>
            <a:br>
              <a:rPr lang="en-US" sz="110" b="1" dirty="0"/>
            </a:br>
            <a:r>
              <a:rPr lang="en-US" sz="110" b="1" dirty="0"/>
              <a:t>&lt;/entry&gt; </a:t>
            </a:r>
            <a:br>
              <a:rPr lang="en-US" sz="110" b="1" dirty="0"/>
            </a:br>
            <a:r>
              <a:rPr lang="en-US" sz="110" b="1" dirty="0"/>
              <a:t>- &lt;entry&gt; </a:t>
            </a:r>
            <a:br>
              <a:rPr lang="en-US" sz="110" b="1" dirty="0"/>
            </a:br>
            <a:r>
              <a:rPr lang="en-US" sz="110" b="1" dirty="0"/>
              <a:t>&lt;id&gt;</a:t>
            </a:r>
            <a:r>
              <a:rPr lang="en-US" sz="110" b="1" dirty="0">
                <a:hlinkClick r:id="rId15"/>
              </a:rPr>
              <a:t>http://localhost:33779/WcfDataService1.svc/Drivers(5)</a:t>
            </a:r>
            <a:r>
              <a:rPr lang="en-US" sz="110" b="1" dirty="0"/>
              <a:t>&lt;/id&gt; </a:t>
            </a:r>
            <a:br>
              <a:rPr lang="en-US" sz="110" b="1" dirty="0"/>
            </a:br>
            <a:r>
              <a:rPr lang="en-US" sz="110" b="1" dirty="0"/>
              <a:t>&lt;title type="text" /&gt; </a:t>
            </a:r>
            <a:br>
              <a:rPr lang="en-US" sz="110" b="1" dirty="0"/>
            </a:br>
            <a:r>
              <a:rPr lang="en-US" sz="110" b="1" dirty="0"/>
              <a:t>&lt;updated&gt;2010-05-24T22:12:38Z&lt;/updated&gt; </a:t>
            </a:r>
            <a:br>
              <a:rPr lang="en-US" sz="110" b="1" dirty="0"/>
            </a:br>
            <a:r>
              <a:rPr lang="en-US" sz="110" b="1" dirty="0"/>
              <a:t>- &lt;author&gt; </a:t>
            </a:r>
            <a:br>
              <a:rPr lang="en-US" sz="110" b="1" dirty="0"/>
            </a:br>
            <a:r>
              <a:rPr lang="en-US" sz="110" b="1" dirty="0"/>
              <a:t>&lt;name /&gt; </a:t>
            </a:r>
            <a:br>
              <a:rPr lang="en-US" sz="110" b="1" dirty="0"/>
            </a:br>
            <a:r>
              <a:rPr lang="en-US" sz="110" b="1" dirty="0"/>
              <a:t>&lt;/author&gt; </a:t>
            </a:r>
            <a:br>
              <a:rPr lang="en-US" sz="110" b="1" dirty="0"/>
            </a:br>
            <a:r>
              <a:rPr lang="en-US" sz="110" b="1" dirty="0"/>
              <a:t>&lt;link </a:t>
            </a:r>
            <a:r>
              <a:rPr lang="en-US" sz="110" b="1" dirty="0" err="1"/>
              <a:t>rel</a:t>
            </a:r>
            <a:r>
              <a:rPr lang="en-US" sz="110" b="1" dirty="0"/>
              <a:t>="edit" title="Driver" </a:t>
            </a:r>
            <a:r>
              <a:rPr lang="en-US" sz="110" b="1" dirty="0" err="1"/>
              <a:t>href</a:t>
            </a:r>
            <a:r>
              <a:rPr lang="en-US" sz="110" b="1" dirty="0"/>
              <a:t>="Drivers(5)" /&gt; </a:t>
            </a:r>
            <a:br>
              <a:rPr lang="en-US" sz="110" b="1" dirty="0"/>
            </a:br>
            <a:r>
              <a:rPr lang="en-US" sz="110" b="1" dirty="0"/>
              <a:t>&lt;link </a:t>
            </a:r>
            <a:r>
              <a:rPr lang="en-US" sz="110" b="1" dirty="0" err="1"/>
              <a:t>rel</a:t>
            </a:r>
            <a:r>
              <a:rPr lang="en-US" sz="110" b="1" dirty="0"/>
              <a:t>="</a:t>
            </a:r>
            <a:r>
              <a:rPr lang="en-US" sz="110" b="1" dirty="0">
                <a:hlinkClick r:id="rId9"/>
              </a:rPr>
              <a:t>http://schemas.microsoft.com/ado/2007/08/</a:t>
            </a:r>
            <a:r>
              <a:rPr lang="en-US" sz="110" b="1" dirty="0" err="1">
                <a:hlinkClick r:id="rId9"/>
              </a:rPr>
              <a:t>dataservices</a:t>
            </a:r>
            <a:r>
              <a:rPr lang="en-US" sz="110" b="1" dirty="0">
                <a:hlinkClick r:id="rId9"/>
              </a:rPr>
              <a:t>/related/</a:t>
            </a:r>
            <a:r>
              <a:rPr lang="en-US" sz="110" b="1" dirty="0" err="1">
                <a:hlinkClick r:id="rId9"/>
              </a:rPr>
              <a:t>DistributionCenter</a:t>
            </a:r>
            <a:r>
              <a:rPr lang="en-US" sz="110" b="1" dirty="0">
                <a:hlinkClick r:id="rId9"/>
              </a:rPr>
              <a:t>"</a:t>
            </a:r>
            <a:r>
              <a:rPr lang="en-US" sz="110" b="1" dirty="0"/>
              <a:t> type="application/</a:t>
            </a:r>
            <a:r>
              <a:rPr lang="en-US" sz="110" b="1" dirty="0" err="1"/>
              <a:t>atom+xml;type</a:t>
            </a:r>
            <a:r>
              <a:rPr lang="en-US" sz="110" b="1" dirty="0"/>
              <a:t>=entry" title="</a:t>
            </a:r>
            <a:r>
              <a:rPr lang="en-US" sz="110" b="1" dirty="0" err="1"/>
              <a:t>DistributionCenter</a:t>
            </a:r>
            <a:r>
              <a:rPr lang="en-US" sz="110" b="1" dirty="0"/>
              <a:t>" </a:t>
            </a:r>
            <a:r>
              <a:rPr lang="en-US" sz="110" b="1" dirty="0" err="1"/>
              <a:t>href</a:t>
            </a:r>
            <a:r>
              <a:rPr lang="en-US" sz="110" b="1" dirty="0"/>
              <a:t>="Drivers(5)/</a:t>
            </a:r>
            <a:r>
              <a:rPr lang="en-US" sz="110" b="1" dirty="0" err="1"/>
              <a:t>DistributionCenter</a:t>
            </a:r>
            <a:r>
              <a:rPr lang="en-US" sz="110" b="1" dirty="0"/>
              <a:t>" /&gt; </a:t>
            </a:r>
            <a:br>
              <a:rPr lang="en-US" sz="110" b="1" dirty="0"/>
            </a:br>
            <a:r>
              <a:rPr lang="en-US" sz="110" b="1" dirty="0"/>
              <a:t>&lt;link </a:t>
            </a:r>
            <a:r>
              <a:rPr lang="en-US" sz="110" b="1" dirty="0" err="1"/>
              <a:t>rel</a:t>
            </a:r>
            <a:r>
              <a:rPr lang="en-US" sz="110" b="1" dirty="0"/>
              <a:t>="</a:t>
            </a:r>
            <a:r>
              <a:rPr lang="en-US" sz="110" b="1" dirty="0">
                <a:hlinkClick r:id="rId10"/>
              </a:rPr>
              <a:t>http://schemas.microsoft.com/ado/2007/08/</a:t>
            </a:r>
            <a:r>
              <a:rPr lang="en-US" sz="110" b="1" dirty="0" err="1">
                <a:hlinkClick r:id="rId10"/>
              </a:rPr>
              <a:t>dataservices</a:t>
            </a:r>
            <a:r>
              <a:rPr lang="en-US" sz="110" b="1" dirty="0">
                <a:hlinkClick r:id="rId10"/>
              </a:rPr>
              <a:t>/related/Todays"</a:t>
            </a:r>
            <a:r>
              <a:rPr lang="en-US" sz="110" b="1" dirty="0"/>
              <a:t> type="application/</a:t>
            </a:r>
            <a:r>
              <a:rPr lang="en-US" sz="110" b="1" dirty="0" err="1"/>
              <a:t>atom+xml;type</a:t>
            </a:r>
            <a:r>
              <a:rPr lang="en-US" sz="110" b="1" dirty="0"/>
              <a:t>=feed" title="Todays" </a:t>
            </a:r>
            <a:r>
              <a:rPr lang="en-US" sz="110" b="1" dirty="0" err="1"/>
              <a:t>href</a:t>
            </a:r>
            <a:r>
              <a:rPr lang="en-US" sz="110" b="1" dirty="0"/>
              <a:t>="Drivers(5)/Todays" /&gt; </a:t>
            </a:r>
            <a:br>
              <a:rPr lang="en-US" sz="110" b="1" dirty="0"/>
            </a:br>
            <a:r>
              <a:rPr lang="en-US" sz="110" b="1" dirty="0"/>
              <a:t>&lt;category term="</a:t>
            </a:r>
            <a:r>
              <a:rPr lang="en-US" sz="110" b="1" dirty="0" err="1"/>
              <a:t>ContosoBottlingModel.Driver</a:t>
            </a:r>
            <a:r>
              <a:rPr lang="en-US" sz="110" b="1" dirty="0"/>
              <a:t>" scheme="</a:t>
            </a:r>
            <a:r>
              <a:rPr lang="en-US" sz="110" b="1" dirty="0">
                <a:hlinkClick r:id="rId11"/>
              </a:rPr>
              <a:t>http://schemas.microsoft.com/ado/2007/08/</a:t>
            </a:r>
            <a:r>
              <a:rPr lang="en-US" sz="110" b="1" dirty="0" err="1">
                <a:hlinkClick r:id="rId11"/>
              </a:rPr>
              <a:t>dataservices</a:t>
            </a:r>
            <a:r>
              <a:rPr lang="en-US" sz="110" b="1" dirty="0">
                <a:hlinkClick r:id="rId11"/>
              </a:rPr>
              <a:t>/scheme"</a:t>
            </a:r>
            <a:r>
              <a:rPr lang="en-US" sz="110" b="1" dirty="0"/>
              <a:t> /&gt; </a:t>
            </a:r>
            <a:br>
              <a:rPr lang="en-US" sz="110" b="1" dirty="0"/>
            </a:br>
            <a:r>
              <a:rPr lang="en-US" sz="110" b="1" dirty="0"/>
              <a:t>- &lt;content type="application/xml"&gt; </a:t>
            </a:r>
            <a:br>
              <a:rPr lang="en-US" sz="110" b="1" dirty="0"/>
            </a:br>
            <a:r>
              <a:rPr lang="en-US" sz="110" b="1" dirty="0"/>
              <a:t>- &lt;</a:t>
            </a:r>
            <a:r>
              <a:rPr lang="en-US" sz="110" b="1" dirty="0" err="1"/>
              <a:t>m:properties</a:t>
            </a:r>
            <a:r>
              <a:rPr lang="en-US" sz="110" b="1" dirty="0"/>
              <a:t>&gt; </a:t>
            </a:r>
            <a:br>
              <a:rPr lang="en-US" sz="110" b="1" dirty="0"/>
            </a:br>
            <a:r>
              <a:rPr lang="en-US" sz="110" b="1" dirty="0"/>
              <a:t>&lt;</a:t>
            </a:r>
            <a:r>
              <a:rPr lang="en-US" sz="110" b="1" dirty="0" err="1"/>
              <a:t>d:DriverId</a:t>
            </a:r>
            <a:r>
              <a:rPr lang="en-US" sz="110" b="1" dirty="0"/>
              <a:t> m:type="Edm.Int32"&gt;5&lt;/d:DriverId&gt; </a:t>
            </a:r>
            <a:br>
              <a:rPr lang="en-US" sz="110" b="1" dirty="0"/>
            </a:br>
            <a:r>
              <a:rPr lang="en-US" sz="110" b="1" dirty="0"/>
              <a:t>&lt;</a:t>
            </a:r>
            <a:r>
              <a:rPr lang="en-US" sz="110" b="1" dirty="0" err="1"/>
              <a:t>d:DistributionCenterId</a:t>
            </a:r>
            <a:r>
              <a:rPr lang="en-US" sz="110" b="1" dirty="0"/>
              <a:t> m:type="Edm.Int32"&gt;2&lt;/d:DistributionCenterId&gt; </a:t>
            </a:r>
            <a:br>
              <a:rPr lang="en-US" sz="110" b="1" dirty="0"/>
            </a:br>
            <a:r>
              <a:rPr lang="en-US" sz="110" b="1" dirty="0"/>
              <a:t>&lt;</a:t>
            </a:r>
            <a:r>
              <a:rPr lang="en-US" sz="110" b="1" dirty="0" err="1"/>
              <a:t>d:FirstName</a:t>
            </a:r>
            <a:r>
              <a:rPr lang="en-US" sz="110" b="1" dirty="0"/>
              <a:t>&gt;Derek&lt;/</a:t>
            </a:r>
            <a:r>
              <a:rPr lang="en-US" sz="110" b="1" dirty="0" err="1"/>
              <a:t>d:FirstName</a:t>
            </a:r>
            <a:r>
              <a:rPr lang="en-US" sz="110" b="1" dirty="0"/>
              <a:t>&gt; </a:t>
            </a:r>
            <a:br>
              <a:rPr lang="en-US" sz="110" b="1" dirty="0"/>
            </a:br>
            <a:r>
              <a:rPr lang="en-US" sz="110" b="1" dirty="0"/>
              <a:t>&lt;</a:t>
            </a:r>
            <a:r>
              <a:rPr lang="en-US" sz="110" b="1" dirty="0" err="1"/>
              <a:t>d:LastName</a:t>
            </a:r>
            <a:r>
              <a:rPr lang="en-US" sz="110" b="1" dirty="0"/>
              <a:t>&gt;Snyder&lt;/</a:t>
            </a:r>
            <a:r>
              <a:rPr lang="en-US" sz="110" b="1" dirty="0" err="1"/>
              <a:t>d:LastName</a:t>
            </a:r>
            <a:r>
              <a:rPr lang="en-US" sz="110" b="1" dirty="0"/>
              <a:t>&gt; </a:t>
            </a:r>
            <a:br>
              <a:rPr lang="en-US" sz="110" b="1" dirty="0"/>
            </a:br>
            <a:r>
              <a:rPr lang="en-US" sz="110" b="1" dirty="0"/>
              <a:t>&lt;/</a:t>
            </a:r>
            <a:r>
              <a:rPr lang="en-US" sz="110" b="1" dirty="0" err="1"/>
              <a:t>m:properties</a:t>
            </a:r>
            <a:r>
              <a:rPr lang="en-US" sz="110" b="1" dirty="0"/>
              <a:t>&gt; </a:t>
            </a:r>
            <a:br>
              <a:rPr lang="en-US" sz="110" b="1" dirty="0"/>
            </a:br>
            <a:r>
              <a:rPr lang="en-US" sz="110" b="1" dirty="0"/>
              <a:t>&lt;/content&gt; </a:t>
            </a:r>
            <a:br>
              <a:rPr lang="en-US" sz="110" b="1" dirty="0"/>
            </a:br>
            <a:r>
              <a:rPr lang="en-US" sz="110" b="1" dirty="0"/>
              <a:t>&lt;/entry&gt; </a:t>
            </a:r>
            <a:br>
              <a:rPr lang="en-US" sz="110" b="1" dirty="0"/>
            </a:br>
            <a:r>
              <a:rPr lang="en-US" sz="110" b="1" dirty="0"/>
              <a:t>- &lt;entry&gt; </a:t>
            </a:r>
            <a:br>
              <a:rPr lang="en-US" sz="110" b="1" dirty="0"/>
            </a:br>
            <a:r>
              <a:rPr lang="en-US" sz="110" b="1" dirty="0"/>
              <a:t>&lt;id&gt;</a:t>
            </a:r>
            <a:r>
              <a:rPr lang="en-US" sz="110" b="1" dirty="0">
                <a:hlinkClick r:id="rId16"/>
              </a:rPr>
              <a:t>http://localhost:33779/WcfDataService1.svc/Drivers(6)</a:t>
            </a:r>
            <a:r>
              <a:rPr lang="en-US" sz="110" b="1" dirty="0"/>
              <a:t>&lt;/id&gt; </a:t>
            </a:r>
            <a:br>
              <a:rPr lang="en-US" sz="110" b="1" dirty="0"/>
            </a:br>
            <a:r>
              <a:rPr lang="en-US" sz="110" b="1" dirty="0"/>
              <a:t>&lt;title type="text" /&gt; </a:t>
            </a:r>
            <a:br>
              <a:rPr lang="en-US" sz="110" b="1" dirty="0"/>
            </a:br>
            <a:r>
              <a:rPr lang="en-US" sz="110" b="1" dirty="0"/>
              <a:t>&lt;updated&gt;2010-05-24T22:12:38Z&lt;/updated&gt; </a:t>
            </a:r>
            <a:br>
              <a:rPr lang="en-US" sz="110" b="1" dirty="0"/>
            </a:br>
            <a:r>
              <a:rPr lang="en-US" sz="110" b="1" dirty="0"/>
              <a:t>- &lt;author&gt; </a:t>
            </a:r>
            <a:br>
              <a:rPr lang="en-US" sz="110" b="1" dirty="0"/>
            </a:br>
            <a:r>
              <a:rPr lang="en-US" sz="110" b="1" dirty="0"/>
              <a:t>&lt;name /&gt; </a:t>
            </a:r>
            <a:br>
              <a:rPr lang="en-US" sz="110" b="1" dirty="0"/>
            </a:br>
            <a:r>
              <a:rPr lang="en-US" sz="110" b="1" dirty="0"/>
              <a:t>&lt;/author&gt; </a:t>
            </a:r>
            <a:br>
              <a:rPr lang="en-US" sz="110" b="1" dirty="0"/>
            </a:br>
            <a:r>
              <a:rPr lang="en-US" sz="110" b="1" dirty="0"/>
              <a:t>&lt;link </a:t>
            </a:r>
            <a:r>
              <a:rPr lang="en-US" sz="110" b="1" dirty="0" err="1"/>
              <a:t>rel</a:t>
            </a:r>
            <a:r>
              <a:rPr lang="en-US" sz="110" b="1" dirty="0"/>
              <a:t>="edit" title="Driver" </a:t>
            </a:r>
            <a:r>
              <a:rPr lang="en-US" sz="110" b="1" dirty="0" err="1"/>
              <a:t>href</a:t>
            </a:r>
            <a:r>
              <a:rPr lang="en-US" sz="110" b="1" dirty="0"/>
              <a:t>="Drivers(6)" /&gt; </a:t>
            </a:r>
            <a:br>
              <a:rPr lang="en-US" sz="110" b="1" dirty="0"/>
            </a:br>
            <a:r>
              <a:rPr lang="en-US" sz="110" b="1" dirty="0"/>
              <a:t>&lt;link </a:t>
            </a:r>
            <a:r>
              <a:rPr lang="en-US" sz="110" b="1" dirty="0" err="1"/>
              <a:t>rel</a:t>
            </a:r>
            <a:r>
              <a:rPr lang="en-US" sz="110" b="1" dirty="0"/>
              <a:t>="</a:t>
            </a:r>
            <a:r>
              <a:rPr lang="en-US" sz="110" b="1" dirty="0">
                <a:hlinkClick r:id="rId9"/>
              </a:rPr>
              <a:t>http://schemas.microsoft.com/ado/2007/08/</a:t>
            </a:r>
            <a:r>
              <a:rPr lang="en-US" sz="110" b="1" dirty="0" err="1">
                <a:hlinkClick r:id="rId9"/>
              </a:rPr>
              <a:t>dataservices</a:t>
            </a:r>
            <a:r>
              <a:rPr lang="en-US" sz="110" b="1" dirty="0">
                <a:hlinkClick r:id="rId9"/>
              </a:rPr>
              <a:t>/related/</a:t>
            </a:r>
            <a:r>
              <a:rPr lang="en-US" sz="110" b="1" dirty="0" err="1">
                <a:hlinkClick r:id="rId9"/>
              </a:rPr>
              <a:t>DistributionCenter</a:t>
            </a:r>
            <a:r>
              <a:rPr lang="en-US" sz="110" b="1" dirty="0">
                <a:hlinkClick r:id="rId9"/>
              </a:rPr>
              <a:t>"</a:t>
            </a:r>
            <a:r>
              <a:rPr lang="en-US" sz="110" b="1" dirty="0"/>
              <a:t> type="application/</a:t>
            </a:r>
            <a:r>
              <a:rPr lang="en-US" sz="110" b="1" dirty="0" err="1"/>
              <a:t>atom+xml;type</a:t>
            </a:r>
            <a:r>
              <a:rPr lang="en-US" sz="110" b="1" dirty="0"/>
              <a:t>=entry" title="</a:t>
            </a:r>
            <a:r>
              <a:rPr lang="en-US" sz="110" b="1" dirty="0" err="1"/>
              <a:t>DistributionCenter</a:t>
            </a:r>
            <a:r>
              <a:rPr lang="en-US" sz="110" b="1" dirty="0"/>
              <a:t>" </a:t>
            </a:r>
            <a:r>
              <a:rPr lang="en-US" sz="110" b="1" dirty="0" err="1"/>
              <a:t>href</a:t>
            </a:r>
            <a:r>
              <a:rPr lang="en-US" sz="110" b="1" dirty="0"/>
              <a:t>="Drivers(6)/</a:t>
            </a:r>
            <a:r>
              <a:rPr lang="en-US" sz="110" b="1" dirty="0" err="1"/>
              <a:t>DistributionCenter</a:t>
            </a:r>
            <a:r>
              <a:rPr lang="en-US" sz="110" b="1" dirty="0"/>
              <a:t>" /&gt; </a:t>
            </a:r>
            <a:br>
              <a:rPr lang="en-US" sz="110" b="1" dirty="0"/>
            </a:br>
            <a:r>
              <a:rPr lang="en-US" sz="110" b="1" dirty="0"/>
              <a:t>&lt;link </a:t>
            </a:r>
            <a:r>
              <a:rPr lang="en-US" sz="110" b="1" dirty="0" err="1"/>
              <a:t>rel</a:t>
            </a:r>
            <a:r>
              <a:rPr lang="en-US" sz="110" b="1" dirty="0"/>
              <a:t>="</a:t>
            </a:r>
            <a:r>
              <a:rPr lang="en-US" sz="110" b="1" dirty="0">
                <a:hlinkClick r:id="rId10"/>
              </a:rPr>
              <a:t>http://schemas.microsoft.com/ado/2007/08/</a:t>
            </a:r>
            <a:r>
              <a:rPr lang="en-US" sz="110" b="1" dirty="0" err="1">
                <a:hlinkClick r:id="rId10"/>
              </a:rPr>
              <a:t>dataservices</a:t>
            </a:r>
            <a:r>
              <a:rPr lang="en-US" sz="110" b="1" dirty="0">
                <a:hlinkClick r:id="rId10"/>
              </a:rPr>
              <a:t>/related/Todays"</a:t>
            </a:r>
            <a:r>
              <a:rPr lang="en-US" sz="110" b="1" dirty="0"/>
              <a:t> type="application/</a:t>
            </a:r>
            <a:r>
              <a:rPr lang="en-US" sz="110" b="1" dirty="0" err="1"/>
              <a:t>atom+xml;type</a:t>
            </a:r>
            <a:r>
              <a:rPr lang="en-US" sz="110" b="1" dirty="0"/>
              <a:t>=feed" title="Todays" </a:t>
            </a:r>
            <a:r>
              <a:rPr lang="en-US" sz="110" b="1" dirty="0" err="1"/>
              <a:t>href</a:t>
            </a:r>
            <a:r>
              <a:rPr lang="en-US" sz="110" b="1" dirty="0"/>
              <a:t>="Drivers(6)/Todays" /&gt; </a:t>
            </a:r>
            <a:br>
              <a:rPr lang="en-US" sz="110" b="1" dirty="0"/>
            </a:br>
            <a:r>
              <a:rPr lang="en-US" sz="110" b="1" dirty="0"/>
              <a:t>&lt;category term="</a:t>
            </a:r>
            <a:r>
              <a:rPr lang="en-US" sz="110" b="1" dirty="0" err="1"/>
              <a:t>ContosoBottlingModel.Driver</a:t>
            </a:r>
            <a:r>
              <a:rPr lang="en-US" sz="110" b="1" dirty="0"/>
              <a:t>" scheme="</a:t>
            </a:r>
            <a:r>
              <a:rPr lang="en-US" sz="110" b="1" dirty="0">
                <a:hlinkClick r:id="rId11"/>
              </a:rPr>
              <a:t>http://schemas.microsoft.com/ado/2007/08/</a:t>
            </a:r>
            <a:r>
              <a:rPr lang="en-US" sz="110" b="1" dirty="0" err="1">
                <a:hlinkClick r:id="rId11"/>
              </a:rPr>
              <a:t>dataservices</a:t>
            </a:r>
            <a:r>
              <a:rPr lang="en-US" sz="110" b="1" dirty="0">
                <a:hlinkClick r:id="rId11"/>
              </a:rPr>
              <a:t>/scheme"</a:t>
            </a:r>
            <a:r>
              <a:rPr lang="en-US" sz="110" b="1" dirty="0"/>
              <a:t> /&gt; </a:t>
            </a:r>
            <a:br>
              <a:rPr lang="en-US" sz="110" b="1" dirty="0"/>
            </a:br>
            <a:r>
              <a:rPr lang="en-US" sz="110" b="1" dirty="0"/>
              <a:t>- &lt;content type="application/xml"&gt; </a:t>
            </a:r>
            <a:br>
              <a:rPr lang="en-US" sz="110" b="1" dirty="0"/>
            </a:br>
            <a:r>
              <a:rPr lang="en-US" sz="110" b="1" dirty="0"/>
              <a:t>- &lt;</a:t>
            </a:r>
            <a:r>
              <a:rPr lang="en-US" sz="110" b="1" dirty="0" err="1"/>
              <a:t>m:properties</a:t>
            </a:r>
            <a:r>
              <a:rPr lang="en-US" sz="110" b="1" dirty="0"/>
              <a:t>&gt; </a:t>
            </a:r>
            <a:br>
              <a:rPr lang="en-US" sz="110" b="1" dirty="0"/>
            </a:br>
            <a:r>
              <a:rPr lang="en-US" sz="110" b="1" dirty="0"/>
              <a:t>&lt;</a:t>
            </a:r>
            <a:r>
              <a:rPr lang="en-US" sz="110" b="1" dirty="0" err="1"/>
              <a:t>d:DriverId</a:t>
            </a:r>
            <a:r>
              <a:rPr lang="en-US" sz="110" b="1" dirty="0"/>
              <a:t> m:type="Edm.Int32"&gt;6&lt;/d:DriverId&gt; </a:t>
            </a:r>
            <a:br>
              <a:rPr lang="en-US" sz="110" b="1" dirty="0"/>
            </a:br>
            <a:r>
              <a:rPr lang="en-US" sz="110" b="1" dirty="0"/>
              <a:t>&lt;</a:t>
            </a:r>
            <a:r>
              <a:rPr lang="en-US" sz="110" b="1" dirty="0" err="1"/>
              <a:t>d:DistributionCenterId</a:t>
            </a:r>
            <a:r>
              <a:rPr lang="en-US" sz="110" b="1" dirty="0"/>
              <a:t> m:type="Edm.Int32"&gt;2&lt;/d:DistributionCenterId&gt; </a:t>
            </a:r>
            <a:br>
              <a:rPr lang="en-US" sz="110" b="1" dirty="0"/>
            </a:br>
            <a:r>
              <a:rPr lang="en-US" sz="110" b="1" dirty="0"/>
              <a:t>&lt;</a:t>
            </a:r>
            <a:r>
              <a:rPr lang="en-US" sz="110" b="1" dirty="0" err="1"/>
              <a:t>d:FirstName</a:t>
            </a:r>
            <a:r>
              <a:rPr lang="en-US" sz="110" b="1" dirty="0"/>
              <a:t>&gt;Steve&lt;/</a:t>
            </a:r>
            <a:r>
              <a:rPr lang="en-US" sz="110" b="1" dirty="0" err="1"/>
              <a:t>d:FirstName</a:t>
            </a:r>
            <a:r>
              <a:rPr lang="en-US" sz="110" b="1" dirty="0"/>
              <a:t>&gt; </a:t>
            </a:r>
            <a:br>
              <a:rPr lang="en-US" sz="110" b="1" dirty="0"/>
            </a:br>
            <a:r>
              <a:rPr lang="en-US" sz="110" b="1" dirty="0"/>
              <a:t>&lt;</a:t>
            </a:r>
            <a:r>
              <a:rPr lang="en-US" sz="110" b="1" dirty="0" err="1"/>
              <a:t>d:LastName</a:t>
            </a:r>
            <a:r>
              <a:rPr lang="en-US" sz="110" b="1" dirty="0"/>
              <a:t>&gt;</a:t>
            </a:r>
            <a:r>
              <a:rPr lang="en-US" sz="110" b="1" dirty="0" err="1"/>
              <a:t>Hegenderfer</a:t>
            </a:r>
            <a:r>
              <a:rPr lang="en-US" sz="110" b="1" dirty="0"/>
              <a:t>&lt;/</a:t>
            </a:r>
            <a:r>
              <a:rPr lang="en-US" sz="110" b="1" dirty="0" err="1"/>
              <a:t>d:LastName</a:t>
            </a:r>
            <a:r>
              <a:rPr lang="en-US" sz="110" b="1" dirty="0"/>
              <a:t>&gt; </a:t>
            </a:r>
            <a:br>
              <a:rPr lang="en-US" sz="110" b="1" dirty="0"/>
            </a:br>
            <a:r>
              <a:rPr lang="en-US" sz="110" b="1" dirty="0"/>
              <a:t>&lt;/</a:t>
            </a:r>
            <a:r>
              <a:rPr lang="en-US" sz="110" b="1" dirty="0" err="1"/>
              <a:t>m:properties</a:t>
            </a:r>
            <a:r>
              <a:rPr lang="en-US" sz="110" b="1" dirty="0"/>
              <a:t>&gt; </a:t>
            </a:r>
            <a:br>
              <a:rPr lang="en-US" sz="110" b="1" dirty="0"/>
            </a:br>
            <a:r>
              <a:rPr lang="en-US" sz="110" b="1" dirty="0"/>
              <a:t>&lt;/content&gt; </a:t>
            </a:r>
            <a:br>
              <a:rPr lang="en-US" sz="110" b="1" dirty="0"/>
            </a:br>
            <a:r>
              <a:rPr lang="en-US" sz="110" b="1" dirty="0"/>
              <a:t>&lt;/entry&gt; </a:t>
            </a:r>
            <a:br>
              <a:rPr lang="en-US" sz="110" b="1" dirty="0"/>
            </a:br>
            <a:r>
              <a:rPr lang="en-US" sz="110" b="1" dirty="0"/>
              <a:t>- &lt;entry&gt; </a:t>
            </a:r>
            <a:br>
              <a:rPr lang="en-US" sz="110" b="1" dirty="0"/>
            </a:br>
            <a:r>
              <a:rPr lang="en-US" sz="110" b="1" dirty="0"/>
              <a:t>&lt;id&gt;</a:t>
            </a:r>
            <a:r>
              <a:rPr lang="en-US" sz="110" b="1" dirty="0">
                <a:hlinkClick r:id="rId17"/>
              </a:rPr>
              <a:t>http://localhost:33779/WcfDataService1.svc/Drivers(7)</a:t>
            </a:r>
            <a:r>
              <a:rPr lang="en-US" sz="110" b="1" dirty="0"/>
              <a:t>&lt;/id&gt; </a:t>
            </a:r>
            <a:br>
              <a:rPr lang="en-US" sz="110" b="1" dirty="0"/>
            </a:br>
            <a:r>
              <a:rPr lang="en-US" sz="110" b="1" dirty="0"/>
              <a:t>&lt;title type="text" /&gt; </a:t>
            </a:r>
            <a:br>
              <a:rPr lang="en-US" sz="110" b="1" dirty="0"/>
            </a:br>
            <a:r>
              <a:rPr lang="en-US" sz="110" b="1" dirty="0"/>
              <a:t>&lt;updated&gt;2010-05-24T22:12:38Z&lt;/updated&gt; </a:t>
            </a:r>
            <a:br>
              <a:rPr lang="en-US" sz="110" b="1" dirty="0"/>
            </a:br>
            <a:r>
              <a:rPr lang="en-US" sz="110" b="1" dirty="0"/>
              <a:t>- &lt;author&gt; </a:t>
            </a:r>
            <a:br>
              <a:rPr lang="en-US" sz="110" b="1" dirty="0"/>
            </a:br>
            <a:r>
              <a:rPr lang="en-US" sz="110" b="1" dirty="0"/>
              <a:t>&lt;name /&gt; </a:t>
            </a:r>
            <a:br>
              <a:rPr lang="en-US" sz="110" b="1" dirty="0"/>
            </a:br>
            <a:r>
              <a:rPr lang="en-US" sz="110" b="1" dirty="0"/>
              <a:t>&lt;/author&gt; </a:t>
            </a:r>
            <a:br>
              <a:rPr lang="en-US" sz="110" b="1" dirty="0"/>
            </a:br>
            <a:r>
              <a:rPr lang="en-US" sz="110" b="1" dirty="0"/>
              <a:t>&lt;link </a:t>
            </a:r>
            <a:r>
              <a:rPr lang="en-US" sz="110" b="1" dirty="0" err="1"/>
              <a:t>rel</a:t>
            </a:r>
            <a:r>
              <a:rPr lang="en-US" sz="110" b="1" dirty="0"/>
              <a:t>="edit" title="Driver" </a:t>
            </a:r>
            <a:r>
              <a:rPr lang="en-US" sz="110" b="1" dirty="0" err="1"/>
              <a:t>href</a:t>
            </a:r>
            <a:r>
              <a:rPr lang="en-US" sz="110" b="1" dirty="0"/>
              <a:t>="Drivers(7)" /&gt; </a:t>
            </a:r>
            <a:br>
              <a:rPr lang="en-US" sz="110" b="1" dirty="0"/>
            </a:br>
            <a:r>
              <a:rPr lang="en-US" sz="110" b="1" dirty="0"/>
              <a:t>&lt;link </a:t>
            </a:r>
            <a:r>
              <a:rPr lang="en-US" sz="110" b="1" dirty="0" err="1"/>
              <a:t>rel</a:t>
            </a:r>
            <a:r>
              <a:rPr lang="en-US" sz="110" b="1" dirty="0"/>
              <a:t>="</a:t>
            </a:r>
            <a:r>
              <a:rPr lang="en-US" sz="110" b="1" dirty="0">
                <a:hlinkClick r:id="rId9"/>
              </a:rPr>
              <a:t>http://schemas.microsoft.com/ado/2007/08/</a:t>
            </a:r>
            <a:r>
              <a:rPr lang="en-US" sz="110" b="1" dirty="0" err="1">
                <a:hlinkClick r:id="rId9"/>
              </a:rPr>
              <a:t>dataservices</a:t>
            </a:r>
            <a:r>
              <a:rPr lang="en-US" sz="110" b="1" dirty="0">
                <a:hlinkClick r:id="rId9"/>
              </a:rPr>
              <a:t>/related/</a:t>
            </a:r>
            <a:r>
              <a:rPr lang="en-US" sz="110" b="1" dirty="0" err="1">
                <a:hlinkClick r:id="rId9"/>
              </a:rPr>
              <a:t>DistributionCenter</a:t>
            </a:r>
            <a:r>
              <a:rPr lang="en-US" sz="110" b="1" dirty="0">
                <a:hlinkClick r:id="rId9"/>
              </a:rPr>
              <a:t>"</a:t>
            </a:r>
            <a:r>
              <a:rPr lang="en-US" sz="110" b="1" dirty="0"/>
              <a:t> type="application/</a:t>
            </a:r>
            <a:r>
              <a:rPr lang="en-US" sz="110" b="1" dirty="0" err="1"/>
              <a:t>atom+xml;type</a:t>
            </a:r>
            <a:r>
              <a:rPr lang="en-US" sz="110" b="1" dirty="0"/>
              <a:t>=entry" title="</a:t>
            </a:r>
            <a:r>
              <a:rPr lang="en-US" sz="110" b="1" dirty="0" err="1"/>
              <a:t>DistributionCenter</a:t>
            </a:r>
            <a:r>
              <a:rPr lang="en-US" sz="110" b="1" dirty="0"/>
              <a:t>" </a:t>
            </a:r>
            <a:r>
              <a:rPr lang="en-US" sz="110" b="1" dirty="0" err="1"/>
              <a:t>href</a:t>
            </a:r>
            <a:r>
              <a:rPr lang="en-US" sz="110" b="1" dirty="0"/>
              <a:t>="Drivers(7)/</a:t>
            </a:r>
            <a:r>
              <a:rPr lang="en-US" sz="110" b="1" dirty="0" err="1"/>
              <a:t>DistributionCenter</a:t>
            </a:r>
            <a:r>
              <a:rPr lang="en-US" sz="110" b="1" dirty="0"/>
              <a:t>" /&gt; </a:t>
            </a:r>
            <a:br>
              <a:rPr lang="en-US" sz="110" b="1" dirty="0"/>
            </a:br>
            <a:r>
              <a:rPr lang="en-US" sz="110" b="1" dirty="0"/>
              <a:t>&lt;link </a:t>
            </a:r>
            <a:r>
              <a:rPr lang="en-US" sz="110" b="1" dirty="0" err="1"/>
              <a:t>rel</a:t>
            </a:r>
            <a:r>
              <a:rPr lang="en-US" sz="110" b="1" dirty="0"/>
              <a:t>="</a:t>
            </a:r>
            <a:r>
              <a:rPr lang="en-US" sz="110" b="1" dirty="0">
                <a:hlinkClick r:id="rId10"/>
              </a:rPr>
              <a:t>http://schemas.microsoft.com/ado/2007/08/</a:t>
            </a:r>
            <a:r>
              <a:rPr lang="en-US" sz="110" b="1" dirty="0" err="1">
                <a:hlinkClick r:id="rId10"/>
              </a:rPr>
              <a:t>dataservices</a:t>
            </a:r>
            <a:r>
              <a:rPr lang="en-US" sz="110" b="1" dirty="0">
                <a:hlinkClick r:id="rId10"/>
              </a:rPr>
              <a:t>/related/Todays"</a:t>
            </a:r>
            <a:r>
              <a:rPr lang="en-US" sz="110" b="1" dirty="0"/>
              <a:t> type="application/</a:t>
            </a:r>
            <a:r>
              <a:rPr lang="en-US" sz="110" b="1" dirty="0" err="1"/>
              <a:t>atom+xml;type</a:t>
            </a:r>
            <a:r>
              <a:rPr lang="en-US" sz="110" b="1" dirty="0"/>
              <a:t>=feed" title="Todays" </a:t>
            </a:r>
            <a:r>
              <a:rPr lang="en-US" sz="110" b="1" dirty="0" err="1"/>
              <a:t>href</a:t>
            </a:r>
            <a:r>
              <a:rPr lang="en-US" sz="110" b="1" dirty="0"/>
              <a:t>="Drivers(7)/Todays" /&gt; </a:t>
            </a:r>
            <a:br>
              <a:rPr lang="en-US" sz="110" b="1" dirty="0"/>
            </a:br>
            <a:r>
              <a:rPr lang="en-US" sz="110" b="1" dirty="0"/>
              <a:t>&lt;category term="</a:t>
            </a:r>
            <a:r>
              <a:rPr lang="en-US" sz="110" b="1" dirty="0" err="1"/>
              <a:t>ContosoBottlingModel.Driver</a:t>
            </a:r>
            <a:r>
              <a:rPr lang="en-US" sz="110" b="1" dirty="0"/>
              <a:t>" scheme="</a:t>
            </a:r>
            <a:r>
              <a:rPr lang="en-US" sz="110" b="1" dirty="0">
                <a:hlinkClick r:id="rId11"/>
              </a:rPr>
              <a:t>http://schemas.microsoft.com/ado/2007/08/</a:t>
            </a:r>
            <a:r>
              <a:rPr lang="en-US" sz="110" b="1" dirty="0" err="1">
                <a:hlinkClick r:id="rId11"/>
              </a:rPr>
              <a:t>dataservices</a:t>
            </a:r>
            <a:r>
              <a:rPr lang="en-US" sz="110" b="1" dirty="0">
                <a:hlinkClick r:id="rId11"/>
              </a:rPr>
              <a:t>/scheme"</a:t>
            </a:r>
            <a:r>
              <a:rPr lang="en-US" sz="110" b="1" dirty="0"/>
              <a:t> /&gt; </a:t>
            </a:r>
            <a:br>
              <a:rPr lang="en-US" sz="110" b="1" dirty="0"/>
            </a:br>
            <a:r>
              <a:rPr lang="en-US" sz="110" b="1" dirty="0"/>
              <a:t>- &lt;content type="application/xml"&gt; </a:t>
            </a:r>
            <a:br>
              <a:rPr lang="en-US" sz="110" b="1" dirty="0"/>
            </a:br>
            <a:r>
              <a:rPr lang="en-US" sz="110" b="1" dirty="0"/>
              <a:t>- &lt;</a:t>
            </a:r>
            <a:r>
              <a:rPr lang="en-US" sz="110" b="1" dirty="0" err="1"/>
              <a:t>m:properties</a:t>
            </a:r>
            <a:r>
              <a:rPr lang="en-US" sz="110" b="1" dirty="0"/>
              <a:t>&gt; </a:t>
            </a:r>
            <a:br>
              <a:rPr lang="en-US" sz="110" b="1" dirty="0"/>
            </a:br>
            <a:r>
              <a:rPr lang="en-US" sz="110" b="1" dirty="0"/>
              <a:t>&lt;</a:t>
            </a:r>
            <a:r>
              <a:rPr lang="en-US" sz="110" b="1" dirty="0" err="1"/>
              <a:t>d:DriverId</a:t>
            </a:r>
            <a:r>
              <a:rPr lang="en-US" sz="110" b="1" dirty="0"/>
              <a:t> m:type="Edm.Int32"&gt;7&lt;/d:DriverId&gt; </a:t>
            </a:r>
            <a:br>
              <a:rPr lang="en-US" sz="110" b="1" dirty="0"/>
            </a:br>
            <a:r>
              <a:rPr lang="en-US" sz="110" b="1" dirty="0"/>
              <a:t>&lt;</a:t>
            </a:r>
            <a:r>
              <a:rPr lang="en-US" sz="110" b="1" dirty="0" err="1"/>
              <a:t>d:DistributionCenterId</a:t>
            </a:r>
            <a:r>
              <a:rPr lang="en-US" sz="110" b="1" dirty="0"/>
              <a:t> m:type="Edm.Int32"&gt;2&lt;/d:DistributionCenterId&gt; </a:t>
            </a:r>
            <a:br>
              <a:rPr lang="en-US" sz="110" b="1" dirty="0"/>
            </a:br>
            <a:r>
              <a:rPr lang="en-US" sz="110" b="1" dirty="0"/>
              <a:t>&lt;</a:t>
            </a:r>
            <a:r>
              <a:rPr lang="en-US" sz="110" b="1" dirty="0" err="1"/>
              <a:t>d:FirstName</a:t>
            </a:r>
            <a:r>
              <a:rPr lang="en-US" sz="110" b="1" dirty="0"/>
              <a:t>&gt;Chip&lt;/</a:t>
            </a:r>
            <a:r>
              <a:rPr lang="en-US" sz="110" b="1" dirty="0" err="1"/>
              <a:t>d:FirstName</a:t>
            </a:r>
            <a:r>
              <a:rPr lang="en-US" sz="110" b="1" dirty="0"/>
              <a:t>&gt; </a:t>
            </a:r>
            <a:br>
              <a:rPr lang="en-US" sz="110" b="1" dirty="0"/>
            </a:br>
            <a:r>
              <a:rPr lang="en-US" sz="110" b="1" dirty="0"/>
              <a:t>&lt;</a:t>
            </a:r>
            <a:r>
              <a:rPr lang="en-US" sz="110" b="1" dirty="0" err="1"/>
              <a:t>d:LastName</a:t>
            </a:r>
            <a:r>
              <a:rPr lang="en-US" sz="110" b="1" dirty="0"/>
              <a:t>&gt;</a:t>
            </a:r>
            <a:r>
              <a:rPr lang="en-US" sz="110" b="1" dirty="0" err="1"/>
              <a:t>Vollers</a:t>
            </a:r>
            <a:r>
              <a:rPr lang="en-US" sz="110" b="1" dirty="0"/>
              <a:t>&lt;/</a:t>
            </a:r>
            <a:r>
              <a:rPr lang="en-US" sz="110" b="1" dirty="0" err="1"/>
              <a:t>d:LastName</a:t>
            </a:r>
            <a:r>
              <a:rPr lang="en-US" sz="110" b="1" dirty="0"/>
              <a:t>&gt; </a:t>
            </a:r>
            <a:br>
              <a:rPr lang="en-US" sz="110" b="1" dirty="0"/>
            </a:br>
            <a:r>
              <a:rPr lang="en-US" sz="110" b="1" dirty="0"/>
              <a:t>&lt;/</a:t>
            </a:r>
            <a:r>
              <a:rPr lang="en-US" sz="110" b="1" dirty="0" err="1"/>
              <a:t>m:properties</a:t>
            </a:r>
            <a:r>
              <a:rPr lang="en-US" sz="110" b="1" dirty="0"/>
              <a:t>&gt; </a:t>
            </a:r>
            <a:br>
              <a:rPr lang="en-US" sz="110" b="1" dirty="0"/>
            </a:br>
            <a:r>
              <a:rPr lang="en-US" sz="110" b="1" dirty="0"/>
              <a:t>&lt;/content&gt; </a:t>
            </a:r>
            <a:br>
              <a:rPr lang="en-US" sz="110" b="1" dirty="0"/>
            </a:br>
            <a:r>
              <a:rPr lang="en-US" sz="110" b="1" dirty="0"/>
              <a:t>&lt;/entry&gt; </a:t>
            </a:r>
            <a:br>
              <a:rPr lang="en-US" sz="110" b="1" dirty="0"/>
            </a:br>
            <a:r>
              <a:rPr lang="en-US" sz="110" b="1" dirty="0"/>
              <a:t>- &lt;entry&gt; </a:t>
            </a:r>
            <a:br>
              <a:rPr lang="en-US" sz="110" b="1" dirty="0"/>
            </a:br>
            <a:r>
              <a:rPr lang="en-US" sz="110" b="1" dirty="0"/>
              <a:t>&lt;id&gt;</a:t>
            </a:r>
            <a:r>
              <a:rPr lang="en-US" sz="110" b="1" dirty="0">
                <a:hlinkClick r:id="rId18"/>
              </a:rPr>
              <a:t>http://localhost:33779/WcfDataService1.svc/Drivers(8)</a:t>
            </a:r>
            <a:r>
              <a:rPr lang="en-US" sz="110" b="1" dirty="0"/>
              <a:t>&lt;/id&gt; </a:t>
            </a:r>
            <a:br>
              <a:rPr lang="en-US" sz="110" b="1" dirty="0"/>
            </a:br>
            <a:r>
              <a:rPr lang="en-US" sz="110" b="1" dirty="0"/>
              <a:t>&lt;title type="text" /&gt; </a:t>
            </a:r>
            <a:br>
              <a:rPr lang="en-US" sz="110" b="1" dirty="0"/>
            </a:br>
            <a:r>
              <a:rPr lang="en-US" sz="110" b="1" dirty="0"/>
              <a:t>&lt;updated&gt;2010-05-24T22:12:38Z&lt;/updated&gt; </a:t>
            </a:r>
            <a:br>
              <a:rPr lang="en-US" sz="110" b="1" dirty="0"/>
            </a:br>
            <a:r>
              <a:rPr lang="en-US" sz="110" b="1" dirty="0"/>
              <a:t>- &lt;author&gt; </a:t>
            </a:r>
            <a:br>
              <a:rPr lang="en-US" sz="110" b="1" dirty="0"/>
            </a:br>
            <a:r>
              <a:rPr lang="en-US" sz="110" b="1" dirty="0"/>
              <a:t>&lt;name /&gt; </a:t>
            </a:r>
            <a:br>
              <a:rPr lang="en-US" sz="110" b="1" dirty="0"/>
            </a:br>
            <a:r>
              <a:rPr lang="en-US" sz="110" b="1" dirty="0"/>
              <a:t>&lt;/author&gt; </a:t>
            </a:r>
            <a:br>
              <a:rPr lang="en-US" sz="110" b="1" dirty="0"/>
            </a:br>
            <a:r>
              <a:rPr lang="en-US" sz="110" b="1" dirty="0"/>
              <a:t>&lt;link </a:t>
            </a:r>
            <a:r>
              <a:rPr lang="en-US" sz="110" b="1" dirty="0" err="1"/>
              <a:t>rel</a:t>
            </a:r>
            <a:r>
              <a:rPr lang="en-US" sz="110" b="1" dirty="0"/>
              <a:t>="edit" title="Driver" </a:t>
            </a:r>
            <a:r>
              <a:rPr lang="en-US" sz="110" b="1" dirty="0" err="1"/>
              <a:t>href</a:t>
            </a:r>
            <a:r>
              <a:rPr lang="en-US" sz="110" b="1" dirty="0"/>
              <a:t>="Drivers(8)" /&gt; </a:t>
            </a:r>
            <a:br>
              <a:rPr lang="en-US" sz="110" b="1" dirty="0"/>
            </a:br>
            <a:r>
              <a:rPr lang="en-US" sz="110" b="1" dirty="0"/>
              <a:t>&lt;link </a:t>
            </a:r>
            <a:r>
              <a:rPr lang="en-US" sz="110" b="1" dirty="0" err="1"/>
              <a:t>rel</a:t>
            </a:r>
            <a:r>
              <a:rPr lang="en-US" sz="110" b="1" dirty="0"/>
              <a:t>="</a:t>
            </a:r>
            <a:r>
              <a:rPr lang="en-US" sz="110" b="1" dirty="0">
                <a:hlinkClick r:id="rId9"/>
              </a:rPr>
              <a:t>http://schemas.microsoft.com/ado/2007/08/</a:t>
            </a:r>
            <a:r>
              <a:rPr lang="en-US" sz="110" b="1" dirty="0" err="1">
                <a:hlinkClick r:id="rId9"/>
              </a:rPr>
              <a:t>dataservices</a:t>
            </a:r>
            <a:r>
              <a:rPr lang="en-US" sz="110" b="1" dirty="0">
                <a:hlinkClick r:id="rId9"/>
              </a:rPr>
              <a:t>/related/</a:t>
            </a:r>
            <a:r>
              <a:rPr lang="en-US" sz="110" b="1" dirty="0" err="1">
                <a:hlinkClick r:id="rId9"/>
              </a:rPr>
              <a:t>DistributionCenter</a:t>
            </a:r>
            <a:r>
              <a:rPr lang="en-US" sz="110" b="1" dirty="0">
                <a:hlinkClick r:id="rId9"/>
              </a:rPr>
              <a:t>"</a:t>
            </a:r>
            <a:r>
              <a:rPr lang="en-US" sz="110" b="1" dirty="0"/>
              <a:t> type="application/</a:t>
            </a:r>
            <a:r>
              <a:rPr lang="en-US" sz="110" b="1" dirty="0" err="1"/>
              <a:t>atom+xml;type</a:t>
            </a:r>
            <a:r>
              <a:rPr lang="en-US" sz="110" b="1" dirty="0"/>
              <a:t>=entry" title="</a:t>
            </a:r>
            <a:r>
              <a:rPr lang="en-US" sz="110" b="1" dirty="0" err="1"/>
              <a:t>DistributionCenter</a:t>
            </a:r>
            <a:r>
              <a:rPr lang="en-US" sz="110" b="1" dirty="0"/>
              <a:t>" </a:t>
            </a:r>
            <a:r>
              <a:rPr lang="en-US" sz="110" b="1" dirty="0" err="1"/>
              <a:t>href</a:t>
            </a:r>
            <a:r>
              <a:rPr lang="en-US" sz="110" b="1" dirty="0"/>
              <a:t>="Drivers(8)/</a:t>
            </a:r>
            <a:r>
              <a:rPr lang="en-US" sz="110" b="1" dirty="0" err="1"/>
              <a:t>DistributionCenter</a:t>
            </a:r>
            <a:r>
              <a:rPr lang="en-US" sz="110" b="1" dirty="0"/>
              <a:t>" /&gt; </a:t>
            </a:r>
            <a:br>
              <a:rPr lang="en-US" sz="110" b="1" dirty="0"/>
            </a:br>
            <a:r>
              <a:rPr lang="en-US" sz="110" b="1" dirty="0"/>
              <a:t>&lt;link </a:t>
            </a:r>
            <a:r>
              <a:rPr lang="en-US" sz="110" b="1" dirty="0" err="1"/>
              <a:t>rel</a:t>
            </a:r>
            <a:r>
              <a:rPr lang="en-US" sz="110" b="1" dirty="0"/>
              <a:t>="</a:t>
            </a:r>
            <a:r>
              <a:rPr lang="en-US" sz="110" b="1" dirty="0">
                <a:hlinkClick r:id="rId10"/>
              </a:rPr>
              <a:t>http://schemas.microsoft.com/ado/2007/08/</a:t>
            </a:r>
            <a:r>
              <a:rPr lang="en-US" sz="110" b="1" dirty="0" err="1">
                <a:hlinkClick r:id="rId10"/>
              </a:rPr>
              <a:t>dataservices</a:t>
            </a:r>
            <a:r>
              <a:rPr lang="en-US" sz="110" b="1" dirty="0">
                <a:hlinkClick r:id="rId10"/>
              </a:rPr>
              <a:t>/related/Todays"</a:t>
            </a:r>
            <a:r>
              <a:rPr lang="en-US" sz="110" b="1" dirty="0"/>
              <a:t> type="application/</a:t>
            </a:r>
            <a:r>
              <a:rPr lang="en-US" sz="110" b="1" dirty="0" err="1"/>
              <a:t>atom+xml;type</a:t>
            </a:r>
            <a:r>
              <a:rPr lang="en-US" sz="110" b="1" dirty="0"/>
              <a:t>=feed" title="Todays" </a:t>
            </a:r>
            <a:r>
              <a:rPr lang="en-US" sz="110" b="1" dirty="0" err="1"/>
              <a:t>href</a:t>
            </a:r>
            <a:r>
              <a:rPr lang="en-US" sz="110" b="1" dirty="0"/>
              <a:t>="Drivers(8)/Todays" /&gt; </a:t>
            </a:r>
            <a:br>
              <a:rPr lang="en-US" sz="110" b="1" dirty="0"/>
            </a:br>
            <a:r>
              <a:rPr lang="en-US" sz="110" b="1" dirty="0"/>
              <a:t>&lt;category term="</a:t>
            </a:r>
            <a:r>
              <a:rPr lang="en-US" sz="110" b="1" dirty="0" err="1"/>
              <a:t>ContosoBottlingModel.Driver</a:t>
            </a:r>
            <a:r>
              <a:rPr lang="en-US" sz="110" b="1" dirty="0"/>
              <a:t>" scheme="</a:t>
            </a:r>
            <a:r>
              <a:rPr lang="en-US" sz="110" b="1" dirty="0">
                <a:hlinkClick r:id="rId11"/>
              </a:rPr>
              <a:t>http://schemas.microsoft.com/ado/2007/08/</a:t>
            </a:r>
            <a:r>
              <a:rPr lang="en-US" sz="110" b="1" dirty="0" err="1">
                <a:hlinkClick r:id="rId11"/>
              </a:rPr>
              <a:t>dataservices</a:t>
            </a:r>
            <a:r>
              <a:rPr lang="en-US" sz="110" b="1" dirty="0">
                <a:hlinkClick r:id="rId11"/>
              </a:rPr>
              <a:t>/scheme"</a:t>
            </a:r>
            <a:r>
              <a:rPr lang="en-US" sz="110" b="1" dirty="0"/>
              <a:t> /&gt; </a:t>
            </a:r>
            <a:br>
              <a:rPr lang="en-US" sz="110" b="1" dirty="0"/>
            </a:br>
            <a:r>
              <a:rPr lang="en-US" sz="110" b="1" dirty="0"/>
              <a:t>- &lt;content type="application/xml"&gt; </a:t>
            </a:r>
            <a:br>
              <a:rPr lang="en-US" sz="110" b="1" dirty="0"/>
            </a:br>
            <a:r>
              <a:rPr lang="en-US" sz="110" b="1" dirty="0"/>
              <a:t>- &lt;</a:t>
            </a:r>
            <a:r>
              <a:rPr lang="en-US" sz="110" b="1" dirty="0" err="1"/>
              <a:t>m:properties</a:t>
            </a:r>
            <a:r>
              <a:rPr lang="en-US" sz="110" b="1" dirty="0"/>
              <a:t>&gt; </a:t>
            </a:r>
            <a:br>
              <a:rPr lang="en-US" sz="110" b="1" dirty="0"/>
            </a:br>
            <a:r>
              <a:rPr lang="en-US" sz="110" b="1" dirty="0"/>
              <a:t>&lt;</a:t>
            </a:r>
            <a:r>
              <a:rPr lang="en-US" sz="110" b="1" dirty="0" err="1"/>
              <a:t>d:DriverId</a:t>
            </a:r>
            <a:r>
              <a:rPr lang="en-US" sz="110" b="1" dirty="0"/>
              <a:t> m:type="Edm.Int32"&gt;8&lt;/d:DriverId&gt; </a:t>
            </a:r>
            <a:br>
              <a:rPr lang="en-US" sz="110" b="1" dirty="0"/>
            </a:br>
            <a:r>
              <a:rPr lang="en-US" sz="110" b="1" dirty="0"/>
              <a:t>&lt;</a:t>
            </a:r>
            <a:r>
              <a:rPr lang="en-US" sz="110" b="1" dirty="0" err="1"/>
              <a:t>d:DistributionCenterId</a:t>
            </a:r>
            <a:r>
              <a:rPr lang="en-US" sz="110" b="1" dirty="0"/>
              <a:t> m:type="Edm.Int32"&gt;2&lt;/d:DistributionCenterId&gt; </a:t>
            </a:r>
            <a:br>
              <a:rPr lang="en-US" sz="110" b="1" dirty="0"/>
            </a:br>
            <a:r>
              <a:rPr lang="en-US" sz="110" b="1" dirty="0"/>
              <a:t>&lt;</a:t>
            </a:r>
            <a:r>
              <a:rPr lang="en-US" sz="110" b="1" dirty="0" err="1"/>
              <a:t>d:FirstName</a:t>
            </a:r>
            <a:r>
              <a:rPr lang="en-US" sz="110" b="1" dirty="0"/>
              <a:t>&gt;James&lt;/</a:t>
            </a:r>
            <a:r>
              <a:rPr lang="en-US" sz="110" b="1" dirty="0" err="1"/>
              <a:t>d:FirstName</a:t>
            </a:r>
            <a:r>
              <a:rPr lang="en-US" sz="110" b="1" dirty="0"/>
              <a:t>&gt; </a:t>
            </a:r>
            <a:br>
              <a:rPr lang="en-US" sz="110" b="1" dirty="0"/>
            </a:br>
            <a:r>
              <a:rPr lang="en-US" sz="110" b="1" dirty="0"/>
              <a:t>&lt;</a:t>
            </a:r>
            <a:r>
              <a:rPr lang="en-US" sz="110" b="1" dirty="0" err="1"/>
              <a:t>d:LastName</a:t>
            </a:r>
            <a:r>
              <a:rPr lang="en-US" sz="110" b="1" dirty="0"/>
              <a:t>&gt;Pratt&lt;/</a:t>
            </a:r>
            <a:r>
              <a:rPr lang="en-US" sz="110" b="1" dirty="0" err="1"/>
              <a:t>d:LastName</a:t>
            </a:r>
            <a:r>
              <a:rPr lang="en-US" sz="110" b="1" dirty="0"/>
              <a:t>&gt; </a:t>
            </a:r>
            <a:br>
              <a:rPr lang="en-US" sz="110" b="1" dirty="0"/>
            </a:br>
            <a:r>
              <a:rPr lang="en-US" sz="110" b="1" dirty="0"/>
              <a:t>&lt;/</a:t>
            </a:r>
            <a:r>
              <a:rPr lang="en-US" sz="110" b="1" dirty="0" err="1"/>
              <a:t>m:properties</a:t>
            </a:r>
            <a:r>
              <a:rPr lang="en-US" sz="110" b="1" dirty="0"/>
              <a:t>&gt; </a:t>
            </a:r>
            <a:br>
              <a:rPr lang="en-US" sz="110" b="1" dirty="0"/>
            </a:br>
            <a:r>
              <a:rPr lang="en-US" sz="110" b="1" dirty="0"/>
              <a:t>&lt;/content&gt; </a:t>
            </a:r>
            <a:br>
              <a:rPr lang="en-US" sz="110" b="1" dirty="0"/>
            </a:br>
            <a:r>
              <a:rPr lang="en-US" sz="110" b="1" dirty="0"/>
              <a:t>&lt;/entry&gt; </a:t>
            </a:r>
            <a:br>
              <a:rPr lang="en-US" sz="110" b="1" dirty="0"/>
            </a:br>
            <a:r>
              <a:rPr lang="en-US" sz="110" b="1" dirty="0"/>
              <a:t>&lt;/feed&gt;</a:t>
            </a:r>
            <a:endParaRPr lang="en-US" sz="110" dirty="0"/>
          </a:p>
          <a:p>
            <a:r>
              <a:rPr lang="en-US" sz="110" b="1" dirty="0"/>
              <a:t>The same list of 8 Customers using SOAP and a </a:t>
            </a:r>
            <a:r>
              <a:rPr lang="en-US" sz="110" b="1" dirty="0" err="1"/>
              <a:t>DataSet</a:t>
            </a:r>
            <a:r>
              <a:rPr lang="en-US" sz="110" b="1" dirty="0"/>
              <a:t> dropped us down to 3 kb but still too big for my taste.</a:t>
            </a:r>
            <a:r>
              <a:rPr lang="en-US" sz="110" dirty="0"/>
              <a:t> </a:t>
            </a:r>
          </a:p>
          <a:p>
            <a:r>
              <a:rPr lang="en-US" sz="110" b="1" dirty="0"/>
              <a:t>&lt;?xml version="1.0" encoding="utf-8"?&gt; </a:t>
            </a:r>
            <a:br>
              <a:rPr lang="en-US" sz="110" b="1" dirty="0"/>
            </a:br>
            <a:r>
              <a:rPr lang="en-US" sz="110" b="1" dirty="0"/>
              <a:t>&lt;</a:t>
            </a:r>
            <a:r>
              <a:rPr lang="en-US" sz="110" b="1" dirty="0" err="1"/>
              <a:t>DataSet</a:t>
            </a:r>
            <a:r>
              <a:rPr lang="en-US" sz="110" b="1" dirty="0"/>
              <a:t> </a:t>
            </a:r>
            <a:r>
              <a:rPr lang="en-US" sz="110" b="1" dirty="0" err="1"/>
              <a:t>xmlns</a:t>
            </a:r>
            <a:r>
              <a:rPr lang="en-US" sz="110" b="1" dirty="0"/>
              <a:t>="</a:t>
            </a:r>
            <a:r>
              <a:rPr lang="en-US" sz="110" b="1" dirty="0">
                <a:hlinkClick r:id="rId19"/>
              </a:rPr>
              <a:t>http://tempuri.org/"</a:t>
            </a:r>
            <a:r>
              <a:rPr lang="en-US" sz="110" b="1" dirty="0"/>
              <a:t>&gt; </a:t>
            </a:r>
            <a:br>
              <a:rPr lang="en-US" sz="110" b="1" dirty="0"/>
            </a:br>
            <a:r>
              <a:rPr lang="en-US" sz="110" b="1" dirty="0"/>
              <a:t>&lt;</a:t>
            </a:r>
            <a:r>
              <a:rPr lang="en-US" sz="110" b="1" dirty="0" err="1"/>
              <a:t>xs:schema</a:t>
            </a:r>
            <a:r>
              <a:rPr lang="en-US" sz="110" b="1" dirty="0"/>
              <a:t> id="</a:t>
            </a:r>
            <a:r>
              <a:rPr lang="en-US" sz="110" b="1" dirty="0" err="1"/>
              <a:t>NewDataSet</a:t>
            </a:r>
            <a:r>
              <a:rPr lang="en-US" sz="110" b="1" dirty="0"/>
              <a:t>" </a:t>
            </a:r>
            <a:r>
              <a:rPr lang="en-US" sz="110" b="1" dirty="0" err="1"/>
              <a:t>xmlns</a:t>
            </a:r>
            <a:r>
              <a:rPr lang="en-US" sz="110" b="1" dirty="0"/>
              <a:t>="" </a:t>
            </a:r>
            <a:r>
              <a:rPr lang="en-US" sz="110" b="1" dirty="0" err="1"/>
              <a:t>xmlns:xs</a:t>
            </a:r>
            <a:r>
              <a:rPr lang="en-US" sz="110" b="1" dirty="0"/>
              <a:t>="</a:t>
            </a:r>
            <a:r>
              <a:rPr lang="en-US" sz="110" b="1" dirty="0">
                <a:hlinkClick r:id="rId20"/>
              </a:rPr>
              <a:t>http://www.w3.org/2001/XMLSchema"</a:t>
            </a:r>
            <a:r>
              <a:rPr lang="en-US" sz="110" b="1" dirty="0"/>
              <a:t> </a:t>
            </a:r>
            <a:r>
              <a:rPr lang="en-US" sz="110" b="1" dirty="0" err="1"/>
              <a:t>xmlns:msdata</a:t>
            </a:r>
            <a:r>
              <a:rPr lang="en-US" sz="110" b="1" dirty="0"/>
              <a:t>="</a:t>
            </a:r>
            <a:r>
              <a:rPr lang="en-US" sz="110" b="1" dirty="0" err="1"/>
              <a:t>urn:schemas-microsoft-com:xml-msdata</a:t>
            </a:r>
            <a:r>
              <a:rPr lang="en-US" sz="110" b="1" dirty="0"/>
              <a:t>"&gt; </a:t>
            </a:r>
            <a:br>
              <a:rPr lang="en-US" sz="110" b="1" dirty="0"/>
            </a:br>
            <a:r>
              <a:rPr lang="en-US" sz="110" b="1" dirty="0"/>
              <a:t>&lt;</a:t>
            </a:r>
            <a:r>
              <a:rPr lang="en-US" sz="110" b="1" dirty="0" err="1"/>
              <a:t>xs:element</a:t>
            </a:r>
            <a:r>
              <a:rPr lang="en-US" sz="110" b="1" dirty="0"/>
              <a:t> name="</a:t>
            </a:r>
            <a:r>
              <a:rPr lang="en-US" sz="110" b="1" dirty="0" err="1"/>
              <a:t>NewDataSet</a:t>
            </a:r>
            <a:r>
              <a:rPr lang="en-US" sz="110" b="1" dirty="0"/>
              <a:t>" </a:t>
            </a:r>
            <a:r>
              <a:rPr lang="en-US" sz="110" b="1" dirty="0" err="1"/>
              <a:t>msdata:IsDataSet</a:t>
            </a:r>
            <a:r>
              <a:rPr lang="en-US" sz="110" b="1" dirty="0"/>
              <a:t>="true" </a:t>
            </a:r>
            <a:r>
              <a:rPr lang="en-US" sz="110" b="1" dirty="0" err="1"/>
              <a:t>msdata:UseCurrentLocale</a:t>
            </a:r>
            <a:r>
              <a:rPr lang="en-US" sz="110" b="1" dirty="0"/>
              <a:t>="true"&gt; </a:t>
            </a:r>
            <a:br>
              <a:rPr lang="en-US" sz="110" b="1" dirty="0"/>
            </a:br>
            <a:r>
              <a:rPr lang="en-US" sz="110" b="1" dirty="0"/>
              <a:t>&lt;</a:t>
            </a:r>
            <a:r>
              <a:rPr lang="en-US" sz="110" b="1" dirty="0" err="1"/>
              <a:t>xs:complexType</a:t>
            </a:r>
            <a:r>
              <a:rPr lang="en-US" sz="110" b="1" dirty="0"/>
              <a:t>&gt; </a:t>
            </a:r>
            <a:br>
              <a:rPr lang="en-US" sz="110" b="1" dirty="0"/>
            </a:br>
            <a:r>
              <a:rPr lang="en-US" sz="110" b="1" dirty="0"/>
              <a:t>&lt;</a:t>
            </a:r>
            <a:r>
              <a:rPr lang="en-US" sz="110" b="1" dirty="0" err="1"/>
              <a:t>xs:choice</a:t>
            </a:r>
            <a:r>
              <a:rPr lang="en-US" sz="110" b="1" dirty="0"/>
              <a:t> </a:t>
            </a:r>
            <a:r>
              <a:rPr lang="en-US" sz="110" b="1" dirty="0" err="1"/>
              <a:t>minOccurs</a:t>
            </a:r>
            <a:r>
              <a:rPr lang="en-US" sz="110" b="1" dirty="0"/>
              <a:t>="0" </a:t>
            </a:r>
            <a:r>
              <a:rPr lang="en-US" sz="110" b="1" dirty="0" err="1"/>
              <a:t>maxOccurs</a:t>
            </a:r>
            <a:r>
              <a:rPr lang="en-US" sz="110" b="1" dirty="0"/>
              <a:t>="unbounded"&gt; </a:t>
            </a:r>
            <a:br>
              <a:rPr lang="en-US" sz="110" b="1" dirty="0"/>
            </a:br>
            <a:r>
              <a:rPr lang="en-US" sz="110" b="1" dirty="0"/>
              <a:t>&lt;</a:t>
            </a:r>
            <a:r>
              <a:rPr lang="en-US" sz="110" b="1" dirty="0" err="1"/>
              <a:t>xs:element</a:t>
            </a:r>
            <a:r>
              <a:rPr lang="en-US" sz="110" b="1" dirty="0"/>
              <a:t> name="Driver"&gt; </a:t>
            </a:r>
            <a:br>
              <a:rPr lang="en-US" sz="110" b="1" dirty="0"/>
            </a:br>
            <a:r>
              <a:rPr lang="en-US" sz="110" b="1" dirty="0"/>
              <a:t>&lt;</a:t>
            </a:r>
            <a:r>
              <a:rPr lang="en-US" sz="110" b="1" dirty="0" err="1"/>
              <a:t>xs:complexType</a:t>
            </a:r>
            <a:r>
              <a:rPr lang="en-US" sz="110" b="1" dirty="0"/>
              <a:t>&gt; </a:t>
            </a:r>
            <a:br>
              <a:rPr lang="en-US" sz="110" b="1" dirty="0"/>
            </a:br>
            <a:r>
              <a:rPr lang="en-US" sz="110" b="1" dirty="0"/>
              <a:t>&lt;</a:t>
            </a:r>
            <a:r>
              <a:rPr lang="en-US" sz="110" b="1" dirty="0" err="1"/>
              <a:t>xs:sequence</a:t>
            </a:r>
            <a:r>
              <a:rPr lang="en-US" sz="110" b="1" dirty="0"/>
              <a:t>&gt; </a:t>
            </a:r>
            <a:br>
              <a:rPr lang="en-US" sz="110" b="1" dirty="0"/>
            </a:br>
            <a:r>
              <a:rPr lang="en-US" sz="110" b="1" dirty="0"/>
              <a:t>&lt;</a:t>
            </a:r>
            <a:r>
              <a:rPr lang="en-US" sz="110" b="1" dirty="0" err="1"/>
              <a:t>xs:element</a:t>
            </a:r>
            <a:r>
              <a:rPr lang="en-US" sz="110" b="1" dirty="0"/>
              <a:t> name="</a:t>
            </a:r>
            <a:r>
              <a:rPr lang="en-US" sz="110" b="1" dirty="0" err="1"/>
              <a:t>DriverId</a:t>
            </a:r>
            <a:r>
              <a:rPr lang="en-US" sz="110" b="1" dirty="0"/>
              <a:t>" type="</a:t>
            </a:r>
            <a:r>
              <a:rPr lang="en-US" sz="110" b="1" dirty="0" err="1"/>
              <a:t>xs:int</a:t>
            </a:r>
            <a:r>
              <a:rPr lang="en-US" sz="110" b="1" dirty="0"/>
              <a:t>" </a:t>
            </a:r>
            <a:r>
              <a:rPr lang="en-US" sz="110" b="1" dirty="0" err="1"/>
              <a:t>minOccurs</a:t>
            </a:r>
            <a:r>
              <a:rPr lang="en-US" sz="110" b="1" dirty="0"/>
              <a:t>="0" /&gt; </a:t>
            </a:r>
            <a:br>
              <a:rPr lang="en-US" sz="110" b="1" dirty="0"/>
            </a:br>
            <a:r>
              <a:rPr lang="en-US" sz="110" b="1" dirty="0"/>
              <a:t>&lt;</a:t>
            </a:r>
            <a:r>
              <a:rPr lang="en-US" sz="110" b="1" dirty="0" err="1"/>
              <a:t>xs:element</a:t>
            </a:r>
            <a:r>
              <a:rPr lang="en-US" sz="110" b="1" dirty="0"/>
              <a:t> name="</a:t>
            </a:r>
            <a:r>
              <a:rPr lang="en-US" sz="110" b="1" dirty="0" err="1"/>
              <a:t>DistributionCenterId</a:t>
            </a:r>
            <a:r>
              <a:rPr lang="en-US" sz="110" b="1" dirty="0"/>
              <a:t>" type="</a:t>
            </a:r>
            <a:r>
              <a:rPr lang="en-US" sz="110" b="1" dirty="0" err="1"/>
              <a:t>xs:int</a:t>
            </a:r>
            <a:r>
              <a:rPr lang="en-US" sz="110" b="1" dirty="0"/>
              <a:t>" </a:t>
            </a:r>
            <a:r>
              <a:rPr lang="en-US" sz="110" b="1" dirty="0" err="1"/>
              <a:t>minOccurs</a:t>
            </a:r>
            <a:r>
              <a:rPr lang="en-US" sz="110" b="1" dirty="0"/>
              <a:t>="0" /&gt; </a:t>
            </a:r>
            <a:br>
              <a:rPr lang="en-US" sz="110" b="1" dirty="0"/>
            </a:br>
            <a:r>
              <a:rPr lang="en-US" sz="110" b="1" dirty="0"/>
              <a:t>&lt;</a:t>
            </a:r>
            <a:r>
              <a:rPr lang="en-US" sz="110" b="1" dirty="0" err="1"/>
              <a:t>xs:element</a:t>
            </a:r>
            <a:r>
              <a:rPr lang="en-US" sz="110" b="1" dirty="0"/>
              <a:t> name="</a:t>
            </a:r>
            <a:r>
              <a:rPr lang="en-US" sz="110" b="1" dirty="0" err="1"/>
              <a:t>FirstName</a:t>
            </a:r>
            <a:r>
              <a:rPr lang="en-US" sz="110" b="1" dirty="0"/>
              <a:t>" type="</a:t>
            </a:r>
            <a:r>
              <a:rPr lang="en-US" sz="110" b="1" dirty="0" err="1"/>
              <a:t>xs:string</a:t>
            </a:r>
            <a:r>
              <a:rPr lang="en-US" sz="110" b="1" dirty="0"/>
              <a:t>" </a:t>
            </a:r>
            <a:r>
              <a:rPr lang="en-US" sz="110" b="1" dirty="0" err="1"/>
              <a:t>minOccurs</a:t>
            </a:r>
            <a:r>
              <a:rPr lang="en-US" sz="110" b="1" dirty="0"/>
              <a:t>="0" /&gt; </a:t>
            </a:r>
            <a:br>
              <a:rPr lang="en-US" sz="110" b="1" dirty="0"/>
            </a:br>
            <a:r>
              <a:rPr lang="en-US" sz="110" b="1" dirty="0"/>
              <a:t>&lt;</a:t>
            </a:r>
            <a:r>
              <a:rPr lang="en-US" sz="110" b="1" dirty="0" err="1"/>
              <a:t>xs:element</a:t>
            </a:r>
            <a:r>
              <a:rPr lang="en-US" sz="110" b="1" dirty="0"/>
              <a:t> name="</a:t>
            </a:r>
            <a:r>
              <a:rPr lang="en-US" sz="110" b="1" dirty="0" err="1"/>
              <a:t>LastName</a:t>
            </a:r>
            <a:r>
              <a:rPr lang="en-US" sz="110" b="1" dirty="0"/>
              <a:t>" type="</a:t>
            </a:r>
            <a:r>
              <a:rPr lang="en-US" sz="110" b="1" dirty="0" err="1"/>
              <a:t>xs:string</a:t>
            </a:r>
            <a:r>
              <a:rPr lang="en-US" sz="110" b="1" dirty="0"/>
              <a:t>" </a:t>
            </a:r>
            <a:r>
              <a:rPr lang="en-US" sz="110" b="1" dirty="0" err="1"/>
              <a:t>minOccurs</a:t>
            </a:r>
            <a:r>
              <a:rPr lang="en-US" sz="110" b="1" dirty="0"/>
              <a:t>="0" /&gt; </a:t>
            </a:r>
            <a:br>
              <a:rPr lang="en-US" sz="110" b="1" dirty="0"/>
            </a:br>
            <a:r>
              <a:rPr lang="en-US" sz="110" b="1" dirty="0"/>
              <a:t>&lt;/</a:t>
            </a:r>
            <a:r>
              <a:rPr lang="en-US" sz="110" b="1" dirty="0" err="1"/>
              <a:t>xs:sequence</a:t>
            </a:r>
            <a:r>
              <a:rPr lang="en-US" sz="110" b="1" dirty="0"/>
              <a:t>&gt; </a:t>
            </a:r>
            <a:br>
              <a:rPr lang="en-US" sz="110" b="1" dirty="0"/>
            </a:br>
            <a:r>
              <a:rPr lang="en-US" sz="110" b="1" dirty="0"/>
              <a:t>&lt;/</a:t>
            </a:r>
            <a:r>
              <a:rPr lang="en-US" sz="110" b="1" dirty="0" err="1"/>
              <a:t>xs:complexType</a:t>
            </a:r>
            <a:r>
              <a:rPr lang="en-US" sz="110" b="1" dirty="0"/>
              <a:t>&gt; </a:t>
            </a:r>
            <a:br>
              <a:rPr lang="en-US" sz="110" b="1" dirty="0"/>
            </a:br>
            <a:r>
              <a:rPr lang="en-US" sz="110" b="1" dirty="0"/>
              <a:t>&lt;/</a:t>
            </a:r>
            <a:r>
              <a:rPr lang="en-US" sz="110" b="1" dirty="0" err="1"/>
              <a:t>xs:element</a:t>
            </a:r>
            <a:r>
              <a:rPr lang="en-US" sz="110" b="1" dirty="0"/>
              <a:t>&gt; </a:t>
            </a:r>
            <a:br>
              <a:rPr lang="en-US" sz="110" b="1" dirty="0"/>
            </a:br>
            <a:r>
              <a:rPr lang="en-US" sz="110" b="1" dirty="0"/>
              <a:t>&lt;/</a:t>
            </a:r>
            <a:r>
              <a:rPr lang="en-US" sz="110" b="1" dirty="0" err="1"/>
              <a:t>xs:choice</a:t>
            </a:r>
            <a:r>
              <a:rPr lang="en-US" sz="110" b="1" dirty="0"/>
              <a:t>&gt; </a:t>
            </a:r>
            <a:br>
              <a:rPr lang="en-US" sz="110" b="1" dirty="0"/>
            </a:br>
            <a:r>
              <a:rPr lang="en-US" sz="110" b="1" dirty="0"/>
              <a:t>&lt;/</a:t>
            </a:r>
            <a:r>
              <a:rPr lang="en-US" sz="110" b="1" dirty="0" err="1"/>
              <a:t>xs:complexType</a:t>
            </a:r>
            <a:r>
              <a:rPr lang="en-US" sz="110" b="1" dirty="0"/>
              <a:t>&gt; </a:t>
            </a:r>
            <a:br>
              <a:rPr lang="en-US" sz="110" b="1" dirty="0"/>
            </a:br>
            <a:r>
              <a:rPr lang="en-US" sz="110" b="1" dirty="0"/>
              <a:t>&lt;/</a:t>
            </a:r>
            <a:r>
              <a:rPr lang="en-US" sz="110" b="1" dirty="0" err="1"/>
              <a:t>xs:element</a:t>
            </a:r>
            <a:r>
              <a:rPr lang="en-US" sz="110" b="1" dirty="0"/>
              <a:t>&gt; </a:t>
            </a:r>
            <a:br>
              <a:rPr lang="en-US" sz="110" b="1" dirty="0"/>
            </a:br>
            <a:r>
              <a:rPr lang="en-US" sz="110" b="1" dirty="0"/>
              <a:t>&lt;/</a:t>
            </a:r>
            <a:r>
              <a:rPr lang="en-US" sz="110" b="1" dirty="0" err="1"/>
              <a:t>xs:schema</a:t>
            </a:r>
            <a:r>
              <a:rPr lang="en-US" sz="110" b="1" dirty="0"/>
              <a:t>&gt; </a:t>
            </a:r>
            <a:br>
              <a:rPr lang="en-US" sz="110" b="1" dirty="0"/>
            </a:br>
            <a:r>
              <a:rPr lang="en-US" sz="110" b="1" dirty="0"/>
              <a:t>&lt;</a:t>
            </a:r>
            <a:r>
              <a:rPr lang="en-US" sz="110" b="1" dirty="0" err="1"/>
              <a:t>diffgr:diffgram</a:t>
            </a:r>
            <a:r>
              <a:rPr lang="en-US" sz="110" b="1" dirty="0"/>
              <a:t> </a:t>
            </a:r>
            <a:r>
              <a:rPr lang="en-US" sz="110" b="1" dirty="0" err="1"/>
              <a:t>xmlns:msdata</a:t>
            </a:r>
            <a:r>
              <a:rPr lang="en-US" sz="110" b="1" dirty="0"/>
              <a:t>="</a:t>
            </a:r>
            <a:r>
              <a:rPr lang="en-US" sz="110" b="1" dirty="0" err="1"/>
              <a:t>urn:schemas-microsoft-com:xml-msdata</a:t>
            </a:r>
            <a:r>
              <a:rPr lang="en-US" sz="110" b="1" dirty="0"/>
              <a:t>" </a:t>
            </a:r>
            <a:r>
              <a:rPr lang="en-US" sz="110" b="1" dirty="0" err="1"/>
              <a:t>xmlns:diffgr</a:t>
            </a:r>
            <a:r>
              <a:rPr lang="en-US" sz="110" b="1" dirty="0"/>
              <a:t>="urn:schemas-microsoft-com:xml-diffgram-v1"&gt; </a:t>
            </a:r>
            <a:br>
              <a:rPr lang="en-US" sz="110" b="1" dirty="0"/>
            </a:br>
            <a:r>
              <a:rPr lang="en-US" sz="110" b="1" dirty="0"/>
              <a:t>&lt;</a:t>
            </a:r>
            <a:r>
              <a:rPr lang="en-US" sz="110" b="1" dirty="0" err="1"/>
              <a:t>NewDataSet</a:t>
            </a:r>
            <a:r>
              <a:rPr lang="en-US" sz="110" b="1" dirty="0"/>
              <a:t> </a:t>
            </a:r>
            <a:r>
              <a:rPr lang="en-US" sz="110" b="1" dirty="0" err="1"/>
              <a:t>xmlns</a:t>
            </a:r>
            <a:r>
              <a:rPr lang="en-US" sz="110" b="1" dirty="0"/>
              <a:t>=""&gt; </a:t>
            </a:r>
            <a:br>
              <a:rPr lang="en-US" sz="110" b="1" dirty="0"/>
            </a:br>
            <a:r>
              <a:rPr lang="en-US" sz="110" b="1" dirty="0"/>
              <a:t>&lt;Driver </a:t>
            </a:r>
            <a:r>
              <a:rPr lang="en-US" sz="110" b="1" dirty="0" err="1"/>
              <a:t>diffgr:id</a:t>
            </a:r>
            <a:r>
              <a:rPr lang="en-US" sz="110" b="1" dirty="0"/>
              <a:t>="Driver1" </a:t>
            </a:r>
            <a:r>
              <a:rPr lang="en-US" sz="110" b="1" dirty="0" err="1"/>
              <a:t>msdata:rowOrder</a:t>
            </a:r>
            <a:r>
              <a:rPr lang="en-US" sz="110" b="1" dirty="0"/>
              <a:t>="0"&gt; </a:t>
            </a:r>
            <a:br>
              <a:rPr lang="en-US" sz="110" b="1" dirty="0"/>
            </a:br>
            <a:r>
              <a:rPr lang="en-US" sz="110" b="1" dirty="0"/>
              <a:t>&lt;</a:t>
            </a:r>
            <a:r>
              <a:rPr lang="en-US" sz="110" b="1" dirty="0" err="1"/>
              <a:t>DriverId</a:t>
            </a:r>
            <a:r>
              <a:rPr lang="en-US" sz="110" b="1" dirty="0"/>
              <a:t>&gt;1&lt;/</a:t>
            </a:r>
            <a:r>
              <a:rPr lang="en-US" sz="110" b="1" dirty="0" err="1"/>
              <a:t>DriverId</a:t>
            </a:r>
            <a:r>
              <a:rPr lang="en-US" sz="110" b="1" dirty="0"/>
              <a:t>&gt; </a:t>
            </a:r>
            <a:br>
              <a:rPr lang="en-US" sz="110" b="1" dirty="0"/>
            </a:br>
            <a:r>
              <a:rPr lang="en-US" sz="110" b="1" dirty="0"/>
              <a:t>&lt;</a:t>
            </a:r>
            <a:r>
              <a:rPr lang="en-US" sz="110" b="1" dirty="0" err="1"/>
              <a:t>DistributionCenterId</a:t>
            </a:r>
            <a:r>
              <a:rPr lang="en-US" sz="110" b="1" dirty="0"/>
              <a:t>&gt;1&lt;/</a:t>
            </a:r>
            <a:r>
              <a:rPr lang="en-US" sz="110" b="1" dirty="0" err="1"/>
              <a:t>DistributionCenterId</a:t>
            </a:r>
            <a:r>
              <a:rPr lang="en-US" sz="110" b="1" dirty="0"/>
              <a:t>&gt; </a:t>
            </a:r>
            <a:br>
              <a:rPr lang="en-US" sz="110" b="1" dirty="0"/>
            </a:br>
            <a:r>
              <a:rPr lang="en-US" sz="110" b="1" dirty="0"/>
              <a:t>&lt;</a:t>
            </a:r>
            <a:r>
              <a:rPr lang="en-US" sz="110" b="1" dirty="0" err="1"/>
              <a:t>FirstName</a:t>
            </a:r>
            <a:r>
              <a:rPr lang="en-US" sz="110" b="1" dirty="0"/>
              <a:t>&gt;Rob&lt;/</a:t>
            </a:r>
            <a:r>
              <a:rPr lang="en-US" sz="110" b="1" dirty="0" err="1"/>
              <a:t>FirstName</a:t>
            </a:r>
            <a:r>
              <a:rPr lang="en-US" sz="110" b="1" dirty="0"/>
              <a:t>&gt; </a:t>
            </a:r>
            <a:br>
              <a:rPr lang="en-US" sz="110" b="1" dirty="0"/>
            </a:br>
            <a:r>
              <a:rPr lang="en-US" sz="110" b="1" dirty="0"/>
              <a:t>&lt;</a:t>
            </a:r>
            <a:r>
              <a:rPr lang="en-US" sz="110" b="1" dirty="0" err="1"/>
              <a:t>LastName</a:t>
            </a:r>
            <a:r>
              <a:rPr lang="en-US" sz="110" b="1" dirty="0"/>
              <a:t>&gt;Tiffany&lt;/</a:t>
            </a:r>
            <a:r>
              <a:rPr lang="en-US" sz="110" b="1" dirty="0" err="1"/>
              <a:t>LastName</a:t>
            </a:r>
            <a:r>
              <a:rPr lang="en-US" sz="110" b="1" dirty="0"/>
              <a:t>&gt; </a:t>
            </a:r>
            <a:br>
              <a:rPr lang="en-US" sz="110" b="1" dirty="0"/>
            </a:br>
            <a:r>
              <a:rPr lang="en-US" sz="110" b="1" dirty="0"/>
              <a:t>&lt;/Driver&gt; </a:t>
            </a:r>
            <a:br>
              <a:rPr lang="en-US" sz="110" b="1" dirty="0"/>
            </a:br>
            <a:r>
              <a:rPr lang="en-US" sz="110" b="1" dirty="0"/>
              <a:t>&lt;Driver </a:t>
            </a:r>
            <a:r>
              <a:rPr lang="en-US" sz="110" b="1" dirty="0" err="1"/>
              <a:t>diffgr:id</a:t>
            </a:r>
            <a:r>
              <a:rPr lang="en-US" sz="110" b="1" dirty="0"/>
              <a:t>="Driver2" </a:t>
            </a:r>
            <a:r>
              <a:rPr lang="en-US" sz="110" b="1" dirty="0" err="1"/>
              <a:t>msdata:rowOrder</a:t>
            </a:r>
            <a:r>
              <a:rPr lang="en-US" sz="110" b="1" dirty="0"/>
              <a:t>="1"&gt; </a:t>
            </a:r>
            <a:br>
              <a:rPr lang="en-US" sz="110" b="1" dirty="0"/>
            </a:br>
            <a:r>
              <a:rPr lang="en-US" sz="110" b="1" dirty="0"/>
              <a:t>&lt;</a:t>
            </a:r>
            <a:r>
              <a:rPr lang="en-US" sz="110" b="1" dirty="0" err="1"/>
              <a:t>DriverId</a:t>
            </a:r>
            <a:r>
              <a:rPr lang="en-US" sz="110" b="1" dirty="0"/>
              <a:t>&gt;2&lt;/</a:t>
            </a:r>
            <a:r>
              <a:rPr lang="en-US" sz="110" b="1" dirty="0" err="1"/>
              <a:t>DriverId</a:t>
            </a:r>
            <a:r>
              <a:rPr lang="en-US" sz="110" b="1" dirty="0"/>
              <a:t>&gt; </a:t>
            </a:r>
            <a:br>
              <a:rPr lang="en-US" sz="110" b="1" dirty="0"/>
            </a:br>
            <a:r>
              <a:rPr lang="en-US" sz="110" b="1" dirty="0"/>
              <a:t>&lt;</a:t>
            </a:r>
            <a:r>
              <a:rPr lang="en-US" sz="110" b="1" dirty="0" err="1"/>
              <a:t>DistributionCenterId</a:t>
            </a:r>
            <a:r>
              <a:rPr lang="en-US" sz="110" b="1" dirty="0"/>
              <a:t>&gt;1&lt;/</a:t>
            </a:r>
            <a:r>
              <a:rPr lang="en-US" sz="110" b="1" dirty="0" err="1"/>
              <a:t>DistributionCenterId</a:t>
            </a:r>
            <a:r>
              <a:rPr lang="en-US" sz="110" b="1" dirty="0"/>
              <a:t>&gt; </a:t>
            </a:r>
            <a:br>
              <a:rPr lang="en-US" sz="110" b="1" dirty="0"/>
            </a:br>
            <a:r>
              <a:rPr lang="en-US" sz="110" b="1" dirty="0"/>
              <a:t>&lt;</a:t>
            </a:r>
            <a:r>
              <a:rPr lang="en-US" sz="110" b="1" dirty="0" err="1"/>
              <a:t>FirstName</a:t>
            </a:r>
            <a:r>
              <a:rPr lang="en-US" sz="110" b="1" dirty="0"/>
              <a:t>&gt;</a:t>
            </a:r>
            <a:r>
              <a:rPr lang="en-US" sz="110" b="1" dirty="0" err="1"/>
              <a:t>Loke</a:t>
            </a:r>
            <a:r>
              <a:rPr lang="en-US" sz="110" b="1" dirty="0"/>
              <a:t> </a:t>
            </a:r>
            <a:r>
              <a:rPr lang="en-US" sz="110" b="1" dirty="0" err="1"/>
              <a:t>Uei</a:t>
            </a:r>
            <a:r>
              <a:rPr lang="en-US" sz="110" b="1" dirty="0"/>
              <a:t>&lt;/</a:t>
            </a:r>
            <a:r>
              <a:rPr lang="en-US" sz="110" b="1" dirty="0" err="1"/>
              <a:t>FirstName</a:t>
            </a:r>
            <a:r>
              <a:rPr lang="en-US" sz="110" b="1" dirty="0"/>
              <a:t>&gt; </a:t>
            </a:r>
            <a:br>
              <a:rPr lang="en-US" sz="110" b="1" dirty="0"/>
            </a:br>
            <a:r>
              <a:rPr lang="en-US" sz="110" b="1" dirty="0"/>
              <a:t>&lt;</a:t>
            </a:r>
            <a:r>
              <a:rPr lang="en-US" sz="110" b="1" dirty="0" err="1"/>
              <a:t>LastName</a:t>
            </a:r>
            <a:r>
              <a:rPr lang="en-US" sz="110" b="1" dirty="0"/>
              <a:t>&gt;Tan&lt;/</a:t>
            </a:r>
            <a:r>
              <a:rPr lang="en-US" sz="110" b="1" dirty="0" err="1"/>
              <a:t>LastName</a:t>
            </a:r>
            <a:r>
              <a:rPr lang="en-US" sz="110" b="1" dirty="0"/>
              <a:t>&gt; </a:t>
            </a:r>
            <a:br>
              <a:rPr lang="en-US" sz="110" b="1" dirty="0"/>
            </a:br>
            <a:r>
              <a:rPr lang="en-US" sz="110" b="1" dirty="0"/>
              <a:t>&lt;/Driver&gt; </a:t>
            </a:r>
            <a:br>
              <a:rPr lang="en-US" sz="110" b="1" dirty="0"/>
            </a:br>
            <a:r>
              <a:rPr lang="en-US" sz="110" b="1" dirty="0"/>
              <a:t>&lt;Driver </a:t>
            </a:r>
            <a:r>
              <a:rPr lang="en-US" sz="110" b="1" dirty="0" err="1"/>
              <a:t>diffgr:id</a:t>
            </a:r>
            <a:r>
              <a:rPr lang="en-US" sz="110" b="1" dirty="0"/>
              <a:t>="Driver3" </a:t>
            </a:r>
            <a:r>
              <a:rPr lang="en-US" sz="110" b="1" dirty="0" err="1"/>
              <a:t>msdata:rowOrder</a:t>
            </a:r>
            <a:r>
              <a:rPr lang="en-US" sz="110" b="1" dirty="0"/>
              <a:t>="2"&gt; </a:t>
            </a:r>
            <a:br>
              <a:rPr lang="en-US" sz="110" b="1" dirty="0"/>
            </a:br>
            <a:r>
              <a:rPr lang="en-US" sz="110" b="1" dirty="0"/>
              <a:t>&lt;</a:t>
            </a:r>
            <a:r>
              <a:rPr lang="en-US" sz="110" b="1" dirty="0" err="1"/>
              <a:t>DriverId</a:t>
            </a:r>
            <a:r>
              <a:rPr lang="en-US" sz="110" b="1" dirty="0"/>
              <a:t>&gt;3&lt;/</a:t>
            </a:r>
            <a:r>
              <a:rPr lang="en-US" sz="110" b="1" dirty="0" err="1"/>
              <a:t>DriverId</a:t>
            </a:r>
            <a:r>
              <a:rPr lang="en-US" sz="110" b="1" dirty="0"/>
              <a:t>&gt; </a:t>
            </a:r>
            <a:br>
              <a:rPr lang="en-US" sz="110" b="1" dirty="0"/>
            </a:br>
            <a:r>
              <a:rPr lang="en-US" sz="110" b="1" dirty="0"/>
              <a:t>&lt;</a:t>
            </a:r>
            <a:r>
              <a:rPr lang="en-US" sz="110" b="1" dirty="0" err="1"/>
              <a:t>DistributionCenterId</a:t>
            </a:r>
            <a:r>
              <a:rPr lang="en-US" sz="110" b="1" dirty="0"/>
              <a:t>&gt;1&lt;/</a:t>
            </a:r>
            <a:r>
              <a:rPr lang="en-US" sz="110" b="1" dirty="0" err="1"/>
              <a:t>DistributionCenterId</a:t>
            </a:r>
            <a:r>
              <a:rPr lang="en-US" sz="110" b="1" dirty="0"/>
              <a:t>&gt; </a:t>
            </a:r>
            <a:br>
              <a:rPr lang="en-US" sz="110" b="1" dirty="0"/>
            </a:br>
            <a:r>
              <a:rPr lang="en-US" sz="110" b="1" dirty="0"/>
              <a:t>&lt;</a:t>
            </a:r>
            <a:r>
              <a:rPr lang="en-US" sz="110" b="1" dirty="0" err="1"/>
              <a:t>FirstName</a:t>
            </a:r>
            <a:r>
              <a:rPr lang="en-US" sz="110" b="1" dirty="0"/>
              <a:t>&gt;Dan&lt;/</a:t>
            </a:r>
            <a:r>
              <a:rPr lang="en-US" sz="110" b="1" dirty="0" err="1"/>
              <a:t>FirstName</a:t>
            </a:r>
            <a:r>
              <a:rPr lang="en-US" sz="110" b="1" dirty="0"/>
              <a:t>&gt; </a:t>
            </a:r>
            <a:br>
              <a:rPr lang="en-US" sz="110" b="1" dirty="0"/>
            </a:br>
            <a:r>
              <a:rPr lang="en-US" sz="110" b="1" dirty="0"/>
              <a:t>&lt;</a:t>
            </a:r>
            <a:r>
              <a:rPr lang="en-US" sz="110" b="1" dirty="0" err="1"/>
              <a:t>LastName</a:t>
            </a:r>
            <a:r>
              <a:rPr lang="en-US" sz="110" b="1" dirty="0"/>
              <a:t>&gt;Bouie&lt;/</a:t>
            </a:r>
            <a:r>
              <a:rPr lang="en-US" sz="110" b="1" dirty="0" err="1"/>
              <a:t>LastName</a:t>
            </a:r>
            <a:r>
              <a:rPr lang="en-US" sz="110" b="1" dirty="0"/>
              <a:t>&gt; </a:t>
            </a:r>
            <a:br>
              <a:rPr lang="en-US" sz="110" b="1" dirty="0"/>
            </a:br>
            <a:r>
              <a:rPr lang="en-US" sz="110" b="1" dirty="0"/>
              <a:t>&lt;/Driver&gt; </a:t>
            </a:r>
            <a:br>
              <a:rPr lang="en-US" sz="110" b="1" dirty="0"/>
            </a:br>
            <a:r>
              <a:rPr lang="en-US" sz="110" b="1" dirty="0"/>
              <a:t>&lt;Driver </a:t>
            </a:r>
            <a:r>
              <a:rPr lang="en-US" sz="110" b="1" dirty="0" err="1"/>
              <a:t>diffgr:id</a:t>
            </a:r>
            <a:r>
              <a:rPr lang="en-US" sz="110" b="1" dirty="0"/>
              <a:t>="Driver4" </a:t>
            </a:r>
            <a:r>
              <a:rPr lang="en-US" sz="110" b="1" dirty="0" err="1"/>
              <a:t>msdata:rowOrder</a:t>
            </a:r>
            <a:r>
              <a:rPr lang="en-US" sz="110" b="1" dirty="0"/>
              <a:t>="3"&gt; </a:t>
            </a:r>
            <a:br>
              <a:rPr lang="en-US" sz="110" b="1" dirty="0"/>
            </a:br>
            <a:r>
              <a:rPr lang="en-US" sz="110" b="1" dirty="0"/>
              <a:t>&lt;</a:t>
            </a:r>
            <a:r>
              <a:rPr lang="en-US" sz="110" b="1" dirty="0" err="1"/>
              <a:t>DriverId</a:t>
            </a:r>
            <a:r>
              <a:rPr lang="en-US" sz="110" b="1" dirty="0"/>
              <a:t>&gt;4&lt;/</a:t>
            </a:r>
            <a:r>
              <a:rPr lang="en-US" sz="110" b="1" dirty="0" err="1"/>
              <a:t>DriverId</a:t>
            </a:r>
            <a:r>
              <a:rPr lang="en-US" sz="110" b="1" dirty="0"/>
              <a:t>&gt; </a:t>
            </a:r>
            <a:br>
              <a:rPr lang="en-US" sz="110" b="1" dirty="0"/>
            </a:br>
            <a:r>
              <a:rPr lang="en-US" sz="110" b="1" dirty="0"/>
              <a:t>&lt;</a:t>
            </a:r>
            <a:r>
              <a:rPr lang="en-US" sz="110" b="1" dirty="0" err="1"/>
              <a:t>DistributionCenterId</a:t>
            </a:r>
            <a:r>
              <a:rPr lang="en-US" sz="110" b="1" dirty="0"/>
              <a:t>&gt;1&lt;/</a:t>
            </a:r>
            <a:r>
              <a:rPr lang="en-US" sz="110" b="1" dirty="0" err="1"/>
              <a:t>DistributionCenterId</a:t>
            </a:r>
            <a:r>
              <a:rPr lang="en-US" sz="110" b="1" dirty="0"/>
              <a:t>&gt; </a:t>
            </a:r>
            <a:br>
              <a:rPr lang="en-US" sz="110" b="1" dirty="0"/>
            </a:br>
            <a:r>
              <a:rPr lang="en-US" sz="110" b="1" dirty="0"/>
              <a:t>&lt;</a:t>
            </a:r>
            <a:r>
              <a:rPr lang="en-US" sz="110" b="1" dirty="0" err="1"/>
              <a:t>FirstName</a:t>
            </a:r>
            <a:r>
              <a:rPr lang="en-US" sz="110" b="1" dirty="0"/>
              <a:t>&gt;John&lt;/</a:t>
            </a:r>
            <a:r>
              <a:rPr lang="en-US" sz="110" b="1" dirty="0" err="1"/>
              <a:t>FirstName</a:t>
            </a:r>
            <a:r>
              <a:rPr lang="en-US" sz="110" b="1" dirty="0"/>
              <a:t>&gt; </a:t>
            </a:r>
            <a:br>
              <a:rPr lang="en-US" sz="110" b="1" dirty="0"/>
            </a:br>
            <a:r>
              <a:rPr lang="en-US" sz="110" b="1" dirty="0"/>
              <a:t>&lt;</a:t>
            </a:r>
            <a:r>
              <a:rPr lang="en-US" sz="110" b="1" dirty="0" err="1"/>
              <a:t>LastName</a:t>
            </a:r>
            <a:r>
              <a:rPr lang="en-US" sz="110" b="1" dirty="0"/>
              <a:t>&gt;Dietz&lt;/</a:t>
            </a:r>
            <a:r>
              <a:rPr lang="en-US" sz="110" b="1" dirty="0" err="1"/>
              <a:t>LastName</a:t>
            </a:r>
            <a:r>
              <a:rPr lang="en-US" sz="110" b="1" dirty="0"/>
              <a:t>&gt; </a:t>
            </a:r>
            <a:br>
              <a:rPr lang="en-US" sz="110" b="1" dirty="0"/>
            </a:br>
            <a:r>
              <a:rPr lang="en-US" sz="110" b="1" dirty="0"/>
              <a:t>&lt;/Driver&gt; </a:t>
            </a:r>
            <a:br>
              <a:rPr lang="en-US" sz="110" b="1" dirty="0"/>
            </a:br>
            <a:r>
              <a:rPr lang="en-US" sz="110" b="1" dirty="0"/>
              <a:t>&lt;Driver </a:t>
            </a:r>
            <a:r>
              <a:rPr lang="en-US" sz="110" b="1" dirty="0" err="1"/>
              <a:t>diffgr:id</a:t>
            </a:r>
            <a:r>
              <a:rPr lang="en-US" sz="110" b="1" dirty="0"/>
              <a:t>="Driver5" </a:t>
            </a:r>
            <a:r>
              <a:rPr lang="en-US" sz="110" b="1" dirty="0" err="1"/>
              <a:t>msdata:rowOrder</a:t>
            </a:r>
            <a:r>
              <a:rPr lang="en-US" sz="110" b="1" dirty="0"/>
              <a:t>="4"&gt; </a:t>
            </a:r>
            <a:br>
              <a:rPr lang="en-US" sz="110" b="1" dirty="0"/>
            </a:br>
            <a:r>
              <a:rPr lang="en-US" sz="110" b="1" dirty="0"/>
              <a:t>&lt;</a:t>
            </a:r>
            <a:r>
              <a:rPr lang="en-US" sz="110" b="1" dirty="0" err="1"/>
              <a:t>DriverId</a:t>
            </a:r>
            <a:r>
              <a:rPr lang="en-US" sz="110" b="1" dirty="0"/>
              <a:t>&gt;5&lt;/</a:t>
            </a:r>
            <a:r>
              <a:rPr lang="en-US" sz="110" b="1" dirty="0" err="1"/>
              <a:t>DriverId</a:t>
            </a:r>
            <a:r>
              <a:rPr lang="en-US" sz="110" b="1" dirty="0"/>
              <a:t>&gt; </a:t>
            </a:r>
            <a:br>
              <a:rPr lang="en-US" sz="110" b="1" dirty="0"/>
            </a:br>
            <a:r>
              <a:rPr lang="en-US" sz="110" b="1" dirty="0"/>
              <a:t>&lt;</a:t>
            </a:r>
            <a:r>
              <a:rPr lang="en-US" sz="110" b="1" dirty="0" err="1"/>
              <a:t>DistributionCenterId</a:t>
            </a:r>
            <a:r>
              <a:rPr lang="en-US" sz="110" b="1" dirty="0"/>
              <a:t>&gt;2&lt;/</a:t>
            </a:r>
            <a:r>
              <a:rPr lang="en-US" sz="110" b="1" dirty="0" err="1"/>
              <a:t>DistributionCenterId</a:t>
            </a:r>
            <a:r>
              <a:rPr lang="en-US" sz="110" b="1" dirty="0"/>
              <a:t>&gt; </a:t>
            </a:r>
            <a:br>
              <a:rPr lang="en-US" sz="110" b="1" dirty="0"/>
            </a:br>
            <a:r>
              <a:rPr lang="en-US" sz="110" b="1" dirty="0"/>
              <a:t>&lt;</a:t>
            </a:r>
            <a:r>
              <a:rPr lang="en-US" sz="110" b="1" dirty="0" err="1"/>
              <a:t>FirstName</a:t>
            </a:r>
            <a:r>
              <a:rPr lang="en-US" sz="110" b="1" dirty="0"/>
              <a:t>&gt;Derek&lt;/</a:t>
            </a:r>
            <a:r>
              <a:rPr lang="en-US" sz="110" b="1" dirty="0" err="1"/>
              <a:t>FirstName</a:t>
            </a:r>
            <a:r>
              <a:rPr lang="en-US" sz="110" b="1" dirty="0"/>
              <a:t>&gt; </a:t>
            </a:r>
            <a:br>
              <a:rPr lang="en-US" sz="110" b="1" dirty="0"/>
            </a:br>
            <a:r>
              <a:rPr lang="en-US" sz="110" b="1" dirty="0"/>
              <a:t>&lt;</a:t>
            </a:r>
            <a:r>
              <a:rPr lang="en-US" sz="110" b="1" dirty="0" err="1"/>
              <a:t>LastName</a:t>
            </a:r>
            <a:r>
              <a:rPr lang="en-US" sz="110" b="1" dirty="0"/>
              <a:t>&gt;Snyder&lt;/</a:t>
            </a:r>
            <a:r>
              <a:rPr lang="en-US" sz="110" b="1" dirty="0" err="1"/>
              <a:t>LastName</a:t>
            </a:r>
            <a:r>
              <a:rPr lang="en-US" sz="110" b="1" dirty="0"/>
              <a:t>&gt; </a:t>
            </a:r>
            <a:br>
              <a:rPr lang="en-US" sz="110" b="1" dirty="0"/>
            </a:br>
            <a:r>
              <a:rPr lang="en-US" sz="110" b="1" dirty="0"/>
              <a:t>&lt;/Driver&gt; </a:t>
            </a:r>
            <a:br>
              <a:rPr lang="en-US" sz="110" b="1" dirty="0"/>
            </a:br>
            <a:r>
              <a:rPr lang="en-US" sz="110" b="1" dirty="0"/>
              <a:t>&lt;Driver </a:t>
            </a:r>
            <a:r>
              <a:rPr lang="en-US" sz="110" b="1" dirty="0" err="1"/>
              <a:t>diffgr:id</a:t>
            </a:r>
            <a:r>
              <a:rPr lang="en-US" sz="110" b="1" dirty="0"/>
              <a:t>="Driver6" </a:t>
            </a:r>
            <a:r>
              <a:rPr lang="en-US" sz="110" b="1" dirty="0" err="1"/>
              <a:t>msdata:rowOrder</a:t>
            </a:r>
            <a:r>
              <a:rPr lang="en-US" sz="110" b="1" dirty="0"/>
              <a:t>="5"&gt; </a:t>
            </a:r>
            <a:br>
              <a:rPr lang="en-US" sz="110" b="1" dirty="0"/>
            </a:br>
            <a:r>
              <a:rPr lang="en-US" sz="110" b="1" dirty="0"/>
              <a:t>&lt;</a:t>
            </a:r>
            <a:r>
              <a:rPr lang="en-US" sz="110" b="1" dirty="0" err="1"/>
              <a:t>DriverId</a:t>
            </a:r>
            <a:r>
              <a:rPr lang="en-US" sz="110" b="1" dirty="0"/>
              <a:t>&gt;6&lt;/</a:t>
            </a:r>
            <a:r>
              <a:rPr lang="en-US" sz="110" b="1" dirty="0" err="1"/>
              <a:t>DriverId</a:t>
            </a:r>
            <a:r>
              <a:rPr lang="en-US" sz="110" b="1" dirty="0"/>
              <a:t>&gt; </a:t>
            </a:r>
            <a:br>
              <a:rPr lang="en-US" sz="110" b="1" dirty="0"/>
            </a:br>
            <a:r>
              <a:rPr lang="en-US" sz="110" b="1" dirty="0"/>
              <a:t>&lt;</a:t>
            </a:r>
            <a:r>
              <a:rPr lang="en-US" sz="110" b="1" dirty="0" err="1"/>
              <a:t>DistributionCenterId</a:t>
            </a:r>
            <a:r>
              <a:rPr lang="en-US" sz="110" b="1" dirty="0"/>
              <a:t>&gt;2&lt;/</a:t>
            </a:r>
            <a:r>
              <a:rPr lang="en-US" sz="110" b="1" dirty="0" err="1"/>
              <a:t>DistributionCenterId</a:t>
            </a:r>
            <a:r>
              <a:rPr lang="en-US" sz="110" b="1" dirty="0"/>
              <a:t>&gt; </a:t>
            </a:r>
            <a:br>
              <a:rPr lang="en-US" sz="110" b="1" dirty="0"/>
            </a:br>
            <a:r>
              <a:rPr lang="en-US" sz="110" b="1" dirty="0"/>
              <a:t>&lt;</a:t>
            </a:r>
            <a:r>
              <a:rPr lang="en-US" sz="110" b="1" dirty="0" err="1"/>
              <a:t>FirstName</a:t>
            </a:r>
            <a:r>
              <a:rPr lang="en-US" sz="110" b="1" dirty="0"/>
              <a:t>&gt;Steve&lt;/</a:t>
            </a:r>
            <a:r>
              <a:rPr lang="en-US" sz="110" b="1" dirty="0" err="1"/>
              <a:t>FirstName</a:t>
            </a:r>
            <a:r>
              <a:rPr lang="en-US" sz="110" b="1" dirty="0"/>
              <a:t>&gt; </a:t>
            </a:r>
            <a:br>
              <a:rPr lang="en-US" sz="110" b="1" dirty="0"/>
            </a:br>
            <a:r>
              <a:rPr lang="en-US" sz="110" b="1" dirty="0"/>
              <a:t>&lt;</a:t>
            </a:r>
            <a:r>
              <a:rPr lang="en-US" sz="110" b="1" dirty="0" err="1"/>
              <a:t>LastName</a:t>
            </a:r>
            <a:r>
              <a:rPr lang="en-US" sz="110" b="1" dirty="0"/>
              <a:t>&gt;</a:t>
            </a:r>
            <a:r>
              <a:rPr lang="en-US" sz="110" b="1" dirty="0" err="1"/>
              <a:t>Hegenderfer</a:t>
            </a:r>
            <a:r>
              <a:rPr lang="en-US" sz="110" b="1" dirty="0"/>
              <a:t>&lt;/</a:t>
            </a:r>
            <a:r>
              <a:rPr lang="en-US" sz="110" b="1" dirty="0" err="1"/>
              <a:t>LastName</a:t>
            </a:r>
            <a:r>
              <a:rPr lang="en-US" sz="110" b="1" dirty="0"/>
              <a:t>&gt; </a:t>
            </a:r>
            <a:br>
              <a:rPr lang="en-US" sz="110" b="1" dirty="0"/>
            </a:br>
            <a:r>
              <a:rPr lang="en-US" sz="110" b="1" dirty="0"/>
              <a:t>&lt;/Driver&gt; </a:t>
            </a:r>
            <a:br>
              <a:rPr lang="en-US" sz="110" b="1" dirty="0"/>
            </a:br>
            <a:r>
              <a:rPr lang="en-US" sz="110" b="1" dirty="0"/>
              <a:t>&lt;Driver </a:t>
            </a:r>
            <a:r>
              <a:rPr lang="en-US" sz="110" b="1" dirty="0" err="1"/>
              <a:t>diffgr:id</a:t>
            </a:r>
            <a:r>
              <a:rPr lang="en-US" sz="110" b="1" dirty="0"/>
              <a:t>="Driver7" </a:t>
            </a:r>
            <a:r>
              <a:rPr lang="en-US" sz="110" b="1" dirty="0" err="1"/>
              <a:t>msdata:rowOrder</a:t>
            </a:r>
            <a:r>
              <a:rPr lang="en-US" sz="110" b="1" dirty="0"/>
              <a:t>="6"&gt; </a:t>
            </a:r>
            <a:br>
              <a:rPr lang="en-US" sz="110" b="1" dirty="0"/>
            </a:br>
            <a:r>
              <a:rPr lang="en-US" sz="110" b="1" dirty="0"/>
              <a:t>&lt;</a:t>
            </a:r>
            <a:r>
              <a:rPr lang="en-US" sz="110" b="1" dirty="0" err="1"/>
              <a:t>DriverId</a:t>
            </a:r>
            <a:r>
              <a:rPr lang="en-US" sz="110" b="1" dirty="0"/>
              <a:t>&gt;7&lt;/</a:t>
            </a:r>
            <a:r>
              <a:rPr lang="en-US" sz="110" b="1" dirty="0" err="1"/>
              <a:t>DriverId</a:t>
            </a:r>
            <a:r>
              <a:rPr lang="en-US" sz="110" b="1" dirty="0"/>
              <a:t>&gt; </a:t>
            </a:r>
            <a:br>
              <a:rPr lang="en-US" sz="110" b="1" dirty="0"/>
            </a:br>
            <a:r>
              <a:rPr lang="en-US" sz="110" b="1" dirty="0"/>
              <a:t>&lt;</a:t>
            </a:r>
            <a:r>
              <a:rPr lang="en-US" sz="110" b="1" dirty="0" err="1"/>
              <a:t>DistributionCenterId</a:t>
            </a:r>
            <a:r>
              <a:rPr lang="en-US" sz="110" b="1" dirty="0"/>
              <a:t>&gt;2&lt;/</a:t>
            </a:r>
            <a:r>
              <a:rPr lang="en-US" sz="110" b="1" dirty="0" err="1"/>
              <a:t>DistributionCenterId</a:t>
            </a:r>
            <a:r>
              <a:rPr lang="en-US" sz="110" b="1" dirty="0"/>
              <a:t>&gt; </a:t>
            </a:r>
            <a:br>
              <a:rPr lang="en-US" sz="110" b="1" dirty="0"/>
            </a:br>
            <a:r>
              <a:rPr lang="en-US" sz="110" b="1" dirty="0"/>
              <a:t>&lt;</a:t>
            </a:r>
            <a:r>
              <a:rPr lang="en-US" sz="110" b="1" dirty="0" err="1"/>
              <a:t>FirstName</a:t>
            </a:r>
            <a:r>
              <a:rPr lang="en-US" sz="110" b="1" dirty="0"/>
              <a:t>&gt;Chip&lt;/</a:t>
            </a:r>
            <a:r>
              <a:rPr lang="en-US" sz="110" b="1" dirty="0" err="1"/>
              <a:t>FirstName</a:t>
            </a:r>
            <a:r>
              <a:rPr lang="en-US" sz="110" b="1" dirty="0"/>
              <a:t>&gt; </a:t>
            </a:r>
            <a:br>
              <a:rPr lang="en-US" sz="110" b="1" dirty="0"/>
            </a:br>
            <a:r>
              <a:rPr lang="en-US" sz="110" b="1" dirty="0"/>
              <a:t>&lt;</a:t>
            </a:r>
            <a:r>
              <a:rPr lang="en-US" sz="110" b="1" dirty="0" err="1"/>
              <a:t>LastName</a:t>
            </a:r>
            <a:r>
              <a:rPr lang="en-US" sz="110" b="1" dirty="0"/>
              <a:t>&gt;</a:t>
            </a:r>
            <a:r>
              <a:rPr lang="en-US" sz="110" b="1" dirty="0" err="1"/>
              <a:t>Vollers</a:t>
            </a:r>
            <a:r>
              <a:rPr lang="en-US" sz="110" b="1" dirty="0"/>
              <a:t>&lt;/</a:t>
            </a:r>
            <a:r>
              <a:rPr lang="en-US" sz="110" b="1" dirty="0" err="1"/>
              <a:t>LastName</a:t>
            </a:r>
            <a:r>
              <a:rPr lang="en-US" sz="110" b="1" dirty="0"/>
              <a:t>&gt; </a:t>
            </a:r>
            <a:br>
              <a:rPr lang="en-US" sz="110" b="1" dirty="0"/>
            </a:br>
            <a:r>
              <a:rPr lang="en-US" sz="110" b="1" dirty="0"/>
              <a:t>&lt;/Driver&gt; </a:t>
            </a:r>
            <a:br>
              <a:rPr lang="en-US" sz="110" b="1" dirty="0"/>
            </a:br>
            <a:r>
              <a:rPr lang="en-US" sz="110" b="1" dirty="0"/>
              <a:t>&lt;Driver </a:t>
            </a:r>
            <a:r>
              <a:rPr lang="en-US" sz="110" b="1" dirty="0" err="1"/>
              <a:t>diffgr:id</a:t>
            </a:r>
            <a:r>
              <a:rPr lang="en-US" sz="110" b="1" dirty="0"/>
              <a:t>="Driver8" </a:t>
            </a:r>
            <a:r>
              <a:rPr lang="en-US" sz="110" b="1" dirty="0" err="1"/>
              <a:t>msdata:rowOrder</a:t>
            </a:r>
            <a:r>
              <a:rPr lang="en-US" sz="110" b="1" dirty="0"/>
              <a:t>="7"&gt; </a:t>
            </a:r>
            <a:br>
              <a:rPr lang="en-US" sz="110" b="1" dirty="0"/>
            </a:br>
            <a:r>
              <a:rPr lang="en-US" sz="110" b="1" dirty="0"/>
              <a:t>&lt;</a:t>
            </a:r>
            <a:r>
              <a:rPr lang="en-US" sz="110" b="1" dirty="0" err="1"/>
              <a:t>DriverId</a:t>
            </a:r>
            <a:r>
              <a:rPr lang="en-US" sz="110" b="1" dirty="0"/>
              <a:t>&gt;8&lt;/</a:t>
            </a:r>
            <a:r>
              <a:rPr lang="en-US" sz="110" b="1" dirty="0" err="1"/>
              <a:t>DriverId</a:t>
            </a:r>
            <a:r>
              <a:rPr lang="en-US" sz="110" b="1" dirty="0"/>
              <a:t>&gt; </a:t>
            </a:r>
            <a:br>
              <a:rPr lang="en-US" sz="110" b="1" dirty="0"/>
            </a:br>
            <a:r>
              <a:rPr lang="en-US" sz="110" b="1" dirty="0"/>
              <a:t>&lt;</a:t>
            </a:r>
            <a:r>
              <a:rPr lang="en-US" sz="110" b="1" dirty="0" err="1"/>
              <a:t>DistributionCenterId</a:t>
            </a:r>
            <a:r>
              <a:rPr lang="en-US" sz="110" b="1" dirty="0"/>
              <a:t>&gt;2&lt;/</a:t>
            </a:r>
            <a:r>
              <a:rPr lang="en-US" sz="110" b="1" dirty="0" err="1"/>
              <a:t>DistributionCenterId</a:t>
            </a:r>
            <a:r>
              <a:rPr lang="en-US" sz="110" b="1" dirty="0"/>
              <a:t>&gt; </a:t>
            </a:r>
            <a:br>
              <a:rPr lang="en-US" sz="110" b="1" dirty="0"/>
            </a:br>
            <a:r>
              <a:rPr lang="en-US" sz="110" b="1" dirty="0"/>
              <a:t>&lt;</a:t>
            </a:r>
            <a:r>
              <a:rPr lang="en-US" sz="110" b="1" dirty="0" err="1"/>
              <a:t>FirstName</a:t>
            </a:r>
            <a:r>
              <a:rPr lang="en-US" sz="110" b="1" dirty="0"/>
              <a:t>&gt;James&lt;/</a:t>
            </a:r>
            <a:r>
              <a:rPr lang="en-US" sz="110" b="1" dirty="0" err="1"/>
              <a:t>FirstName</a:t>
            </a:r>
            <a:r>
              <a:rPr lang="en-US" sz="110" b="1" dirty="0"/>
              <a:t>&gt; </a:t>
            </a:r>
            <a:br>
              <a:rPr lang="en-US" sz="110" b="1" dirty="0"/>
            </a:br>
            <a:r>
              <a:rPr lang="en-US" sz="110" b="1" dirty="0"/>
              <a:t>&lt;</a:t>
            </a:r>
            <a:r>
              <a:rPr lang="en-US" sz="110" b="1" dirty="0" err="1"/>
              <a:t>LastName</a:t>
            </a:r>
            <a:r>
              <a:rPr lang="en-US" sz="110" b="1" dirty="0"/>
              <a:t>&gt;Pratt&lt;/</a:t>
            </a:r>
            <a:r>
              <a:rPr lang="en-US" sz="110" b="1" dirty="0" err="1"/>
              <a:t>LastName</a:t>
            </a:r>
            <a:r>
              <a:rPr lang="en-US" sz="110" b="1" dirty="0"/>
              <a:t>&gt; </a:t>
            </a:r>
            <a:br>
              <a:rPr lang="en-US" sz="110" b="1" dirty="0"/>
            </a:br>
            <a:r>
              <a:rPr lang="en-US" sz="110" b="1" dirty="0"/>
              <a:t>&lt;/Driver&gt; </a:t>
            </a:r>
            <a:br>
              <a:rPr lang="en-US" sz="110" b="1" dirty="0"/>
            </a:br>
            <a:r>
              <a:rPr lang="en-US" sz="110" b="1" dirty="0"/>
              <a:t>&lt;/</a:t>
            </a:r>
            <a:r>
              <a:rPr lang="en-US" sz="110" b="1" dirty="0" err="1"/>
              <a:t>NewDataSet</a:t>
            </a:r>
            <a:r>
              <a:rPr lang="en-US" sz="110" b="1" dirty="0"/>
              <a:t>&gt; </a:t>
            </a:r>
            <a:br>
              <a:rPr lang="en-US" sz="110" b="1" dirty="0"/>
            </a:br>
            <a:r>
              <a:rPr lang="en-US" sz="110" b="1" dirty="0"/>
              <a:t>&lt;/</a:t>
            </a:r>
            <a:r>
              <a:rPr lang="en-US" sz="110" b="1" dirty="0" err="1"/>
              <a:t>diffgr:diffgram</a:t>
            </a:r>
            <a:r>
              <a:rPr lang="en-US" sz="110" b="1" dirty="0"/>
              <a:t>&gt; </a:t>
            </a:r>
            <a:br>
              <a:rPr lang="en-US" sz="110" b="1" dirty="0"/>
            </a:br>
            <a:r>
              <a:rPr lang="en-US" sz="110" b="1" dirty="0"/>
              <a:t>&lt;/</a:t>
            </a:r>
            <a:r>
              <a:rPr lang="en-US" sz="110" b="1" dirty="0" err="1"/>
              <a:t>DataSet</a:t>
            </a:r>
            <a:r>
              <a:rPr lang="en-US" sz="110" b="1" dirty="0"/>
              <a:t>&gt;</a:t>
            </a:r>
            <a:endParaRPr lang="en-US" sz="110" dirty="0"/>
          </a:p>
          <a:p>
            <a:endParaRPr lang="en-US" sz="110" dirty="0"/>
          </a:p>
        </p:txBody>
      </p:sp>
      <p:sp>
        <p:nvSpPr>
          <p:cNvPr id="5" name="TextBox 4"/>
          <p:cNvSpPr txBox="1"/>
          <p:nvPr/>
        </p:nvSpPr>
        <p:spPr>
          <a:xfrm>
            <a:off x="2550584" y="1958873"/>
            <a:ext cx="3044531" cy="4124184"/>
          </a:xfrm>
          <a:custGeom>
            <a:avLst/>
            <a:gdLst>
              <a:gd name="connsiteX0" fmla="*/ 0 w 2667000"/>
              <a:gd name="connsiteY0" fmla="*/ 0 h 1215717"/>
              <a:gd name="connsiteX1" fmla="*/ 2667000 w 2667000"/>
              <a:gd name="connsiteY1" fmla="*/ 0 h 1215717"/>
              <a:gd name="connsiteX2" fmla="*/ 2667000 w 2667000"/>
              <a:gd name="connsiteY2" fmla="*/ 1215717 h 1215717"/>
              <a:gd name="connsiteX3" fmla="*/ 0 w 2667000"/>
              <a:gd name="connsiteY3" fmla="*/ 1215717 h 1215717"/>
              <a:gd name="connsiteX4" fmla="*/ 0 w 2667000"/>
              <a:gd name="connsiteY4" fmla="*/ 0 h 1215717"/>
              <a:gd name="connsiteX0" fmla="*/ 0 w 2667000"/>
              <a:gd name="connsiteY0" fmla="*/ 0 h 3730317"/>
              <a:gd name="connsiteX1" fmla="*/ 2667000 w 2667000"/>
              <a:gd name="connsiteY1" fmla="*/ 0 h 3730317"/>
              <a:gd name="connsiteX2" fmla="*/ 2659380 w 2667000"/>
              <a:gd name="connsiteY2" fmla="*/ 3730317 h 3730317"/>
              <a:gd name="connsiteX3" fmla="*/ 0 w 2667000"/>
              <a:gd name="connsiteY3" fmla="*/ 1215717 h 3730317"/>
              <a:gd name="connsiteX4" fmla="*/ 0 w 2667000"/>
              <a:gd name="connsiteY4" fmla="*/ 0 h 3730317"/>
              <a:gd name="connsiteX0" fmla="*/ 7620 w 2674620"/>
              <a:gd name="connsiteY0" fmla="*/ 0 h 3730317"/>
              <a:gd name="connsiteX1" fmla="*/ 2674620 w 2674620"/>
              <a:gd name="connsiteY1" fmla="*/ 0 h 3730317"/>
              <a:gd name="connsiteX2" fmla="*/ 2667000 w 2674620"/>
              <a:gd name="connsiteY2" fmla="*/ 3730317 h 3730317"/>
              <a:gd name="connsiteX3" fmla="*/ 0 w 2674620"/>
              <a:gd name="connsiteY3" fmla="*/ 3722697 h 3730317"/>
              <a:gd name="connsiteX4" fmla="*/ 7620 w 2674620"/>
              <a:gd name="connsiteY4" fmla="*/ 0 h 3730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4620" h="3730317">
                <a:moveTo>
                  <a:pt x="7620" y="0"/>
                </a:moveTo>
                <a:lnTo>
                  <a:pt x="2674620" y="0"/>
                </a:lnTo>
                <a:lnTo>
                  <a:pt x="2667000" y="3730317"/>
                </a:lnTo>
                <a:lnTo>
                  <a:pt x="0" y="3722697"/>
                </a:lnTo>
                <a:lnTo>
                  <a:pt x="7620" y="0"/>
                </a:lnTo>
                <a:close/>
              </a:path>
            </a:pathLst>
          </a:custGeom>
          <a:noFill/>
        </p:spPr>
        <p:txBody>
          <a:bodyPr wrap="square" lIns="121899" tIns="60949" rIns="121899" bIns="60949" rtlCol="0">
            <a:spAutoFit/>
          </a:bodyPr>
          <a:lstStyle/>
          <a:p>
            <a:r>
              <a:rPr lang="en-US" sz="500" b="1" dirty="0"/>
              <a:t>&lt;</a:t>
            </a:r>
            <a:r>
              <a:rPr lang="en-US" sz="500" b="1" dirty="0" err="1"/>
              <a:t>ArrayOfDriver</a:t>
            </a:r>
            <a:r>
              <a:rPr lang="en-US" sz="500" b="1" dirty="0"/>
              <a:t> </a:t>
            </a:r>
            <a:r>
              <a:rPr lang="en-US" sz="500" b="1" dirty="0" err="1"/>
              <a:t>xmlns</a:t>
            </a:r>
            <a:r>
              <a:rPr lang="en-US" sz="500" b="1" dirty="0"/>
              <a:t>=</a:t>
            </a:r>
            <a:r>
              <a:rPr lang="en-US" sz="500" b="1" dirty="0">
                <a:hlinkClick r:id="rId21"/>
              </a:rPr>
              <a:t>http://schemas.datacontract.org/2004/07/ContosoWcfService.Models</a:t>
            </a:r>
            <a:endParaRPr lang="en-US" sz="500" dirty="0"/>
          </a:p>
          <a:p>
            <a:r>
              <a:rPr lang="en-US" sz="500" b="1" dirty="0" err="1"/>
              <a:t>xmlns:i</a:t>
            </a:r>
            <a:r>
              <a:rPr lang="en-US" sz="500" b="1" dirty="0"/>
              <a:t>="</a:t>
            </a:r>
            <a:r>
              <a:rPr lang="en-US" sz="500" b="1" dirty="0">
                <a:hlinkClick r:id="rId22"/>
              </a:rPr>
              <a:t>http://www.w3.org/2001/XMLSchema-instance"</a:t>
            </a:r>
            <a:r>
              <a:rPr lang="en-US" sz="500" b="1" dirty="0"/>
              <a:t>&gt;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&gt;1&lt;/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&gt;1&lt;/</a:t>
            </a:r>
            <a:r>
              <a:rPr lang="en-US" sz="500" b="1" dirty="0" err="1"/>
              <a:t>DriverId</a:t>
            </a:r>
            <a:r>
              <a:rPr lang="en-US" sz="500" b="1" dirty="0"/>
              <a:t>&gt; </a:t>
            </a:r>
            <a:br>
              <a:rPr lang="en-US" sz="500" b="1" dirty="0"/>
            </a:br>
            <a:r>
              <a:rPr lang="en-US" sz="500" b="1" dirty="0"/>
              <a:t>&lt;</a:t>
            </a:r>
            <a:r>
              <a:rPr lang="en-US" sz="500" b="1" dirty="0" err="1"/>
              <a:t>FirstName</a:t>
            </a:r>
            <a:r>
              <a:rPr lang="en-US" sz="500" b="1" dirty="0"/>
              <a:t>&gt;Rob&lt;/</a:t>
            </a:r>
            <a:r>
              <a:rPr lang="en-US" sz="500" b="1" dirty="0" err="1"/>
              <a:t>FirstName</a:t>
            </a:r>
            <a:r>
              <a:rPr lang="en-US" sz="500" b="1" dirty="0"/>
              <a:t>&gt; </a:t>
            </a:r>
            <a:br>
              <a:rPr lang="en-US" sz="500" b="1" dirty="0"/>
            </a:br>
            <a:r>
              <a:rPr lang="en-US" sz="500" b="1" dirty="0"/>
              <a:t>&lt;</a:t>
            </a:r>
            <a:r>
              <a:rPr lang="en-US" sz="500" b="1" dirty="0" err="1"/>
              <a:t>LastName</a:t>
            </a:r>
            <a:r>
              <a:rPr lang="en-US" sz="500" b="1" dirty="0"/>
              <a:t>&gt;Tiffany&lt;/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&gt;1&lt;/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&gt;2&lt;/</a:t>
            </a:r>
            <a:r>
              <a:rPr lang="en-US" sz="500" b="1" dirty="0" err="1"/>
              <a:t>DriverId</a:t>
            </a:r>
            <a:r>
              <a:rPr lang="en-US" sz="500" b="1" dirty="0"/>
              <a:t>&gt; </a:t>
            </a:r>
            <a:br>
              <a:rPr lang="en-US" sz="500" b="1" dirty="0"/>
            </a:br>
            <a:r>
              <a:rPr lang="en-US" sz="500" b="1" dirty="0"/>
              <a:t>&lt;</a:t>
            </a:r>
            <a:r>
              <a:rPr lang="en-US" sz="500" b="1" dirty="0" err="1"/>
              <a:t>FirstName</a:t>
            </a:r>
            <a:r>
              <a:rPr lang="en-US" sz="500" b="1" dirty="0"/>
              <a:t>&gt;</a:t>
            </a:r>
            <a:r>
              <a:rPr lang="en-US" sz="500" b="1" dirty="0" err="1"/>
              <a:t>Loke</a:t>
            </a:r>
            <a:r>
              <a:rPr lang="en-US" sz="500" b="1" dirty="0"/>
              <a:t> </a:t>
            </a:r>
            <a:r>
              <a:rPr lang="en-US" sz="500" b="1" dirty="0" err="1"/>
              <a:t>Uei</a:t>
            </a:r>
            <a:r>
              <a:rPr lang="en-US" sz="500" b="1" dirty="0"/>
              <a:t>&lt;/</a:t>
            </a:r>
            <a:r>
              <a:rPr lang="en-US" sz="500" b="1" dirty="0" err="1"/>
              <a:t>FirstName</a:t>
            </a:r>
            <a:r>
              <a:rPr lang="en-US" sz="500" b="1" dirty="0"/>
              <a:t>&gt; </a:t>
            </a:r>
            <a:br>
              <a:rPr lang="en-US" sz="500" b="1" dirty="0"/>
            </a:br>
            <a:r>
              <a:rPr lang="en-US" sz="500" b="1" dirty="0"/>
              <a:t>&lt;</a:t>
            </a:r>
            <a:r>
              <a:rPr lang="en-US" sz="500" b="1" dirty="0" err="1"/>
              <a:t>LastName</a:t>
            </a:r>
            <a:r>
              <a:rPr lang="en-US" sz="500" b="1" dirty="0"/>
              <a:t>&gt;Tan&lt;/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&gt;1&lt;/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&gt;3&lt;/</a:t>
            </a:r>
            <a:r>
              <a:rPr lang="en-US" sz="500" b="1" dirty="0" err="1"/>
              <a:t>DriverId</a:t>
            </a:r>
            <a:r>
              <a:rPr lang="en-US" sz="500" b="1" dirty="0"/>
              <a:t>&gt; </a:t>
            </a:r>
            <a:br>
              <a:rPr lang="en-US" sz="500" b="1" dirty="0"/>
            </a:br>
            <a:r>
              <a:rPr lang="en-US" sz="500" b="1" dirty="0"/>
              <a:t>&lt;</a:t>
            </a:r>
            <a:r>
              <a:rPr lang="en-US" sz="500" b="1" dirty="0" err="1"/>
              <a:t>FirstName</a:t>
            </a:r>
            <a:r>
              <a:rPr lang="en-US" sz="500" b="1" dirty="0"/>
              <a:t>&gt;Dan&lt;/</a:t>
            </a:r>
            <a:r>
              <a:rPr lang="en-US" sz="500" b="1" dirty="0" err="1"/>
              <a:t>FirstName</a:t>
            </a:r>
            <a:r>
              <a:rPr lang="en-US" sz="500" b="1" dirty="0"/>
              <a:t>&gt; </a:t>
            </a:r>
            <a:br>
              <a:rPr lang="en-US" sz="500" b="1" dirty="0"/>
            </a:br>
            <a:r>
              <a:rPr lang="en-US" sz="500" b="1" dirty="0"/>
              <a:t>&lt;</a:t>
            </a:r>
            <a:r>
              <a:rPr lang="en-US" sz="500" b="1" dirty="0" err="1"/>
              <a:t>LastName</a:t>
            </a:r>
            <a:r>
              <a:rPr lang="en-US" sz="500" b="1" dirty="0"/>
              <a:t>&gt;Bouie&lt;/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&gt;1&lt;/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&gt;4&lt;/</a:t>
            </a:r>
            <a:r>
              <a:rPr lang="en-US" sz="500" b="1" dirty="0" err="1"/>
              <a:t>DriverId</a:t>
            </a:r>
            <a:r>
              <a:rPr lang="en-US" sz="500" b="1" dirty="0"/>
              <a:t>&gt; </a:t>
            </a:r>
            <a:br>
              <a:rPr lang="en-US" sz="500" b="1" dirty="0"/>
            </a:br>
            <a:r>
              <a:rPr lang="en-US" sz="500" b="1" dirty="0"/>
              <a:t>&lt;</a:t>
            </a:r>
            <a:r>
              <a:rPr lang="en-US" sz="500" b="1" dirty="0" err="1"/>
              <a:t>FirstName</a:t>
            </a:r>
            <a:r>
              <a:rPr lang="en-US" sz="500" b="1" dirty="0"/>
              <a:t>&gt;John&lt;/</a:t>
            </a:r>
            <a:r>
              <a:rPr lang="en-US" sz="500" b="1" dirty="0" err="1"/>
              <a:t>FirstName</a:t>
            </a:r>
            <a:r>
              <a:rPr lang="en-US" sz="500" b="1" dirty="0"/>
              <a:t>&gt; </a:t>
            </a:r>
            <a:br>
              <a:rPr lang="en-US" sz="500" b="1" dirty="0"/>
            </a:br>
            <a:r>
              <a:rPr lang="en-US" sz="500" b="1" dirty="0"/>
              <a:t>&lt;</a:t>
            </a:r>
            <a:r>
              <a:rPr lang="en-US" sz="500" b="1" dirty="0" err="1"/>
              <a:t>LastName</a:t>
            </a:r>
            <a:r>
              <a:rPr lang="en-US" sz="500" b="1" dirty="0"/>
              <a:t>&gt;Dietz&lt;/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&gt;2&lt;/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&gt;5&lt;/</a:t>
            </a:r>
            <a:r>
              <a:rPr lang="en-US" sz="500" b="1" dirty="0" err="1"/>
              <a:t>DriverId</a:t>
            </a:r>
            <a:r>
              <a:rPr lang="en-US" sz="500" b="1" dirty="0"/>
              <a:t>&gt; </a:t>
            </a:r>
            <a:br>
              <a:rPr lang="en-US" sz="500" b="1" dirty="0"/>
            </a:br>
            <a:r>
              <a:rPr lang="en-US" sz="500" b="1" dirty="0"/>
              <a:t>&lt;</a:t>
            </a:r>
            <a:r>
              <a:rPr lang="en-US" sz="500" b="1" dirty="0" err="1"/>
              <a:t>FirstName</a:t>
            </a:r>
            <a:r>
              <a:rPr lang="en-US" sz="500" b="1" dirty="0"/>
              <a:t>&gt;Derek&lt;/</a:t>
            </a:r>
            <a:r>
              <a:rPr lang="en-US" sz="500" b="1" dirty="0" err="1"/>
              <a:t>FirstName</a:t>
            </a:r>
            <a:r>
              <a:rPr lang="en-US" sz="500" b="1" dirty="0"/>
              <a:t>&gt; </a:t>
            </a:r>
            <a:br>
              <a:rPr lang="en-US" sz="500" b="1" dirty="0"/>
            </a:br>
            <a:r>
              <a:rPr lang="en-US" sz="500" b="1" dirty="0"/>
              <a:t>&lt;</a:t>
            </a:r>
            <a:r>
              <a:rPr lang="en-US" sz="500" b="1" dirty="0" err="1"/>
              <a:t>LastName</a:t>
            </a:r>
            <a:r>
              <a:rPr lang="en-US" sz="500" b="1" dirty="0"/>
              <a:t>&gt;Snyder&lt;/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&gt;2&lt;/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&gt;6&lt;/</a:t>
            </a:r>
            <a:r>
              <a:rPr lang="en-US" sz="500" b="1" dirty="0" err="1"/>
              <a:t>DriverId</a:t>
            </a:r>
            <a:r>
              <a:rPr lang="en-US" sz="500" b="1" dirty="0"/>
              <a:t>&gt; </a:t>
            </a:r>
            <a:br>
              <a:rPr lang="en-US" sz="500" b="1" dirty="0"/>
            </a:br>
            <a:r>
              <a:rPr lang="en-US" sz="500" b="1" dirty="0"/>
              <a:t>&lt;</a:t>
            </a:r>
            <a:r>
              <a:rPr lang="en-US" sz="500" b="1" dirty="0" err="1"/>
              <a:t>FirstName</a:t>
            </a:r>
            <a:r>
              <a:rPr lang="en-US" sz="500" b="1" dirty="0"/>
              <a:t>&gt;Steve&lt;/</a:t>
            </a:r>
            <a:r>
              <a:rPr lang="en-US" sz="500" b="1" dirty="0" err="1"/>
              <a:t>FirstName</a:t>
            </a:r>
            <a:r>
              <a:rPr lang="en-US" sz="500" b="1" dirty="0"/>
              <a:t>&gt; </a:t>
            </a:r>
            <a:br>
              <a:rPr lang="en-US" sz="500" b="1" dirty="0"/>
            </a:br>
            <a:r>
              <a:rPr lang="en-US" sz="500" b="1" dirty="0"/>
              <a:t>&lt;</a:t>
            </a:r>
            <a:r>
              <a:rPr lang="en-US" sz="500" b="1" dirty="0" err="1"/>
              <a:t>LastName</a:t>
            </a:r>
            <a:r>
              <a:rPr lang="en-US" sz="500" b="1" dirty="0"/>
              <a:t>&gt;</a:t>
            </a:r>
            <a:r>
              <a:rPr lang="en-US" sz="500" b="1" dirty="0" err="1"/>
              <a:t>Hegenderfer</a:t>
            </a:r>
            <a:r>
              <a:rPr lang="en-US" sz="500" b="1" dirty="0"/>
              <a:t>&lt;/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&gt;2&lt;/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&gt;7&lt;/</a:t>
            </a:r>
            <a:r>
              <a:rPr lang="en-US" sz="500" b="1" dirty="0" err="1"/>
              <a:t>DriverId</a:t>
            </a:r>
            <a:r>
              <a:rPr lang="en-US" sz="500" b="1" dirty="0"/>
              <a:t>&gt; </a:t>
            </a:r>
            <a:br>
              <a:rPr lang="en-US" sz="500" b="1" dirty="0"/>
            </a:br>
            <a:r>
              <a:rPr lang="en-US" sz="500" b="1" dirty="0"/>
              <a:t>&lt;</a:t>
            </a:r>
            <a:r>
              <a:rPr lang="en-US" sz="500" b="1" dirty="0" err="1"/>
              <a:t>FirstName</a:t>
            </a:r>
            <a:r>
              <a:rPr lang="en-US" sz="500" b="1" dirty="0"/>
              <a:t>&gt;Chip&lt;/</a:t>
            </a:r>
            <a:r>
              <a:rPr lang="en-US" sz="500" b="1" dirty="0" err="1"/>
              <a:t>FirstName</a:t>
            </a:r>
            <a:r>
              <a:rPr lang="en-US" sz="500" b="1" dirty="0"/>
              <a:t>&gt; </a:t>
            </a:r>
            <a:br>
              <a:rPr lang="en-US" sz="500" b="1" dirty="0"/>
            </a:br>
            <a:r>
              <a:rPr lang="en-US" sz="500" b="1" dirty="0"/>
              <a:t>&lt;</a:t>
            </a:r>
            <a:r>
              <a:rPr lang="en-US" sz="500" b="1" dirty="0" err="1"/>
              <a:t>LastName</a:t>
            </a:r>
            <a:r>
              <a:rPr lang="en-US" sz="500" b="1" dirty="0"/>
              <a:t>&gt;</a:t>
            </a:r>
            <a:r>
              <a:rPr lang="en-US" sz="500" b="1" dirty="0" err="1"/>
              <a:t>Vollers</a:t>
            </a:r>
            <a:r>
              <a:rPr lang="en-US" sz="500" b="1" dirty="0"/>
              <a:t>&lt;/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&gt;2&lt;/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&gt;8&lt;/</a:t>
            </a:r>
            <a:r>
              <a:rPr lang="en-US" sz="500" b="1" dirty="0" err="1"/>
              <a:t>DriverId</a:t>
            </a:r>
            <a:r>
              <a:rPr lang="en-US" sz="500" b="1" dirty="0"/>
              <a:t>&gt; </a:t>
            </a:r>
            <a:br>
              <a:rPr lang="en-US" sz="500" b="1" dirty="0"/>
            </a:br>
            <a:r>
              <a:rPr lang="en-US" sz="500" b="1" dirty="0"/>
              <a:t>&lt;</a:t>
            </a:r>
            <a:r>
              <a:rPr lang="en-US" sz="500" b="1" dirty="0" err="1"/>
              <a:t>FirstName</a:t>
            </a:r>
            <a:r>
              <a:rPr lang="en-US" sz="500" b="1" dirty="0"/>
              <a:t>&gt;James&lt;/</a:t>
            </a:r>
            <a:r>
              <a:rPr lang="en-US" sz="500" b="1" dirty="0" err="1"/>
              <a:t>FirstName</a:t>
            </a:r>
            <a:r>
              <a:rPr lang="en-US" sz="500" b="1" dirty="0"/>
              <a:t>&gt; </a:t>
            </a:r>
            <a:br>
              <a:rPr lang="en-US" sz="500" b="1" dirty="0"/>
            </a:br>
            <a:r>
              <a:rPr lang="en-US" sz="500" b="1" dirty="0"/>
              <a:t>&lt;</a:t>
            </a:r>
            <a:r>
              <a:rPr lang="en-US" sz="500" b="1" dirty="0" err="1"/>
              <a:t>LastName</a:t>
            </a:r>
            <a:r>
              <a:rPr lang="en-US" sz="500" b="1" dirty="0"/>
              <a:t>&gt;Pratt&lt;/</a:t>
            </a:r>
            <a:r>
              <a:rPr lang="en-US" sz="500" b="1" dirty="0" err="1"/>
              <a:t>LastName</a:t>
            </a:r>
            <a:r>
              <a:rPr lang="en-US" sz="500" b="1" dirty="0"/>
              <a:t>&gt; </a:t>
            </a:r>
            <a:br>
              <a:rPr lang="en-US" sz="500" b="1" dirty="0"/>
            </a:br>
            <a:r>
              <a:rPr lang="en-US" sz="500" b="1" dirty="0"/>
              <a:t>&lt;/Driver&gt; </a:t>
            </a:r>
            <a:br>
              <a:rPr lang="en-US" sz="500" b="1" dirty="0"/>
            </a:br>
            <a:r>
              <a:rPr lang="en-US" sz="500" b="1" dirty="0"/>
              <a:t>&lt;/</a:t>
            </a:r>
            <a:r>
              <a:rPr lang="en-US" sz="500" b="1" dirty="0" err="1"/>
              <a:t>ArrayOfDriver</a:t>
            </a:r>
            <a:r>
              <a:rPr lang="en-US" sz="500" b="1" dirty="0"/>
              <a:t>&gt;</a:t>
            </a:r>
            <a:endParaRPr lang="en-US" sz="500" dirty="0"/>
          </a:p>
          <a:p>
            <a:endParaRPr lang="en-US" sz="500" dirty="0"/>
          </a:p>
        </p:txBody>
      </p:sp>
      <p:sp>
        <p:nvSpPr>
          <p:cNvPr id="6" name="TextBox 5"/>
          <p:cNvSpPr txBox="1"/>
          <p:nvPr/>
        </p:nvSpPr>
        <p:spPr>
          <a:xfrm>
            <a:off x="5942725" y="3814489"/>
            <a:ext cx="5728918" cy="1477305"/>
          </a:xfrm>
          <a:custGeom>
            <a:avLst/>
            <a:gdLst>
              <a:gd name="connsiteX0" fmla="*/ 0 w 2667000"/>
              <a:gd name="connsiteY0" fmla="*/ 0 h 1215717"/>
              <a:gd name="connsiteX1" fmla="*/ 2667000 w 2667000"/>
              <a:gd name="connsiteY1" fmla="*/ 0 h 1215717"/>
              <a:gd name="connsiteX2" fmla="*/ 2667000 w 2667000"/>
              <a:gd name="connsiteY2" fmla="*/ 1215717 h 1215717"/>
              <a:gd name="connsiteX3" fmla="*/ 0 w 2667000"/>
              <a:gd name="connsiteY3" fmla="*/ 1215717 h 1215717"/>
              <a:gd name="connsiteX4" fmla="*/ 0 w 2667000"/>
              <a:gd name="connsiteY4" fmla="*/ 0 h 1215717"/>
              <a:gd name="connsiteX0" fmla="*/ 0 w 2667000"/>
              <a:gd name="connsiteY0" fmla="*/ 0 h 3730317"/>
              <a:gd name="connsiteX1" fmla="*/ 2667000 w 2667000"/>
              <a:gd name="connsiteY1" fmla="*/ 0 h 3730317"/>
              <a:gd name="connsiteX2" fmla="*/ 2659380 w 2667000"/>
              <a:gd name="connsiteY2" fmla="*/ 3730317 h 3730317"/>
              <a:gd name="connsiteX3" fmla="*/ 0 w 2667000"/>
              <a:gd name="connsiteY3" fmla="*/ 1215717 h 3730317"/>
              <a:gd name="connsiteX4" fmla="*/ 0 w 2667000"/>
              <a:gd name="connsiteY4" fmla="*/ 0 h 3730317"/>
              <a:gd name="connsiteX0" fmla="*/ 7620 w 2674620"/>
              <a:gd name="connsiteY0" fmla="*/ 0 h 3730317"/>
              <a:gd name="connsiteX1" fmla="*/ 2674620 w 2674620"/>
              <a:gd name="connsiteY1" fmla="*/ 0 h 3730317"/>
              <a:gd name="connsiteX2" fmla="*/ 2667000 w 2674620"/>
              <a:gd name="connsiteY2" fmla="*/ 3730317 h 3730317"/>
              <a:gd name="connsiteX3" fmla="*/ 0 w 2674620"/>
              <a:gd name="connsiteY3" fmla="*/ 3722697 h 3730317"/>
              <a:gd name="connsiteX4" fmla="*/ 7620 w 2674620"/>
              <a:gd name="connsiteY4" fmla="*/ 0 h 3730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4620" h="3730317">
                <a:moveTo>
                  <a:pt x="7620" y="0"/>
                </a:moveTo>
                <a:lnTo>
                  <a:pt x="2674620" y="0"/>
                </a:lnTo>
                <a:lnTo>
                  <a:pt x="2667000" y="3730317"/>
                </a:lnTo>
                <a:lnTo>
                  <a:pt x="0" y="3722697"/>
                </a:lnTo>
                <a:lnTo>
                  <a:pt x="7620" y="0"/>
                </a:lnTo>
                <a:close/>
              </a:path>
            </a:pathLst>
          </a:custGeom>
          <a:noFill/>
        </p:spPr>
        <p:txBody>
          <a:bodyPr wrap="square" lIns="121899" tIns="60949" rIns="121899" bIns="60949" rtlCol="0">
            <a:spAutoFit/>
          </a:bodyPr>
          <a:lstStyle/>
          <a:p>
            <a:r>
              <a:rPr lang="en-US" sz="1100" b="1" dirty="0"/>
              <a:t>[{"DistributionCenterId":1,"DriverId":1,"FirstName":"Rob","LastName":"Tiffany"},</a:t>
            </a:r>
          </a:p>
          <a:p>
            <a:r>
              <a:rPr lang="en-US" sz="1100" b="1" dirty="0"/>
              <a:t> {"DistributionCenterId":1,"DriverId":2,"FirstName":"Loke </a:t>
            </a:r>
            <a:r>
              <a:rPr lang="en-US" sz="1100" b="1" dirty="0" err="1"/>
              <a:t>Uei</a:t>
            </a:r>
            <a:r>
              <a:rPr lang="en-US" sz="1100" b="1" dirty="0"/>
              <a:t>","LastName":"Tan"},</a:t>
            </a:r>
          </a:p>
          <a:p>
            <a:r>
              <a:rPr lang="en-US" sz="1100" b="1" dirty="0"/>
              <a:t> {"DistributionCenterId":1,"DriverId":3,"FirstName":"Dan","LastName":"Bouie"},</a:t>
            </a:r>
          </a:p>
          <a:p>
            <a:r>
              <a:rPr lang="en-US" sz="1100" b="1" dirty="0"/>
              <a:t> {"DistributionCenterId":1,"DriverId":4,"FirstName":"John","LastName":"Dietz"},</a:t>
            </a:r>
          </a:p>
          <a:p>
            <a:r>
              <a:rPr lang="en-US" sz="1100" b="1" dirty="0"/>
              <a:t> {"DistributionCenterId":2,"DriverId":5,"FirstName":"Derek","LastName":"Snyder"},</a:t>
            </a:r>
          </a:p>
          <a:p>
            <a:r>
              <a:rPr lang="en-US" sz="1100" b="1" dirty="0"/>
              <a:t> {"DistributionCenterId":2,"DriverId":6,"FirstName":"Steve","LastName":“Harris"},</a:t>
            </a:r>
          </a:p>
          <a:p>
            <a:r>
              <a:rPr lang="en-US" sz="1100" b="1" dirty="0"/>
              <a:t> {"DistributionCenterId":2,"DriverId":7,"FirstName":"Chip","LastName":"Vollers"},</a:t>
            </a:r>
          </a:p>
          <a:p>
            <a:r>
              <a:rPr lang="en-US" sz="1100" b="1" dirty="0"/>
              <a:t> {"DistributionCenterId":2,"DriverId":8,"FirstName":"James","LastName":"Pratt"}]</a:t>
            </a:r>
            <a:endParaRPr lang="en-US" sz="1100" dirty="0"/>
          </a:p>
        </p:txBody>
      </p:sp>
      <p:grpSp>
        <p:nvGrpSpPr>
          <p:cNvPr id="15" name="Group 14"/>
          <p:cNvGrpSpPr/>
          <p:nvPr/>
        </p:nvGrpSpPr>
        <p:grpSpPr>
          <a:xfrm>
            <a:off x="519113" y="1206538"/>
            <a:ext cx="1890712" cy="4988857"/>
            <a:chOff x="519113" y="1483618"/>
            <a:chExt cx="1554480" cy="4988857"/>
          </a:xfrm>
        </p:grpSpPr>
        <p:sp>
          <p:nvSpPr>
            <p:cNvPr id="7" name="Rectangle 6"/>
            <p:cNvSpPr/>
            <p:nvPr/>
          </p:nvSpPr>
          <p:spPr>
            <a:xfrm>
              <a:off x="519113" y="1483618"/>
              <a:ext cx="1554480" cy="640080"/>
            </a:xfrm>
            <a:prstGeom prst="rect">
              <a:avLst/>
            </a:prstGeom>
            <a:solidFill>
              <a:schemeClr val="accent5">
                <a:alpha val="87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1800" dirty="0" err="1" smtClean="0">
                  <a:solidFill>
                    <a:schemeClr val="lt1">
                      <a:alpha val="99000"/>
                    </a:schemeClr>
                  </a:solidFill>
                </a:rPr>
                <a:t>OData</a:t>
              </a:r>
              <a:r>
                <a:rPr lang="en-US" sz="1800" dirty="0" smtClean="0">
                  <a:solidFill>
                    <a:schemeClr val="lt1">
                      <a:alpha val="99000"/>
                    </a:schemeClr>
                  </a:solidFill>
                </a:rPr>
                <a:t> 8.5kb</a:t>
              </a:r>
              <a:endParaRPr lang="en-US" sz="1800" dirty="0">
                <a:solidFill>
                  <a:schemeClr val="lt1">
                    <a:alpha val="99000"/>
                  </a:schemeClr>
                </a:solidFill>
              </a:endParaRPr>
            </a:p>
          </p:txBody>
        </p:sp>
        <p:sp>
          <p:nvSpPr>
            <p:cNvPr id="12" name="Rectangle 11"/>
            <p:cNvSpPr/>
            <p:nvPr/>
          </p:nvSpPr>
          <p:spPr>
            <a:xfrm>
              <a:off x="519113" y="2123697"/>
              <a:ext cx="1554480" cy="4348778"/>
            </a:xfrm>
            <a:prstGeom prst="rect">
              <a:avLst/>
            </a:prstGeom>
            <a:solidFill>
              <a:schemeClr val="accent5">
                <a:alpha val="2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1800" dirty="0" smtClean="0">
                  <a:solidFill>
                    <a:schemeClr val="lt1">
                      <a:alpha val="99000"/>
                    </a:schemeClr>
                  </a:solidFill>
                </a:rPr>
                <a:t> </a:t>
              </a:r>
              <a:endParaRPr lang="en-US" sz="1800" dirty="0">
                <a:solidFill>
                  <a:schemeClr val="lt1">
                    <a:alpha val="99000"/>
                  </a:schemeClr>
                </a:solidFill>
              </a:endParaRPr>
            </a:p>
          </p:txBody>
        </p:sp>
      </p:grpSp>
      <p:grpSp>
        <p:nvGrpSpPr>
          <p:cNvPr id="16" name="Group 15"/>
          <p:cNvGrpSpPr/>
          <p:nvPr/>
        </p:nvGrpSpPr>
        <p:grpSpPr>
          <a:xfrm>
            <a:off x="2550584" y="1206538"/>
            <a:ext cx="3044531" cy="4988857"/>
            <a:chOff x="2550584" y="1483618"/>
            <a:chExt cx="3044531" cy="4988857"/>
          </a:xfrm>
        </p:grpSpPr>
        <p:sp>
          <p:nvSpPr>
            <p:cNvPr id="8" name="Rectangle 7"/>
            <p:cNvSpPr/>
            <p:nvPr/>
          </p:nvSpPr>
          <p:spPr>
            <a:xfrm>
              <a:off x="2550584" y="1483618"/>
              <a:ext cx="3044531" cy="640080"/>
            </a:xfrm>
            <a:prstGeom prst="rect">
              <a:avLst/>
            </a:prstGeom>
            <a:solidFill>
              <a:schemeClr val="accent5">
                <a:alpha val="87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1800" dirty="0">
                  <a:solidFill>
                    <a:schemeClr val="lt1">
                      <a:alpha val="99000"/>
                    </a:schemeClr>
                  </a:solidFill>
                </a:rPr>
                <a:t>REST-XML </a:t>
              </a:r>
              <a:r>
                <a:rPr lang="en-US" sz="1800" dirty="0" smtClean="0">
                  <a:solidFill>
                    <a:schemeClr val="lt1">
                      <a:alpha val="99000"/>
                    </a:schemeClr>
                  </a:solidFill>
                </a:rPr>
                <a:t>1.2kb</a:t>
              </a:r>
              <a:endParaRPr lang="en-US" sz="1800" dirty="0">
                <a:solidFill>
                  <a:schemeClr val="lt1">
                    <a:alpha val="99000"/>
                  </a:schemeClr>
                </a:solidFill>
              </a:endParaRPr>
            </a:p>
          </p:txBody>
        </p:sp>
        <p:sp>
          <p:nvSpPr>
            <p:cNvPr id="13" name="Rectangle 12"/>
            <p:cNvSpPr/>
            <p:nvPr/>
          </p:nvSpPr>
          <p:spPr>
            <a:xfrm>
              <a:off x="2550584" y="2123697"/>
              <a:ext cx="3044531" cy="4348778"/>
            </a:xfrm>
            <a:prstGeom prst="rect">
              <a:avLst/>
            </a:prstGeom>
            <a:solidFill>
              <a:schemeClr val="accent5">
                <a:alpha val="2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1800" dirty="0" smtClean="0">
                  <a:solidFill>
                    <a:schemeClr val="lt1">
                      <a:alpha val="99000"/>
                    </a:schemeClr>
                  </a:solidFill>
                </a:rPr>
                <a:t> </a:t>
              </a:r>
              <a:endParaRPr lang="en-US" sz="1800" dirty="0">
                <a:solidFill>
                  <a:schemeClr val="lt1">
                    <a:alpha val="99000"/>
                  </a:schemeClr>
                </a:solidFill>
              </a:endParaRPr>
            </a:p>
          </p:txBody>
        </p:sp>
      </p:grpSp>
      <p:grpSp>
        <p:nvGrpSpPr>
          <p:cNvPr id="17" name="Group 16"/>
          <p:cNvGrpSpPr/>
          <p:nvPr/>
        </p:nvGrpSpPr>
        <p:grpSpPr>
          <a:xfrm>
            <a:off x="5942725" y="3173564"/>
            <a:ext cx="5728918" cy="2283406"/>
            <a:chOff x="5942725" y="3450644"/>
            <a:chExt cx="5728918" cy="2283406"/>
          </a:xfrm>
        </p:grpSpPr>
        <p:sp>
          <p:nvSpPr>
            <p:cNvPr id="9" name="Rectangle 8"/>
            <p:cNvSpPr/>
            <p:nvPr/>
          </p:nvSpPr>
          <p:spPr>
            <a:xfrm>
              <a:off x="5942725" y="3450644"/>
              <a:ext cx="5728918" cy="640080"/>
            </a:xfrm>
            <a:prstGeom prst="rect">
              <a:avLst/>
            </a:prstGeom>
            <a:solidFill>
              <a:schemeClr val="accent5">
                <a:alpha val="87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1800" dirty="0" smtClean="0">
                  <a:solidFill>
                    <a:schemeClr val="lt1">
                      <a:alpha val="99000"/>
                    </a:schemeClr>
                  </a:solidFill>
                </a:rPr>
                <a:t>JSON 639 bytes</a:t>
              </a:r>
              <a:endParaRPr lang="en-US" sz="1800" dirty="0">
                <a:solidFill>
                  <a:schemeClr val="lt1">
                    <a:alpha val="99000"/>
                  </a:schemeClr>
                </a:solidFill>
              </a:endParaRPr>
            </a:p>
          </p:txBody>
        </p:sp>
        <p:sp>
          <p:nvSpPr>
            <p:cNvPr id="14" name="Rectangle 13"/>
            <p:cNvSpPr/>
            <p:nvPr/>
          </p:nvSpPr>
          <p:spPr>
            <a:xfrm>
              <a:off x="5942725" y="4090724"/>
              <a:ext cx="5728918" cy="1643326"/>
            </a:xfrm>
            <a:prstGeom prst="rect">
              <a:avLst/>
            </a:prstGeom>
            <a:solidFill>
              <a:schemeClr val="accent5">
                <a:alpha val="2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1800" dirty="0" smtClean="0">
                  <a:solidFill>
                    <a:schemeClr val="lt1">
                      <a:alpha val="99000"/>
                    </a:schemeClr>
                  </a:solidFill>
                </a:rPr>
                <a:t> </a:t>
              </a:r>
              <a:endParaRPr lang="en-US" sz="1800" dirty="0">
                <a:solidFill>
                  <a:schemeClr val="lt1">
                    <a:alpha val="99000"/>
                  </a:schemeClr>
                </a:solidFill>
              </a:endParaRPr>
            </a:p>
          </p:txBody>
        </p:sp>
      </p:grpSp>
    </p:spTree>
    <p:extLst>
      <p:ext uri="{BB962C8B-B14F-4D97-AF65-F5344CB8AC3E}">
        <p14:creationId xmlns:p14="http://schemas.microsoft.com/office/powerpoint/2010/main" val="393444765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500"/>
                            </p:stCondLst>
                            <p:childTnLst>
                              <p:par>
                                <p:cTn id="18" presetID="10" presetClass="entr" presetSubtype="0" fill="hold" grpId="0" nodeType="afterEffect">
                                  <p:stCondLst>
                                    <p:cond delay="50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par>
                          <p:cTn id="26" fill="hold">
                            <p:stCondLst>
                              <p:cond delay="500"/>
                            </p:stCondLst>
                            <p:childTnLst>
                              <p:par>
                                <p:cTn id="27" presetID="10" presetClass="entr" presetSubtype="0" fill="hold" grpId="0" nodeType="after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Communications: Cloud-initiated</a:t>
            </a:r>
          </a:p>
        </p:txBody>
      </p:sp>
      <p:sp>
        <p:nvSpPr>
          <p:cNvPr id="3" name="Text Placeholder 2"/>
          <p:cNvSpPr>
            <a:spLocks noGrp="1"/>
          </p:cNvSpPr>
          <p:nvPr>
            <p:ph type="body" sz="quarter" idx="10"/>
          </p:nvPr>
        </p:nvSpPr>
        <p:spPr>
          <a:xfrm>
            <a:off x="4368912" y="969379"/>
            <a:ext cx="4090988" cy="553999"/>
          </a:xfrm>
        </p:spPr>
        <p:txBody>
          <a:bodyPr/>
          <a:lstStyle/>
          <a:p>
            <a:r>
              <a:rPr lang="en-US" dirty="0" smtClean="0">
                <a:solidFill>
                  <a:schemeClr val="accent1">
                    <a:alpha val="99000"/>
                  </a:schemeClr>
                </a:solidFill>
              </a:rPr>
              <a:t>Push Notifications</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786" y="1450296"/>
            <a:ext cx="6009973" cy="3163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2"/>
          <p:cNvSpPr txBox="1">
            <a:spLocks/>
          </p:cNvSpPr>
          <p:nvPr/>
        </p:nvSpPr>
        <p:spPr>
          <a:xfrm>
            <a:off x="447785" y="4680149"/>
            <a:ext cx="6353177" cy="1637371"/>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4"/>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4"/>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4"/>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spcAft>
                <a:spcPts val="1200"/>
              </a:spcAft>
            </a:pPr>
            <a:r>
              <a:rPr lang="en-US" sz="2400" dirty="0"/>
              <a:t>Single connecting between the </a:t>
            </a:r>
            <a:br>
              <a:rPr lang="en-US" sz="2400" dirty="0"/>
            </a:br>
            <a:r>
              <a:rPr lang="en-US" sz="2400" dirty="0"/>
              <a:t>device and the notification service</a:t>
            </a:r>
          </a:p>
          <a:p>
            <a:pPr lvl="1">
              <a:spcAft>
                <a:spcPts val="1200"/>
              </a:spcAft>
            </a:pPr>
            <a:r>
              <a:rPr lang="en-US" sz="2400" dirty="0"/>
              <a:t>Bandwidth- and battery-friendly</a:t>
            </a:r>
          </a:p>
          <a:p>
            <a:pPr lvl="1">
              <a:spcAft>
                <a:spcPts val="1200"/>
              </a:spcAft>
            </a:pPr>
            <a:r>
              <a:rPr lang="en-US" sz="2400" dirty="0"/>
              <a:t>Note: no guarantee of delivery</a:t>
            </a:r>
          </a:p>
        </p:txBody>
      </p:sp>
      <p:sp>
        <p:nvSpPr>
          <p:cNvPr id="8" name="Rounded Rectangular Callout 7"/>
          <p:cNvSpPr/>
          <p:nvPr/>
        </p:nvSpPr>
        <p:spPr bwMode="auto">
          <a:xfrm>
            <a:off x="8918175" y="2182616"/>
            <a:ext cx="2153264" cy="1271409"/>
          </a:xfrm>
          <a:prstGeom prst="wedgeRoundRectCallout">
            <a:avLst>
              <a:gd name="adj1" fmla="val -63299"/>
              <a:gd name="adj2" fmla="val 27700"/>
              <a:gd name="adj3" fmla="val 1666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ts val="200"/>
              </a:spcBef>
              <a:spcAft>
                <a:spcPct val="0"/>
              </a:spcAft>
            </a:pPr>
            <a:r>
              <a:rPr lang="en-US" sz="2800" dirty="0">
                <a:solidFill>
                  <a:srgbClr val="FFFFFF"/>
                </a:solidFill>
              </a:rPr>
              <a:t>!</a:t>
            </a:r>
            <a:r>
              <a:rPr lang="en-US" sz="2800" dirty="0" err="1">
                <a:solidFill>
                  <a:srgbClr val="FFFFFF"/>
                </a:solidFill>
              </a:rPr>
              <a:t>Raaawww</a:t>
            </a:r>
            <a:endParaRPr lang="en-US" sz="2800" dirty="0">
              <a:ln>
                <a:solidFill>
                  <a:srgbClr val="FFFFFF">
                    <a:alpha val="0"/>
                  </a:srgbClr>
                </a:solidFill>
              </a:ln>
              <a:solidFill>
                <a:srgbClr val="FFFFFF"/>
              </a:solidFill>
            </a:endParaRPr>
          </a:p>
        </p:txBody>
      </p:sp>
      <p:pic>
        <p:nvPicPr>
          <p:cNvPr id="9" name="Picture 2" descr="C:\Users\nickha\AppData\Local\Microsoft\Windows\Temporary Internet Files\Content.IE5\68B68X8Q\MC900445094[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800962" y="2422481"/>
            <a:ext cx="1658939" cy="1485900"/>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txBox="1">
            <a:spLocks/>
          </p:cNvSpPr>
          <p:nvPr/>
        </p:nvSpPr>
        <p:spPr>
          <a:xfrm>
            <a:off x="6800961" y="4362571"/>
            <a:ext cx="5049454" cy="2233773"/>
          </a:xfrm>
          <a:prstGeom prst="rect">
            <a:avLst/>
          </a:prstGeom>
        </p:spPr>
        <p:txBody>
          <a:bodyPr vert="horz" wrap="square" lIns="0" tIns="0" rIns="0" bIns="0" rtlCol="0">
            <a:spAutoFit/>
          </a:bodyPr>
          <a:lstStyle>
            <a:lvl1pPr marL="2382" indent="0" algn="l" defTabSz="685864" rtl="0" eaLnBrk="1" latinLnBrk="0" hangingPunct="1">
              <a:lnSpc>
                <a:spcPct val="90000"/>
              </a:lnSpc>
              <a:spcBef>
                <a:spcPts val="0"/>
              </a:spcBef>
              <a:spcAft>
                <a:spcPts val="675"/>
              </a:spcAft>
              <a:buSzPct val="80000"/>
              <a:buFont typeface="Arial" pitchFamily="34" charset="0"/>
              <a:buNone/>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indent="0" algn="l" defTabSz="685864" rtl="0" eaLnBrk="1" latinLnBrk="0" hangingPunct="1">
              <a:lnSpc>
                <a:spcPct val="90000"/>
              </a:lnSpc>
              <a:spcBef>
                <a:spcPts val="0"/>
              </a:spcBef>
              <a:buSzPct val="80000"/>
              <a:buFont typeface="Arial" pitchFamily="34" charset="0"/>
              <a:buNone/>
              <a:defRPr sz="1500" kern="1200" spc="-38" baseline="0">
                <a:gradFill>
                  <a:gsLst>
                    <a:gs pos="0">
                      <a:srgbClr val="595959"/>
                    </a:gs>
                    <a:gs pos="86000">
                      <a:srgbClr val="595959"/>
                    </a:gs>
                  </a:gsLst>
                  <a:lin ang="5400000" scaled="0"/>
                </a:gradFill>
                <a:latin typeface="+mn-lt"/>
                <a:ea typeface="+mn-ea"/>
                <a:cs typeface="+mn-cs"/>
              </a:defRPr>
            </a:lvl2pPr>
            <a:lvl3pPr marL="944292" indent="-302459" algn="l" defTabSz="685864" rtl="0" eaLnBrk="1" latinLnBrk="0" hangingPunct="1">
              <a:lnSpc>
                <a:spcPct val="90000"/>
              </a:lnSpc>
              <a:spcBef>
                <a:spcPct val="20000"/>
              </a:spcBef>
              <a:buSzPct val="80000"/>
              <a:buFontTx/>
              <a:buBlip>
                <a:blip r:embed="rId4"/>
              </a:buBlip>
              <a:defRPr sz="18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883" indent="-259591" algn="l" defTabSz="685864" rtl="0" eaLnBrk="1" latinLnBrk="0" hangingPunct="1">
              <a:lnSpc>
                <a:spcPct val="90000"/>
              </a:lnSpc>
              <a:spcBef>
                <a:spcPct val="20000"/>
              </a:spcBef>
              <a:buSzPct val="80000"/>
              <a:buFontTx/>
              <a:buBlip>
                <a:blip r:embed="rId4"/>
              </a:buBlip>
              <a:defRPr sz="15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329" indent="-252446" algn="l" defTabSz="685864" rtl="0" eaLnBrk="1" latinLnBrk="0" hangingPunct="1">
              <a:lnSpc>
                <a:spcPct val="90000"/>
              </a:lnSpc>
              <a:spcBef>
                <a:spcPct val="20000"/>
              </a:spcBef>
              <a:buSzPct val="80000"/>
              <a:buFontTx/>
              <a:buBlip>
                <a:blip r:embed="rId4"/>
              </a:buBlip>
              <a:defRPr sz="15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a:r>
              <a:rPr lang="en-US" sz="2400" spc="-67" dirty="0">
                <a:latin typeface="+mn-lt"/>
              </a:rPr>
              <a:t>Push data to your application</a:t>
            </a:r>
          </a:p>
          <a:p>
            <a:pPr marL="0"/>
            <a:r>
              <a:rPr lang="en-US" sz="2400" spc="-67" dirty="0">
                <a:latin typeface="+mn-lt"/>
              </a:rPr>
              <a:t>If app is not currently running MPNS discards the message.</a:t>
            </a:r>
          </a:p>
          <a:p>
            <a:pPr marL="0"/>
            <a:r>
              <a:rPr lang="en-US" sz="2400" spc="-67" dirty="0">
                <a:latin typeface="+mn-lt"/>
              </a:rPr>
              <a:t>Watch out for max payload size.  If exceeds use to drive app to pull content from service</a:t>
            </a:r>
          </a:p>
        </p:txBody>
      </p:sp>
    </p:spTree>
    <p:extLst>
      <p:ext uri="{BB962C8B-B14F-4D97-AF65-F5344CB8AC3E}">
        <p14:creationId xmlns:p14="http://schemas.microsoft.com/office/powerpoint/2010/main" val="196951685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Communications: </a:t>
            </a:r>
            <a:r>
              <a:rPr lang="en-US" dirty="0"/>
              <a:t>Subscribing to Push</a:t>
            </a:r>
          </a:p>
        </p:txBody>
      </p:sp>
      <p:sp>
        <p:nvSpPr>
          <p:cNvPr id="3" name="Text Placeholder 2"/>
          <p:cNvSpPr>
            <a:spLocks noGrp="1"/>
          </p:cNvSpPr>
          <p:nvPr>
            <p:ph type="body" sz="quarter" idx="10"/>
          </p:nvPr>
        </p:nvSpPr>
        <p:spPr>
          <a:xfrm>
            <a:off x="519112" y="1447799"/>
            <a:ext cx="5576887" cy="4131900"/>
          </a:xfrm>
        </p:spPr>
        <p:txBody>
          <a:bodyPr/>
          <a:lstStyle/>
          <a:p>
            <a:pPr>
              <a:spcAft>
                <a:spcPts val="1800"/>
              </a:spcAft>
            </a:pPr>
            <a:r>
              <a:rPr lang="en-US" dirty="0" smtClean="0">
                <a:solidFill>
                  <a:schemeClr val="accent1">
                    <a:alpha val="99000"/>
                  </a:schemeClr>
                </a:solidFill>
              </a:rPr>
              <a:t>Device requests a channel</a:t>
            </a:r>
          </a:p>
          <a:p>
            <a:pPr>
              <a:spcAft>
                <a:spcPts val="1800"/>
              </a:spcAft>
            </a:pPr>
            <a:r>
              <a:rPr lang="en-US" dirty="0" smtClean="0">
                <a:solidFill>
                  <a:schemeClr val="accent1">
                    <a:alpha val="99000"/>
                  </a:schemeClr>
                </a:solidFill>
              </a:rPr>
              <a:t>*NS returns channel</a:t>
            </a:r>
          </a:p>
          <a:p>
            <a:r>
              <a:rPr lang="en-US" dirty="0" smtClean="0">
                <a:solidFill>
                  <a:schemeClr val="accent1">
                    <a:alpha val="99000"/>
                  </a:schemeClr>
                </a:solidFill>
              </a:rPr>
              <a:t>Device sends URL to cloud</a:t>
            </a:r>
          </a:p>
          <a:p>
            <a:pPr lvl="1"/>
            <a:r>
              <a:rPr lang="en-US" dirty="0" smtClean="0"/>
              <a:t>Channel URL is stored in cloud</a:t>
            </a:r>
          </a:p>
          <a:p>
            <a:pPr lvl="1"/>
            <a:endParaRPr lang="en-US" dirty="0" smtClean="0"/>
          </a:p>
          <a:p>
            <a:pPr>
              <a:spcAft>
                <a:spcPts val="1800"/>
              </a:spcAft>
            </a:pPr>
            <a:r>
              <a:rPr lang="en-US" dirty="0" smtClean="0">
                <a:solidFill>
                  <a:schemeClr val="accent1">
                    <a:alpha val="99000"/>
                  </a:schemeClr>
                </a:solidFill>
              </a:rPr>
              <a:t>Cloud sends notification</a:t>
            </a:r>
          </a:p>
          <a:p>
            <a:r>
              <a:rPr lang="en-US" dirty="0" smtClean="0">
                <a:solidFill>
                  <a:schemeClr val="accent1">
                    <a:alpha val="99000"/>
                  </a:schemeClr>
                </a:solidFill>
              </a:rPr>
              <a:t>*NS pushes to device</a:t>
            </a:r>
          </a:p>
        </p:txBody>
      </p:sp>
      <p:sp>
        <p:nvSpPr>
          <p:cNvPr id="15" name="Rectangle 14"/>
          <p:cNvSpPr/>
          <p:nvPr/>
        </p:nvSpPr>
        <p:spPr bwMode="auto">
          <a:xfrm>
            <a:off x="6095999" y="1308296"/>
            <a:ext cx="5572125" cy="5070992"/>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sp>
        <p:nvSpPr>
          <p:cNvPr id="20" name="Freeform 7"/>
          <p:cNvSpPr>
            <a:spLocks/>
          </p:cNvSpPr>
          <p:nvPr/>
        </p:nvSpPr>
        <p:spPr bwMode="auto">
          <a:xfrm>
            <a:off x="6442022" y="2622339"/>
            <a:ext cx="3253175" cy="173588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21" name="Straight Connector 20"/>
          <p:cNvCxnSpPr/>
          <p:nvPr/>
        </p:nvCxnSpPr>
        <p:spPr>
          <a:xfrm flipH="1" flipV="1">
            <a:off x="8826467" y="3627681"/>
            <a:ext cx="681757" cy="1954385"/>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grpSp>
        <p:nvGrpSpPr>
          <p:cNvPr id="25" name="Group 24"/>
          <p:cNvGrpSpPr/>
          <p:nvPr/>
        </p:nvGrpSpPr>
        <p:grpSpPr>
          <a:xfrm>
            <a:off x="9608085" y="4766823"/>
            <a:ext cx="681067" cy="1300737"/>
            <a:chOff x="-498475" y="1609726"/>
            <a:chExt cx="950913" cy="1816099"/>
          </a:xfrm>
        </p:grpSpPr>
        <p:sp>
          <p:nvSpPr>
            <p:cNvPr id="26"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 name="Group 27"/>
          <p:cNvGrpSpPr/>
          <p:nvPr/>
        </p:nvGrpSpPr>
        <p:grpSpPr>
          <a:xfrm>
            <a:off x="7557755" y="2956580"/>
            <a:ext cx="1666994" cy="1380302"/>
            <a:chOff x="6736308" y="3134493"/>
            <a:chExt cx="1666994" cy="1380302"/>
          </a:xfrm>
        </p:grpSpPr>
        <p:grpSp>
          <p:nvGrpSpPr>
            <p:cNvPr id="29" name="Group 28"/>
            <p:cNvGrpSpPr/>
            <p:nvPr/>
          </p:nvGrpSpPr>
          <p:grpSpPr bwMode="black">
            <a:xfrm>
              <a:off x="6891720" y="3134493"/>
              <a:ext cx="1356170" cy="1103304"/>
              <a:chOff x="5184775" y="225425"/>
              <a:chExt cx="1500188" cy="1220788"/>
            </a:xfrm>
            <a:solidFill>
              <a:schemeClr val="accent1"/>
            </a:solidFill>
          </p:grpSpPr>
          <p:sp>
            <p:nvSpPr>
              <p:cNvPr id="3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30" name="Text Placeholder 2"/>
            <p:cNvSpPr txBox="1">
              <a:spLocks/>
            </p:cNvSpPr>
            <p:nvPr/>
          </p:nvSpPr>
          <p:spPr>
            <a:xfrm>
              <a:off x="6736308" y="4237796"/>
              <a:ext cx="1666994" cy="2769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accent1">
                      <a:alpha val="99000"/>
                    </a:schemeClr>
                  </a:solidFill>
                  <a:latin typeface="+mj-lt"/>
                </a:rPr>
                <a:t>Web Role</a:t>
              </a:r>
              <a:endParaRPr lang="en-US" spc="-100" dirty="0">
                <a:solidFill>
                  <a:schemeClr val="accent1">
                    <a:alpha val="99000"/>
                  </a:schemeClr>
                </a:solidFill>
                <a:latin typeface="+mj-lt"/>
              </a:endParaRPr>
            </a:p>
          </p:txBody>
        </p:sp>
      </p:grpSp>
      <p:sp>
        <p:nvSpPr>
          <p:cNvPr id="37" name="Freeform 8"/>
          <p:cNvSpPr>
            <a:spLocks noEditPoints="1"/>
          </p:cNvSpPr>
          <p:nvPr/>
        </p:nvSpPr>
        <p:spPr bwMode="auto">
          <a:xfrm>
            <a:off x="10205314" y="1620024"/>
            <a:ext cx="1116787" cy="1390006"/>
          </a:xfrm>
          <a:custGeom>
            <a:avLst/>
            <a:gdLst>
              <a:gd name="T0" fmla="*/ 55 w 58"/>
              <a:gd name="T1" fmla="*/ 19 h 72"/>
              <a:gd name="T2" fmla="*/ 37 w 58"/>
              <a:gd name="T3" fmla="*/ 2 h 72"/>
              <a:gd name="T4" fmla="*/ 32 w 58"/>
              <a:gd name="T5" fmla="*/ 0 h 72"/>
              <a:gd name="T6" fmla="*/ 6 w 58"/>
              <a:gd name="T7" fmla="*/ 0 h 72"/>
              <a:gd name="T8" fmla="*/ 0 w 58"/>
              <a:gd name="T9" fmla="*/ 5 h 72"/>
              <a:gd name="T10" fmla="*/ 0 w 58"/>
              <a:gd name="T11" fmla="*/ 65 h 72"/>
              <a:gd name="T12" fmla="*/ 6 w 58"/>
              <a:gd name="T13" fmla="*/ 72 h 72"/>
              <a:gd name="T14" fmla="*/ 50 w 58"/>
              <a:gd name="T15" fmla="*/ 72 h 72"/>
              <a:gd name="T16" fmla="*/ 57 w 58"/>
              <a:gd name="T17" fmla="*/ 65 h 72"/>
              <a:gd name="T18" fmla="*/ 57 w 58"/>
              <a:gd name="T19" fmla="*/ 24 h 72"/>
              <a:gd name="T20" fmla="*/ 55 w 58"/>
              <a:gd name="T21" fmla="*/ 19 h 72"/>
              <a:gd name="T22" fmla="*/ 52 w 58"/>
              <a:gd name="T23" fmla="*/ 66 h 72"/>
              <a:gd name="T24" fmla="*/ 5 w 58"/>
              <a:gd name="T25" fmla="*/ 66 h 72"/>
              <a:gd name="T26" fmla="*/ 5 w 58"/>
              <a:gd name="T27" fmla="*/ 5 h 72"/>
              <a:gd name="T28" fmla="*/ 26 w 58"/>
              <a:gd name="T29" fmla="*/ 5 h 72"/>
              <a:gd name="T30" fmla="*/ 26 w 58"/>
              <a:gd name="T31" fmla="*/ 24 h 72"/>
              <a:gd name="T32" fmla="*/ 32 w 58"/>
              <a:gd name="T33" fmla="*/ 31 h 72"/>
              <a:gd name="T34" fmla="*/ 52 w 58"/>
              <a:gd name="T35" fmla="*/ 31 h 72"/>
              <a:gd name="T36" fmla="*/ 52 w 58"/>
              <a:gd name="T37" fmla="*/ 66 h 72"/>
              <a:gd name="T38" fmla="*/ 32 w 58"/>
              <a:gd name="T39" fmla="*/ 24 h 72"/>
              <a:gd name="T40" fmla="*/ 32 w 58"/>
              <a:gd name="T41" fmla="*/ 5 h 72"/>
              <a:gd name="T42" fmla="*/ 52 w 58"/>
              <a:gd name="T43" fmla="*/ 24 h 72"/>
              <a:gd name="T44" fmla="*/ 32 w 58"/>
              <a:gd name="T4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72">
                <a:moveTo>
                  <a:pt x="55" y="19"/>
                </a:moveTo>
                <a:cubicBezTo>
                  <a:pt x="37" y="2"/>
                  <a:pt x="37" y="2"/>
                  <a:pt x="37" y="2"/>
                </a:cubicBezTo>
                <a:cubicBezTo>
                  <a:pt x="35" y="0"/>
                  <a:pt x="34" y="0"/>
                  <a:pt x="32" y="0"/>
                </a:cubicBezTo>
                <a:cubicBezTo>
                  <a:pt x="6" y="0"/>
                  <a:pt x="6" y="0"/>
                  <a:pt x="6" y="0"/>
                </a:cubicBezTo>
                <a:cubicBezTo>
                  <a:pt x="3" y="0"/>
                  <a:pt x="0" y="2"/>
                  <a:pt x="0" y="5"/>
                </a:cubicBezTo>
                <a:cubicBezTo>
                  <a:pt x="0" y="65"/>
                  <a:pt x="0" y="65"/>
                  <a:pt x="0" y="65"/>
                </a:cubicBezTo>
                <a:cubicBezTo>
                  <a:pt x="0" y="68"/>
                  <a:pt x="3" y="72"/>
                  <a:pt x="6" y="72"/>
                </a:cubicBezTo>
                <a:cubicBezTo>
                  <a:pt x="50" y="72"/>
                  <a:pt x="50" y="72"/>
                  <a:pt x="50" y="72"/>
                </a:cubicBezTo>
                <a:cubicBezTo>
                  <a:pt x="54" y="72"/>
                  <a:pt x="57" y="68"/>
                  <a:pt x="57" y="65"/>
                </a:cubicBezTo>
                <a:cubicBezTo>
                  <a:pt x="57" y="24"/>
                  <a:pt x="57" y="24"/>
                  <a:pt x="57" y="24"/>
                </a:cubicBezTo>
                <a:cubicBezTo>
                  <a:pt x="57" y="24"/>
                  <a:pt x="58" y="22"/>
                  <a:pt x="55" y="19"/>
                </a:cubicBezTo>
                <a:close/>
                <a:moveTo>
                  <a:pt x="52" y="66"/>
                </a:moveTo>
                <a:cubicBezTo>
                  <a:pt x="8" y="66"/>
                  <a:pt x="5" y="66"/>
                  <a:pt x="5" y="66"/>
                </a:cubicBezTo>
                <a:cubicBezTo>
                  <a:pt x="5" y="6"/>
                  <a:pt x="5" y="5"/>
                  <a:pt x="5" y="5"/>
                </a:cubicBezTo>
                <a:cubicBezTo>
                  <a:pt x="25" y="5"/>
                  <a:pt x="26" y="5"/>
                  <a:pt x="26" y="5"/>
                </a:cubicBezTo>
                <a:cubicBezTo>
                  <a:pt x="26" y="23"/>
                  <a:pt x="26" y="24"/>
                  <a:pt x="26" y="24"/>
                </a:cubicBezTo>
                <a:cubicBezTo>
                  <a:pt x="26" y="27"/>
                  <a:pt x="28" y="31"/>
                  <a:pt x="32" y="31"/>
                </a:cubicBezTo>
                <a:cubicBezTo>
                  <a:pt x="50" y="31"/>
                  <a:pt x="52" y="31"/>
                  <a:pt x="52" y="31"/>
                </a:cubicBezTo>
                <a:lnTo>
                  <a:pt x="52" y="66"/>
                </a:lnTo>
                <a:close/>
                <a:moveTo>
                  <a:pt x="32" y="24"/>
                </a:moveTo>
                <a:cubicBezTo>
                  <a:pt x="32" y="5"/>
                  <a:pt x="32" y="5"/>
                  <a:pt x="32" y="5"/>
                </a:cubicBezTo>
                <a:cubicBezTo>
                  <a:pt x="52" y="24"/>
                  <a:pt x="52" y="24"/>
                  <a:pt x="52" y="24"/>
                </a:cubicBezTo>
                <a:lnTo>
                  <a:pt x="32" y="2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39" name="Straight Connector 38"/>
          <p:cNvCxnSpPr/>
          <p:nvPr/>
        </p:nvCxnSpPr>
        <p:spPr>
          <a:xfrm flipH="1">
            <a:off x="10114589" y="3072558"/>
            <a:ext cx="622187" cy="1628158"/>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cxnSp>
        <p:nvCxnSpPr>
          <p:cNvPr id="40" name="Straight Connector 39"/>
          <p:cNvCxnSpPr/>
          <p:nvPr/>
        </p:nvCxnSpPr>
        <p:spPr>
          <a:xfrm flipV="1">
            <a:off x="9161127" y="2315027"/>
            <a:ext cx="953462" cy="704704"/>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cxnSp>
        <p:nvCxnSpPr>
          <p:cNvPr id="42" name="Straight Connector 41"/>
          <p:cNvCxnSpPr/>
          <p:nvPr/>
        </p:nvCxnSpPr>
        <p:spPr>
          <a:xfrm flipV="1">
            <a:off x="9869484" y="3072558"/>
            <a:ext cx="622187" cy="1628158"/>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44" name="Text Placeholder 2"/>
          <p:cNvSpPr txBox="1">
            <a:spLocks/>
          </p:cNvSpPr>
          <p:nvPr/>
        </p:nvSpPr>
        <p:spPr>
          <a:xfrm>
            <a:off x="10320729" y="2390380"/>
            <a:ext cx="885957" cy="2769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bg1">
                    <a:alpha val="99000"/>
                  </a:schemeClr>
                </a:solidFill>
                <a:latin typeface="+mj-lt"/>
              </a:rPr>
              <a:t>*NS</a:t>
            </a:r>
            <a:endParaRPr lang="en-US" spc="-100" dirty="0">
              <a:solidFill>
                <a:schemeClr val="bg1">
                  <a:alpha val="99000"/>
                </a:schemeClr>
              </a:solidFill>
              <a:latin typeface="+mj-lt"/>
            </a:endParaRPr>
          </a:p>
        </p:txBody>
      </p:sp>
      <p:sp>
        <p:nvSpPr>
          <p:cNvPr id="22" name="TextBox 21"/>
          <p:cNvSpPr txBox="1"/>
          <p:nvPr/>
        </p:nvSpPr>
        <p:spPr>
          <a:xfrm>
            <a:off x="9663498" y="3645930"/>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a:solidFill>
                  <a:schemeClr val="bg1">
                    <a:alpha val="99000"/>
                  </a:schemeClr>
                </a:solidFill>
              </a:rPr>
              <a:t>(1)</a:t>
            </a:r>
          </a:p>
        </p:txBody>
      </p:sp>
      <p:sp>
        <p:nvSpPr>
          <p:cNvPr id="24" name="TextBox 23"/>
          <p:cNvSpPr txBox="1"/>
          <p:nvPr/>
        </p:nvSpPr>
        <p:spPr>
          <a:xfrm>
            <a:off x="10557721" y="3645930"/>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(2)</a:t>
            </a:r>
            <a:endParaRPr lang="en-US" sz="2800" dirty="0">
              <a:solidFill>
                <a:schemeClr val="bg1">
                  <a:alpha val="99000"/>
                </a:schemeClr>
              </a:solidFill>
            </a:endParaRPr>
          </a:p>
        </p:txBody>
      </p:sp>
      <p:sp>
        <p:nvSpPr>
          <p:cNvPr id="34" name="TextBox 33"/>
          <p:cNvSpPr txBox="1"/>
          <p:nvPr/>
        </p:nvSpPr>
        <p:spPr>
          <a:xfrm>
            <a:off x="8733566" y="4652766"/>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(3)</a:t>
            </a:r>
            <a:endParaRPr lang="en-US" sz="2800" dirty="0">
              <a:solidFill>
                <a:schemeClr val="bg1">
                  <a:alpha val="99000"/>
                </a:schemeClr>
              </a:solidFill>
            </a:endParaRPr>
          </a:p>
        </p:txBody>
      </p:sp>
      <p:sp>
        <p:nvSpPr>
          <p:cNvPr id="35" name="TextBox 34"/>
          <p:cNvSpPr txBox="1"/>
          <p:nvPr/>
        </p:nvSpPr>
        <p:spPr>
          <a:xfrm>
            <a:off x="9302238" y="2125364"/>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(4)</a:t>
            </a:r>
            <a:endParaRPr lang="en-US" sz="2800" dirty="0">
              <a:solidFill>
                <a:schemeClr val="bg1">
                  <a:alpha val="99000"/>
                </a:schemeClr>
              </a:solidFill>
            </a:endParaRPr>
          </a:p>
        </p:txBody>
      </p:sp>
      <p:sp>
        <p:nvSpPr>
          <p:cNvPr id="36" name="TextBox 35"/>
          <p:cNvSpPr txBox="1"/>
          <p:nvPr/>
        </p:nvSpPr>
        <p:spPr>
          <a:xfrm>
            <a:off x="10557721" y="3645930"/>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(5)</a:t>
            </a:r>
            <a:endParaRPr lang="en-US" sz="2800" dirty="0">
              <a:solidFill>
                <a:schemeClr val="bg1">
                  <a:alpha val="99000"/>
                </a:schemeClr>
              </a:solidFill>
            </a:endParaRPr>
          </a:p>
        </p:txBody>
      </p:sp>
    </p:spTree>
    <p:extLst>
      <p:ext uri="{BB962C8B-B14F-4D97-AF65-F5344CB8AC3E}">
        <p14:creationId xmlns:p14="http://schemas.microsoft.com/office/powerpoint/2010/main" val="87405585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wipe(down)">
                                      <p:cBhvr>
                                        <p:cTn id="10" dur="500"/>
                                        <p:tgtEl>
                                          <p:spTgt spid="4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ipe(up)">
                                      <p:cBhvr>
                                        <p:cTn id="21" dur="500"/>
                                        <p:tgtEl>
                                          <p:spTgt spid="3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down)">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42"/>
                                        </p:tgtEl>
                                      </p:cBhvr>
                                    </p:animEffect>
                                    <p:set>
                                      <p:cBhvr>
                                        <p:cTn id="43" dur="1" fill="hold">
                                          <p:stCondLst>
                                            <p:cond delay="499"/>
                                          </p:stCondLst>
                                        </p:cTn>
                                        <p:tgtEl>
                                          <p:spTgt spid="42"/>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39"/>
                                        </p:tgtEl>
                                      </p:cBhvr>
                                    </p:animEffect>
                                    <p:set>
                                      <p:cBhvr>
                                        <p:cTn id="46" dur="1" fill="hold">
                                          <p:stCondLst>
                                            <p:cond delay="499"/>
                                          </p:stCondLst>
                                        </p:cTn>
                                        <p:tgtEl>
                                          <p:spTgt spid="39"/>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21"/>
                                        </p:tgtEl>
                                      </p:cBhvr>
                                    </p:animEffect>
                                    <p:set>
                                      <p:cBhvr>
                                        <p:cTn id="49" dur="1" fill="hold">
                                          <p:stCondLst>
                                            <p:cond delay="499"/>
                                          </p:stCondLst>
                                        </p:cTn>
                                        <p:tgtEl>
                                          <p:spTgt spid="21"/>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22"/>
                                        </p:tgtEl>
                                      </p:cBhvr>
                                    </p:animEffect>
                                    <p:set>
                                      <p:cBhvr>
                                        <p:cTn id="52" dur="1" fill="hold">
                                          <p:stCondLst>
                                            <p:cond delay="499"/>
                                          </p:stCondLst>
                                        </p:cTn>
                                        <p:tgtEl>
                                          <p:spTgt spid="22"/>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24"/>
                                        </p:tgtEl>
                                      </p:cBhvr>
                                    </p:animEffect>
                                    <p:set>
                                      <p:cBhvr>
                                        <p:cTn id="55" dur="1" fill="hold">
                                          <p:stCondLst>
                                            <p:cond delay="499"/>
                                          </p:stCondLst>
                                        </p:cTn>
                                        <p:tgtEl>
                                          <p:spTgt spid="24"/>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34"/>
                                        </p:tgtEl>
                                      </p:cBhvr>
                                    </p:animEffect>
                                    <p:set>
                                      <p:cBhvr>
                                        <p:cTn id="58" dur="1" fill="hold">
                                          <p:stCondLst>
                                            <p:cond delay="499"/>
                                          </p:stCondLst>
                                        </p:cTn>
                                        <p:tgtEl>
                                          <p:spTgt spid="3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animEffect transition="in" filter="fade">
                                      <p:cBhvr>
                                        <p:cTn id="63" dur="500"/>
                                        <p:tgtEl>
                                          <p:spTgt spid="3">
                                            <p:txEl>
                                              <p:pRg st="5" end="5"/>
                                            </p:txEl>
                                          </p:spTgt>
                                        </p:tgtEl>
                                      </p:cBhvr>
                                    </p:animEffect>
                                  </p:childTnLst>
                                </p:cTn>
                              </p:par>
                              <p:par>
                                <p:cTn id="64" presetID="22" presetClass="entr" presetSubtype="8" fill="hold" nodeType="with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ipe(left)">
                                      <p:cBhvr>
                                        <p:cTn id="66" dur="500"/>
                                        <p:tgtEl>
                                          <p:spTgt spid="4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500"/>
                                        <p:tgtEl>
                                          <p:spTgt spid="35"/>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
                                            <p:txEl>
                                              <p:pRg st="6" end="6"/>
                                            </p:txEl>
                                          </p:spTgt>
                                        </p:tgtEl>
                                        <p:attrNameLst>
                                          <p:attrName>style.visibility</p:attrName>
                                        </p:attrNameLst>
                                      </p:cBhvr>
                                      <p:to>
                                        <p:strVal val="visible"/>
                                      </p:to>
                                    </p:set>
                                    <p:animEffect transition="in" filter="fade">
                                      <p:cBhvr>
                                        <p:cTn id="74" dur="500"/>
                                        <p:tgtEl>
                                          <p:spTgt spid="3">
                                            <p:txEl>
                                              <p:pRg st="6" end="6"/>
                                            </p:txEl>
                                          </p:spTgt>
                                        </p:tgtEl>
                                      </p:cBhvr>
                                    </p:animEffect>
                                  </p:childTnLst>
                                </p:cTn>
                              </p:par>
                              <p:par>
                                <p:cTn id="75" presetID="22" presetClass="entr" presetSubtype="1" fill="hold" nodeType="with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wipe(up)">
                                      <p:cBhvr>
                                        <p:cTn id="77" dur="500"/>
                                        <p:tgtEl>
                                          <p:spTgt spid="39"/>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fade">
                                      <p:cBhvr>
                                        <p:cTn id="8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4" grpId="0"/>
      <p:bldP spid="24" grpId="1"/>
      <p:bldP spid="34" grpId="0"/>
      <p:bldP spid="34" grpId="1"/>
      <p:bldP spid="35" grpId="0"/>
      <p:bldP spid="3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669713" cy="664797"/>
          </a:xfrm>
        </p:spPr>
        <p:txBody>
          <a:bodyPr/>
          <a:lstStyle/>
          <a:p>
            <a:r>
              <a:rPr lang="en-US" sz="4800" dirty="0" smtClean="0"/>
              <a:t>Communications: </a:t>
            </a:r>
            <a:r>
              <a:rPr lang="en-US" sz="4800" dirty="0"/>
              <a:t>Cloud-initiated to device?</a:t>
            </a:r>
          </a:p>
        </p:txBody>
      </p:sp>
      <p:sp>
        <p:nvSpPr>
          <p:cNvPr id="3" name="Text Placeholder 2"/>
          <p:cNvSpPr>
            <a:spLocks noGrp="1"/>
          </p:cNvSpPr>
          <p:nvPr>
            <p:ph type="body" sz="quarter" idx="10"/>
          </p:nvPr>
        </p:nvSpPr>
        <p:spPr>
          <a:xfrm>
            <a:off x="519113" y="1447799"/>
            <a:ext cx="5348288" cy="4815164"/>
          </a:xfrm>
        </p:spPr>
        <p:txBody>
          <a:bodyPr/>
          <a:lstStyle/>
          <a:p>
            <a:r>
              <a:rPr lang="en-US" sz="3600" dirty="0" smtClean="0">
                <a:solidFill>
                  <a:schemeClr val="accent1">
                    <a:alpha val="99000"/>
                  </a:schemeClr>
                </a:solidFill>
              </a:rPr>
              <a:t>Common pattern</a:t>
            </a:r>
          </a:p>
          <a:p>
            <a:pPr lvl="1"/>
            <a:r>
              <a:rPr lang="en-US" sz="1800" dirty="0" smtClean="0"/>
              <a:t>Use cloud-initiated push to tell </a:t>
            </a:r>
            <a:br>
              <a:rPr lang="en-US" sz="1800" dirty="0" smtClean="0"/>
            </a:br>
            <a:r>
              <a:rPr lang="en-US" sz="1800" dirty="0" smtClean="0"/>
              <a:t>the device to call to a service</a:t>
            </a:r>
          </a:p>
          <a:p>
            <a:pPr lvl="1"/>
            <a:endParaRPr lang="en-US" sz="1800" dirty="0" smtClean="0"/>
          </a:p>
          <a:p>
            <a:pPr>
              <a:spcAft>
                <a:spcPts val="1200"/>
              </a:spcAft>
            </a:pPr>
            <a:r>
              <a:rPr lang="en-US" sz="3600" dirty="0" smtClean="0">
                <a:solidFill>
                  <a:schemeClr val="accent1">
                    <a:alpha val="99000"/>
                  </a:schemeClr>
                </a:solidFill>
              </a:rPr>
              <a:t>Cloud sends notification</a:t>
            </a:r>
          </a:p>
          <a:p>
            <a:pPr>
              <a:spcAft>
                <a:spcPts val="1200"/>
              </a:spcAft>
            </a:pPr>
            <a:r>
              <a:rPr lang="en-US" sz="3600" dirty="0" smtClean="0">
                <a:solidFill>
                  <a:schemeClr val="accent1">
                    <a:alpha val="99000"/>
                  </a:schemeClr>
                </a:solidFill>
              </a:rPr>
              <a:t>Notification services </a:t>
            </a:r>
            <a:br>
              <a:rPr lang="en-US" sz="3600" dirty="0" smtClean="0">
                <a:solidFill>
                  <a:schemeClr val="accent1">
                    <a:alpha val="99000"/>
                  </a:schemeClr>
                </a:solidFill>
              </a:rPr>
            </a:br>
            <a:r>
              <a:rPr lang="en-US" sz="3600" dirty="0" smtClean="0">
                <a:solidFill>
                  <a:schemeClr val="accent1">
                    <a:alpha val="99000"/>
                  </a:schemeClr>
                </a:solidFill>
              </a:rPr>
              <a:t>pushes to device</a:t>
            </a:r>
          </a:p>
          <a:p>
            <a:pPr>
              <a:spcAft>
                <a:spcPts val="1200"/>
              </a:spcAft>
            </a:pPr>
            <a:r>
              <a:rPr lang="en-US" sz="3600" dirty="0" smtClean="0">
                <a:solidFill>
                  <a:schemeClr val="accent1">
                    <a:alpha val="99000"/>
                  </a:schemeClr>
                </a:solidFill>
              </a:rPr>
              <a:t>Device receives message</a:t>
            </a:r>
            <a:br>
              <a:rPr lang="en-US" sz="3600" dirty="0" smtClean="0">
                <a:solidFill>
                  <a:schemeClr val="accent1">
                    <a:alpha val="99000"/>
                  </a:schemeClr>
                </a:solidFill>
              </a:rPr>
            </a:br>
            <a:r>
              <a:rPr lang="en-US" sz="3600" dirty="0" smtClean="0">
                <a:solidFill>
                  <a:schemeClr val="accent1">
                    <a:alpha val="99000"/>
                  </a:schemeClr>
                </a:solidFill>
              </a:rPr>
              <a:t>and calls to a service</a:t>
            </a:r>
          </a:p>
          <a:p>
            <a:pPr>
              <a:spcAft>
                <a:spcPts val="1200"/>
              </a:spcAft>
            </a:pPr>
            <a:r>
              <a:rPr lang="en-US" sz="3600" dirty="0" smtClean="0">
                <a:solidFill>
                  <a:schemeClr val="accent1">
                    <a:alpha val="99000"/>
                  </a:schemeClr>
                </a:solidFill>
              </a:rPr>
              <a:t>Web Role sends a response</a:t>
            </a:r>
          </a:p>
        </p:txBody>
      </p:sp>
      <p:sp>
        <p:nvSpPr>
          <p:cNvPr id="15" name="Rectangle 14"/>
          <p:cNvSpPr/>
          <p:nvPr/>
        </p:nvSpPr>
        <p:spPr bwMode="auto">
          <a:xfrm>
            <a:off x="6095999" y="1308296"/>
            <a:ext cx="5572125" cy="5070992"/>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sp>
        <p:nvSpPr>
          <p:cNvPr id="16" name="Freeform 7"/>
          <p:cNvSpPr>
            <a:spLocks/>
          </p:cNvSpPr>
          <p:nvPr/>
        </p:nvSpPr>
        <p:spPr bwMode="auto">
          <a:xfrm>
            <a:off x="6442022" y="2622339"/>
            <a:ext cx="3253175" cy="173588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8" name="Group 17"/>
          <p:cNvGrpSpPr/>
          <p:nvPr/>
        </p:nvGrpSpPr>
        <p:grpSpPr>
          <a:xfrm>
            <a:off x="9608085" y="4766823"/>
            <a:ext cx="681067" cy="1300737"/>
            <a:chOff x="-498475" y="1609726"/>
            <a:chExt cx="950913" cy="1816099"/>
          </a:xfrm>
        </p:grpSpPr>
        <p:sp>
          <p:nvSpPr>
            <p:cNvPr id="19"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p:cNvGrpSpPr/>
          <p:nvPr/>
        </p:nvGrpSpPr>
        <p:grpSpPr>
          <a:xfrm>
            <a:off x="7557755" y="2956580"/>
            <a:ext cx="1666994" cy="1380302"/>
            <a:chOff x="6736308" y="3134493"/>
            <a:chExt cx="1666994" cy="1380302"/>
          </a:xfrm>
        </p:grpSpPr>
        <p:grpSp>
          <p:nvGrpSpPr>
            <p:cNvPr id="22" name="Group 21"/>
            <p:cNvGrpSpPr/>
            <p:nvPr/>
          </p:nvGrpSpPr>
          <p:grpSpPr bwMode="black">
            <a:xfrm>
              <a:off x="6891720" y="3134493"/>
              <a:ext cx="1356170" cy="1103304"/>
              <a:chOff x="5184775" y="225425"/>
              <a:chExt cx="1500188" cy="1220788"/>
            </a:xfrm>
            <a:solidFill>
              <a:schemeClr val="accent1"/>
            </a:solidFill>
          </p:grpSpPr>
          <p:sp>
            <p:nvSpPr>
              <p:cNvPr id="24"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5"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6"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23" name="Text Placeholder 2"/>
            <p:cNvSpPr txBox="1">
              <a:spLocks/>
            </p:cNvSpPr>
            <p:nvPr/>
          </p:nvSpPr>
          <p:spPr>
            <a:xfrm>
              <a:off x="6736308" y="4237796"/>
              <a:ext cx="1666994" cy="2769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accent1">
                      <a:alpha val="99000"/>
                    </a:schemeClr>
                  </a:solidFill>
                  <a:latin typeface="+mj-lt"/>
                </a:rPr>
                <a:t>Web Role</a:t>
              </a:r>
              <a:endParaRPr lang="en-US" spc="-100" dirty="0">
                <a:solidFill>
                  <a:schemeClr val="accent1">
                    <a:alpha val="99000"/>
                  </a:schemeClr>
                </a:solidFill>
                <a:latin typeface="+mj-lt"/>
              </a:endParaRPr>
            </a:p>
          </p:txBody>
        </p:sp>
      </p:grpSp>
      <p:sp>
        <p:nvSpPr>
          <p:cNvPr id="27" name="Freeform 8"/>
          <p:cNvSpPr>
            <a:spLocks noEditPoints="1"/>
          </p:cNvSpPr>
          <p:nvPr/>
        </p:nvSpPr>
        <p:spPr bwMode="auto">
          <a:xfrm>
            <a:off x="10205314" y="1620024"/>
            <a:ext cx="1116787" cy="1390006"/>
          </a:xfrm>
          <a:custGeom>
            <a:avLst/>
            <a:gdLst>
              <a:gd name="T0" fmla="*/ 55 w 58"/>
              <a:gd name="T1" fmla="*/ 19 h 72"/>
              <a:gd name="T2" fmla="*/ 37 w 58"/>
              <a:gd name="T3" fmla="*/ 2 h 72"/>
              <a:gd name="T4" fmla="*/ 32 w 58"/>
              <a:gd name="T5" fmla="*/ 0 h 72"/>
              <a:gd name="T6" fmla="*/ 6 w 58"/>
              <a:gd name="T7" fmla="*/ 0 h 72"/>
              <a:gd name="T8" fmla="*/ 0 w 58"/>
              <a:gd name="T9" fmla="*/ 5 h 72"/>
              <a:gd name="T10" fmla="*/ 0 w 58"/>
              <a:gd name="T11" fmla="*/ 65 h 72"/>
              <a:gd name="T12" fmla="*/ 6 w 58"/>
              <a:gd name="T13" fmla="*/ 72 h 72"/>
              <a:gd name="T14" fmla="*/ 50 w 58"/>
              <a:gd name="T15" fmla="*/ 72 h 72"/>
              <a:gd name="T16" fmla="*/ 57 w 58"/>
              <a:gd name="T17" fmla="*/ 65 h 72"/>
              <a:gd name="T18" fmla="*/ 57 w 58"/>
              <a:gd name="T19" fmla="*/ 24 h 72"/>
              <a:gd name="T20" fmla="*/ 55 w 58"/>
              <a:gd name="T21" fmla="*/ 19 h 72"/>
              <a:gd name="T22" fmla="*/ 52 w 58"/>
              <a:gd name="T23" fmla="*/ 66 h 72"/>
              <a:gd name="T24" fmla="*/ 5 w 58"/>
              <a:gd name="T25" fmla="*/ 66 h 72"/>
              <a:gd name="T26" fmla="*/ 5 w 58"/>
              <a:gd name="T27" fmla="*/ 5 h 72"/>
              <a:gd name="T28" fmla="*/ 26 w 58"/>
              <a:gd name="T29" fmla="*/ 5 h 72"/>
              <a:gd name="T30" fmla="*/ 26 w 58"/>
              <a:gd name="T31" fmla="*/ 24 h 72"/>
              <a:gd name="T32" fmla="*/ 32 w 58"/>
              <a:gd name="T33" fmla="*/ 31 h 72"/>
              <a:gd name="T34" fmla="*/ 52 w 58"/>
              <a:gd name="T35" fmla="*/ 31 h 72"/>
              <a:gd name="T36" fmla="*/ 52 w 58"/>
              <a:gd name="T37" fmla="*/ 66 h 72"/>
              <a:gd name="T38" fmla="*/ 32 w 58"/>
              <a:gd name="T39" fmla="*/ 24 h 72"/>
              <a:gd name="T40" fmla="*/ 32 w 58"/>
              <a:gd name="T41" fmla="*/ 5 h 72"/>
              <a:gd name="T42" fmla="*/ 52 w 58"/>
              <a:gd name="T43" fmla="*/ 24 h 72"/>
              <a:gd name="T44" fmla="*/ 32 w 58"/>
              <a:gd name="T4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72">
                <a:moveTo>
                  <a:pt x="55" y="19"/>
                </a:moveTo>
                <a:cubicBezTo>
                  <a:pt x="37" y="2"/>
                  <a:pt x="37" y="2"/>
                  <a:pt x="37" y="2"/>
                </a:cubicBezTo>
                <a:cubicBezTo>
                  <a:pt x="35" y="0"/>
                  <a:pt x="34" y="0"/>
                  <a:pt x="32" y="0"/>
                </a:cubicBezTo>
                <a:cubicBezTo>
                  <a:pt x="6" y="0"/>
                  <a:pt x="6" y="0"/>
                  <a:pt x="6" y="0"/>
                </a:cubicBezTo>
                <a:cubicBezTo>
                  <a:pt x="3" y="0"/>
                  <a:pt x="0" y="2"/>
                  <a:pt x="0" y="5"/>
                </a:cubicBezTo>
                <a:cubicBezTo>
                  <a:pt x="0" y="65"/>
                  <a:pt x="0" y="65"/>
                  <a:pt x="0" y="65"/>
                </a:cubicBezTo>
                <a:cubicBezTo>
                  <a:pt x="0" y="68"/>
                  <a:pt x="3" y="72"/>
                  <a:pt x="6" y="72"/>
                </a:cubicBezTo>
                <a:cubicBezTo>
                  <a:pt x="50" y="72"/>
                  <a:pt x="50" y="72"/>
                  <a:pt x="50" y="72"/>
                </a:cubicBezTo>
                <a:cubicBezTo>
                  <a:pt x="54" y="72"/>
                  <a:pt x="57" y="68"/>
                  <a:pt x="57" y="65"/>
                </a:cubicBezTo>
                <a:cubicBezTo>
                  <a:pt x="57" y="24"/>
                  <a:pt x="57" y="24"/>
                  <a:pt x="57" y="24"/>
                </a:cubicBezTo>
                <a:cubicBezTo>
                  <a:pt x="57" y="24"/>
                  <a:pt x="58" y="22"/>
                  <a:pt x="55" y="19"/>
                </a:cubicBezTo>
                <a:close/>
                <a:moveTo>
                  <a:pt x="52" y="66"/>
                </a:moveTo>
                <a:cubicBezTo>
                  <a:pt x="8" y="66"/>
                  <a:pt x="5" y="66"/>
                  <a:pt x="5" y="66"/>
                </a:cubicBezTo>
                <a:cubicBezTo>
                  <a:pt x="5" y="6"/>
                  <a:pt x="5" y="5"/>
                  <a:pt x="5" y="5"/>
                </a:cubicBezTo>
                <a:cubicBezTo>
                  <a:pt x="25" y="5"/>
                  <a:pt x="26" y="5"/>
                  <a:pt x="26" y="5"/>
                </a:cubicBezTo>
                <a:cubicBezTo>
                  <a:pt x="26" y="23"/>
                  <a:pt x="26" y="24"/>
                  <a:pt x="26" y="24"/>
                </a:cubicBezTo>
                <a:cubicBezTo>
                  <a:pt x="26" y="27"/>
                  <a:pt x="28" y="31"/>
                  <a:pt x="32" y="31"/>
                </a:cubicBezTo>
                <a:cubicBezTo>
                  <a:pt x="50" y="31"/>
                  <a:pt x="52" y="31"/>
                  <a:pt x="52" y="31"/>
                </a:cubicBezTo>
                <a:lnTo>
                  <a:pt x="52" y="66"/>
                </a:lnTo>
                <a:close/>
                <a:moveTo>
                  <a:pt x="32" y="24"/>
                </a:moveTo>
                <a:cubicBezTo>
                  <a:pt x="32" y="5"/>
                  <a:pt x="32" y="5"/>
                  <a:pt x="32" y="5"/>
                </a:cubicBezTo>
                <a:cubicBezTo>
                  <a:pt x="52" y="24"/>
                  <a:pt x="52" y="24"/>
                  <a:pt x="52" y="24"/>
                </a:cubicBezTo>
                <a:lnTo>
                  <a:pt x="32" y="2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29" name="Straight Connector 28"/>
          <p:cNvCxnSpPr/>
          <p:nvPr/>
        </p:nvCxnSpPr>
        <p:spPr>
          <a:xfrm flipV="1">
            <a:off x="9161127" y="2315027"/>
            <a:ext cx="953462" cy="704704"/>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cxnSp>
        <p:nvCxnSpPr>
          <p:cNvPr id="17" name="Straight Connector 16"/>
          <p:cNvCxnSpPr/>
          <p:nvPr/>
        </p:nvCxnSpPr>
        <p:spPr>
          <a:xfrm flipH="1">
            <a:off x="9948618" y="3082691"/>
            <a:ext cx="1022292" cy="1629009"/>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cxnSp>
        <p:nvCxnSpPr>
          <p:cNvPr id="28" name="Straight Connector 27"/>
          <p:cNvCxnSpPr/>
          <p:nvPr/>
        </p:nvCxnSpPr>
        <p:spPr>
          <a:xfrm>
            <a:off x="8763000" y="3671073"/>
            <a:ext cx="707697" cy="1857927"/>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cxnSp>
        <p:nvCxnSpPr>
          <p:cNvPr id="30" name="Straight Connector 29"/>
          <p:cNvCxnSpPr/>
          <p:nvPr/>
        </p:nvCxnSpPr>
        <p:spPr>
          <a:xfrm flipH="1" flipV="1">
            <a:off x="8913655" y="3478411"/>
            <a:ext cx="622187" cy="1628158"/>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31" name="Text Placeholder 2"/>
          <p:cNvSpPr txBox="1">
            <a:spLocks/>
          </p:cNvSpPr>
          <p:nvPr/>
        </p:nvSpPr>
        <p:spPr>
          <a:xfrm>
            <a:off x="10320729" y="2390380"/>
            <a:ext cx="885957" cy="2769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bg1">
                    <a:alpha val="99000"/>
                  </a:schemeClr>
                </a:solidFill>
                <a:latin typeface="+mj-lt"/>
              </a:rPr>
              <a:t>*NS</a:t>
            </a:r>
            <a:endParaRPr lang="en-US" spc="-100" dirty="0">
              <a:solidFill>
                <a:schemeClr val="bg1">
                  <a:alpha val="99000"/>
                </a:schemeClr>
              </a:solidFill>
              <a:latin typeface="+mj-lt"/>
            </a:endParaRPr>
          </a:p>
        </p:txBody>
      </p:sp>
      <p:sp>
        <p:nvSpPr>
          <p:cNvPr id="32" name="TextBox 31"/>
          <p:cNvSpPr txBox="1"/>
          <p:nvPr/>
        </p:nvSpPr>
        <p:spPr>
          <a:xfrm>
            <a:off x="9373524" y="4155204"/>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(3)</a:t>
            </a:r>
            <a:endParaRPr lang="en-US" sz="2800" dirty="0">
              <a:solidFill>
                <a:schemeClr val="bg1">
                  <a:alpha val="99000"/>
                </a:schemeClr>
              </a:solidFill>
            </a:endParaRPr>
          </a:p>
        </p:txBody>
      </p:sp>
      <p:sp>
        <p:nvSpPr>
          <p:cNvPr id="33" name="TextBox 32"/>
          <p:cNvSpPr txBox="1"/>
          <p:nvPr/>
        </p:nvSpPr>
        <p:spPr>
          <a:xfrm>
            <a:off x="10614871" y="3645930"/>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(2)</a:t>
            </a:r>
            <a:endParaRPr lang="en-US" sz="2800" dirty="0">
              <a:solidFill>
                <a:schemeClr val="bg1">
                  <a:alpha val="99000"/>
                </a:schemeClr>
              </a:solidFill>
            </a:endParaRPr>
          </a:p>
        </p:txBody>
      </p:sp>
      <p:sp>
        <p:nvSpPr>
          <p:cNvPr id="34" name="TextBox 33"/>
          <p:cNvSpPr txBox="1"/>
          <p:nvPr/>
        </p:nvSpPr>
        <p:spPr>
          <a:xfrm>
            <a:off x="8733566" y="4652766"/>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(4)</a:t>
            </a:r>
            <a:endParaRPr lang="en-US" sz="2800" dirty="0">
              <a:solidFill>
                <a:schemeClr val="bg1">
                  <a:alpha val="99000"/>
                </a:schemeClr>
              </a:solidFill>
            </a:endParaRPr>
          </a:p>
        </p:txBody>
      </p:sp>
      <p:sp>
        <p:nvSpPr>
          <p:cNvPr id="35" name="TextBox 34"/>
          <p:cNvSpPr txBox="1"/>
          <p:nvPr/>
        </p:nvSpPr>
        <p:spPr>
          <a:xfrm>
            <a:off x="9302238" y="2125364"/>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(1)</a:t>
            </a:r>
            <a:endParaRPr lang="en-US" sz="2800" dirty="0">
              <a:solidFill>
                <a:schemeClr val="bg1">
                  <a:alpha val="99000"/>
                </a:schemeClr>
              </a:solidFill>
            </a:endParaRPr>
          </a:p>
        </p:txBody>
      </p:sp>
    </p:spTree>
    <p:extLst>
      <p:ext uri="{BB962C8B-B14F-4D97-AF65-F5344CB8AC3E}">
        <p14:creationId xmlns:p14="http://schemas.microsoft.com/office/powerpoint/2010/main" val="15393297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up)">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down)">
                                      <p:cBhvr>
                                        <p:cTn id="32" dur="500"/>
                                        <p:tgtEl>
                                          <p:spTgt spid="3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par>
                                <p:cTn id="41" presetID="22" presetClass="entr" presetSubtype="1"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up)">
                                      <p:cBhvr>
                                        <p:cTn id="43" dur="500"/>
                                        <p:tgtEl>
                                          <p:spTgt spid="2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Notifications: </a:t>
            </a:r>
            <a:r>
              <a:rPr lang="en-US" dirty="0"/>
              <a:t>Different services</a:t>
            </a:r>
          </a:p>
        </p:txBody>
      </p:sp>
      <p:grpSp>
        <p:nvGrpSpPr>
          <p:cNvPr id="20" name="Group 19"/>
          <p:cNvGrpSpPr/>
          <p:nvPr/>
        </p:nvGrpSpPr>
        <p:grpSpPr>
          <a:xfrm>
            <a:off x="519112" y="1294241"/>
            <a:ext cx="10805379" cy="1147437"/>
            <a:chOff x="519112" y="1294241"/>
            <a:chExt cx="10805379" cy="1147437"/>
          </a:xfrm>
        </p:grpSpPr>
        <p:sp>
          <p:nvSpPr>
            <p:cNvPr id="6" name="Rectangle 5"/>
            <p:cNvSpPr/>
            <p:nvPr/>
          </p:nvSpPr>
          <p:spPr bwMode="auto">
            <a:xfrm>
              <a:off x="519112" y="1294241"/>
              <a:ext cx="3711653" cy="1147437"/>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3600" dirty="0">
                  <a:solidFill>
                    <a:schemeClr val="bg1">
                      <a:alpha val="99000"/>
                    </a:schemeClr>
                  </a:solidFill>
                  <a:latin typeface="Segoe UI Light" pitchFamily="34" charset="0"/>
                </a:rPr>
                <a:t>Windows 8: </a:t>
              </a:r>
            </a:p>
          </p:txBody>
        </p:sp>
        <p:sp>
          <p:nvSpPr>
            <p:cNvPr id="12" name="Text Placeholder 2"/>
            <p:cNvSpPr txBox="1">
              <a:spLocks/>
            </p:cNvSpPr>
            <p:nvPr/>
          </p:nvSpPr>
          <p:spPr>
            <a:xfrm>
              <a:off x="4496556" y="1646360"/>
              <a:ext cx="6827935" cy="4431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smtClean="0"/>
                <a:t>Windows Push Notification Service </a:t>
              </a:r>
              <a:r>
                <a:rPr lang="en-US" sz="3200" dirty="0" smtClean="0">
                  <a:solidFill>
                    <a:schemeClr val="accent1">
                      <a:alpha val="99000"/>
                    </a:schemeClr>
                  </a:solidFill>
                </a:rPr>
                <a:t>(WNS)</a:t>
              </a:r>
            </a:p>
          </p:txBody>
        </p:sp>
      </p:grpSp>
      <p:grpSp>
        <p:nvGrpSpPr>
          <p:cNvPr id="19" name="Group 18"/>
          <p:cNvGrpSpPr/>
          <p:nvPr/>
        </p:nvGrpSpPr>
        <p:grpSpPr>
          <a:xfrm>
            <a:off x="519112" y="2555692"/>
            <a:ext cx="10805379" cy="1147437"/>
            <a:chOff x="519112" y="2555692"/>
            <a:chExt cx="10805379" cy="1147437"/>
          </a:xfrm>
        </p:grpSpPr>
        <p:sp>
          <p:nvSpPr>
            <p:cNvPr id="7" name="Rectangle 6"/>
            <p:cNvSpPr/>
            <p:nvPr/>
          </p:nvSpPr>
          <p:spPr bwMode="auto">
            <a:xfrm>
              <a:off x="519112" y="2555692"/>
              <a:ext cx="3711653" cy="1147437"/>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3600" dirty="0">
                  <a:solidFill>
                    <a:schemeClr val="bg1">
                      <a:alpha val="99000"/>
                    </a:schemeClr>
                  </a:solidFill>
                  <a:latin typeface="Segoe UI Light" pitchFamily="34" charset="0"/>
                </a:rPr>
                <a:t>Windows Phone: </a:t>
              </a:r>
            </a:p>
          </p:txBody>
        </p:sp>
        <p:sp>
          <p:nvSpPr>
            <p:cNvPr id="13" name="Text Placeholder 2"/>
            <p:cNvSpPr txBox="1">
              <a:spLocks/>
            </p:cNvSpPr>
            <p:nvPr/>
          </p:nvSpPr>
          <p:spPr>
            <a:xfrm>
              <a:off x="4496556" y="2907811"/>
              <a:ext cx="6827935" cy="4431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smtClean="0"/>
                <a:t>Microsoft Push Notification Service </a:t>
              </a:r>
              <a:r>
                <a:rPr lang="en-US" sz="3200" dirty="0">
                  <a:solidFill>
                    <a:schemeClr val="accent1">
                      <a:alpha val="99000"/>
                    </a:schemeClr>
                  </a:solidFill>
                </a:rPr>
                <a:t>(MPNS)</a:t>
              </a:r>
            </a:p>
          </p:txBody>
        </p:sp>
      </p:grpSp>
      <p:grpSp>
        <p:nvGrpSpPr>
          <p:cNvPr id="18" name="Group 17"/>
          <p:cNvGrpSpPr/>
          <p:nvPr/>
        </p:nvGrpSpPr>
        <p:grpSpPr>
          <a:xfrm>
            <a:off x="519112" y="3817142"/>
            <a:ext cx="10805379" cy="1147437"/>
            <a:chOff x="519112" y="3817142"/>
            <a:chExt cx="10805379" cy="1147437"/>
          </a:xfrm>
        </p:grpSpPr>
        <p:sp>
          <p:nvSpPr>
            <p:cNvPr id="8" name="Rectangle 7"/>
            <p:cNvSpPr/>
            <p:nvPr/>
          </p:nvSpPr>
          <p:spPr bwMode="auto">
            <a:xfrm>
              <a:off x="519112" y="3817142"/>
              <a:ext cx="3711653" cy="1147437"/>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3600" dirty="0" err="1">
                  <a:solidFill>
                    <a:schemeClr val="bg1">
                      <a:alpha val="99000"/>
                    </a:schemeClr>
                  </a:solidFill>
                  <a:latin typeface="Segoe UI Light" pitchFamily="34" charset="0"/>
                </a:rPr>
                <a:t>iOS</a:t>
              </a:r>
              <a:r>
                <a:rPr lang="en-US" sz="3600" dirty="0">
                  <a:solidFill>
                    <a:schemeClr val="bg1">
                      <a:alpha val="99000"/>
                    </a:schemeClr>
                  </a:solidFill>
                  <a:latin typeface="Segoe UI Light" pitchFamily="34" charset="0"/>
                </a:rPr>
                <a:t>: </a:t>
              </a:r>
            </a:p>
          </p:txBody>
        </p:sp>
        <p:sp>
          <p:nvSpPr>
            <p:cNvPr id="14" name="Text Placeholder 2"/>
            <p:cNvSpPr txBox="1">
              <a:spLocks/>
            </p:cNvSpPr>
            <p:nvPr/>
          </p:nvSpPr>
          <p:spPr>
            <a:xfrm>
              <a:off x="4496556" y="4169261"/>
              <a:ext cx="6827935" cy="4431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smtClean="0"/>
                <a:t>Apple Push Notification Service </a:t>
              </a:r>
              <a:r>
                <a:rPr lang="en-US" sz="3200" dirty="0">
                  <a:solidFill>
                    <a:schemeClr val="accent1">
                      <a:alpha val="99000"/>
                    </a:schemeClr>
                  </a:solidFill>
                </a:rPr>
                <a:t>(APNS)</a:t>
              </a:r>
            </a:p>
          </p:txBody>
        </p:sp>
      </p:grpSp>
      <p:grpSp>
        <p:nvGrpSpPr>
          <p:cNvPr id="17" name="Group 16"/>
          <p:cNvGrpSpPr/>
          <p:nvPr/>
        </p:nvGrpSpPr>
        <p:grpSpPr>
          <a:xfrm>
            <a:off x="519112" y="5078593"/>
            <a:ext cx="10805379" cy="1147437"/>
            <a:chOff x="519112" y="5078593"/>
            <a:chExt cx="10805379" cy="1147437"/>
          </a:xfrm>
        </p:grpSpPr>
        <p:sp>
          <p:nvSpPr>
            <p:cNvPr id="9" name="Rectangle 8"/>
            <p:cNvSpPr/>
            <p:nvPr/>
          </p:nvSpPr>
          <p:spPr bwMode="auto">
            <a:xfrm>
              <a:off x="519112" y="5078593"/>
              <a:ext cx="3711653" cy="1147437"/>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3600" dirty="0">
                  <a:solidFill>
                    <a:schemeClr val="bg1">
                      <a:alpha val="99000"/>
                    </a:schemeClr>
                  </a:solidFill>
                  <a:latin typeface="Segoe UI Light" pitchFamily="34" charset="0"/>
                </a:rPr>
                <a:t>Android: </a:t>
              </a:r>
            </a:p>
          </p:txBody>
        </p:sp>
        <p:sp>
          <p:nvSpPr>
            <p:cNvPr id="15" name="Text Placeholder 2"/>
            <p:cNvSpPr txBox="1">
              <a:spLocks/>
            </p:cNvSpPr>
            <p:nvPr/>
          </p:nvSpPr>
          <p:spPr>
            <a:xfrm>
              <a:off x="4496556" y="5430712"/>
              <a:ext cx="6827935" cy="4431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smtClean="0"/>
                <a:t>Cloud To Device Messaging </a:t>
              </a:r>
              <a:r>
                <a:rPr lang="en-US" sz="3200" dirty="0">
                  <a:solidFill>
                    <a:schemeClr val="accent1">
                      <a:alpha val="99000"/>
                    </a:schemeClr>
                  </a:solidFill>
                </a:rPr>
                <a:t>(C2DM)</a:t>
              </a:r>
            </a:p>
          </p:txBody>
        </p:sp>
      </p:grpSp>
    </p:spTree>
    <p:extLst>
      <p:ext uri="{BB962C8B-B14F-4D97-AF65-F5344CB8AC3E}">
        <p14:creationId xmlns:p14="http://schemas.microsoft.com/office/powerpoint/2010/main" val="425677196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649965" cy="1523494"/>
          </a:xfrm>
        </p:spPr>
        <p:txBody>
          <a:bodyPr/>
          <a:lstStyle/>
          <a:p>
            <a:r>
              <a:rPr lang="en-US" dirty="0" smtClean="0"/>
              <a:t>Demonstrate Push Notifications on Windows Phone using </a:t>
            </a:r>
            <a:r>
              <a:rPr lang="en-US" dirty="0" err="1" smtClean="0"/>
              <a:t>NuGets</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 </a:t>
            </a:r>
            <a:endParaRPr lang="en-US" dirty="0"/>
          </a:p>
        </p:txBody>
      </p:sp>
    </p:spTree>
    <p:extLst>
      <p:ext uri="{BB962C8B-B14F-4D97-AF65-F5344CB8AC3E}">
        <p14:creationId xmlns:p14="http://schemas.microsoft.com/office/powerpoint/2010/main" val="125525674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Platform Services</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400525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Platform Services</a:t>
            </a:r>
            <a:endParaRPr lang="en-US" dirty="0"/>
          </a:p>
        </p:txBody>
      </p:sp>
      <p:grpSp>
        <p:nvGrpSpPr>
          <p:cNvPr id="13" name="Group 12"/>
          <p:cNvGrpSpPr/>
          <p:nvPr/>
        </p:nvGrpSpPr>
        <p:grpSpPr>
          <a:xfrm>
            <a:off x="519112" y="1311721"/>
            <a:ext cx="4397695" cy="2139787"/>
            <a:chOff x="519112" y="1311721"/>
            <a:chExt cx="4397695" cy="2139787"/>
          </a:xfrm>
        </p:grpSpPr>
        <p:sp>
          <p:nvSpPr>
            <p:cNvPr id="19" name="Rounded Rectangle 18"/>
            <p:cNvSpPr/>
            <p:nvPr/>
          </p:nvSpPr>
          <p:spPr bwMode="auto">
            <a:xfrm>
              <a:off x="519112" y="1311721"/>
              <a:ext cx="4397695" cy="2139787"/>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20" name="Rectangle 19"/>
            <p:cNvSpPr/>
            <p:nvPr/>
          </p:nvSpPr>
          <p:spPr>
            <a:xfrm>
              <a:off x="636568" y="2975976"/>
              <a:ext cx="3440132" cy="424732"/>
            </a:xfrm>
            <a:prstGeom prst="rect">
              <a:avLst/>
            </a:prstGeom>
          </p:spPr>
          <p:txBody>
            <a:bodyPr wrap="square">
              <a:spAutoFit/>
            </a:bodyPr>
            <a:lstStyle/>
            <a:p>
              <a:pPr defTabSz="914361">
                <a:lnSpc>
                  <a:spcPct val="90000"/>
                </a:lnSpc>
                <a:defRPr/>
              </a:pPr>
              <a:r>
                <a:rPr lang="en-US" kern="0" dirty="0">
                  <a:gradFill>
                    <a:gsLst>
                      <a:gs pos="0">
                        <a:srgbClr val="FFFFFF"/>
                      </a:gs>
                      <a:gs pos="100000">
                        <a:srgbClr val="FFFFFF"/>
                      </a:gs>
                    </a:gsLst>
                    <a:lin ang="5400000" scaled="0"/>
                  </a:gradFill>
                  <a:latin typeface="+mj-lt"/>
                </a:rPr>
                <a:t>Access Control Service</a:t>
              </a:r>
            </a:p>
          </p:txBody>
        </p:sp>
        <p:sp>
          <p:nvSpPr>
            <p:cNvPr id="90" name="Freeform 17"/>
            <p:cNvSpPr>
              <a:spLocks noEditPoints="1"/>
            </p:cNvSpPr>
            <p:nvPr/>
          </p:nvSpPr>
          <p:spPr bwMode="black">
            <a:xfrm>
              <a:off x="2266183" y="1745081"/>
              <a:ext cx="897241" cy="898274"/>
            </a:xfrm>
            <a:custGeom>
              <a:avLst/>
              <a:gdLst>
                <a:gd name="T0" fmla="*/ 112 w 300"/>
                <a:gd name="T1" fmla="*/ 75 h 300"/>
                <a:gd name="T2" fmla="*/ 187 w 300"/>
                <a:gd name="T3" fmla="*/ 0 h 300"/>
                <a:gd name="T4" fmla="*/ 150 w 300"/>
                <a:gd name="T5" fmla="*/ 225 h 300"/>
                <a:gd name="T6" fmla="*/ 150 w 300"/>
                <a:gd name="T7" fmla="*/ 300 h 300"/>
                <a:gd name="T8" fmla="*/ 150 w 300"/>
                <a:gd name="T9" fmla="*/ 225 h 300"/>
                <a:gd name="T10" fmla="*/ 217 w 300"/>
                <a:gd name="T11" fmla="*/ 152 h 300"/>
                <a:gd name="T12" fmla="*/ 197 w 300"/>
                <a:gd name="T13" fmla="*/ 168 h 300"/>
                <a:gd name="T14" fmla="*/ 196 w 300"/>
                <a:gd name="T15" fmla="*/ 160 h 300"/>
                <a:gd name="T16" fmla="*/ 159 w 300"/>
                <a:gd name="T17" fmla="*/ 196 h 300"/>
                <a:gd name="T18" fmla="*/ 168 w 300"/>
                <a:gd name="T19" fmla="*/ 198 h 300"/>
                <a:gd name="T20" fmla="*/ 151 w 300"/>
                <a:gd name="T21" fmla="*/ 217 h 300"/>
                <a:gd name="T22" fmla="*/ 131 w 300"/>
                <a:gd name="T23" fmla="*/ 200 h 300"/>
                <a:gd name="T24" fmla="*/ 139 w 300"/>
                <a:gd name="T25" fmla="*/ 198 h 300"/>
                <a:gd name="T26" fmla="*/ 140 w 300"/>
                <a:gd name="T27" fmla="*/ 160 h 300"/>
                <a:gd name="T28" fmla="*/ 103 w 300"/>
                <a:gd name="T29" fmla="*/ 161 h 300"/>
                <a:gd name="T30" fmla="*/ 100 w 300"/>
                <a:gd name="T31" fmla="*/ 169 h 300"/>
                <a:gd name="T32" fmla="*/ 83 w 300"/>
                <a:gd name="T33" fmla="*/ 149 h 300"/>
                <a:gd name="T34" fmla="*/ 103 w 300"/>
                <a:gd name="T35" fmla="*/ 133 h 300"/>
                <a:gd name="T36" fmla="*/ 104 w 300"/>
                <a:gd name="T37" fmla="*/ 141 h 300"/>
                <a:gd name="T38" fmla="*/ 140 w 300"/>
                <a:gd name="T39" fmla="*/ 104 h 300"/>
                <a:gd name="T40" fmla="*/ 132 w 300"/>
                <a:gd name="T41" fmla="*/ 103 h 300"/>
                <a:gd name="T42" fmla="*/ 148 w 300"/>
                <a:gd name="T43" fmla="*/ 84 h 300"/>
                <a:gd name="T44" fmla="*/ 169 w 300"/>
                <a:gd name="T45" fmla="*/ 101 h 300"/>
                <a:gd name="T46" fmla="*/ 160 w 300"/>
                <a:gd name="T47" fmla="*/ 103 h 300"/>
                <a:gd name="T48" fmla="*/ 159 w 300"/>
                <a:gd name="T49" fmla="*/ 141 h 300"/>
                <a:gd name="T50" fmla="*/ 197 w 300"/>
                <a:gd name="T51" fmla="*/ 140 h 300"/>
                <a:gd name="T52" fmla="*/ 200 w 300"/>
                <a:gd name="T53" fmla="*/ 132 h 300"/>
                <a:gd name="T54" fmla="*/ 150 w 300"/>
                <a:gd name="T55" fmla="*/ 150 h 300"/>
                <a:gd name="T56" fmla="*/ 150 w 300"/>
                <a:gd name="T57" fmla="*/ 150 h 300"/>
                <a:gd name="T58" fmla="*/ 0 w 300"/>
                <a:gd name="T59" fmla="*/ 183 h 300"/>
                <a:gd name="T60" fmla="*/ 37 w 300"/>
                <a:gd name="T61" fmla="*/ 118 h 300"/>
                <a:gd name="T62" fmla="*/ 281 w 300"/>
                <a:gd name="T63" fmla="*/ 183 h 300"/>
                <a:gd name="T64" fmla="*/ 281 w 300"/>
                <a:gd name="T65" fmla="*/ 118 h 300"/>
                <a:gd name="T66" fmla="*/ 225 w 300"/>
                <a:gd name="T67" fmla="*/ 150 h 300"/>
                <a:gd name="T68" fmla="*/ 281 w 300"/>
                <a:gd name="T69" fmla="*/ 18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0" h="300">
                  <a:moveTo>
                    <a:pt x="187" y="75"/>
                  </a:moveTo>
                  <a:cubicBezTo>
                    <a:pt x="112" y="75"/>
                    <a:pt x="112" y="75"/>
                    <a:pt x="112" y="75"/>
                  </a:cubicBezTo>
                  <a:cubicBezTo>
                    <a:pt x="112" y="0"/>
                    <a:pt x="112" y="0"/>
                    <a:pt x="112" y="0"/>
                  </a:cubicBezTo>
                  <a:cubicBezTo>
                    <a:pt x="187" y="0"/>
                    <a:pt x="187" y="0"/>
                    <a:pt x="187" y="0"/>
                  </a:cubicBezTo>
                  <a:lnTo>
                    <a:pt x="187" y="75"/>
                  </a:lnTo>
                  <a:close/>
                  <a:moveTo>
                    <a:pt x="150" y="225"/>
                  </a:moveTo>
                  <a:cubicBezTo>
                    <a:pt x="129" y="225"/>
                    <a:pt x="112" y="242"/>
                    <a:pt x="112" y="263"/>
                  </a:cubicBezTo>
                  <a:cubicBezTo>
                    <a:pt x="112" y="284"/>
                    <a:pt x="129" y="300"/>
                    <a:pt x="150" y="300"/>
                  </a:cubicBezTo>
                  <a:cubicBezTo>
                    <a:pt x="171" y="300"/>
                    <a:pt x="187" y="284"/>
                    <a:pt x="187" y="263"/>
                  </a:cubicBezTo>
                  <a:cubicBezTo>
                    <a:pt x="187" y="242"/>
                    <a:pt x="171" y="225"/>
                    <a:pt x="150" y="225"/>
                  </a:cubicBezTo>
                  <a:close/>
                  <a:moveTo>
                    <a:pt x="217" y="149"/>
                  </a:moveTo>
                  <a:cubicBezTo>
                    <a:pt x="218" y="150"/>
                    <a:pt x="218" y="151"/>
                    <a:pt x="217" y="152"/>
                  </a:cubicBezTo>
                  <a:cubicBezTo>
                    <a:pt x="200" y="169"/>
                    <a:pt x="200" y="169"/>
                    <a:pt x="200" y="169"/>
                  </a:cubicBezTo>
                  <a:cubicBezTo>
                    <a:pt x="198" y="171"/>
                    <a:pt x="197" y="170"/>
                    <a:pt x="197" y="168"/>
                  </a:cubicBezTo>
                  <a:cubicBezTo>
                    <a:pt x="197" y="161"/>
                    <a:pt x="197" y="161"/>
                    <a:pt x="197" y="161"/>
                  </a:cubicBezTo>
                  <a:cubicBezTo>
                    <a:pt x="197" y="160"/>
                    <a:pt x="197" y="160"/>
                    <a:pt x="196" y="160"/>
                  </a:cubicBezTo>
                  <a:cubicBezTo>
                    <a:pt x="159" y="160"/>
                    <a:pt x="159" y="160"/>
                    <a:pt x="159" y="160"/>
                  </a:cubicBezTo>
                  <a:cubicBezTo>
                    <a:pt x="159" y="196"/>
                    <a:pt x="159" y="196"/>
                    <a:pt x="159" y="196"/>
                  </a:cubicBezTo>
                  <a:cubicBezTo>
                    <a:pt x="159" y="197"/>
                    <a:pt x="160" y="198"/>
                    <a:pt x="160" y="198"/>
                  </a:cubicBezTo>
                  <a:cubicBezTo>
                    <a:pt x="168" y="198"/>
                    <a:pt x="168" y="198"/>
                    <a:pt x="168" y="198"/>
                  </a:cubicBezTo>
                  <a:cubicBezTo>
                    <a:pt x="169" y="198"/>
                    <a:pt x="170" y="199"/>
                    <a:pt x="169" y="200"/>
                  </a:cubicBezTo>
                  <a:cubicBezTo>
                    <a:pt x="151" y="217"/>
                    <a:pt x="151" y="217"/>
                    <a:pt x="151" y="217"/>
                  </a:cubicBezTo>
                  <a:cubicBezTo>
                    <a:pt x="151" y="218"/>
                    <a:pt x="149" y="218"/>
                    <a:pt x="148" y="217"/>
                  </a:cubicBezTo>
                  <a:cubicBezTo>
                    <a:pt x="131" y="200"/>
                    <a:pt x="131" y="200"/>
                    <a:pt x="131" y="200"/>
                  </a:cubicBezTo>
                  <a:cubicBezTo>
                    <a:pt x="130" y="199"/>
                    <a:pt x="130" y="198"/>
                    <a:pt x="132" y="198"/>
                  </a:cubicBezTo>
                  <a:cubicBezTo>
                    <a:pt x="139" y="198"/>
                    <a:pt x="139" y="198"/>
                    <a:pt x="139" y="198"/>
                  </a:cubicBezTo>
                  <a:cubicBezTo>
                    <a:pt x="140" y="198"/>
                    <a:pt x="140" y="197"/>
                    <a:pt x="140" y="196"/>
                  </a:cubicBezTo>
                  <a:cubicBezTo>
                    <a:pt x="140" y="160"/>
                    <a:pt x="140" y="160"/>
                    <a:pt x="140" y="160"/>
                  </a:cubicBezTo>
                  <a:cubicBezTo>
                    <a:pt x="104" y="160"/>
                    <a:pt x="104" y="160"/>
                    <a:pt x="104" y="160"/>
                  </a:cubicBezTo>
                  <a:cubicBezTo>
                    <a:pt x="103" y="160"/>
                    <a:pt x="103" y="160"/>
                    <a:pt x="103" y="161"/>
                  </a:cubicBezTo>
                  <a:cubicBezTo>
                    <a:pt x="103" y="168"/>
                    <a:pt x="103" y="168"/>
                    <a:pt x="103" y="168"/>
                  </a:cubicBezTo>
                  <a:cubicBezTo>
                    <a:pt x="103" y="170"/>
                    <a:pt x="101" y="171"/>
                    <a:pt x="100" y="169"/>
                  </a:cubicBezTo>
                  <a:cubicBezTo>
                    <a:pt x="83" y="152"/>
                    <a:pt x="83" y="152"/>
                    <a:pt x="83" y="152"/>
                  </a:cubicBezTo>
                  <a:cubicBezTo>
                    <a:pt x="82" y="151"/>
                    <a:pt x="82" y="150"/>
                    <a:pt x="83" y="149"/>
                  </a:cubicBezTo>
                  <a:cubicBezTo>
                    <a:pt x="100" y="132"/>
                    <a:pt x="100" y="132"/>
                    <a:pt x="100" y="132"/>
                  </a:cubicBezTo>
                  <a:cubicBezTo>
                    <a:pt x="101" y="130"/>
                    <a:pt x="103" y="131"/>
                    <a:pt x="103" y="133"/>
                  </a:cubicBezTo>
                  <a:cubicBezTo>
                    <a:pt x="103" y="140"/>
                    <a:pt x="103" y="140"/>
                    <a:pt x="103" y="140"/>
                  </a:cubicBezTo>
                  <a:cubicBezTo>
                    <a:pt x="103" y="140"/>
                    <a:pt x="103" y="141"/>
                    <a:pt x="104" y="141"/>
                  </a:cubicBezTo>
                  <a:cubicBezTo>
                    <a:pt x="140" y="141"/>
                    <a:pt x="140" y="141"/>
                    <a:pt x="140" y="141"/>
                  </a:cubicBezTo>
                  <a:cubicBezTo>
                    <a:pt x="140" y="104"/>
                    <a:pt x="140" y="104"/>
                    <a:pt x="140" y="104"/>
                  </a:cubicBezTo>
                  <a:cubicBezTo>
                    <a:pt x="140" y="104"/>
                    <a:pt x="140" y="103"/>
                    <a:pt x="139" y="103"/>
                  </a:cubicBezTo>
                  <a:cubicBezTo>
                    <a:pt x="132" y="103"/>
                    <a:pt x="132" y="103"/>
                    <a:pt x="132" y="103"/>
                  </a:cubicBezTo>
                  <a:cubicBezTo>
                    <a:pt x="130" y="103"/>
                    <a:pt x="130" y="102"/>
                    <a:pt x="131" y="101"/>
                  </a:cubicBezTo>
                  <a:cubicBezTo>
                    <a:pt x="148" y="84"/>
                    <a:pt x="148" y="84"/>
                    <a:pt x="148" y="84"/>
                  </a:cubicBezTo>
                  <a:cubicBezTo>
                    <a:pt x="149" y="83"/>
                    <a:pt x="151" y="83"/>
                    <a:pt x="151" y="84"/>
                  </a:cubicBezTo>
                  <a:cubicBezTo>
                    <a:pt x="169" y="101"/>
                    <a:pt x="169" y="101"/>
                    <a:pt x="169" y="101"/>
                  </a:cubicBezTo>
                  <a:cubicBezTo>
                    <a:pt x="170" y="102"/>
                    <a:pt x="169" y="103"/>
                    <a:pt x="168" y="103"/>
                  </a:cubicBezTo>
                  <a:cubicBezTo>
                    <a:pt x="160" y="103"/>
                    <a:pt x="160" y="103"/>
                    <a:pt x="160" y="103"/>
                  </a:cubicBezTo>
                  <a:cubicBezTo>
                    <a:pt x="160" y="103"/>
                    <a:pt x="159" y="104"/>
                    <a:pt x="159" y="104"/>
                  </a:cubicBezTo>
                  <a:cubicBezTo>
                    <a:pt x="159" y="141"/>
                    <a:pt x="159" y="141"/>
                    <a:pt x="159" y="141"/>
                  </a:cubicBezTo>
                  <a:cubicBezTo>
                    <a:pt x="196" y="141"/>
                    <a:pt x="196" y="141"/>
                    <a:pt x="196" y="141"/>
                  </a:cubicBezTo>
                  <a:cubicBezTo>
                    <a:pt x="197" y="141"/>
                    <a:pt x="197" y="140"/>
                    <a:pt x="197" y="140"/>
                  </a:cubicBezTo>
                  <a:cubicBezTo>
                    <a:pt x="197" y="133"/>
                    <a:pt x="197" y="133"/>
                    <a:pt x="197" y="133"/>
                  </a:cubicBezTo>
                  <a:cubicBezTo>
                    <a:pt x="197" y="131"/>
                    <a:pt x="198" y="130"/>
                    <a:pt x="200" y="132"/>
                  </a:cubicBezTo>
                  <a:lnTo>
                    <a:pt x="217" y="149"/>
                  </a:lnTo>
                  <a:close/>
                  <a:moveTo>
                    <a:pt x="150" y="150"/>
                  </a:moveTo>
                  <a:cubicBezTo>
                    <a:pt x="150" y="150"/>
                    <a:pt x="150" y="150"/>
                    <a:pt x="150" y="150"/>
                  </a:cubicBezTo>
                  <a:cubicBezTo>
                    <a:pt x="150" y="150"/>
                    <a:pt x="150" y="150"/>
                    <a:pt x="150" y="150"/>
                  </a:cubicBezTo>
                  <a:cubicBezTo>
                    <a:pt x="150" y="150"/>
                    <a:pt x="150" y="150"/>
                    <a:pt x="150" y="150"/>
                  </a:cubicBezTo>
                  <a:close/>
                  <a:moveTo>
                    <a:pt x="0" y="183"/>
                  </a:moveTo>
                  <a:cubicBezTo>
                    <a:pt x="75" y="183"/>
                    <a:pt x="75" y="183"/>
                    <a:pt x="75" y="183"/>
                  </a:cubicBezTo>
                  <a:cubicBezTo>
                    <a:pt x="37" y="118"/>
                    <a:pt x="37" y="118"/>
                    <a:pt x="37" y="118"/>
                  </a:cubicBezTo>
                  <a:lnTo>
                    <a:pt x="0" y="183"/>
                  </a:lnTo>
                  <a:close/>
                  <a:moveTo>
                    <a:pt x="281" y="183"/>
                  </a:moveTo>
                  <a:cubicBezTo>
                    <a:pt x="300" y="150"/>
                    <a:pt x="300" y="150"/>
                    <a:pt x="300" y="150"/>
                  </a:cubicBezTo>
                  <a:cubicBezTo>
                    <a:pt x="281" y="118"/>
                    <a:pt x="281" y="118"/>
                    <a:pt x="281" y="118"/>
                  </a:cubicBezTo>
                  <a:cubicBezTo>
                    <a:pt x="244" y="118"/>
                    <a:pt x="244" y="118"/>
                    <a:pt x="244" y="118"/>
                  </a:cubicBezTo>
                  <a:cubicBezTo>
                    <a:pt x="225" y="150"/>
                    <a:pt x="225" y="150"/>
                    <a:pt x="225" y="150"/>
                  </a:cubicBezTo>
                  <a:cubicBezTo>
                    <a:pt x="244" y="183"/>
                    <a:pt x="244" y="183"/>
                    <a:pt x="244" y="183"/>
                  </a:cubicBezTo>
                  <a:lnTo>
                    <a:pt x="281" y="183"/>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15" name="Group 14"/>
          <p:cNvGrpSpPr/>
          <p:nvPr/>
        </p:nvGrpSpPr>
        <p:grpSpPr>
          <a:xfrm>
            <a:off x="9561881" y="1311721"/>
            <a:ext cx="2138114" cy="4396797"/>
            <a:chOff x="9561881" y="1311721"/>
            <a:chExt cx="2138114" cy="4396797"/>
          </a:xfrm>
        </p:grpSpPr>
        <p:sp>
          <p:nvSpPr>
            <p:cNvPr id="27" name="Rounded Rectangle 26"/>
            <p:cNvSpPr/>
            <p:nvPr/>
          </p:nvSpPr>
          <p:spPr bwMode="auto">
            <a:xfrm>
              <a:off x="9561881" y="1311721"/>
              <a:ext cx="2138114" cy="4396797"/>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28" name="Rectangle 27"/>
            <p:cNvSpPr/>
            <p:nvPr/>
          </p:nvSpPr>
          <p:spPr>
            <a:xfrm>
              <a:off x="9676181" y="4240421"/>
              <a:ext cx="1926550" cy="939060"/>
            </a:xfrm>
            <a:prstGeom prst="rect">
              <a:avLst/>
            </a:prstGeom>
          </p:spPr>
          <p:txBody>
            <a:bodyPr wrap="square">
              <a:spAutoFit/>
            </a:bodyPr>
            <a:lstStyle/>
            <a:p>
              <a:pPr defTabSz="914361">
                <a:lnSpc>
                  <a:spcPct val="90000"/>
                </a:lnSpc>
                <a:defRPr/>
              </a:pPr>
              <a:r>
                <a:rPr lang="en-US" kern="0" dirty="0">
                  <a:gradFill>
                    <a:gsLst>
                      <a:gs pos="0">
                        <a:srgbClr val="FFFFFF"/>
                      </a:gs>
                      <a:gs pos="100000">
                        <a:srgbClr val="FFFFFF"/>
                      </a:gs>
                    </a:gsLst>
                    <a:lin ang="5400000" scaled="0"/>
                  </a:gradFill>
                  <a:latin typeface="+mj-lt"/>
                </a:rPr>
                <a:t>Content Delivery Network (CDN)</a:t>
              </a:r>
              <a:endParaRPr lang="en-US" kern="0" dirty="0" smtClean="0">
                <a:gradFill>
                  <a:gsLst>
                    <a:gs pos="0">
                      <a:srgbClr val="FFFFFF"/>
                    </a:gs>
                    <a:gs pos="100000">
                      <a:srgbClr val="FFFFFF"/>
                    </a:gs>
                  </a:gsLst>
                  <a:lin ang="5400000" scaled="0"/>
                </a:gradFill>
                <a:latin typeface="+mj-lt"/>
              </a:endParaRPr>
            </a:p>
          </p:txBody>
        </p:sp>
        <p:sp>
          <p:nvSpPr>
            <p:cNvPr id="91" name="Freeform 80"/>
            <p:cNvSpPr>
              <a:spLocks noEditPoints="1"/>
            </p:cNvSpPr>
            <p:nvPr/>
          </p:nvSpPr>
          <p:spPr bwMode="black">
            <a:xfrm>
              <a:off x="10176950" y="2553406"/>
              <a:ext cx="907974" cy="1101562"/>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16" name="Group 15"/>
          <p:cNvGrpSpPr/>
          <p:nvPr/>
        </p:nvGrpSpPr>
        <p:grpSpPr>
          <a:xfrm>
            <a:off x="5036433" y="3568731"/>
            <a:ext cx="4397695" cy="2139787"/>
            <a:chOff x="5036433" y="3568731"/>
            <a:chExt cx="4397695" cy="2139787"/>
          </a:xfrm>
        </p:grpSpPr>
        <p:sp>
          <p:nvSpPr>
            <p:cNvPr id="67" name="Rounded Rectangle 66"/>
            <p:cNvSpPr/>
            <p:nvPr/>
          </p:nvSpPr>
          <p:spPr bwMode="auto">
            <a:xfrm>
              <a:off x="5036433" y="3568731"/>
              <a:ext cx="4397695" cy="2139787"/>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68" name="Rectangle 67"/>
            <p:cNvSpPr/>
            <p:nvPr/>
          </p:nvSpPr>
          <p:spPr>
            <a:xfrm>
              <a:off x="5150732" y="5232986"/>
              <a:ext cx="2964567" cy="424732"/>
            </a:xfrm>
            <a:prstGeom prst="rect">
              <a:avLst/>
            </a:prstGeom>
          </p:spPr>
          <p:txBody>
            <a:bodyPr wrap="square">
              <a:spAutoFit/>
            </a:bodyPr>
            <a:lstStyle/>
            <a:p>
              <a:pPr defTabSz="914361">
                <a:lnSpc>
                  <a:spcPct val="90000"/>
                </a:lnSpc>
                <a:defRPr/>
              </a:pPr>
              <a:r>
                <a:rPr lang="en-US" kern="0" dirty="0">
                  <a:gradFill>
                    <a:gsLst>
                      <a:gs pos="0">
                        <a:srgbClr val="FFFFFF"/>
                      </a:gs>
                      <a:gs pos="100000">
                        <a:srgbClr val="FFFFFF"/>
                      </a:gs>
                    </a:gsLst>
                    <a:lin ang="5400000" scaled="0"/>
                  </a:gradFill>
                  <a:latin typeface="+mj-lt"/>
                </a:rPr>
                <a:t>Traffic Manager</a:t>
              </a:r>
            </a:p>
          </p:txBody>
        </p:sp>
        <p:grpSp>
          <p:nvGrpSpPr>
            <p:cNvPr id="92" name="Group 91"/>
            <p:cNvGrpSpPr/>
            <p:nvPr/>
          </p:nvGrpSpPr>
          <p:grpSpPr bwMode="black">
            <a:xfrm>
              <a:off x="6847881" y="4043359"/>
              <a:ext cx="768488" cy="766546"/>
              <a:chOff x="741363" y="4105804"/>
              <a:chExt cx="700088" cy="698500"/>
            </a:xfrm>
            <a:solidFill>
              <a:srgbClr val="FFFFFF"/>
            </a:solidFill>
          </p:grpSpPr>
          <p:sp>
            <p:nvSpPr>
              <p:cNvPr id="93" name="Freeform 34"/>
              <p:cNvSpPr>
                <a:spLocks noEditPoints="1"/>
              </p:cNvSpPr>
              <p:nvPr/>
            </p:nvSpPr>
            <p:spPr bwMode="black">
              <a:xfrm>
                <a:off x="741363" y="4105804"/>
                <a:ext cx="700088" cy="698500"/>
              </a:xfrm>
              <a:custGeom>
                <a:avLst/>
                <a:gdLst>
                  <a:gd name="T0" fmla="*/ 333 w 394"/>
                  <a:gd name="T1" fmla="*/ 0 h 393"/>
                  <a:gd name="T2" fmla="*/ 61 w 394"/>
                  <a:gd name="T3" fmla="*/ 0 h 393"/>
                  <a:gd name="T4" fmla="*/ 0 w 394"/>
                  <a:gd name="T5" fmla="*/ 60 h 393"/>
                  <a:gd name="T6" fmla="*/ 0 w 394"/>
                  <a:gd name="T7" fmla="*/ 333 h 393"/>
                  <a:gd name="T8" fmla="*/ 61 w 394"/>
                  <a:gd name="T9" fmla="*/ 393 h 393"/>
                  <a:gd name="T10" fmla="*/ 333 w 394"/>
                  <a:gd name="T11" fmla="*/ 393 h 393"/>
                  <a:gd name="T12" fmla="*/ 394 w 394"/>
                  <a:gd name="T13" fmla="*/ 333 h 393"/>
                  <a:gd name="T14" fmla="*/ 394 w 394"/>
                  <a:gd name="T15" fmla="*/ 60 h 393"/>
                  <a:gd name="T16" fmla="*/ 333 w 394"/>
                  <a:gd name="T17" fmla="*/ 0 h 393"/>
                  <a:gd name="T18" fmla="*/ 376 w 394"/>
                  <a:gd name="T19" fmla="*/ 333 h 393"/>
                  <a:gd name="T20" fmla="*/ 333 w 394"/>
                  <a:gd name="T21" fmla="*/ 376 h 393"/>
                  <a:gd name="T22" fmla="*/ 61 w 394"/>
                  <a:gd name="T23" fmla="*/ 376 h 393"/>
                  <a:gd name="T24" fmla="*/ 18 w 394"/>
                  <a:gd name="T25" fmla="*/ 333 h 393"/>
                  <a:gd name="T26" fmla="*/ 18 w 394"/>
                  <a:gd name="T27" fmla="*/ 60 h 393"/>
                  <a:gd name="T28" fmla="*/ 61 w 394"/>
                  <a:gd name="T29" fmla="*/ 17 h 393"/>
                  <a:gd name="T30" fmla="*/ 333 w 394"/>
                  <a:gd name="T31" fmla="*/ 17 h 393"/>
                  <a:gd name="T32" fmla="*/ 376 w 394"/>
                  <a:gd name="T33" fmla="*/ 60 h 393"/>
                  <a:gd name="T34" fmla="*/ 376 w 394"/>
                  <a:gd name="T35" fmla="*/ 333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4" h="393">
                    <a:moveTo>
                      <a:pt x="333" y="0"/>
                    </a:moveTo>
                    <a:cubicBezTo>
                      <a:pt x="61" y="0"/>
                      <a:pt x="61" y="0"/>
                      <a:pt x="61" y="0"/>
                    </a:cubicBezTo>
                    <a:cubicBezTo>
                      <a:pt x="28" y="0"/>
                      <a:pt x="0" y="27"/>
                      <a:pt x="0" y="60"/>
                    </a:cubicBezTo>
                    <a:cubicBezTo>
                      <a:pt x="0" y="333"/>
                      <a:pt x="0" y="333"/>
                      <a:pt x="0" y="333"/>
                    </a:cubicBezTo>
                    <a:cubicBezTo>
                      <a:pt x="0" y="366"/>
                      <a:pt x="28" y="393"/>
                      <a:pt x="61" y="393"/>
                    </a:cubicBezTo>
                    <a:cubicBezTo>
                      <a:pt x="333" y="393"/>
                      <a:pt x="333" y="393"/>
                      <a:pt x="333" y="393"/>
                    </a:cubicBezTo>
                    <a:cubicBezTo>
                      <a:pt x="366" y="393"/>
                      <a:pt x="394" y="366"/>
                      <a:pt x="394" y="333"/>
                    </a:cubicBezTo>
                    <a:cubicBezTo>
                      <a:pt x="394" y="60"/>
                      <a:pt x="394" y="60"/>
                      <a:pt x="394" y="60"/>
                    </a:cubicBezTo>
                    <a:cubicBezTo>
                      <a:pt x="394" y="27"/>
                      <a:pt x="366" y="0"/>
                      <a:pt x="333" y="0"/>
                    </a:cubicBezTo>
                    <a:close/>
                    <a:moveTo>
                      <a:pt x="376" y="333"/>
                    </a:moveTo>
                    <a:cubicBezTo>
                      <a:pt x="376" y="356"/>
                      <a:pt x="357" y="376"/>
                      <a:pt x="333" y="376"/>
                    </a:cubicBezTo>
                    <a:cubicBezTo>
                      <a:pt x="61" y="376"/>
                      <a:pt x="61" y="376"/>
                      <a:pt x="61" y="376"/>
                    </a:cubicBezTo>
                    <a:cubicBezTo>
                      <a:pt x="37" y="376"/>
                      <a:pt x="18" y="356"/>
                      <a:pt x="18" y="333"/>
                    </a:cubicBezTo>
                    <a:cubicBezTo>
                      <a:pt x="18" y="60"/>
                      <a:pt x="18" y="60"/>
                      <a:pt x="18" y="60"/>
                    </a:cubicBezTo>
                    <a:cubicBezTo>
                      <a:pt x="18" y="37"/>
                      <a:pt x="37" y="17"/>
                      <a:pt x="61" y="17"/>
                    </a:cubicBezTo>
                    <a:cubicBezTo>
                      <a:pt x="333" y="17"/>
                      <a:pt x="333" y="17"/>
                      <a:pt x="333" y="17"/>
                    </a:cubicBezTo>
                    <a:cubicBezTo>
                      <a:pt x="357" y="17"/>
                      <a:pt x="376" y="37"/>
                      <a:pt x="376" y="60"/>
                    </a:cubicBezTo>
                    <a:lnTo>
                      <a:pt x="376" y="333"/>
                    </a:ln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94" name="Freeform 35"/>
              <p:cNvSpPr>
                <a:spLocks noEditPoints="1"/>
              </p:cNvSpPr>
              <p:nvPr/>
            </p:nvSpPr>
            <p:spPr bwMode="black">
              <a:xfrm>
                <a:off x="803275" y="4166129"/>
                <a:ext cx="576263" cy="576263"/>
              </a:xfrm>
              <a:custGeom>
                <a:avLst/>
                <a:gdLst>
                  <a:gd name="T0" fmla="*/ 298 w 324"/>
                  <a:gd name="T1" fmla="*/ 0 h 324"/>
                  <a:gd name="T2" fmla="*/ 26 w 324"/>
                  <a:gd name="T3" fmla="*/ 0 h 324"/>
                  <a:gd name="T4" fmla="*/ 0 w 324"/>
                  <a:gd name="T5" fmla="*/ 26 h 324"/>
                  <a:gd name="T6" fmla="*/ 0 w 324"/>
                  <a:gd name="T7" fmla="*/ 299 h 324"/>
                  <a:gd name="T8" fmla="*/ 26 w 324"/>
                  <a:gd name="T9" fmla="*/ 324 h 324"/>
                  <a:gd name="T10" fmla="*/ 298 w 324"/>
                  <a:gd name="T11" fmla="*/ 324 h 324"/>
                  <a:gd name="T12" fmla="*/ 324 w 324"/>
                  <a:gd name="T13" fmla="*/ 299 h 324"/>
                  <a:gd name="T14" fmla="*/ 324 w 324"/>
                  <a:gd name="T15" fmla="*/ 26 h 324"/>
                  <a:gd name="T16" fmla="*/ 298 w 324"/>
                  <a:gd name="T17" fmla="*/ 0 h 324"/>
                  <a:gd name="T18" fmla="*/ 233 w 324"/>
                  <a:gd name="T19" fmla="*/ 125 h 324"/>
                  <a:gd name="T20" fmla="*/ 229 w 324"/>
                  <a:gd name="T21" fmla="*/ 161 h 324"/>
                  <a:gd name="T22" fmla="*/ 209 w 324"/>
                  <a:gd name="T23" fmla="*/ 201 h 324"/>
                  <a:gd name="T24" fmla="*/ 201 w 324"/>
                  <a:gd name="T25" fmla="*/ 201 h 324"/>
                  <a:gd name="T26" fmla="*/ 201 w 324"/>
                  <a:gd name="T27" fmla="*/ 208 h 324"/>
                  <a:gd name="T28" fmla="*/ 233 w 324"/>
                  <a:gd name="T29" fmla="*/ 208 h 324"/>
                  <a:gd name="T30" fmla="*/ 229 w 324"/>
                  <a:gd name="T31" fmla="*/ 244 h 324"/>
                  <a:gd name="T32" fmla="*/ 209 w 324"/>
                  <a:gd name="T33" fmla="*/ 284 h 324"/>
                  <a:gd name="T34" fmla="*/ 201 w 324"/>
                  <a:gd name="T35" fmla="*/ 284 h 324"/>
                  <a:gd name="T36" fmla="*/ 201 w 324"/>
                  <a:gd name="T37" fmla="*/ 287 h 324"/>
                  <a:gd name="T38" fmla="*/ 182 w 324"/>
                  <a:gd name="T39" fmla="*/ 296 h 324"/>
                  <a:gd name="T40" fmla="*/ 137 w 324"/>
                  <a:gd name="T41" fmla="*/ 296 h 324"/>
                  <a:gd name="T42" fmla="*/ 118 w 324"/>
                  <a:gd name="T43" fmla="*/ 287 h 324"/>
                  <a:gd name="T44" fmla="*/ 118 w 324"/>
                  <a:gd name="T45" fmla="*/ 284 h 324"/>
                  <a:gd name="T46" fmla="*/ 110 w 324"/>
                  <a:gd name="T47" fmla="*/ 284 h 324"/>
                  <a:gd name="T48" fmla="*/ 91 w 324"/>
                  <a:gd name="T49" fmla="*/ 244 h 324"/>
                  <a:gd name="T50" fmla="*/ 86 w 324"/>
                  <a:gd name="T51" fmla="*/ 208 h 324"/>
                  <a:gd name="T52" fmla="*/ 118 w 324"/>
                  <a:gd name="T53" fmla="*/ 208 h 324"/>
                  <a:gd name="T54" fmla="*/ 118 w 324"/>
                  <a:gd name="T55" fmla="*/ 201 h 324"/>
                  <a:gd name="T56" fmla="*/ 110 w 324"/>
                  <a:gd name="T57" fmla="*/ 201 h 324"/>
                  <a:gd name="T58" fmla="*/ 91 w 324"/>
                  <a:gd name="T59" fmla="*/ 161 h 324"/>
                  <a:gd name="T60" fmla="*/ 86 w 324"/>
                  <a:gd name="T61" fmla="*/ 125 h 324"/>
                  <a:gd name="T62" fmla="*/ 118 w 324"/>
                  <a:gd name="T63" fmla="*/ 125 h 324"/>
                  <a:gd name="T64" fmla="*/ 118 w 324"/>
                  <a:gd name="T65" fmla="*/ 119 h 324"/>
                  <a:gd name="T66" fmla="*/ 110 w 324"/>
                  <a:gd name="T67" fmla="*/ 119 h 324"/>
                  <a:gd name="T68" fmla="*/ 91 w 324"/>
                  <a:gd name="T69" fmla="*/ 78 h 324"/>
                  <a:gd name="T70" fmla="*/ 86 w 324"/>
                  <a:gd name="T71" fmla="*/ 42 h 324"/>
                  <a:gd name="T72" fmla="*/ 118 w 324"/>
                  <a:gd name="T73" fmla="*/ 42 h 324"/>
                  <a:gd name="T74" fmla="*/ 118 w 324"/>
                  <a:gd name="T75" fmla="*/ 39 h 324"/>
                  <a:gd name="T76" fmla="*/ 137 w 324"/>
                  <a:gd name="T77" fmla="*/ 19 h 324"/>
                  <a:gd name="T78" fmla="*/ 182 w 324"/>
                  <a:gd name="T79" fmla="*/ 19 h 324"/>
                  <a:gd name="T80" fmla="*/ 201 w 324"/>
                  <a:gd name="T81" fmla="*/ 39 h 324"/>
                  <a:gd name="T82" fmla="*/ 201 w 324"/>
                  <a:gd name="T83" fmla="*/ 42 h 324"/>
                  <a:gd name="T84" fmla="*/ 233 w 324"/>
                  <a:gd name="T85" fmla="*/ 42 h 324"/>
                  <a:gd name="T86" fmla="*/ 229 w 324"/>
                  <a:gd name="T87" fmla="*/ 78 h 324"/>
                  <a:gd name="T88" fmla="*/ 209 w 324"/>
                  <a:gd name="T89" fmla="*/ 119 h 324"/>
                  <a:gd name="T90" fmla="*/ 201 w 324"/>
                  <a:gd name="T91" fmla="*/ 119 h 324"/>
                  <a:gd name="T92" fmla="*/ 201 w 324"/>
                  <a:gd name="T93" fmla="*/ 125 h 324"/>
                  <a:gd name="T94" fmla="*/ 233 w 324"/>
                  <a:gd name="T95" fmla="*/ 125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98" y="0"/>
                    </a:moveTo>
                    <a:cubicBezTo>
                      <a:pt x="26" y="0"/>
                      <a:pt x="26" y="0"/>
                      <a:pt x="26" y="0"/>
                    </a:cubicBezTo>
                    <a:cubicBezTo>
                      <a:pt x="12" y="0"/>
                      <a:pt x="0" y="12"/>
                      <a:pt x="0" y="26"/>
                    </a:cubicBezTo>
                    <a:cubicBezTo>
                      <a:pt x="0" y="299"/>
                      <a:pt x="0" y="299"/>
                      <a:pt x="0" y="299"/>
                    </a:cubicBezTo>
                    <a:cubicBezTo>
                      <a:pt x="0" y="313"/>
                      <a:pt x="12" y="324"/>
                      <a:pt x="26" y="324"/>
                    </a:cubicBezTo>
                    <a:cubicBezTo>
                      <a:pt x="298" y="324"/>
                      <a:pt x="298" y="324"/>
                      <a:pt x="298" y="324"/>
                    </a:cubicBezTo>
                    <a:cubicBezTo>
                      <a:pt x="312" y="324"/>
                      <a:pt x="324" y="313"/>
                      <a:pt x="324" y="299"/>
                    </a:cubicBezTo>
                    <a:cubicBezTo>
                      <a:pt x="324" y="26"/>
                      <a:pt x="324" y="26"/>
                      <a:pt x="324" y="26"/>
                    </a:cubicBezTo>
                    <a:cubicBezTo>
                      <a:pt x="324" y="12"/>
                      <a:pt x="312" y="0"/>
                      <a:pt x="298" y="0"/>
                    </a:cubicBezTo>
                    <a:close/>
                    <a:moveTo>
                      <a:pt x="233" y="125"/>
                    </a:moveTo>
                    <a:cubicBezTo>
                      <a:pt x="239" y="125"/>
                      <a:pt x="237" y="131"/>
                      <a:pt x="229" y="161"/>
                    </a:cubicBezTo>
                    <a:cubicBezTo>
                      <a:pt x="221" y="190"/>
                      <a:pt x="209" y="201"/>
                      <a:pt x="209" y="201"/>
                    </a:cubicBezTo>
                    <a:cubicBezTo>
                      <a:pt x="201" y="201"/>
                      <a:pt x="201" y="201"/>
                      <a:pt x="201" y="201"/>
                    </a:cubicBezTo>
                    <a:cubicBezTo>
                      <a:pt x="201" y="208"/>
                      <a:pt x="201" y="208"/>
                      <a:pt x="201" y="208"/>
                    </a:cubicBezTo>
                    <a:cubicBezTo>
                      <a:pt x="233" y="208"/>
                      <a:pt x="233" y="208"/>
                      <a:pt x="233" y="208"/>
                    </a:cubicBezTo>
                    <a:cubicBezTo>
                      <a:pt x="239" y="208"/>
                      <a:pt x="237" y="214"/>
                      <a:pt x="229" y="244"/>
                    </a:cubicBezTo>
                    <a:cubicBezTo>
                      <a:pt x="221" y="273"/>
                      <a:pt x="209" y="284"/>
                      <a:pt x="209" y="284"/>
                    </a:cubicBezTo>
                    <a:cubicBezTo>
                      <a:pt x="201" y="284"/>
                      <a:pt x="201" y="284"/>
                      <a:pt x="201" y="284"/>
                    </a:cubicBezTo>
                    <a:cubicBezTo>
                      <a:pt x="201" y="287"/>
                      <a:pt x="201" y="287"/>
                      <a:pt x="201" y="287"/>
                    </a:cubicBezTo>
                    <a:cubicBezTo>
                      <a:pt x="182" y="296"/>
                      <a:pt x="182" y="296"/>
                      <a:pt x="182" y="296"/>
                    </a:cubicBezTo>
                    <a:cubicBezTo>
                      <a:pt x="137" y="296"/>
                      <a:pt x="137" y="296"/>
                      <a:pt x="137" y="296"/>
                    </a:cubicBezTo>
                    <a:cubicBezTo>
                      <a:pt x="118" y="287"/>
                      <a:pt x="118" y="287"/>
                      <a:pt x="118" y="287"/>
                    </a:cubicBezTo>
                    <a:cubicBezTo>
                      <a:pt x="118" y="284"/>
                      <a:pt x="118" y="284"/>
                      <a:pt x="118" y="284"/>
                    </a:cubicBezTo>
                    <a:cubicBezTo>
                      <a:pt x="110" y="284"/>
                      <a:pt x="110" y="284"/>
                      <a:pt x="110" y="284"/>
                    </a:cubicBezTo>
                    <a:cubicBezTo>
                      <a:pt x="110" y="284"/>
                      <a:pt x="99" y="273"/>
                      <a:pt x="91" y="244"/>
                    </a:cubicBezTo>
                    <a:cubicBezTo>
                      <a:pt x="83" y="214"/>
                      <a:pt x="80" y="208"/>
                      <a:pt x="86" y="208"/>
                    </a:cubicBezTo>
                    <a:cubicBezTo>
                      <a:pt x="118" y="208"/>
                      <a:pt x="118" y="208"/>
                      <a:pt x="118" y="208"/>
                    </a:cubicBezTo>
                    <a:cubicBezTo>
                      <a:pt x="118" y="201"/>
                      <a:pt x="118" y="201"/>
                      <a:pt x="118" y="201"/>
                    </a:cubicBezTo>
                    <a:cubicBezTo>
                      <a:pt x="110" y="201"/>
                      <a:pt x="110" y="201"/>
                      <a:pt x="110" y="201"/>
                    </a:cubicBezTo>
                    <a:cubicBezTo>
                      <a:pt x="110" y="201"/>
                      <a:pt x="99" y="190"/>
                      <a:pt x="91" y="161"/>
                    </a:cubicBezTo>
                    <a:cubicBezTo>
                      <a:pt x="83" y="131"/>
                      <a:pt x="80" y="125"/>
                      <a:pt x="86" y="125"/>
                    </a:cubicBezTo>
                    <a:cubicBezTo>
                      <a:pt x="118" y="125"/>
                      <a:pt x="118" y="125"/>
                      <a:pt x="118" y="125"/>
                    </a:cubicBezTo>
                    <a:cubicBezTo>
                      <a:pt x="118" y="119"/>
                      <a:pt x="118" y="119"/>
                      <a:pt x="118" y="119"/>
                    </a:cubicBezTo>
                    <a:cubicBezTo>
                      <a:pt x="110" y="119"/>
                      <a:pt x="110" y="119"/>
                      <a:pt x="110" y="119"/>
                    </a:cubicBezTo>
                    <a:cubicBezTo>
                      <a:pt x="110" y="119"/>
                      <a:pt x="99" y="108"/>
                      <a:pt x="91" y="78"/>
                    </a:cubicBezTo>
                    <a:cubicBezTo>
                      <a:pt x="83" y="49"/>
                      <a:pt x="80" y="42"/>
                      <a:pt x="86" y="42"/>
                    </a:cubicBezTo>
                    <a:cubicBezTo>
                      <a:pt x="118" y="42"/>
                      <a:pt x="118" y="42"/>
                      <a:pt x="118" y="42"/>
                    </a:cubicBezTo>
                    <a:cubicBezTo>
                      <a:pt x="118" y="39"/>
                      <a:pt x="118" y="39"/>
                      <a:pt x="118" y="39"/>
                    </a:cubicBezTo>
                    <a:cubicBezTo>
                      <a:pt x="137" y="19"/>
                      <a:pt x="137" y="19"/>
                      <a:pt x="137" y="19"/>
                    </a:cubicBezTo>
                    <a:cubicBezTo>
                      <a:pt x="182" y="19"/>
                      <a:pt x="182" y="19"/>
                      <a:pt x="182" y="19"/>
                    </a:cubicBezTo>
                    <a:cubicBezTo>
                      <a:pt x="201" y="39"/>
                      <a:pt x="201" y="39"/>
                      <a:pt x="201" y="39"/>
                    </a:cubicBezTo>
                    <a:cubicBezTo>
                      <a:pt x="201" y="42"/>
                      <a:pt x="201" y="42"/>
                      <a:pt x="201" y="42"/>
                    </a:cubicBezTo>
                    <a:cubicBezTo>
                      <a:pt x="233" y="42"/>
                      <a:pt x="233" y="42"/>
                      <a:pt x="233" y="42"/>
                    </a:cubicBezTo>
                    <a:cubicBezTo>
                      <a:pt x="239" y="42"/>
                      <a:pt x="237" y="49"/>
                      <a:pt x="229" y="78"/>
                    </a:cubicBezTo>
                    <a:cubicBezTo>
                      <a:pt x="221" y="108"/>
                      <a:pt x="209" y="119"/>
                      <a:pt x="209" y="119"/>
                    </a:cubicBezTo>
                    <a:cubicBezTo>
                      <a:pt x="201" y="119"/>
                      <a:pt x="201" y="119"/>
                      <a:pt x="201" y="119"/>
                    </a:cubicBezTo>
                    <a:cubicBezTo>
                      <a:pt x="201" y="125"/>
                      <a:pt x="201" y="125"/>
                      <a:pt x="201" y="125"/>
                    </a:cubicBezTo>
                    <a:lnTo>
                      <a:pt x="233" y="125"/>
                    </a:ln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95" name="Oval 36"/>
              <p:cNvSpPr>
                <a:spLocks noChangeArrowheads="1"/>
              </p:cNvSpPr>
              <p:nvPr/>
            </p:nvSpPr>
            <p:spPr bwMode="black">
              <a:xfrm>
                <a:off x="1027113" y="4251854"/>
                <a:ext cx="119063" cy="1174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96" name="Oval 37"/>
              <p:cNvSpPr>
                <a:spLocks noChangeArrowheads="1"/>
              </p:cNvSpPr>
              <p:nvPr/>
            </p:nvSpPr>
            <p:spPr bwMode="black">
              <a:xfrm>
                <a:off x="1027113" y="439949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97" name="Oval 38"/>
              <p:cNvSpPr>
                <a:spLocks noChangeArrowheads="1"/>
              </p:cNvSpPr>
              <p:nvPr/>
            </p:nvSpPr>
            <p:spPr bwMode="black">
              <a:xfrm>
                <a:off x="1027113" y="454554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sz="1600"/>
              </a:p>
            </p:txBody>
          </p:sp>
        </p:grpSp>
      </p:grpSp>
      <p:grpSp>
        <p:nvGrpSpPr>
          <p:cNvPr id="17" name="Group 16"/>
          <p:cNvGrpSpPr/>
          <p:nvPr/>
        </p:nvGrpSpPr>
        <p:grpSpPr>
          <a:xfrm>
            <a:off x="522268" y="3568731"/>
            <a:ext cx="4397695" cy="2139787"/>
            <a:chOff x="522268" y="3568731"/>
            <a:chExt cx="4397695" cy="2139787"/>
          </a:xfrm>
        </p:grpSpPr>
        <p:sp>
          <p:nvSpPr>
            <p:cNvPr id="70" name="Rounded Rectangle 69"/>
            <p:cNvSpPr/>
            <p:nvPr/>
          </p:nvSpPr>
          <p:spPr bwMode="auto">
            <a:xfrm>
              <a:off x="522268" y="3568731"/>
              <a:ext cx="4397695" cy="2139787"/>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71" name="Rectangle 70"/>
            <p:cNvSpPr/>
            <p:nvPr/>
          </p:nvSpPr>
          <p:spPr>
            <a:xfrm>
              <a:off x="636568" y="5232986"/>
              <a:ext cx="3795732" cy="424732"/>
            </a:xfrm>
            <a:prstGeom prst="rect">
              <a:avLst/>
            </a:prstGeom>
          </p:spPr>
          <p:txBody>
            <a:bodyPr wrap="square">
              <a:spAutoFit/>
            </a:bodyPr>
            <a:lstStyle/>
            <a:p>
              <a:pPr defTabSz="914361">
                <a:lnSpc>
                  <a:spcPct val="90000"/>
                </a:lnSpc>
                <a:defRPr/>
              </a:pPr>
              <a:r>
                <a:rPr lang="en-US" kern="0" dirty="0" smtClean="0">
                  <a:gradFill>
                    <a:gsLst>
                      <a:gs pos="0">
                        <a:srgbClr val="FFFFFF"/>
                      </a:gs>
                      <a:gs pos="100000">
                        <a:srgbClr val="FFFFFF"/>
                      </a:gs>
                    </a:gsLst>
                    <a:lin ang="5400000" scaled="0"/>
                  </a:gradFill>
                  <a:latin typeface="+mj-lt"/>
                </a:rPr>
                <a:t>SQL Database Data </a:t>
              </a:r>
              <a:r>
                <a:rPr lang="en-US" kern="0" dirty="0">
                  <a:gradFill>
                    <a:gsLst>
                      <a:gs pos="0">
                        <a:srgbClr val="FFFFFF"/>
                      </a:gs>
                      <a:gs pos="100000">
                        <a:srgbClr val="FFFFFF"/>
                      </a:gs>
                    </a:gsLst>
                    <a:lin ang="5400000" scaled="0"/>
                  </a:gradFill>
                  <a:latin typeface="+mj-lt"/>
                </a:rPr>
                <a:t>Sync</a:t>
              </a:r>
            </a:p>
          </p:txBody>
        </p:sp>
        <p:sp>
          <p:nvSpPr>
            <p:cNvPr id="98" name="Freeform 83"/>
            <p:cNvSpPr>
              <a:spLocks noEditPoints="1"/>
            </p:cNvSpPr>
            <p:nvPr/>
          </p:nvSpPr>
          <p:spPr bwMode="black">
            <a:xfrm>
              <a:off x="2323570" y="4010304"/>
              <a:ext cx="788778" cy="832655"/>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5036433" y="1311721"/>
            <a:ext cx="4397695" cy="2139787"/>
            <a:chOff x="5036433" y="1311721"/>
            <a:chExt cx="4397695" cy="2139787"/>
          </a:xfrm>
        </p:grpSpPr>
        <p:sp>
          <p:nvSpPr>
            <p:cNvPr id="23" name="Rounded Rectangle 22"/>
            <p:cNvSpPr/>
            <p:nvPr/>
          </p:nvSpPr>
          <p:spPr bwMode="auto">
            <a:xfrm>
              <a:off x="5036433" y="1311721"/>
              <a:ext cx="4397695" cy="2139787"/>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24" name="Rectangle 23"/>
            <p:cNvSpPr/>
            <p:nvPr/>
          </p:nvSpPr>
          <p:spPr>
            <a:xfrm>
              <a:off x="5150733" y="2975976"/>
              <a:ext cx="1926550" cy="366075"/>
            </a:xfrm>
            <a:prstGeom prst="rect">
              <a:avLst/>
            </a:prstGeom>
          </p:spPr>
          <p:txBody>
            <a:bodyPr wrap="square">
              <a:spAutoFit/>
            </a:bodyPr>
            <a:lstStyle/>
            <a:p>
              <a:pPr defTabSz="914361">
                <a:lnSpc>
                  <a:spcPct val="90000"/>
                </a:lnSpc>
                <a:defRPr/>
              </a:pPr>
              <a:r>
                <a:rPr lang="en-US" kern="0" dirty="0">
                  <a:gradFill>
                    <a:gsLst>
                      <a:gs pos="0">
                        <a:srgbClr val="FFFFFF"/>
                      </a:gs>
                      <a:gs pos="100000">
                        <a:srgbClr val="FFFFFF"/>
                      </a:gs>
                    </a:gsLst>
                    <a:lin ang="5400000" scaled="0"/>
                  </a:gradFill>
                  <a:latin typeface="+mj-lt"/>
                </a:rPr>
                <a:t>Caching</a:t>
              </a:r>
            </a:p>
          </p:txBody>
        </p:sp>
        <p:grpSp>
          <p:nvGrpSpPr>
            <p:cNvPr id="7" name="Group 6"/>
            <p:cNvGrpSpPr/>
            <p:nvPr/>
          </p:nvGrpSpPr>
          <p:grpSpPr>
            <a:xfrm>
              <a:off x="6821393" y="1702083"/>
              <a:ext cx="827775" cy="981717"/>
              <a:chOff x="8791575" y="-838200"/>
              <a:chExt cx="973138" cy="1154113"/>
            </a:xfrm>
          </p:grpSpPr>
          <p:sp>
            <p:nvSpPr>
              <p:cNvPr id="6" name="Freeform 7" hidden="1"/>
              <p:cNvSpPr>
                <a:spLocks/>
              </p:cNvSpPr>
              <p:nvPr/>
            </p:nvSpPr>
            <p:spPr bwMode="auto">
              <a:xfrm>
                <a:off x="8829675" y="-808037"/>
                <a:ext cx="896938" cy="1082675"/>
              </a:xfrm>
              <a:custGeom>
                <a:avLst/>
                <a:gdLst>
                  <a:gd name="T0" fmla="*/ 0 w 565"/>
                  <a:gd name="T1" fmla="*/ 9 h 682"/>
                  <a:gd name="T2" fmla="*/ 7 w 565"/>
                  <a:gd name="T3" fmla="*/ 538 h 682"/>
                  <a:gd name="T4" fmla="*/ 73 w 565"/>
                  <a:gd name="T5" fmla="*/ 595 h 682"/>
                  <a:gd name="T6" fmla="*/ 123 w 565"/>
                  <a:gd name="T7" fmla="*/ 630 h 682"/>
                  <a:gd name="T8" fmla="*/ 137 w 565"/>
                  <a:gd name="T9" fmla="*/ 670 h 682"/>
                  <a:gd name="T10" fmla="*/ 549 w 565"/>
                  <a:gd name="T11" fmla="*/ 682 h 682"/>
                  <a:gd name="T12" fmla="*/ 565 w 565"/>
                  <a:gd name="T13" fmla="*/ 659 h 682"/>
                  <a:gd name="T14" fmla="*/ 553 w 565"/>
                  <a:gd name="T15" fmla="*/ 292 h 682"/>
                  <a:gd name="T16" fmla="*/ 260 w 565"/>
                  <a:gd name="T17" fmla="*/ 0 h 682"/>
                  <a:gd name="T18" fmla="*/ 0 w 565"/>
                  <a:gd name="T19" fmla="*/ 9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5" h="682">
                    <a:moveTo>
                      <a:pt x="0" y="9"/>
                    </a:moveTo>
                    <a:lnTo>
                      <a:pt x="7" y="538"/>
                    </a:lnTo>
                    <a:lnTo>
                      <a:pt x="73" y="595"/>
                    </a:lnTo>
                    <a:lnTo>
                      <a:pt x="123" y="630"/>
                    </a:lnTo>
                    <a:lnTo>
                      <a:pt x="137" y="670"/>
                    </a:lnTo>
                    <a:lnTo>
                      <a:pt x="549" y="682"/>
                    </a:lnTo>
                    <a:lnTo>
                      <a:pt x="565" y="659"/>
                    </a:lnTo>
                    <a:lnTo>
                      <a:pt x="553" y="292"/>
                    </a:lnTo>
                    <a:lnTo>
                      <a:pt x="260" y="0"/>
                    </a:lnTo>
                    <a:lnTo>
                      <a:pt x="0" y="9"/>
                    </a:lnTo>
                    <a:close/>
                  </a:path>
                </a:pathLst>
              </a:custGeom>
              <a:solidFill>
                <a:schemeClr val="accent4"/>
              </a:solidFill>
              <a:ln w="9525" cap="flat" cmpd="sng" algn="ctr">
                <a:noFill/>
                <a:prstDash val="solid"/>
              </a:ln>
              <a:effectLst/>
            </p:spPr>
            <p:txBody>
              <a:bodyPr rtlCol="0" anchor="t" anchorCtr="0"/>
              <a:lstStyle/>
              <a:p>
                <a:pPr algn="ctr" defTabSz="1218936"/>
                <a:endParaRPr lang="en-US">
                  <a:solidFill>
                    <a:schemeClr val="bg1">
                      <a:alpha val="99000"/>
                    </a:schemeClr>
                  </a:solidFill>
                  <a:latin typeface="+mj-lt"/>
                  <a:ea typeface="Segoe UI" pitchFamily="34" charset="0"/>
                  <a:cs typeface="Segoe UI" pitchFamily="34" charset="0"/>
                </a:endParaRPr>
              </a:p>
            </p:txBody>
          </p:sp>
          <p:sp>
            <p:nvSpPr>
              <p:cNvPr id="5" name="Freeform 6"/>
              <p:cNvSpPr>
                <a:spLocks noEditPoints="1"/>
              </p:cNvSpPr>
              <p:nvPr/>
            </p:nvSpPr>
            <p:spPr bwMode="auto">
              <a:xfrm>
                <a:off x="8791575" y="-838200"/>
                <a:ext cx="973138" cy="1154113"/>
              </a:xfrm>
              <a:custGeom>
                <a:avLst/>
                <a:gdLst>
                  <a:gd name="T0" fmla="*/ 249 w 259"/>
                  <a:gd name="T1" fmla="*/ 122 h 308"/>
                  <a:gd name="T2" fmla="*/ 225 w 259"/>
                  <a:gd name="T3" fmla="*/ 101 h 308"/>
                  <a:gd name="T4" fmla="*/ 221 w 259"/>
                  <a:gd name="T5" fmla="*/ 95 h 308"/>
                  <a:gd name="T6" fmla="*/ 199 w 259"/>
                  <a:gd name="T7" fmla="*/ 74 h 308"/>
                  <a:gd name="T8" fmla="*/ 193 w 259"/>
                  <a:gd name="T9" fmla="*/ 67 h 308"/>
                  <a:gd name="T10" fmla="*/ 130 w 259"/>
                  <a:gd name="T11" fmla="*/ 7 h 308"/>
                  <a:gd name="T12" fmla="*/ 113 w 259"/>
                  <a:gd name="T13" fmla="*/ 0 h 308"/>
                  <a:gd name="T14" fmla="*/ 21 w 259"/>
                  <a:gd name="T15" fmla="*/ 0 h 308"/>
                  <a:gd name="T16" fmla="*/ 0 w 259"/>
                  <a:gd name="T17" fmla="*/ 18 h 308"/>
                  <a:gd name="T18" fmla="*/ 0 w 259"/>
                  <a:gd name="T19" fmla="*/ 229 h 308"/>
                  <a:gd name="T20" fmla="*/ 21 w 259"/>
                  <a:gd name="T21" fmla="*/ 253 h 308"/>
                  <a:gd name="T22" fmla="*/ 28 w 259"/>
                  <a:gd name="T23" fmla="*/ 253 h 308"/>
                  <a:gd name="T24" fmla="*/ 28 w 259"/>
                  <a:gd name="T25" fmla="*/ 256 h 308"/>
                  <a:gd name="T26" fmla="*/ 49 w 259"/>
                  <a:gd name="T27" fmla="*/ 281 h 308"/>
                  <a:gd name="T28" fmla="*/ 56 w 259"/>
                  <a:gd name="T29" fmla="*/ 281 h 308"/>
                  <a:gd name="T30" fmla="*/ 56 w 259"/>
                  <a:gd name="T31" fmla="*/ 284 h 308"/>
                  <a:gd name="T32" fmla="*/ 77 w 259"/>
                  <a:gd name="T33" fmla="*/ 308 h 308"/>
                  <a:gd name="T34" fmla="*/ 231 w 259"/>
                  <a:gd name="T35" fmla="*/ 308 h 308"/>
                  <a:gd name="T36" fmla="*/ 256 w 259"/>
                  <a:gd name="T37" fmla="*/ 284 h 308"/>
                  <a:gd name="T38" fmla="*/ 256 w 259"/>
                  <a:gd name="T39" fmla="*/ 140 h 308"/>
                  <a:gd name="T40" fmla="*/ 249 w 259"/>
                  <a:gd name="T41" fmla="*/ 122 h 308"/>
                  <a:gd name="T42" fmla="*/ 140 w 259"/>
                  <a:gd name="T43" fmla="*/ 46 h 308"/>
                  <a:gd name="T44" fmla="*/ 151 w 259"/>
                  <a:gd name="T45" fmla="*/ 56 h 308"/>
                  <a:gd name="T46" fmla="*/ 140 w 259"/>
                  <a:gd name="T47" fmla="*/ 56 h 308"/>
                  <a:gd name="T48" fmla="*/ 140 w 259"/>
                  <a:gd name="T49" fmla="*/ 46 h 308"/>
                  <a:gd name="T50" fmla="*/ 123 w 259"/>
                  <a:gd name="T51" fmla="*/ 28 h 308"/>
                  <a:gd name="T52" fmla="*/ 113 w 259"/>
                  <a:gd name="T53" fmla="*/ 28 h 308"/>
                  <a:gd name="T54" fmla="*/ 113 w 259"/>
                  <a:gd name="T55" fmla="*/ 18 h 308"/>
                  <a:gd name="T56" fmla="*/ 123 w 259"/>
                  <a:gd name="T57" fmla="*/ 28 h 308"/>
                  <a:gd name="T58" fmla="*/ 18 w 259"/>
                  <a:gd name="T59" fmla="*/ 232 h 308"/>
                  <a:gd name="T60" fmla="*/ 18 w 259"/>
                  <a:gd name="T61" fmla="*/ 18 h 308"/>
                  <a:gd name="T62" fmla="*/ 92 w 259"/>
                  <a:gd name="T63" fmla="*/ 18 h 308"/>
                  <a:gd name="T64" fmla="*/ 92 w 259"/>
                  <a:gd name="T65" fmla="*/ 28 h 308"/>
                  <a:gd name="T66" fmla="*/ 49 w 259"/>
                  <a:gd name="T67" fmla="*/ 28 h 308"/>
                  <a:gd name="T68" fmla="*/ 28 w 259"/>
                  <a:gd name="T69" fmla="*/ 46 h 308"/>
                  <a:gd name="T70" fmla="*/ 28 w 259"/>
                  <a:gd name="T71" fmla="*/ 232 h 308"/>
                  <a:gd name="T72" fmla="*/ 18 w 259"/>
                  <a:gd name="T73" fmla="*/ 232 h 308"/>
                  <a:gd name="T74" fmla="*/ 46 w 259"/>
                  <a:gd name="T75" fmla="*/ 260 h 308"/>
                  <a:gd name="T76" fmla="*/ 46 w 259"/>
                  <a:gd name="T77" fmla="*/ 46 h 308"/>
                  <a:gd name="T78" fmla="*/ 119 w 259"/>
                  <a:gd name="T79" fmla="*/ 46 h 308"/>
                  <a:gd name="T80" fmla="*/ 119 w 259"/>
                  <a:gd name="T81" fmla="*/ 56 h 308"/>
                  <a:gd name="T82" fmla="*/ 77 w 259"/>
                  <a:gd name="T83" fmla="*/ 56 h 308"/>
                  <a:gd name="T84" fmla="*/ 56 w 259"/>
                  <a:gd name="T85" fmla="*/ 73 h 308"/>
                  <a:gd name="T86" fmla="*/ 56 w 259"/>
                  <a:gd name="T87" fmla="*/ 260 h 308"/>
                  <a:gd name="T88" fmla="*/ 46 w 259"/>
                  <a:gd name="T89" fmla="*/ 260 h 308"/>
                  <a:gd name="T90" fmla="*/ 238 w 259"/>
                  <a:gd name="T91" fmla="*/ 287 h 308"/>
                  <a:gd name="T92" fmla="*/ 74 w 259"/>
                  <a:gd name="T93" fmla="*/ 287 h 308"/>
                  <a:gd name="T94" fmla="*/ 74 w 259"/>
                  <a:gd name="T95" fmla="*/ 73 h 308"/>
                  <a:gd name="T96" fmla="*/ 147 w 259"/>
                  <a:gd name="T97" fmla="*/ 73 h 308"/>
                  <a:gd name="T98" fmla="*/ 147 w 259"/>
                  <a:gd name="T99" fmla="*/ 140 h 308"/>
                  <a:gd name="T100" fmla="*/ 168 w 259"/>
                  <a:gd name="T101" fmla="*/ 165 h 308"/>
                  <a:gd name="T102" fmla="*/ 238 w 259"/>
                  <a:gd name="T103" fmla="*/ 165 h 308"/>
                  <a:gd name="T104" fmla="*/ 238 w 259"/>
                  <a:gd name="T105" fmla="*/ 287 h 308"/>
                  <a:gd name="T106" fmla="*/ 168 w 259"/>
                  <a:gd name="T107" fmla="*/ 140 h 308"/>
                  <a:gd name="T108" fmla="*/ 168 w 259"/>
                  <a:gd name="T109" fmla="*/ 73 h 308"/>
                  <a:gd name="T110" fmla="*/ 238 w 259"/>
                  <a:gd name="T111" fmla="*/ 140 h 308"/>
                  <a:gd name="T112" fmla="*/ 168 w 259"/>
                  <a:gd name="T113" fmla="*/ 14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9" h="308">
                    <a:moveTo>
                      <a:pt x="249" y="122"/>
                    </a:moveTo>
                    <a:cubicBezTo>
                      <a:pt x="240" y="114"/>
                      <a:pt x="232" y="107"/>
                      <a:pt x="225" y="101"/>
                    </a:cubicBezTo>
                    <a:cubicBezTo>
                      <a:pt x="224" y="99"/>
                      <a:pt x="223" y="97"/>
                      <a:pt x="221" y="95"/>
                    </a:cubicBezTo>
                    <a:cubicBezTo>
                      <a:pt x="212" y="87"/>
                      <a:pt x="205" y="80"/>
                      <a:pt x="199" y="74"/>
                    </a:cubicBezTo>
                    <a:cubicBezTo>
                      <a:pt x="198" y="72"/>
                      <a:pt x="196" y="69"/>
                      <a:pt x="193" y="67"/>
                    </a:cubicBezTo>
                    <a:cubicBezTo>
                      <a:pt x="130" y="7"/>
                      <a:pt x="130" y="7"/>
                      <a:pt x="130" y="7"/>
                    </a:cubicBezTo>
                    <a:cubicBezTo>
                      <a:pt x="123" y="0"/>
                      <a:pt x="120" y="0"/>
                      <a:pt x="113" y="0"/>
                    </a:cubicBezTo>
                    <a:cubicBezTo>
                      <a:pt x="21" y="0"/>
                      <a:pt x="21" y="0"/>
                      <a:pt x="21" y="0"/>
                    </a:cubicBezTo>
                    <a:cubicBezTo>
                      <a:pt x="11" y="0"/>
                      <a:pt x="0" y="7"/>
                      <a:pt x="0" y="18"/>
                    </a:cubicBezTo>
                    <a:cubicBezTo>
                      <a:pt x="0" y="229"/>
                      <a:pt x="0" y="229"/>
                      <a:pt x="0" y="229"/>
                    </a:cubicBezTo>
                    <a:cubicBezTo>
                      <a:pt x="0" y="239"/>
                      <a:pt x="11" y="253"/>
                      <a:pt x="21" y="253"/>
                    </a:cubicBezTo>
                    <a:cubicBezTo>
                      <a:pt x="24" y="253"/>
                      <a:pt x="26" y="253"/>
                      <a:pt x="28" y="253"/>
                    </a:cubicBezTo>
                    <a:cubicBezTo>
                      <a:pt x="28" y="256"/>
                      <a:pt x="28" y="256"/>
                      <a:pt x="28" y="256"/>
                    </a:cubicBezTo>
                    <a:cubicBezTo>
                      <a:pt x="28" y="267"/>
                      <a:pt x="39" y="281"/>
                      <a:pt x="49" y="281"/>
                    </a:cubicBezTo>
                    <a:cubicBezTo>
                      <a:pt x="52" y="281"/>
                      <a:pt x="54" y="281"/>
                      <a:pt x="56" y="281"/>
                    </a:cubicBezTo>
                    <a:cubicBezTo>
                      <a:pt x="56" y="284"/>
                      <a:pt x="56" y="284"/>
                      <a:pt x="56" y="284"/>
                    </a:cubicBezTo>
                    <a:cubicBezTo>
                      <a:pt x="56" y="294"/>
                      <a:pt x="67" y="308"/>
                      <a:pt x="77" y="308"/>
                    </a:cubicBezTo>
                    <a:cubicBezTo>
                      <a:pt x="231" y="308"/>
                      <a:pt x="231" y="308"/>
                      <a:pt x="231" y="308"/>
                    </a:cubicBezTo>
                    <a:cubicBezTo>
                      <a:pt x="245" y="308"/>
                      <a:pt x="256" y="294"/>
                      <a:pt x="256" y="284"/>
                    </a:cubicBezTo>
                    <a:cubicBezTo>
                      <a:pt x="256" y="140"/>
                      <a:pt x="256" y="140"/>
                      <a:pt x="256" y="140"/>
                    </a:cubicBezTo>
                    <a:cubicBezTo>
                      <a:pt x="256" y="140"/>
                      <a:pt x="259" y="133"/>
                      <a:pt x="249" y="122"/>
                    </a:cubicBezTo>
                    <a:close/>
                    <a:moveTo>
                      <a:pt x="140" y="46"/>
                    </a:moveTo>
                    <a:cubicBezTo>
                      <a:pt x="144" y="49"/>
                      <a:pt x="148" y="53"/>
                      <a:pt x="151" y="56"/>
                    </a:cubicBezTo>
                    <a:cubicBezTo>
                      <a:pt x="147" y="56"/>
                      <a:pt x="144" y="56"/>
                      <a:pt x="140" y="56"/>
                    </a:cubicBezTo>
                    <a:cubicBezTo>
                      <a:pt x="140" y="46"/>
                      <a:pt x="140" y="46"/>
                      <a:pt x="140" y="46"/>
                    </a:cubicBezTo>
                    <a:close/>
                    <a:moveTo>
                      <a:pt x="123" y="28"/>
                    </a:moveTo>
                    <a:cubicBezTo>
                      <a:pt x="120" y="28"/>
                      <a:pt x="116" y="28"/>
                      <a:pt x="113" y="28"/>
                    </a:cubicBezTo>
                    <a:cubicBezTo>
                      <a:pt x="113" y="18"/>
                      <a:pt x="113" y="18"/>
                      <a:pt x="113" y="18"/>
                    </a:cubicBezTo>
                    <a:cubicBezTo>
                      <a:pt x="116" y="21"/>
                      <a:pt x="120" y="25"/>
                      <a:pt x="123" y="28"/>
                    </a:cubicBezTo>
                    <a:close/>
                    <a:moveTo>
                      <a:pt x="18" y="232"/>
                    </a:moveTo>
                    <a:cubicBezTo>
                      <a:pt x="18" y="21"/>
                      <a:pt x="18" y="18"/>
                      <a:pt x="18" y="18"/>
                    </a:cubicBezTo>
                    <a:cubicBezTo>
                      <a:pt x="88" y="18"/>
                      <a:pt x="92" y="18"/>
                      <a:pt x="92" y="18"/>
                    </a:cubicBezTo>
                    <a:cubicBezTo>
                      <a:pt x="92" y="21"/>
                      <a:pt x="92" y="25"/>
                      <a:pt x="92" y="28"/>
                    </a:cubicBezTo>
                    <a:cubicBezTo>
                      <a:pt x="49" y="28"/>
                      <a:pt x="49" y="28"/>
                      <a:pt x="49" y="28"/>
                    </a:cubicBezTo>
                    <a:cubicBezTo>
                      <a:pt x="39" y="28"/>
                      <a:pt x="28" y="35"/>
                      <a:pt x="28" y="46"/>
                    </a:cubicBezTo>
                    <a:cubicBezTo>
                      <a:pt x="28" y="154"/>
                      <a:pt x="28" y="206"/>
                      <a:pt x="28" y="232"/>
                    </a:cubicBezTo>
                    <a:cubicBezTo>
                      <a:pt x="19" y="232"/>
                      <a:pt x="18" y="232"/>
                      <a:pt x="18" y="232"/>
                    </a:cubicBezTo>
                    <a:close/>
                    <a:moveTo>
                      <a:pt x="46" y="260"/>
                    </a:moveTo>
                    <a:cubicBezTo>
                      <a:pt x="46" y="49"/>
                      <a:pt x="46" y="46"/>
                      <a:pt x="46" y="46"/>
                    </a:cubicBezTo>
                    <a:cubicBezTo>
                      <a:pt x="116" y="46"/>
                      <a:pt x="119" y="46"/>
                      <a:pt x="119" y="46"/>
                    </a:cubicBezTo>
                    <a:cubicBezTo>
                      <a:pt x="119" y="49"/>
                      <a:pt x="119" y="53"/>
                      <a:pt x="119" y="56"/>
                    </a:cubicBezTo>
                    <a:cubicBezTo>
                      <a:pt x="77" y="56"/>
                      <a:pt x="77" y="56"/>
                      <a:pt x="77" y="56"/>
                    </a:cubicBezTo>
                    <a:cubicBezTo>
                      <a:pt x="67" y="56"/>
                      <a:pt x="56" y="63"/>
                      <a:pt x="56" y="73"/>
                    </a:cubicBezTo>
                    <a:cubicBezTo>
                      <a:pt x="56" y="182"/>
                      <a:pt x="56" y="234"/>
                      <a:pt x="56" y="260"/>
                    </a:cubicBezTo>
                    <a:cubicBezTo>
                      <a:pt x="47" y="260"/>
                      <a:pt x="46" y="260"/>
                      <a:pt x="46" y="260"/>
                    </a:cubicBezTo>
                    <a:close/>
                    <a:moveTo>
                      <a:pt x="238" y="287"/>
                    </a:moveTo>
                    <a:cubicBezTo>
                      <a:pt x="84" y="287"/>
                      <a:pt x="74" y="287"/>
                      <a:pt x="74" y="287"/>
                    </a:cubicBezTo>
                    <a:cubicBezTo>
                      <a:pt x="74" y="77"/>
                      <a:pt x="74" y="73"/>
                      <a:pt x="74" y="73"/>
                    </a:cubicBezTo>
                    <a:cubicBezTo>
                      <a:pt x="144" y="73"/>
                      <a:pt x="147" y="73"/>
                      <a:pt x="147" y="73"/>
                    </a:cubicBezTo>
                    <a:cubicBezTo>
                      <a:pt x="147" y="136"/>
                      <a:pt x="147" y="140"/>
                      <a:pt x="147" y="140"/>
                    </a:cubicBezTo>
                    <a:cubicBezTo>
                      <a:pt x="147" y="151"/>
                      <a:pt x="154" y="165"/>
                      <a:pt x="168" y="165"/>
                    </a:cubicBezTo>
                    <a:cubicBezTo>
                      <a:pt x="231" y="165"/>
                      <a:pt x="238" y="165"/>
                      <a:pt x="238" y="165"/>
                    </a:cubicBezTo>
                    <a:lnTo>
                      <a:pt x="238" y="287"/>
                    </a:lnTo>
                    <a:close/>
                    <a:moveTo>
                      <a:pt x="168" y="140"/>
                    </a:moveTo>
                    <a:cubicBezTo>
                      <a:pt x="168" y="73"/>
                      <a:pt x="168" y="73"/>
                      <a:pt x="168" y="73"/>
                    </a:cubicBezTo>
                    <a:cubicBezTo>
                      <a:pt x="238" y="140"/>
                      <a:pt x="238" y="140"/>
                      <a:pt x="238" y="140"/>
                    </a:cubicBezTo>
                    <a:lnTo>
                      <a:pt x="168"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73688185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Tools &amp; Resources</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17840387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err="1" smtClean="0"/>
              <a:t>BabelCam</a:t>
            </a:r>
            <a:endParaRPr lang="en-US" sz="6600" dirty="0"/>
          </a:p>
        </p:txBody>
      </p:sp>
      <p:sp>
        <p:nvSpPr>
          <p:cNvPr id="3" name="Subtitle 2"/>
          <p:cNvSpPr>
            <a:spLocks noGrp="1"/>
          </p:cNvSpPr>
          <p:nvPr>
            <p:ph type="subTitle" idx="1"/>
          </p:nvPr>
        </p:nvSpPr>
        <p:spPr/>
        <p:txBody>
          <a:bodyPr/>
          <a:lstStyle/>
          <a:p>
            <a:r>
              <a:rPr lang="en-US" smtClean="0"/>
              <a:t>Windows Phone application leveraging Windows Azure</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spTree>
    <p:extLst>
      <p:ext uri="{BB962C8B-B14F-4D97-AF65-F5344CB8AC3E}">
        <p14:creationId xmlns:p14="http://schemas.microsoft.com/office/powerpoint/2010/main" val="383702057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bwMode="auto">
          <a:xfrm>
            <a:off x="519112" y="2150248"/>
            <a:ext cx="3250970" cy="32535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15" name="Rounded Rectangle 14"/>
          <p:cNvSpPr/>
          <p:nvPr/>
        </p:nvSpPr>
        <p:spPr bwMode="auto">
          <a:xfrm>
            <a:off x="3884612" y="2150248"/>
            <a:ext cx="3250970" cy="32535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16" name="Rounded Rectangle 15"/>
          <p:cNvSpPr/>
          <p:nvPr/>
        </p:nvSpPr>
        <p:spPr bwMode="auto">
          <a:xfrm>
            <a:off x="7263652" y="2150248"/>
            <a:ext cx="4496548" cy="32535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2" name="Title 1"/>
          <p:cNvSpPr>
            <a:spLocks noGrp="1"/>
          </p:cNvSpPr>
          <p:nvPr>
            <p:ph type="title"/>
          </p:nvPr>
        </p:nvSpPr>
        <p:spPr/>
        <p:txBody>
          <a:bodyPr/>
          <a:lstStyle/>
          <a:p>
            <a:r>
              <a:rPr lang="en-US" dirty="0" smtClean="0"/>
              <a:t>Windows Azure </a:t>
            </a:r>
            <a:r>
              <a:rPr lang="en-US" dirty="0"/>
              <a:t>Toolkits for Devices</a:t>
            </a:r>
          </a:p>
        </p:txBody>
      </p:sp>
      <p:sp>
        <p:nvSpPr>
          <p:cNvPr id="3" name="Text Placeholder 2"/>
          <p:cNvSpPr>
            <a:spLocks noGrp="1"/>
          </p:cNvSpPr>
          <p:nvPr>
            <p:ph type="body" sz="quarter" idx="10"/>
          </p:nvPr>
        </p:nvSpPr>
        <p:spPr>
          <a:xfrm>
            <a:off x="519112" y="1170800"/>
            <a:ext cx="11149013" cy="553998"/>
          </a:xfrm>
        </p:spPr>
        <p:txBody>
          <a:bodyPr/>
          <a:lstStyle/>
          <a:p>
            <a:r>
              <a:rPr lang="en-US" dirty="0" smtClean="0"/>
              <a:t>Easier for device developers to use Windows Azure</a:t>
            </a:r>
          </a:p>
        </p:txBody>
      </p:sp>
      <p:pic>
        <p:nvPicPr>
          <p:cNvPr id="5" name="Picture 10" descr="D:\Clean\AndroidImage3.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305" t="3804" r="4369" b="8646"/>
          <a:stretch/>
        </p:blipFill>
        <p:spPr bwMode="auto">
          <a:xfrm>
            <a:off x="8056623" y="2754070"/>
            <a:ext cx="2910607" cy="20374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Clean\iOSImage3.tif"/>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899307" y="2762513"/>
            <a:ext cx="1221580" cy="213156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3" descr="C:\Users\wwegner\Desktop\WP7.png"/>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553253" y="2762513"/>
            <a:ext cx="1182688" cy="2028983"/>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p:cNvSpPr txBox="1">
            <a:spLocks/>
          </p:cNvSpPr>
          <p:nvPr/>
        </p:nvSpPr>
        <p:spPr>
          <a:xfrm>
            <a:off x="7441452" y="2239148"/>
            <a:ext cx="2778988" cy="4431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6"/>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3200" dirty="0" smtClean="0">
                <a:solidFill>
                  <a:schemeClr val="bg1">
                    <a:alpha val="99000"/>
                  </a:schemeClr>
                </a:solidFill>
                <a:latin typeface="Segoe UI Light" pitchFamily="34" charset="0"/>
              </a:rPr>
              <a:t>Android</a:t>
            </a:r>
          </a:p>
        </p:txBody>
      </p:sp>
      <p:sp>
        <p:nvSpPr>
          <p:cNvPr id="10" name="Text Placeholder 2"/>
          <p:cNvSpPr txBox="1">
            <a:spLocks/>
          </p:cNvSpPr>
          <p:nvPr/>
        </p:nvSpPr>
        <p:spPr>
          <a:xfrm>
            <a:off x="4062412" y="2239148"/>
            <a:ext cx="2778988" cy="4431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6"/>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3200" dirty="0" err="1" smtClean="0">
                <a:solidFill>
                  <a:schemeClr val="bg1">
                    <a:alpha val="99000"/>
                  </a:schemeClr>
                </a:solidFill>
                <a:latin typeface="Segoe UI Light" pitchFamily="34" charset="0"/>
              </a:rPr>
              <a:t>iOS</a:t>
            </a:r>
            <a:endParaRPr lang="en-US" sz="2400" dirty="0" smtClean="0">
              <a:solidFill>
                <a:schemeClr val="bg1">
                  <a:alpha val="99000"/>
                </a:schemeClr>
              </a:solidFill>
              <a:latin typeface="Segoe UI Light" pitchFamily="34" charset="0"/>
            </a:endParaRPr>
          </a:p>
        </p:txBody>
      </p:sp>
      <p:sp>
        <p:nvSpPr>
          <p:cNvPr id="11" name="Text Placeholder 2"/>
          <p:cNvSpPr txBox="1">
            <a:spLocks/>
          </p:cNvSpPr>
          <p:nvPr/>
        </p:nvSpPr>
        <p:spPr>
          <a:xfrm>
            <a:off x="696912" y="2239148"/>
            <a:ext cx="2778988" cy="4431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6"/>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3200" dirty="0" smtClean="0">
                <a:solidFill>
                  <a:schemeClr val="bg1">
                    <a:alpha val="99000"/>
                  </a:schemeClr>
                </a:solidFill>
                <a:latin typeface="Segoe UI Light" pitchFamily="34" charset="0"/>
              </a:rPr>
              <a:t>Windows Phone</a:t>
            </a:r>
            <a:endParaRPr lang="en-US" sz="2400" dirty="0" smtClean="0">
              <a:solidFill>
                <a:schemeClr val="bg1">
                  <a:alpha val="99000"/>
                </a:schemeClr>
              </a:solidFill>
              <a:latin typeface="Segoe UI Light" pitchFamily="34" charset="0"/>
            </a:endParaRPr>
          </a:p>
        </p:txBody>
      </p:sp>
      <p:sp>
        <p:nvSpPr>
          <p:cNvPr id="17" name="Text Placeholder 2"/>
          <p:cNvSpPr txBox="1">
            <a:spLocks/>
          </p:cNvSpPr>
          <p:nvPr/>
        </p:nvSpPr>
        <p:spPr>
          <a:xfrm>
            <a:off x="7441451" y="4989332"/>
            <a:ext cx="4226673" cy="2215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6"/>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1600" u="sng" dirty="0" smtClean="0">
                <a:solidFill>
                  <a:schemeClr val="bg1">
                    <a:alpha val="99000"/>
                  </a:schemeClr>
                </a:solidFill>
              </a:rPr>
              <a:t>http://bit.ly/watandroid</a:t>
            </a:r>
            <a:endParaRPr lang="en-US" u="sng" dirty="0" smtClean="0">
              <a:solidFill>
                <a:schemeClr val="bg1">
                  <a:alpha val="99000"/>
                </a:schemeClr>
              </a:solidFill>
            </a:endParaRPr>
          </a:p>
        </p:txBody>
      </p:sp>
      <p:sp>
        <p:nvSpPr>
          <p:cNvPr id="18" name="Text Placeholder 2"/>
          <p:cNvSpPr txBox="1">
            <a:spLocks/>
          </p:cNvSpPr>
          <p:nvPr/>
        </p:nvSpPr>
        <p:spPr>
          <a:xfrm>
            <a:off x="4062412" y="4989332"/>
            <a:ext cx="2778988" cy="2215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6"/>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1600" u="sng" dirty="0" smtClean="0">
                <a:solidFill>
                  <a:schemeClr val="bg1">
                    <a:alpha val="99000"/>
                  </a:schemeClr>
                </a:solidFill>
              </a:rPr>
              <a:t>http://bit.ly/watios</a:t>
            </a:r>
          </a:p>
        </p:txBody>
      </p:sp>
      <p:sp>
        <p:nvSpPr>
          <p:cNvPr id="19" name="Text Placeholder 2"/>
          <p:cNvSpPr txBox="1">
            <a:spLocks/>
          </p:cNvSpPr>
          <p:nvPr/>
        </p:nvSpPr>
        <p:spPr>
          <a:xfrm>
            <a:off x="696912" y="4989332"/>
            <a:ext cx="2778988" cy="2215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6"/>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1600" u="sng" dirty="0" smtClean="0">
                <a:solidFill>
                  <a:schemeClr val="bg1">
                    <a:alpha val="99000"/>
                  </a:schemeClr>
                </a:solidFill>
              </a:rPr>
              <a:t>http://bit.ly/watwp7</a:t>
            </a:r>
          </a:p>
        </p:txBody>
      </p:sp>
    </p:spTree>
    <p:extLst>
      <p:ext uri="{BB962C8B-B14F-4D97-AF65-F5344CB8AC3E}">
        <p14:creationId xmlns:p14="http://schemas.microsoft.com/office/powerpoint/2010/main" val="106684290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519113" y="1203610"/>
            <a:ext cx="11149012" cy="3876390"/>
          </a:xfrm>
          <a:prstGeom prst="rect">
            <a:avLst/>
          </a:prstGeom>
          <a:solidFill>
            <a:schemeClr val="accent2"/>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3600" dirty="0">
                <a:solidFill>
                  <a:schemeClr val="bg1">
                    <a:alpha val="99000"/>
                  </a:schemeClr>
                </a:solidFill>
                <a:latin typeface="Segoe UI Light" pitchFamily="34" charset="0"/>
              </a:rPr>
              <a:t>Devices + Cloud</a:t>
            </a:r>
          </a:p>
        </p:txBody>
      </p:sp>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sz="quarter" idx="10"/>
          </p:nvPr>
        </p:nvSpPr>
        <p:spPr>
          <a:xfrm>
            <a:off x="519112" y="5460468"/>
            <a:ext cx="11149013" cy="1436930"/>
          </a:xfrm>
        </p:spPr>
        <p:txBody>
          <a:bodyPr/>
          <a:lstStyle/>
          <a:p>
            <a:r>
              <a:rPr lang="en-US" dirty="0" smtClean="0"/>
              <a:t>Toolkits</a:t>
            </a:r>
            <a:endParaRPr lang="en-US" dirty="0"/>
          </a:p>
        </p:txBody>
      </p:sp>
      <p:grpSp>
        <p:nvGrpSpPr>
          <p:cNvPr id="59" name="Group 58"/>
          <p:cNvGrpSpPr/>
          <p:nvPr/>
        </p:nvGrpSpPr>
        <p:grpSpPr>
          <a:xfrm>
            <a:off x="776613" y="2074682"/>
            <a:ext cx="6400003" cy="2698341"/>
            <a:chOff x="776613" y="2190794"/>
            <a:chExt cx="6400003" cy="2698341"/>
          </a:xfrm>
        </p:grpSpPr>
        <p:grpSp>
          <p:nvGrpSpPr>
            <p:cNvPr id="5" name="Group 4"/>
            <p:cNvGrpSpPr/>
            <p:nvPr/>
          </p:nvGrpSpPr>
          <p:grpSpPr>
            <a:xfrm>
              <a:off x="4538952" y="2743168"/>
              <a:ext cx="2637664" cy="1593592"/>
              <a:chOff x="214313" y="2174875"/>
              <a:chExt cx="990600" cy="598488"/>
            </a:xfrm>
            <a:solidFill>
              <a:schemeClr val="bg1"/>
            </a:solidFill>
          </p:grpSpPr>
          <p:sp>
            <p:nvSpPr>
              <p:cNvPr id="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 name="Group 7"/>
            <p:cNvGrpSpPr/>
            <p:nvPr/>
          </p:nvGrpSpPr>
          <p:grpSpPr>
            <a:xfrm>
              <a:off x="776613" y="2190794"/>
              <a:ext cx="1412854" cy="2698341"/>
              <a:chOff x="-498475" y="1609726"/>
              <a:chExt cx="950913" cy="1816099"/>
            </a:xfrm>
          </p:grpSpPr>
          <p:sp>
            <p:nvSpPr>
              <p:cNvPr id="9"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 name="Cross 10"/>
            <p:cNvSpPr/>
            <p:nvPr/>
          </p:nvSpPr>
          <p:spPr bwMode="auto">
            <a:xfrm>
              <a:off x="2819979" y="2995733"/>
              <a:ext cx="1088461" cy="1088461"/>
            </a:xfrm>
            <a:prstGeom prst="plus">
              <a:avLst>
                <a:gd name="adj" fmla="val 3722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27" name="Rounded Rectangle 26"/>
          <p:cNvSpPr/>
          <p:nvPr/>
        </p:nvSpPr>
        <p:spPr bwMode="auto">
          <a:xfrm>
            <a:off x="7910894" y="1330095"/>
            <a:ext cx="1772017" cy="1773401"/>
          </a:xfrm>
          <a:prstGeom prst="roundRect">
            <a:avLst>
              <a:gd name="adj" fmla="val 0"/>
            </a:avLst>
          </a:prstGeom>
          <a:solidFill>
            <a:schemeClr val="bg1"/>
          </a:solidFill>
          <a:ln w="9525" cap="flat" cmpd="sng" algn="ctr">
            <a:noFill/>
            <a:prstDash val="solid"/>
          </a:ln>
          <a:effectLst/>
        </p:spPr>
        <p:txBody>
          <a:bodyPr rIns="0" rtlCol="0" anchor="t" anchorCtr="0"/>
          <a:lstStyle/>
          <a:p>
            <a:pPr algn="ctr" defTabSz="1218936"/>
            <a:r>
              <a:rPr lang="en-US" sz="1500" dirty="0">
                <a:solidFill>
                  <a:schemeClr val="bg1">
                    <a:alpha val="99000"/>
                  </a:schemeClr>
                </a:solidFill>
                <a:latin typeface="+mj-lt"/>
                <a:ea typeface="Segoe UI" pitchFamily="34" charset="0"/>
                <a:cs typeface="Segoe UI" pitchFamily="34" charset="0"/>
              </a:rPr>
              <a:t> </a:t>
            </a:r>
          </a:p>
        </p:txBody>
      </p:sp>
      <p:sp>
        <p:nvSpPr>
          <p:cNvPr id="28" name="Rectangle 27"/>
          <p:cNvSpPr/>
          <p:nvPr/>
        </p:nvSpPr>
        <p:spPr>
          <a:xfrm>
            <a:off x="8001179" y="2776357"/>
            <a:ext cx="1596679" cy="300082"/>
          </a:xfrm>
          <a:prstGeom prst="rect">
            <a:avLst/>
          </a:prstGeom>
        </p:spPr>
        <p:txBody>
          <a:bodyPr wrap="square" rIns="0">
            <a:spAutoFit/>
          </a:bodyPr>
          <a:lstStyle/>
          <a:p>
            <a:pPr defTabSz="914361">
              <a:lnSpc>
                <a:spcPct val="90000"/>
              </a:lnSpc>
              <a:defRPr/>
            </a:pPr>
            <a:r>
              <a:rPr lang="en-US" sz="1500" kern="0" dirty="0">
                <a:solidFill>
                  <a:schemeClr val="accent2">
                    <a:alpha val="99000"/>
                  </a:schemeClr>
                </a:solidFill>
                <a:latin typeface="+mj-lt"/>
              </a:rPr>
              <a:t>Storage</a:t>
            </a:r>
          </a:p>
        </p:txBody>
      </p:sp>
      <p:sp>
        <p:nvSpPr>
          <p:cNvPr id="29" name="Freeform 6"/>
          <p:cNvSpPr>
            <a:spLocks noEditPoints="1"/>
          </p:cNvSpPr>
          <p:nvPr/>
        </p:nvSpPr>
        <p:spPr bwMode="auto">
          <a:xfrm>
            <a:off x="8597675" y="1733943"/>
            <a:ext cx="398454" cy="71677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0" bIns="45720" numCol="1" anchor="t" anchorCtr="0" compatLnSpc="1">
            <a:prstTxWarp prst="textNoShape">
              <a:avLst/>
            </a:prstTxWarp>
          </a:bodyPr>
          <a:lstStyle/>
          <a:p>
            <a:endParaRPr lang="en-US" sz="1500" dirty="0">
              <a:latin typeface="+mj-lt"/>
            </a:endParaRPr>
          </a:p>
        </p:txBody>
      </p:sp>
      <p:sp>
        <p:nvSpPr>
          <p:cNvPr id="31" name="Rounded Rectangle 30"/>
          <p:cNvSpPr/>
          <p:nvPr/>
        </p:nvSpPr>
        <p:spPr bwMode="auto">
          <a:xfrm>
            <a:off x="9766020" y="1330095"/>
            <a:ext cx="1772017" cy="1773401"/>
          </a:xfrm>
          <a:prstGeom prst="roundRect">
            <a:avLst>
              <a:gd name="adj" fmla="val 0"/>
            </a:avLst>
          </a:prstGeom>
          <a:solidFill>
            <a:schemeClr val="bg1"/>
          </a:solidFill>
          <a:ln w="9525" cap="flat" cmpd="sng" algn="ctr">
            <a:noFill/>
            <a:prstDash val="solid"/>
          </a:ln>
          <a:effectLst/>
        </p:spPr>
        <p:txBody>
          <a:bodyPr rIns="0" rtlCol="0" anchor="t" anchorCtr="0"/>
          <a:lstStyle/>
          <a:p>
            <a:pPr algn="ctr" defTabSz="1218936"/>
            <a:r>
              <a:rPr lang="en-US" sz="1500" dirty="0">
                <a:solidFill>
                  <a:schemeClr val="bg1">
                    <a:alpha val="99000"/>
                  </a:schemeClr>
                </a:solidFill>
                <a:latin typeface="+mj-lt"/>
                <a:ea typeface="Segoe UI" pitchFamily="34" charset="0"/>
                <a:cs typeface="Segoe UI" pitchFamily="34" charset="0"/>
              </a:rPr>
              <a:t> </a:t>
            </a:r>
          </a:p>
        </p:txBody>
      </p:sp>
      <p:sp>
        <p:nvSpPr>
          <p:cNvPr id="32" name="Rectangle 31"/>
          <p:cNvSpPr/>
          <p:nvPr/>
        </p:nvSpPr>
        <p:spPr>
          <a:xfrm>
            <a:off x="9856305" y="2776357"/>
            <a:ext cx="1596679" cy="300082"/>
          </a:xfrm>
          <a:prstGeom prst="rect">
            <a:avLst/>
          </a:prstGeom>
        </p:spPr>
        <p:txBody>
          <a:bodyPr wrap="square" rIns="0">
            <a:spAutoFit/>
          </a:bodyPr>
          <a:lstStyle/>
          <a:p>
            <a:pPr defTabSz="914361">
              <a:lnSpc>
                <a:spcPct val="90000"/>
              </a:lnSpc>
              <a:defRPr/>
            </a:pPr>
            <a:r>
              <a:rPr lang="en-US" sz="1500" kern="0" dirty="0">
                <a:solidFill>
                  <a:schemeClr val="accent2">
                    <a:alpha val="99000"/>
                  </a:schemeClr>
                </a:solidFill>
                <a:latin typeface="+mj-lt"/>
              </a:rPr>
              <a:t>Identity</a:t>
            </a:r>
          </a:p>
        </p:txBody>
      </p:sp>
      <p:sp>
        <p:nvSpPr>
          <p:cNvPr id="35" name="Rounded Rectangle 34"/>
          <p:cNvSpPr/>
          <p:nvPr/>
        </p:nvSpPr>
        <p:spPr bwMode="auto">
          <a:xfrm>
            <a:off x="7913509" y="3180115"/>
            <a:ext cx="1772017" cy="1773401"/>
          </a:xfrm>
          <a:prstGeom prst="roundRect">
            <a:avLst>
              <a:gd name="adj" fmla="val 0"/>
            </a:avLst>
          </a:prstGeom>
          <a:solidFill>
            <a:schemeClr val="bg1"/>
          </a:solidFill>
          <a:ln w="9525" cap="flat" cmpd="sng" algn="ctr">
            <a:noFill/>
            <a:prstDash val="solid"/>
          </a:ln>
          <a:effectLst/>
        </p:spPr>
        <p:txBody>
          <a:bodyPr rIns="0" rtlCol="0" anchor="t" anchorCtr="0"/>
          <a:lstStyle/>
          <a:p>
            <a:pPr algn="ctr" defTabSz="1218936"/>
            <a:r>
              <a:rPr lang="en-US" sz="1500" dirty="0">
                <a:solidFill>
                  <a:schemeClr val="bg1">
                    <a:alpha val="99000"/>
                  </a:schemeClr>
                </a:solidFill>
                <a:latin typeface="+mj-lt"/>
                <a:ea typeface="Segoe UI" pitchFamily="34" charset="0"/>
                <a:cs typeface="Segoe UI" pitchFamily="34" charset="0"/>
              </a:rPr>
              <a:t> </a:t>
            </a:r>
          </a:p>
        </p:txBody>
      </p:sp>
      <p:sp>
        <p:nvSpPr>
          <p:cNvPr id="36" name="Rectangle 35"/>
          <p:cNvSpPr/>
          <p:nvPr/>
        </p:nvSpPr>
        <p:spPr>
          <a:xfrm>
            <a:off x="8003794" y="4626377"/>
            <a:ext cx="1596679" cy="300082"/>
          </a:xfrm>
          <a:prstGeom prst="rect">
            <a:avLst/>
          </a:prstGeom>
        </p:spPr>
        <p:txBody>
          <a:bodyPr wrap="square" rIns="0">
            <a:spAutoFit/>
          </a:bodyPr>
          <a:lstStyle/>
          <a:p>
            <a:pPr defTabSz="914361">
              <a:lnSpc>
                <a:spcPct val="90000"/>
              </a:lnSpc>
              <a:defRPr/>
            </a:pPr>
            <a:r>
              <a:rPr lang="en-US" sz="1500" kern="0" dirty="0">
                <a:solidFill>
                  <a:schemeClr val="accent2">
                    <a:alpha val="99000"/>
                  </a:schemeClr>
                </a:solidFill>
                <a:latin typeface="+mj-lt"/>
              </a:rPr>
              <a:t>Communications</a:t>
            </a:r>
          </a:p>
        </p:txBody>
      </p:sp>
      <p:grpSp>
        <p:nvGrpSpPr>
          <p:cNvPr id="37" name="Group 36"/>
          <p:cNvGrpSpPr/>
          <p:nvPr/>
        </p:nvGrpSpPr>
        <p:grpSpPr bwMode="black">
          <a:xfrm>
            <a:off x="8618749" y="3586122"/>
            <a:ext cx="361535" cy="766693"/>
            <a:chOff x="8920162" y="3943878"/>
            <a:chExt cx="419101" cy="889001"/>
          </a:xfrm>
          <a:solidFill>
            <a:schemeClr val="accent2"/>
          </a:solidFill>
        </p:grpSpPr>
        <p:sp>
          <p:nvSpPr>
            <p:cNvPr id="38" name="Oval 16"/>
            <p:cNvSpPr>
              <a:spLocks noChangeArrowheads="1"/>
            </p:cNvSpPr>
            <p:nvPr/>
          </p:nvSpPr>
          <p:spPr bwMode="black">
            <a:xfrm>
              <a:off x="9148762" y="3943878"/>
              <a:ext cx="149225" cy="146050"/>
            </a:xfrm>
            <a:prstGeom prst="ellipse">
              <a:avLst/>
            </a:prstGeom>
            <a:grpFill/>
            <a:ln>
              <a:noFill/>
            </a:ln>
            <a:extLst/>
          </p:spPr>
          <p:txBody>
            <a:bodyPr vert="horz" wrap="square" lIns="91440" tIns="45720" rIns="0" bIns="45720" numCol="1" anchor="t" anchorCtr="0" compatLnSpc="1">
              <a:prstTxWarp prst="textNoShape">
                <a:avLst/>
              </a:prstTxWarp>
            </a:bodyPr>
            <a:lstStyle/>
            <a:p>
              <a:endParaRPr lang="en-US" sz="1500">
                <a:latin typeface="+mj-lt"/>
              </a:endParaRPr>
            </a:p>
          </p:txBody>
        </p:sp>
        <p:sp>
          <p:nvSpPr>
            <p:cNvPr id="39" name="Freeform 17"/>
            <p:cNvSpPr>
              <a:spLocks/>
            </p:cNvSpPr>
            <p:nvPr/>
          </p:nvSpPr>
          <p:spPr bwMode="black">
            <a:xfrm>
              <a:off x="9017000" y="4123266"/>
              <a:ext cx="322263" cy="709613"/>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grpFill/>
            <a:ln>
              <a:noFill/>
            </a:ln>
            <a:extLst/>
          </p:spPr>
          <p:txBody>
            <a:bodyPr vert="horz" wrap="square" lIns="91440" tIns="45720" rIns="0" bIns="45720" numCol="1" anchor="t" anchorCtr="0" compatLnSpc="1">
              <a:prstTxWarp prst="textNoShape">
                <a:avLst/>
              </a:prstTxWarp>
            </a:bodyPr>
            <a:lstStyle/>
            <a:p>
              <a:endParaRPr lang="en-US" sz="1500">
                <a:latin typeface="+mj-lt"/>
              </a:endParaRPr>
            </a:p>
          </p:txBody>
        </p:sp>
        <p:sp>
          <p:nvSpPr>
            <p:cNvPr id="40" name="Freeform 18"/>
            <p:cNvSpPr>
              <a:spLocks/>
            </p:cNvSpPr>
            <p:nvPr/>
          </p:nvSpPr>
          <p:spPr bwMode="black">
            <a:xfrm>
              <a:off x="9051925" y="4089928"/>
              <a:ext cx="265113" cy="206375"/>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grpFill/>
            <a:ln>
              <a:noFill/>
            </a:ln>
            <a:extLst/>
          </p:spPr>
          <p:txBody>
            <a:bodyPr vert="horz" wrap="square" lIns="91440" tIns="45720" rIns="0" bIns="45720" numCol="1" anchor="t" anchorCtr="0" compatLnSpc="1">
              <a:prstTxWarp prst="textNoShape">
                <a:avLst/>
              </a:prstTxWarp>
            </a:bodyPr>
            <a:lstStyle/>
            <a:p>
              <a:endParaRPr lang="en-US" sz="1500">
                <a:latin typeface="+mj-lt"/>
              </a:endParaRPr>
            </a:p>
          </p:txBody>
        </p:sp>
        <p:sp>
          <p:nvSpPr>
            <p:cNvPr id="41" name="Freeform 19"/>
            <p:cNvSpPr>
              <a:spLocks/>
            </p:cNvSpPr>
            <p:nvPr/>
          </p:nvSpPr>
          <p:spPr bwMode="black">
            <a:xfrm>
              <a:off x="8953500" y="3958166"/>
              <a:ext cx="90488" cy="165100"/>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grpFill/>
            <a:ln>
              <a:noFill/>
            </a:ln>
            <a:extLst/>
          </p:spPr>
          <p:txBody>
            <a:bodyPr vert="horz" wrap="square" lIns="91440" tIns="45720" rIns="0" bIns="45720" numCol="1" anchor="t" anchorCtr="0" compatLnSpc="1">
              <a:prstTxWarp prst="textNoShape">
                <a:avLst/>
              </a:prstTxWarp>
            </a:bodyPr>
            <a:lstStyle/>
            <a:p>
              <a:endParaRPr lang="en-US" sz="1500">
                <a:latin typeface="+mj-lt"/>
              </a:endParaRPr>
            </a:p>
          </p:txBody>
        </p:sp>
        <p:sp>
          <p:nvSpPr>
            <p:cNvPr id="42" name="Freeform 20"/>
            <p:cNvSpPr>
              <a:spLocks/>
            </p:cNvSpPr>
            <p:nvPr/>
          </p:nvSpPr>
          <p:spPr bwMode="black">
            <a:xfrm>
              <a:off x="9055100" y="4010553"/>
              <a:ext cx="68263" cy="60325"/>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grpFill/>
            <a:ln>
              <a:noFill/>
            </a:ln>
            <a:extLst/>
          </p:spPr>
          <p:txBody>
            <a:bodyPr vert="horz" wrap="square" lIns="91440" tIns="45720" rIns="0" bIns="45720" numCol="1" anchor="t" anchorCtr="0" compatLnSpc="1">
              <a:prstTxWarp prst="textNoShape">
                <a:avLst/>
              </a:prstTxWarp>
            </a:bodyPr>
            <a:lstStyle/>
            <a:p>
              <a:endParaRPr lang="en-US" sz="1500">
                <a:latin typeface="+mj-lt"/>
              </a:endParaRPr>
            </a:p>
          </p:txBody>
        </p:sp>
        <p:sp>
          <p:nvSpPr>
            <p:cNvPr id="43" name="Freeform 21"/>
            <p:cNvSpPr>
              <a:spLocks/>
            </p:cNvSpPr>
            <p:nvPr/>
          </p:nvSpPr>
          <p:spPr bwMode="black">
            <a:xfrm>
              <a:off x="8920162" y="3943878"/>
              <a:ext cx="19050" cy="19526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grpFill/>
            <a:ln>
              <a:noFill/>
            </a:ln>
            <a:extLst/>
          </p:spPr>
          <p:txBody>
            <a:bodyPr vert="horz" wrap="square" lIns="91440" tIns="45720" rIns="0" bIns="45720" numCol="1" anchor="t" anchorCtr="0" compatLnSpc="1">
              <a:prstTxWarp prst="textNoShape">
                <a:avLst/>
              </a:prstTxWarp>
            </a:bodyPr>
            <a:lstStyle/>
            <a:p>
              <a:endParaRPr lang="en-US" sz="1500">
                <a:latin typeface="+mj-lt"/>
              </a:endParaRPr>
            </a:p>
          </p:txBody>
        </p:sp>
      </p:grpSp>
      <p:sp>
        <p:nvSpPr>
          <p:cNvPr id="45" name="Rounded Rectangle 44"/>
          <p:cNvSpPr/>
          <p:nvPr/>
        </p:nvSpPr>
        <p:spPr bwMode="auto">
          <a:xfrm>
            <a:off x="9768635" y="3180115"/>
            <a:ext cx="1772017" cy="1773401"/>
          </a:xfrm>
          <a:prstGeom prst="roundRect">
            <a:avLst>
              <a:gd name="adj" fmla="val 0"/>
            </a:avLst>
          </a:prstGeom>
          <a:solidFill>
            <a:schemeClr val="bg1"/>
          </a:solidFill>
          <a:ln w="9525" cap="flat" cmpd="sng" algn="ctr">
            <a:noFill/>
            <a:prstDash val="solid"/>
          </a:ln>
          <a:effectLst/>
        </p:spPr>
        <p:txBody>
          <a:bodyPr rIns="0" rtlCol="0" anchor="t" anchorCtr="0"/>
          <a:lstStyle/>
          <a:p>
            <a:pPr algn="ctr" defTabSz="1218936"/>
            <a:r>
              <a:rPr lang="en-US" sz="1500" dirty="0">
                <a:solidFill>
                  <a:schemeClr val="bg1">
                    <a:alpha val="99000"/>
                  </a:schemeClr>
                </a:solidFill>
                <a:latin typeface="+mj-lt"/>
                <a:ea typeface="Segoe UI" pitchFamily="34" charset="0"/>
                <a:cs typeface="Segoe UI" pitchFamily="34" charset="0"/>
              </a:rPr>
              <a:t> </a:t>
            </a:r>
          </a:p>
        </p:txBody>
      </p:sp>
      <p:sp>
        <p:nvSpPr>
          <p:cNvPr id="46" name="Rectangle 45"/>
          <p:cNvSpPr/>
          <p:nvPr/>
        </p:nvSpPr>
        <p:spPr>
          <a:xfrm>
            <a:off x="9858920" y="4636566"/>
            <a:ext cx="1596679" cy="300082"/>
          </a:xfrm>
          <a:prstGeom prst="rect">
            <a:avLst/>
          </a:prstGeom>
        </p:spPr>
        <p:txBody>
          <a:bodyPr wrap="square" rIns="0">
            <a:spAutoFit/>
          </a:bodyPr>
          <a:lstStyle/>
          <a:p>
            <a:pPr defTabSz="914361">
              <a:lnSpc>
                <a:spcPct val="90000"/>
              </a:lnSpc>
              <a:defRPr/>
            </a:pPr>
            <a:r>
              <a:rPr lang="en-US" sz="1500" kern="0" dirty="0">
                <a:solidFill>
                  <a:schemeClr val="accent2">
                    <a:alpha val="99000"/>
                  </a:schemeClr>
                </a:solidFill>
                <a:latin typeface="+mj-lt"/>
              </a:rPr>
              <a:t>Platform </a:t>
            </a:r>
            <a:r>
              <a:rPr lang="en-US" sz="1500" kern="0" dirty="0" smtClean="0">
                <a:solidFill>
                  <a:schemeClr val="accent2">
                    <a:alpha val="99000"/>
                  </a:schemeClr>
                </a:solidFill>
                <a:latin typeface="+mj-lt"/>
              </a:rPr>
              <a:t>Services</a:t>
            </a:r>
            <a:endParaRPr lang="en-US" sz="1500" kern="0" dirty="0">
              <a:solidFill>
                <a:schemeClr val="accent2">
                  <a:alpha val="99000"/>
                </a:schemeClr>
              </a:solidFill>
              <a:latin typeface="+mj-lt"/>
            </a:endParaRPr>
          </a:p>
        </p:txBody>
      </p:sp>
      <p:sp>
        <p:nvSpPr>
          <p:cNvPr id="47" name="Freeform 80"/>
          <p:cNvSpPr>
            <a:spLocks noEditPoints="1"/>
          </p:cNvSpPr>
          <p:nvPr/>
        </p:nvSpPr>
        <p:spPr bwMode="black">
          <a:xfrm>
            <a:off x="10332347" y="3539035"/>
            <a:ext cx="644592" cy="782024"/>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accent2"/>
          </a:solidFill>
          <a:ln>
            <a:noFill/>
          </a:ln>
        </p:spPr>
        <p:txBody>
          <a:bodyPr vert="horz" wrap="square" lIns="91440" tIns="45720" rIns="0" bIns="45720" numCol="1" anchor="t" anchorCtr="0" compatLnSpc="1">
            <a:prstTxWarp prst="textNoShape">
              <a:avLst/>
            </a:prstTxWarp>
          </a:bodyPr>
          <a:lstStyle/>
          <a:p>
            <a:endParaRPr lang="en-US" sz="1500">
              <a:latin typeface="+mj-lt"/>
            </a:endParaRPr>
          </a:p>
        </p:txBody>
      </p:sp>
      <p:sp>
        <p:nvSpPr>
          <p:cNvPr id="34" name="Freeform 164"/>
          <p:cNvSpPr>
            <a:spLocks noEditPoints="1"/>
          </p:cNvSpPr>
          <p:nvPr/>
        </p:nvSpPr>
        <p:spPr bwMode="black">
          <a:xfrm>
            <a:off x="10378602" y="1733943"/>
            <a:ext cx="546852" cy="75815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accent2"/>
          </a:solidFill>
          <a:ln>
            <a:noFill/>
          </a:ln>
          <a:extLst/>
        </p:spPr>
        <p:txBody>
          <a:bodyPr vert="horz" wrap="square" lIns="91440" tIns="45720" rIns="0" bIns="45720" numCol="1" anchor="t" anchorCtr="0" compatLnSpc="1">
            <a:prstTxWarp prst="textNoShape">
              <a:avLst/>
            </a:prstTxWarp>
          </a:bodyPr>
          <a:lstStyle/>
          <a:p>
            <a:endParaRPr lang="en-US" sz="1500">
              <a:latin typeface="+mj-lt"/>
            </a:endParaRPr>
          </a:p>
        </p:txBody>
      </p:sp>
    </p:spTree>
    <p:extLst>
      <p:ext uri="{BB962C8B-B14F-4D97-AF65-F5344CB8AC3E}">
        <p14:creationId xmlns:p14="http://schemas.microsoft.com/office/powerpoint/2010/main" val="46609232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609442" y="5132816"/>
            <a:ext cx="7051386" cy="1953785"/>
          </a:xfrm>
          <a:prstGeom prst="rect">
            <a:avLst/>
          </a:prstGeom>
        </p:spPr>
        <p:txBody>
          <a:bodyPr lIns="121899" tIns="60949" rIns="121899" bIns="60949">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100" dirty="0">
              <a:solidFill>
                <a:schemeClr val="bg1"/>
              </a:solidFill>
            </a:endParaRPr>
          </a:p>
        </p:txBody>
      </p:sp>
      <p:sp>
        <p:nvSpPr>
          <p:cNvPr id="5" name="Title 4"/>
          <p:cNvSpPr>
            <a:spLocks noGrp="1"/>
          </p:cNvSpPr>
          <p:nvPr>
            <p:ph type="ctrTitle"/>
          </p:nvPr>
        </p:nvSpPr>
        <p:spPr/>
        <p:txBody>
          <a:bodyPr/>
          <a:lstStyle/>
          <a:p>
            <a:r>
              <a:rPr lang="en-US" sz="6600" dirty="0" smtClean="0"/>
              <a:t>Summary</a:t>
            </a:r>
            <a:endParaRPr lang="en-US" sz="6600" dirty="0"/>
          </a:p>
        </p:txBody>
      </p:sp>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0691886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black">
          <a:xfrm>
            <a:off x="4321175" y="3130767"/>
            <a:ext cx="3546476" cy="596468"/>
          </a:xfrm>
          <a:prstGeom prst="rect">
            <a:avLst/>
          </a:prstGeom>
          <a:noFill/>
          <a:ln>
            <a:noFill/>
          </a:ln>
        </p:spPr>
      </p:pic>
    </p:spTree>
    <p:extLst>
      <p:ext uri="{BB962C8B-B14F-4D97-AF65-F5344CB8AC3E}">
        <p14:creationId xmlns:p14="http://schemas.microsoft.com/office/powerpoint/2010/main" val="201773001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p:cNvSpPr/>
          <p:nvPr/>
        </p:nvSpPr>
        <p:spPr bwMode="auto">
          <a:xfrm>
            <a:off x="0" y="0"/>
            <a:ext cx="12188825" cy="6858000"/>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52" name="Freeform 7"/>
          <p:cNvSpPr>
            <a:spLocks/>
          </p:cNvSpPr>
          <p:nvPr/>
        </p:nvSpPr>
        <p:spPr bwMode="auto">
          <a:xfrm>
            <a:off x="7588277" y="1269743"/>
            <a:ext cx="3555366" cy="1897134"/>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36" name="Elbow Connector 12"/>
          <p:cNvCxnSpPr/>
          <p:nvPr/>
        </p:nvCxnSpPr>
        <p:spPr>
          <a:xfrm rot="300000">
            <a:off x="5867678" y="2648123"/>
            <a:ext cx="1645920" cy="0"/>
          </a:xfrm>
          <a:prstGeom prst="curvedConnector4">
            <a:avLst>
              <a:gd name="adj1" fmla="val 28000"/>
              <a:gd name="adj2" fmla="val -555576"/>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9" name="Elbow Connector 8"/>
          <p:cNvCxnSpPr/>
          <p:nvPr/>
        </p:nvCxnSpPr>
        <p:spPr>
          <a:xfrm rot="-540000" flipV="1">
            <a:off x="1827232" y="3577389"/>
            <a:ext cx="6035040" cy="0"/>
          </a:xfrm>
          <a:prstGeom prst="curvedConnector3">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13" name="Elbow Connector 12"/>
          <p:cNvCxnSpPr/>
          <p:nvPr/>
        </p:nvCxnSpPr>
        <p:spPr>
          <a:xfrm rot="10260000" flipV="1">
            <a:off x="1827232" y="3577389"/>
            <a:ext cx="6035040" cy="0"/>
          </a:xfrm>
          <a:prstGeom prst="curvedConnector3">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24" name="Elbow Connector 12"/>
          <p:cNvCxnSpPr/>
          <p:nvPr/>
        </p:nvCxnSpPr>
        <p:spPr>
          <a:xfrm rot="-540000" flipV="1">
            <a:off x="1827232" y="3577389"/>
            <a:ext cx="6035040" cy="0"/>
          </a:xfrm>
          <a:prstGeom prst="curvedConnector3">
            <a:avLst>
              <a:gd name="adj1" fmla="val 50000"/>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27" name="Elbow Connector 12"/>
          <p:cNvCxnSpPr/>
          <p:nvPr/>
        </p:nvCxnSpPr>
        <p:spPr>
          <a:xfrm rot="10260000" flipV="1">
            <a:off x="1827232" y="3577389"/>
            <a:ext cx="6035040" cy="0"/>
          </a:xfrm>
          <a:prstGeom prst="curvedConnector3">
            <a:avLst>
              <a:gd name="adj1" fmla="val 50000"/>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2774" y="2547588"/>
            <a:ext cx="1294400" cy="2428283"/>
          </a:xfrm>
          <a:prstGeom prst="rect">
            <a:avLst/>
          </a:prstGeom>
        </p:spPr>
      </p:pic>
      <p:cxnSp>
        <p:nvCxnSpPr>
          <p:cNvPr id="30" name="Elbow Connector 12"/>
          <p:cNvCxnSpPr/>
          <p:nvPr/>
        </p:nvCxnSpPr>
        <p:spPr>
          <a:xfrm rot="-1860000" flipV="1">
            <a:off x="1651483" y="3410729"/>
            <a:ext cx="2468880" cy="0"/>
          </a:xfrm>
          <a:prstGeom prst="curvedConnector3">
            <a:avLst>
              <a:gd name="adj1" fmla="val 50000"/>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33" name="Elbow Connector 12"/>
          <p:cNvCxnSpPr/>
          <p:nvPr/>
        </p:nvCxnSpPr>
        <p:spPr>
          <a:xfrm rot="16500000" flipV="1">
            <a:off x="6690638" y="1825163"/>
            <a:ext cx="0" cy="1645920"/>
          </a:xfrm>
          <a:prstGeom prst="curvedConnector4">
            <a:avLst>
              <a:gd name="adj1" fmla="val 661084"/>
              <a:gd name="adj2" fmla="val 72000"/>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68" name="Elbow Connector 12"/>
          <p:cNvCxnSpPr/>
          <p:nvPr/>
        </p:nvCxnSpPr>
        <p:spPr>
          <a:xfrm rot="3360000">
            <a:off x="7327259" y="2509110"/>
            <a:ext cx="0" cy="3474720"/>
          </a:xfrm>
          <a:prstGeom prst="curvedConnector2">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71" name="Elbow Connector 12"/>
          <p:cNvCxnSpPr/>
          <p:nvPr/>
        </p:nvCxnSpPr>
        <p:spPr>
          <a:xfrm rot="12420000">
            <a:off x="1682365" y="4581661"/>
            <a:ext cx="2377440" cy="0"/>
          </a:xfrm>
          <a:prstGeom prst="curvedConnector3">
            <a:avLst>
              <a:gd name="adj1" fmla="val 88554"/>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77" name="Elbow Connector 12"/>
          <p:cNvCxnSpPr/>
          <p:nvPr/>
        </p:nvCxnSpPr>
        <p:spPr>
          <a:xfrm rot="15420000" flipH="1">
            <a:off x="8355461" y="3765989"/>
            <a:ext cx="1097280" cy="0"/>
          </a:xfrm>
          <a:prstGeom prst="curvedConnector3">
            <a:avLst>
              <a:gd name="adj1" fmla="val 50000"/>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81" name="Elbow Connector 12"/>
          <p:cNvCxnSpPr/>
          <p:nvPr/>
        </p:nvCxnSpPr>
        <p:spPr>
          <a:xfrm rot="15420000" flipV="1">
            <a:off x="8355461" y="3765989"/>
            <a:ext cx="1097280" cy="0"/>
          </a:xfrm>
          <a:prstGeom prst="curvedConnector3">
            <a:avLst>
              <a:gd name="adj1" fmla="val 50000"/>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sp>
        <p:nvSpPr>
          <p:cNvPr id="80" name="TextBox 79"/>
          <p:cNvSpPr txBox="1"/>
          <p:nvPr/>
        </p:nvSpPr>
        <p:spPr>
          <a:xfrm>
            <a:off x="4645516" y="3648680"/>
            <a:ext cx="1601986" cy="246221"/>
          </a:xfrm>
          <a:prstGeom prst="rect">
            <a:avLst/>
          </a:prstGeom>
          <a:noFill/>
        </p:spPr>
        <p:txBody>
          <a:bodyPr wrap="square" lIns="0" tIns="0" rIns="0" bIns="0" rtlCol="0">
            <a:spAutoFit/>
          </a:bodyPr>
          <a:lstStyle/>
          <a:p>
            <a:r>
              <a:rPr lang="en-US" sz="1600" dirty="0">
                <a:solidFill>
                  <a:schemeClr val="bg1">
                    <a:alpha val="99000"/>
                  </a:schemeClr>
                </a:solidFill>
              </a:rPr>
              <a:t>Authenticate</a:t>
            </a:r>
          </a:p>
        </p:txBody>
      </p:sp>
      <p:sp>
        <p:nvSpPr>
          <p:cNvPr id="86" name="TextBox 85"/>
          <p:cNvSpPr txBox="1"/>
          <p:nvPr/>
        </p:nvSpPr>
        <p:spPr>
          <a:xfrm>
            <a:off x="4645516" y="3648680"/>
            <a:ext cx="1601986" cy="246221"/>
          </a:xfrm>
          <a:prstGeom prst="rect">
            <a:avLst/>
          </a:prstGeom>
          <a:noFill/>
        </p:spPr>
        <p:txBody>
          <a:bodyPr wrap="square" lIns="0" tIns="0" rIns="0" bIns="0" rtlCol="0">
            <a:spAutoFit/>
          </a:bodyPr>
          <a:lstStyle/>
          <a:p>
            <a:r>
              <a:rPr lang="en-US" sz="1600" dirty="0">
                <a:solidFill>
                  <a:schemeClr val="bg1">
                    <a:alpha val="99000"/>
                  </a:schemeClr>
                </a:solidFill>
              </a:rPr>
              <a:t>Access Token</a:t>
            </a:r>
          </a:p>
        </p:txBody>
      </p:sp>
      <p:sp>
        <p:nvSpPr>
          <p:cNvPr id="87" name="TextBox 86"/>
          <p:cNvSpPr txBox="1"/>
          <p:nvPr/>
        </p:nvSpPr>
        <p:spPr>
          <a:xfrm>
            <a:off x="4645516" y="3648680"/>
            <a:ext cx="1601986" cy="246221"/>
          </a:xfrm>
          <a:prstGeom prst="rect">
            <a:avLst/>
          </a:prstGeom>
          <a:noFill/>
        </p:spPr>
        <p:txBody>
          <a:bodyPr wrap="square" lIns="0" tIns="0" rIns="0" bIns="0" rtlCol="0">
            <a:spAutoFit/>
          </a:bodyPr>
          <a:lstStyle/>
          <a:p>
            <a:r>
              <a:rPr lang="en-US" sz="1600" dirty="0">
                <a:solidFill>
                  <a:schemeClr val="bg1">
                    <a:alpha val="99000"/>
                  </a:schemeClr>
                </a:solidFill>
              </a:rPr>
              <a:t>Access Token</a:t>
            </a:r>
          </a:p>
        </p:txBody>
      </p:sp>
      <p:sp>
        <p:nvSpPr>
          <p:cNvPr id="88" name="TextBox 87"/>
          <p:cNvSpPr txBox="1"/>
          <p:nvPr/>
        </p:nvSpPr>
        <p:spPr>
          <a:xfrm>
            <a:off x="4645516" y="3648680"/>
            <a:ext cx="1601986" cy="492443"/>
          </a:xfrm>
          <a:prstGeom prst="rect">
            <a:avLst/>
          </a:prstGeom>
          <a:noFill/>
        </p:spPr>
        <p:txBody>
          <a:bodyPr wrap="square" lIns="0" tIns="0" rIns="0" bIns="0" rtlCol="0">
            <a:spAutoFit/>
          </a:bodyPr>
          <a:lstStyle/>
          <a:p>
            <a:r>
              <a:rPr lang="en-US" sz="1600" dirty="0">
                <a:solidFill>
                  <a:schemeClr val="bg1">
                    <a:alpha val="99000"/>
                  </a:schemeClr>
                </a:solidFill>
              </a:rPr>
              <a:t>Shared Access Signature</a:t>
            </a:r>
          </a:p>
        </p:txBody>
      </p:sp>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0953" y="2575533"/>
            <a:ext cx="1295400" cy="971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TextBox 89"/>
          <p:cNvSpPr txBox="1"/>
          <p:nvPr/>
        </p:nvSpPr>
        <p:spPr>
          <a:xfrm>
            <a:off x="6177883" y="2118884"/>
            <a:ext cx="1601986" cy="246221"/>
          </a:xfrm>
          <a:prstGeom prst="rect">
            <a:avLst/>
          </a:prstGeom>
          <a:noFill/>
        </p:spPr>
        <p:txBody>
          <a:bodyPr wrap="square" lIns="0" tIns="0" rIns="0" bIns="0" rtlCol="0">
            <a:spAutoFit/>
          </a:bodyPr>
          <a:lstStyle/>
          <a:p>
            <a:r>
              <a:rPr lang="en-US" sz="1600" dirty="0">
                <a:solidFill>
                  <a:schemeClr val="bg1">
                    <a:alpha val="99000"/>
                  </a:schemeClr>
                </a:solidFill>
              </a:rPr>
              <a:t>Any pictures?</a:t>
            </a:r>
          </a:p>
        </p:txBody>
      </p:sp>
      <p:pic>
        <p:nvPicPr>
          <p:cNvPr id="91"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07668" y="2081286"/>
            <a:ext cx="1295400" cy="971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 name="TextBox 91"/>
          <p:cNvSpPr txBox="1"/>
          <p:nvPr/>
        </p:nvSpPr>
        <p:spPr>
          <a:xfrm>
            <a:off x="9223602" y="3628324"/>
            <a:ext cx="1601986" cy="246221"/>
          </a:xfrm>
          <a:prstGeom prst="rect">
            <a:avLst/>
          </a:prstGeom>
          <a:noFill/>
        </p:spPr>
        <p:txBody>
          <a:bodyPr wrap="square" lIns="0" tIns="0" rIns="0" bIns="0" rtlCol="0">
            <a:spAutoFit/>
          </a:bodyPr>
          <a:lstStyle/>
          <a:p>
            <a:r>
              <a:rPr lang="en-US" sz="1600" dirty="0">
                <a:solidFill>
                  <a:schemeClr val="bg1">
                    <a:alpha val="99000"/>
                  </a:schemeClr>
                </a:solidFill>
              </a:rPr>
              <a:t>Send Image</a:t>
            </a:r>
          </a:p>
        </p:txBody>
      </p:sp>
      <p:sp>
        <p:nvSpPr>
          <p:cNvPr id="93" name="TextBox 92"/>
          <p:cNvSpPr txBox="1"/>
          <p:nvPr/>
        </p:nvSpPr>
        <p:spPr>
          <a:xfrm>
            <a:off x="9223602" y="3628324"/>
            <a:ext cx="1601986" cy="246221"/>
          </a:xfrm>
          <a:prstGeom prst="rect">
            <a:avLst/>
          </a:prstGeom>
          <a:noFill/>
        </p:spPr>
        <p:txBody>
          <a:bodyPr wrap="square" lIns="0" tIns="0" rIns="0" bIns="0" rtlCol="0">
            <a:spAutoFit/>
          </a:bodyPr>
          <a:lstStyle/>
          <a:p>
            <a:r>
              <a:rPr lang="en-US" sz="1600" dirty="0">
                <a:solidFill>
                  <a:schemeClr val="bg1">
                    <a:alpha val="99000"/>
                  </a:schemeClr>
                </a:solidFill>
              </a:rPr>
              <a:t>Translated Text</a:t>
            </a:r>
          </a:p>
        </p:txBody>
      </p:sp>
      <p:sp>
        <p:nvSpPr>
          <p:cNvPr id="94" name="TextBox 93"/>
          <p:cNvSpPr txBox="1"/>
          <p:nvPr/>
        </p:nvSpPr>
        <p:spPr>
          <a:xfrm>
            <a:off x="6410154" y="3947115"/>
            <a:ext cx="1601986" cy="492443"/>
          </a:xfrm>
          <a:prstGeom prst="rect">
            <a:avLst/>
          </a:prstGeom>
          <a:noFill/>
        </p:spPr>
        <p:txBody>
          <a:bodyPr wrap="square" lIns="0" tIns="0" rIns="0" bIns="0" rtlCol="0">
            <a:spAutoFit/>
          </a:bodyPr>
          <a:lstStyle/>
          <a:p>
            <a:r>
              <a:rPr lang="en-US" sz="1600" dirty="0" smtClean="0">
                <a:solidFill>
                  <a:schemeClr val="bg1">
                    <a:alpha val="99000"/>
                  </a:schemeClr>
                </a:solidFill>
              </a:rPr>
              <a:t>Translated</a:t>
            </a:r>
            <a:r>
              <a:rPr lang="en-US" sz="1600" dirty="0">
                <a:solidFill>
                  <a:schemeClr val="bg1">
                    <a:alpha val="99000"/>
                  </a:schemeClr>
                </a:solidFill>
              </a:rPr>
              <a:t> </a:t>
            </a:r>
            <a:r>
              <a:rPr lang="en-US" sz="1600" dirty="0" smtClean="0">
                <a:solidFill>
                  <a:schemeClr val="bg1">
                    <a:alpha val="99000"/>
                  </a:schemeClr>
                </a:solidFill>
              </a:rPr>
              <a:t/>
            </a:r>
            <a:br>
              <a:rPr lang="en-US" sz="1600" dirty="0" smtClean="0">
                <a:solidFill>
                  <a:schemeClr val="bg1">
                    <a:alpha val="99000"/>
                  </a:schemeClr>
                </a:solidFill>
              </a:rPr>
            </a:br>
            <a:r>
              <a:rPr lang="en-US" sz="1600" dirty="0" smtClean="0">
                <a:solidFill>
                  <a:schemeClr val="bg1">
                    <a:alpha val="99000"/>
                  </a:schemeClr>
                </a:solidFill>
              </a:rPr>
              <a:t>Text</a:t>
            </a:r>
            <a:endParaRPr lang="en-US" sz="1600" dirty="0">
              <a:solidFill>
                <a:schemeClr val="bg1">
                  <a:alpha val="99000"/>
                </a:schemeClr>
              </a:solidFill>
            </a:endParaRPr>
          </a:p>
        </p:txBody>
      </p:sp>
      <p:sp>
        <p:nvSpPr>
          <p:cNvPr id="95" name="TextBox 94"/>
          <p:cNvSpPr txBox="1"/>
          <p:nvPr/>
        </p:nvSpPr>
        <p:spPr>
          <a:xfrm>
            <a:off x="2328257" y="4783603"/>
            <a:ext cx="1601986" cy="492443"/>
          </a:xfrm>
          <a:prstGeom prst="rect">
            <a:avLst/>
          </a:prstGeom>
          <a:noFill/>
        </p:spPr>
        <p:txBody>
          <a:bodyPr wrap="square" lIns="0" tIns="0" rIns="0" bIns="0" rtlCol="0">
            <a:spAutoFit/>
          </a:bodyPr>
          <a:lstStyle/>
          <a:p>
            <a:r>
              <a:rPr lang="en-US" sz="1600" dirty="0" smtClean="0">
                <a:solidFill>
                  <a:schemeClr val="bg1">
                    <a:alpha val="99000"/>
                  </a:schemeClr>
                </a:solidFill>
              </a:rPr>
              <a:t>Translated</a:t>
            </a:r>
            <a:r>
              <a:rPr lang="en-US" sz="1600" dirty="0">
                <a:solidFill>
                  <a:schemeClr val="bg1">
                    <a:alpha val="99000"/>
                  </a:schemeClr>
                </a:solidFill>
              </a:rPr>
              <a:t> </a:t>
            </a:r>
            <a:r>
              <a:rPr lang="en-US" sz="1600" dirty="0" smtClean="0">
                <a:solidFill>
                  <a:schemeClr val="bg1">
                    <a:alpha val="99000"/>
                  </a:schemeClr>
                </a:solidFill>
              </a:rPr>
              <a:t/>
            </a:r>
            <a:br>
              <a:rPr lang="en-US" sz="1600" dirty="0" smtClean="0">
                <a:solidFill>
                  <a:schemeClr val="bg1">
                    <a:alpha val="99000"/>
                  </a:schemeClr>
                </a:solidFill>
              </a:rPr>
            </a:br>
            <a:r>
              <a:rPr lang="en-US" sz="1600" dirty="0" smtClean="0">
                <a:solidFill>
                  <a:schemeClr val="bg1">
                    <a:alpha val="99000"/>
                  </a:schemeClr>
                </a:solidFill>
              </a:rPr>
              <a:t>Text</a:t>
            </a:r>
            <a:endParaRPr lang="en-US" sz="1600" dirty="0">
              <a:solidFill>
                <a:schemeClr val="bg1">
                  <a:alpha val="99000"/>
                </a:schemeClr>
              </a:solidFill>
            </a:endParaRPr>
          </a:p>
        </p:txBody>
      </p:sp>
      <p:sp>
        <p:nvSpPr>
          <p:cNvPr id="2" name="1 user auth"/>
          <p:cNvSpPr/>
          <p:nvPr/>
        </p:nvSpPr>
        <p:spPr bwMode="auto">
          <a:xfrm>
            <a:off x="-1" y="0"/>
            <a:ext cx="12188826" cy="1143000"/>
          </a:xfrm>
          <a:prstGeom prst="rect">
            <a:avLst/>
          </a:prstGeom>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45716" numCol="1" rtlCol="0" anchor="ctr" anchorCtr="0" compatLnSpc="1"/>
          <a:lstStyle/>
          <a:p>
            <a:pPr defTabSz="914061" fontAlgn="base">
              <a:spcBef>
                <a:spcPct val="0"/>
              </a:spcBef>
              <a:spcAft>
                <a:spcPct val="0"/>
              </a:spcAft>
            </a:pPr>
            <a:r>
              <a:rPr lang="en-US" sz="4800" dirty="0">
                <a:solidFill>
                  <a:schemeClr val="tx1">
                    <a:lumMod val="90000"/>
                    <a:lumOff val="10000"/>
                    <a:alpha val="99000"/>
                  </a:schemeClr>
                </a:solidFill>
                <a:latin typeface="Segoe UI Light" pitchFamily="34" charset="0"/>
              </a:rPr>
              <a:t>User Authentication</a:t>
            </a:r>
          </a:p>
        </p:txBody>
      </p:sp>
      <p:sp>
        <p:nvSpPr>
          <p:cNvPr id="31" name="2 store image"/>
          <p:cNvSpPr/>
          <p:nvPr/>
        </p:nvSpPr>
        <p:spPr bwMode="auto">
          <a:xfrm>
            <a:off x="-1" y="0"/>
            <a:ext cx="12188826" cy="1143000"/>
          </a:xfrm>
          <a:prstGeom prst="rect">
            <a:avLst/>
          </a:prstGeom>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45716" numCol="1" rtlCol="0" anchor="ctr" anchorCtr="0" compatLnSpc="1"/>
          <a:lstStyle/>
          <a:p>
            <a:pPr defTabSz="914061" fontAlgn="base">
              <a:spcBef>
                <a:spcPct val="0"/>
              </a:spcBef>
              <a:spcAft>
                <a:spcPct val="0"/>
              </a:spcAft>
            </a:pPr>
            <a:r>
              <a:rPr lang="en-US" sz="4800" dirty="0">
                <a:solidFill>
                  <a:schemeClr val="tx1">
                    <a:lumMod val="90000"/>
                    <a:lumOff val="10000"/>
                    <a:alpha val="99000"/>
                  </a:schemeClr>
                </a:solidFill>
                <a:latin typeface="Segoe UI Light" pitchFamily="34" charset="0"/>
              </a:rPr>
              <a:t>Store Image in Windows Azure Blob Storage</a:t>
            </a:r>
          </a:p>
        </p:txBody>
      </p:sp>
      <p:sp>
        <p:nvSpPr>
          <p:cNvPr id="32" name="TextBox 31"/>
          <p:cNvSpPr txBox="1"/>
          <p:nvPr/>
        </p:nvSpPr>
        <p:spPr>
          <a:xfrm>
            <a:off x="2239052" y="2345975"/>
            <a:ext cx="1601986" cy="246221"/>
          </a:xfrm>
          <a:prstGeom prst="rect">
            <a:avLst/>
          </a:prstGeom>
          <a:noFill/>
        </p:spPr>
        <p:txBody>
          <a:bodyPr wrap="square" lIns="0" tIns="0" rIns="0" bIns="0" rtlCol="0">
            <a:spAutoFit/>
          </a:bodyPr>
          <a:lstStyle/>
          <a:p>
            <a:r>
              <a:rPr lang="en-US" sz="1600" dirty="0">
                <a:solidFill>
                  <a:schemeClr val="bg1">
                    <a:alpha val="99000"/>
                  </a:schemeClr>
                </a:solidFill>
              </a:rPr>
              <a:t>SAS</a:t>
            </a:r>
          </a:p>
        </p:txBody>
      </p:sp>
      <p:sp>
        <p:nvSpPr>
          <p:cNvPr id="34" name="3 process image"/>
          <p:cNvSpPr/>
          <p:nvPr/>
        </p:nvSpPr>
        <p:spPr bwMode="auto">
          <a:xfrm>
            <a:off x="-1" y="0"/>
            <a:ext cx="12188826" cy="1143000"/>
          </a:xfrm>
          <a:prstGeom prst="rect">
            <a:avLst/>
          </a:prstGeom>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45716" numCol="1" rtlCol="0" anchor="ctr" anchorCtr="0" compatLnSpc="1"/>
          <a:lstStyle/>
          <a:p>
            <a:pPr defTabSz="914061" fontAlgn="base">
              <a:spcBef>
                <a:spcPct val="0"/>
              </a:spcBef>
              <a:spcAft>
                <a:spcPct val="0"/>
              </a:spcAft>
            </a:pPr>
            <a:r>
              <a:rPr lang="en-US" sz="4800" dirty="0">
                <a:solidFill>
                  <a:schemeClr val="tx1">
                    <a:lumMod val="90000"/>
                    <a:lumOff val="10000"/>
                    <a:alpha val="99000"/>
                  </a:schemeClr>
                </a:solidFill>
                <a:latin typeface="Segoe UI Light" pitchFamily="34" charset="0"/>
              </a:rPr>
              <a:t>Process Image</a:t>
            </a:r>
          </a:p>
        </p:txBody>
      </p:sp>
      <p:sp>
        <p:nvSpPr>
          <p:cNvPr id="35" name="4 send"/>
          <p:cNvSpPr/>
          <p:nvPr/>
        </p:nvSpPr>
        <p:spPr bwMode="auto">
          <a:xfrm>
            <a:off x="-1" y="0"/>
            <a:ext cx="12188826" cy="1143000"/>
          </a:xfrm>
          <a:prstGeom prst="rect">
            <a:avLst/>
          </a:prstGeom>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45716" numCol="1" rtlCol="0" anchor="ctr" anchorCtr="0" compatLnSpc="1"/>
          <a:lstStyle/>
          <a:p>
            <a:pPr defTabSz="914061" fontAlgn="base">
              <a:spcBef>
                <a:spcPct val="0"/>
              </a:spcBef>
              <a:spcAft>
                <a:spcPct val="0"/>
              </a:spcAft>
            </a:pPr>
            <a:r>
              <a:rPr lang="en-US" sz="4800" dirty="0">
                <a:solidFill>
                  <a:schemeClr val="tx1">
                    <a:lumMod val="90000"/>
                    <a:lumOff val="10000"/>
                    <a:alpha val="99000"/>
                  </a:schemeClr>
                </a:solidFill>
                <a:latin typeface="Segoe UI Light" pitchFamily="34" charset="0"/>
              </a:rPr>
              <a:t>Send Notification</a:t>
            </a:r>
          </a:p>
        </p:txBody>
      </p:sp>
      <p:sp>
        <p:nvSpPr>
          <p:cNvPr id="37" name="TextBox 36"/>
          <p:cNvSpPr txBox="1"/>
          <p:nvPr/>
        </p:nvSpPr>
        <p:spPr>
          <a:xfrm>
            <a:off x="9490025" y="2236675"/>
            <a:ext cx="1451998" cy="246221"/>
          </a:xfrm>
          <a:prstGeom prst="rect">
            <a:avLst/>
          </a:prstGeom>
          <a:noFill/>
        </p:spPr>
        <p:txBody>
          <a:bodyPr wrap="square" lIns="0" tIns="0" rIns="0" bIns="0" rtlCol="0">
            <a:spAutoFit/>
          </a:bodyPr>
          <a:lstStyle/>
          <a:p>
            <a:pPr algn="ctr" defTabSz="914061" fontAlgn="base">
              <a:spcBef>
                <a:spcPct val="0"/>
              </a:spcBef>
              <a:spcAft>
                <a:spcPct val="0"/>
              </a:spcAft>
            </a:pPr>
            <a:r>
              <a:rPr lang="en-US" sz="1600" dirty="0">
                <a:solidFill>
                  <a:schemeClr val="tx1">
                    <a:lumMod val="75000"/>
                    <a:lumOff val="25000"/>
                    <a:alpha val="99000"/>
                  </a:schemeClr>
                </a:solidFill>
              </a:rPr>
              <a:t>Process Image</a:t>
            </a:r>
          </a:p>
        </p:txBody>
      </p:sp>
      <p:grpSp>
        <p:nvGrpSpPr>
          <p:cNvPr id="11" name="Group 10"/>
          <p:cNvGrpSpPr/>
          <p:nvPr/>
        </p:nvGrpSpPr>
        <p:grpSpPr>
          <a:xfrm>
            <a:off x="3998844" y="4356582"/>
            <a:ext cx="1815848" cy="1817269"/>
            <a:chOff x="5649819" y="4875336"/>
            <a:chExt cx="1815848" cy="1817269"/>
          </a:xfrm>
        </p:grpSpPr>
        <p:sp>
          <p:nvSpPr>
            <p:cNvPr id="62" name="Rounded Rectangle 61"/>
            <p:cNvSpPr/>
            <p:nvPr/>
          </p:nvSpPr>
          <p:spPr bwMode="auto">
            <a:xfrm>
              <a:off x="5649819" y="4875336"/>
              <a:ext cx="1815848" cy="1817269"/>
            </a:xfrm>
            <a:prstGeom prst="roundRect">
              <a:avLst>
                <a:gd name="adj" fmla="val 0"/>
              </a:avLst>
            </a:prstGeom>
            <a:solidFill>
              <a:schemeClr val="bg1"/>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7" name="Rectangle 6"/>
            <p:cNvSpPr/>
            <p:nvPr/>
          </p:nvSpPr>
          <p:spPr bwMode="auto">
            <a:xfrm>
              <a:off x="5649819" y="6169393"/>
              <a:ext cx="1815848" cy="523212"/>
            </a:xfrm>
            <a:prstGeom prst="rect">
              <a:avLst/>
            </a:prstGeom>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2" tIns="45716" rIns="91432" bIns="45716" numCol="1" rtlCol="0" anchor="ctr" anchorCtr="0" compatLnSpc="1">
              <a:prstTxWarp prst="textNoShape">
                <a:avLst/>
              </a:prstTxWarp>
              <a:spAutoFit/>
            </a:bodyPr>
            <a:lstStyle/>
            <a:p>
              <a:pPr algn="ctr" defTabSz="914061" fontAlgn="base">
                <a:spcBef>
                  <a:spcPct val="0"/>
                </a:spcBef>
                <a:spcAft>
                  <a:spcPct val="0"/>
                </a:spcAft>
              </a:pPr>
              <a:r>
                <a:rPr lang="en-US" sz="1400" dirty="0">
                  <a:solidFill>
                    <a:schemeClr val="tx1">
                      <a:lumMod val="75000"/>
                      <a:lumOff val="25000"/>
                      <a:alpha val="99000"/>
                    </a:schemeClr>
                  </a:solidFill>
                </a:rPr>
                <a:t>Microsoft Push Notification Service</a:t>
              </a:r>
            </a:p>
          </p:txBody>
        </p:sp>
        <p:sp>
          <p:nvSpPr>
            <p:cNvPr id="50" name="Freeform 58"/>
            <p:cNvSpPr>
              <a:spLocks noEditPoints="1"/>
            </p:cNvSpPr>
            <p:nvPr/>
          </p:nvSpPr>
          <p:spPr bwMode="black">
            <a:xfrm>
              <a:off x="6082228" y="5050221"/>
              <a:ext cx="951031" cy="10193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accent4"/>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12" name="Group 11"/>
          <p:cNvGrpSpPr/>
          <p:nvPr/>
        </p:nvGrpSpPr>
        <p:grpSpPr>
          <a:xfrm>
            <a:off x="8458036" y="4356582"/>
            <a:ext cx="1815848" cy="1817269"/>
            <a:chOff x="8996157" y="4877226"/>
            <a:chExt cx="1815848" cy="1817269"/>
          </a:xfrm>
        </p:grpSpPr>
        <p:sp>
          <p:nvSpPr>
            <p:cNvPr id="64" name="Rounded Rectangle 63"/>
            <p:cNvSpPr/>
            <p:nvPr/>
          </p:nvSpPr>
          <p:spPr bwMode="auto">
            <a:xfrm>
              <a:off x="8996157" y="4877226"/>
              <a:ext cx="1815848" cy="1817269"/>
            </a:xfrm>
            <a:prstGeom prst="roundRect">
              <a:avLst>
                <a:gd name="adj" fmla="val 0"/>
              </a:avLst>
            </a:prstGeom>
            <a:solidFill>
              <a:schemeClr val="bg1"/>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76" name="Rectangle 75"/>
            <p:cNvSpPr/>
            <p:nvPr/>
          </p:nvSpPr>
          <p:spPr bwMode="auto">
            <a:xfrm>
              <a:off x="9076881" y="6169393"/>
              <a:ext cx="1654401" cy="523212"/>
            </a:xfrm>
            <a:prstGeom prst="rect">
              <a:avLst/>
            </a:prstGeom>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2" tIns="45716" rIns="91432" bIns="45716" numCol="1" rtlCol="0" anchor="ctr" anchorCtr="0" compatLnSpc="1">
              <a:prstTxWarp prst="textNoShape">
                <a:avLst/>
              </a:prstTxWarp>
              <a:spAutoFit/>
            </a:bodyPr>
            <a:lstStyle/>
            <a:p>
              <a:pPr algn="ctr" defTabSz="914061" fontAlgn="base">
                <a:spcBef>
                  <a:spcPct val="0"/>
                </a:spcBef>
                <a:spcAft>
                  <a:spcPct val="0"/>
                </a:spcAft>
              </a:pPr>
              <a:r>
                <a:rPr lang="en-US" sz="1400" dirty="0">
                  <a:solidFill>
                    <a:schemeClr val="tx1">
                      <a:lumMod val="75000"/>
                      <a:lumOff val="25000"/>
                      <a:alpha val="99000"/>
                    </a:schemeClr>
                  </a:solidFill>
                </a:rPr>
                <a:t>Hawaii OCR </a:t>
              </a:r>
              <a:r>
                <a:rPr lang="en-US" sz="1400" dirty="0" smtClean="0">
                  <a:solidFill>
                    <a:schemeClr val="tx1">
                      <a:lumMod val="75000"/>
                      <a:lumOff val="25000"/>
                      <a:alpha val="99000"/>
                    </a:schemeClr>
                  </a:solidFill>
                </a:rPr>
                <a:t>&amp; </a:t>
              </a:r>
              <a:br>
                <a:rPr lang="en-US" sz="1400" dirty="0" smtClean="0">
                  <a:solidFill>
                    <a:schemeClr val="tx1">
                      <a:lumMod val="75000"/>
                      <a:lumOff val="25000"/>
                      <a:alpha val="99000"/>
                    </a:schemeClr>
                  </a:solidFill>
                </a:rPr>
              </a:br>
              <a:r>
                <a:rPr lang="en-US" sz="1400" dirty="0" smtClean="0">
                  <a:solidFill>
                    <a:schemeClr val="tx1">
                      <a:lumMod val="75000"/>
                      <a:lumOff val="25000"/>
                      <a:alpha val="99000"/>
                    </a:schemeClr>
                  </a:solidFill>
                </a:rPr>
                <a:t>Bing </a:t>
              </a:r>
              <a:r>
                <a:rPr lang="en-US" sz="1400" dirty="0">
                  <a:solidFill>
                    <a:schemeClr val="tx1">
                      <a:lumMod val="75000"/>
                      <a:lumOff val="25000"/>
                      <a:alpha val="99000"/>
                    </a:schemeClr>
                  </a:solidFill>
                </a:rPr>
                <a:t>Translator</a:t>
              </a:r>
            </a:p>
          </p:txBody>
        </p:sp>
        <p:grpSp>
          <p:nvGrpSpPr>
            <p:cNvPr id="53" name="Group 52"/>
            <p:cNvGrpSpPr/>
            <p:nvPr/>
          </p:nvGrpSpPr>
          <p:grpSpPr bwMode="black">
            <a:xfrm>
              <a:off x="9371443" y="5003876"/>
              <a:ext cx="1065276" cy="1092124"/>
              <a:chOff x="8587169" y="5108012"/>
              <a:chExt cx="1184275" cy="1214438"/>
            </a:xfrm>
            <a:solidFill>
              <a:schemeClr val="accent4"/>
            </a:solidFill>
          </p:grpSpPr>
          <p:sp>
            <p:nvSpPr>
              <p:cNvPr id="54" name="Freeform 43"/>
              <p:cNvSpPr>
                <a:spLocks noEditPoints="1"/>
              </p:cNvSpPr>
              <p:nvPr/>
            </p:nvSpPr>
            <p:spPr bwMode="black">
              <a:xfrm>
                <a:off x="8587169" y="5108012"/>
                <a:ext cx="1184275" cy="1214438"/>
              </a:xfrm>
              <a:custGeom>
                <a:avLst/>
                <a:gdLst>
                  <a:gd name="T0" fmla="*/ 0 w 316"/>
                  <a:gd name="T1" fmla="*/ 78 h 324"/>
                  <a:gd name="T2" fmla="*/ 0 w 316"/>
                  <a:gd name="T3" fmla="*/ 63 h 324"/>
                  <a:gd name="T4" fmla="*/ 0 w 316"/>
                  <a:gd name="T5" fmla="*/ 47 h 324"/>
                  <a:gd name="T6" fmla="*/ 0 w 316"/>
                  <a:gd name="T7" fmla="*/ 16 h 324"/>
                  <a:gd name="T8" fmla="*/ 0 w 316"/>
                  <a:gd name="T9" fmla="*/ 0 h 324"/>
                  <a:gd name="T10" fmla="*/ 13 w 316"/>
                  <a:gd name="T11" fmla="*/ 78 h 324"/>
                  <a:gd name="T12" fmla="*/ 15 w 316"/>
                  <a:gd name="T13" fmla="*/ 0 h 324"/>
                  <a:gd name="T14" fmla="*/ 26 w 316"/>
                  <a:gd name="T15" fmla="*/ 78 h 324"/>
                  <a:gd name="T16" fmla="*/ 31 w 316"/>
                  <a:gd name="T17" fmla="*/ 0 h 324"/>
                  <a:gd name="T18" fmla="*/ 46 w 316"/>
                  <a:gd name="T19" fmla="*/ 0 h 324"/>
                  <a:gd name="T20" fmla="*/ 52 w 316"/>
                  <a:gd name="T21" fmla="*/ 78 h 324"/>
                  <a:gd name="T22" fmla="*/ 39 w 316"/>
                  <a:gd name="T23" fmla="*/ 78 h 324"/>
                  <a:gd name="T24" fmla="*/ 62 w 316"/>
                  <a:gd name="T25" fmla="*/ 0 h 324"/>
                  <a:gd name="T26" fmla="*/ 65 w 316"/>
                  <a:gd name="T27" fmla="*/ 78 h 324"/>
                  <a:gd name="T28" fmla="*/ 78 w 316"/>
                  <a:gd name="T29" fmla="*/ 0 h 324"/>
                  <a:gd name="T30" fmla="*/ 78 w 316"/>
                  <a:gd name="T31" fmla="*/ 78 h 324"/>
                  <a:gd name="T32" fmla="*/ 78 w 316"/>
                  <a:gd name="T33" fmla="*/ 63 h 324"/>
                  <a:gd name="T34" fmla="*/ 78 w 316"/>
                  <a:gd name="T35" fmla="*/ 47 h 324"/>
                  <a:gd name="T36" fmla="*/ 78 w 316"/>
                  <a:gd name="T37" fmla="*/ 16 h 324"/>
                  <a:gd name="T38" fmla="*/ 0 w 316"/>
                  <a:gd name="T39" fmla="*/ 32 h 324"/>
                  <a:gd name="T40" fmla="*/ 78 w 316"/>
                  <a:gd name="T41" fmla="*/ 32 h 324"/>
                  <a:gd name="T42" fmla="*/ 316 w 316"/>
                  <a:gd name="T43" fmla="*/ 182 h 324"/>
                  <a:gd name="T44" fmla="*/ 114 w 316"/>
                  <a:gd name="T45" fmla="*/ 42 h 324"/>
                  <a:gd name="T46" fmla="*/ 114 w 316"/>
                  <a:gd name="T47" fmla="*/ 49 h 324"/>
                  <a:gd name="T48" fmla="*/ 116 w 316"/>
                  <a:gd name="T49" fmla="*/ 28 h 324"/>
                  <a:gd name="T50" fmla="*/ 119 w 316"/>
                  <a:gd name="T51" fmla="*/ 62 h 324"/>
                  <a:gd name="T52" fmla="*/ 123 w 316"/>
                  <a:gd name="T53" fmla="*/ 16 h 324"/>
                  <a:gd name="T54" fmla="*/ 127 w 316"/>
                  <a:gd name="T55" fmla="*/ 73 h 324"/>
                  <a:gd name="T56" fmla="*/ 133 w 316"/>
                  <a:gd name="T57" fmla="*/ 7 h 324"/>
                  <a:gd name="T58" fmla="*/ 138 w 316"/>
                  <a:gd name="T59" fmla="*/ 81 h 324"/>
                  <a:gd name="T60" fmla="*/ 146 w 316"/>
                  <a:gd name="T61" fmla="*/ 1 h 324"/>
                  <a:gd name="T62" fmla="*/ 158 w 316"/>
                  <a:gd name="T63" fmla="*/ 84 h 324"/>
                  <a:gd name="T64" fmla="*/ 166 w 316"/>
                  <a:gd name="T65" fmla="*/ 2 h 324"/>
                  <a:gd name="T66" fmla="*/ 172 w 316"/>
                  <a:gd name="T67" fmla="*/ 81 h 324"/>
                  <a:gd name="T68" fmla="*/ 179 w 316"/>
                  <a:gd name="T69" fmla="*/ 7 h 324"/>
                  <a:gd name="T70" fmla="*/ 183 w 316"/>
                  <a:gd name="T71" fmla="*/ 74 h 324"/>
                  <a:gd name="T72" fmla="*/ 189 w 316"/>
                  <a:gd name="T73" fmla="*/ 17 h 324"/>
                  <a:gd name="T74" fmla="*/ 192 w 316"/>
                  <a:gd name="T75" fmla="*/ 63 h 324"/>
                  <a:gd name="T76" fmla="*/ 196 w 316"/>
                  <a:gd name="T77" fmla="*/ 29 h 324"/>
                  <a:gd name="T78" fmla="*/ 197 w 316"/>
                  <a:gd name="T79" fmla="*/ 50 h 324"/>
                  <a:gd name="T80" fmla="*/ 198 w 316"/>
                  <a:gd name="T81" fmla="*/ 42 h 324"/>
                  <a:gd name="T82" fmla="*/ 316 w 316"/>
                  <a:gd name="T83" fmla="*/ 249 h 324"/>
                  <a:gd name="T84" fmla="*/ 146 w 316"/>
                  <a:gd name="T85" fmla="*/ 249 h 324"/>
                  <a:gd name="T86" fmla="*/ 0 w 316"/>
                  <a:gd name="T87" fmla="*/ 189 h 324"/>
                  <a:gd name="T88" fmla="*/ 0 w 316"/>
                  <a:gd name="T89" fmla="*/ 198 h 324"/>
                  <a:gd name="T90" fmla="*/ 0 w 316"/>
                  <a:gd name="T91" fmla="*/ 177 h 324"/>
                  <a:gd name="T92" fmla="*/ 0 w 316"/>
                  <a:gd name="T93" fmla="*/ 165 h 324"/>
                  <a:gd name="T94" fmla="*/ 0 w 316"/>
                  <a:gd name="T95" fmla="*/ 153 h 324"/>
                  <a:gd name="T96" fmla="*/ 0 w 316"/>
                  <a:gd name="T97" fmla="*/ 141 h 324"/>
                  <a:gd name="T98" fmla="*/ 0 w 316"/>
                  <a:gd name="T99" fmla="*/ 129 h 324"/>
                  <a:gd name="T100" fmla="*/ 6 w 316"/>
                  <a:gd name="T101" fmla="*/ 120 h 324"/>
                  <a:gd name="T102" fmla="*/ 16 w 316"/>
                  <a:gd name="T103" fmla="*/ 189 h 324"/>
                  <a:gd name="T104" fmla="*/ 16 w 316"/>
                  <a:gd name="T105" fmla="*/ 124 h 324"/>
                  <a:gd name="T106" fmla="*/ 27 w 316"/>
                  <a:gd name="T107" fmla="*/ 183 h 324"/>
                  <a:gd name="T108" fmla="*/ 27 w 316"/>
                  <a:gd name="T109" fmla="*/ 130 h 324"/>
                  <a:gd name="T110" fmla="*/ 37 w 316"/>
                  <a:gd name="T111" fmla="*/ 177 h 324"/>
                  <a:gd name="T112" fmla="*/ 37 w 316"/>
                  <a:gd name="T113" fmla="*/ 136 h 324"/>
                  <a:gd name="T114" fmla="*/ 47 w 316"/>
                  <a:gd name="T115" fmla="*/ 171 h 324"/>
                  <a:gd name="T116" fmla="*/ 48 w 316"/>
                  <a:gd name="T117" fmla="*/ 142 h 324"/>
                  <a:gd name="T118" fmla="*/ 58 w 316"/>
                  <a:gd name="T119" fmla="*/ 165 h 324"/>
                  <a:gd name="T120" fmla="*/ 58 w 316"/>
                  <a:gd name="T121" fmla="*/ 148 h 324"/>
                  <a:gd name="T122" fmla="*/ 60 w 316"/>
                  <a:gd name="T123" fmla="*/ 156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6" h="324">
                    <a:moveTo>
                      <a:pt x="0" y="78"/>
                    </a:moveTo>
                    <a:cubicBezTo>
                      <a:pt x="6" y="78"/>
                      <a:pt x="6" y="78"/>
                      <a:pt x="6" y="78"/>
                    </a:cubicBezTo>
                    <a:cubicBezTo>
                      <a:pt x="6" y="84"/>
                      <a:pt x="6" y="84"/>
                      <a:pt x="6" y="84"/>
                    </a:cubicBezTo>
                    <a:cubicBezTo>
                      <a:pt x="0" y="84"/>
                      <a:pt x="0" y="84"/>
                      <a:pt x="0" y="84"/>
                    </a:cubicBezTo>
                    <a:lnTo>
                      <a:pt x="0" y="78"/>
                    </a:lnTo>
                    <a:close/>
                    <a:moveTo>
                      <a:pt x="0" y="63"/>
                    </a:moveTo>
                    <a:cubicBezTo>
                      <a:pt x="6" y="63"/>
                      <a:pt x="6" y="63"/>
                      <a:pt x="6" y="63"/>
                    </a:cubicBezTo>
                    <a:cubicBezTo>
                      <a:pt x="6" y="69"/>
                      <a:pt x="6" y="69"/>
                      <a:pt x="6" y="69"/>
                    </a:cubicBezTo>
                    <a:cubicBezTo>
                      <a:pt x="0" y="69"/>
                      <a:pt x="0" y="69"/>
                      <a:pt x="0" y="69"/>
                    </a:cubicBezTo>
                    <a:lnTo>
                      <a:pt x="0" y="63"/>
                    </a:lnTo>
                    <a:close/>
                    <a:moveTo>
                      <a:pt x="0" y="47"/>
                    </a:moveTo>
                    <a:cubicBezTo>
                      <a:pt x="6" y="47"/>
                      <a:pt x="6" y="47"/>
                      <a:pt x="6" y="47"/>
                    </a:cubicBezTo>
                    <a:cubicBezTo>
                      <a:pt x="6" y="53"/>
                      <a:pt x="6" y="53"/>
                      <a:pt x="6" y="53"/>
                    </a:cubicBezTo>
                    <a:cubicBezTo>
                      <a:pt x="0" y="53"/>
                      <a:pt x="0" y="53"/>
                      <a:pt x="0" y="53"/>
                    </a:cubicBezTo>
                    <a:lnTo>
                      <a:pt x="0" y="47"/>
                    </a:lnTo>
                    <a:close/>
                    <a:moveTo>
                      <a:pt x="0" y="16"/>
                    </a:moveTo>
                    <a:cubicBezTo>
                      <a:pt x="6" y="16"/>
                      <a:pt x="6" y="16"/>
                      <a:pt x="6" y="16"/>
                    </a:cubicBezTo>
                    <a:cubicBezTo>
                      <a:pt x="6" y="22"/>
                      <a:pt x="6" y="22"/>
                      <a:pt x="6" y="22"/>
                    </a:cubicBezTo>
                    <a:cubicBezTo>
                      <a:pt x="0" y="22"/>
                      <a:pt x="0" y="22"/>
                      <a:pt x="0" y="22"/>
                    </a:cubicBezTo>
                    <a:lnTo>
                      <a:pt x="0" y="16"/>
                    </a:lnTo>
                    <a:close/>
                    <a:moveTo>
                      <a:pt x="0" y="0"/>
                    </a:moveTo>
                    <a:cubicBezTo>
                      <a:pt x="6" y="0"/>
                      <a:pt x="6" y="0"/>
                      <a:pt x="6" y="0"/>
                    </a:cubicBezTo>
                    <a:cubicBezTo>
                      <a:pt x="6" y="7"/>
                      <a:pt x="6" y="7"/>
                      <a:pt x="6" y="7"/>
                    </a:cubicBezTo>
                    <a:cubicBezTo>
                      <a:pt x="0" y="7"/>
                      <a:pt x="0" y="7"/>
                      <a:pt x="0" y="7"/>
                    </a:cubicBezTo>
                    <a:lnTo>
                      <a:pt x="0" y="0"/>
                    </a:lnTo>
                    <a:close/>
                    <a:moveTo>
                      <a:pt x="13" y="78"/>
                    </a:moveTo>
                    <a:cubicBezTo>
                      <a:pt x="19" y="78"/>
                      <a:pt x="19" y="78"/>
                      <a:pt x="19" y="78"/>
                    </a:cubicBezTo>
                    <a:cubicBezTo>
                      <a:pt x="19" y="84"/>
                      <a:pt x="19" y="84"/>
                      <a:pt x="19" y="84"/>
                    </a:cubicBezTo>
                    <a:cubicBezTo>
                      <a:pt x="13" y="84"/>
                      <a:pt x="13" y="84"/>
                      <a:pt x="13" y="84"/>
                    </a:cubicBezTo>
                    <a:lnTo>
                      <a:pt x="13" y="78"/>
                    </a:lnTo>
                    <a:close/>
                    <a:moveTo>
                      <a:pt x="15" y="0"/>
                    </a:moveTo>
                    <a:cubicBezTo>
                      <a:pt x="22" y="0"/>
                      <a:pt x="22" y="0"/>
                      <a:pt x="22" y="0"/>
                    </a:cubicBezTo>
                    <a:cubicBezTo>
                      <a:pt x="22" y="7"/>
                      <a:pt x="22" y="7"/>
                      <a:pt x="22" y="7"/>
                    </a:cubicBezTo>
                    <a:cubicBezTo>
                      <a:pt x="15" y="7"/>
                      <a:pt x="15" y="7"/>
                      <a:pt x="15" y="7"/>
                    </a:cubicBezTo>
                    <a:lnTo>
                      <a:pt x="15" y="0"/>
                    </a:lnTo>
                    <a:close/>
                    <a:moveTo>
                      <a:pt x="26" y="78"/>
                    </a:moveTo>
                    <a:cubicBezTo>
                      <a:pt x="32" y="78"/>
                      <a:pt x="32" y="78"/>
                      <a:pt x="32" y="78"/>
                    </a:cubicBezTo>
                    <a:cubicBezTo>
                      <a:pt x="32" y="84"/>
                      <a:pt x="32" y="84"/>
                      <a:pt x="32" y="84"/>
                    </a:cubicBezTo>
                    <a:cubicBezTo>
                      <a:pt x="26" y="84"/>
                      <a:pt x="26" y="84"/>
                      <a:pt x="26" y="84"/>
                    </a:cubicBezTo>
                    <a:lnTo>
                      <a:pt x="26" y="78"/>
                    </a:lnTo>
                    <a:close/>
                    <a:moveTo>
                      <a:pt x="31" y="0"/>
                    </a:moveTo>
                    <a:cubicBezTo>
                      <a:pt x="37" y="0"/>
                      <a:pt x="37" y="0"/>
                      <a:pt x="37" y="0"/>
                    </a:cubicBezTo>
                    <a:cubicBezTo>
                      <a:pt x="37" y="7"/>
                      <a:pt x="37" y="7"/>
                      <a:pt x="37" y="7"/>
                    </a:cubicBezTo>
                    <a:cubicBezTo>
                      <a:pt x="31" y="7"/>
                      <a:pt x="31" y="7"/>
                      <a:pt x="31" y="7"/>
                    </a:cubicBezTo>
                    <a:lnTo>
                      <a:pt x="31" y="0"/>
                    </a:lnTo>
                    <a:close/>
                    <a:moveTo>
                      <a:pt x="46" y="0"/>
                    </a:moveTo>
                    <a:cubicBezTo>
                      <a:pt x="53" y="0"/>
                      <a:pt x="53" y="0"/>
                      <a:pt x="53" y="0"/>
                    </a:cubicBezTo>
                    <a:cubicBezTo>
                      <a:pt x="53" y="7"/>
                      <a:pt x="53" y="7"/>
                      <a:pt x="53" y="7"/>
                    </a:cubicBezTo>
                    <a:cubicBezTo>
                      <a:pt x="46" y="7"/>
                      <a:pt x="46" y="7"/>
                      <a:pt x="46" y="7"/>
                    </a:cubicBezTo>
                    <a:lnTo>
                      <a:pt x="46" y="0"/>
                    </a:lnTo>
                    <a:close/>
                    <a:moveTo>
                      <a:pt x="52" y="78"/>
                    </a:moveTo>
                    <a:cubicBezTo>
                      <a:pt x="58" y="78"/>
                      <a:pt x="58" y="78"/>
                      <a:pt x="58" y="78"/>
                    </a:cubicBezTo>
                    <a:cubicBezTo>
                      <a:pt x="58" y="84"/>
                      <a:pt x="58" y="84"/>
                      <a:pt x="58" y="84"/>
                    </a:cubicBezTo>
                    <a:cubicBezTo>
                      <a:pt x="52" y="84"/>
                      <a:pt x="52" y="84"/>
                      <a:pt x="52" y="84"/>
                    </a:cubicBezTo>
                    <a:lnTo>
                      <a:pt x="52" y="78"/>
                    </a:lnTo>
                    <a:close/>
                    <a:moveTo>
                      <a:pt x="39" y="78"/>
                    </a:moveTo>
                    <a:cubicBezTo>
                      <a:pt x="45" y="78"/>
                      <a:pt x="45" y="78"/>
                      <a:pt x="45" y="78"/>
                    </a:cubicBezTo>
                    <a:cubicBezTo>
                      <a:pt x="45" y="84"/>
                      <a:pt x="45" y="84"/>
                      <a:pt x="45" y="84"/>
                    </a:cubicBezTo>
                    <a:cubicBezTo>
                      <a:pt x="39" y="84"/>
                      <a:pt x="39" y="84"/>
                      <a:pt x="39" y="84"/>
                    </a:cubicBezTo>
                    <a:lnTo>
                      <a:pt x="39" y="78"/>
                    </a:lnTo>
                    <a:close/>
                    <a:moveTo>
                      <a:pt x="62" y="0"/>
                    </a:moveTo>
                    <a:cubicBezTo>
                      <a:pt x="68" y="0"/>
                      <a:pt x="68" y="0"/>
                      <a:pt x="68" y="0"/>
                    </a:cubicBezTo>
                    <a:cubicBezTo>
                      <a:pt x="68" y="7"/>
                      <a:pt x="68" y="7"/>
                      <a:pt x="68" y="7"/>
                    </a:cubicBezTo>
                    <a:cubicBezTo>
                      <a:pt x="62" y="7"/>
                      <a:pt x="62" y="7"/>
                      <a:pt x="62" y="7"/>
                    </a:cubicBezTo>
                    <a:lnTo>
                      <a:pt x="62" y="0"/>
                    </a:lnTo>
                    <a:close/>
                    <a:moveTo>
                      <a:pt x="65" y="78"/>
                    </a:moveTo>
                    <a:cubicBezTo>
                      <a:pt x="71" y="78"/>
                      <a:pt x="71" y="78"/>
                      <a:pt x="71" y="78"/>
                    </a:cubicBezTo>
                    <a:cubicBezTo>
                      <a:pt x="71" y="84"/>
                      <a:pt x="71" y="84"/>
                      <a:pt x="71" y="84"/>
                    </a:cubicBezTo>
                    <a:cubicBezTo>
                      <a:pt x="65" y="84"/>
                      <a:pt x="65" y="84"/>
                      <a:pt x="65" y="84"/>
                    </a:cubicBezTo>
                    <a:lnTo>
                      <a:pt x="65" y="78"/>
                    </a:lnTo>
                    <a:close/>
                    <a:moveTo>
                      <a:pt x="78" y="0"/>
                    </a:moveTo>
                    <a:cubicBezTo>
                      <a:pt x="84" y="0"/>
                      <a:pt x="84" y="0"/>
                      <a:pt x="84" y="0"/>
                    </a:cubicBezTo>
                    <a:cubicBezTo>
                      <a:pt x="84" y="7"/>
                      <a:pt x="84" y="7"/>
                      <a:pt x="84" y="7"/>
                    </a:cubicBezTo>
                    <a:cubicBezTo>
                      <a:pt x="78" y="7"/>
                      <a:pt x="78" y="7"/>
                      <a:pt x="78" y="7"/>
                    </a:cubicBezTo>
                    <a:lnTo>
                      <a:pt x="78" y="0"/>
                    </a:lnTo>
                    <a:close/>
                    <a:moveTo>
                      <a:pt x="78" y="78"/>
                    </a:moveTo>
                    <a:cubicBezTo>
                      <a:pt x="84" y="78"/>
                      <a:pt x="84" y="78"/>
                      <a:pt x="84" y="78"/>
                    </a:cubicBezTo>
                    <a:cubicBezTo>
                      <a:pt x="84" y="84"/>
                      <a:pt x="84" y="84"/>
                      <a:pt x="84" y="84"/>
                    </a:cubicBezTo>
                    <a:cubicBezTo>
                      <a:pt x="78" y="84"/>
                      <a:pt x="78" y="84"/>
                      <a:pt x="78" y="84"/>
                    </a:cubicBezTo>
                    <a:lnTo>
                      <a:pt x="78" y="78"/>
                    </a:lnTo>
                    <a:close/>
                    <a:moveTo>
                      <a:pt x="78" y="63"/>
                    </a:moveTo>
                    <a:cubicBezTo>
                      <a:pt x="84" y="63"/>
                      <a:pt x="84" y="63"/>
                      <a:pt x="84" y="63"/>
                    </a:cubicBezTo>
                    <a:cubicBezTo>
                      <a:pt x="84" y="69"/>
                      <a:pt x="84" y="69"/>
                      <a:pt x="84" y="69"/>
                    </a:cubicBezTo>
                    <a:cubicBezTo>
                      <a:pt x="78" y="69"/>
                      <a:pt x="78" y="69"/>
                      <a:pt x="78" y="69"/>
                    </a:cubicBezTo>
                    <a:lnTo>
                      <a:pt x="78" y="63"/>
                    </a:lnTo>
                    <a:close/>
                    <a:moveTo>
                      <a:pt x="78" y="47"/>
                    </a:moveTo>
                    <a:cubicBezTo>
                      <a:pt x="84" y="47"/>
                      <a:pt x="84" y="47"/>
                      <a:pt x="84" y="47"/>
                    </a:cubicBezTo>
                    <a:cubicBezTo>
                      <a:pt x="84" y="53"/>
                      <a:pt x="84" y="53"/>
                      <a:pt x="84" y="53"/>
                    </a:cubicBezTo>
                    <a:cubicBezTo>
                      <a:pt x="78" y="53"/>
                      <a:pt x="78" y="53"/>
                      <a:pt x="78" y="53"/>
                    </a:cubicBezTo>
                    <a:lnTo>
                      <a:pt x="78" y="47"/>
                    </a:lnTo>
                    <a:close/>
                    <a:moveTo>
                      <a:pt x="78" y="16"/>
                    </a:moveTo>
                    <a:cubicBezTo>
                      <a:pt x="84" y="16"/>
                      <a:pt x="84" y="16"/>
                      <a:pt x="84" y="16"/>
                    </a:cubicBezTo>
                    <a:cubicBezTo>
                      <a:pt x="84" y="22"/>
                      <a:pt x="84" y="22"/>
                      <a:pt x="84" y="22"/>
                    </a:cubicBezTo>
                    <a:cubicBezTo>
                      <a:pt x="78" y="22"/>
                      <a:pt x="78" y="22"/>
                      <a:pt x="78" y="22"/>
                    </a:cubicBezTo>
                    <a:lnTo>
                      <a:pt x="78" y="16"/>
                    </a:lnTo>
                    <a:close/>
                    <a:moveTo>
                      <a:pt x="0" y="32"/>
                    </a:moveTo>
                    <a:cubicBezTo>
                      <a:pt x="6" y="32"/>
                      <a:pt x="6" y="32"/>
                      <a:pt x="6" y="32"/>
                    </a:cubicBezTo>
                    <a:cubicBezTo>
                      <a:pt x="6" y="38"/>
                      <a:pt x="6" y="38"/>
                      <a:pt x="6" y="38"/>
                    </a:cubicBezTo>
                    <a:cubicBezTo>
                      <a:pt x="0" y="38"/>
                      <a:pt x="0" y="38"/>
                      <a:pt x="0" y="38"/>
                    </a:cubicBezTo>
                    <a:lnTo>
                      <a:pt x="0" y="32"/>
                    </a:lnTo>
                    <a:close/>
                    <a:moveTo>
                      <a:pt x="78" y="32"/>
                    </a:moveTo>
                    <a:cubicBezTo>
                      <a:pt x="84" y="32"/>
                      <a:pt x="84" y="32"/>
                      <a:pt x="84" y="32"/>
                    </a:cubicBezTo>
                    <a:cubicBezTo>
                      <a:pt x="84" y="38"/>
                      <a:pt x="84" y="38"/>
                      <a:pt x="84" y="38"/>
                    </a:cubicBezTo>
                    <a:cubicBezTo>
                      <a:pt x="78" y="38"/>
                      <a:pt x="78" y="38"/>
                      <a:pt x="78" y="38"/>
                    </a:cubicBezTo>
                    <a:lnTo>
                      <a:pt x="78" y="32"/>
                    </a:lnTo>
                    <a:close/>
                    <a:moveTo>
                      <a:pt x="316" y="182"/>
                    </a:moveTo>
                    <a:cubicBezTo>
                      <a:pt x="316" y="161"/>
                      <a:pt x="299" y="144"/>
                      <a:pt x="278" y="144"/>
                    </a:cubicBezTo>
                    <a:cubicBezTo>
                      <a:pt x="258" y="144"/>
                      <a:pt x="241" y="161"/>
                      <a:pt x="241" y="182"/>
                    </a:cubicBezTo>
                    <a:cubicBezTo>
                      <a:pt x="241" y="203"/>
                      <a:pt x="258" y="219"/>
                      <a:pt x="278" y="219"/>
                    </a:cubicBezTo>
                    <a:cubicBezTo>
                      <a:pt x="299" y="219"/>
                      <a:pt x="316" y="203"/>
                      <a:pt x="316" y="182"/>
                    </a:cubicBezTo>
                    <a:moveTo>
                      <a:pt x="114" y="42"/>
                    </a:moveTo>
                    <a:cubicBezTo>
                      <a:pt x="114" y="39"/>
                      <a:pt x="114" y="37"/>
                      <a:pt x="114" y="35"/>
                    </a:cubicBezTo>
                    <a:cubicBezTo>
                      <a:pt x="121" y="36"/>
                      <a:pt x="121" y="36"/>
                      <a:pt x="121" y="36"/>
                    </a:cubicBezTo>
                    <a:cubicBezTo>
                      <a:pt x="120" y="38"/>
                      <a:pt x="120" y="40"/>
                      <a:pt x="120" y="42"/>
                    </a:cubicBezTo>
                    <a:lnTo>
                      <a:pt x="114" y="42"/>
                    </a:lnTo>
                    <a:close/>
                    <a:moveTo>
                      <a:pt x="114" y="49"/>
                    </a:moveTo>
                    <a:cubicBezTo>
                      <a:pt x="120" y="48"/>
                      <a:pt x="120" y="48"/>
                      <a:pt x="120" y="48"/>
                    </a:cubicBezTo>
                    <a:cubicBezTo>
                      <a:pt x="121" y="50"/>
                      <a:pt x="121" y="52"/>
                      <a:pt x="122" y="53"/>
                    </a:cubicBezTo>
                    <a:cubicBezTo>
                      <a:pt x="116" y="55"/>
                      <a:pt x="116" y="55"/>
                      <a:pt x="116" y="55"/>
                    </a:cubicBezTo>
                    <a:cubicBezTo>
                      <a:pt x="115" y="53"/>
                      <a:pt x="115" y="51"/>
                      <a:pt x="114" y="49"/>
                    </a:cubicBezTo>
                    <a:moveTo>
                      <a:pt x="116" y="28"/>
                    </a:moveTo>
                    <a:cubicBezTo>
                      <a:pt x="117" y="26"/>
                      <a:pt x="118" y="24"/>
                      <a:pt x="119" y="22"/>
                    </a:cubicBezTo>
                    <a:cubicBezTo>
                      <a:pt x="124" y="25"/>
                      <a:pt x="124" y="25"/>
                      <a:pt x="124" y="25"/>
                    </a:cubicBezTo>
                    <a:cubicBezTo>
                      <a:pt x="124" y="27"/>
                      <a:pt x="123" y="28"/>
                      <a:pt x="122" y="30"/>
                    </a:cubicBezTo>
                    <a:lnTo>
                      <a:pt x="116" y="28"/>
                    </a:lnTo>
                    <a:close/>
                    <a:moveTo>
                      <a:pt x="119" y="62"/>
                    </a:moveTo>
                    <a:cubicBezTo>
                      <a:pt x="124" y="59"/>
                      <a:pt x="124" y="59"/>
                      <a:pt x="124" y="59"/>
                    </a:cubicBezTo>
                    <a:cubicBezTo>
                      <a:pt x="125" y="61"/>
                      <a:pt x="126" y="62"/>
                      <a:pt x="127" y="64"/>
                    </a:cubicBezTo>
                    <a:cubicBezTo>
                      <a:pt x="122" y="68"/>
                      <a:pt x="122" y="68"/>
                      <a:pt x="122" y="68"/>
                    </a:cubicBezTo>
                    <a:cubicBezTo>
                      <a:pt x="121" y="66"/>
                      <a:pt x="120" y="64"/>
                      <a:pt x="119" y="62"/>
                    </a:cubicBezTo>
                    <a:moveTo>
                      <a:pt x="123" y="16"/>
                    </a:moveTo>
                    <a:cubicBezTo>
                      <a:pt x="124" y="14"/>
                      <a:pt x="126" y="13"/>
                      <a:pt x="128" y="11"/>
                    </a:cubicBezTo>
                    <a:cubicBezTo>
                      <a:pt x="132" y="16"/>
                      <a:pt x="132" y="16"/>
                      <a:pt x="132" y="16"/>
                    </a:cubicBezTo>
                    <a:cubicBezTo>
                      <a:pt x="130" y="17"/>
                      <a:pt x="129" y="18"/>
                      <a:pt x="128" y="20"/>
                    </a:cubicBezTo>
                    <a:lnTo>
                      <a:pt x="123" y="16"/>
                    </a:lnTo>
                    <a:close/>
                    <a:moveTo>
                      <a:pt x="127" y="73"/>
                    </a:moveTo>
                    <a:cubicBezTo>
                      <a:pt x="131" y="68"/>
                      <a:pt x="131" y="68"/>
                      <a:pt x="131" y="68"/>
                    </a:cubicBezTo>
                    <a:cubicBezTo>
                      <a:pt x="133" y="70"/>
                      <a:pt x="134" y="71"/>
                      <a:pt x="136" y="72"/>
                    </a:cubicBezTo>
                    <a:cubicBezTo>
                      <a:pt x="132" y="77"/>
                      <a:pt x="132" y="77"/>
                      <a:pt x="132" y="77"/>
                    </a:cubicBezTo>
                    <a:cubicBezTo>
                      <a:pt x="130" y="76"/>
                      <a:pt x="128" y="74"/>
                      <a:pt x="127" y="73"/>
                    </a:cubicBezTo>
                    <a:moveTo>
                      <a:pt x="133" y="7"/>
                    </a:moveTo>
                    <a:cubicBezTo>
                      <a:pt x="135" y="6"/>
                      <a:pt x="137" y="5"/>
                      <a:pt x="139" y="4"/>
                    </a:cubicBezTo>
                    <a:cubicBezTo>
                      <a:pt x="142" y="9"/>
                      <a:pt x="142" y="9"/>
                      <a:pt x="142" y="9"/>
                    </a:cubicBezTo>
                    <a:cubicBezTo>
                      <a:pt x="140" y="10"/>
                      <a:pt x="138" y="11"/>
                      <a:pt x="137" y="12"/>
                    </a:cubicBezTo>
                    <a:lnTo>
                      <a:pt x="133" y="7"/>
                    </a:lnTo>
                    <a:close/>
                    <a:moveTo>
                      <a:pt x="138" y="81"/>
                    </a:moveTo>
                    <a:cubicBezTo>
                      <a:pt x="141" y="75"/>
                      <a:pt x="141" y="75"/>
                      <a:pt x="141" y="75"/>
                    </a:cubicBezTo>
                    <a:cubicBezTo>
                      <a:pt x="143" y="76"/>
                      <a:pt x="144" y="76"/>
                      <a:pt x="146" y="77"/>
                    </a:cubicBezTo>
                    <a:cubicBezTo>
                      <a:pt x="145" y="83"/>
                      <a:pt x="145" y="83"/>
                      <a:pt x="145" y="83"/>
                    </a:cubicBezTo>
                    <a:cubicBezTo>
                      <a:pt x="142" y="82"/>
                      <a:pt x="140" y="82"/>
                      <a:pt x="138" y="81"/>
                    </a:cubicBezTo>
                    <a:moveTo>
                      <a:pt x="146" y="1"/>
                    </a:moveTo>
                    <a:cubicBezTo>
                      <a:pt x="148" y="1"/>
                      <a:pt x="150" y="1"/>
                      <a:pt x="153" y="0"/>
                    </a:cubicBezTo>
                    <a:cubicBezTo>
                      <a:pt x="153" y="7"/>
                      <a:pt x="153" y="7"/>
                      <a:pt x="153" y="7"/>
                    </a:cubicBezTo>
                    <a:cubicBezTo>
                      <a:pt x="151" y="7"/>
                      <a:pt x="149" y="7"/>
                      <a:pt x="147" y="8"/>
                    </a:cubicBezTo>
                    <a:lnTo>
                      <a:pt x="146" y="1"/>
                    </a:lnTo>
                    <a:close/>
                    <a:moveTo>
                      <a:pt x="152" y="84"/>
                    </a:moveTo>
                    <a:cubicBezTo>
                      <a:pt x="152" y="78"/>
                      <a:pt x="152" y="78"/>
                      <a:pt x="152" y="78"/>
                    </a:cubicBezTo>
                    <a:cubicBezTo>
                      <a:pt x="153" y="78"/>
                      <a:pt x="155" y="78"/>
                      <a:pt x="156" y="78"/>
                    </a:cubicBezTo>
                    <a:cubicBezTo>
                      <a:pt x="157" y="78"/>
                      <a:pt x="157" y="78"/>
                      <a:pt x="158" y="78"/>
                    </a:cubicBezTo>
                    <a:cubicBezTo>
                      <a:pt x="158" y="84"/>
                      <a:pt x="158" y="84"/>
                      <a:pt x="158" y="84"/>
                    </a:cubicBezTo>
                    <a:cubicBezTo>
                      <a:pt x="157" y="84"/>
                      <a:pt x="157" y="84"/>
                      <a:pt x="156" y="84"/>
                    </a:cubicBezTo>
                    <a:cubicBezTo>
                      <a:pt x="154" y="84"/>
                      <a:pt x="153" y="84"/>
                      <a:pt x="152" y="84"/>
                    </a:cubicBezTo>
                    <a:moveTo>
                      <a:pt x="159" y="7"/>
                    </a:moveTo>
                    <a:cubicBezTo>
                      <a:pt x="160" y="0"/>
                      <a:pt x="160" y="0"/>
                      <a:pt x="160" y="0"/>
                    </a:cubicBezTo>
                    <a:cubicBezTo>
                      <a:pt x="162" y="1"/>
                      <a:pt x="164" y="1"/>
                      <a:pt x="166" y="2"/>
                    </a:cubicBezTo>
                    <a:cubicBezTo>
                      <a:pt x="165" y="8"/>
                      <a:pt x="165" y="8"/>
                      <a:pt x="165" y="8"/>
                    </a:cubicBezTo>
                    <a:cubicBezTo>
                      <a:pt x="163" y="7"/>
                      <a:pt x="161" y="7"/>
                      <a:pt x="159" y="7"/>
                    </a:cubicBezTo>
                    <a:moveTo>
                      <a:pt x="164" y="77"/>
                    </a:moveTo>
                    <a:cubicBezTo>
                      <a:pt x="166" y="77"/>
                      <a:pt x="168" y="76"/>
                      <a:pt x="169" y="76"/>
                    </a:cubicBezTo>
                    <a:cubicBezTo>
                      <a:pt x="172" y="81"/>
                      <a:pt x="172" y="81"/>
                      <a:pt x="172" y="81"/>
                    </a:cubicBezTo>
                    <a:cubicBezTo>
                      <a:pt x="170" y="82"/>
                      <a:pt x="168" y="83"/>
                      <a:pt x="165" y="83"/>
                    </a:cubicBezTo>
                    <a:lnTo>
                      <a:pt x="164" y="77"/>
                    </a:lnTo>
                    <a:close/>
                    <a:moveTo>
                      <a:pt x="170" y="10"/>
                    </a:moveTo>
                    <a:cubicBezTo>
                      <a:pt x="173" y="4"/>
                      <a:pt x="173" y="4"/>
                      <a:pt x="173" y="4"/>
                    </a:cubicBezTo>
                    <a:cubicBezTo>
                      <a:pt x="175" y="5"/>
                      <a:pt x="177" y="6"/>
                      <a:pt x="179" y="7"/>
                    </a:cubicBezTo>
                    <a:cubicBezTo>
                      <a:pt x="175" y="12"/>
                      <a:pt x="175" y="12"/>
                      <a:pt x="175" y="12"/>
                    </a:cubicBezTo>
                    <a:cubicBezTo>
                      <a:pt x="174" y="11"/>
                      <a:pt x="172" y="10"/>
                      <a:pt x="170" y="10"/>
                    </a:cubicBezTo>
                    <a:moveTo>
                      <a:pt x="175" y="73"/>
                    </a:moveTo>
                    <a:cubicBezTo>
                      <a:pt x="176" y="72"/>
                      <a:pt x="178" y="71"/>
                      <a:pt x="179" y="69"/>
                    </a:cubicBezTo>
                    <a:cubicBezTo>
                      <a:pt x="183" y="74"/>
                      <a:pt x="183" y="74"/>
                      <a:pt x="183" y="74"/>
                    </a:cubicBezTo>
                    <a:cubicBezTo>
                      <a:pt x="182" y="75"/>
                      <a:pt x="180" y="77"/>
                      <a:pt x="178" y="78"/>
                    </a:cubicBezTo>
                    <a:lnTo>
                      <a:pt x="175" y="73"/>
                    </a:lnTo>
                    <a:close/>
                    <a:moveTo>
                      <a:pt x="180" y="16"/>
                    </a:moveTo>
                    <a:cubicBezTo>
                      <a:pt x="184" y="12"/>
                      <a:pt x="184" y="12"/>
                      <a:pt x="184" y="12"/>
                    </a:cubicBezTo>
                    <a:cubicBezTo>
                      <a:pt x="186" y="13"/>
                      <a:pt x="188" y="15"/>
                      <a:pt x="189" y="17"/>
                    </a:cubicBezTo>
                    <a:cubicBezTo>
                      <a:pt x="184" y="20"/>
                      <a:pt x="184" y="20"/>
                      <a:pt x="184" y="20"/>
                    </a:cubicBezTo>
                    <a:cubicBezTo>
                      <a:pt x="183" y="19"/>
                      <a:pt x="182" y="17"/>
                      <a:pt x="180" y="16"/>
                    </a:cubicBezTo>
                    <a:moveTo>
                      <a:pt x="184" y="65"/>
                    </a:moveTo>
                    <a:cubicBezTo>
                      <a:pt x="185" y="63"/>
                      <a:pt x="186" y="62"/>
                      <a:pt x="187" y="60"/>
                    </a:cubicBezTo>
                    <a:cubicBezTo>
                      <a:pt x="192" y="63"/>
                      <a:pt x="192" y="63"/>
                      <a:pt x="192" y="63"/>
                    </a:cubicBezTo>
                    <a:cubicBezTo>
                      <a:pt x="191" y="65"/>
                      <a:pt x="190" y="67"/>
                      <a:pt x="188" y="69"/>
                    </a:cubicBezTo>
                    <a:lnTo>
                      <a:pt x="184" y="65"/>
                    </a:lnTo>
                    <a:close/>
                    <a:moveTo>
                      <a:pt x="187" y="26"/>
                    </a:moveTo>
                    <a:cubicBezTo>
                      <a:pt x="193" y="23"/>
                      <a:pt x="193" y="23"/>
                      <a:pt x="193" y="23"/>
                    </a:cubicBezTo>
                    <a:cubicBezTo>
                      <a:pt x="194" y="25"/>
                      <a:pt x="195" y="27"/>
                      <a:pt x="196" y="29"/>
                    </a:cubicBezTo>
                    <a:cubicBezTo>
                      <a:pt x="190" y="31"/>
                      <a:pt x="190" y="31"/>
                      <a:pt x="190" y="31"/>
                    </a:cubicBezTo>
                    <a:cubicBezTo>
                      <a:pt x="189" y="29"/>
                      <a:pt x="188" y="27"/>
                      <a:pt x="187" y="26"/>
                    </a:cubicBezTo>
                    <a:moveTo>
                      <a:pt x="189" y="55"/>
                    </a:moveTo>
                    <a:cubicBezTo>
                      <a:pt x="190" y="53"/>
                      <a:pt x="191" y="51"/>
                      <a:pt x="191" y="49"/>
                    </a:cubicBezTo>
                    <a:cubicBezTo>
                      <a:pt x="197" y="50"/>
                      <a:pt x="197" y="50"/>
                      <a:pt x="197" y="50"/>
                    </a:cubicBezTo>
                    <a:cubicBezTo>
                      <a:pt x="197" y="53"/>
                      <a:pt x="196" y="55"/>
                      <a:pt x="195" y="57"/>
                    </a:cubicBezTo>
                    <a:lnTo>
                      <a:pt x="189" y="55"/>
                    </a:lnTo>
                    <a:close/>
                    <a:moveTo>
                      <a:pt x="191" y="37"/>
                    </a:moveTo>
                    <a:cubicBezTo>
                      <a:pt x="197" y="36"/>
                      <a:pt x="197" y="36"/>
                      <a:pt x="197" y="36"/>
                    </a:cubicBezTo>
                    <a:cubicBezTo>
                      <a:pt x="198" y="38"/>
                      <a:pt x="198" y="40"/>
                      <a:pt x="198" y="42"/>
                    </a:cubicBezTo>
                    <a:cubicBezTo>
                      <a:pt x="198" y="43"/>
                      <a:pt x="198" y="43"/>
                      <a:pt x="198" y="43"/>
                    </a:cubicBezTo>
                    <a:cubicBezTo>
                      <a:pt x="192" y="43"/>
                      <a:pt x="192" y="43"/>
                      <a:pt x="192" y="43"/>
                    </a:cubicBezTo>
                    <a:cubicBezTo>
                      <a:pt x="192" y="42"/>
                      <a:pt x="192" y="42"/>
                      <a:pt x="192" y="42"/>
                    </a:cubicBezTo>
                    <a:cubicBezTo>
                      <a:pt x="192" y="40"/>
                      <a:pt x="191" y="39"/>
                      <a:pt x="191" y="37"/>
                    </a:cubicBezTo>
                    <a:moveTo>
                      <a:pt x="316" y="249"/>
                    </a:moveTo>
                    <a:cubicBezTo>
                      <a:pt x="241" y="249"/>
                      <a:pt x="241" y="249"/>
                      <a:pt x="241" y="249"/>
                    </a:cubicBezTo>
                    <a:cubicBezTo>
                      <a:pt x="241" y="324"/>
                      <a:pt x="241" y="324"/>
                      <a:pt x="241" y="324"/>
                    </a:cubicBezTo>
                    <a:cubicBezTo>
                      <a:pt x="316" y="324"/>
                      <a:pt x="316" y="324"/>
                      <a:pt x="316" y="324"/>
                    </a:cubicBezTo>
                    <a:lnTo>
                      <a:pt x="316" y="249"/>
                    </a:lnTo>
                    <a:close/>
                    <a:moveTo>
                      <a:pt x="146" y="249"/>
                    </a:moveTo>
                    <a:cubicBezTo>
                      <a:pt x="146" y="324"/>
                      <a:pt x="146" y="324"/>
                      <a:pt x="146" y="324"/>
                    </a:cubicBezTo>
                    <a:cubicBezTo>
                      <a:pt x="211" y="287"/>
                      <a:pt x="211" y="287"/>
                      <a:pt x="211" y="287"/>
                    </a:cubicBezTo>
                    <a:lnTo>
                      <a:pt x="146" y="249"/>
                    </a:lnTo>
                    <a:close/>
                    <a:moveTo>
                      <a:pt x="0" y="198"/>
                    </a:moveTo>
                    <a:cubicBezTo>
                      <a:pt x="0" y="189"/>
                      <a:pt x="0" y="189"/>
                      <a:pt x="0" y="189"/>
                    </a:cubicBezTo>
                    <a:cubicBezTo>
                      <a:pt x="6" y="189"/>
                      <a:pt x="6" y="189"/>
                      <a:pt x="6" y="189"/>
                    </a:cubicBezTo>
                    <a:cubicBezTo>
                      <a:pt x="6" y="193"/>
                      <a:pt x="6" y="193"/>
                      <a:pt x="6" y="193"/>
                    </a:cubicBezTo>
                    <a:cubicBezTo>
                      <a:pt x="5" y="193"/>
                      <a:pt x="5" y="193"/>
                      <a:pt x="5" y="193"/>
                    </a:cubicBezTo>
                    <a:cubicBezTo>
                      <a:pt x="6" y="195"/>
                      <a:pt x="6" y="195"/>
                      <a:pt x="6" y="195"/>
                    </a:cubicBezTo>
                    <a:lnTo>
                      <a:pt x="0" y="198"/>
                    </a:lnTo>
                    <a:close/>
                    <a:moveTo>
                      <a:pt x="0" y="177"/>
                    </a:moveTo>
                    <a:cubicBezTo>
                      <a:pt x="6" y="177"/>
                      <a:pt x="6" y="177"/>
                      <a:pt x="6" y="177"/>
                    </a:cubicBezTo>
                    <a:cubicBezTo>
                      <a:pt x="6" y="183"/>
                      <a:pt x="6" y="183"/>
                      <a:pt x="6" y="183"/>
                    </a:cubicBezTo>
                    <a:cubicBezTo>
                      <a:pt x="0" y="183"/>
                      <a:pt x="0" y="183"/>
                      <a:pt x="0" y="183"/>
                    </a:cubicBezTo>
                    <a:lnTo>
                      <a:pt x="0" y="177"/>
                    </a:lnTo>
                    <a:close/>
                    <a:moveTo>
                      <a:pt x="0" y="165"/>
                    </a:moveTo>
                    <a:cubicBezTo>
                      <a:pt x="6" y="165"/>
                      <a:pt x="6" y="165"/>
                      <a:pt x="6" y="165"/>
                    </a:cubicBezTo>
                    <a:cubicBezTo>
                      <a:pt x="6" y="171"/>
                      <a:pt x="6" y="171"/>
                      <a:pt x="6" y="171"/>
                    </a:cubicBezTo>
                    <a:cubicBezTo>
                      <a:pt x="0" y="171"/>
                      <a:pt x="0" y="171"/>
                      <a:pt x="0" y="171"/>
                    </a:cubicBezTo>
                    <a:lnTo>
                      <a:pt x="0" y="165"/>
                    </a:lnTo>
                    <a:close/>
                    <a:moveTo>
                      <a:pt x="0" y="153"/>
                    </a:moveTo>
                    <a:cubicBezTo>
                      <a:pt x="6" y="153"/>
                      <a:pt x="6" y="153"/>
                      <a:pt x="6" y="153"/>
                    </a:cubicBezTo>
                    <a:cubicBezTo>
                      <a:pt x="6" y="159"/>
                      <a:pt x="6" y="159"/>
                      <a:pt x="6" y="159"/>
                    </a:cubicBezTo>
                    <a:cubicBezTo>
                      <a:pt x="0" y="159"/>
                      <a:pt x="0" y="159"/>
                      <a:pt x="0" y="159"/>
                    </a:cubicBezTo>
                    <a:lnTo>
                      <a:pt x="0" y="153"/>
                    </a:lnTo>
                    <a:close/>
                    <a:moveTo>
                      <a:pt x="0" y="141"/>
                    </a:moveTo>
                    <a:cubicBezTo>
                      <a:pt x="6" y="141"/>
                      <a:pt x="6" y="141"/>
                      <a:pt x="6" y="141"/>
                    </a:cubicBezTo>
                    <a:cubicBezTo>
                      <a:pt x="6" y="147"/>
                      <a:pt x="6" y="147"/>
                      <a:pt x="6" y="147"/>
                    </a:cubicBezTo>
                    <a:cubicBezTo>
                      <a:pt x="0" y="147"/>
                      <a:pt x="0" y="147"/>
                      <a:pt x="0" y="147"/>
                    </a:cubicBezTo>
                    <a:lnTo>
                      <a:pt x="0" y="141"/>
                    </a:lnTo>
                    <a:close/>
                    <a:moveTo>
                      <a:pt x="0" y="129"/>
                    </a:moveTo>
                    <a:cubicBezTo>
                      <a:pt x="6" y="129"/>
                      <a:pt x="6" y="129"/>
                      <a:pt x="6" y="129"/>
                    </a:cubicBezTo>
                    <a:cubicBezTo>
                      <a:pt x="6" y="135"/>
                      <a:pt x="6" y="135"/>
                      <a:pt x="6" y="135"/>
                    </a:cubicBezTo>
                    <a:cubicBezTo>
                      <a:pt x="0" y="135"/>
                      <a:pt x="0" y="135"/>
                      <a:pt x="0" y="135"/>
                    </a:cubicBezTo>
                    <a:lnTo>
                      <a:pt x="0" y="129"/>
                    </a:lnTo>
                    <a:close/>
                    <a:moveTo>
                      <a:pt x="0" y="123"/>
                    </a:moveTo>
                    <a:cubicBezTo>
                      <a:pt x="0" y="114"/>
                      <a:pt x="0" y="114"/>
                      <a:pt x="0" y="114"/>
                    </a:cubicBezTo>
                    <a:cubicBezTo>
                      <a:pt x="6" y="118"/>
                      <a:pt x="6" y="118"/>
                      <a:pt x="6" y="118"/>
                    </a:cubicBezTo>
                    <a:cubicBezTo>
                      <a:pt x="5" y="120"/>
                      <a:pt x="5" y="120"/>
                      <a:pt x="5" y="120"/>
                    </a:cubicBezTo>
                    <a:cubicBezTo>
                      <a:pt x="6" y="120"/>
                      <a:pt x="6" y="120"/>
                      <a:pt x="6" y="120"/>
                    </a:cubicBezTo>
                    <a:cubicBezTo>
                      <a:pt x="6" y="123"/>
                      <a:pt x="6" y="123"/>
                      <a:pt x="6" y="123"/>
                    </a:cubicBezTo>
                    <a:lnTo>
                      <a:pt x="0" y="123"/>
                    </a:lnTo>
                    <a:close/>
                    <a:moveTo>
                      <a:pt x="8" y="187"/>
                    </a:moveTo>
                    <a:cubicBezTo>
                      <a:pt x="13" y="184"/>
                      <a:pt x="13" y="184"/>
                      <a:pt x="13" y="184"/>
                    </a:cubicBezTo>
                    <a:cubicBezTo>
                      <a:pt x="16" y="189"/>
                      <a:pt x="16" y="189"/>
                      <a:pt x="16" y="189"/>
                    </a:cubicBezTo>
                    <a:cubicBezTo>
                      <a:pt x="11" y="192"/>
                      <a:pt x="11" y="192"/>
                      <a:pt x="11" y="192"/>
                    </a:cubicBezTo>
                    <a:lnTo>
                      <a:pt x="8" y="187"/>
                    </a:lnTo>
                    <a:close/>
                    <a:moveTo>
                      <a:pt x="8" y="126"/>
                    </a:moveTo>
                    <a:cubicBezTo>
                      <a:pt x="11" y="121"/>
                      <a:pt x="11" y="121"/>
                      <a:pt x="11" y="121"/>
                    </a:cubicBezTo>
                    <a:cubicBezTo>
                      <a:pt x="16" y="124"/>
                      <a:pt x="16" y="124"/>
                      <a:pt x="16" y="124"/>
                    </a:cubicBezTo>
                    <a:cubicBezTo>
                      <a:pt x="13" y="129"/>
                      <a:pt x="13" y="129"/>
                      <a:pt x="13" y="129"/>
                    </a:cubicBezTo>
                    <a:lnTo>
                      <a:pt x="8" y="126"/>
                    </a:lnTo>
                    <a:close/>
                    <a:moveTo>
                      <a:pt x="19" y="181"/>
                    </a:moveTo>
                    <a:cubicBezTo>
                      <a:pt x="24" y="178"/>
                      <a:pt x="24" y="178"/>
                      <a:pt x="24" y="178"/>
                    </a:cubicBezTo>
                    <a:cubicBezTo>
                      <a:pt x="27" y="183"/>
                      <a:pt x="27" y="183"/>
                      <a:pt x="27" y="183"/>
                    </a:cubicBezTo>
                    <a:cubicBezTo>
                      <a:pt x="21" y="186"/>
                      <a:pt x="21" y="186"/>
                      <a:pt x="21" y="186"/>
                    </a:cubicBezTo>
                    <a:lnTo>
                      <a:pt x="19" y="181"/>
                    </a:lnTo>
                    <a:close/>
                    <a:moveTo>
                      <a:pt x="19" y="132"/>
                    </a:moveTo>
                    <a:cubicBezTo>
                      <a:pt x="22" y="127"/>
                      <a:pt x="22" y="127"/>
                      <a:pt x="22" y="127"/>
                    </a:cubicBezTo>
                    <a:cubicBezTo>
                      <a:pt x="27" y="130"/>
                      <a:pt x="27" y="130"/>
                      <a:pt x="27" y="130"/>
                    </a:cubicBezTo>
                    <a:cubicBezTo>
                      <a:pt x="24" y="135"/>
                      <a:pt x="24" y="135"/>
                      <a:pt x="24" y="135"/>
                    </a:cubicBezTo>
                    <a:lnTo>
                      <a:pt x="19" y="132"/>
                    </a:lnTo>
                    <a:close/>
                    <a:moveTo>
                      <a:pt x="29" y="175"/>
                    </a:moveTo>
                    <a:cubicBezTo>
                      <a:pt x="34" y="172"/>
                      <a:pt x="34" y="172"/>
                      <a:pt x="34" y="172"/>
                    </a:cubicBezTo>
                    <a:cubicBezTo>
                      <a:pt x="37" y="177"/>
                      <a:pt x="37" y="177"/>
                      <a:pt x="37" y="177"/>
                    </a:cubicBezTo>
                    <a:cubicBezTo>
                      <a:pt x="32" y="180"/>
                      <a:pt x="32" y="180"/>
                      <a:pt x="32" y="180"/>
                    </a:cubicBezTo>
                    <a:lnTo>
                      <a:pt x="29" y="175"/>
                    </a:lnTo>
                    <a:close/>
                    <a:moveTo>
                      <a:pt x="29" y="138"/>
                    </a:moveTo>
                    <a:cubicBezTo>
                      <a:pt x="32" y="133"/>
                      <a:pt x="32" y="133"/>
                      <a:pt x="32" y="133"/>
                    </a:cubicBezTo>
                    <a:cubicBezTo>
                      <a:pt x="37" y="136"/>
                      <a:pt x="37" y="136"/>
                      <a:pt x="37" y="136"/>
                    </a:cubicBezTo>
                    <a:cubicBezTo>
                      <a:pt x="34" y="141"/>
                      <a:pt x="34" y="141"/>
                      <a:pt x="34" y="141"/>
                    </a:cubicBezTo>
                    <a:lnTo>
                      <a:pt x="29" y="138"/>
                    </a:lnTo>
                    <a:close/>
                    <a:moveTo>
                      <a:pt x="39" y="169"/>
                    </a:moveTo>
                    <a:cubicBezTo>
                      <a:pt x="44" y="166"/>
                      <a:pt x="44" y="166"/>
                      <a:pt x="44" y="166"/>
                    </a:cubicBezTo>
                    <a:cubicBezTo>
                      <a:pt x="47" y="171"/>
                      <a:pt x="47" y="171"/>
                      <a:pt x="47" y="171"/>
                    </a:cubicBezTo>
                    <a:cubicBezTo>
                      <a:pt x="42" y="174"/>
                      <a:pt x="42" y="174"/>
                      <a:pt x="42" y="174"/>
                    </a:cubicBezTo>
                    <a:lnTo>
                      <a:pt x="39" y="169"/>
                    </a:lnTo>
                    <a:close/>
                    <a:moveTo>
                      <a:pt x="39" y="144"/>
                    </a:moveTo>
                    <a:cubicBezTo>
                      <a:pt x="42" y="139"/>
                      <a:pt x="42" y="139"/>
                      <a:pt x="42" y="139"/>
                    </a:cubicBezTo>
                    <a:cubicBezTo>
                      <a:pt x="48" y="142"/>
                      <a:pt x="48" y="142"/>
                      <a:pt x="48" y="142"/>
                    </a:cubicBezTo>
                    <a:cubicBezTo>
                      <a:pt x="45" y="147"/>
                      <a:pt x="45" y="147"/>
                      <a:pt x="45" y="147"/>
                    </a:cubicBezTo>
                    <a:lnTo>
                      <a:pt x="39" y="144"/>
                    </a:lnTo>
                    <a:close/>
                    <a:moveTo>
                      <a:pt x="50" y="163"/>
                    </a:moveTo>
                    <a:cubicBezTo>
                      <a:pt x="55" y="160"/>
                      <a:pt x="55" y="160"/>
                      <a:pt x="55" y="160"/>
                    </a:cubicBezTo>
                    <a:cubicBezTo>
                      <a:pt x="58" y="165"/>
                      <a:pt x="58" y="165"/>
                      <a:pt x="58" y="165"/>
                    </a:cubicBezTo>
                    <a:cubicBezTo>
                      <a:pt x="53" y="168"/>
                      <a:pt x="53" y="168"/>
                      <a:pt x="53" y="168"/>
                    </a:cubicBezTo>
                    <a:lnTo>
                      <a:pt x="50" y="163"/>
                    </a:lnTo>
                    <a:close/>
                    <a:moveTo>
                      <a:pt x="50" y="150"/>
                    </a:moveTo>
                    <a:cubicBezTo>
                      <a:pt x="53" y="145"/>
                      <a:pt x="53" y="145"/>
                      <a:pt x="53" y="145"/>
                    </a:cubicBezTo>
                    <a:cubicBezTo>
                      <a:pt x="58" y="148"/>
                      <a:pt x="58" y="148"/>
                      <a:pt x="58" y="148"/>
                    </a:cubicBezTo>
                    <a:cubicBezTo>
                      <a:pt x="55" y="153"/>
                      <a:pt x="55" y="153"/>
                      <a:pt x="55" y="153"/>
                    </a:cubicBezTo>
                    <a:lnTo>
                      <a:pt x="50" y="150"/>
                    </a:lnTo>
                    <a:close/>
                    <a:moveTo>
                      <a:pt x="60" y="157"/>
                    </a:moveTo>
                    <a:cubicBezTo>
                      <a:pt x="61" y="156"/>
                      <a:pt x="61" y="156"/>
                      <a:pt x="61" y="156"/>
                    </a:cubicBezTo>
                    <a:cubicBezTo>
                      <a:pt x="60" y="156"/>
                      <a:pt x="60" y="156"/>
                      <a:pt x="60" y="156"/>
                    </a:cubicBezTo>
                    <a:cubicBezTo>
                      <a:pt x="63" y="151"/>
                      <a:pt x="63" y="151"/>
                      <a:pt x="63" y="151"/>
                    </a:cubicBezTo>
                    <a:cubicBezTo>
                      <a:pt x="73" y="156"/>
                      <a:pt x="73" y="156"/>
                      <a:pt x="73" y="156"/>
                    </a:cubicBezTo>
                    <a:cubicBezTo>
                      <a:pt x="63" y="162"/>
                      <a:pt x="63" y="162"/>
                      <a:pt x="63" y="162"/>
                    </a:cubicBezTo>
                    <a:lnTo>
                      <a:pt x="60" y="157"/>
                    </a:ln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55" name="Freeform 44"/>
              <p:cNvSpPr>
                <a:spLocks noEditPoints="1"/>
              </p:cNvSpPr>
              <p:nvPr/>
            </p:nvSpPr>
            <p:spPr bwMode="black">
              <a:xfrm>
                <a:off x="8863394" y="5414400"/>
                <a:ext cx="652463" cy="657225"/>
              </a:xfrm>
              <a:custGeom>
                <a:avLst/>
                <a:gdLst>
                  <a:gd name="T0" fmla="*/ 116 w 411"/>
                  <a:gd name="T1" fmla="*/ 121 h 414"/>
                  <a:gd name="T2" fmla="*/ 123 w 411"/>
                  <a:gd name="T3" fmla="*/ 208 h 414"/>
                  <a:gd name="T4" fmla="*/ 159 w 411"/>
                  <a:gd name="T5" fmla="*/ 173 h 414"/>
                  <a:gd name="T6" fmla="*/ 293 w 411"/>
                  <a:gd name="T7" fmla="*/ 310 h 414"/>
                  <a:gd name="T8" fmla="*/ 307 w 411"/>
                  <a:gd name="T9" fmla="*/ 296 h 414"/>
                  <a:gd name="T10" fmla="*/ 170 w 411"/>
                  <a:gd name="T11" fmla="*/ 161 h 414"/>
                  <a:gd name="T12" fmla="*/ 204 w 411"/>
                  <a:gd name="T13" fmla="*/ 128 h 414"/>
                  <a:gd name="T14" fmla="*/ 116 w 411"/>
                  <a:gd name="T15" fmla="*/ 121 h 414"/>
                  <a:gd name="T16" fmla="*/ 7 w 411"/>
                  <a:gd name="T17" fmla="*/ 397 h 414"/>
                  <a:gd name="T18" fmla="*/ 41 w 411"/>
                  <a:gd name="T19" fmla="*/ 362 h 414"/>
                  <a:gd name="T20" fmla="*/ 93 w 411"/>
                  <a:gd name="T21" fmla="*/ 414 h 414"/>
                  <a:gd name="T22" fmla="*/ 104 w 411"/>
                  <a:gd name="T23" fmla="*/ 402 h 414"/>
                  <a:gd name="T24" fmla="*/ 52 w 411"/>
                  <a:gd name="T25" fmla="*/ 350 h 414"/>
                  <a:gd name="T26" fmla="*/ 88 w 411"/>
                  <a:gd name="T27" fmla="*/ 317 h 414"/>
                  <a:gd name="T28" fmla="*/ 0 w 411"/>
                  <a:gd name="T29" fmla="*/ 310 h 414"/>
                  <a:gd name="T30" fmla="*/ 7 w 411"/>
                  <a:gd name="T31" fmla="*/ 397 h 414"/>
                  <a:gd name="T32" fmla="*/ 305 w 411"/>
                  <a:gd name="T33" fmla="*/ 0 h 414"/>
                  <a:gd name="T34" fmla="*/ 315 w 411"/>
                  <a:gd name="T35" fmla="*/ 90 h 414"/>
                  <a:gd name="T36" fmla="*/ 348 w 411"/>
                  <a:gd name="T37" fmla="*/ 55 h 414"/>
                  <a:gd name="T38" fmla="*/ 397 w 411"/>
                  <a:gd name="T39" fmla="*/ 104 h 414"/>
                  <a:gd name="T40" fmla="*/ 411 w 411"/>
                  <a:gd name="T41" fmla="*/ 92 h 414"/>
                  <a:gd name="T42" fmla="*/ 359 w 411"/>
                  <a:gd name="T43" fmla="*/ 43 h 414"/>
                  <a:gd name="T44" fmla="*/ 395 w 411"/>
                  <a:gd name="T45" fmla="*/ 7 h 414"/>
                  <a:gd name="T46" fmla="*/ 305 w 411"/>
                  <a:gd name="T4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1" h="414">
                    <a:moveTo>
                      <a:pt x="116" y="121"/>
                    </a:moveTo>
                    <a:lnTo>
                      <a:pt x="123" y="208"/>
                    </a:lnTo>
                    <a:lnTo>
                      <a:pt x="159" y="173"/>
                    </a:lnTo>
                    <a:lnTo>
                      <a:pt x="293" y="310"/>
                    </a:lnTo>
                    <a:lnTo>
                      <a:pt x="307" y="296"/>
                    </a:lnTo>
                    <a:lnTo>
                      <a:pt x="170" y="161"/>
                    </a:lnTo>
                    <a:lnTo>
                      <a:pt x="204" y="128"/>
                    </a:lnTo>
                    <a:lnTo>
                      <a:pt x="116" y="121"/>
                    </a:lnTo>
                    <a:close/>
                    <a:moveTo>
                      <a:pt x="7" y="397"/>
                    </a:moveTo>
                    <a:lnTo>
                      <a:pt x="41" y="362"/>
                    </a:lnTo>
                    <a:lnTo>
                      <a:pt x="93" y="414"/>
                    </a:lnTo>
                    <a:lnTo>
                      <a:pt x="104" y="402"/>
                    </a:lnTo>
                    <a:lnTo>
                      <a:pt x="52" y="350"/>
                    </a:lnTo>
                    <a:lnTo>
                      <a:pt x="88" y="317"/>
                    </a:lnTo>
                    <a:lnTo>
                      <a:pt x="0" y="310"/>
                    </a:lnTo>
                    <a:lnTo>
                      <a:pt x="7" y="397"/>
                    </a:lnTo>
                    <a:close/>
                    <a:moveTo>
                      <a:pt x="305" y="0"/>
                    </a:moveTo>
                    <a:lnTo>
                      <a:pt x="315" y="90"/>
                    </a:lnTo>
                    <a:lnTo>
                      <a:pt x="348" y="55"/>
                    </a:lnTo>
                    <a:lnTo>
                      <a:pt x="397" y="104"/>
                    </a:lnTo>
                    <a:lnTo>
                      <a:pt x="411" y="92"/>
                    </a:lnTo>
                    <a:lnTo>
                      <a:pt x="359" y="43"/>
                    </a:lnTo>
                    <a:lnTo>
                      <a:pt x="395" y="7"/>
                    </a:lnTo>
                    <a:lnTo>
                      <a:pt x="305" y="0"/>
                    </a:ln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grpSp>
      <p:sp>
        <p:nvSpPr>
          <p:cNvPr id="60" name="Rectangle 59"/>
          <p:cNvSpPr/>
          <p:nvPr/>
        </p:nvSpPr>
        <p:spPr bwMode="auto">
          <a:xfrm>
            <a:off x="7966148" y="2680003"/>
            <a:ext cx="2442128" cy="400101"/>
          </a:xfrm>
          <a:prstGeom prst="rect">
            <a:avLst/>
          </a:prstGeom>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2" tIns="45716" rIns="91432" bIns="45716" numCol="1" rtlCol="0" anchor="ctr" anchorCtr="0" compatLnSpc="1">
            <a:prstTxWarp prst="textNoShape">
              <a:avLst/>
            </a:prstTxWarp>
            <a:spAutoFit/>
          </a:bodyPr>
          <a:lstStyle/>
          <a:p>
            <a:pPr algn="ctr" defTabSz="914061" fontAlgn="base">
              <a:spcBef>
                <a:spcPct val="0"/>
              </a:spcBef>
              <a:spcAft>
                <a:spcPct val="0"/>
              </a:spcAft>
            </a:pPr>
            <a:r>
              <a:rPr lang="en-US" sz="2000" dirty="0">
                <a:solidFill>
                  <a:schemeClr val="accent4">
                    <a:alpha val="99000"/>
                  </a:schemeClr>
                </a:solidFill>
              </a:rPr>
              <a:t>Windows Azure</a:t>
            </a:r>
          </a:p>
        </p:txBody>
      </p:sp>
      <p:grpSp>
        <p:nvGrpSpPr>
          <p:cNvPr id="14" name="Group 13"/>
          <p:cNvGrpSpPr/>
          <p:nvPr/>
        </p:nvGrpSpPr>
        <p:grpSpPr>
          <a:xfrm>
            <a:off x="3998844" y="1349608"/>
            <a:ext cx="1815848" cy="1817269"/>
            <a:chOff x="3882732" y="756233"/>
            <a:chExt cx="1815848" cy="1817269"/>
          </a:xfrm>
        </p:grpSpPr>
        <p:sp>
          <p:nvSpPr>
            <p:cNvPr id="63" name="Rounded Rectangle 62"/>
            <p:cNvSpPr/>
            <p:nvPr/>
          </p:nvSpPr>
          <p:spPr bwMode="auto">
            <a:xfrm>
              <a:off x="3882732" y="756233"/>
              <a:ext cx="1815848" cy="1817269"/>
            </a:xfrm>
            <a:prstGeom prst="roundRect">
              <a:avLst>
                <a:gd name="adj" fmla="val 0"/>
              </a:avLst>
            </a:prstGeom>
            <a:solidFill>
              <a:schemeClr val="bg1"/>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51" name="Freeform 6"/>
            <p:cNvSpPr>
              <a:spLocks noEditPoints="1"/>
            </p:cNvSpPr>
            <p:nvPr/>
          </p:nvSpPr>
          <p:spPr bwMode="auto">
            <a:xfrm>
              <a:off x="4327382" y="906530"/>
              <a:ext cx="926549" cy="131304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1" name="Rectangle 60"/>
            <p:cNvSpPr/>
            <p:nvPr/>
          </p:nvSpPr>
          <p:spPr bwMode="auto">
            <a:xfrm>
              <a:off x="4066756" y="2265734"/>
              <a:ext cx="1447800" cy="307768"/>
            </a:xfrm>
            <a:prstGeom prst="rect">
              <a:avLst/>
            </a:prstGeom>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2" tIns="45716" rIns="91432" bIns="45716" numCol="1" rtlCol="0" anchor="ctr" anchorCtr="0" compatLnSpc="1">
              <a:prstTxWarp prst="textNoShape">
                <a:avLst/>
              </a:prstTxWarp>
              <a:spAutoFit/>
            </a:bodyPr>
            <a:lstStyle/>
            <a:p>
              <a:pPr algn="ctr" defTabSz="914061" fontAlgn="base">
                <a:spcBef>
                  <a:spcPct val="0"/>
                </a:spcBef>
                <a:spcAft>
                  <a:spcPct val="0"/>
                </a:spcAft>
              </a:pPr>
              <a:r>
                <a:rPr lang="en-US" sz="1400" dirty="0">
                  <a:solidFill>
                    <a:schemeClr val="tx1">
                      <a:lumMod val="75000"/>
                      <a:lumOff val="25000"/>
                      <a:alpha val="99000"/>
                    </a:schemeClr>
                  </a:solidFill>
                </a:rPr>
                <a:t>WAZ Storage</a:t>
              </a:r>
            </a:p>
          </p:txBody>
        </p:sp>
      </p:grpSp>
      <p:grpSp>
        <p:nvGrpSpPr>
          <p:cNvPr id="67" name="Group 66"/>
          <p:cNvGrpSpPr/>
          <p:nvPr/>
        </p:nvGrpSpPr>
        <p:grpSpPr bwMode="black">
          <a:xfrm>
            <a:off x="9904081" y="1608832"/>
            <a:ext cx="721231" cy="586753"/>
            <a:chOff x="5184775" y="225425"/>
            <a:chExt cx="1500188" cy="1220788"/>
          </a:xfrm>
          <a:solidFill>
            <a:schemeClr val="accent4"/>
          </a:solidFill>
        </p:grpSpPr>
        <p:sp>
          <p:nvSpPr>
            <p:cNvPr id="69"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0"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2"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62446741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down)">
                                      <p:cBhvr>
                                        <p:cTn id="12" dur="500"/>
                                        <p:tgtEl>
                                          <p:spTgt spid="2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fade">
                                      <p:cBhvr>
                                        <p:cTn id="15" dur="500"/>
                                        <p:tgtEl>
                                          <p:spTgt spid="80"/>
                                        </p:tgtEl>
                                      </p:cBhvr>
                                    </p:animEffect>
                                  </p:childTnLst>
                                  <p:subTnLst>
                                    <p:set>
                                      <p:cBhvr override="childStyle">
                                        <p:cTn dur="1" fill="hold" display="0" masterRel="nextClick" afterEffect="1"/>
                                        <p:tgtEl>
                                          <p:spTgt spid="80"/>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200"/>
                                        <p:tgtEl>
                                          <p:spTgt spid="24"/>
                                        </p:tgtEl>
                                      </p:cBhvr>
                                    </p:animEffect>
                                    <p:set>
                                      <p:cBhvr>
                                        <p:cTn id="20" dur="1" fill="hold">
                                          <p:stCondLst>
                                            <p:cond delay="199"/>
                                          </p:stCondLst>
                                        </p:cTn>
                                        <p:tgtEl>
                                          <p:spTgt spid="24"/>
                                        </p:tgtEl>
                                        <p:attrNameLst>
                                          <p:attrName>style.visibility</p:attrName>
                                        </p:attrNameLst>
                                      </p:cBhvr>
                                      <p:to>
                                        <p:strVal val="hidden"/>
                                      </p:to>
                                    </p:set>
                                  </p:childTnLst>
                                </p:cTn>
                              </p:par>
                            </p:childTnLst>
                          </p:cTn>
                        </p:par>
                        <p:par>
                          <p:cTn id="21" fill="hold">
                            <p:stCondLst>
                              <p:cond delay="200"/>
                            </p:stCondLst>
                            <p:childTnLst>
                              <p:par>
                                <p:cTn id="22" presetID="22" presetClass="entr" presetSubtype="2" fill="hold"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right)">
                                      <p:cBhvr>
                                        <p:cTn id="24"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par>
                                <p:cTn id="25" presetID="10"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animEffect transition="in" filter="fade">
                                      <p:cBhvr>
                                        <p:cTn id="27" dur="500"/>
                                        <p:tgtEl>
                                          <p:spTgt spid="86"/>
                                        </p:tgtEl>
                                      </p:cBhvr>
                                    </p:animEffect>
                                  </p:childTnLst>
                                  <p:subTnLst>
                                    <p:set>
                                      <p:cBhvr override="childStyle">
                                        <p:cTn dur="1" fill="hold" display="0" masterRel="nextClick" afterEffect="1"/>
                                        <p:tgtEl>
                                          <p:spTgt spid="86"/>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
                                        <p:tgtEl>
                                          <p:spTgt spid="27"/>
                                        </p:tgtEl>
                                      </p:cBhvr>
                                    </p:animEffect>
                                    <p:set>
                                      <p:cBhvr>
                                        <p:cTn id="32" dur="1" fill="hold">
                                          <p:stCondLst>
                                            <p:cond delay="199"/>
                                          </p:stCondLst>
                                        </p:cTn>
                                        <p:tgtEl>
                                          <p:spTgt spid="2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42" presetID="10" presetClass="entr" presetSubtype="0" fill="hold" grpId="0" nodeType="withEffect">
                                  <p:stCondLst>
                                    <p:cond delay="0"/>
                                  </p:stCondLst>
                                  <p:childTnLst>
                                    <p:set>
                                      <p:cBhvr>
                                        <p:cTn id="43" dur="1" fill="hold">
                                          <p:stCondLst>
                                            <p:cond delay="0"/>
                                          </p:stCondLst>
                                        </p:cTn>
                                        <p:tgtEl>
                                          <p:spTgt spid="87"/>
                                        </p:tgtEl>
                                        <p:attrNameLst>
                                          <p:attrName>style.visibility</p:attrName>
                                        </p:attrNameLst>
                                      </p:cBhvr>
                                      <p:to>
                                        <p:strVal val="visible"/>
                                      </p:to>
                                    </p:set>
                                    <p:animEffect transition="in" filter="fade">
                                      <p:cBhvr>
                                        <p:cTn id="44" dur="500"/>
                                        <p:tgtEl>
                                          <p:spTgt spid="87"/>
                                        </p:tgtEl>
                                      </p:cBhvr>
                                    </p:animEffect>
                                  </p:childTnLst>
                                  <p:subTnLst>
                                    <p:set>
                                      <p:cBhvr override="childStyle">
                                        <p:cTn dur="1" fill="hold" display="0" masterRel="nextClick" afterEffect="1"/>
                                        <p:tgtEl>
                                          <p:spTgt spid="87"/>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200"/>
                                        <p:tgtEl>
                                          <p:spTgt spid="9"/>
                                        </p:tgtEl>
                                      </p:cBhvr>
                                    </p:animEffect>
                                    <p:set>
                                      <p:cBhvr>
                                        <p:cTn id="49" dur="1" fill="hold">
                                          <p:stCondLst>
                                            <p:cond delay="199"/>
                                          </p:stCondLst>
                                        </p:cTn>
                                        <p:tgtEl>
                                          <p:spTgt spid="9"/>
                                        </p:tgtEl>
                                        <p:attrNameLst>
                                          <p:attrName>style.visibility</p:attrName>
                                        </p:attrNameLst>
                                      </p:cBhvr>
                                      <p:to>
                                        <p:strVal val="hidden"/>
                                      </p:to>
                                    </p:set>
                                  </p:childTnLst>
                                </p:cTn>
                              </p:par>
                            </p:childTnLst>
                          </p:cTn>
                        </p:par>
                        <p:par>
                          <p:cTn id="50" fill="hold">
                            <p:stCondLst>
                              <p:cond delay="200"/>
                            </p:stCondLst>
                            <p:childTnLst>
                              <p:par>
                                <p:cTn id="51" presetID="22" presetClass="entr" presetSubtype="2" fill="hold"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wipe(right)">
                                      <p:cBhvr>
                                        <p:cTn id="53" dur="500"/>
                                        <p:tgtEl>
                                          <p:spTgt spid="1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8"/>
                                        </p:tgtEl>
                                        <p:attrNameLst>
                                          <p:attrName>style.visibility</p:attrName>
                                        </p:attrNameLst>
                                      </p:cBhvr>
                                      <p:to>
                                        <p:strVal val="visible"/>
                                      </p:to>
                                    </p:set>
                                    <p:animEffect transition="in" filter="fade">
                                      <p:cBhvr>
                                        <p:cTn id="56" dur="500"/>
                                        <p:tgtEl>
                                          <p:spTgt spid="88"/>
                                        </p:tgtEl>
                                      </p:cBhvr>
                                    </p:animEffect>
                                  </p:childTnLst>
                                  <p:subTnLst>
                                    <p:set>
                                      <p:cBhvr override="childStyle">
                                        <p:cTn dur="1" fill="hold" display="0" masterRel="nextClick" afterEffect="1"/>
                                        <p:tgtEl>
                                          <p:spTgt spid="88"/>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wipe(left)">
                                      <p:cBhvr>
                                        <p:cTn id="61" dur="500"/>
                                        <p:tgtEl>
                                          <p:spTgt spid="30"/>
                                        </p:tgtEl>
                                      </p:cBhvr>
                                    </p:animEffect>
                                  </p:childTnLst>
                                </p:cTn>
                              </p:par>
                              <p:par>
                                <p:cTn id="62" presetID="10" presetClass="entr" presetSubtype="0" fill="hold" nodeType="withEffect">
                                  <p:stCondLst>
                                    <p:cond delay="0"/>
                                  </p:stCondLst>
                                  <p:childTnLst>
                                    <p:set>
                                      <p:cBhvr>
                                        <p:cTn id="63" dur="1" fill="hold">
                                          <p:stCondLst>
                                            <p:cond delay="0"/>
                                          </p:stCondLst>
                                        </p:cTn>
                                        <p:tgtEl>
                                          <p:spTgt spid="1030"/>
                                        </p:tgtEl>
                                        <p:attrNameLst>
                                          <p:attrName>style.visibility</p:attrName>
                                        </p:attrNameLst>
                                      </p:cBhvr>
                                      <p:to>
                                        <p:strVal val="visible"/>
                                      </p:to>
                                    </p:set>
                                    <p:animEffect transition="in" filter="fade">
                                      <p:cBhvr>
                                        <p:cTn id="64" dur="500"/>
                                        <p:tgtEl>
                                          <p:spTgt spid="103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500"/>
                                        <p:tgtEl>
                                          <p:spTgt spid="3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nodeType="click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wipe(right)">
                                      <p:cBhvr>
                                        <p:cTn id="77"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par>
                                <p:cTn id="78" presetID="10" presetClass="entr" presetSubtype="0" fill="hold" grpId="0" nodeType="withEffect">
                                  <p:stCondLst>
                                    <p:cond delay="0"/>
                                  </p:stCondLst>
                                  <p:childTnLst>
                                    <p:set>
                                      <p:cBhvr>
                                        <p:cTn id="79" dur="1" fill="hold">
                                          <p:stCondLst>
                                            <p:cond delay="0"/>
                                          </p:stCondLst>
                                        </p:cTn>
                                        <p:tgtEl>
                                          <p:spTgt spid="90"/>
                                        </p:tgtEl>
                                        <p:attrNameLst>
                                          <p:attrName>style.visibility</p:attrName>
                                        </p:attrNameLst>
                                      </p:cBhvr>
                                      <p:to>
                                        <p:strVal val="visible"/>
                                      </p:to>
                                    </p:set>
                                    <p:animEffect transition="in" filter="fade">
                                      <p:cBhvr>
                                        <p:cTn id="80" dur="500"/>
                                        <p:tgtEl>
                                          <p:spTgt spid="90"/>
                                        </p:tgtEl>
                                      </p:cBhvr>
                                    </p:animEffect>
                                  </p:childTnLst>
                                  <p:subTnLst>
                                    <p:set>
                                      <p:cBhvr override="childStyle">
                                        <p:cTn dur="1" fill="hold" display="0" masterRel="nextClick" afterEffect="1"/>
                                        <p:tgtEl>
                                          <p:spTgt spid="90"/>
                                        </p:tgtEl>
                                        <p:attrNameLst>
                                          <p:attrName>style.visibility</p:attrName>
                                        </p:attrNameLst>
                                      </p:cBhvr>
                                      <p:to>
                                        <p:strVal val="hidden"/>
                                      </p:to>
                                    </p:set>
                                  </p:sub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wipe(left)">
                                      <p:cBhvr>
                                        <p:cTn id="85" dur="500"/>
                                        <p:tgtEl>
                                          <p:spTgt spid="36"/>
                                        </p:tgtEl>
                                      </p:cBhvr>
                                    </p:animEffect>
                                  </p:childTnLst>
                                </p:cTn>
                              </p:par>
                              <p:par>
                                <p:cTn id="86" presetID="10" presetClass="entr" presetSubtype="0" fill="hold" nodeType="withEffect">
                                  <p:stCondLst>
                                    <p:cond delay="0"/>
                                  </p:stCondLst>
                                  <p:childTnLst>
                                    <p:set>
                                      <p:cBhvr>
                                        <p:cTn id="87" dur="1" fill="hold">
                                          <p:stCondLst>
                                            <p:cond delay="0"/>
                                          </p:stCondLst>
                                        </p:cTn>
                                        <p:tgtEl>
                                          <p:spTgt spid="91"/>
                                        </p:tgtEl>
                                        <p:attrNameLst>
                                          <p:attrName>style.visibility</p:attrName>
                                        </p:attrNameLst>
                                      </p:cBhvr>
                                      <p:to>
                                        <p:strVal val="visible"/>
                                      </p:to>
                                    </p:set>
                                    <p:animEffect transition="in" filter="fade">
                                      <p:cBhvr>
                                        <p:cTn id="88" dur="500"/>
                                        <p:tgtEl>
                                          <p:spTgt spid="91"/>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path" presetSubtype="0" accel="50000" decel="50000" fill="hold" nodeType="clickEffect">
                                  <p:stCondLst>
                                    <p:cond delay="0"/>
                                  </p:stCondLst>
                                  <p:childTnLst>
                                    <p:animMotion origin="layout" path="M 4.11673E-7 3.87E-6 C 0.04833 3.87E-6 0.08768 0.02961 0.08768 0.06615 C 0.08768 0.10293 0.04833 0.13301 4.11673E-7 0.13301 C -0.04846 0.13301 -0.08742 0.10293 -0.08742 0.06615 C -0.08742 0.02961 -0.04846 3.87E-6 4.11673E-7 3.87E-6 Z " pathEditMode="relative" rAng="0" ptsTypes="fffff">
                                      <p:cBhvr>
                                        <p:cTn id="92" dur="1000" fill="hold"/>
                                        <p:tgtEl>
                                          <p:spTgt spid="67"/>
                                        </p:tgtEl>
                                        <p:attrNameLst>
                                          <p:attrName>ppt_x</p:attrName>
                                          <p:attrName>ppt_y</p:attrName>
                                        </p:attrNameLst>
                                      </p:cBhvr>
                                      <p:rCtr x="13" y="6639"/>
                                    </p:animMotion>
                                  </p:childTnLst>
                                </p:cTn>
                              </p:par>
                              <p:par>
                                <p:cTn id="93" presetID="10" presetClass="entr" presetSubtype="0" fill="hold" grpId="0" nodeType="withEffect">
                                  <p:stCondLst>
                                    <p:cond delay="0"/>
                                  </p:stCondLst>
                                  <p:childTnLst>
                                    <p:set>
                                      <p:cBhvr>
                                        <p:cTn id="94" dur="1" fill="hold">
                                          <p:stCondLst>
                                            <p:cond delay="0"/>
                                          </p:stCondLst>
                                        </p:cTn>
                                        <p:tgtEl>
                                          <p:spTgt spid="37"/>
                                        </p:tgtEl>
                                        <p:attrNameLst>
                                          <p:attrName>style.visibility</p:attrName>
                                        </p:attrNameLst>
                                      </p:cBhvr>
                                      <p:to>
                                        <p:strVal val="visible"/>
                                      </p:to>
                                    </p:set>
                                    <p:animEffect transition="in" filter="fade">
                                      <p:cBhvr>
                                        <p:cTn id="95"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96" fill="hold">
                      <p:stCondLst>
                        <p:cond delay="indefinite"/>
                      </p:stCondLst>
                      <p:childTnLst>
                        <p:par>
                          <p:cTn id="97" fill="hold">
                            <p:stCondLst>
                              <p:cond delay="0"/>
                            </p:stCondLst>
                            <p:childTnLst>
                              <p:par>
                                <p:cTn id="98" presetID="22" presetClass="entr" presetSubtype="1" fill="hold" nodeType="clickEffect">
                                  <p:stCondLst>
                                    <p:cond delay="0"/>
                                  </p:stCondLst>
                                  <p:childTnLst>
                                    <p:set>
                                      <p:cBhvr>
                                        <p:cTn id="99" dur="1" fill="hold">
                                          <p:stCondLst>
                                            <p:cond delay="0"/>
                                          </p:stCondLst>
                                        </p:cTn>
                                        <p:tgtEl>
                                          <p:spTgt spid="77"/>
                                        </p:tgtEl>
                                        <p:attrNameLst>
                                          <p:attrName>style.visibility</p:attrName>
                                        </p:attrNameLst>
                                      </p:cBhvr>
                                      <p:to>
                                        <p:strVal val="visible"/>
                                      </p:to>
                                    </p:set>
                                    <p:animEffect transition="in" filter="wipe(up)">
                                      <p:cBhvr>
                                        <p:cTn id="100"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par>
                                <p:cTn id="101" presetID="10" presetClass="entr" presetSubtype="0" fill="hold" grpId="0" nodeType="withEffect">
                                  <p:stCondLst>
                                    <p:cond delay="0"/>
                                  </p:stCondLst>
                                  <p:childTnLst>
                                    <p:set>
                                      <p:cBhvr>
                                        <p:cTn id="102" dur="1" fill="hold">
                                          <p:stCondLst>
                                            <p:cond delay="0"/>
                                          </p:stCondLst>
                                        </p:cTn>
                                        <p:tgtEl>
                                          <p:spTgt spid="92"/>
                                        </p:tgtEl>
                                        <p:attrNameLst>
                                          <p:attrName>style.visibility</p:attrName>
                                        </p:attrNameLst>
                                      </p:cBhvr>
                                      <p:to>
                                        <p:strVal val="visible"/>
                                      </p:to>
                                    </p:set>
                                    <p:animEffect transition="in" filter="fade">
                                      <p:cBhvr>
                                        <p:cTn id="103" dur="500"/>
                                        <p:tgtEl>
                                          <p:spTgt spid="92"/>
                                        </p:tgtEl>
                                      </p:cBhvr>
                                    </p:animEffect>
                                  </p:childTnLst>
                                  <p:subTnLst>
                                    <p:set>
                                      <p:cBhvr override="childStyle">
                                        <p:cTn dur="1" fill="hold" display="0" masterRel="nextClick" afterEffect="1"/>
                                        <p:tgtEl>
                                          <p:spTgt spid="92"/>
                                        </p:tgtEl>
                                        <p:attrNameLst>
                                          <p:attrName>style.visibility</p:attrName>
                                        </p:attrNameLst>
                                      </p:cBhvr>
                                      <p:to>
                                        <p:strVal val="hidden"/>
                                      </p:to>
                                    </p:set>
                                  </p:sub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nodeType="clickEffect">
                                  <p:stCondLst>
                                    <p:cond delay="0"/>
                                  </p:stCondLst>
                                  <p:childTnLst>
                                    <p:set>
                                      <p:cBhvr>
                                        <p:cTn id="107" dur="1" fill="hold">
                                          <p:stCondLst>
                                            <p:cond delay="0"/>
                                          </p:stCondLst>
                                        </p:cTn>
                                        <p:tgtEl>
                                          <p:spTgt spid="81"/>
                                        </p:tgtEl>
                                        <p:attrNameLst>
                                          <p:attrName>style.visibility</p:attrName>
                                        </p:attrNameLst>
                                      </p:cBhvr>
                                      <p:to>
                                        <p:strVal val="visible"/>
                                      </p:to>
                                    </p:set>
                                    <p:animEffect transition="in" filter="wipe(down)">
                                      <p:cBhvr>
                                        <p:cTn id="108" dur="500"/>
                                        <p:tgtEl>
                                          <p:spTgt spid="81"/>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93"/>
                                        </p:tgtEl>
                                        <p:attrNameLst>
                                          <p:attrName>style.visibility</p:attrName>
                                        </p:attrNameLst>
                                      </p:cBhvr>
                                      <p:to>
                                        <p:strVal val="visible"/>
                                      </p:to>
                                    </p:set>
                                    <p:animEffect transition="in" filter="fade">
                                      <p:cBhvr>
                                        <p:cTn id="111" dur="500"/>
                                        <p:tgtEl>
                                          <p:spTgt spid="93"/>
                                        </p:tgtEl>
                                      </p:cBhvr>
                                    </p:animEffect>
                                  </p:childTnLst>
                                  <p:subTnLst>
                                    <p:set>
                                      <p:cBhvr override="childStyle">
                                        <p:cTn dur="1" fill="hold" display="0" masterRel="nextClick" afterEffect="1"/>
                                        <p:tgtEl>
                                          <p:spTgt spid="93"/>
                                        </p:tgtEl>
                                        <p:attrNameLst>
                                          <p:attrName>style.visibility</p:attrName>
                                        </p:attrNameLst>
                                      </p:cBhvr>
                                      <p:to>
                                        <p:strVal val="hidden"/>
                                      </p:to>
                                    </p:set>
                                  </p:sub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35"/>
                                        </p:tgtEl>
                                        <p:attrNameLst>
                                          <p:attrName>style.visibility</p:attrName>
                                        </p:attrNameLst>
                                      </p:cBhvr>
                                      <p:to>
                                        <p:strVal val="visible"/>
                                      </p:to>
                                    </p:set>
                                    <p:animEffect transition="in" filter="fade">
                                      <p:cBhvr>
                                        <p:cTn id="116" dur="500"/>
                                        <p:tgtEl>
                                          <p:spTgt spid="35"/>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nodeType="clickEffect">
                                  <p:stCondLst>
                                    <p:cond delay="0"/>
                                  </p:stCondLst>
                                  <p:childTnLst>
                                    <p:set>
                                      <p:cBhvr>
                                        <p:cTn id="120" dur="1" fill="hold">
                                          <p:stCondLst>
                                            <p:cond delay="0"/>
                                          </p:stCondLst>
                                        </p:cTn>
                                        <p:tgtEl>
                                          <p:spTgt spid="68"/>
                                        </p:tgtEl>
                                        <p:attrNameLst>
                                          <p:attrName>style.visibility</p:attrName>
                                        </p:attrNameLst>
                                      </p:cBhvr>
                                      <p:to>
                                        <p:strVal val="visible"/>
                                      </p:to>
                                    </p:set>
                                    <p:animEffect transition="in" filter="wipe(up)">
                                      <p:cBhvr>
                                        <p:cTn id="121" dur="500"/>
                                        <p:tgtEl>
                                          <p:spTgt spid="68"/>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94"/>
                                        </p:tgtEl>
                                        <p:attrNameLst>
                                          <p:attrName>style.visibility</p:attrName>
                                        </p:attrNameLst>
                                      </p:cBhvr>
                                      <p:to>
                                        <p:strVal val="visible"/>
                                      </p:to>
                                    </p:set>
                                    <p:animEffect transition="in" filter="fade">
                                      <p:cBhvr>
                                        <p:cTn id="124" dur="500"/>
                                        <p:tgtEl>
                                          <p:spTgt spid="94"/>
                                        </p:tgtEl>
                                      </p:cBhvr>
                                    </p:animEffect>
                                  </p:childTnLst>
                                  <p:subTnLst>
                                    <p:set>
                                      <p:cBhvr override="childStyle">
                                        <p:cTn dur="1" fill="hold" display="0" masterRel="nextClick" afterEffect="1"/>
                                        <p:tgtEl>
                                          <p:spTgt spid="94"/>
                                        </p:tgtEl>
                                        <p:attrNameLst>
                                          <p:attrName>style.visibility</p:attrName>
                                        </p:attrNameLst>
                                      </p:cBhvr>
                                      <p:to>
                                        <p:strVal val="hidden"/>
                                      </p:to>
                                    </p:set>
                                  </p:subTnLst>
                                </p:cTn>
                              </p:par>
                            </p:childTnLst>
                          </p:cTn>
                        </p:par>
                      </p:childTnLst>
                    </p:cTn>
                  </p:par>
                  <p:par>
                    <p:cTn id="125" fill="hold">
                      <p:stCondLst>
                        <p:cond delay="indefinite"/>
                      </p:stCondLst>
                      <p:childTnLst>
                        <p:par>
                          <p:cTn id="126" fill="hold">
                            <p:stCondLst>
                              <p:cond delay="0"/>
                            </p:stCondLst>
                            <p:childTnLst>
                              <p:par>
                                <p:cTn id="127" presetID="22" presetClass="entr" presetSubtype="2" fill="hold" nodeType="clickEffect">
                                  <p:stCondLst>
                                    <p:cond delay="0"/>
                                  </p:stCondLst>
                                  <p:childTnLst>
                                    <p:set>
                                      <p:cBhvr>
                                        <p:cTn id="128" dur="1" fill="hold">
                                          <p:stCondLst>
                                            <p:cond delay="0"/>
                                          </p:stCondLst>
                                        </p:cTn>
                                        <p:tgtEl>
                                          <p:spTgt spid="71"/>
                                        </p:tgtEl>
                                        <p:attrNameLst>
                                          <p:attrName>style.visibility</p:attrName>
                                        </p:attrNameLst>
                                      </p:cBhvr>
                                      <p:to>
                                        <p:strVal val="visible"/>
                                      </p:to>
                                    </p:set>
                                    <p:animEffect transition="in" filter="wipe(right)">
                                      <p:cBhvr>
                                        <p:cTn id="129" dur="500"/>
                                        <p:tgtEl>
                                          <p:spTgt spid="71"/>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95"/>
                                        </p:tgtEl>
                                        <p:attrNameLst>
                                          <p:attrName>style.visibility</p:attrName>
                                        </p:attrNameLst>
                                      </p:cBhvr>
                                      <p:to>
                                        <p:strVal val="visible"/>
                                      </p:to>
                                    </p:set>
                                    <p:animEffect transition="in" filter="fade">
                                      <p:cBhvr>
                                        <p:cTn id="132"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6" grpId="0"/>
      <p:bldP spid="87" grpId="0"/>
      <p:bldP spid="88" grpId="0"/>
      <p:bldP spid="90" grpId="0"/>
      <p:bldP spid="92" grpId="0"/>
      <p:bldP spid="93" grpId="0"/>
      <p:bldP spid="94" grpId="0"/>
      <p:bldP spid="95" grpId="0"/>
      <p:bldP spid="2" grpId="0" animBg="1"/>
      <p:bldP spid="31" grpId="0" animBg="1"/>
      <p:bldP spid="32" grpId="0"/>
      <p:bldP spid="34" grpId="0" animBg="1"/>
      <p:bldP spid="35" grpId="0" animBg="1"/>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in Action</a:t>
            </a:r>
            <a:endParaRPr lang="en-US" dirty="0"/>
          </a:p>
        </p:txBody>
      </p:sp>
      <p:grpSp>
        <p:nvGrpSpPr>
          <p:cNvPr id="44" name="Group 43"/>
          <p:cNvGrpSpPr/>
          <p:nvPr/>
        </p:nvGrpSpPr>
        <p:grpSpPr>
          <a:xfrm>
            <a:off x="457200" y="2034627"/>
            <a:ext cx="2723211" cy="2725342"/>
            <a:chOff x="457200" y="5407398"/>
            <a:chExt cx="2723211" cy="2725342"/>
          </a:xfrm>
        </p:grpSpPr>
        <p:sp>
          <p:nvSpPr>
            <p:cNvPr id="16" name="Rounded Rectangle 15"/>
            <p:cNvSpPr/>
            <p:nvPr/>
          </p:nvSpPr>
          <p:spPr bwMode="auto">
            <a:xfrm>
              <a:off x="457200" y="5407398"/>
              <a:ext cx="2723211" cy="2725342"/>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17" name="Rectangle 16"/>
            <p:cNvSpPr/>
            <p:nvPr/>
          </p:nvSpPr>
          <p:spPr>
            <a:xfrm>
              <a:off x="595949" y="7629997"/>
              <a:ext cx="2453752" cy="424732"/>
            </a:xfrm>
            <a:prstGeom prst="rect">
              <a:avLst/>
            </a:prstGeom>
          </p:spPr>
          <p:txBody>
            <a:bodyPr wrap="square">
              <a:spAutoFit/>
            </a:bodyPr>
            <a:lstStyle/>
            <a:p>
              <a:pPr defTabSz="914361">
                <a:lnSpc>
                  <a:spcPct val="90000"/>
                </a:lnSpc>
                <a:defRPr/>
              </a:pPr>
              <a:r>
                <a:rPr lang="en-US" kern="0" dirty="0">
                  <a:gradFill>
                    <a:gsLst>
                      <a:gs pos="0">
                        <a:srgbClr val="FFFFFF"/>
                      </a:gs>
                      <a:gs pos="100000">
                        <a:srgbClr val="FFFFFF"/>
                      </a:gs>
                    </a:gsLst>
                    <a:lin ang="5400000" scaled="0"/>
                  </a:gradFill>
                  <a:latin typeface="+mj-lt"/>
                </a:rPr>
                <a:t>Storage</a:t>
              </a:r>
            </a:p>
          </p:txBody>
        </p:sp>
        <p:sp>
          <p:nvSpPr>
            <p:cNvPr id="29" name="Freeform 6"/>
            <p:cNvSpPr>
              <a:spLocks noEditPoints="1"/>
            </p:cNvSpPr>
            <p:nvPr/>
          </p:nvSpPr>
          <p:spPr bwMode="auto">
            <a:xfrm>
              <a:off x="1512636" y="5864082"/>
              <a:ext cx="612338" cy="1101536"/>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6" name="Group 45"/>
          <p:cNvGrpSpPr/>
          <p:nvPr/>
        </p:nvGrpSpPr>
        <p:grpSpPr>
          <a:xfrm>
            <a:off x="6159067" y="2034627"/>
            <a:ext cx="2723211" cy="2725342"/>
            <a:chOff x="6159067" y="5407398"/>
            <a:chExt cx="2723211" cy="2725342"/>
          </a:xfrm>
        </p:grpSpPr>
        <p:sp>
          <p:nvSpPr>
            <p:cNvPr id="23" name="Rounded Rectangle 22"/>
            <p:cNvSpPr/>
            <p:nvPr/>
          </p:nvSpPr>
          <p:spPr bwMode="auto">
            <a:xfrm>
              <a:off x="6159067" y="5407398"/>
              <a:ext cx="2723211" cy="2725342"/>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24" name="Rectangle 23"/>
            <p:cNvSpPr/>
            <p:nvPr/>
          </p:nvSpPr>
          <p:spPr>
            <a:xfrm>
              <a:off x="6297816" y="7629997"/>
              <a:ext cx="2453752" cy="424732"/>
            </a:xfrm>
            <a:prstGeom prst="rect">
              <a:avLst/>
            </a:prstGeom>
          </p:spPr>
          <p:txBody>
            <a:bodyPr wrap="square">
              <a:spAutoFit/>
            </a:bodyPr>
            <a:lstStyle/>
            <a:p>
              <a:pPr defTabSz="914361">
                <a:lnSpc>
                  <a:spcPct val="90000"/>
                </a:lnSpc>
                <a:defRPr/>
              </a:pPr>
              <a:r>
                <a:rPr lang="en-US" kern="0" dirty="0">
                  <a:gradFill>
                    <a:gsLst>
                      <a:gs pos="0">
                        <a:srgbClr val="FFFFFF"/>
                      </a:gs>
                      <a:gs pos="100000">
                        <a:srgbClr val="FFFFFF"/>
                      </a:gs>
                    </a:gsLst>
                    <a:lin ang="5400000" scaled="0"/>
                  </a:gradFill>
                  <a:latin typeface="+mj-lt"/>
                </a:rPr>
                <a:t>Communications</a:t>
              </a:r>
            </a:p>
          </p:txBody>
        </p:sp>
        <p:grpSp>
          <p:nvGrpSpPr>
            <p:cNvPr id="31" name="Group 30"/>
            <p:cNvGrpSpPr/>
            <p:nvPr/>
          </p:nvGrpSpPr>
          <p:grpSpPr bwMode="black">
            <a:xfrm>
              <a:off x="7242871" y="5867400"/>
              <a:ext cx="555603" cy="1178245"/>
              <a:chOff x="8920162" y="3943878"/>
              <a:chExt cx="419101" cy="889001"/>
            </a:xfrm>
            <a:solidFill>
              <a:schemeClr val="bg1"/>
            </a:solidFill>
          </p:grpSpPr>
          <p:sp>
            <p:nvSpPr>
              <p:cNvPr id="32" name="Oval 16"/>
              <p:cNvSpPr>
                <a:spLocks noChangeArrowheads="1"/>
              </p:cNvSpPr>
              <p:nvPr/>
            </p:nvSpPr>
            <p:spPr bwMode="black">
              <a:xfrm>
                <a:off x="9148762" y="3943878"/>
                <a:ext cx="149225" cy="146050"/>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Freeform 17"/>
              <p:cNvSpPr>
                <a:spLocks/>
              </p:cNvSpPr>
              <p:nvPr/>
            </p:nvSpPr>
            <p:spPr bwMode="black">
              <a:xfrm>
                <a:off x="9017000" y="4123266"/>
                <a:ext cx="322263" cy="709613"/>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4" name="Freeform 18"/>
              <p:cNvSpPr>
                <a:spLocks/>
              </p:cNvSpPr>
              <p:nvPr/>
            </p:nvSpPr>
            <p:spPr bwMode="black">
              <a:xfrm>
                <a:off x="9051925" y="4089928"/>
                <a:ext cx="265113" cy="206375"/>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5" name="Freeform 19"/>
              <p:cNvSpPr>
                <a:spLocks/>
              </p:cNvSpPr>
              <p:nvPr/>
            </p:nvSpPr>
            <p:spPr bwMode="black">
              <a:xfrm>
                <a:off x="8953500" y="3958166"/>
                <a:ext cx="90488" cy="165100"/>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6" name="Freeform 20"/>
              <p:cNvSpPr>
                <a:spLocks/>
              </p:cNvSpPr>
              <p:nvPr/>
            </p:nvSpPr>
            <p:spPr bwMode="black">
              <a:xfrm>
                <a:off x="9055100" y="4010553"/>
                <a:ext cx="68263" cy="60325"/>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7" name="Freeform 21"/>
              <p:cNvSpPr>
                <a:spLocks/>
              </p:cNvSpPr>
              <p:nvPr/>
            </p:nvSpPr>
            <p:spPr bwMode="black">
              <a:xfrm>
                <a:off x="8920162" y="3943878"/>
                <a:ext cx="19050" cy="19526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grpSp>
      </p:grpSp>
      <p:grpSp>
        <p:nvGrpSpPr>
          <p:cNvPr id="47" name="Group 46"/>
          <p:cNvGrpSpPr/>
          <p:nvPr/>
        </p:nvGrpSpPr>
        <p:grpSpPr>
          <a:xfrm>
            <a:off x="9010001" y="2034627"/>
            <a:ext cx="2723211" cy="2725342"/>
            <a:chOff x="9010001" y="5407398"/>
            <a:chExt cx="2723211" cy="2725342"/>
          </a:xfrm>
        </p:grpSpPr>
        <p:sp>
          <p:nvSpPr>
            <p:cNvPr id="26" name="Rounded Rectangle 25"/>
            <p:cNvSpPr/>
            <p:nvPr/>
          </p:nvSpPr>
          <p:spPr bwMode="auto">
            <a:xfrm>
              <a:off x="9010001" y="5407398"/>
              <a:ext cx="2723211" cy="2725342"/>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27" name="Rectangle 26"/>
            <p:cNvSpPr/>
            <p:nvPr/>
          </p:nvSpPr>
          <p:spPr>
            <a:xfrm>
              <a:off x="9148750" y="7633875"/>
              <a:ext cx="2584462" cy="424732"/>
            </a:xfrm>
            <a:prstGeom prst="rect">
              <a:avLst/>
            </a:prstGeom>
          </p:spPr>
          <p:txBody>
            <a:bodyPr wrap="square">
              <a:spAutoFit/>
            </a:bodyPr>
            <a:lstStyle/>
            <a:p>
              <a:pPr defTabSz="914361">
                <a:lnSpc>
                  <a:spcPct val="90000"/>
                </a:lnSpc>
                <a:defRPr/>
              </a:pPr>
              <a:r>
                <a:rPr lang="en-US" kern="0" dirty="0" smtClean="0">
                  <a:gradFill>
                    <a:gsLst>
                      <a:gs pos="0">
                        <a:srgbClr val="FFFFFF"/>
                      </a:gs>
                      <a:gs pos="100000">
                        <a:srgbClr val="FFFFFF"/>
                      </a:gs>
                    </a:gsLst>
                    <a:lin ang="5400000" scaled="0"/>
                  </a:gradFill>
                  <a:latin typeface="+mj-lt"/>
                </a:rPr>
                <a:t>Platform Services</a:t>
              </a:r>
              <a:endParaRPr lang="en-US" kern="0" dirty="0">
                <a:gradFill>
                  <a:gsLst>
                    <a:gs pos="0">
                      <a:srgbClr val="FFFFFF"/>
                    </a:gs>
                    <a:gs pos="100000">
                      <a:srgbClr val="FFFFFF"/>
                    </a:gs>
                  </a:gsLst>
                  <a:lin ang="5400000" scaled="0"/>
                </a:gradFill>
                <a:latin typeface="+mj-lt"/>
              </a:endParaRPr>
            </a:p>
          </p:txBody>
        </p:sp>
        <p:sp>
          <p:nvSpPr>
            <p:cNvPr id="38" name="Freeform 80"/>
            <p:cNvSpPr>
              <a:spLocks noEditPoints="1"/>
            </p:cNvSpPr>
            <p:nvPr/>
          </p:nvSpPr>
          <p:spPr bwMode="black">
            <a:xfrm>
              <a:off x="9876306" y="5795037"/>
              <a:ext cx="990600" cy="1201804"/>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 name="Group 2"/>
          <p:cNvGrpSpPr/>
          <p:nvPr/>
        </p:nvGrpSpPr>
        <p:grpSpPr>
          <a:xfrm>
            <a:off x="3308134" y="2034627"/>
            <a:ext cx="2723211" cy="2725342"/>
            <a:chOff x="3308134" y="2034627"/>
            <a:chExt cx="2723211" cy="2725342"/>
          </a:xfrm>
        </p:grpSpPr>
        <p:sp>
          <p:nvSpPr>
            <p:cNvPr id="20" name="Rounded Rectangle 19"/>
            <p:cNvSpPr/>
            <p:nvPr/>
          </p:nvSpPr>
          <p:spPr bwMode="auto">
            <a:xfrm>
              <a:off x="3308134" y="2034627"/>
              <a:ext cx="2723211" cy="2725342"/>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21" name="Rectangle 20"/>
            <p:cNvSpPr/>
            <p:nvPr/>
          </p:nvSpPr>
          <p:spPr>
            <a:xfrm>
              <a:off x="3446883" y="4257226"/>
              <a:ext cx="2453752" cy="424732"/>
            </a:xfrm>
            <a:prstGeom prst="rect">
              <a:avLst/>
            </a:prstGeom>
          </p:spPr>
          <p:txBody>
            <a:bodyPr wrap="square">
              <a:spAutoFit/>
            </a:bodyPr>
            <a:lstStyle/>
            <a:p>
              <a:pPr defTabSz="914361">
                <a:lnSpc>
                  <a:spcPct val="90000"/>
                </a:lnSpc>
                <a:defRPr/>
              </a:pPr>
              <a:r>
                <a:rPr lang="en-US" kern="0" dirty="0">
                  <a:gradFill>
                    <a:gsLst>
                      <a:gs pos="0">
                        <a:srgbClr val="FFFFFF"/>
                      </a:gs>
                      <a:gs pos="100000">
                        <a:srgbClr val="FFFFFF"/>
                      </a:gs>
                    </a:gsLst>
                    <a:lin ang="5400000" scaled="0"/>
                  </a:gradFill>
                  <a:latin typeface="+mj-lt"/>
                </a:rPr>
                <a:t>Identity</a:t>
              </a:r>
            </a:p>
          </p:txBody>
        </p:sp>
        <p:sp>
          <p:nvSpPr>
            <p:cNvPr id="25" name="Freeform 164"/>
            <p:cNvSpPr>
              <a:spLocks noEditPoints="1"/>
            </p:cNvSpPr>
            <p:nvPr/>
          </p:nvSpPr>
          <p:spPr bwMode="black">
            <a:xfrm>
              <a:off x="4231136" y="2491311"/>
              <a:ext cx="877207" cy="121616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6515048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1000"/>
                                        <p:tgtEl>
                                          <p:spTgt spid="46"/>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Reasons for Device </a:t>
            </a:r>
            <a:r>
              <a:rPr lang="en-US" dirty="0"/>
              <a:t>+ </a:t>
            </a:r>
            <a:r>
              <a:rPr lang="en-US" dirty="0" smtClean="0"/>
              <a:t>Cloud</a:t>
            </a:r>
            <a:endParaRPr lang="en-US" dirty="0"/>
          </a:p>
        </p:txBody>
      </p:sp>
      <p:sp>
        <p:nvSpPr>
          <p:cNvPr id="3" name="Text Placeholder 2"/>
          <p:cNvSpPr>
            <a:spLocks noGrp="1"/>
          </p:cNvSpPr>
          <p:nvPr>
            <p:ph type="body" sz="quarter" idx="10"/>
          </p:nvPr>
        </p:nvSpPr>
        <p:spPr>
          <a:xfrm>
            <a:off x="7068457" y="1447799"/>
            <a:ext cx="4933496" cy="4315027"/>
          </a:xfrm>
        </p:spPr>
        <p:txBody>
          <a:bodyPr/>
          <a:lstStyle/>
          <a:p>
            <a:pPr>
              <a:spcAft>
                <a:spcPts val="3000"/>
              </a:spcAft>
            </a:pPr>
            <a:r>
              <a:rPr lang="en-US" sz="3200" dirty="0">
                <a:solidFill>
                  <a:schemeClr val="tx1">
                    <a:lumMod val="75000"/>
                    <a:lumOff val="25000"/>
                    <a:alpha val="99000"/>
                  </a:schemeClr>
                </a:solidFill>
              </a:rPr>
              <a:t>Allows new </a:t>
            </a:r>
            <a:r>
              <a:rPr lang="en-US" sz="3200" dirty="0" smtClean="0">
                <a:solidFill>
                  <a:schemeClr val="tx1">
                    <a:lumMod val="75000"/>
                    <a:lumOff val="25000"/>
                    <a:alpha val="99000"/>
                  </a:schemeClr>
                </a:solidFill>
              </a:rPr>
              <a:t/>
            </a:r>
            <a:br>
              <a:rPr lang="en-US" sz="3200" dirty="0" smtClean="0">
                <a:solidFill>
                  <a:schemeClr val="tx1">
                    <a:lumMod val="75000"/>
                    <a:lumOff val="25000"/>
                    <a:alpha val="99000"/>
                  </a:schemeClr>
                </a:solidFill>
              </a:rPr>
            </a:br>
            <a:r>
              <a:rPr lang="en-US" sz="3200" dirty="0" smtClean="0">
                <a:solidFill>
                  <a:schemeClr val="tx1">
                    <a:lumMod val="75000"/>
                    <a:lumOff val="25000"/>
                    <a:alpha val="99000"/>
                  </a:schemeClr>
                </a:solidFill>
              </a:rPr>
              <a:t>application </a:t>
            </a:r>
            <a:r>
              <a:rPr lang="en-US" sz="3200" dirty="0">
                <a:solidFill>
                  <a:schemeClr val="tx1">
                    <a:lumMod val="75000"/>
                    <a:lumOff val="25000"/>
                    <a:alpha val="99000"/>
                  </a:schemeClr>
                </a:solidFill>
              </a:rPr>
              <a:t>scenarios</a:t>
            </a:r>
          </a:p>
          <a:p>
            <a:pPr>
              <a:spcAft>
                <a:spcPts val="3000"/>
              </a:spcAft>
            </a:pPr>
            <a:r>
              <a:rPr lang="en-US" sz="3200" dirty="0">
                <a:solidFill>
                  <a:schemeClr val="tx1">
                    <a:lumMod val="75000"/>
                    <a:lumOff val="25000"/>
                    <a:alpha val="99000"/>
                  </a:schemeClr>
                </a:solidFill>
              </a:rPr>
              <a:t>The cloud levels </a:t>
            </a:r>
            <a:r>
              <a:rPr lang="en-US" sz="3200" dirty="0" smtClean="0">
                <a:solidFill>
                  <a:schemeClr val="tx1">
                    <a:lumMod val="75000"/>
                    <a:lumOff val="25000"/>
                    <a:alpha val="99000"/>
                  </a:schemeClr>
                </a:solidFill>
              </a:rPr>
              <a:t/>
            </a:r>
            <a:br>
              <a:rPr lang="en-US" sz="3200" dirty="0" smtClean="0">
                <a:solidFill>
                  <a:schemeClr val="tx1">
                    <a:lumMod val="75000"/>
                    <a:lumOff val="25000"/>
                    <a:alpha val="99000"/>
                  </a:schemeClr>
                </a:solidFill>
              </a:rPr>
            </a:br>
            <a:r>
              <a:rPr lang="en-US" sz="3200" dirty="0" smtClean="0">
                <a:solidFill>
                  <a:schemeClr val="tx1">
                    <a:lumMod val="75000"/>
                    <a:lumOff val="25000"/>
                    <a:alpha val="99000"/>
                  </a:schemeClr>
                </a:solidFill>
              </a:rPr>
              <a:t>the </a:t>
            </a:r>
            <a:r>
              <a:rPr lang="en-US" sz="3200" dirty="0">
                <a:solidFill>
                  <a:schemeClr val="tx1">
                    <a:lumMod val="75000"/>
                    <a:lumOff val="25000"/>
                    <a:alpha val="99000"/>
                  </a:schemeClr>
                </a:solidFill>
              </a:rPr>
              <a:t>playing field</a:t>
            </a:r>
          </a:p>
          <a:p>
            <a:pPr>
              <a:spcAft>
                <a:spcPts val="3000"/>
              </a:spcAft>
            </a:pPr>
            <a:r>
              <a:rPr lang="en-US" sz="3200" dirty="0" smtClean="0">
                <a:solidFill>
                  <a:schemeClr val="tx1">
                    <a:lumMod val="75000"/>
                    <a:lumOff val="25000"/>
                    <a:alpha val="99000"/>
                  </a:schemeClr>
                </a:solidFill>
              </a:rPr>
              <a:t>The </a:t>
            </a:r>
            <a:r>
              <a:rPr lang="en-US" sz="3200" dirty="0">
                <a:solidFill>
                  <a:schemeClr val="tx1">
                    <a:lumMod val="75000"/>
                    <a:lumOff val="25000"/>
                    <a:alpha val="99000"/>
                  </a:schemeClr>
                </a:solidFill>
              </a:rPr>
              <a:t>cloud provides a way to reach across device platforms and a larger pool of resources </a:t>
            </a:r>
            <a:br>
              <a:rPr lang="en-US" sz="3200" dirty="0">
                <a:solidFill>
                  <a:schemeClr val="tx1">
                    <a:lumMod val="75000"/>
                    <a:lumOff val="25000"/>
                    <a:alpha val="99000"/>
                  </a:schemeClr>
                </a:solidFill>
              </a:rPr>
            </a:br>
            <a:r>
              <a:rPr lang="en-US" sz="3200" dirty="0">
                <a:solidFill>
                  <a:schemeClr val="tx1">
                    <a:lumMod val="75000"/>
                    <a:lumOff val="25000"/>
                    <a:alpha val="99000"/>
                  </a:schemeClr>
                </a:solidFill>
              </a:rPr>
              <a:t>from which to </a:t>
            </a:r>
            <a:r>
              <a:rPr lang="en-US" sz="3200" dirty="0" smtClean="0">
                <a:solidFill>
                  <a:schemeClr val="tx1">
                    <a:lumMod val="75000"/>
                    <a:lumOff val="25000"/>
                    <a:alpha val="99000"/>
                  </a:schemeClr>
                </a:solidFill>
              </a:rPr>
              <a:t>pull</a:t>
            </a:r>
            <a:endParaRPr lang="en-US" sz="3200" dirty="0">
              <a:solidFill>
                <a:schemeClr val="tx1">
                  <a:lumMod val="75000"/>
                  <a:lumOff val="25000"/>
                  <a:alpha val="99000"/>
                </a:schemeClr>
              </a:solidFill>
            </a:endParaRPr>
          </a:p>
        </p:txBody>
      </p:sp>
      <p:sp>
        <p:nvSpPr>
          <p:cNvPr id="11" name="Rectangle 10"/>
          <p:cNvSpPr/>
          <p:nvPr/>
        </p:nvSpPr>
        <p:spPr bwMode="auto">
          <a:xfrm>
            <a:off x="494587" y="1461516"/>
            <a:ext cx="5354667" cy="3778141"/>
          </a:xfrm>
          <a:prstGeom prst="rect">
            <a:avLst/>
          </a:prstGeom>
          <a:solidFill>
            <a:schemeClr val="accent4"/>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grpSp>
        <p:nvGrpSpPr>
          <p:cNvPr id="4" name="Group 3"/>
          <p:cNvGrpSpPr/>
          <p:nvPr/>
        </p:nvGrpSpPr>
        <p:grpSpPr>
          <a:xfrm>
            <a:off x="729941" y="2256710"/>
            <a:ext cx="4883959" cy="2187753"/>
            <a:chOff x="820155" y="2655110"/>
            <a:chExt cx="5175783" cy="2318475"/>
          </a:xfrm>
        </p:grpSpPr>
        <p:grpSp>
          <p:nvGrpSpPr>
            <p:cNvPr id="12" name="Group 11"/>
            <p:cNvGrpSpPr/>
            <p:nvPr/>
          </p:nvGrpSpPr>
          <p:grpSpPr>
            <a:xfrm>
              <a:off x="3729598" y="3129722"/>
              <a:ext cx="2266340" cy="1369250"/>
              <a:chOff x="214313" y="2174875"/>
              <a:chExt cx="990600" cy="598488"/>
            </a:xfrm>
            <a:solidFill>
              <a:schemeClr val="bg1"/>
            </a:solidFill>
          </p:grpSpPr>
          <p:sp>
            <p:nvSpPr>
              <p:cNvPr id="13"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6" name="Group 15"/>
            <p:cNvGrpSpPr/>
            <p:nvPr/>
          </p:nvGrpSpPr>
          <p:grpSpPr>
            <a:xfrm>
              <a:off x="820155" y="2655110"/>
              <a:ext cx="1213956" cy="2318475"/>
              <a:chOff x="-498475" y="1609726"/>
              <a:chExt cx="950913" cy="1816099"/>
            </a:xfrm>
          </p:grpSpPr>
          <p:sp>
            <p:nvSpPr>
              <p:cNvPr id="17"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 name="Cross 18"/>
            <p:cNvSpPr/>
            <p:nvPr/>
          </p:nvSpPr>
          <p:spPr bwMode="auto">
            <a:xfrm>
              <a:off x="2414240" y="3346732"/>
              <a:ext cx="935230" cy="935230"/>
            </a:xfrm>
            <a:prstGeom prst="plus">
              <a:avLst>
                <a:gd name="adj" fmla="val 3722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15" name="Text Placeholder 2"/>
          <p:cNvSpPr txBox="1">
            <a:spLocks/>
          </p:cNvSpPr>
          <p:nvPr/>
        </p:nvSpPr>
        <p:spPr>
          <a:xfrm>
            <a:off x="5849254" y="1402421"/>
            <a:ext cx="1037220" cy="99719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spcAft>
                <a:spcPts val="2400"/>
              </a:spcAft>
            </a:pPr>
            <a:r>
              <a:rPr lang="en-US" sz="7200" dirty="0" smtClean="0">
                <a:solidFill>
                  <a:schemeClr val="accent4">
                    <a:alpha val="99000"/>
                  </a:schemeClr>
                </a:solidFill>
              </a:rPr>
              <a:t>1</a:t>
            </a:r>
            <a:endParaRPr lang="en-US" sz="7200" dirty="0"/>
          </a:p>
        </p:txBody>
      </p:sp>
      <p:sp>
        <p:nvSpPr>
          <p:cNvPr id="20" name="Text Placeholder 2"/>
          <p:cNvSpPr txBox="1">
            <a:spLocks/>
          </p:cNvSpPr>
          <p:nvPr/>
        </p:nvSpPr>
        <p:spPr>
          <a:xfrm>
            <a:off x="5849254" y="2617478"/>
            <a:ext cx="1037220" cy="99719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spcAft>
                <a:spcPts val="2400"/>
              </a:spcAft>
            </a:pPr>
            <a:r>
              <a:rPr lang="en-US" sz="7200" dirty="0" smtClean="0">
                <a:solidFill>
                  <a:schemeClr val="accent4">
                    <a:alpha val="99000"/>
                  </a:schemeClr>
                </a:solidFill>
              </a:rPr>
              <a:t>2</a:t>
            </a:r>
            <a:endParaRPr lang="en-US" sz="7200" dirty="0"/>
          </a:p>
        </p:txBody>
      </p:sp>
      <p:sp>
        <p:nvSpPr>
          <p:cNvPr id="21" name="Text Placeholder 2"/>
          <p:cNvSpPr txBox="1">
            <a:spLocks/>
          </p:cNvSpPr>
          <p:nvPr/>
        </p:nvSpPr>
        <p:spPr>
          <a:xfrm>
            <a:off x="5849254" y="3865984"/>
            <a:ext cx="1037220" cy="99719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spcAft>
                <a:spcPts val="2400"/>
              </a:spcAft>
            </a:pPr>
            <a:r>
              <a:rPr lang="en-US" sz="7200" dirty="0" smtClean="0">
                <a:solidFill>
                  <a:schemeClr val="accent4">
                    <a:alpha val="99000"/>
                  </a:schemeClr>
                </a:solidFill>
              </a:rPr>
              <a:t>3</a:t>
            </a:r>
            <a:endParaRPr lang="en-US" sz="7200" dirty="0"/>
          </a:p>
        </p:txBody>
      </p:sp>
    </p:spTree>
    <p:extLst>
      <p:ext uri="{BB962C8B-B14F-4D97-AF65-F5344CB8AC3E}">
        <p14:creationId xmlns:p14="http://schemas.microsoft.com/office/powerpoint/2010/main" val="426544576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Windows Azure?</a:t>
            </a:r>
          </a:p>
        </p:txBody>
      </p:sp>
      <p:sp>
        <p:nvSpPr>
          <p:cNvPr id="3" name="Text Placeholder 2"/>
          <p:cNvSpPr>
            <a:spLocks noGrp="1"/>
          </p:cNvSpPr>
          <p:nvPr>
            <p:ph type="body" sz="quarter" idx="10"/>
          </p:nvPr>
        </p:nvSpPr>
        <p:spPr>
          <a:xfrm>
            <a:off x="519112" y="1447799"/>
            <a:ext cx="11149013" cy="4641271"/>
          </a:xfrm>
        </p:spPr>
        <p:txBody>
          <a:bodyPr/>
          <a:lstStyle/>
          <a:p>
            <a:pPr>
              <a:spcAft>
                <a:spcPts val="2400"/>
              </a:spcAft>
            </a:pPr>
            <a:r>
              <a:rPr lang="en-US" sz="3600" dirty="0" err="1">
                <a:solidFill>
                  <a:schemeClr val="accent2">
                    <a:alpha val="99000"/>
                  </a:schemeClr>
                </a:solidFill>
              </a:rPr>
              <a:t>PaaS</a:t>
            </a:r>
            <a:r>
              <a:rPr lang="en-US" sz="3600" dirty="0">
                <a:solidFill>
                  <a:schemeClr val="accent2">
                    <a:alpha val="99000"/>
                  </a:schemeClr>
                </a:solidFill>
              </a:rPr>
              <a:t>: you built it, Windows Azure runs it</a:t>
            </a:r>
          </a:p>
          <a:p>
            <a:pPr>
              <a:spcAft>
                <a:spcPts val="2400"/>
              </a:spcAft>
            </a:pPr>
            <a:r>
              <a:rPr lang="en-US" sz="3600" dirty="0">
                <a:solidFill>
                  <a:schemeClr val="accent2">
                    <a:alpha val="99000"/>
                  </a:schemeClr>
                </a:solidFill>
              </a:rPr>
              <a:t>Automatic O/S patching</a:t>
            </a:r>
          </a:p>
          <a:p>
            <a:pPr>
              <a:spcAft>
                <a:spcPts val="2400"/>
              </a:spcAft>
            </a:pPr>
            <a:r>
              <a:rPr lang="en-US" sz="3600" dirty="0">
                <a:solidFill>
                  <a:schemeClr val="accent2">
                    <a:alpha val="99000"/>
                  </a:schemeClr>
                </a:solidFill>
              </a:rPr>
              <a:t>Elasticity and scale</a:t>
            </a:r>
          </a:p>
          <a:p>
            <a:pPr>
              <a:spcAft>
                <a:spcPts val="2400"/>
              </a:spcAft>
            </a:pPr>
            <a:r>
              <a:rPr lang="en-US" sz="3600" dirty="0">
                <a:solidFill>
                  <a:schemeClr val="accent2">
                    <a:alpha val="99000"/>
                  </a:schemeClr>
                </a:solidFill>
              </a:rPr>
              <a:t>Utility billing</a:t>
            </a:r>
          </a:p>
          <a:p>
            <a:pPr>
              <a:spcAft>
                <a:spcPts val="2400"/>
              </a:spcAft>
            </a:pPr>
            <a:r>
              <a:rPr lang="en-US" sz="3600" dirty="0">
                <a:solidFill>
                  <a:schemeClr val="accent2">
                    <a:alpha val="99000"/>
                  </a:schemeClr>
                </a:solidFill>
              </a:rPr>
              <a:t>Higher-level services</a:t>
            </a:r>
          </a:p>
          <a:p>
            <a:pPr lvl="1">
              <a:spcAft>
                <a:spcPts val="2400"/>
              </a:spcAft>
            </a:pPr>
            <a:r>
              <a:rPr lang="en-US" sz="3600" spc="-100" dirty="0">
                <a:solidFill>
                  <a:schemeClr val="accent2">
                    <a:alpha val="99000"/>
                  </a:schemeClr>
                </a:solidFill>
                <a:latin typeface="Segoe UI Light" pitchFamily="34" charset="0"/>
              </a:rPr>
              <a:t>ACS, Caching, CDN, Traffic </a:t>
            </a:r>
            <a:r>
              <a:rPr lang="en-US" sz="3600" spc="-100" dirty="0" smtClean="0">
                <a:solidFill>
                  <a:schemeClr val="accent2">
                    <a:alpha val="99000"/>
                  </a:schemeClr>
                </a:solidFill>
                <a:latin typeface="Segoe UI Light" pitchFamily="34" charset="0"/>
              </a:rPr>
              <a:t>Manager</a:t>
            </a:r>
            <a:endParaRPr lang="en-US" sz="1800" dirty="0">
              <a:solidFill>
                <a:schemeClr val="accent2">
                  <a:alpha val="99000"/>
                </a:schemeClr>
              </a:solidFill>
            </a:endParaRPr>
          </a:p>
        </p:txBody>
      </p:sp>
      <p:sp>
        <p:nvSpPr>
          <p:cNvPr id="6" name="Freeform 83"/>
          <p:cNvSpPr>
            <a:spLocks noEditPoints="1"/>
          </p:cNvSpPr>
          <p:nvPr/>
        </p:nvSpPr>
        <p:spPr bwMode="black">
          <a:xfrm>
            <a:off x="8413409" y="2254457"/>
            <a:ext cx="2805454" cy="2961518"/>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spTree>
    <p:extLst>
      <p:ext uri="{BB962C8B-B14F-4D97-AF65-F5344CB8AC3E}">
        <p14:creationId xmlns:p14="http://schemas.microsoft.com/office/powerpoint/2010/main" val="189832518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smtClean="0"/>
              <a:t>Storage</a:t>
            </a:r>
            <a:endParaRPr lang="en-US" sz="6600" dirty="0"/>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543379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bwMode="auto">
          <a:xfrm>
            <a:off x="3347452" y="1345519"/>
            <a:ext cx="5965372" cy="1131875"/>
          </a:xfrm>
          <a:prstGeom prst="roundRect">
            <a:avLst>
              <a:gd name="adj" fmla="val 0"/>
            </a:avLst>
          </a:prstGeom>
          <a:solidFill>
            <a:schemeClr val="accent1"/>
          </a:solidFill>
          <a:ln w="9525" cap="flat" cmpd="sng" algn="ctr">
            <a:noFill/>
            <a:prstDash val="solid"/>
          </a:ln>
          <a:effectLst/>
        </p:spPr>
        <p:txBody>
          <a:bodyPr rtlCol="0" anchor="t" anchorCtr="0"/>
          <a:lstStyle/>
          <a:p>
            <a:pPr algn="ctr" defTabSz="1218936"/>
            <a:r>
              <a:rPr lang="en-US" sz="1400" dirty="0">
                <a:solidFill>
                  <a:schemeClr val="bg1">
                    <a:alpha val="99000"/>
                  </a:schemeClr>
                </a:solidFill>
                <a:latin typeface="Segoe UI"/>
                <a:ea typeface="Segoe UI" pitchFamily="34" charset="0"/>
                <a:cs typeface="Segoe UI" pitchFamily="34" charset="0"/>
              </a:rPr>
              <a:t> </a:t>
            </a:r>
          </a:p>
        </p:txBody>
      </p:sp>
      <p:sp>
        <p:nvSpPr>
          <p:cNvPr id="47" name="Rounded Rectangle 46"/>
          <p:cNvSpPr/>
          <p:nvPr/>
        </p:nvSpPr>
        <p:spPr bwMode="auto">
          <a:xfrm>
            <a:off x="3347452" y="2565571"/>
            <a:ext cx="5965372" cy="1131874"/>
          </a:xfrm>
          <a:prstGeom prst="roundRect">
            <a:avLst>
              <a:gd name="adj" fmla="val 0"/>
            </a:avLst>
          </a:prstGeom>
          <a:solidFill>
            <a:schemeClr val="accent1"/>
          </a:solidFill>
          <a:ln w="9525" cap="flat" cmpd="sng" algn="ctr">
            <a:noFill/>
            <a:prstDash val="solid"/>
          </a:ln>
          <a:effectLst/>
        </p:spPr>
        <p:txBody>
          <a:bodyPr rtlCol="0" anchor="t" anchorCtr="0"/>
          <a:lstStyle/>
          <a:p>
            <a:pPr algn="ctr" defTabSz="1218936"/>
            <a:r>
              <a:rPr lang="en-US" sz="1400" dirty="0">
                <a:solidFill>
                  <a:schemeClr val="bg1">
                    <a:alpha val="99000"/>
                  </a:schemeClr>
                </a:solidFill>
                <a:latin typeface="Segoe UI"/>
                <a:ea typeface="Segoe UI" pitchFamily="34" charset="0"/>
                <a:cs typeface="Segoe UI" pitchFamily="34" charset="0"/>
              </a:rPr>
              <a:t> </a:t>
            </a:r>
          </a:p>
        </p:txBody>
      </p:sp>
      <p:sp>
        <p:nvSpPr>
          <p:cNvPr id="68" name="Rounded Rectangle 67"/>
          <p:cNvSpPr/>
          <p:nvPr/>
        </p:nvSpPr>
        <p:spPr bwMode="auto">
          <a:xfrm>
            <a:off x="3347452" y="3785621"/>
            <a:ext cx="5965372" cy="1131875"/>
          </a:xfrm>
          <a:prstGeom prst="roundRect">
            <a:avLst>
              <a:gd name="adj" fmla="val 0"/>
            </a:avLst>
          </a:prstGeom>
          <a:solidFill>
            <a:schemeClr val="accent1"/>
          </a:solidFill>
          <a:ln w="9525" cap="flat" cmpd="sng" algn="ctr">
            <a:noFill/>
            <a:prstDash val="solid"/>
          </a:ln>
          <a:effectLst/>
        </p:spPr>
        <p:txBody>
          <a:bodyPr rtlCol="0" anchor="t" anchorCtr="0"/>
          <a:lstStyle/>
          <a:p>
            <a:pPr algn="ctr" defTabSz="1218936"/>
            <a:r>
              <a:rPr lang="en-US" sz="1400" dirty="0">
                <a:solidFill>
                  <a:schemeClr val="bg1">
                    <a:alpha val="99000"/>
                  </a:schemeClr>
                </a:solidFill>
                <a:latin typeface="Segoe UI"/>
                <a:ea typeface="Segoe UI" pitchFamily="34" charset="0"/>
                <a:cs typeface="Segoe UI" pitchFamily="34" charset="0"/>
              </a:rPr>
              <a:t> </a:t>
            </a:r>
          </a:p>
        </p:txBody>
      </p:sp>
      <p:sp>
        <p:nvSpPr>
          <p:cNvPr id="88" name="Rounded Rectangle 87"/>
          <p:cNvSpPr/>
          <p:nvPr/>
        </p:nvSpPr>
        <p:spPr bwMode="auto">
          <a:xfrm>
            <a:off x="3347452" y="5022182"/>
            <a:ext cx="5965372" cy="1645920"/>
          </a:xfrm>
          <a:prstGeom prst="roundRect">
            <a:avLst>
              <a:gd name="adj" fmla="val 0"/>
            </a:avLst>
          </a:prstGeom>
          <a:solidFill>
            <a:schemeClr val="accent1"/>
          </a:solidFill>
          <a:ln w="9525" cap="flat" cmpd="sng" algn="ctr">
            <a:noFill/>
            <a:prstDash val="solid"/>
          </a:ln>
          <a:effectLst/>
        </p:spPr>
        <p:txBody>
          <a:bodyPr rtlCol="0" anchor="t" anchorCtr="0"/>
          <a:lstStyle/>
          <a:p>
            <a:pPr algn="ctr" defTabSz="1218936"/>
            <a:r>
              <a:rPr lang="en-US" sz="1400" dirty="0">
                <a:solidFill>
                  <a:schemeClr val="bg1">
                    <a:alpha val="99000"/>
                  </a:schemeClr>
                </a:solidFill>
                <a:latin typeface="Segoe UI"/>
                <a:ea typeface="Segoe UI" pitchFamily="34" charset="0"/>
                <a:cs typeface="Segoe UI" pitchFamily="34" charset="0"/>
              </a:rPr>
              <a:t> </a:t>
            </a:r>
          </a:p>
        </p:txBody>
      </p:sp>
      <p:sp>
        <p:nvSpPr>
          <p:cNvPr id="2" name="Title 1"/>
          <p:cNvSpPr>
            <a:spLocks noGrp="1"/>
          </p:cNvSpPr>
          <p:nvPr>
            <p:ph type="title"/>
          </p:nvPr>
        </p:nvSpPr>
        <p:spPr/>
        <p:txBody>
          <a:bodyPr/>
          <a:lstStyle/>
          <a:p>
            <a:r>
              <a:rPr lang="en-US" dirty="0"/>
              <a:t>Storage: What are our options?</a:t>
            </a:r>
          </a:p>
        </p:txBody>
      </p:sp>
      <p:sp>
        <p:nvSpPr>
          <p:cNvPr id="32" name="Content Placeholder 4"/>
          <p:cNvSpPr txBox="1">
            <a:spLocks/>
          </p:cNvSpPr>
          <p:nvPr/>
        </p:nvSpPr>
        <p:spPr>
          <a:xfrm>
            <a:off x="4509780" y="1428000"/>
            <a:ext cx="5057204" cy="1029513"/>
          </a:xfrm>
          <a:prstGeom prst="rect">
            <a:avLst/>
          </a:prstGeom>
        </p:spPr>
        <p:txBody>
          <a:bodyPr vert="horz" wrap="square" lIns="9144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300"/>
              </a:spcAft>
              <a:buNone/>
            </a:pPr>
            <a:r>
              <a:rPr lang="en-US" sz="1800" spc="-51" dirty="0">
                <a:solidFill>
                  <a:schemeClr val="bg1">
                    <a:alpha val="99000"/>
                  </a:schemeClr>
                </a:solidFill>
              </a:rPr>
              <a:t>Benefits: </a:t>
            </a:r>
          </a:p>
          <a:p>
            <a:pPr marL="0" lvl="1" indent="0">
              <a:spcBef>
                <a:spcPts val="0"/>
              </a:spcBef>
              <a:spcAft>
                <a:spcPts val="600"/>
              </a:spcAft>
              <a:buNone/>
            </a:pPr>
            <a:r>
              <a:rPr lang="en-US" sz="2400" spc="-51" dirty="0">
                <a:solidFill>
                  <a:schemeClr val="bg1">
                    <a:alpha val="99000"/>
                  </a:schemeClr>
                </a:solidFill>
                <a:latin typeface="Segoe UI Light" pitchFamily="34" charset="0"/>
              </a:rPr>
              <a:t>Non-relational structured storage</a:t>
            </a:r>
          </a:p>
          <a:p>
            <a:pPr marL="0" lvl="1" indent="0">
              <a:spcBef>
                <a:spcPts val="0"/>
              </a:spcBef>
              <a:spcAft>
                <a:spcPts val="600"/>
              </a:spcAft>
              <a:buNone/>
            </a:pPr>
            <a:r>
              <a:rPr lang="en-US" sz="2400" spc="-51" dirty="0">
                <a:solidFill>
                  <a:schemeClr val="bg1">
                    <a:alpha val="99000"/>
                  </a:schemeClr>
                </a:solidFill>
                <a:latin typeface="Segoe UI Light" pitchFamily="34" charset="0"/>
              </a:rPr>
              <a:t>Massive scale-out</a:t>
            </a:r>
          </a:p>
        </p:txBody>
      </p:sp>
      <p:sp>
        <p:nvSpPr>
          <p:cNvPr id="26" name="Rectangle 25"/>
          <p:cNvSpPr/>
          <p:nvPr/>
        </p:nvSpPr>
        <p:spPr>
          <a:xfrm>
            <a:off x="411281" y="1369944"/>
            <a:ext cx="2687959" cy="1080296"/>
          </a:xfrm>
          <a:prstGeom prst="rect">
            <a:avLst/>
          </a:prstGeom>
        </p:spPr>
        <p:txBody>
          <a:bodyPr wrap="square" lIns="182880" tIns="91440" anchor="t" anchorCtr="0">
            <a:spAutoFit/>
          </a:bodyPr>
          <a:lstStyle/>
          <a:p>
            <a:pPr algn="r" defTabSz="914361">
              <a:lnSpc>
                <a:spcPct val="90000"/>
              </a:lnSpc>
              <a:defRPr/>
            </a:pPr>
            <a:r>
              <a:rPr lang="en-US" sz="2800" kern="0" dirty="0">
                <a:solidFill>
                  <a:schemeClr val="tx1">
                    <a:lumMod val="75000"/>
                    <a:lumOff val="25000"/>
                    <a:alpha val="99000"/>
                  </a:schemeClr>
                </a:solidFill>
                <a:latin typeface="Segoe UI Light" pitchFamily="34" charset="0"/>
              </a:rPr>
              <a:t>Windows Azure </a:t>
            </a:r>
            <a:r>
              <a:rPr lang="en-US" sz="4000" kern="0" dirty="0" smtClean="0">
                <a:solidFill>
                  <a:schemeClr val="accent1">
                    <a:alpha val="99000"/>
                  </a:schemeClr>
                </a:solidFill>
                <a:latin typeface="+mj-lt"/>
              </a:rPr>
              <a:t>Tables</a:t>
            </a:r>
            <a:endParaRPr lang="en-US" sz="3200" kern="0" dirty="0">
              <a:solidFill>
                <a:schemeClr val="accent1">
                  <a:alpha val="99000"/>
                </a:schemeClr>
              </a:solidFill>
              <a:latin typeface="+mj-lt"/>
            </a:endParaRPr>
          </a:p>
        </p:txBody>
      </p:sp>
      <p:grpSp>
        <p:nvGrpSpPr>
          <p:cNvPr id="34" name="Group 33"/>
          <p:cNvGrpSpPr/>
          <p:nvPr/>
        </p:nvGrpSpPr>
        <p:grpSpPr>
          <a:xfrm>
            <a:off x="3533074" y="1504553"/>
            <a:ext cx="739530" cy="813806"/>
            <a:chOff x="-1290162" y="842737"/>
            <a:chExt cx="986944" cy="1086067"/>
          </a:xfrm>
        </p:grpSpPr>
        <p:sp>
          <p:nvSpPr>
            <p:cNvPr id="36" name="Rectangle 35"/>
            <p:cNvSpPr/>
            <p:nvPr/>
          </p:nvSpPr>
          <p:spPr>
            <a:xfrm>
              <a:off x="-1278789" y="842737"/>
              <a:ext cx="975571" cy="1086067"/>
            </a:xfrm>
            <a:prstGeom prst="rect">
              <a:avLst/>
            </a:prstGeom>
            <a:noFill/>
            <a:ln w="38100">
              <a:solidFill>
                <a:schemeClr val="bg1"/>
              </a:solidFill>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ln>
                  <a:solidFill>
                    <a:schemeClr val="accent4"/>
                  </a:solidFill>
                </a:ln>
                <a:solidFill>
                  <a:schemeClr val="accent4"/>
                </a:solidFill>
              </a:endParaRPr>
            </a:p>
          </p:txBody>
        </p:sp>
        <p:cxnSp>
          <p:nvCxnSpPr>
            <p:cNvPr id="43" name="Straight Connector 42"/>
            <p:cNvCxnSpPr/>
            <p:nvPr/>
          </p:nvCxnSpPr>
          <p:spPr>
            <a:xfrm>
              <a:off x="-1088825" y="842737"/>
              <a:ext cx="0" cy="1086067"/>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4" name="Straight Connector 43"/>
            <p:cNvCxnSpPr/>
            <p:nvPr/>
          </p:nvCxnSpPr>
          <p:spPr>
            <a:xfrm>
              <a:off x="-885244" y="842737"/>
              <a:ext cx="0" cy="1086067"/>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5" name="Straight Connector 44"/>
            <p:cNvCxnSpPr/>
            <p:nvPr/>
          </p:nvCxnSpPr>
          <p:spPr>
            <a:xfrm>
              <a:off x="-681663" y="842737"/>
              <a:ext cx="0" cy="1086067"/>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6" name="Straight Connector 45"/>
            <p:cNvCxnSpPr/>
            <p:nvPr/>
          </p:nvCxnSpPr>
          <p:spPr>
            <a:xfrm>
              <a:off x="-478083" y="842737"/>
              <a:ext cx="0" cy="1086067"/>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39" name="Straight Connector 38"/>
            <p:cNvCxnSpPr/>
            <p:nvPr/>
          </p:nvCxnSpPr>
          <p:spPr>
            <a:xfrm rot="16200000">
              <a:off x="-802701" y="1228665"/>
              <a:ext cx="0" cy="974921"/>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0" name="Straight Connector 39"/>
            <p:cNvCxnSpPr/>
            <p:nvPr/>
          </p:nvCxnSpPr>
          <p:spPr>
            <a:xfrm rot="16200000">
              <a:off x="-802701" y="1015066"/>
              <a:ext cx="0" cy="974921"/>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1" name="Straight Connector 40"/>
            <p:cNvCxnSpPr/>
            <p:nvPr/>
          </p:nvCxnSpPr>
          <p:spPr>
            <a:xfrm rot="16200000">
              <a:off x="-802701" y="801468"/>
              <a:ext cx="0" cy="974921"/>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2" name="Straight Connector 41"/>
            <p:cNvCxnSpPr/>
            <p:nvPr/>
          </p:nvCxnSpPr>
          <p:spPr>
            <a:xfrm rot="16200000">
              <a:off x="-802701" y="587869"/>
              <a:ext cx="0" cy="974921"/>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grpSp>
      <p:sp>
        <p:nvSpPr>
          <p:cNvPr id="38" name="Content Placeholder 4"/>
          <p:cNvSpPr txBox="1">
            <a:spLocks/>
          </p:cNvSpPr>
          <p:nvPr/>
        </p:nvSpPr>
        <p:spPr>
          <a:xfrm>
            <a:off x="4509780" y="2648052"/>
            <a:ext cx="5057204" cy="658642"/>
          </a:xfrm>
          <a:prstGeom prst="rect">
            <a:avLst/>
          </a:prstGeom>
        </p:spPr>
        <p:txBody>
          <a:bodyPr vert="horz" wrap="square" lIns="9144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600"/>
              </a:spcAft>
              <a:buNone/>
            </a:pPr>
            <a:r>
              <a:rPr lang="en-US" sz="1800" spc="-51" dirty="0">
                <a:solidFill>
                  <a:schemeClr val="bg1">
                    <a:alpha val="99000"/>
                  </a:schemeClr>
                </a:solidFill>
              </a:rPr>
              <a:t>Benefits: </a:t>
            </a:r>
          </a:p>
          <a:p>
            <a:pPr marL="0" lvl="1" indent="0">
              <a:spcBef>
                <a:spcPts val="0"/>
              </a:spcBef>
              <a:spcAft>
                <a:spcPts val="600"/>
              </a:spcAft>
              <a:buNone/>
            </a:pPr>
            <a:r>
              <a:rPr lang="en-US" sz="2400" spc="-51" dirty="0">
                <a:solidFill>
                  <a:schemeClr val="bg1">
                    <a:alpha val="99000"/>
                  </a:schemeClr>
                </a:solidFill>
                <a:latin typeface="Segoe UI Light" pitchFamily="34" charset="0"/>
              </a:rPr>
              <a:t>Big files</a:t>
            </a:r>
          </a:p>
        </p:txBody>
      </p:sp>
      <p:sp>
        <p:nvSpPr>
          <p:cNvPr id="48" name="Rectangle 47"/>
          <p:cNvSpPr/>
          <p:nvPr/>
        </p:nvSpPr>
        <p:spPr>
          <a:xfrm>
            <a:off x="411281" y="2589996"/>
            <a:ext cx="2687959" cy="1080295"/>
          </a:xfrm>
          <a:prstGeom prst="rect">
            <a:avLst/>
          </a:prstGeom>
        </p:spPr>
        <p:txBody>
          <a:bodyPr wrap="square" lIns="182880" tIns="91440" anchor="t" anchorCtr="0">
            <a:spAutoFit/>
          </a:bodyPr>
          <a:lstStyle/>
          <a:p>
            <a:pPr algn="r" defTabSz="914361">
              <a:lnSpc>
                <a:spcPct val="90000"/>
              </a:lnSpc>
              <a:defRPr/>
            </a:pPr>
            <a:r>
              <a:rPr lang="en-US" sz="2800" kern="0" dirty="0">
                <a:solidFill>
                  <a:schemeClr val="tx1">
                    <a:lumMod val="75000"/>
                    <a:lumOff val="25000"/>
                    <a:alpha val="99000"/>
                  </a:schemeClr>
                </a:solidFill>
                <a:latin typeface="Segoe UI Light" pitchFamily="34" charset="0"/>
              </a:rPr>
              <a:t>Windows Azure </a:t>
            </a:r>
            <a:r>
              <a:rPr lang="en-US" sz="4000" kern="0" dirty="0">
                <a:solidFill>
                  <a:schemeClr val="accent1">
                    <a:alpha val="99000"/>
                  </a:schemeClr>
                </a:solidFill>
                <a:latin typeface="+mj-lt"/>
              </a:rPr>
              <a:t>Blobs</a:t>
            </a:r>
            <a:endParaRPr lang="en-US" sz="3200" kern="0" dirty="0">
              <a:solidFill>
                <a:schemeClr val="accent1">
                  <a:alpha val="99000"/>
                </a:schemeClr>
              </a:solidFill>
              <a:latin typeface="+mj-lt"/>
            </a:endParaRPr>
          </a:p>
        </p:txBody>
      </p:sp>
      <p:sp>
        <p:nvSpPr>
          <p:cNvPr id="80" name="Freeform 8"/>
          <p:cNvSpPr>
            <a:spLocks noEditPoints="1"/>
          </p:cNvSpPr>
          <p:nvPr/>
        </p:nvSpPr>
        <p:spPr bwMode="auto">
          <a:xfrm>
            <a:off x="3533073" y="2722263"/>
            <a:ext cx="655726" cy="816148"/>
          </a:xfrm>
          <a:custGeom>
            <a:avLst/>
            <a:gdLst>
              <a:gd name="T0" fmla="*/ 55 w 58"/>
              <a:gd name="T1" fmla="*/ 19 h 72"/>
              <a:gd name="T2" fmla="*/ 37 w 58"/>
              <a:gd name="T3" fmla="*/ 2 h 72"/>
              <a:gd name="T4" fmla="*/ 32 w 58"/>
              <a:gd name="T5" fmla="*/ 0 h 72"/>
              <a:gd name="T6" fmla="*/ 6 w 58"/>
              <a:gd name="T7" fmla="*/ 0 h 72"/>
              <a:gd name="T8" fmla="*/ 0 w 58"/>
              <a:gd name="T9" fmla="*/ 5 h 72"/>
              <a:gd name="T10" fmla="*/ 0 w 58"/>
              <a:gd name="T11" fmla="*/ 65 h 72"/>
              <a:gd name="T12" fmla="*/ 6 w 58"/>
              <a:gd name="T13" fmla="*/ 72 h 72"/>
              <a:gd name="T14" fmla="*/ 50 w 58"/>
              <a:gd name="T15" fmla="*/ 72 h 72"/>
              <a:gd name="T16" fmla="*/ 57 w 58"/>
              <a:gd name="T17" fmla="*/ 65 h 72"/>
              <a:gd name="T18" fmla="*/ 57 w 58"/>
              <a:gd name="T19" fmla="*/ 24 h 72"/>
              <a:gd name="T20" fmla="*/ 55 w 58"/>
              <a:gd name="T21" fmla="*/ 19 h 72"/>
              <a:gd name="T22" fmla="*/ 52 w 58"/>
              <a:gd name="T23" fmla="*/ 66 h 72"/>
              <a:gd name="T24" fmla="*/ 5 w 58"/>
              <a:gd name="T25" fmla="*/ 66 h 72"/>
              <a:gd name="T26" fmla="*/ 5 w 58"/>
              <a:gd name="T27" fmla="*/ 5 h 72"/>
              <a:gd name="T28" fmla="*/ 26 w 58"/>
              <a:gd name="T29" fmla="*/ 5 h 72"/>
              <a:gd name="T30" fmla="*/ 26 w 58"/>
              <a:gd name="T31" fmla="*/ 24 h 72"/>
              <a:gd name="T32" fmla="*/ 32 w 58"/>
              <a:gd name="T33" fmla="*/ 31 h 72"/>
              <a:gd name="T34" fmla="*/ 52 w 58"/>
              <a:gd name="T35" fmla="*/ 31 h 72"/>
              <a:gd name="T36" fmla="*/ 52 w 58"/>
              <a:gd name="T37" fmla="*/ 66 h 72"/>
              <a:gd name="T38" fmla="*/ 32 w 58"/>
              <a:gd name="T39" fmla="*/ 24 h 72"/>
              <a:gd name="T40" fmla="*/ 32 w 58"/>
              <a:gd name="T41" fmla="*/ 5 h 72"/>
              <a:gd name="T42" fmla="*/ 52 w 58"/>
              <a:gd name="T43" fmla="*/ 24 h 72"/>
              <a:gd name="T44" fmla="*/ 32 w 58"/>
              <a:gd name="T4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72">
                <a:moveTo>
                  <a:pt x="55" y="19"/>
                </a:moveTo>
                <a:cubicBezTo>
                  <a:pt x="37" y="2"/>
                  <a:pt x="37" y="2"/>
                  <a:pt x="37" y="2"/>
                </a:cubicBezTo>
                <a:cubicBezTo>
                  <a:pt x="35" y="0"/>
                  <a:pt x="34" y="0"/>
                  <a:pt x="32" y="0"/>
                </a:cubicBezTo>
                <a:cubicBezTo>
                  <a:pt x="6" y="0"/>
                  <a:pt x="6" y="0"/>
                  <a:pt x="6" y="0"/>
                </a:cubicBezTo>
                <a:cubicBezTo>
                  <a:pt x="3" y="0"/>
                  <a:pt x="0" y="2"/>
                  <a:pt x="0" y="5"/>
                </a:cubicBezTo>
                <a:cubicBezTo>
                  <a:pt x="0" y="65"/>
                  <a:pt x="0" y="65"/>
                  <a:pt x="0" y="65"/>
                </a:cubicBezTo>
                <a:cubicBezTo>
                  <a:pt x="0" y="68"/>
                  <a:pt x="3" y="72"/>
                  <a:pt x="6" y="72"/>
                </a:cubicBezTo>
                <a:cubicBezTo>
                  <a:pt x="50" y="72"/>
                  <a:pt x="50" y="72"/>
                  <a:pt x="50" y="72"/>
                </a:cubicBezTo>
                <a:cubicBezTo>
                  <a:pt x="54" y="72"/>
                  <a:pt x="57" y="68"/>
                  <a:pt x="57" y="65"/>
                </a:cubicBezTo>
                <a:cubicBezTo>
                  <a:pt x="57" y="24"/>
                  <a:pt x="57" y="24"/>
                  <a:pt x="57" y="24"/>
                </a:cubicBezTo>
                <a:cubicBezTo>
                  <a:pt x="57" y="24"/>
                  <a:pt x="58" y="22"/>
                  <a:pt x="55" y="19"/>
                </a:cubicBezTo>
                <a:close/>
                <a:moveTo>
                  <a:pt x="52" y="66"/>
                </a:moveTo>
                <a:cubicBezTo>
                  <a:pt x="8" y="66"/>
                  <a:pt x="5" y="66"/>
                  <a:pt x="5" y="66"/>
                </a:cubicBezTo>
                <a:cubicBezTo>
                  <a:pt x="5" y="6"/>
                  <a:pt x="5" y="5"/>
                  <a:pt x="5" y="5"/>
                </a:cubicBezTo>
                <a:cubicBezTo>
                  <a:pt x="25" y="5"/>
                  <a:pt x="26" y="5"/>
                  <a:pt x="26" y="5"/>
                </a:cubicBezTo>
                <a:cubicBezTo>
                  <a:pt x="26" y="23"/>
                  <a:pt x="26" y="24"/>
                  <a:pt x="26" y="24"/>
                </a:cubicBezTo>
                <a:cubicBezTo>
                  <a:pt x="26" y="27"/>
                  <a:pt x="28" y="31"/>
                  <a:pt x="32" y="31"/>
                </a:cubicBezTo>
                <a:cubicBezTo>
                  <a:pt x="50" y="31"/>
                  <a:pt x="52" y="31"/>
                  <a:pt x="52" y="31"/>
                </a:cubicBezTo>
                <a:lnTo>
                  <a:pt x="52" y="66"/>
                </a:lnTo>
                <a:close/>
                <a:moveTo>
                  <a:pt x="32" y="24"/>
                </a:moveTo>
                <a:cubicBezTo>
                  <a:pt x="32" y="5"/>
                  <a:pt x="32" y="5"/>
                  <a:pt x="32" y="5"/>
                </a:cubicBezTo>
                <a:cubicBezTo>
                  <a:pt x="52" y="24"/>
                  <a:pt x="52" y="24"/>
                  <a:pt x="52" y="24"/>
                </a:cubicBezTo>
                <a:lnTo>
                  <a:pt x="32" y="24"/>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67" name="Content Placeholder 4"/>
          <p:cNvSpPr txBox="1">
            <a:spLocks/>
          </p:cNvSpPr>
          <p:nvPr/>
        </p:nvSpPr>
        <p:spPr>
          <a:xfrm>
            <a:off x="4509780" y="3868102"/>
            <a:ext cx="5057204" cy="1029513"/>
          </a:xfrm>
          <a:prstGeom prst="rect">
            <a:avLst/>
          </a:prstGeom>
        </p:spPr>
        <p:txBody>
          <a:bodyPr vert="horz" wrap="square" lIns="9144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300"/>
              </a:spcAft>
              <a:buNone/>
            </a:pPr>
            <a:r>
              <a:rPr lang="en-US" sz="1800" spc="-51" dirty="0">
                <a:solidFill>
                  <a:schemeClr val="bg1">
                    <a:alpha val="99000"/>
                  </a:schemeClr>
                </a:solidFill>
              </a:rPr>
              <a:t>Benefits: </a:t>
            </a:r>
          </a:p>
          <a:p>
            <a:pPr marL="0" lvl="1" indent="0">
              <a:spcBef>
                <a:spcPts val="0"/>
              </a:spcBef>
              <a:spcAft>
                <a:spcPts val="600"/>
              </a:spcAft>
              <a:buNone/>
            </a:pPr>
            <a:r>
              <a:rPr lang="fr-FR" sz="2400" spc="-51" dirty="0">
                <a:solidFill>
                  <a:schemeClr val="bg1">
                    <a:alpha val="99000"/>
                  </a:schemeClr>
                </a:solidFill>
                <a:latin typeface="Segoe UI Light" pitchFamily="34" charset="0"/>
              </a:rPr>
              <a:t>Persistent </a:t>
            </a:r>
            <a:r>
              <a:rPr lang="fr-FR" sz="2400" spc="-51" dirty="0" err="1">
                <a:solidFill>
                  <a:schemeClr val="bg1">
                    <a:alpha val="99000"/>
                  </a:schemeClr>
                </a:solidFill>
                <a:latin typeface="Segoe UI Light" pitchFamily="34" charset="0"/>
              </a:rPr>
              <a:t>Async</a:t>
            </a:r>
            <a:r>
              <a:rPr lang="fr-FR" sz="2400" spc="-51" dirty="0">
                <a:solidFill>
                  <a:schemeClr val="bg1">
                    <a:alpha val="99000"/>
                  </a:schemeClr>
                </a:solidFill>
                <a:latin typeface="Segoe UI Light" pitchFamily="34" charset="0"/>
              </a:rPr>
              <a:t> Messaging</a:t>
            </a:r>
          </a:p>
          <a:p>
            <a:pPr marL="0" lvl="1" indent="0">
              <a:spcBef>
                <a:spcPts val="0"/>
              </a:spcBef>
              <a:spcAft>
                <a:spcPts val="600"/>
              </a:spcAft>
              <a:buNone/>
            </a:pPr>
            <a:r>
              <a:rPr lang="fr-FR" sz="2400" spc="-51" dirty="0" err="1">
                <a:solidFill>
                  <a:schemeClr val="bg1">
                    <a:alpha val="99000"/>
                  </a:schemeClr>
                </a:solidFill>
                <a:latin typeface="Segoe UI Light" pitchFamily="34" charset="0"/>
              </a:rPr>
              <a:t>Enqueue</a:t>
            </a:r>
            <a:r>
              <a:rPr lang="fr-FR" sz="2400" spc="-51" dirty="0">
                <a:solidFill>
                  <a:schemeClr val="bg1">
                    <a:alpha val="99000"/>
                  </a:schemeClr>
                </a:solidFill>
                <a:latin typeface="Segoe UI Light" pitchFamily="34" charset="0"/>
              </a:rPr>
              <a:t>, </a:t>
            </a:r>
            <a:r>
              <a:rPr lang="fr-FR" sz="2400" spc="-51" dirty="0" err="1">
                <a:solidFill>
                  <a:schemeClr val="bg1">
                    <a:alpha val="99000"/>
                  </a:schemeClr>
                </a:solidFill>
                <a:latin typeface="Segoe UI Light" pitchFamily="34" charset="0"/>
              </a:rPr>
              <a:t>Dequeue</a:t>
            </a:r>
            <a:endParaRPr lang="fr-FR" sz="2400" spc="-51" dirty="0">
              <a:solidFill>
                <a:schemeClr val="bg1">
                  <a:alpha val="99000"/>
                </a:schemeClr>
              </a:solidFill>
              <a:latin typeface="Segoe UI Light" pitchFamily="34" charset="0"/>
            </a:endParaRPr>
          </a:p>
        </p:txBody>
      </p:sp>
      <p:sp>
        <p:nvSpPr>
          <p:cNvPr id="69" name="Rectangle 68"/>
          <p:cNvSpPr/>
          <p:nvPr/>
        </p:nvSpPr>
        <p:spPr>
          <a:xfrm>
            <a:off x="411281" y="3810046"/>
            <a:ext cx="2687959" cy="1080296"/>
          </a:xfrm>
          <a:prstGeom prst="rect">
            <a:avLst/>
          </a:prstGeom>
        </p:spPr>
        <p:txBody>
          <a:bodyPr wrap="square" lIns="182880" tIns="91440" anchor="t" anchorCtr="0">
            <a:spAutoFit/>
          </a:bodyPr>
          <a:lstStyle/>
          <a:p>
            <a:pPr algn="r" defTabSz="914361">
              <a:lnSpc>
                <a:spcPct val="90000"/>
              </a:lnSpc>
              <a:defRPr/>
            </a:pPr>
            <a:r>
              <a:rPr lang="en-US" sz="2800" kern="0" dirty="0">
                <a:solidFill>
                  <a:schemeClr val="tx1">
                    <a:lumMod val="75000"/>
                    <a:lumOff val="25000"/>
                    <a:alpha val="99000"/>
                  </a:schemeClr>
                </a:solidFill>
                <a:latin typeface="Segoe UI Light" pitchFamily="34" charset="0"/>
              </a:rPr>
              <a:t>Windows Azure </a:t>
            </a:r>
            <a:r>
              <a:rPr lang="en-US" sz="4000" kern="0" dirty="0">
                <a:solidFill>
                  <a:schemeClr val="accent1">
                    <a:alpha val="99000"/>
                  </a:schemeClr>
                </a:solidFill>
                <a:latin typeface="+mj-lt"/>
              </a:rPr>
              <a:t>Queues</a:t>
            </a:r>
            <a:endParaRPr lang="en-US" sz="3200" kern="0" dirty="0">
              <a:solidFill>
                <a:schemeClr val="accent1">
                  <a:alpha val="99000"/>
                </a:schemeClr>
              </a:solidFill>
              <a:latin typeface="+mj-lt"/>
            </a:endParaRPr>
          </a:p>
        </p:txBody>
      </p:sp>
      <p:grpSp>
        <p:nvGrpSpPr>
          <p:cNvPr id="81" name="Group 80"/>
          <p:cNvGrpSpPr/>
          <p:nvPr/>
        </p:nvGrpSpPr>
        <p:grpSpPr>
          <a:xfrm flipV="1">
            <a:off x="3524673" y="4264858"/>
            <a:ext cx="761828" cy="173398"/>
            <a:chOff x="8079777" y="5723467"/>
            <a:chExt cx="672244" cy="269455"/>
          </a:xfrm>
          <a:noFill/>
        </p:grpSpPr>
        <p:sp>
          <p:nvSpPr>
            <p:cNvPr id="82" name="Rectangle 81"/>
            <p:cNvSpPr/>
            <p:nvPr/>
          </p:nvSpPr>
          <p:spPr bwMode="auto">
            <a:xfrm>
              <a:off x="8079777" y="5723467"/>
              <a:ext cx="336122" cy="269455"/>
            </a:xfrm>
            <a:prstGeom prst="rect">
              <a:avLst/>
            </a:prstGeom>
            <a:grpFill/>
            <a:ln w="31750">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1600" dirty="0">
                <a:solidFill>
                  <a:schemeClr val="accent1"/>
                </a:solidFill>
                <a:latin typeface="+mj-lt"/>
              </a:endParaRPr>
            </a:p>
          </p:txBody>
        </p:sp>
        <p:sp>
          <p:nvSpPr>
            <p:cNvPr id="83" name="Rectangle 82"/>
            <p:cNvSpPr/>
            <p:nvPr/>
          </p:nvSpPr>
          <p:spPr bwMode="auto">
            <a:xfrm>
              <a:off x="8247838" y="5723467"/>
              <a:ext cx="336122" cy="269455"/>
            </a:xfrm>
            <a:prstGeom prst="rect">
              <a:avLst/>
            </a:prstGeom>
            <a:grpFill/>
            <a:ln w="31750">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1600" dirty="0">
                <a:solidFill>
                  <a:schemeClr val="accent1"/>
                </a:solidFill>
                <a:latin typeface="+mj-lt"/>
              </a:endParaRPr>
            </a:p>
          </p:txBody>
        </p:sp>
        <p:sp>
          <p:nvSpPr>
            <p:cNvPr id="84" name="Rectangle 83"/>
            <p:cNvSpPr/>
            <p:nvPr/>
          </p:nvSpPr>
          <p:spPr bwMode="auto">
            <a:xfrm>
              <a:off x="8415899" y="5723467"/>
              <a:ext cx="336122" cy="269455"/>
            </a:xfrm>
            <a:prstGeom prst="rect">
              <a:avLst/>
            </a:prstGeom>
            <a:grpFill/>
            <a:ln w="31750">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1600" dirty="0">
                <a:solidFill>
                  <a:schemeClr val="accent1"/>
                </a:solidFill>
                <a:latin typeface="+mj-lt"/>
              </a:endParaRPr>
            </a:p>
          </p:txBody>
        </p:sp>
        <p:sp>
          <p:nvSpPr>
            <p:cNvPr id="85" name="Rectangle 84"/>
            <p:cNvSpPr/>
            <p:nvPr/>
          </p:nvSpPr>
          <p:spPr bwMode="auto">
            <a:xfrm>
              <a:off x="8583960" y="5723467"/>
              <a:ext cx="168061" cy="269455"/>
            </a:xfrm>
            <a:prstGeom prst="rect">
              <a:avLst/>
            </a:prstGeom>
            <a:grpFill/>
            <a:ln w="31750">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1600" dirty="0">
                <a:solidFill>
                  <a:schemeClr val="accent1"/>
                </a:solidFill>
                <a:latin typeface="+mj-lt"/>
              </a:endParaRPr>
            </a:p>
          </p:txBody>
        </p:sp>
      </p:grpSp>
      <p:sp>
        <p:nvSpPr>
          <p:cNvPr id="87" name="Content Placeholder 4"/>
          <p:cNvSpPr txBox="1">
            <a:spLocks/>
          </p:cNvSpPr>
          <p:nvPr/>
        </p:nvSpPr>
        <p:spPr>
          <a:xfrm>
            <a:off x="4509780" y="5104663"/>
            <a:ext cx="5057204" cy="1438855"/>
          </a:xfrm>
          <a:prstGeom prst="rect">
            <a:avLst/>
          </a:prstGeom>
        </p:spPr>
        <p:txBody>
          <a:bodyPr vert="horz" wrap="square" lIns="9144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300"/>
              </a:spcAft>
              <a:buNone/>
            </a:pPr>
            <a:r>
              <a:rPr lang="en-US" sz="1800" spc="-51" dirty="0">
                <a:solidFill>
                  <a:schemeClr val="bg1">
                    <a:alpha val="99000"/>
                  </a:schemeClr>
                </a:solidFill>
              </a:rPr>
              <a:t>Benefits: </a:t>
            </a:r>
          </a:p>
          <a:p>
            <a:pPr marL="0" lvl="1" indent="0">
              <a:spcBef>
                <a:spcPts val="0"/>
              </a:spcBef>
              <a:spcAft>
                <a:spcPts val="600"/>
              </a:spcAft>
              <a:buNone/>
            </a:pPr>
            <a:r>
              <a:rPr lang="en-US" sz="2400" spc="-51" dirty="0">
                <a:solidFill>
                  <a:schemeClr val="bg1">
                    <a:alpha val="99000"/>
                  </a:schemeClr>
                </a:solidFill>
                <a:latin typeface="Segoe UI Light" pitchFamily="34" charset="0"/>
              </a:rPr>
              <a:t>Relational database</a:t>
            </a:r>
          </a:p>
          <a:p>
            <a:pPr marL="0" lvl="1" indent="0">
              <a:spcBef>
                <a:spcPts val="0"/>
              </a:spcBef>
              <a:spcAft>
                <a:spcPts val="600"/>
              </a:spcAft>
              <a:buNone/>
            </a:pPr>
            <a:r>
              <a:rPr lang="en-US" sz="2400" spc="-51" dirty="0">
                <a:solidFill>
                  <a:schemeClr val="bg1">
                    <a:alpha val="99000"/>
                  </a:schemeClr>
                </a:solidFill>
                <a:latin typeface="Segoe UI Light" pitchFamily="34" charset="0"/>
              </a:rPr>
              <a:t>Highly available</a:t>
            </a:r>
          </a:p>
          <a:p>
            <a:pPr marL="0" lvl="1" indent="0">
              <a:spcBef>
                <a:spcPts val="0"/>
              </a:spcBef>
              <a:spcAft>
                <a:spcPts val="600"/>
              </a:spcAft>
              <a:buNone/>
            </a:pPr>
            <a:r>
              <a:rPr lang="en-US" sz="2400" spc="-51" dirty="0">
                <a:solidFill>
                  <a:schemeClr val="bg1">
                    <a:alpha val="99000"/>
                  </a:schemeClr>
                </a:solidFill>
                <a:latin typeface="Segoe UI Light" pitchFamily="34" charset="0"/>
              </a:rPr>
              <a:t>Managed for you as a service</a:t>
            </a:r>
          </a:p>
        </p:txBody>
      </p:sp>
      <p:sp>
        <p:nvSpPr>
          <p:cNvPr id="89" name="Rectangle 88"/>
          <p:cNvSpPr/>
          <p:nvPr/>
        </p:nvSpPr>
        <p:spPr>
          <a:xfrm>
            <a:off x="-155448" y="5046607"/>
            <a:ext cx="3502899" cy="1080296"/>
          </a:xfrm>
          <a:prstGeom prst="rect">
            <a:avLst/>
          </a:prstGeom>
        </p:spPr>
        <p:txBody>
          <a:bodyPr wrap="square" lIns="182880" tIns="91440" anchor="t" anchorCtr="0">
            <a:spAutoFit/>
          </a:bodyPr>
          <a:lstStyle/>
          <a:p>
            <a:pPr algn="r" defTabSz="914361">
              <a:lnSpc>
                <a:spcPct val="90000"/>
              </a:lnSpc>
              <a:defRPr/>
            </a:pPr>
            <a:r>
              <a:rPr lang="en-US" sz="2800" kern="0" dirty="0" smtClean="0">
                <a:solidFill>
                  <a:schemeClr val="tx1">
                    <a:lumMod val="75000"/>
                    <a:lumOff val="25000"/>
                    <a:alpha val="99000"/>
                  </a:schemeClr>
                </a:solidFill>
                <a:latin typeface="Segoe UI Light" pitchFamily="34" charset="0"/>
              </a:rPr>
              <a:t>Windows Azure SQL</a:t>
            </a:r>
            <a:r>
              <a:rPr lang="en-US" sz="2800" kern="0" dirty="0">
                <a:solidFill>
                  <a:schemeClr val="tx1">
                    <a:lumMod val="75000"/>
                    <a:lumOff val="25000"/>
                    <a:alpha val="99000"/>
                  </a:schemeClr>
                </a:solidFill>
                <a:latin typeface="Segoe UI Light" pitchFamily="34" charset="0"/>
              </a:rPr>
              <a:t/>
            </a:r>
            <a:br>
              <a:rPr lang="en-US" sz="2800" kern="0" dirty="0">
                <a:solidFill>
                  <a:schemeClr val="tx1">
                    <a:lumMod val="75000"/>
                    <a:lumOff val="25000"/>
                    <a:alpha val="99000"/>
                  </a:schemeClr>
                </a:solidFill>
                <a:latin typeface="Segoe UI Light" pitchFamily="34" charset="0"/>
              </a:rPr>
            </a:br>
            <a:r>
              <a:rPr lang="en-US" sz="4000" kern="0" dirty="0" smtClean="0">
                <a:solidFill>
                  <a:schemeClr val="accent1">
                    <a:alpha val="99000"/>
                  </a:schemeClr>
                </a:solidFill>
                <a:latin typeface="+mj-lt"/>
              </a:rPr>
              <a:t>Database</a:t>
            </a:r>
            <a:endParaRPr lang="en-US" sz="4000" kern="0" dirty="0">
              <a:solidFill>
                <a:schemeClr val="accent1">
                  <a:alpha val="99000"/>
                </a:schemeClr>
              </a:solidFill>
              <a:latin typeface="+mj-lt"/>
            </a:endParaRPr>
          </a:p>
        </p:txBody>
      </p:sp>
      <p:sp>
        <p:nvSpPr>
          <p:cNvPr id="35" name="Freeform 6"/>
          <p:cNvSpPr>
            <a:spLocks noEditPoints="1"/>
          </p:cNvSpPr>
          <p:nvPr/>
        </p:nvSpPr>
        <p:spPr bwMode="auto">
          <a:xfrm>
            <a:off x="3665110" y="5159103"/>
            <a:ext cx="475459" cy="855303"/>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73946256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Props1.xml><?xml version="1.0" encoding="utf-8"?>
<ds:datastoreItem xmlns:ds="http://schemas.openxmlformats.org/officeDocument/2006/customXml" ds:itemID="{8CB0E9F8-45A6-4349-8772-DDF90CC991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69B2F97D-0457-4986-9734-D03EB073C5EA}">
  <ds:schemaRefs>
    <ds:schemaRef ds:uri="http://schemas.openxmlformats.org/package/2006/metadata/core-properties"/>
    <ds:schemaRef ds:uri="http://schemas.microsoft.com/office/infopath/2007/PartnerControls"/>
    <ds:schemaRef ds:uri="http://purl.org/dc/terms/"/>
    <ds:schemaRef ds:uri="http://www.w3.org/XML/1998/namespace"/>
    <ds:schemaRef ds:uri="http://schemas.microsoft.com/office/2006/metadata/properties"/>
    <ds:schemaRef ds:uri="http://purl.org/dc/elements/1.1/"/>
    <ds:schemaRef ds:uri="http://schemas.microsoft.com/office/2006/documentManagement/types"/>
    <ds:schemaRef ds:uri="230e9df3-be65-4c73-a93b-d1236ebd677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_Template 16x9_r08</Template>
  <TotalTime>3450</TotalTime>
  <Words>999</Words>
  <Application>Microsoft Office PowerPoint</Application>
  <PresentationFormat>Custom</PresentationFormat>
  <Paragraphs>329</Paragraphs>
  <Slides>33</Slides>
  <Notes>33</Notes>
  <HiddenSlides>0</HiddenSlides>
  <MMClips>0</MMClips>
  <ScaleCrop>false</ScaleCrop>
  <HeadingPairs>
    <vt:vector size="4" baseType="variant">
      <vt:variant>
        <vt:lpstr>Theme</vt:lpstr>
      </vt:variant>
      <vt:variant>
        <vt:i4>4</vt:i4>
      </vt:variant>
      <vt:variant>
        <vt:lpstr>Slide Titles</vt:lpstr>
      </vt:variant>
      <vt:variant>
        <vt:i4>33</vt:i4>
      </vt:variant>
    </vt:vector>
  </HeadingPairs>
  <TitlesOfParts>
    <vt:vector size="37" baseType="lpstr">
      <vt:lpstr>MS1444_Windows Azure Template 16x9_r08</vt:lpstr>
      <vt:lpstr>White with Consolas font for code slides</vt:lpstr>
      <vt:lpstr>MS1444_Windows Azure Template 16x9_r08a</vt:lpstr>
      <vt:lpstr>1_White with Consolas font for code slides</vt:lpstr>
      <vt:lpstr>Building Mobile Phone Applications in the Cloud</vt:lpstr>
      <vt:lpstr>Agenda</vt:lpstr>
      <vt:lpstr>BabelCam</vt:lpstr>
      <vt:lpstr>PowerPoint Presentation</vt:lpstr>
      <vt:lpstr>Features in Action</vt:lpstr>
      <vt:lpstr>Three Reasons for Device + Cloud</vt:lpstr>
      <vt:lpstr>Why Windows Azure?</vt:lpstr>
      <vt:lpstr>Storage</vt:lpstr>
      <vt:lpstr>Storage: What are our options?</vt:lpstr>
      <vt:lpstr>Storage: Secrets</vt:lpstr>
      <vt:lpstr>Storage: How do we keep secrets secret?</vt:lpstr>
      <vt:lpstr>Storage: Using Shared Access Signatures </vt:lpstr>
      <vt:lpstr>Storage: Windows Azure SQL Database</vt:lpstr>
      <vt:lpstr>Storage: Offloading work through queues</vt:lpstr>
      <vt:lpstr>Windows Azure Toolkits for Devices</vt:lpstr>
      <vt:lpstr>Identity</vt:lpstr>
      <vt:lpstr>Identity: What are the options?</vt:lpstr>
      <vt:lpstr>Using ACS from Windows Phone using NuGet</vt:lpstr>
      <vt:lpstr>Communications</vt:lpstr>
      <vt:lpstr>Communications</vt:lpstr>
      <vt:lpstr>Communications: Device-initiated</vt:lpstr>
      <vt:lpstr>Communications: Cloud-initiated</vt:lpstr>
      <vt:lpstr>Communications: Subscribing to Push</vt:lpstr>
      <vt:lpstr>Communications: Cloud-initiated to device?</vt:lpstr>
      <vt:lpstr>Notifications: Different services</vt:lpstr>
      <vt:lpstr>Demonstrate Push Notifications on Windows Phone using NuGets</vt:lpstr>
      <vt:lpstr>Platform Services</vt:lpstr>
      <vt:lpstr>Platform Services</vt:lpstr>
      <vt:lpstr>Tools &amp; Resources</vt:lpstr>
      <vt:lpstr>Windows Azure Toolkits for Devices</vt:lpstr>
      <vt:lpstr>Summary</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ARTHURYA@microsoft.com</dc:creator>
  <cp:lastModifiedBy>James Conard</cp:lastModifiedBy>
  <cp:revision>167</cp:revision>
  <dcterms:created xsi:type="dcterms:W3CDTF">2011-03-29T16:07:22Z</dcterms:created>
  <dcterms:modified xsi:type="dcterms:W3CDTF">2012-06-16T17:58:08Z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y fmtid="{D5CDD505-2E9C-101B-9397-08002B2CF9AE}" pid="3" name="TaxKeyword">
    <vt:lpwstr/>
  </property>
</Properties>
</file>