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5.xml" ContentType="application/vnd.openxmlformats-officedocument.presentationml.notesSlide+xml"/>
  <Override PartName="/ppt/tags/tag7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9.xml" ContentType="application/vnd.openxmlformats-officedocument.presentationml.tags+xml"/>
  <Override PartName="/ppt/notesSlides/notesSlide28.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86" r:id="rId1"/>
    <p:sldMasterId id="2147483805" r:id="rId2"/>
  </p:sldMasterIdLst>
  <p:notesMasterIdLst>
    <p:notesMasterId r:id="rId44"/>
  </p:notesMasterIdLst>
  <p:handoutMasterIdLst>
    <p:handoutMasterId r:id="rId45"/>
  </p:handoutMasterIdLst>
  <p:sldIdLst>
    <p:sldId id="370" r:id="rId3"/>
    <p:sldId id="452" r:id="rId4"/>
    <p:sldId id="396" r:id="rId5"/>
    <p:sldId id="455" r:id="rId6"/>
    <p:sldId id="456" r:id="rId7"/>
    <p:sldId id="422" r:id="rId8"/>
    <p:sldId id="423" r:id="rId9"/>
    <p:sldId id="454" r:id="rId10"/>
    <p:sldId id="453" r:id="rId11"/>
    <p:sldId id="457" r:id="rId12"/>
    <p:sldId id="404" r:id="rId13"/>
    <p:sldId id="405" r:id="rId14"/>
    <p:sldId id="430" r:id="rId15"/>
    <p:sldId id="431" r:id="rId16"/>
    <p:sldId id="424" r:id="rId17"/>
    <p:sldId id="425" r:id="rId18"/>
    <p:sldId id="432" r:id="rId19"/>
    <p:sldId id="433" r:id="rId20"/>
    <p:sldId id="461" r:id="rId21"/>
    <p:sldId id="434" r:id="rId22"/>
    <p:sldId id="435" r:id="rId23"/>
    <p:sldId id="458" r:id="rId24"/>
    <p:sldId id="427" r:id="rId25"/>
    <p:sldId id="436" r:id="rId26"/>
    <p:sldId id="459" r:id="rId27"/>
    <p:sldId id="437" r:id="rId28"/>
    <p:sldId id="438" r:id="rId29"/>
    <p:sldId id="439" r:id="rId30"/>
    <p:sldId id="440" r:id="rId31"/>
    <p:sldId id="441" r:id="rId32"/>
    <p:sldId id="442" r:id="rId33"/>
    <p:sldId id="443" r:id="rId34"/>
    <p:sldId id="444" r:id="rId35"/>
    <p:sldId id="445" r:id="rId36"/>
    <p:sldId id="446" r:id="rId37"/>
    <p:sldId id="447" r:id="rId38"/>
    <p:sldId id="462" r:id="rId39"/>
    <p:sldId id="460" r:id="rId40"/>
    <p:sldId id="449" r:id="rId41"/>
    <p:sldId id="450" r:id="rId42"/>
    <p:sldId id="451" r:id="rId43"/>
  </p:sldIdLst>
  <p:sldSz cx="12188825" cy="6858000"/>
  <p:notesSz cx="6858000" cy="9144000"/>
  <p:embeddedFontLst>
    <p:embeddedFont>
      <p:font typeface="Segoe UI" pitchFamily="34" charset="0"/>
      <p:regular r:id="rId46"/>
      <p:bold r:id="rId47"/>
      <p:italic r:id="rId48"/>
      <p:boldItalic r:id="rId49"/>
    </p:embeddedFont>
    <p:embeddedFont>
      <p:font typeface="Consolas" pitchFamily="49" charset="0"/>
      <p:regular r:id="rId50"/>
      <p:bold r:id="rId51"/>
      <p:italic r:id="rId52"/>
      <p:boldItalic r:id="rId53"/>
    </p:embeddedFont>
    <p:embeddedFont>
      <p:font typeface="Segoe UI Light" pitchFamily="34" charset="0"/>
      <p:regular r:id="rId54"/>
      <p:italic r:id="rId55"/>
    </p:embeddedFont>
  </p:embeddedFontLst>
  <p:custDataLst>
    <p:tags r:id="rId56"/>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262" autoAdjust="0"/>
    <p:restoredTop sz="96970" autoAdjust="0"/>
  </p:normalViewPr>
  <p:slideViewPr>
    <p:cSldViewPr snapToGrid="0">
      <p:cViewPr varScale="1">
        <p:scale>
          <a:sx n="72" d="100"/>
          <a:sy n="72" d="100"/>
        </p:scale>
        <p:origin x="-648" y="-90"/>
      </p:cViewPr>
      <p:guideLst>
        <p:guide orient="horz" pos="145"/>
        <p:guide orient="horz" pos="1484"/>
        <p:guide orient="horz" pos="4176"/>
        <p:guide orient="horz" pos="3948"/>
        <p:guide orient="horz" pos="910"/>
        <p:guide orient="horz" pos="1199"/>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275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Windows Azure Application Lifecycle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Application Lifecycle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6/16/2012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kern="1200" dirty="0" smtClean="0">
                <a:solidFill>
                  <a:schemeClr val="tx1"/>
                </a:solidFill>
                <a:latin typeface="Segoe UI" pitchFamily="34" charset="0"/>
                <a:ea typeface="+mn-ea"/>
                <a:cs typeface="+mn-cs"/>
              </a:rPr>
              <a:t>Slide Objective</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Windows Azure allows for 2 deployment packages as part of the same project, Production and Staging</a:t>
            </a:r>
          </a:p>
          <a:p>
            <a:pPr marL="171450" indent="-171450">
              <a:buFont typeface="Arial" pitchFamily="34" charset="0"/>
              <a:buChar char="•"/>
            </a:pPr>
            <a:endParaRPr lang="en-US" sz="400" kern="1200" dirty="0" smtClean="0">
              <a:solidFill>
                <a:schemeClr val="tx1"/>
              </a:solidFill>
              <a:latin typeface="Segoe UI" pitchFamily="34" charset="0"/>
              <a:ea typeface="Segoe UI" pitchFamily="34" charset="0"/>
              <a:cs typeface="Segoe UI" pitchFamily="34" charset="0"/>
            </a:endParaRPr>
          </a:p>
          <a:p>
            <a:pPr marL="0" indent="0">
              <a:buFont typeface="Arial" pitchFamily="34" charset="0"/>
              <a:buNone/>
            </a:pPr>
            <a:r>
              <a:rPr lang="en-US" sz="1000" b="1" kern="1200" dirty="0" smtClean="0">
                <a:solidFill>
                  <a:schemeClr val="tx1"/>
                </a:solidFill>
                <a:latin typeface="Segoe UI" pitchFamily="34" charset="0"/>
                <a:ea typeface="+mn-ea"/>
                <a:cs typeface="+mn-cs"/>
              </a:rPr>
              <a:t>Speaking Points</a:t>
            </a:r>
            <a:endParaRPr lang="en-US" sz="105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Staging Costs money to use</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Flip around</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Each package has a unique version for that project.</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The “production” package services requests from the website URL. Worker roles operate normally.</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Any package in “Staging” will only serve web requests from a temp URL – which is a GUID and is shown below the package. This is great to run smoke tests on.</a:t>
            </a: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119432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Show the Windows Azure Compute</a:t>
            </a:r>
            <a:r>
              <a:rPr lang="en-US" sz="1200" kern="1200" baseline="0" dirty="0" smtClean="0">
                <a:solidFill>
                  <a:schemeClr val="tx1"/>
                </a:solidFill>
                <a:ea typeface="+mn-ea"/>
                <a:cs typeface="+mn-cs"/>
              </a:rPr>
              <a:t> Explorer</a:t>
            </a:r>
          </a:p>
          <a:p>
            <a:pPr marL="171450" indent="-171450">
              <a:buFont typeface="Arial" pitchFamily="34" charset="0"/>
              <a:buChar char="•"/>
            </a:pPr>
            <a:endParaRPr lang="en-US" dirty="0" smtClean="0"/>
          </a:p>
          <a:p>
            <a:r>
              <a:rPr lang="en-US" sz="1400" b="1" dirty="0"/>
              <a:t>Speaking Points</a:t>
            </a:r>
          </a:p>
          <a:p>
            <a:pPr marL="171450" lvl="0" indent="-171450">
              <a:spcBef>
                <a:spcPts val="600"/>
              </a:spcBef>
              <a:buFont typeface="Arial" pitchFamily="34" charset="0"/>
              <a:buChar char="•"/>
            </a:pPr>
            <a:r>
              <a:rPr lang="en-NZ" sz="1200" dirty="0"/>
              <a:t>Compute Explorer </a:t>
            </a:r>
          </a:p>
          <a:p>
            <a:pPr marL="292191" lvl="3" indent="-171450"/>
            <a:r>
              <a:rPr lang="en-NZ" sz="1200" dirty="0"/>
              <a:t>an extension to the Visual Studio Server Explorer window </a:t>
            </a:r>
          </a:p>
          <a:p>
            <a:pPr marL="292191" lvl="3" indent="-171450"/>
            <a:r>
              <a:rPr lang="en-NZ" sz="1200" dirty="0"/>
              <a:t>provides a read-only view of deployment status for your hosted services in Windows Azure</a:t>
            </a:r>
          </a:p>
          <a:p>
            <a:endParaRPr lang="en-US" sz="1400" b="1" kern="1200" dirty="0" smtClean="0">
              <a:solidFill>
                <a:schemeClr val="tx1"/>
              </a:solidFill>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679106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713295" rtl="0" eaLnBrk="1" fontAlgn="auto" latinLnBrk="0" hangingPunct="1">
              <a:lnSpc>
                <a:spcPct val="90000"/>
              </a:lnSpc>
              <a:spcBef>
                <a:spcPts val="0"/>
              </a:spcBef>
              <a:spcAft>
                <a:spcPts val="260"/>
              </a:spcAft>
              <a:buClrTx/>
              <a:buSzTx/>
              <a:buFont typeface="Arial" pitchFamily="34" charset="0"/>
              <a:buNone/>
              <a:tabLst/>
              <a:defRPr/>
            </a:pPr>
            <a:r>
              <a:rPr kumimoji="0" lang="en-US" sz="1400" b="1" i="0" u="none" strike="noStrike" kern="1200" cap="none" spc="0" normalizeH="0" baseline="0" noProof="0" dirty="0" smtClean="0">
                <a:ln>
                  <a:noFill/>
                </a:ln>
                <a:solidFill>
                  <a:prstClr val="black"/>
                </a:solidFill>
                <a:effectLst/>
                <a:uLnTx/>
                <a:uFillTx/>
                <a:ea typeface="+mn-ea"/>
                <a:cs typeface="+mn-cs"/>
              </a:rPr>
              <a:t>Slide Objective</a:t>
            </a:r>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kumimoji="0" lang="en-US" sz="1200" b="0" i="0" u="none" strike="noStrike" kern="1200" cap="none" spc="0" normalizeH="0" baseline="0" noProof="0" dirty="0" smtClean="0">
                <a:ln>
                  <a:noFill/>
                </a:ln>
                <a:solidFill>
                  <a:prstClr val="black"/>
                </a:solidFill>
                <a:effectLst/>
                <a:uLnTx/>
                <a:uFillTx/>
                <a:ea typeface="+mn-ea"/>
                <a:cs typeface="+mn-cs"/>
              </a:rPr>
              <a:t>Show the Windows Azure Storage Explorer</a:t>
            </a:r>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kumimoji="0" lang="en-US" sz="7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r>
              <a:rPr lang="en-US" sz="1400" b="1" dirty="0">
                <a:solidFill>
                  <a:prstClr val="black"/>
                </a:solidFill>
              </a:rPr>
              <a:t>Speaking Points</a:t>
            </a:r>
          </a:p>
          <a:p>
            <a:pPr marL="171450" marR="0" lvl="0" indent="-171450" algn="l" defTabSz="713295" rtl="0" eaLnBrk="1" fontAlgn="auto" latinLnBrk="0" hangingPunct="1">
              <a:lnSpc>
                <a:spcPct val="100000"/>
              </a:lnSpc>
              <a:spcBef>
                <a:spcPts val="600"/>
              </a:spcBef>
              <a:spcAft>
                <a:spcPts val="260"/>
              </a:spcAft>
              <a:buClrTx/>
              <a:buSzTx/>
              <a:buFont typeface="Arial" pitchFamily="34" charset="0"/>
              <a:buChar char="•"/>
              <a:tabLst/>
              <a:defRPr/>
            </a:pPr>
            <a:r>
              <a:rPr kumimoji="0" lang="en-NZ" sz="1200" b="0" i="0" u="none" strike="noStrike" kern="1200" cap="none" spc="0" normalizeH="0" baseline="0" noProof="0" dirty="0" smtClean="0">
                <a:ln>
                  <a:noFill/>
                </a:ln>
                <a:solidFill>
                  <a:prstClr val="black"/>
                </a:solidFill>
                <a:effectLst/>
                <a:uLnTx/>
                <a:uFillTx/>
                <a:ea typeface="+mn-ea"/>
                <a:cs typeface="+mn-cs"/>
              </a:rPr>
              <a:t>Storage Explorer</a:t>
            </a:r>
          </a:p>
          <a:p>
            <a:pPr marL="292191" lvl="3" indent="-171450">
              <a:lnSpc>
                <a:spcPct val="100000"/>
              </a:lnSpc>
            </a:pPr>
            <a:r>
              <a:rPr lang="en-NZ" sz="1200" kern="1200" dirty="0" smtClean="0">
                <a:solidFill>
                  <a:schemeClr val="tx1"/>
                </a:solidFill>
                <a:ea typeface="+mn-ea"/>
                <a:cs typeface="+mn-cs"/>
              </a:rPr>
              <a:t>An extension to the Visual Studio Server Explorer window </a:t>
            </a:r>
          </a:p>
          <a:p>
            <a:pPr marL="292191" lvl="3" indent="-171450">
              <a:lnSpc>
                <a:spcPct val="100000"/>
              </a:lnSpc>
            </a:pPr>
            <a:r>
              <a:rPr lang="en-NZ" sz="1200" kern="1200" dirty="0" smtClean="0">
                <a:solidFill>
                  <a:schemeClr val="tx1"/>
                </a:solidFill>
                <a:ea typeface="+mn-ea"/>
                <a:cs typeface="+mn-cs"/>
              </a:rPr>
              <a:t>Provides read-only of blob &amp; table data in your Windows Azure storage accounts</a:t>
            </a:r>
          </a:p>
          <a:p>
            <a:pPr marL="292191" lvl="3" indent="-171450">
              <a:lnSpc>
                <a:spcPct val="100000"/>
              </a:lnSpc>
            </a:pPr>
            <a:r>
              <a:rPr lang="en-NZ" sz="1200" kern="1200" dirty="0" smtClean="0">
                <a:solidFill>
                  <a:schemeClr val="tx1"/>
                </a:solidFill>
                <a:ea typeface="+mn-ea"/>
                <a:cs typeface="+mn-cs"/>
              </a:rPr>
              <a:t>Data is cached locally and only refreshed when change is detected</a:t>
            </a:r>
          </a:p>
          <a:p>
            <a:pPr marL="171450" marR="0" lvl="0" indent="-171450" algn="l" defTabSz="713295" rtl="0" eaLnBrk="1" fontAlgn="auto" latinLnBrk="0" hangingPunct="1">
              <a:lnSpc>
                <a:spcPct val="100000"/>
              </a:lnSpc>
              <a:spcBef>
                <a:spcPts val="600"/>
              </a:spcBef>
              <a:spcAft>
                <a:spcPts val="260"/>
              </a:spcAft>
              <a:buClrTx/>
              <a:buSzTx/>
              <a:buFont typeface="Arial" pitchFamily="34" charset="0"/>
              <a:buChar char="•"/>
              <a:tabLst/>
              <a:defRPr/>
            </a:pPr>
            <a:endParaRPr kumimoji="0" lang="en-NZ"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713295" rtl="0" eaLnBrk="1" fontAlgn="auto" latinLnBrk="0" hangingPunct="1">
              <a:lnSpc>
                <a:spcPct val="90000"/>
              </a:lnSpc>
              <a:spcBef>
                <a:spcPts val="0"/>
              </a:spcBef>
              <a:spcAft>
                <a:spcPts val="26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Segoe UI" pitchFamily="34" charset="0"/>
              <a:ea typeface="+mn-ea"/>
              <a:cs typeface="+mn-cs"/>
            </a:endParaRP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153371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/out: &lt;file | directory&gt;			This option indicates the output format and location for the role binaries.</a:t>
            </a:r>
          </a:p>
          <a:p>
            <a:endParaRPr lang="en-NZ" dirty="0" smtClean="0"/>
          </a:p>
          <a:p>
            <a:r>
              <a:rPr lang="en-NZ" dirty="0" smtClean="0"/>
              <a:t>/role:&lt;rolename&gt;;&lt;role-binaries-directory&gt;; 	This option specifies the directory where the binaries for a role reside and the DLL where the entry point of the role is defined. </a:t>
            </a:r>
          </a:p>
          <a:p>
            <a:r>
              <a:rPr lang="en-NZ" dirty="0" smtClean="0"/>
              <a:t>					The command line may include one /role option for each role in the service definition file.</a:t>
            </a:r>
          </a:p>
          <a:p>
            <a:endParaRPr lang="en-NZ" dirty="0" smtClean="0"/>
          </a:p>
          <a:p>
            <a:endParaRPr lang="en-NZ" dirty="0" smtClean="0"/>
          </a:p>
          <a:p>
            <a:r>
              <a:rPr lang="en-NZ" dirty="0" smtClean="0"/>
              <a:t>/copyOnly					files are copied into a folder hierarchy whereas omitting this flag would produce a .cspkg formatted file that would be used as a 					deployment package for deploying to Windows Azure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61119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713295" rtl="0" eaLnBrk="1" fontAlgn="auto" latinLnBrk="0" hangingPunct="1">
              <a:lnSpc>
                <a:spcPct val="90000"/>
              </a:lnSpc>
              <a:spcBef>
                <a:spcPts val="0"/>
              </a:spcBef>
              <a:spcAft>
                <a:spcPts val="26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Segoe UI" pitchFamily="34" charset="0"/>
                <a:ea typeface="+mn-ea"/>
                <a:cs typeface="+mn-cs"/>
              </a:rPr>
              <a:t>Slide Objective</a:t>
            </a:r>
          </a:p>
          <a:p>
            <a:r>
              <a:rPr lang="en-NZ" b="0" dirty="0" smtClean="0"/>
              <a:t>Understand the role that certificates play in Windows Azure</a:t>
            </a:r>
          </a:p>
          <a:p>
            <a:endParaRPr lang="en-NZ" dirty="0" smtClean="0"/>
          </a:p>
          <a:p>
            <a:r>
              <a:rPr lang="en-NZ" b="1" dirty="0" smtClean="0"/>
              <a:t>Speaker notes</a:t>
            </a:r>
            <a:r>
              <a:rPr lang="en-NZ" dirty="0" smtClean="0"/>
              <a:t/>
            </a:r>
            <a:br>
              <a:rPr lang="en-NZ" dirty="0" smtClean="0"/>
            </a:br>
            <a:r>
              <a:rPr lang="en-NZ" dirty="0" smtClean="0"/>
              <a:t>To ensure that access to the Service Management API is secure, you must first associate a certificate with your subscription. </a:t>
            </a:r>
          </a:p>
          <a:p>
            <a:endParaRPr lang="en-NZ" dirty="0" smtClean="0"/>
          </a:p>
          <a:p>
            <a:r>
              <a:rPr lang="en-NZ" dirty="0" smtClean="0"/>
              <a:t>The management service uses the certificate to authenticate requests. </a:t>
            </a:r>
          </a:p>
          <a:p>
            <a:r>
              <a:rPr lang="en-NZ" dirty="0" smtClean="0"/>
              <a:t>You can use a self-signed certificate or one signed by a certification authority. </a:t>
            </a:r>
          </a:p>
          <a:p>
            <a:r>
              <a:rPr lang="en-NZ" dirty="0" smtClean="0"/>
              <a:t>Any valid X.509 v3 is suitable as long as its key length is at least 2048 bits</a:t>
            </a:r>
          </a:p>
          <a:p>
            <a:endParaRPr lang="en-NZ" dirty="0" smtClean="0"/>
          </a:p>
          <a:p>
            <a:r>
              <a:rPr lang="en-NZ" b="1" dirty="0" smtClean="0">
                <a:effectLst/>
              </a:rPr>
              <a:t>Generating a Self-Signed Certificate </a:t>
            </a:r>
          </a:p>
          <a:p>
            <a:r>
              <a:rPr lang="en-NZ" dirty="0" smtClean="0">
                <a:effectLst/>
              </a:rPr>
              <a:t>To ensure that access to the Service Management API is secure, you must first associate a certificate with your subscription. </a:t>
            </a:r>
          </a:p>
          <a:p>
            <a:r>
              <a:rPr lang="en-NZ" dirty="0" smtClean="0">
                <a:effectLst/>
              </a:rPr>
              <a:t>The management service uses the certificate to authenticate requests. You can use a self-signed certificate or one signed by a certification authority.</a:t>
            </a:r>
            <a:br>
              <a:rPr lang="en-NZ" dirty="0" smtClean="0">
                <a:effectLst/>
              </a:rPr>
            </a:br>
            <a:r>
              <a:rPr lang="en-NZ" dirty="0" smtClean="0">
                <a:effectLst/>
              </a:rPr>
              <a:t/>
            </a:r>
            <a:br>
              <a:rPr lang="en-NZ" dirty="0" smtClean="0">
                <a:effectLst/>
              </a:rPr>
            </a:br>
            <a:r>
              <a:rPr lang="en-NZ" dirty="0" smtClean="0">
                <a:effectLst/>
              </a:rPr>
              <a:t>Run the following command to generate and install the certificate: </a:t>
            </a:r>
          </a:p>
          <a:p>
            <a:endParaRPr lang="en-NZ" dirty="0" smtClean="0">
              <a:effectLst/>
            </a:endParaRPr>
          </a:p>
          <a:p>
            <a:r>
              <a:rPr lang="en-NZ" dirty="0" smtClean="0">
                <a:effectLst/>
              </a:rPr>
              <a:t>makecert -r -pe -a sha1 -n CN=AzureMgmt -ss My -sky exchange -b 04/30/2010 -e 12/31/2039 "AzureMgmt.cer“</a:t>
            </a:r>
          </a:p>
          <a:p>
            <a:endParaRPr lang="en-NZ" dirty="0" smtClean="0">
              <a:effectLst/>
            </a:endParaRPr>
          </a:p>
          <a:p>
            <a:r>
              <a:rPr lang="en-NZ" b="1" dirty="0" smtClean="0">
                <a:effectLst/>
              </a:rPr>
              <a:t>Notes</a:t>
            </a:r>
          </a:p>
          <a:p>
            <a:r>
              <a:rPr lang="en-NZ" dirty="0" smtClean="0">
                <a:effectLst/>
              </a:rPr>
              <a:t>http://www.syringe.net.nz/2010/05/03/WindowsAzureCertificatesForSelfManagementScenarios.aspx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571965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b="1" dirty="0" smtClean="0"/>
              <a:t>Slide Objective</a:t>
            </a:r>
          </a:p>
          <a:p>
            <a:r>
              <a:rPr lang="en-NZ" b="0" dirty="0" smtClean="0"/>
              <a:t>Understand the steps required to call the management API</a:t>
            </a:r>
          </a:p>
          <a:p>
            <a:endParaRPr lang="en-NZ" b="1" dirty="0" smtClean="0"/>
          </a:p>
          <a:p>
            <a:r>
              <a:rPr lang="en-NZ" b="1" dirty="0" smtClean="0"/>
              <a:t>Speaker Notes</a:t>
            </a:r>
          </a:p>
          <a:p>
            <a:r>
              <a:rPr lang="en-NZ" dirty="0" smtClean="0">
                <a:effectLst/>
              </a:rPr>
              <a:t>The Windows Azure Management API uses x509 certificates to authenticate callers. In order to make a call to the API you need to have a </a:t>
            </a:r>
            <a:r>
              <a:rPr lang="en-NZ" sz="700" b="1" kern="1200" dirty="0" smtClean="0">
                <a:solidFill>
                  <a:schemeClr val="tx1"/>
                </a:solidFill>
                <a:effectLst/>
                <a:latin typeface="Segoe UI" pitchFamily="34" charset="0"/>
                <a:ea typeface="+mn-ea"/>
                <a:cs typeface="+mn-cs"/>
              </a:rPr>
              <a:t>certificate</a:t>
            </a:r>
            <a:r>
              <a:rPr lang="en-NZ" dirty="0" smtClean="0">
                <a:effectLst/>
              </a:rPr>
              <a:t> with both public and private key at the client and the public key uploaded into the Azure portal. But, if you then want to call the management API from your Windows Azure VMs then you’ll also need to install the cert into the instances by defining them in the service definition This post will show you how.</a:t>
            </a:r>
            <a:endParaRPr lang="en-NZ" b="1" dirty="0" smtClean="0"/>
          </a:p>
          <a:p>
            <a:endParaRPr lang="en-NZ" baseline="0" dirty="0" smtClean="0"/>
          </a:p>
          <a:p>
            <a:r>
              <a:rPr lang="en-NZ" dirty="0" smtClean="0">
                <a:effectLst/>
              </a:rPr>
              <a:t>We’ll be creating a self signed </a:t>
            </a:r>
            <a:r>
              <a:rPr lang="en-NZ" sz="700" b="1" kern="1200" dirty="0" smtClean="0">
                <a:solidFill>
                  <a:schemeClr val="tx1"/>
                </a:solidFill>
                <a:effectLst/>
                <a:latin typeface="Segoe UI" pitchFamily="34" charset="0"/>
                <a:ea typeface="+mn-ea"/>
                <a:cs typeface="+mn-cs"/>
              </a:rPr>
              <a:t>certificate</a:t>
            </a:r>
            <a:r>
              <a:rPr lang="en-NZ" dirty="0" smtClean="0">
                <a:effectLst/>
              </a:rPr>
              <a:t>, then uploading that </a:t>
            </a:r>
            <a:r>
              <a:rPr lang="en-NZ" sz="700" b="1" kern="1200" dirty="0" smtClean="0">
                <a:solidFill>
                  <a:schemeClr val="tx1"/>
                </a:solidFill>
                <a:effectLst/>
                <a:latin typeface="Segoe UI" pitchFamily="34" charset="0"/>
                <a:ea typeface="+mn-ea"/>
                <a:cs typeface="+mn-cs"/>
              </a:rPr>
              <a:t>certificate</a:t>
            </a:r>
            <a:r>
              <a:rPr lang="en-NZ" dirty="0" smtClean="0">
                <a:effectLst/>
              </a:rPr>
              <a:t> into the Windows Azure management portal. Finally we’ll add the </a:t>
            </a:r>
            <a:r>
              <a:rPr lang="en-NZ" sz="700" b="1" kern="1200" dirty="0" smtClean="0">
                <a:solidFill>
                  <a:schemeClr val="tx1"/>
                </a:solidFill>
                <a:effectLst/>
                <a:latin typeface="Segoe UI" pitchFamily="34" charset="0"/>
                <a:ea typeface="+mn-ea"/>
                <a:cs typeface="+mn-cs"/>
              </a:rPr>
              <a:t>certificate</a:t>
            </a:r>
            <a:r>
              <a:rPr lang="en-NZ" dirty="0" smtClean="0">
                <a:effectLst/>
              </a:rPr>
              <a:t> to our service model to ensure that Windows Azure installs the </a:t>
            </a:r>
            <a:r>
              <a:rPr lang="en-NZ" sz="700" b="1" kern="1200" dirty="0" smtClean="0">
                <a:solidFill>
                  <a:schemeClr val="tx1"/>
                </a:solidFill>
                <a:effectLst/>
                <a:latin typeface="Segoe UI" pitchFamily="34" charset="0"/>
                <a:ea typeface="+mn-ea"/>
                <a:cs typeface="+mn-cs"/>
              </a:rPr>
              <a:t>certificate</a:t>
            </a:r>
            <a:r>
              <a:rPr lang="en-NZ" dirty="0" smtClean="0">
                <a:effectLst/>
              </a:rPr>
              <a:t> into our VM instance when it is started.</a:t>
            </a:r>
            <a:endParaRPr lang="en-NZ" baseline="0" dirty="0" smtClean="0"/>
          </a:p>
          <a:p>
            <a:endParaRPr lang="en-NZ" baseline="0" dirty="0" smtClean="0"/>
          </a:p>
          <a:p>
            <a:r>
              <a:rPr lang="en-NZ" b="1" dirty="0" smtClean="0">
                <a:effectLst/>
              </a:rPr>
              <a:t>Notes</a:t>
            </a:r>
          </a:p>
          <a:p>
            <a:r>
              <a:rPr lang="en-NZ" b="0" dirty="0" smtClean="0">
                <a:effectLst/>
              </a:rPr>
              <a:t>Full How To here</a:t>
            </a:r>
          </a:p>
          <a:p>
            <a:r>
              <a:rPr lang="en-NZ" dirty="0" smtClean="0">
                <a:effectLst/>
              </a:rPr>
              <a:t>http://www.syringe.net.nz/2010/05/03/WindowsAzureCertificatesForSelfManagementScenarios.aspx</a:t>
            </a:r>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2263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b="1" dirty="0" smtClean="0"/>
              <a:t>Slide Objective</a:t>
            </a:r>
          </a:p>
          <a:p>
            <a:r>
              <a:rPr lang="en-NZ" b="0" dirty="0" smtClean="0"/>
              <a:t>Understand the steps required to call the management API</a:t>
            </a:r>
          </a:p>
          <a:p>
            <a:endParaRPr lang="en-NZ" b="1" dirty="0" smtClean="0"/>
          </a:p>
          <a:p>
            <a:r>
              <a:rPr lang="en-NZ" b="1" dirty="0" smtClean="0"/>
              <a:t>Speaker Notes</a:t>
            </a:r>
          </a:p>
          <a:p>
            <a:r>
              <a:rPr lang="en-NZ" dirty="0" smtClean="0">
                <a:effectLst/>
              </a:rPr>
              <a:t>The Windows Azure Management API uses x509 certificates to authenticate callers. In order to make a call to the API you need to have a </a:t>
            </a:r>
            <a:r>
              <a:rPr lang="en-NZ" sz="700" b="1" kern="1200" dirty="0" smtClean="0">
                <a:solidFill>
                  <a:schemeClr val="tx1"/>
                </a:solidFill>
                <a:effectLst/>
                <a:latin typeface="Segoe UI" pitchFamily="34" charset="0"/>
                <a:ea typeface="+mn-ea"/>
                <a:cs typeface="+mn-cs"/>
              </a:rPr>
              <a:t>certificate</a:t>
            </a:r>
            <a:r>
              <a:rPr lang="en-NZ" dirty="0" smtClean="0">
                <a:effectLst/>
              </a:rPr>
              <a:t> with both public and private key at the client and the public key uploaded into the Azure portal. But, if you then want to call the management API from your Windows Azure VMs then you’ll also need to install the cert into the instances by defining them in the service definition This post will show you how.</a:t>
            </a:r>
            <a:endParaRPr lang="en-NZ" b="1" dirty="0" smtClean="0"/>
          </a:p>
          <a:p>
            <a:endParaRPr lang="en-NZ" baseline="0" dirty="0" smtClean="0"/>
          </a:p>
          <a:p>
            <a:r>
              <a:rPr lang="en-NZ" dirty="0" smtClean="0">
                <a:effectLst/>
              </a:rPr>
              <a:t>We’ll be creating a self signed </a:t>
            </a:r>
            <a:r>
              <a:rPr lang="en-NZ" sz="700" b="1" kern="1200" dirty="0" smtClean="0">
                <a:solidFill>
                  <a:schemeClr val="tx1"/>
                </a:solidFill>
                <a:effectLst/>
                <a:latin typeface="Segoe UI" pitchFamily="34" charset="0"/>
                <a:ea typeface="+mn-ea"/>
                <a:cs typeface="+mn-cs"/>
              </a:rPr>
              <a:t>certificate</a:t>
            </a:r>
            <a:r>
              <a:rPr lang="en-NZ" dirty="0" smtClean="0">
                <a:effectLst/>
              </a:rPr>
              <a:t>, then uploading that </a:t>
            </a:r>
            <a:r>
              <a:rPr lang="en-NZ" sz="700" b="1" kern="1200" dirty="0" smtClean="0">
                <a:solidFill>
                  <a:schemeClr val="tx1"/>
                </a:solidFill>
                <a:effectLst/>
                <a:latin typeface="Segoe UI" pitchFamily="34" charset="0"/>
                <a:ea typeface="+mn-ea"/>
                <a:cs typeface="+mn-cs"/>
              </a:rPr>
              <a:t>certificate</a:t>
            </a:r>
            <a:r>
              <a:rPr lang="en-NZ" dirty="0" smtClean="0">
                <a:effectLst/>
              </a:rPr>
              <a:t> into the Windows Azure management portal. Finally we’ll add the </a:t>
            </a:r>
            <a:r>
              <a:rPr lang="en-NZ" sz="700" b="1" kern="1200" dirty="0" smtClean="0">
                <a:solidFill>
                  <a:schemeClr val="tx1"/>
                </a:solidFill>
                <a:effectLst/>
                <a:latin typeface="Segoe UI" pitchFamily="34" charset="0"/>
                <a:ea typeface="+mn-ea"/>
                <a:cs typeface="+mn-cs"/>
              </a:rPr>
              <a:t>certificate</a:t>
            </a:r>
            <a:r>
              <a:rPr lang="en-NZ" dirty="0" smtClean="0">
                <a:effectLst/>
              </a:rPr>
              <a:t> to our service model to ensure that Windows Azure installs the </a:t>
            </a:r>
            <a:r>
              <a:rPr lang="en-NZ" sz="700" b="1" kern="1200" dirty="0" smtClean="0">
                <a:solidFill>
                  <a:schemeClr val="tx1"/>
                </a:solidFill>
                <a:effectLst/>
                <a:latin typeface="Segoe UI" pitchFamily="34" charset="0"/>
                <a:ea typeface="+mn-ea"/>
                <a:cs typeface="+mn-cs"/>
              </a:rPr>
              <a:t>certificate</a:t>
            </a:r>
            <a:r>
              <a:rPr lang="en-NZ" dirty="0" smtClean="0">
                <a:effectLst/>
              </a:rPr>
              <a:t> into our VM instance when it is started.</a:t>
            </a:r>
            <a:endParaRPr lang="en-NZ" baseline="0" dirty="0" smtClean="0"/>
          </a:p>
          <a:p>
            <a:endParaRPr lang="en-NZ" baseline="0" dirty="0" smtClean="0"/>
          </a:p>
          <a:p>
            <a:r>
              <a:rPr lang="en-NZ" b="1" dirty="0" smtClean="0">
                <a:effectLst/>
              </a:rPr>
              <a:t>Notes</a:t>
            </a:r>
          </a:p>
          <a:p>
            <a:r>
              <a:rPr lang="en-NZ" b="0" dirty="0" smtClean="0">
                <a:effectLst/>
              </a:rPr>
              <a:t>Full How To here</a:t>
            </a:r>
          </a:p>
          <a:p>
            <a:r>
              <a:rPr lang="en-NZ" dirty="0" smtClean="0">
                <a:effectLst/>
              </a:rPr>
              <a:t>http://www.syringe.net.nz/2010/05/03/WindowsAzureCertificatesForSelfManagementScenarios.aspx</a:t>
            </a:r>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22634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605868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620114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CSManage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dirty="0" smtClean="0"/>
              <a:t>What is csmanage? </a:t>
            </a:r>
            <a:r>
              <a:rPr lang="en-NZ" dirty="0" smtClean="0">
                <a:sym typeface="Wingdings" pitchFamily="2" charset="2"/>
              </a:rPr>
              <a:t></a:t>
            </a:r>
            <a:r>
              <a:rPr lang="en-NZ" baseline="0" dirty="0" smtClean="0"/>
              <a:t> wraps</a:t>
            </a:r>
            <a:r>
              <a:rPr lang="en-NZ" dirty="0" smtClean="0"/>
              <a:t> Service Management API</a:t>
            </a:r>
          </a:p>
          <a:p>
            <a:pPr marL="0" marR="0" indent="0" algn="l" defTabSz="713295" rtl="0" eaLnBrk="1" fontAlgn="auto" latinLnBrk="0" hangingPunct="1">
              <a:lnSpc>
                <a:spcPct val="90000"/>
              </a:lnSpc>
              <a:spcBef>
                <a:spcPts val="0"/>
              </a:spcBef>
              <a:spcAft>
                <a:spcPts val="260"/>
              </a:spcAft>
              <a:buClrTx/>
              <a:buSzTx/>
              <a:buFontTx/>
              <a:buNone/>
              <a:tabLst/>
              <a:defRPr/>
            </a:pPr>
            <a:r>
              <a:rPr lang="en-NZ" dirty="0" smtClean="0">
                <a:effectLst/>
              </a:rPr>
              <a:t>a tool to manage your deployments and services, using the Windows Azure Service Management API</a:t>
            </a:r>
          </a:p>
          <a:p>
            <a:pPr marL="0" marR="0" indent="0" algn="l" defTabSz="713295" rtl="0" eaLnBrk="1" fontAlgn="auto" latinLnBrk="0" hangingPunct="1">
              <a:lnSpc>
                <a:spcPct val="90000"/>
              </a:lnSpc>
              <a:spcBef>
                <a:spcPts val="0"/>
              </a:spcBef>
              <a:spcAft>
                <a:spcPts val="260"/>
              </a:spcAft>
              <a:buClrTx/>
              <a:buSzTx/>
              <a:buFontTx/>
              <a:buNone/>
              <a:tabLst/>
              <a:defRPr/>
            </a:pPr>
            <a:endParaRPr lang="en-NZ" dirty="0" smtClean="0"/>
          </a:p>
          <a:p>
            <a:r>
              <a:rPr lang="en-NZ" dirty="0" smtClean="0"/>
              <a:t>Where do I get it?</a:t>
            </a:r>
          </a:p>
          <a:p>
            <a:r>
              <a:rPr lang="en-NZ" dirty="0" smtClean="0"/>
              <a:t>On Codeplex</a:t>
            </a:r>
          </a:p>
          <a:p>
            <a:r>
              <a:rPr lang="en-NZ" dirty="0" smtClean="0"/>
              <a:t>http://code.msdn.microsoft.com/windowsazuresamples</a:t>
            </a:r>
          </a:p>
          <a:p>
            <a:endParaRPr lang="en-NZ" dirty="0" smtClean="0"/>
          </a:p>
          <a:p>
            <a:endParaRPr lang="en-NZ" dirty="0" smtClean="0"/>
          </a:p>
          <a:p>
            <a:r>
              <a:rPr lang="en-NZ" dirty="0" smtClean="0"/>
              <a:t>What does it do?</a:t>
            </a:r>
          </a:p>
          <a:p>
            <a:pPr lvl="1"/>
            <a:r>
              <a:rPr lang="en-NZ" dirty="0" smtClean="0"/>
              <a:t>A</a:t>
            </a:r>
            <a:r>
              <a:rPr lang="en-NZ" baseline="0" dirty="0" smtClean="0"/>
              <a:t> command line tool to wrap the Service management API</a:t>
            </a:r>
            <a:endParaRPr lang="en-NZ" dirty="0" smtClean="0"/>
          </a:p>
          <a:p>
            <a:pPr lvl="1"/>
            <a:endParaRPr lang="en-NZ" dirty="0" smtClean="0"/>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NZ" dirty="0" smtClean="0"/>
              <a:t>Run Service</a:t>
            </a:r>
          </a:p>
          <a:p>
            <a:pPr marL="548118" marR="0" lvl="3"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NZ" dirty="0" smtClean="0"/>
              <a:t>csmanage /update-deployment /hosted-service:&lt;service&gt;</a:t>
            </a:r>
            <a:br>
              <a:rPr lang="en-NZ" dirty="0" smtClean="0"/>
            </a:br>
            <a:r>
              <a:rPr lang="en-NZ" dirty="0" smtClean="0"/>
              <a:t>	/slot:staging/status:running</a:t>
            </a:r>
          </a:p>
          <a:p>
            <a:pPr lvl="1"/>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461578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pPr marL="166146" lvl="1" indent="-82557"/>
            <a:r>
              <a:rPr lang="en-NZ" dirty="0" smtClean="0">
                <a:effectLst/>
              </a:rPr>
              <a:t>A set of PowerShell cmdlets wrapping the Windows Azure Service Management API and Diagnostics API. </a:t>
            </a:r>
          </a:p>
          <a:p>
            <a:pPr marL="166146" lvl="1" indent="-82557"/>
            <a:r>
              <a:rPr lang="en-NZ" dirty="0" smtClean="0">
                <a:effectLst/>
              </a:rPr>
              <a:t>Script out your deployments, upgrades, and scaling of your Windows Azure applications as well as set and manage your diagnostics configuration. </a:t>
            </a:r>
          </a:p>
          <a:p>
            <a:pPr marL="166146" lvl="1" indent="-82557"/>
            <a:r>
              <a:rPr lang="en-NZ" dirty="0" smtClean="0"/>
              <a:t>Every call to the Service Management API requires an X509 certificate and the subscription ID for the account.</a:t>
            </a:r>
          </a:p>
          <a:p>
            <a:pPr marL="166146" lvl="1" indent="-82557"/>
            <a:endParaRPr lang="en-NZ" dirty="0" smtClean="0"/>
          </a:p>
          <a:p>
            <a:pPr marL="166146" lvl="1" indent="-82557"/>
            <a:r>
              <a:rPr lang="en-NZ" dirty="0" smtClean="0"/>
              <a:t>PowerShell allows output of each command to be piped to another command. Notice how the operations above are piped and chained together</a:t>
            </a:r>
            <a:br>
              <a:rPr lang="en-NZ" dirty="0" smtClean="0"/>
            </a:br>
            <a:endParaRPr lang="en-NZ" dirty="0" smtClean="0"/>
          </a:p>
          <a:p>
            <a:pPr marL="166146" lvl="1" indent="-82557"/>
            <a:r>
              <a:rPr lang="en-NZ" dirty="0" smtClean="0">
                <a:effectLst/>
              </a:rPr>
              <a:t>Actions that can be performed</a:t>
            </a:r>
          </a:p>
          <a:p>
            <a:pPr marL="255927" lvl="2" indent="-82557"/>
            <a:r>
              <a:rPr lang="en-NZ" dirty="0" smtClean="0"/>
              <a:t>Deploy  &amp; upgrade hosted services </a:t>
            </a:r>
          </a:p>
          <a:p>
            <a:pPr marL="255927" lvl="2" indent="-82557"/>
            <a:r>
              <a:rPr lang="en-NZ" dirty="0" smtClean="0"/>
              <a:t>Remove your hosted services </a:t>
            </a:r>
          </a:p>
          <a:p>
            <a:pPr marL="255927" lvl="2" indent="-82557"/>
            <a:r>
              <a:rPr lang="en-NZ" dirty="0" smtClean="0"/>
              <a:t>Manage your storage accounts </a:t>
            </a:r>
          </a:p>
          <a:p>
            <a:pPr marL="255927" lvl="2" indent="-82557"/>
            <a:r>
              <a:rPr lang="en-NZ" dirty="0" smtClean="0"/>
              <a:t>Manage your certificates </a:t>
            </a:r>
          </a:p>
          <a:p>
            <a:pPr marL="255927" lvl="2" indent="-82557"/>
            <a:r>
              <a:rPr lang="en-NZ" dirty="0" smtClean="0"/>
              <a:t>Configure your diagnostics </a:t>
            </a:r>
          </a:p>
          <a:p>
            <a:pPr marL="255927" lvl="2" indent="-82557"/>
            <a:r>
              <a:rPr lang="en-NZ" dirty="0" smtClean="0"/>
              <a:t>Transfer diagnostics information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28571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Highlight the stages of a typical deployment</a:t>
            </a:r>
          </a:p>
          <a:p>
            <a:pPr marL="261231" lvl="2" indent="-171450"/>
            <a:r>
              <a:rPr lang="en-US" sz="1200" kern="1200" dirty="0" smtClean="0">
                <a:solidFill>
                  <a:schemeClr val="tx1"/>
                </a:solidFill>
                <a:latin typeface="Segoe UI" pitchFamily="34" charset="0"/>
                <a:ea typeface="Segoe UI" pitchFamily="34" charset="0"/>
                <a:cs typeface="Segoe UI" pitchFamily="34" charset="0"/>
              </a:rPr>
              <a:t>Local development </a:t>
            </a:r>
          </a:p>
          <a:p>
            <a:pPr marL="261231" lvl="2" indent="-171450"/>
            <a:r>
              <a:rPr lang="en-US" sz="1200" kern="1200" dirty="0" smtClean="0">
                <a:solidFill>
                  <a:schemeClr val="tx1"/>
                </a:solidFill>
                <a:latin typeface="Segoe UI" pitchFamily="34" charset="0"/>
                <a:ea typeface="Segoe UI" pitchFamily="34" charset="0"/>
                <a:cs typeface="Segoe UI" pitchFamily="34" charset="0"/>
              </a:rPr>
              <a:t>Hybrid of local and Windows Azure </a:t>
            </a:r>
          </a:p>
          <a:p>
            <a:pPr marL="261231" lvl="2" indent="-171450"/>
            <a:r>
              <a:rPr lang="en-US" sz="1200" kern="1200" dirty="0" smtClean="0">
                <a:solidFill>
                  <a:schemeClr val="tx1"/>
                </a:solidFill>
                <a:latin typeface="Segoe UI" pitchFamily="34" charset="0"/>
                <a:ea typeface="Segoe UI" pitchFamily="34" charset="0"/>
                <a:cs typeface="Segoe UI" pitchFamily="34" charset="0"/>
              </a:rPr>
              <a:t>Everything in Windows Azure in staging </a:t>
            </a:r>
          </a:p>
          <a:p>
            <a:pPr marL="261231" lvl="2" indent="-171450"/>
            <a:r>
              <a:rPr lang="en-US" sz="1200" kern="1200" dirty="0" smtClean="0">
                <a:solidFill>
                  <a:schemeClr val="tx1"/>
                </a:solidFill>
                <a:latin typeface="Segoe UI" pitchFamily="34" charset="0"/>
                <a:ea typeface="Segoe UI" pitchFamily="34" charset="0"/>
                <a:cs typeface="Segoe UI" pitchFamily="34" charset="0"/>
              </a:rPr>
              <a:t>Swap from Staging to Production</a:t>
            </a:r>
          </a:p>
          <a:p>
            <a:pPr marL="171450" indent="-171450">
              <a:buFont typeface="Arial" pitchFamily="34" charset="0"/>
              <a:buChar char="•"/>
            </a:pPr>
            <a:endParaRPr lang="en-US" sz="1400" kern="1200" dirty="0" smtClean="0">
              <a:solidFill>
                <a:schemeClr val="tx1"/>
              </a:solidFill>
              <a:latin typeface="Segoe UI" pitchFamily="34" charset="0"/>
              <a:ea typeface="+mn-ea"/>
              <a:cs typeface="+mn-cs"/>
            </a:endParaRPr>
          </a:p>
          <a:p>
            <a:pPr marL="0" indent="0">
              <a:buFont typeface="Arial" pitchFamily="34" charset="0"/>
              <a:buNone/>
            </a:pPr>
            <a:r>
              <a:rPr lang="en-US" sz="1400" b="1" kern="1200" dirty="0" smtClean="0">
                <a:solidFill>
                  <a:schemeClr val="tx1"/>
                </a:solidFill>
                <a:latin typeface="Segoe UI" pitchFamily="34" charset="0"/>
                <a:ea typeface="+mn-ea"/>
                <a:cs typeface="+mn-cs"/>
              </a:rPr>
              <a:t>Speaking Points</a:t>
            </a:r>
            <a:endParaRPr lang="en-US" sz="1600" b="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Debugging is not currently supported in Windows Azure</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Set breakpoints &amp;  debug in Local Development Fabric.</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Test initially with development storage, but test with Windows Azure storage to test with large volumes of data whilst still keeping your roles local for debugging</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Once you are happy with the Worker/Web Roles running locally deploy everything to Staging and run tests in this environment</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Once all tests in staging pass, promote everything to production</a:t>
            </a:r>
          </a:p>
          <a:p>
            <a:pPr marL="171450" marR="0" indent="-171450" fontAlgn="auto">
              <a:spcBef>
                <a:spcPts val="0"/>
              </a:spcBef>
              <a:buClrTx/>
              <a:buSzTx/>
              <a:buFont typeface="Arial" pitchFamily="34" charset="0"/>
              <a:buChar char="•"/>
              <a:tabLst/>
              <a:defRPr/>
            </a:pPr>
            <a:r>
              <a:rPr lang="en-US" sz="1200" kern="1200" dirty="0" smtClean="0">
                <a:solidFill>
                  <a:schemeClr val="tx1"/>
                </a:solidFill>
                <a:latin typeface="Segoe UI" pitchFamily="34" charset="0"/>
                <a:ea typeface="Segoe UI" pitchFamily="34" charset="0"/>
                <a:cs typeface="Segoe UI" pitchFamily="34" charset="0"/>
              </a:rPr>
              <a:t>Worker roles in the “Staging” project are operational – and as such will process messages from queues etc. You should design for this.</a:t>
            </a:r>
            <a:endParaRPr lang="en-NZ" sz="1200" kern="1200" dirty="0">
              <a:solidFill>
                <a:schemeClr val="tx1"/>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445437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This slide talks to an end to end automated</a:t>
            </a:r>
            <a:r>
              <a:rPr lang="en-NZ" baseline="0" dirty="0" smtClean="0"/>
              <a:t> deployment process.</a:t>
            </a:r>
          </a:p>
          <a:p>
            <a:endParaRPr lang="en-NZ" baseline="0" dirty="0" smtClean="0"/>
          </a:p>
          <a:p>
            <a:r>
              <a:rPr lang="en-NZ" baseline="0" dirty="0" smtClean="0"/>
              <a:t>The tools out lined above should allow developers to created scripted build and deployment processes that</a:t>
            </a:r>
          </a:p>
          <a:p>
            <a:pPr marL="228600" indent="-228600">
              <a:buAutoNum type="alphaLcParenR"/>
            </a:pPr>
            <a:r>
              <a:rPr lang="en-NZ" baseline="0" dirty="0" smtClean="0"/>
              <a:t>Build the project</a:t>
            </a:r>
          </a:p>
          <a:p>
            <a:pPr marL="228600" indent="-228600">
              <a:buAutoNum type="alphaLcParenR"/>
            </a:pPr>
            <a:r>
              <a:rPr lang="en-NZ" baseline="0" dirty="0" smtClean="0"/>
              <a:t>Package the project with CSPack</a:t>
            </a:r>
          </a:p>
          <a:p>
            <a:pPr marL="228600" indent="-228600">
              <a:buAutoNum type="alphaLcParenR"/>
            </a:pPr>
            <a:r>
              <a:rPr lang="en-NZ" baseline="0" dirty="0" smtClean="0"/>
              <a:t>Deploy the package into the Dev fabric for testing using CSRun</a:t>
            </a:r>
          </a:p>
          <a:p>
            <a:pPr marL="228600" indent="-228600">
              <a:buAutoNum type="alphaLcParenR"/>
            </a:pPr>
            <a:r>
              <a:rPr lang="en-NZ" baseline="0" dirty="0" smtClean="0"/>
              <a:t>Upload the package to Windows Azure storage</a:t>
            </a:r>
          </a:p>
          <a:p>
            <a:pPr marL="228600" indent="-228600">
              <a:buAutoNum type="alphaLcParenR"/>
            </a:pPr>
            <a:r>
              <a:rPr lang="en-NZ" baseline="0" dirty="0" smtClean="0"/>
              <a:t>Create a deployment using the Powershell Cmdlets and the package in storage</a:t>
            </a:r>
          </a:p>
          <a:p>
            <a:pPr marL="228600" indent="-228600">
              <a:buAutoNum type="alphaLcParenR"/>
            </a:pPr>
            <a:r>
              <a:rPr lang="en-NZ" baseline="0" dirty="0" smtClean="0"/>
              <a:t>Test against the cloud based deployment</a:t>
            </a:r>
          </a:p>
          <a:p>
            <a:pPr marL="228600" indent="-228600">
              <a:buAutoNum type="alphaLcParenR"/>
            </a:pPr>
            <a:r>
              <a:rPr lang="en-NZ" baseline="0" dirty="0" smtClean="0"/>
              <a:t>VIP Swap or roll an upgrade</a:t>
            </a:r>
          </a:p>
          <a:p>
            <a:endParaRPr lang="en-NZ"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417934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This slide talks to an end to end automated</a:t>
            </a:r>
            <a:r>
              <a:rPr lang="en-NZ" baseline="0" dirty="0" smtClean="0"/>
              <a:t> deployment process.</a:t>
            </a:r>
          </a:p>
          <a:p>
            <a:endParaRPr lang="en-NZ" baseline="0" dirty="0" smtClean="0"/>
          </a:p>
          <a:p>
            <a:r>
              <a:rPr lang="en-NZ" baseline="0" dirty="0" smtClean="0"/>
              <a:t>The tools out lined above should allow developers to created scripted build and deployment processes that</a:t>
            </a:r>
          </a:p>
          <a:p>
            <a:pPr marL="228600" indent="-228600">
              <a:buAutoNum type="alphaLcParenR"/>
            </a:pPr>
            <a:r>
              <a:rPr lang="en-NZ" baseline="0" dirty="0" smtClean="0"/>
              <a:t>Build the project</a:t>
            </a:r>
          </a:p>
          <a:p>
            <a:pPr marL="228600" indent="-228600">
              <a:buAutoNum type="alphaLcParenR"/>
            </a:pPr>
            <a:r>
              <a:rPr lang="en-NZ" baseline="0" dirty="0" smtClean="0"/>
              <a:t>Package the project with CSPack</a:t>
            </a:r>
          </a:p>
          <a:p>
            <a:pPr marL="228600" indent="-228600">
              <a:buAutoNum type="alphaLcParenR"/>
            </a:pPr>
            <a:r>
              <a:rPr lang="en-NZ" baseline="0" dirty="0" smtClean="0"/>
              <a:t>Deploy the package into the Dev fabric for testing using CSRun</a:t>
            </a:r>
          </a:p>
          <a:p>
            <a:pPr marL="228600" indent="-228600">
              <a:buAutoNum type="alphaLcParenR"/>
            </a:pPr>
            <a:r>
              <a:rPr lang="en-NZ" baseline="0" dirty="0" smtClean="0"/>
              <a:t>Upload the package to Windows Azure storage</a:t>
            </a:r>
          </a:p>
          <a:p>
            <a:pPr marL="228600" indent="-228600">
              <a:buAutoNum type="alphaLcParenR"/>
            </a:pPr>
            <a:r>
              <a:rPr lang="en-NZ" baseline="0" dirty="0" smtClean="0"/>
              <a:t>Create a deployment using the Powershell Cmdlets and the package in storage</a:t>
            </a:r>
          </a:p>
          <a:p>
            <a:pPr marL="228600" indent="-228600">
              <a:buAutoNum type="alphaLcParenR"/>
            </a:pPr>
            <a:r>
              <a:rPr lang="en-NZ" baseline="0" dirty="0" smtClean="0"/>
              <a:t>Test against the cloud based deployment</a:t>
            </a:r>
          </a:p>
          <a:p>
            <a:pPr marL="228600" indent="-228600">
              <a:buAutoNum type="alphaLcParenR"/>
            </a:pPr>
            <a:r>
              <a:rPr lang="en-NZ" baseline="0" dirty="0" smtClean="0"/>
              <a:t>VIP Swap or roll an upgrade</a:t>
            </a:r>
          </a:p>
          <a:p>
            <a:endParaRPr lang="en-NZ"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417934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When you have an application running at the scale intended</a:t>
            </a:r>
            <a:r>
              <a:rPr lang="en-NZ" baseline="0" dirty="0" smtClean="0"/>
              <a:t> for Windows Azure applications you probably want to ensure that it is available as much as possible.</a:t>
            </a:r>
          </a:p>
          <a:p>
            <a:r>
              <a:rPr lang="en-NZ" baseline="0" dirty="0" smtClean="0"/>
              <a:t>Often aiming for 5 9s availability</a:t>
            </a:r>
          </a:p>
          <a:p>
            <a:r>
              <a:rPr lang="en-NZ" baseline="0" dirty="0" smtClean="0"/>
              <a:t>To achieve this your approach needs to take in to account how you upgrade your applications whilst keeping them available.</a:t>
            </a:r>
          </a:p>
          <a:p>
            <a:r>
              <a:rPr lang="en-NZ" baseline="0" dirty="0" smtClean="0"/>
              <a:t>The platform you’re building on also needs to take this in to account and ensure it offers features and functionality under the covers to support your efforts.</a:t>
            </a:r>
          </a:p>
          <a:p>
            <a:r>
              <a:rPr lang="en-NZ" baseline="0" dirty="0" smtClean="0"/>
              <a:t>Windows Azure has a number of features baked in to the Fabric to assist.</a:t>
            </a:r>
          </a:p>
          <a:p>
            <a:r>
              <a:rPr lang="en-NZ" baseline="0" dirty="0" smtClean="0"/>
              <a:t>Let’s take a look at some of these in detail.</a:t>
            </a:r>
          </a:p>
          <a:p>
            <a:endParaRPr lang="en-NZ" baseline="0" dirty="0" smtClean="0"/>
          </a:p>
          <a:p>
            <a:r>
              <a:rPr lang="en-NZ" b="1" baseline="0" dirty="0" smtClean="0"/>
              <a:t>Notes</a:t>
            </a:r>
          </a:p>
          <a:p>
            <a:r>
              <a:rPr lang="en-NZ" b="0" baseline="0" dirty="0" smtClean="0"/>
              <a:t>Patterns for highly available systems in Windows Azure</a:t>
            </a:r>
            <a:br>
              <a:rPr lang="en-NZ" b="0" baseline="0" dirty="0" smtClean="0"/>
            </a:br>
            <a:r>
              <a:rPr lang="en-NZ" b="0" baseline="0" dirty="0" smtClean="0"/>
              <a:t>http://msdn.microsoft.com/en-us/magazine/dd727504.aspx</a:t>
            </a:r>
          </a:p>
          <a:p>
            <a:endParaRPr lang="en-NZ"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4141810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endParaRPr lang="en-NZ" dirty="0" smtClean="0"/>
          </a:p>
          <a:p>
            <a:r>
              <a:rPr lang="en-NZ" b="1" dirty="0" smtClean="0"/>
              <a:t>Speaker Notes</a:t>
            </a:r>
          </a:p>
          <a:p>
            <a:pPr marL="171450" indent="-171450">
              <a:buFont typeface="Arial" pitchFamily="34" charset="0"/>
              <a:buChar char="•"/>
            </a:pPr>
            <a:r>
              <a:rPr lang="en-NZ" dirty="0" smtClean="0"/>
              <a:t>Fault Domain is a physical unit of failure, and is closely related to the physical infrastructure in the data centers. </a:t>
            </a:r>
          </a:p>
          <a:p>
            <a:pPr marL="337596" lvl="1" indent="-171450">
              <a:buFont typeface="Arial" pitchFamily="34" charset="0"/>
              <a:buChar char="•"/>
            </a:pPr>
            <a:r>
              <a:rPr lang="en-NZ" dirty="0" smtClean="0"/>
              <a:t>In Windows Azure the rack can be considered a fault domain. However there is no 1:1 mapping between fault domain and rack.  </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Windows Azure Fabric is responsible to deploy the instances of your application in different fault domains. </a:t>
            </a:r>
          </a:p>
          <a:p>
            <a:pPr marL="337596" lvl="1" indent="-171450">
              <a:buFont typeface="Arial" pitchFamily="34" charset="0"/>
              <a:buChar char="•"/>
            </a:pPr>
            <a:r>
              <a:rPr lang="en-NZ" dirty="0" smtClean="0"/>
              <a:t>Obviously this only</a:t>
            </a:r>
            <a:r>
              <a:rPr lang="en-NZ" baseline="0" dirty="0" smtClean="0"/>
              <a:t> applies if you run more than 1 instance</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Right now Fabric makes sure that your application uses at least 2 (two) fault domains, however depending on capacity and VM availability it may happen that it is spread across more than that. </a:t>
            </a:r>
          </a:p>
          <a:p>
            <a:pPr marL="171450" indent="-171450">
              <a:buFont typeface="Arial" pitchFamily="34" charset="0"/>
              <a:buChar char="•"/>
            </a:pPr>
            <a:r>
              <a:rPr lang="en-NZ" dirty="0" smtClean="0"/>
              <a:t>As a developer u have no direct control over how many fault domains your application will use but the way you configure it may impact your availability</a:t>
            </a:r>
          </a:p>
          <a:p>
            <a:endParaRPr lang="en-NZ" dirty="0" smtClean="0"/>
          </a:p>
          <a:p>
            <a:pPr marL="171450" indent="-171450">
              <a:buFont typeface="Arial" pitchFamily="34" charset="0"/>
              <a:buChar char="•"/>
            </a:pPr>
            <a:r>
              <a:rPr lang="en-NZ" dirty="0" smtClean="0"/>
              <a:t>Upgrade Domain is a logical unit, which determines how particular service will be upgraded. </a:t>
            </a:r>
          </a:p>
          <a:p>
            <a:pPr marL="171450" indent="-171450">
              <a:buFont typeface="Arial" pitchFamily="34" charset="0"/>
              <a:buChar char="•"/>
            </a:pPr>
            <a:r>
              <a:rPr lang="en-NZ" dirty="0" smtClean="0"/>
              <a:t>The default number of upgrade domains that are configured for your application is 5 (five). You can control how many upgrade domains your application will use through the upgradeDomain configuration setting in your service definition file (CSDEF). </a:t>
            </a:r>
          </a:p>
          <a:p>
            <a:pPr marL="171450" indent="-171450">
              <a:buFont typeface="Arial" pitchFamily="34" charset="0"/>
              <a:buChar char="•"/>
            </a:pPr>
            <a:r>
              <a:rPr lang="en-NZ" dirty="0" smtClean="0"/>
              <a:t>Windows Azure Fabric ensures that particular upgrade domain is not within single fault domain</a:t>
            </a:r>
          </a:p>
          <a:p>
            <a:pPr marL="337596" lvl="1" indent="-171450">
              <a:buFont typeface="Arial" pitchFamily="34" charset="0"/>
              <a:buChar char="•"/>
            </a:pPr>
            <a:r>
              <a:rPr lang="en-NZ" dirty="0" smtClean="0"/>
              <a:t>That is Upgrade</a:t>
            </a:r>
            <a:r>
              <a:rPr lang="en-NZ" baseline="0" dirty="0" smtClean="0"/>
              <a:t> domains are orthogonal to fault domains</a:t>
            </a:r>
          </a:p>
          <a:p>
            <a:pPr marL="337596" lvl="1" indent="-171450">
              <a:buFont typeface="Arial" pitchFamily="34" charset="0"/>
              <a:buChar char="•"/>
            </a:pPr>
            <a:endParaRPr lang="en-NZ" baseline="0" dirty="0" smtClean="0"/>
          </a:p>
          <a:p>
            <a:pPr marL="171450" lvl="0" indent="-171450">
              <a:buFont typeface="Arial" pitchFamily="34" charset="0"/>
              <a:buChar char="•"/>
            </a:pPr>
            <a:r>
              <a:rPr lang="en-NZ" baseline="0" dirty="0" smtClean="0"/>
              <a:t>Roles are then spread out over upgrade domains and fault domains. Subject to running a reasonable number of instances this removes the risk of a single point of failure</a:t>
            </a:r>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010426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very basic service model that we’ll be working with as we discuss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We’ll be looking at fault an upgrade domains in the context of a very simple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model defines two roles- a worker and a we role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Each of these is running four instances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1024145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Provide a graphical view of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You can se that our service is well spread out across both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loss of a fault domain will not cause a failure of our service</a:t>
            </a:r>
            <a:r>
              <a:rPr lang="en-NZ" b="0" baseline="0" dirty="0" smtClean="0"/>
              <a:t> nor will the restart or change of an upgrade domain cause a failure of our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baseline="0" dirty="0" smtClean="0"/>
              <a:t>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Useful pre-reading here.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b="1" dirty="0" smtClean="0"/>
              <a:t>Objective</a:t>
            </a:r>
          </a:p>
          <a:p>
            <a:r>
              <a:rPr lang="en-NZ" b="0" dirty="0" smtClean="0"/>
              <a:t>Introduce</a:t>
            </a:r>
            <a:r>
              <a:rPr lang="en-NZ" b="0" baseline="0" dirty="0" smtClean="0"/>
              <a:t> the VIP Swap mechanism</a:t>
            </a:r>
          </a:p>
          <a:p>
            <a:endParaRPr lang="en-NZ" b="0" baseline="0" dirty="0" smtClean="0"/>
          </a:p>
          <a:p>
            <a:r>
              <a:rPr lang="en-NZ" b="1" baseline="0" dirty="0" smtClean="0"/>
              <a:t>Speaker Notes</a:t>
            </a:r>
          </a:p>
          <a:p>
            <a:endParaRPr lang="en-NZ" b="1" baseline="0" dirty="0" smtClean="0"/>
          </a:p>
          <a:p>
            <a:pPr marL="171450" indent="-171450">
              <a:buFont typeface="Arial" pitchFamily="34" charset="0"/>
              <a:buChar char="•"/>
            </a:pPr>
            <a:r>
              <a:rPr lang="en-NZ" b="0" baseline="0" dirty="0" smtClean="0"/>
              <a:t>VIP swapping allows for minimal downtime upgrades by running two deployment slots</a:t>
            </a:r>
          </a:p>
          <a:p>
            <a:pPr marL="171450" indent="-171450">
              <a:buFont typeface="Arial" pitchFamily="34" charset="0"/>
              <a:buChar char="•"/>
            </a:pPr>
            <a:r>
              <a:rPr lang="en-NZ" b="0" baseline="0" dirty="0" smtClean="0"/>
              <a:t>The load balancer is re-wired when a VIP swap is performed to change the deployment slot that is listening on the production URL (the production IP address also remains unchanged during a VIP swap)</a:t>
            </a:r>
          </a:p>
          <a:p>
            <a:pPr marL="171450" indent="-171450">
              <a:buFont typeface="Arial" pitchFamily="34" charset="0"/>
              <a:buChar char="•"/>
            </a:pPr>
            <a:endParaRPr lang="en-NZ" b="0" baseline="0" dirty="0" smtClean="0"/>
          </a:p>
          <a:p>
            <a:pPr marL="171450" indent="-171450">
              <a:buFont typeface="Arial" pitchFamily="34" charset="0"/>
              <a:buChar char="•"/>
            </a:pPr>
            <a:r>
              <a:rPr lang="en-NZ" dirty="0" smtClean="0"/>
              <a:t>You can upgrade your service by deploying a new package to the staging deployment slot and then swapping the staging and production deployments. </a:t>
            </a:r>
          </a:p>
          <a:p>
            <a:pPr marL="171450" indent="-171450">
              <a:buFont typeface="Arial" pitchFamily="34" charset="0"/>
              <a:buChar char="•"/>
            </a:pPr>
            <a:r>
              <a:rPr lang="en-NZ" dirty="0" smtClean="0"/>
              <a:t>This type of upgrade is called a Virtual IP or VIP swap, as it swaps the addresses of the two deployments. </a:t>
            </a:r>
          </a:p>
          <a:p>
            <a:pPr marL="171450" indent="-171450">
              <a:buFont typeface="Arial" pitchFamily="34" charset="0"/>
              <a:buChar char="•"/>
            </a:pPr>
            <a:endParaRPr lang="en-NZ" dirty="0" smtClean="0"/>
          </a:p>
          <a:p>
            <a:pPr marL="171450" indent="-171450">
              <a:buFont typeface="Arial" pitchFamily="34" charset="0"/>
              <a:buChar char="•"/>
            </a:pPr>
            <a:r>
              <a:rPr lang="en-NZ" dirty="0" smtClean="0"/>
              <a:t>Both deployments remain online during the swap process.</a:t>
            </a:r>
          </a:p>
          <a:p>
            <a:pPr marL="171450" indent="-171450">
              <a:buFont typeface="Arial" pitchFamily="34" charset="0"/>
              <a:buChar char="•"/>
            </a:pPr>
            <a:endParaRPr lang="en-NZ" dirty="0" smtClean="0"/>
          </a:p>
          <a:p>
            <a:pPr marL="171450" indent="-171450">
              <a:buFont typeface="Arial" pitchFamily="34" charset="0"/>
              <a:buChar char="•"/>
            </a:pPr>
            <a:r>
              <a:rPr lang="en-NZ" dirty="0" smtClean="0"/>
              <a:t>If u do a VIP swap</a:t>
            </a:r>
            <a:r>
              <a:rPr lang="en-NZ" baseline="0" dirty="0" smtClean="0"/>
              <a:t> you should aim to be running the same number of instances in both slots prior to the swap</a:t>
            </a:r>
          </a:p>
          <a:p>
            <a:pPr marL="337596" lvl="1" indent="-171450">
              <a:buFont typeface="Arial" pitchFamily="34" charset="0"/>
              <a:buChar char="•"/>
            </a:pPr>
            <a:r>
              <a:rPr lang="en-NZ" baseline="0" dirty="0" smtClean="0"/>
              <a:t>Ensure instances in staging are running and warmed (consider using inter role communication to warm up instances)</a:t>
            </a:r>
          </a:p>
          <a:p>
            <a:pPr marL="337596" lvl="1" indent="-171450">
              <a:buFont typeface="Arial" pitchFamily="34" charset="0"/>
              <a:buChar char="•"/>
            </a:pPr>
            <a:r>
              <a:rPr lang="en-NZ" baseline="0" dirty="0" smtClean="0"/>
              <a:t>Do not want to VIP Swap a 100 instance role and suddenly grind to a halt while the machines JIT your code.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VIP-Swap is done between the Production and Staging deployments in Windows Azure </a:t>
            </a:r>
          </a:p>
          <a:p>
            <a:pPr marL="171450" indent="-171450">
              <a:buFont typeface="Arial" pitchFamily="34" charset="0"/>
              <a:buChar char="•"/>
            </a:pPr>
            <a:r>
              <a:rPr lang="en-NZ" baseline="0" dirty="0" smtClean="0"/>
              <a:t>During VIP-Swap the VIP of the Production deployment is assigned to the Staging deployment, and the VIP of the Staging deployment is assigned to the Production one </a:t>
            </a:r>
          </a:p>
          <a:p>
            <a:pPr marL="171450" indent="-171450">
              <a:buFont typeface="Arial" pitchFamily="34" charset="0"/>
              <a:buChar char="•"/>
            </a:pPr>
            <a:r>
              <a:rPr lang="en-NZ" baseline="0" dirty="0" smtClean="0"/>
              <a:t>(both VIPs are swapped – hence the term VIP-Swap) </a:t>
            </a:r>
          </a:p>
          <a:p>
            <a:pPr marL="171450" indent="-171450">
              <a:buFont typeface="Arial" pitchFamily="34" charset="0"/>
              <a:buChar char="•"/>
            </a:pPr>
            <a:endParaRPr lang="en-NZ" baseline="0" dirty="0" smtClean="0"/>
          </a:p>
          <a:p>
            <a:pPr marL="0" indent="0">
              <a:buFont typeface="Arial" pitchFamily="34" charset="0"/>
              <a:buNone/>
            </a:pPr>
            <a:r>
              <a:rPr lang="en-NZ" b="1" baseline="0" dirty="0" smtClean="0"/>
              <a:t>Notes</a:t>
            </a:r>
          </a:p>
          <a:p>
            <a:pPr marL="0" indent="0">
              <a:buFont typeface="Arial" pitchFamily="34" charset="0"/>
              <a:buNone/>
            </a:pPr>
            <a:r>
              <a:rPr lang="en-NZ" b="0" baseline="0" dirty="0" smtClean="0"/>
              <a:t>Performing VIP Swap Upgrades</a:t>
            </a:r>
          </a:p>
          <a:p>
            <a:pPr marL="0" indent="0">
              <a:buFont typeface="Arial" pitchFamily="34" charset="0"/>
              <a:buNone/>
            </a:pPr>
            <a:r>
              <a:rPr lang="en-NZ" b="0" baseline="0" dirty="0" smtClean="0"/>
              <a:t>http://msdn.microsoft.com/en-us/library/ee517253.aspx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325677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Provides a diagrammatic view of a VIP Swap</a:t>
            </a:r>
          </a:p>
          <a:p>
            <a:endParaRPr lang="en-NZ" b="0" dirty="0" smtClean="0"/>
          </a:p>
          <a:p>
            <a:pPr marL="228600" indent="-228600">
              <a:buAutoNum type="arabicPeriod"/>
            </a:pPr>
            <a:r>
              <a:rPr lang="en-NZ" b="0" dirty="0" smtClean="0"/>
              <a:t>Start with just the production slot deployed</a:t>
            </a:r>
          </a:p>
          <a:p>
            <a:pPr marL="228600" indent="-228600">
              <a:buAutoNum type="arabicPeriod"/>
            </a:pPr>
            <a:r>
              <a:rPr lang="en-NZ" b="0" dirty="0" smtClean="0"/>
              <a:t>Perform a deployment into the staging slot</a:t>
            </a:r>
          </a:p>
          <a:p>
            <a:pPr marL="228600" indent="-228600">
              <a:buAutoNum type="arabicPeriod"/>
            </a:pPr>
            <a:r>
              <a:rPr lang="en-NZ" b="0" dirty="0" smtClean="0"/>
              <a:t>The VIP swap is then performed repointing the IPs at the load balancer level.</a:t>
            </a:r>
          </a:p>
          <a:p>
            <a:pPr marL="228600" indent="-228600">
              <a:buAutoNum type="arabicPeriod"/>
            </a:pPr>
            <a:endParaRPr lang="en-NZ" b="1"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454203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rolling</a:t>
            </a:r>
            <a:r>
              <a:rPr lang="en-US" b="0" baseline="0" dirty="0" smtClean="0"/>
              <a:t> upgrades</a:t>
            </a:r>
          </a:p>
          <a:p>
            <a:endParaRPr lang="en-US" b="0" baseline="0" dirty="0" smtClean="0"/>
          </a:p>
          <a:p>
            <a:r>
              <a:rPr lang="en-US" b="1" baseline="0" dirty="0" smtClean="0"/>
              <a:t>Speaker Notes</a:t>
            </a:r>
            <a:endParaRPr lang="en-US" b="1" dirty="0" smtClean="0"/>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dirty="0" smtClean="0"/>
              <a:t>A rolling upgrade redeploys your service 1 upgrade domain at a time.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dirty="0" smtClean="0"/>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dirty="0" smtClean="0"/>
              <a:t>Service model must be identical (ie. No new roles, no changes in .csdef, etc.)</a:t>
            </a:r>
          </a:p>
          <a:p>
            <a:pPr marL="171450" indent="-171450">
              <a:buFont typeface="Arial" pitchFamily="34" charset="0"/>
              <a:buChar char="•"/>
            </a:pPr>
            <a:endParaRPr lang="en-US" baseline="0" dirty="0" smtClean="0"/>
          </a:p>
          <a:p>
            <a:pPr marL="171450" indent="-171450">
              <a:buFont typeface="Arial" pitchFamily="34" charset="0"/>
              <a:buChar char="•"/>
            </a:pPr>
            <a:r>
              <a:rPr lang="en-NZ" baseline="0" dirty="0" smtClean="0"/>
              <a:t>If you specify manual, you then need to call the Walk Upgrade Domain operation to initiate the upgrade process for each upgrade domain</a:t>
            </a:r>
          </a:p>
          <a:p>
            <a:pPr marL="171450" indent="-171450">
              <a:buFont typeface="Arial" pitchFamily="34" charset="0"/>
              <a:buChar char="•"/>
            </a:pPr>
            <a:r>
              <a:rPr lang="en-NZ" baseline="0" dirty="0" smtClean="0"/>
              <a:t>Note that you must walk the upgrade domains in sequence, beginning with the domain whose ID is 0. Attempting to walk upgrade domains out of sequence returns an error</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Lose 50% of capacity if using 2 Upgrade Domains.</a:t>
            </a:r>
          </a:p>
          <a:p>
            <a:pPr marL="171450" indent="-171450">
              <a:buFont typeface="Arial" pitchFamily="34" charset="0"/>
              <a:buChar char="•"/>
            </a:pPr>
            <a:r>
              <a:rPr lang="en-NZ" baseline="0" dirty="0" smtClean="0"/>
              <a:t>If you using 10 upgrade domains, you would lose 10% of your application at any one point</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In Place Upgrades</a:t>
            </a:r>
          </a:p>
          <a:p>
            <a:pPr marL="0" indent="0">
              <a:buFont typeface="Arial" pitchFamily="34" charset="0"/>
              <a:buNone/>
            </a:pPr>
            <a:r>
              <a:rPr lang="en-US" b="0" baseline="0" dirty="0" smtClean="0"/>
              <a:t>http://msdn.microsoft.com/en-us/library/ee517255.aspx</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183791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baseline="0" dirty="0" smtClean="0"/>
              <a:t>Animates an InPlace Upgrade</a:t>
            </a:r>
          </a:p>
          <a:p>
            <a:endParaRPr lang="en-NZ"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3649967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0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900" kern="1200" baseline="0" dirty="0" smtClean="0">
                <a:solidFill>
                  <a:schemeClr val="tx1"/>
                </a:solidFill>
                <a:latin typeface="Segoe UI" pitchFamily="34" charset="0"/>
                <a:ea typeface="+mn-ea"/>
                <a:cs typeface="+mn-cs"/>
              </a:rPr>
              <a:t>CODE – PACKAGE – UPLOAD – DEPLOY</a:t>
            </a:r>
            <a:endParaRPr lang="en-US" sz="9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Shows how service makes it from code living in Visual Studio to a running deployed instance in Windows Azure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 how Roles are packaged up and uploaded with the config to Windows Azure</a:t>
            </a:r>
          </a:p>
          <a:p>
            <a:pPr marL="171450" indent="-171450">
              <a:buFont typeface="Arial" pitchFamily="34" charset="0"/>
              <a:buChar char="•"/>
            </a:pPr>
            <a:endParaRPr lang="en-US" sz="300" dirty="0" smtClean="0"/>
          </a:p>
          <a:p>
            <a:r>
              <a:rPr lang="en-US" sz="1000" b="1" kern="1200" dirty="0" smtClean="0">
                <a:solidFill>
                  <a:schemeClr val="tx1"/>
                </a:solidFill>
                <a:latin typeface="Segoe UI" pitchFamily="34" charset="0"/>
                <a:ea typeface="+mn-ea"/>
                <a:cs typeface="+mn-cs"/>
              </a:rPr>
              <a:t>Speaking Points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Code is compiled, then packaged into a single file. This is the service package.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This, along with the configuration/service model – are deployed via the web portal.</a:t>
            </a:r>
          </a:p>
          <a:p>
            <a:pPr marL="0" marR="0" indent="0" algn="l" defTabSz="713295" rtl="0" eaLnBrk="1" fontAlgn="auto" latinLnBrk="0" hangingPunct="1">
              <a:lnSpc>
                <a:spcPct val="90000"/>
              </a:lnSpc>
              <a:spcBef>
                <a:spcPts val="0"/>
              </a:spcBef>
              <a:spcAft>
                <a:spcPts val="260"/>
              </a:spcAft>
              <a:buClrTx/>
              <a:buSzTx/>
              <a:buFont typeface="Arial" pitchFamily="34" charset="0"/>
              <a:buNone/>
              <a:tabLst/>
              <a:defRPr/>
            </a:pPr>
            <a:endParaRPr lang="en-US" sz="400" baseline="0" dirty="0" smtClean="0"/>
          </a:p>
          <a:p>
            <a:pPr marR="0" fontAlgn="auto">
              <a:spcBef>
                <a:spcPts val="0"/>
              </a:spcBef>
              <a:buClrTx/>
              <a:buSzTx/>
              <a:tabLst/>
              <a:defRPr/>
            </a:pPr>
            <a:r>
              <a:rPr lang="en-US" sz="1000" b="1" kern="1200" dirty="0" smtClean="0">
                <a:solidFill>
                  <a:schemeClr val="tx1"/>
                </a:solidFill>
                <a:latin typeface="Segoe UI" pitchFamily="34" charset="0"/>
                <a:ea typeface="+mn-ea"/>
                <a:cs typeface="+mn-cs"/>
              </a:rPr>
              <a:t>Notes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Visual Studio 11 with the updated tools now supports automated seamless package/upload/deploy using Service Mngt Api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464378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US" b="0" baseline="0" dirty="0" smtClean="0"/>
          </a:p>
          <a:p>
            <a:r>
              <a:rPr lang="en-US" b="1" baseline="0" dirty="0" smtClean="0"/>
              <a:t>Speaker Notes</a:t>
            </a:r>
            <a:endParaRPr lang="en-US" b="1" dirty="0" smtClean="0"/>
          </a:p>
          <a:p>
            <a:pPr marL="171450" indent="-171450">
              <a:buFont typeface="Arial" pitchFamily="34" charset="0"/>
              <a:buChar char="•"/>
            </a:pPr>
            <a:r>
              <a:rPr lang="en-NZ" dirty="0" smtClean="0"/>
              <a:t>You can modify your service's configuration while it is running in the debugger. </a:t>
            </a:r>
          </a:p>
          <a:p>
            <a:pPr marL="171450" indent="-171450">
              <a:buFont typeface="Arial" pitchFamily="34" charset="0"/>
              <a:buChar char="•"/>
            </a:pPr>
            <a:endParaRPr lang="en-NZ" dirty="0" smtClean="0"/>
          </a:p>
          <a:p>
            <a:pPr marL="171450" indent="-171450">
              <a:buFont typeface="Arial" pitchFamily="34" charset="0"/>
              <a:buChar char="•"/>
            </a:pPr>
            <a:r>
              <a:rPr lang="en-NZ" dirty="0" smtClean="0"/>
              <a:t>However, if you add additional instances of a role to your service while it is running, the debugger does not automatically attach to the new running processes. </a:t>
            </a:r>
          </a:p>
          <a:p>
            <a:pPr marL="171450" indent="-171450">
              <a:buFont typeface="Arial" pitchFamily="34" charset="0"/>
              <a:buChar char="•"/>
            </a:pPr>
            <a:r>
              <a:rPr lang="en-NZ" dirty="0" smtClean="0"/>
              <a:t>To debug the new instances, you must explicitly attach to their processes. </a:t>
            </a:r>
          </a:p>
          <a:p>
            <a:pPr marL="171450" indent="-171450">
              <a:buFont typeface="Arial" pitchFamily="34" charset="0"/>
              <a:buChar char="•"/>
            </a:pPr>
            <a:endParaRPr lang="en-NZ" dirty="0" smtClean="0"/>
          </a:p>
          <a:p>
            <a:pPr marL="171450" indent="-171450">
              <a:buFont typeface="Arial" pitchFamily="34" charset="0"/>
              <a:buChar char="•"/>
            </a:pPr>
            <a:r>
              <a:rPr lang="en-NZ" dirty="0" smtClean="0"/>
              <a:t>From the Debug menu, select Attach to Process, then select the new RdRoleHost.exe processes and click Attach.</a:t>
            </a:r>
          </a:p>
          <a:p>
            <a:pPr marL="171450" indent="-171450">
              <a:buFont typeface="Arial" pitchFamily="34" charset="0"/>
              <a:buChar char="•"/>
            </a:pPr>
            <a:endParaRPr lang="en-NZ" dirty="0" smtClean="0"/>
          </a:p>
          <a:p>
            <a:pPr marL="171450" indent="-171450">
              <a:buFont typeface="Arial" pitchFamily="34" charset="0"/>
              <a:buChar char="•"/>
            </a:pPr>
            <a:r>
              <a:rPr lang="en-NZ" dirty="0" smtClean="0"/>
              <a:t>By default, web and worker roles will be debugged using the managed debugger.</a:t>
            </a:r>
          </a:p>
          <a:p>
            <a:pPr marL="171450" indent="-171450">
              <a:buFont typeface="Arial" pitchFamily="34" charset="0"/>
              <a:buChar char="•"/>
            </a:pPr>
            <a:endParaRPr lang="en-NZ" dirty="0" smtClean="0"/>
          </a:p>
          <a:p>
            <a:pPr marL="171450" indent="-171450">
              <a:buFont typeface="Arial" pitchFamily="34" charset="0"/>
              <a:buChar char="•"/>
            </a:pPr>
            <a:r>
              <a:rPr lang="en-NZ" dirty="0" smtClean="0"/>
              <a:t>To turn on native code debugging in a web role, display the project properties for the web role project by right-clicking the project name in Solution Explorer and choosing Properties. </a:t>
            </a:r>
          </a:p>
          <a:p>
            <a:pPr marL="171450" indent="-171450">
              <a:buFont typeface="Arial" pitchFamily="34" charset="0"/>
              <a:buChar char="•"/>
            </a:pPr>
            <a:r>
              <a:rPr lang="en-NZ" dirty="0" smtClean="0"/>
              <a:t>In the property pages for the web role project, select the Web property page, and select the Native Code checkbox.</a:t>
            </a:r>
          </a:p>
          <a:p>
            <a:pPr marL="0" indent="0">
              <a:buFont typeface="Arial" pitchFamily="34" charset="0"/>
              <a:buNone/>
            </a:pPr>
            <a:endParaRPr lang="en-NZ" dirty="0" smtClean="0"/>
          </a:p>
          <a:p>
            <a:pPr marL="0" indent="0">
              <a:buFont typeface="Arial" pitchFamily="34" charset="0"/>
              <a:buNone/>
            </a:pPr>
            <a:r>
              <a:rPr lang="en-NZ" b="1" dirty="0" smtClean="0"/>
              <a:t>Notes</a:t>
            </a:r>
          </a:p>
          <a:p>
            <a:pPr marL="0" indent="0">
              <a:buFont typeface="Arial" pitchFamily="34" charset="0"/>
              <a:buNone/>
            </a:pPr>
            <a:endParaRPr lang="en-NZ" b="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3485648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NZ" b="1" dirty="0" smtClean="0"/>
          </a:p>
          <a:p>
            <a:r>
              <a:rPr lang="en-NZ" b="1" dirty="0" smtClean="0"/>
              <a:t>Speaker Notes</a:t>
            </a:r>
          </a:p>
          <a:p>
            <a:pPr marL="171450" indent="-171450">
              <a:buFont typeface="Arial" pitchFamily="34" charset="0"/>
              <a:buChar char="•"/>
            </a:pPr>
            <a:r>
              <a:rPr lang="en-NZ" dirty="0" smtClean="0"/>
              <a:t>One feature of the June 2010 Windows Azure Tools + SDK is the integration of IntelliTrace to allow you to debug issues that occur in the cloud.</a:t>
            </a:r>
          </a:p>
          <a:p>
            <a:pPr marL="171450" indent="-171450">
              <a:buFont typeface="Arial" pitchFamily="34" charset="0"/>
              <a:buChar char="•"/>
            </a:pPr>
            <a:endParaRPr lang="en-NZ" dirty="0" smtClean="0"/>
          </a:p>
          <a:p>
            <a:pPr marL="171450" indent="-171450">
              <a:buFont typeface="Arial" pitchFamily="34" charset="0"/>
              <a:buChar char="•"/>
            </a:pPr>
            <a:r>
              <a:rPr lang="en-NZ" dirty="0" smtClean="0"/>
              <a:t>With IntelliTrace debugging, you can log extensive debugging information for a role instance while it is running in Windows Azure. </a:t>
            </a:r>
          </a:p>
          <a:p>
            <a:pPr marL="337596" lvl="1" indent="-171450">
              <a:buFont typeface="Arial" pitchFamily="34" charset="0"/>
              <a:buChar char="•"/>
            </a:pPr>
            <a:r>
              <a:rPr lang="en-NZ" dirty="0" smtClean="0"/>
              <a:t>Use the IntelliTrace logs to step through your code from within Visual Studio as though it were running in Windows Azure. </a:t>
            </a:r>
          </a:p>
          <a:p>
            <a:pPr marL="337596" lvl="1" indent="-171450">
              <a:buFont typeface="Arial" pitchFamily="34" charset="0"/>
              <a:buChar char="•"/>
            </a:pPr>
            <a:r>
              <a:rPr lang="en-NZ" dirty="0" smtClean="0"/>
              <a:t>IntelliTrace records key code execution and environment data while your service is running, and allows you to replay the recorded data from within Visual Studio</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Should be used in debug deployments only. D not enable in production</a:t>
            </a:r>
          </a:p>
          <a:p>
            <a:pPr marL="337596" lvl="1" indent="-171450">
              <a:buFont typeface="Arial" pitchFamily="34" charset="0"/>
              <a:buChar char="•"/>
            </a:pPr>
            <a:r>
              <a:rPr lang="en-NZ" dirty="0" smtClean="0"/>
              <a:t>When IntelliTrace is enabled, when a role process exits, it is not restarted and it is put into the “Unresponsive” state instead.  This allows you to get the IntelliTrace logs for the failure.</a:t>
            </a:r>
          </a:p>
          <a:p>
            <a:pPr marL="337596" lvl="1" indent="-171450">
              <a:buFont typeface="Arial" pitchFamily="34" charset="0"/>
              <a:buChar char="•"/>
            </a:pPr>
            <a:endParaRPr lang="en-NZ" dirty="0" smtClean="0"/>
          </a:p>
          <a:p>
            <a:pPr marL="337596" lvl="1" indent="-171450">
              <a:buFont typeface="Arial" pitchFamily="34" charset="0"/>
              <a:buChar char="•"/>
            </a:pPr>
            <a:endParaRPr lang="en-NZ" dirty="0" smtClean="0"/>
          </a:p>
          <a:p>
            <a:endParaRPr lang="en-NZ" dirty="0" smtClean="0"/>
          </a:p>
          <a:p>
            <a:r>
              <a:rPr lang="en-NZ" b="1" dirty="0" smtClean="0"/>
              <a:t>Notes</a:t>
            </a:r>
          </a:p>
          <a:p>
            <a:r>
              <a:rPr lang="en-NZ" b="0" dirty="0" smtClean="0"/>
              <a:t>Good walkthrough</a:t>
            </a:r>
            <a:r>
              <a:rPr lang="en-NZ" b="0" baseline="0" dirty="0" smtClean="0"/>
              <a:t> here</a:t>
            </a:r>
          </a:p>
          <a:p>
            <a:r>
              <a:rPr lang="en-NZ" b="0" dirty="0" smtClean="0"/>
              <a:t>http://blogs.msdn.com/b/somasegar/archive/2010/06/07/peering-into-the-cloud-with-intellitrace.aspx</a:t>
            </a:r>
          </a:p>
          <a:p>
            <a:endParaRPr lang="en-NZ" b="0" dirty="0" smtClean="0"/>
          </a:p>
          <a:p>
            <a:r>
              <a:rPr lang="en-NZ" b="0" dirty="0" smtClean="0"/>
              <a:t>MSDN Notes here</a:t>
            </a:r>
          </a:p>
          <a:p>
            <a:r>
              <a:rPr lang="en-NZ" b="0" dirty="0" smtClean="0"/>
              <a:t>http://msdn.microsoft.com/en-us/library/ff683671.aspx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629423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NZ" b="1" dirty="0" smtClean="0"/>
          </a:p>
          <a:p>
            <a:r>
              <a:rPr lang="en-NZ" b="1" dirty="0" smtClean="0"/>
              <a:t>Speaker Notes</a:t>
            </a:r>
          </a:p>
          <a:p>
            <a:pPr marL="171450" indent="-171450">
              <a:buFont typeface="Arial" pitchFamily="34" charset="0"/>
              <a:buChar char="•"/>
            </a:pPr>
            <a:r>
              <a:rPr lang="en-NZ" dirty="0" smtClean="0"/>
              <a:t>One feature of the June 2010 Windows Azure Tools + SDK is the integration of IntelliTrace to allow you to debug issues that occur in the cloud.</a:t>
            </a:r>
          </a:p>
          <a:p>
            <a:pPr marL="171450" indent="-171450">
              <a:buFont typeface="Arial" pitchFamily="34" charset="0"/>
              <a:buChar char="•"/>
            </a:pPr>
            <a:endParaRPr lang="en-NZ" dirty="0" smtClean="0"/>
          </a:p>
          <a:p>
            <a:pPr marL="171450" indent="-171450">
              <a:buFont typeface="Arial" pitchFamily="34" charset="0"/>
              <a:buChar char="•"/>
            </a:pPr>
            <a:r>
              <a:rPr lang="en-NZ" dirty="0" smtClean="0"/>
              <a:t>With IntelliTrace debugging, you can log extensive debugging information for a role instance while it is running in Windows Azure. </a:t>
            </a:r>
          </a:p>
          <a:p>
            <a:pPr marL="337596" lvl="1" indent="-171450">
              <a:buFont typeface="Arial" pitchFamily="34" charset="0"/>
              <a:buChar char="•"/>
            </a:pPr>
            <a:r>
              <a:rPr lang="en-NZ" dirty="0" smtClean="0"/>
              <a:t>Use the IntelliTrace logs to step through your code from within Visual Studio as though it were running in Windows Azure. </a:t>
            </a:r>
          </a:p>
          <a:p>
            <a:pPr marL="337596" lvl="1" indent="-171450">
              <a:buFont typeface="Arial" pitchFamily="34" charset="0"/>
              <a:buChar char="•"/>
            </a:pPr>
            <a:r>
              <a:rPr lang="en-NZ" dirty="0" smtClean="0"/>
              <a:t>IntelliTrace records key code execution and environment data while your service is running, and allows you to replay the recorded data from within Visual Studio</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Should be used in debug deployments only. D not enable in production</a:t>
            </a:r>
          </a:p>
          <a:p>
            <a:pPr marL="337596" lvl="1" indent="-171450">
              <a:buFont typeface="Arial" pitchFamily="34" charset="0"/>
              <a:buChar char="•"/>
            </a:pPr>
            <a:r>
              <a:rPr lang="en-NZ" dirty="0" smtClean="0"/>
              <a:t>When IntelliTrace is enabled, when a role process exits, it is not restarted and it is put into the “Unresponsive” state instead.  This allows you to get the IntelliTrace logs for the failure.</a:t>
            </a:r>
          </a:p>
          <a:p>
            <a:pPr marL="337596" lvl="1" indent="-171450">
              <a:buFont typeface="Arial" pitchFamily="34" charset="0"/>
              <a:buChar char="•"/>
            </a:pPr>
            <a:endParaRPr lang="en-NZ" dirty="0" smtClean="0"/>
          </a:p>
          <a:p>
            <a:pPr marL="337596" lvl="1" indent="-171450">
              <a:buFont typeface="Arial" pitchFamily="34" charset="0"/>
              <a:buChar char="•"/>
            </a:pPr>
            <a:endParaRPr lang="en-NZ" dirty="0" smtClean="0"/>
          </a:p>
          <a:p>
            <a:endParaRPr lang="en-NZ" dirty="0" smtClean="0"/>
          </a:p>
          <a:p>
            <a:r>
              <a:rPr lang="en-NZ" b="1" dirty="0" smtClean="0"/>
              <a:t>Notes</a:t>
            </a:r>
          </a:p>
          <a:p>
            <a:r>
              <a:rPr lang="en-NZ" b="0" dirty="0" smtClean="0"/>
              <a:t>Good walkthrough</a:t>
            </a:r>
            <a:r>
              <a:rPr lang="en-NZ" b="0" baseline="0" dirty="0" smtClean="0"/>
              <a:t> here</a:t>
            </a:r>
          </a:p>
          <a:p>
            <a:r>
              <a:rPr lang="en-NZ" b="0" dirty="0" smtClean="0"/>
              <a:t>http://blogs.msdn.com/b/somasegar/archive/2010/06/07/peering-into-the-cloud-with-intellitrace.aspx</a:t>
            </a:r>
          </a:p>
          <a:p>
            <a:endParaRPr lang="en-NZ" b="0" dirty="0" smtClean="0"/>
          </a:p>
          <a:p>
            <a:r>
              <a:rPr lang="en-NZ" b="0" dirty="0" smtClean="0"/>
              <a:t>MSDN Notes here</a:t>
            </a:r>
          </a:p>
          <a:p>
            <a:r>
              <a:rPr lang="en-NZ" b="0" dirty="0" smtClean="0"/>
              <a:t>http://msdn.microsoft.com/en-us/library/ff683671.aspx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629423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http://msdn.microsoft.com/en-us/library/windowsazure/hh369930.aspx</a:t>
            </a:r>
          </a:p>
          <a:p>
            <a:endParaRPr lang="en-US" dirty="0" smtClean="0"/>
          </a:p>
          <a:p>
            <a:r>
              <a:rPr lang="en-US" dirty="0" smtClean="0"/>
              <a:t>CPU sampling</a:t>
            </a:r>
          </a:p>
          <a:p>
            <a:endParaRPr lang="en-US" dirty="0" smtClean="0"/>
          </a:p>
          <a:p>
            <a:r>
              <a:rPr lang="en-US" dirty="0" smtClean="0"/>
              <a:t>This method collects application statistics that are useful for initial analysis of CPU utilization issues. CPU sampling is the suggested method for starting most performance investigations. There is a low impact on the application that you are profiling when you collect CPU sampling data.</a:t>
            </a:r>
          </a:p>
          <a:p>
            <a:endParaRPr lang="en-US" dirty="0" smtClean="0"/>
          </a:p>
          <a:p>
            <a:endParaRPr lang="en-US" dirty="0" smtClean="0"/>
          </a:p>
          <a:p>
            <a:r>
              <a:rPr lang="en-US" dirty="0" smtClean="0"/>
              <a:t>Instrumentation</a:t>
            </a:r>
          </a:p>
          <a:p>
            <a:endParaRPr lang="en-US" dirty="0" smtClean="0"/>
          </a:p>
          <a:p>
            <a:r>
              <a:rPr lang="en-US" dirty="0" smtClean="0"/>
              <a:t>This method collects detailed timing data that is useful for focused analysis and for analyzing input/output performance issues. The instrumentation method records each entry, exit, and function call of the functions in a module during a profiling run. This method is useful for gathering detailed timing information about a section of your code and for understanding the impact of input and output operations on application performance. This method is disabled for a computer running a 32-bit operating system.</a:t>
            </a:r>
          </a:p>
          <a:p>
            <a:endParaRPr lang="en-US" dirty="0" smtClean="0"/>
          </a:p>
          <a:p>
            <a:endParaRPr lang="en-US" dirty="0" smtClean="0"/>
          </a:p>
          <a:p>
            <a:r>
              <a:rPr lang="en-US" dirty="0" smtClean="0"/>
              <a:t>.Net Memory Allocation</a:t>
            </a:r>
          </a:p>
          <a:p>
            <a:endParaRPr lang="en-US" dirty="0" smtClean="0"/>
          </a:p>
          <a:p>
            <a:r>
              <a:rPr lang="en-US" dirty="0" smtClean="0"/>
              <a:t>This method collects .NET Framework memory allocation data by using the sampling profiling method. The collected data includes the number and size of allocated objects.</a:t>
            </a:r>
          </a:p>
          <a:p>
            <a:endParaRPr lang="en-US" dirty="0" smtClean="0"/>
          </a:p>
          <a:p>
            <a:endParaRPr lang="en-US" dirty="0" smtClean="0"/>
          </a:p>
          <a:p>
            <a:r>
              <a:rPr lang="en-US" dirty="0" smtClean="0"/>
              <a:t>Concurrency</a:t>
            </a:r>
          </a:p>
          <a:p>
            <a:endParaRPr lang="en-US" dirty="0" smtClean="0"/>
          </a:p>
          <a:p>
            <a:r>
              <a:rPr lang="en-US" dirty="0" smtClean="0"/>
              <a:t>This method collects resource contention data, and process and thread execution data that is useful in analyzing multi-threaded and multi-process applications. The concurrency method collects data for each event that blocks execution of your code, such as when a thread waits for locked access to an application resource to be freed. This method is useful for analyzing multi-threaded applications.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2412124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1200" kern="1200" baseline="0" dirty="0" smtClean="0">
                <a:solidFill>
                  <a:schemeClr val="tx1"/>
                </a:solidFill>
                <a:latin typeface="Segoe UI" pitchFamily="34" charset="0"/>
                <a:ea typeface="+mn-ea"/>
                <a:cs typeface="+mn-cs"/>
              </a:rPr>
              <a:t>Demonstrating the Publish and Deploy features included with Visual Studio 11</a:t>
            </a:r>
            <a:endParaRPr lang="en-US" sz="1200" kern="1200" dirty="0" smtClean="0">
              <a:solidFill>
                <a:schemeClr val="tx1"/>
              </a:solidFill>
              <a:latin typeface="Segoe UI" pitchFamily="34" charset="0"/>
              <a:ea typeface="Segoe UI" pitchFamily="34" charset="0"/>
              <a:cs typeface="Segoe UI" pitchFamily="34" charset="0"/>
            </a:endParaRP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sz="1400" b="1" kern="1200" dirty="0" smtClean="0">
              <a:solidFill>
                <a:schemeClr val="tx1"/>
              </a:solidFill>
              <a:latin typeface="Segoe UI" pitchFamily="34" charset="0"/>
              <a:ea typeface="+mn-ea"/>
              <a:cs typeface="+mn-cs"/>
            </a:endParaRPr>
          </a:p>
          <a:p>
            <a:r>
              <a:rPr lang="en-US" sz="1400" b="1" kern="1200" dirty="0" smtClean="0">
                <a:solidFill>
                  <a:schemeClr val="tx1"/>
                </a:solidFill>
                <a:latin typeface="Segoe UI" pitchFamily="34" charset="0"/>
                <a:ea typeface="+mn-ea"/>
                <a:cs typeface="+mn-cs"/>
              </a:rPr>
              <a:t>Speaking Points</a:t>
            </a:r>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subscription. </a:t>
            </a:r>
          </a:p>
          <a:p>
            <a:pPr marL="261231" lvl="2" indent="-171450">
              <a:defRPr/>
            </a:pPr>
            <a:r>
              <a:rPr lang="en-NZ" sz="1200" kern="1200" dirty="0" smtClean="0">
                <a:solidFill>
                  <a:schemeClr val="tx1"/>
                </a:solidFill>
                <a:latin typeface="Segoe UI" pitchFamily="34" charset="0"/>
                <a:ea typeface="+mn-ea"/>
                <a:cs typeface="+mn-cs"/>
              </a:rPr>
              <a:t>When you first sign up to Windows Azure a subscription is created and associated with your Live ID</a:t>
            </a:r>
          </a:p>
          <a:p>
            <a:pPr marL="261231" lvl="2" indent="-171450">
              <a:defRPr/>
            </a:pPr>
            <a:r>
              <a:rPr lang="en-NZ" sz="1200" kern="1200" dirty="0" smtClean="0">
                <a:solidFill>
                  <a:schemeClr val="tx1"/>
                </a:solidFill>
                <a:latin typeface="Segoe UI" pitchFamily="34" charset="0"/>
                <a:ea typeface="+mn-ea"/>
                <a:cs typeface="+mn-cs"/>
              </a:rPr>
              <a:t>To find your subscription ID, navigate to the Account page in the Developer Portal. Subscription ID appears in the Support Information section at the bottom of the page.</a:t>
            </a:r>
          </a:p>
          <a:p>
            <a:pPr marL="337596" lvl="1" indent="-171450">
              <a:buFont typeface="Arial" pitchFamily="34" charset="0"/>
              <a:buChar char="•"/>
            </a:pPr>
            <a:endParaRPr lang="en-NZ" sz="600" dirty="0" smtClean="0"/>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hosted service. </a:t>
            </a:r>
          </a:p>
          <a:p>
            <a:pPr marL="292191" lvl="3" indent="-171450">
              <a:defRPr/>
            </a:pPr>
            <a:r>
              <a:rPr lang="en-NZ" sz="1200" kern="1200" dirty="0" smtClean="0">
                <a:solidFill>
                  <a:schemeClr val="tx1"/>
                </a:solidFill>
                <a:latin typeface="Segoe UI" pitchFamily="34" charset="0"/>
                <a:ea typeface="+mn-ea"/>
                <a:cs typeface="+mn-cs"/>
              </a:rPr>
              <a:t>Before you can deploy your cloud service, you need to create a hosted service for that deployment. </a:t>
            </a:r>
          </a:p>
          <a:p>
            <a:pPr marL="292191" lvl="3" indent="-171450">
              <a:defRPr/>
            </a:pPr>
            <a:r>
              <a:rPr lang="en-NZ" sz="1200" kern="1200" dirty="0" smtClean="0">
                <a:solidFill>
                  <a:schemeClr val="tx1"/>
                </a:solidFill>
                <a:latin typeface="Segoe UI" pitchFamily="34" charset="0"/>
                <a:ea typeface="+mn-ea"/>
                <a:cs typeface="+mn-cs"/>
              </a:rPr>
              <a:t>The hosted service provides the two deployment slots, Staging and Production, to which you can deploy your cloud service.</a:t>
            </a:r>
          </a:p>
          <a:p>
            <a:endParaRPr lang="en-NZ" sz="600" dirty="0" smtClean="0"/>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storage account. </a:t>
            </a:r>
          </a:p>
          <a:p>
            <a:pPr marL="261231" lvl="2" indent="-171450">
              <a:lnSpc>
                <a:spcPct val="100000"/>
              </a:lnSpc>
              <a:defRPr/>
            </a:pPr>
            <a:r>
              <a:rPr lang="en-NZ" sz="1200" kern="1200" dirty="0" smtClean="0">
                <a:solidFill>
                  <a:schemeClr val="tx1"/>
                </a:solidFill>
                <a:latin typeface="Segoe UI" pitchFamily="34" charset="0"/>
                <a:ea typeface="+mn-ea"/>
                <a:cs typeface="+mn-cs"/>
              </a:rPr>
              <a:t>When you deploy your cloud service through Visual Studio, the service package is first uploaded to a blob through the specified storage account, </a:t>
            </a:r>
          </a:p>
          <a:p>
            <a:pPr marL="261231" lvl="2" indent="-171450">
              <a:lnSpc>
                <a:spcPct val="100000"/>
              </a:lnSpc>
              <a:defRPr/>
            </a:pPr>
            <a:r>
              <a:rPr lang="en-NZ" sz="1200" kern="1200" dirty="0" smtClean="0">
                <a:solidFill>
                  <a:schemeClr val="tx1"/>
                </a:solidFill>
                <a:latin typeface="Segoe UI" pitchFamily="34" charset="0"/>
                <a:ea typeface="+mn-ea"/>
                <a:cs typeface="+mn-cs"/>
              </a:rPr>
              <a:t>then deployed to Windows Azure from the Blob service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011074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1200" kern="1200" baseline="0" dirty="0" smtClean="0">
                <a:solidFill>
                  <a:schemeClr val="tx1"/>
                </a:solidFill>
                <a:latin typeface="Segoe UI" pitchFamily="34" charset="0"/>
                <a:ea typeface="+mn-ea"/>
                <a:cs typeface="+mn-cs"/>
              </a:rPr>
              <a:t>Highlight the different options available when deploying services to Windows Azure around Affinity Groups</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sz="12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endParaRPr lang="en-US" sz="200" dirty="0" smtClean="0"/>
          </a:p>
          <a:p>
            <a:r>
              <a:rPr lang="en-US" sz="1400" b="1" kern="1200" dirty="0" smtClean="0">
                <a:solidFill>
                  <a:schemeClr val="tx1"/>
                </a:solidFill>
                <a:latin typeface="Segoe UI" pitchFamily="34" charset="0"/>
                <a:ea typeface="+mn-ea"/>
                <a:cs typeface="+mn-cs"/>
              </a:rPr>
              <a:t>Speaking Points</a:t>
            </a:r>
            <a:endParaRPr lang="en-NZ" sz="1400" b="1" kern="1200" dirty="0" smtClean="0">
              <a:solidFill>
                <a:schemeClr val="tx1"/>
              </a:solidFill>
              <a:latin typeface="Segoe UI" pitchFamily="34" charset="0"/>
              <a:ea typeface="+mn-ea"/>
              <a:cs typeface="+mn-cs"/>
            </a:endParaRPr>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Windows Azure Storage can be geo located, meaning you can choose in which geographical region it will be hosted</a:t>
            </a:r>
          </a:p>
          <a:p>
            <a:pPr marL="261231" lvl="2" indent="-171450">
              <a:defRPr/>
            </a:pPr>
            <a:r>
              <a:rPr lang="en-NZ" sz="1200" kern="1200" dirty="0" smtClean="0">
                <a:solidFill>
                  <a:schemeClr val="tx1"/>
                </a:solidFill>
                <a:latin typeface="Segoe UI" pitchFamily="34" charset="0"/>
                <a:ea typeface="+mn-ea"/>
                <a:cs typeface="+mn-cs"/>
              </a:rPr>
              <a:t>Different geographical regions have different implications when it comes to cost</a:t>
            </a:r>
          </a:p>
          <a:p>
            <a:pPr marL="261231" lvl="2" indent="-171450">
              <a:defRPr/>
            </a:pPr>
            <a:r>
              <a:rPr lang="en-NZ" sz="1200" kern="1200" dirty="0" smtClean="0">
                <a:solidFill>
                  <a:schemeClr val="tx1"/>
                </a:solidFill>
                <a:latin typeface="Segoe UI" pitchFamily="34" charset="0"/>
                <a:ea typeface="+mn-ea"/>
                <a:cs typeface="+mn-cs"/>
              </a:rPr>
              <a:t>Reason for geo-location </a:t>
            </a:r>
          </a:p>
          <a:p>
            <a:pPr marL="381972" lvl="3" indent="-171450">
              <a:defRPr/>
            </a:pPr>
            <a:r>
              <a:rPr lang="en-NZ" sz="1200" kern="1200" dirty="0" smtClean="0">
                <a:solidFill>
                  <a:schemeClr val="tx1"/>
                </a:solidFill>
                <a:latin typeface="Segoe UI" pitchFamily="34" charset="0"/>
                <a:ea typeface="+mn-ea"/>
                <a:cs typeface="+mn-cs"/>
              </a:rPr>
              <a:t>Legal </a:t>
            </a:r>
          </a:p>
          <a:p>
            <a:pPr marL="381972" lvl="3" indent="-171450">
              <a:defRPr/>
            </a:pPr>
            <a:r>
              <a:rPr lang="en-NZ" sz="1200" kern="1200" dirty="0" smtClean="0">
                <a:solidFill>
                  <a:schemeClr val="tx1"/>
                </a:solidFill>
                <a:latin typeface="Segoe UI" pitchFamily="34" charset="0"/>
                <a:ea typeface="+mn-ea"/>
                <a:cs typeface="+mn-cs"/>
              </a:rPr>
              <a:t>Business Continuity / Backup</a:t>
            </a:r>
          </a:p>
          <a:p>
            <a:pPr marL="171450" lvl="1" indent="-171450">
              <a:defRPr/>
            </a:pPr>
            <a:endParaRPr lang="en-NZ" sz="1200" kern="1200" dirty="0" smtClean="0">
              <a:solidFill>
                <a:schemeClr val="tx1"/>
              </a:solidFill>
              <a:latin typeface="Segoe UI" pitchFamily="34" charset="0"/>
              <a:ea typeface="+mn-ea"/>
              <a:cs typeface="+mn-cs"/>
            </a:endParaRPr>
          </a:p>
          <a:p>
            <a:pPr marL="171450" lvl="1" indent="-171450">
              <a:defRPr/>
            </a:pPr>
            <a:r>
              <a:rPr lang="en-NZ" sz="1200" kern="1200" dirty="0" smtClean="0">
                <a:solidFill>
                  <a:schemeClr val="tx1"/>
                </a:solidFill>
                <a:latin typeface="Segoe UI" pitchFamily="34" charset="0"/>
                <a:ea typeface="+mn-ea"/>
                <a:cs typeface="+mn-cs"/>
              </a:rPr>
              <a:t>Associate data with Windows Azure services through an ‘Affinity Group’ </a:t>
            </a:r>
          </a:p>
          <a:p>
            <a:pPr marL="171450" lvl="1" indent="-171450">
              <a:defRPr/>
            </a:pPr>
            <a:r>
              <a:rPr lang="en-NZ" sz="1200" kern="1200" dirty="0" smtClean="0">
                <a:solidFill>
                  <a:schemeClr val="tx1"/>
                </a:solidFill>
                <a:latin typeface="Segoe UI" pitchFamily="34" charset="0"/>
                <a:ea typeface="+mn-ea"/>
                <a:cs typeface="+mn-cs"/>
              </a:rPr>
              <a:t>Affinity Group helps the Windows Azure Fabric Controller keep services &amp; data close together within the data centre</a:t>
            </a:r>
          </a:p>
          <a:p>
            <a:pPr marL="261231" marR="0" lvl="2" indent="-171450" fontAlgn="auto">
              <a:spcBef>
                <a:spcPts val="0"/>
              </a:spcBef>
              <a:buClrTx/>
              <a:buSzTx/>
              <a:tabLst/>
              <a:defRPr/>
            </a:pPr>
            <a:r>
              <a:rPr lang="en-NZ" sz="1200" kern="1200" dirty="0" smtClean="0">
                <a:solidFill>
                  <a:schemeClr val="tx1"/>
                </a:solidFill>
                <a:latin typeface="Segoe UI" pitchFamily="34" charset="0"/>
                <a:ea typeface="+mn-ea"/>
                <a:cs typeface="+mn-cs"/>
              </a:rPr>
              <a:t>Reason for affinity grouping is Performance</a:t>
            </a:r>
          </a:p>
          <a:p>
            <a:pPr marL="261231" marR="0" lvl="2" indent="-171450" fontAlgn="auto">
              <a:spcBef>
                <a:spcPts val="0"/>
              </a:spcBef>
              <a:buClrTx/>
              <a:buSzTx/>
              <a:tabLst/>
              <a:defRPr/>
            </a:pPr>
            <a:r>
              <a:rPr lang="en-NZ" sz="1200" kern="1200" dirty="0" smtClean="0">
                <a:solidFill>
                  <a:schemeClr val="tx1"/>
                </a:solidFill>
                <a:latin typeface="Segoe UI" pitchFamily="34" charset="0"/>
                <a:ea typeface="+mn-ea"/>
                <a:cs typeface="+mn-cs"/>
              </a:rPr>
              <a:t>The Windows Azure data-centre’s are so large that by having data and services located near each other can improve performance</a:t>
            </a:r>
          </a:p>
          <a:p>
            <a:pPr marL="381972" lvl="3" indent="-171450">
              <a:defRPr/>
            </a:pPr>
            <a:r>
              <a:rPr lang="en-NZ" sz="1200" kern="1200" dirty="0" smtClean="0">
                <a:solidFill>
                  <a:schemeClr val="tx1"/>
                </a:solidFill>
                <a:latin typeface="Segoe UI" pitchFamily="34" charset="0"/>
                <a:ea typeface="+mn-ea"/>
                <a:cs typeface="+mn-cs"/>
              </a:rPr>
              <a:t>Fewer network hops</a:t>
            </a:r>
          </a:p>
          <a:p>
            <a:pPr marL="381972" lvl="3" indent="-171450">
              <a:defRPr/>
            </a:pPr>
            <a:r>
              <a:rPr lang="en-NZ" sz="1200" kern="1200" dirty="0" smtClean="0">
                <a:solidFill>
                  <a:schemeClr val="tx1"/>
                </a:solidFill>
                <a:latin typeface="Segoe UI" pitchFamily="34" charset="0"/>
                <a:ea typeface="+mn-ea"/>
                <a:cs typeface="+mn-cs"/>
              </a:rPr>
              <a:t>lower communication times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018219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sz="1500" b="1" dirty="0"/>
              <a:t>Slide Objective</a:t>
            </a:r>
          </a:p>
          <a:p>
            <a:pPr marL="171450" indent="-171450">
              <a:buFont typeface="Arial" pitchFamily="34" charset="0"/>
              <a:buChar char="•"/>
            </a:pPr>
            <a:r>
              <a:rPr lang="en-US" sz="1200" dirty="0"/>
              <a:t>Windows Azure runs on a base operating system</a:t>
            </a:r>
          </a:p>
          <a:p>
            <a:pPr marL="171450" indent="-171450">
              <a:buFont typeface="Arial" pitchFamily="34" charset="0"/>
              <a:buChar char="•"/>
            </a:pPr>
            <a:r>
              <a:rPr lang="en-US" sz="1200" dirty="0"/>
              <a:t>This guest operating system is updated regularly</a:t>
            </a:r>
          </a:p>
          <a:p>
            <a:pPr marL="171450" indent="-171450">
              <a:buFont typeface="Arial" pitchFamily="34" charset="0"/>
              <a:buChar char="•"/>
            </a:pPr>
            <a:r>
              <a:rPr lang="en-US" sz="1200" dirty="0"/>
              <a:t>Guest OS Version can be and should be specified in the service configuration file</a:t>
            </a:r>
          </a:p>
          <a:p>
            <a:pPr marL="171450" indent="-171450">
              <a:buFont typeface="Arial" pitchFamily="34" charset="0"/>
              <a:buChar char="•"/>
            </a:pPr>
            <a:endParaRPr lang="en-US" dirty="0"/>
          </a:p>
          <a:p>
            <a:r>
              <a:rPr lang="en-US" sz="1400" b="1" dirty="0"/>
              <a:t>Speaking Points</a:t>
            </a:r>
          </a:p>
          <a:p>
            <a:pPr marL="171450" indent="-171450">
              <a:buFont typeface="Arial" pitchFamily="34" charset="0"/>
              <a:buChar char="•"/>
            </a:pPr>
            <a:r>
              <a:rPr lang="en-US" sz="1200" dirty="0"/>
              <a:t>Best practice is to always specify the version of the OS to run on. </a:t>
            </a:r>
          </a:p>
          <a:p>
            <a:pPr marL="261231" lvl="2" indent="-171450"/>
            <a:r>
              <a:rPr lang="en-US" sz="1200" dirty="0"/>
              <a:t>Roles will try to run on the latest available version if you don’t specify a </a:t>
            </a:r>
            <a:r>
              <a:rPr lang="en-US" sz="1200" dirty="0" smtClean="0"/>
              <a:t>version</a:t>
            </a:r>
          </a:p>
          <a:p>
            <a:pPr marL="261231" lvl="2" indent="-171450"/>
            <a:endParaRPr lang="en-US" sz="1200" dirty="0"/>
          </a:p>
          <a:p>
            <a:pPr marL="166146" lvl="1" indent="0">
              <a:buFont typeface="Arial" pitchFamily="34" charset="0"/>
              <a:buNone/>
            </a:pPr>
            <a:endParaRPr lang="en-US" sz="200" b="0" baseline="0" dirty="0" smtClean="0"/>
          </a:p>
          <a:p>
            <a:pPr marL="171450" lvl="0" indent="-171450">
              <a:buFont typeface="Arial" pitchFamily="34" charset="0"/>
              <a:buChar char="•"/>
            </a:pPr>
            <a:r>
              <a:rPr lang="en-NZ" sz="1200" dirty="0"/>
              <a:t>To ensure that your service works as expected, you must deploy it to a release of the Windows Azure guest operating system that is compatible with the version of the Windows Azure SDK with which you developed it.</a:t>
            </a:r>
          </a:p>
          <a:p>
            <a:pPr marL="261231" lvl="2" indent="-171450"/>
            <a:r>
              <a:rPr lang="en-NZ" sz="1200" dirty="0"/>
              <a:t>“It works on my machine” – something working on local development fabric and not in the cloud could be a result of incompatibilities</a:t>
            </a:r>
          </a:p>
          <a:p>
            <a:pPr marL="171450" lvl="1" indent="-171450"/>
            <a:endParaRPr lang="en-NZ" sz="1200" dirty="0"/>
          </a:p>
          <a:p>
            <a:pPr marL="171450" lvl="0" indent="-171450">
              <a:buFont typeface="Arial" pitchFamily="34" charset="0"/>
              <a:buChar char="•"/>
            </a:pPr>
            <a:r>
              <a:rPr lang="en-NZ" sz="1200" dirty="0"/>
              <a:t>All role instances defined by your service will run on the guest operating system version that you specify</a:t>
            </a:r>
          </a:p>
          <a:p>
            <a:pPr marL="171450" lvl="0" indent="-171450">
              <a:buFont typeface="Arial" pitchFamily="34" charset="0"/>
              <a:buChar char="•"/>
            </a:pPr>
            <a:endParaRPr lang="en-NZ" sz="1200" dirty="0"/>
          </a:p>
          <a:p>
            <a:pPr marL="171450" marR="0" lvl="0" indent="-171450" fontAlgn="auto">
              <a:spcBef>
                <a:spcPts val="0"/>
              </a:spcBef>
              <a:buClrTx/>
              <a:buSzTx/>
              <a:buFont typeface="Arial" pitchFamily="34" charset="0"/>
              <a:buChar char="•"/>
              <a:tabLst/>
              <a:defRPr/>
            </a:pPr>
            <a:r>
              <a:rPr lang="en-NZ" sz="1200" dirty="0"/>
              <a:t>Services may be subject to upgrades to the underlying Windows Azure root operating system from time to time. </a:t>
            </a:r>
          </a:p>
          <a:p>
            <a:pPr marL="261231" lvl="2" indent="-171450"/>
            <a:r>
              <a:rPr lang="en-NZ" sz="1200" dirty="0"/>
              <a:t>Mandatory and cannot be postponed. </a:t>
            </a:r>
          </a:p>
          <a:p>
            <a:pPr marL="261231" lvl="2" indent="-171450"/>
            <a:r>
              <a:rPr lang="en-NZ" sz="1200" dirty="0"/>
              <a:t>An upgrade to the root OS recycles your running role instances, taking them through their shutdown sequences and then restarting them.</a:t>
            </a:r>
          </a:p>
          <a:p>
            <a:pPr marL="171450" lvl="0" indent="-171450">
              <a:buFont typeface="Arial" pitchFamily="34" charset="0"/>
              <a:buChar char="•"/>
            </a:pPr>
            <a:endParaRPr lang="en-NZ" sz="700" b="0"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374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Introduce the Service Management</a:t>
            </a:r>
            <a:r>
              <a:rPr lang="en-US" sz="1200" kern="1200" baseline="0" dirty="0" smtClean="0">
                <a:solidFill>
                  <a:schemeClr val="tx1"/>
                </a:solidFill>
                <a:ea typeface="+mn-ea"/>
                <a:cs typeface="+mn-cs"/>
              </a:rPr>
              <a:t> API</a:t>
            </a:r>
          </a:p>
          <a:p>
            <a:pPr marL="171450" indent="-171450">
              <a:buFont typeface="Arial" pitchFamily="34" charset="0"/>
              <a:buChar char="•"/>
            </a:pPr>
            <a:r>
              <a:rPr lang="en-US" sz="1200" kern="1200" baseline="0" dirty="0" smtClean="0">
                <a:solidFill>
                  <a:schemeClr val="tx1"/>
                </a:solidFill>
                <a:ea typeface="+mn-ea"/>
                <a:cs typeface="+mn-cs"/>
              </a:rPr>
              <a:t>List a few of the functions that can be achieved</a:t>
            </a:r>
          </a:p>
          <a:p>
            <a:pPr marL="171450" indent="-171450">
              <a:buFont typeface="Arial" pitchFamily="34" charset="0"/>
              <a:buChar char="•"/>
            </a:pPr>
            <a:endParaRPr lang="en-US" dirty="0" smtClean="0"/>
          </a:p>
          <a:p>
            <a:r>
              <a:rPr lang="en-US" sz="1400" b="1" kern="1200" dirty="0" smtClean="0">
                <a:solidFill>
                  <a:schemeClr val="tx1"/>
                </a:solidFill>
                <a:ea typeface="+mn-ea"/>
                <a:cs typeface="+mn-cs"/>
              </a:rPr>
              <a:t>Speaking Points</a:t>
            </a:r>
          </a:p>
          <a:p>
            <a:pPr marL="285750" lvl="0" indent="-285750">
              <a:buFont typeface="Arial" pitchFamily="34" charset="0"/>
              <a:buChar char="•"/>
            </a:pPr>
            <a:r>
              <a:rPr lang="en-NZ" sz="1200" dirty="0" smtClean="0"/>
              <a:t>Programmatic </a:t>
            </a:r>
            <a:r>
              <a:rPr lang="en-NZ" sz="1200" dirty="0"/>
              <a:t>access to much of the functionality available through the </a:t>
            </a:r>
            <a:r>
              <a:rPr lang="en-NZ" sz="1200" dirty="0" smtClean="0"/>
              <a:t>Windows Azure Portal</a:t>
            </a:r>
          </a:p>
          <a:p>
            <a:pPr marL="285750" lvl="0" indent="-285750">
              <a:buFont typeface="Arial" pitchFamily="34" charset="0"/>
              <a:buChar char="•"/>
            </a:pPr>
            <a:r>
              <a:rPr lang="en-NZ" sz="1200" dirty="0" smtClean="0"/>
              <a:t>You can manage;</a:t>
            </a:r>
          </a:p>
          <a:p>
            <a:pPr marL="451896" lvl="1" indent="-285750"/>
            <a:r>
              <a:rPr lang="en-NZ" sz="1200" dirty="0" smtClean="0"/>
              <a:t>Storage accounts</a:t>
            </a:r>
          </a:p>
          <a:p>
            <a:pPr marL="451896" lvl="1" indent="-285750"/>
            <a:r>
              <a:rPr lang="en-NZ" sz="1200" dirty="0" smtClean="0"/>
              <a:t>Hosted services</a:t>
            </a:r>
          </a:p>
          <a:p>
            <a:pPr marL="451896" lvl="1" indent="-285750"/>
            <a:r>
              <a:rPr lang="en-NZ" sz="1200" dirty="0" smtClean="0"/>
              <a:t>Service deployments</a:t>
            </a:r>
          </a:p>
          <a:p>
            <a:pPr marL="451896" lvl="1" indent="-285750"/>
            <a:r>
              <a:rPr lang="en-NZ" sz="1200" dirty="0" smtClean="0"/>
              <a:t>Affinity Groups</a:t>
            </a:r>
          </a:p>
          <a:p>
            <a:pPr marL="285750" lvl="0" indent="-285750">
              <a:buFont typeface="Arial" pitchFamily="34" charset="0"/>
              <a:buChar char="•"/>
            </a:pPr>
            <a:r>
              <a:rPr lang="en-US" sz="1200" dirty="0" smtClean="0"/>
              <a:t>REST based</a:t>
            </a:r>
          </a:p>
          <a:p>
            <a:pPr marL="451896" lvl="1" indent="-285750"/>
            <a:r>
              <a:rPr lang="en-US" sz="1200" dirty="0" smtClean="0"/>
              <a:t>Performed over SSL</a:t>
            </a:r>
            <a:endParaRPr lang="en-US" sz="1200" dirty="0"/>
          </a:p>
          <a:p>
            <a:pPr marL="451896" lvl="1" indent="-285750"/>
            <a:r>
              <a:rPr lang="en-US" sz="1200" dirty="0" smtClean="0"/>
              <a:t>Authenticated through use of X509 certs</a:t>
            </a:r>
          </a:p>
          <a:p>
            <a:pPr marL="285750" indent="-285750">
              <a:buFont typeface="Arial" pitchFamily="34" charset="0"/>
              <a:buChar char="•"/>
            </a:pPr>
            <a:r>
              <a:rPr lang="en-US" sz="1200" dirty="0"/>
              <a:t>Accessed from </a:t>
            </a:r>
          </a:p>
          <a:p>
            <a:pPr marL="451896" lvl="1" indent="-285750"/>
            <a:r>
              <a:rPr lang="en-US" sz="1200" dirty="0" smtClean="0"/>
              <a:t>A </a:t>
            </a:r>
            <a:r>
              <a:rPr lang="en-US" sz="1200" dirty="0"/>
              <a:t>Role running </a:t>
            </a:r>
            <a:r>
              <a:rPr lang="en-US" sz="1200" dirty="0" smtClean="0"/>
              <a:t>within Windows Azure </a:t>
            </a:r>
          </a:p>
          <a:p>
            <a:pPr marL="451896" lvl="1" indent="-285750"/>
            <a:r>
              <a:rPr lang="en-US" sz="1200" dirty="0" smtClean="0"/>
              <a:t>Any </a:t>
            </a:r>
            <a:r>
              <a:rPr lang="en-US" sz="1200" dirty="0"/>
              <a:t>HTTPS request</a:t>
            </a:r>
          </a:p>
          <a:p>
            <a:endParaRPr lang="en-US" sz="1400" b="1" kern="1200" dirty="0" smtClean="0">
              <a:solidFill>
                <a:schemeClr val="tx1"/>
              </a:solidFill>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07659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Introduce the different tools available to developers around developing,</a:t>
            </a:r>
            <a:r>
              <a:rPr lang="en-US" sz="1200" kern="1200" baseline="0" dirty="0" smtClean="0">
                <a:solidFill>
                  <a:schemeClr val="tx1"/>
                </a:solidFill>
                <a:ea typeface="+mn-ea"/>
                <a:cs typeface="+mn-cs"/>
              </a:rPr>
              <a:t> deploying and managing applications and services in Windows Azure</a:t>
            </a:r>
          </a:p>
          <a:p>
            <a:pPr marL="171450" indent="-171450">
              <a:buFont typeface="Arial" pitchFamily="34" charset="0"/>
              <a:buChar char="•"/>
            </a:pPr>
            <a:r>
              <a:rPr lang="en-US" sz="1200" kern="1200" baseline="0" dirty="0" smtClean="0">
                <a:solidFill>
                  <a:schemeClr val="tx1"/>
                </a:solidFill>
                <a:ea typeface="+mn-ea"/>
                <a:cs typeface="+mn-cs"/>
              </a:rPr>
              <a:t>Each of the tools will be drilled in to in more detail in the slides that follow</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223914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600739" y="4343400"/>
            <a:ext cx="5831958" cy="4566684"/>
          </a:xfrm>
        </p:spPr>
        <p:txBody>
          <a:bodyPr>
            <a:normAutofit fontScale="92500" lnSpcReduction="10000"/>
          </a:bodyPr>
          <a:lstStyle/>
          <a:p>
            <a:pPr marL="0" indent="0">
              <a:buFont typeface="Arial" pitchFamily="34" charset="0"/>
              <a:buNone/>
            </a:pPr>
            <a:r>
              <a:rPr lang="en-US" sz="1500" b="1" kern="1200" dirty="0" smtClean="0">
                <a:solidFill>
                  <a:schemeClr val="tx1"/>
                </a:solidFill>
                <a:ea typeface="+mn-ea"/>
                <a:cs typeface="+mn-cs"/>
              </a:rPr>
              <a:t>Slide Objective</a:t>
            </a:r>
          </a:p>
          <a:p>
            <a:pPr marL="171450" indent="-171450">
              <a:buFont typeface="Arial" pitchFamily="34" charset="0"/>
              <a:buChar char="•"/>
            </a:pPr>
            <a:r>
              <a:rPr lang="en-US" sz="1300" kern="1200" dirty="0" smtClean="0">
                <a:solidFill>
                  <a:schemeClr val="tx1"/>
                </a:solidFill>
                <a:ea typeface="+mn-ea"/>
                <a:cs typeface="+mn-cs"/>
              </a:rPr>
              <a:t>Introduce capabilities of the Windows Azure Tools for Visual Studio</a:t>
            </a:r>
            <a:endParaRPr lang="en-US" sz="1300" kern="1200" baseline="0" dirty="0" smtClean="0">
              <a:solidFill>
                <a:schemeClr val="tx1"/>
              </a:solidFill>
              <a:ea typeface="+mn-ea"/>
              <a:cs typeface="+mn-cs"/>
            </a:endParaRPr>
          </a:p>
          <a:p>
            <a:pPr marL="171450" indent="-171450">
              <a:buFont typeface="Arial" pitchFamily="34" charset="0"/>
              <a:buChar char="•"/>
            </a:pPr>
            <a:endParaRPr lang="en-US" dirty="0" smtClean="0"/>
          </a:p>
          <a:p>
            <a:r>
              <a:rPr lang="en-US" sz="1500" b="1" kern="1200" dirty="0" smtClean="0">
                <a:solidFill>
                  <a:schemeClr val="tx1"/>
                </a:solidFill>
                <a:ea typeface="+mn-ea"/>
                <a:cs typeface="+mn-cs"/>
              </a:rPr>
              <a:t>Speaking Points</a:t>
            </a:r>
          </a:p>
          <a:p>
            <a:pPr marL="171450" lvl="0" indent="-171450">
              <a:lnSpc>
                <a:spcPct val="100000"/>
              </a:lnSpc>
              <a:spcBef>
                <a:spcPts val="600"/>
              </a:spcBef>
              <a:buFont typeface="Arial" pitchFamily="34" charset="0"/>
              <a:buChar char="•"/>
            </a:pPr>
            <a:r>
              <a:rPr lang="en-NZ" sz="1300" dirty="0"/>
              <a:t>Windows Azure tools for Visual Studio extend Visual Studio</a:t>
            </a:r>
          </a:p>
          <a:p>
            <a:pPr marL="171450" lvl="0" indent="-171450">
              <a:lnSpc>
                <a:spcPct val="100000"/>
              </a:lnSpc>
              <a:spcBef>
                <a:spcPts val="600"/>
              </a:spcBef>
              <a:buFont typeface="Arial" pitchFamily="34" charset="0"/>
              <a:buChar char="•"/>
            </a:pPr>
            <a:r>
              <a:rPr lang="en-NZ" sz="1300" dirty="0"/>
              <a:t>Enables the creation, building, debugging, running, packaging, deploying web apps and services for Windows Azure</a:t>
            </a:r>
          </a:p>
          <a:p>
            <a:pPr marL="171450" lvl="0" indent="-171450">
              <a:lnSpc>
                <a:spcPct val="100000"/>
              </a:lnSpc>
              <a:spcBef>
                <a:spcPts val="600"/>
              </a:spcBef>
              <a:buFont typeface="Arial" pitchFamily="34" charset="0"/>
              <a:buChar char="•"/>
            </a:pPr>
            <a:r>
              <a:rPr lang="en-NZ" sz="1300" dirty="0"/>
              <a:t>Visual Studio 2008 &amp; 2010 support</a:t>
            </a:r>
          </a:p>
          <a:p>
            <a:pPr marL="171450" indent="-171450">
              <a:lnSpc>
                <a:spcPct val="100000"/>
              </a:lnSpc>
              <a:spcBef>
                <a:spcPts val="600"/>
              </a:spcBef>
              <a:buFont typeface="Arial" pitchFamily="34" charset="0"/>
              <a:buChar char="•"/>
            </a:pPr>
            <a:r>
              <a:rPr lang="en-NZ" sz="1300" dirty="0"/>
              <a:t>Storage Explorer </a:t>
            </a:r>
          </a:p>
          <a:p>
            <a:pPr marL="292191" lvl="3" indent="-171450">
              <a:lnSpc>
                <a:spcPct val="100000"/>
              </a:lnSpc>
            </a:pPr>
            <a:r>
              <a:rPr lang="en-NZ" sz="1300" dirty="0"/>
              <a:t>an extension to the Visual Studio Server Explorer window </a:t>
            </a:r>
          </a:p>
          <a:p>
            <a:pPr marL="292191" lvl="3" indent="-171450">
              <a:lnSpc>
                <a:spcPct val="100000"/>
              </a:lnSpc>
            </a:pPr>
            <a:r>
              <a:rPr lang="en-NZ" sz="1300" dirty="0"/>
              <a:t>provides read-only access to blob and table data in your Windows Azure storage accounts</a:t>
            </a:r>
          </a:p>
          <a:p>
            <a:pPr marL="171450" lvl="0" indent="-171450">
              <a:lnSpc>
                <a:spcPct val="100000"/>
              </a:lnSpc>
              <a:spcBef>
                <a:spcPts val="600"/>
              </a:spcBef>
              <a:buFont typeface="Arial" pitchFamily="34" charset="0"/>
              <a:buChar char="•"/>
            </a:pPr>
            <a:r>
              <a:rPr lang="en-NZ" sz="1300" dirty="0"/>
              <a:t>Compute Explorer </a:t>
            </a:r>
          </a:p>
          <a:p>
            <a:pPr marL="375531" lvl="2" indent="-285750"/>
            <a:r>
              <a:rPr lang="en-NZ" sz="1300" dirty="0"/>
              <a:t>an extension to the Visual Studio Server Explorer window </a:t>
            </a:r>
          </a:p>
          <a:p>
            <a:pPr marL="375531" lvl="2" indent="-285750"/>
            <a:r>
              <a:rPr lang="en-NZ" sz="1300" dirty="0"/>
              <a:t>provides a read-only view of deployment status for your hosted services in Windows Azure</a:t>
            </a:r>
          </a:p>
          <a:p>
            <a:pPr marL="285750" lvl="1" indent="-285750">
              <a:spcBef>
                <a:spcPts val="600"/>
              </a:spcBef>
            </a:pPr>
            <a:r>
              <a:rPr lang="en-NZ" sz="1300" dirty="0"/>
              <a:t>IntelliTrace </a:t>
            </a:r>
            <a:r>
              <a:rPr lang="en-NZ" sz="1300" dirty="0" smtClean="0"/>
              <a:t>debugging</a:t>
            </a:r>
          </a:p>
          <a:p>
            <a:pPr marL="375531" lvl="2" indent="-285750">
              <a:lnSpc>
                <a:spcPct val="100000"/>
              </a:lnSpc>
            </a:pPr>
            <a:r>
              <a:rPr lang="en-NZ" sz="1300" dirty="0"/>
              <a:t>log extensive debugging information </a:t>
            </a:r>
            <a:r>
              <a:rPr lang="en-NZ" sz="1300" dirty="0" smtClean="0"/>
              <a:t>while deployed </a:t>
            </a:r>
            <a:r>
              <a:rPr lang="en-NZ" sz="1300" dirty="0"/>
              <a:t>to Windows Azure. </a:t>
            </a:r>
            <a:endParaRPr lang="en-NZ" sz="1300" dirty="0" smtClean="0"/>
          </a:p>
          <a:p>
            <a:pPr marL="375531" lvl="2" indent="-285750">
              <a:lnSpc>
                <a:spcPct val="100000"/>
              </a:lnSpc>
            </a:pPr>
            <a:r>
              <a:rPr lang="en-NZ" sz="1300" dirty="0" smtClean="0"/>
              <a:t>can </a:t>
            </a:r>
            <a:r>
              <a:rPr lang="en-NZ" sz="1300" dirty="0"/>
              <a:t>use the IntelliTrace logs to step through your code </a:t>
            </a:r>
            <a:r>
              <a:rPr lang="en-NZ" sz="1300" dirty="0" smtClean="0"/>
              <a:t>in Visual </a:t>
            </a:r>
            <a:r>
              <a:rPr lang="en-NZ" sz="1300" dirty="0"/>
              <a:t>Studio as though it were running in Windows Azure</a:t>
            </a:r>
            <a:endParaRPr lang="en-US" sz="1300" dirty="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568722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93222601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5479330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11321954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04378685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1772337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60462608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0473108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3498088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513529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06022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46659"/>
          </a:xfrm>
        </p:spPr>
        <p:txBody>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867377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2185790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395389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44041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389933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3276599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1456825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1307747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51515586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692062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906628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7"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34020088"/>
      </p:ext>
    </p:extLst>
  </p:cSld>
  <p:clrMap bg1="lt1" tx1="dk1" bg2="lt2" tx2="dk2" accent1="accent1" accent2="accent2" accent3="accent3" accent4="accent4" accent5="accent5" accent6="accent6" hlink="hlink" folHlink="folHlink"/>
  <p:sldLayoutIdLst>
    <p:sldLayoutId id="2147483806"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8.xml"/><Relationship Id="rId7" Type="http://schemas.openxmlformats.org/officeDocument/2006/relationships/oleObject" Target="../embeddings/oleObject2.bin"/><Relationship Id="rId2" Type="http://schemas.openxmlformats.org/officeDocument/2006/relationships/tags" Target="../tags/tag37.xml"/><Relationship Id="rId1" Type="http://schemas.openxmlformats.org/officeDocument/2006/relationships/vmlDrawing" Target="../drawings/vmlDrawing2.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41.xml"/><Relationship Id="rId7" Type="http://schemas.openxmlformats.org/officeDocument/2006/relationships/notesSlide" Target="../notesSlides/notesSlide12.xml"/><Relationship Id="rId2" Type="http://schemas.openxmlformats.org/officeDocument/2006/relationships/tags" Target="../tags/tag40.xml"/><Relationship Id="rId1"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9.emf"/></Relationships>
</file>

<file path=ppt/slides/_rels/slide16.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vmlDrawing" Target="../drawings/vmlDrawing4.vml"/><Relationship Id="rId6" Type="http://schemas.openxmlformats.org/officeDocument/2006/relationships/tags" Target="../tags/tag48.xml"/><Relationship Id="rId11" Type="http://schemas.openxmlformats.org/officeDocument/2006/relationships/image" Target="../media/image9.emf"/><Relationship Id="rId5" Type="http://schemas.openxmlformats.org/officeDocument/2006/relationships/tags" Target="../tags/tag47.xml"/><Relationship Id="rId10" Type="http://schemas.openxmlformats.org/officeDocument/2006/relationships/oleObject" Target="../embeddings/oleObject4.bin"/><Relationship Id="rId4" Type="http://schemas.openxmlformats.org/officeDocument/2006/relationships/tags" Target="../tags/tag46.xml"/><Relationship Id="rId9"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52.xml"/><Relationship Id="rId7" Type="http://schemas.openxmlformats.org/officeDocument/2006/relationships/notesSlide" Target="../notesSlides/notesSlide18.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tags" Target="../tags/tag54.xml"/><Relationship Id="rId10" Type="http://schemas.openxmlformats.org/officeDocument/2006/relationships/hyperlink" Target="http://tinyurl.com/azuresamples" TargetMode="External"/><Relationship Id="rId4" Type="http://schemas.openxmlformats.org/officeDocument/2006/relationships/tags" Target="../tags/tag53.xml"/><Relationship Id="rId9"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tinyurl.com/4uhal5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tags" Target="../tags/tag75.xml"/><Relationship Id="rId3" Type="http://schemas.openxmlformats.org/officeDocument/2006/relationships/tags" Target="../tags/tag60.xml"/><Relationship Id="rId21" Type="http://schemas.openxmlformats.org/officeDocument/2006/relationships/slideLayout" Target="../slideLayouts/slideLayout6.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tags" Target="../tags/tag77.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19" Type="http://schemas.openxmlformats.org/officeDocument/2006/relationships/tags" Target="../tags/tag76.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 Id="rId2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3.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tags" Target="../tags/tag97.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notesSlide" Target="../notesSlides/notesSlide29.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19" Type="http://schemas.openxmlformats.org/officeDocument/2006/relationships/slideLayout" Target="../slideLayouts/slideLayout6.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microsoft.com/office/2007/relationships/hdphoto" Target="../media/hdphoto2.wdp"/></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6.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6.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21" Type="http://schemas.openxmlformats.org/officeDocument/2006/relationships/oleObject" Target="../embeddings/oleObject1.bin"/><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notesSlide" Target="../notesSlides/notesSlide3.xml"/><Relationship Id="rId1" Type="http://schemas.openxmlformats.org/officeDocument/2006/relationships/vmlDrawing" Target="../drawings/vmlDrawing1.v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slideLayout" Target="../slideLayouts/slideLayout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9.xml.rels><?xml version="1.0" encoding="UTF-8" standalone="yes"?>
<Relationships xmlns="http://schemas.openxmlformats.org/package/2006/relationships"><Relationship Id="rId3" Type="http://schemas.openxmlformats.org/officeDocument/2006/relationships/hyperlink" Target="http://msdn.microsoft.com/ee92468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9563038" cy="1359196"/>
          </a:xfrm>
        </p:spPr>
        <p:txBody>
          <a:bodyPr/>
          <a:lstStyle/>
          <a:p>
            <a:r>
              <a:rPr lang="en-US" dirty="0" smtClean="0"/>
              <a:t>Windows Azure </a:t>
            </a:r>
            <a:r>
              <a:rPr lang="en-US" dirty="0" smtClean="0"/>
              <a:t/>
            </a:r>
            <a:br>
              <a:rPr lang="en-US" dirty="0" smtClean="0"/>
            </a:br>
            <a:r>
              <a:rPr lang="en-US" dirty="0" smtClean="0"/>
              <a:t>Cloud </a:t>
            </a:r>
            <a:r>
              <a:rPr lang="en-US" dirty="0" smtClean="0"/>
              <a:t>Service Lifecycle</a:t>
            </a:r>
            <a:endParaRPr lang="en-US" dirty="0"/>
          </a:p>
        </p:txBody>
      </p:sp>
      <p:sp>
        <p:nvSpPr>
          <p:cNvPr id="2" name="Text Placeholder 1"/>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387221313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00284903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99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664797"/>
          </a:xfrm>
        </p:spPr>
        <p:txBody>
          <a:bodyPr/>
          <a:lstStyle/>
          <a:p>
            <a:r>
              <a:rPr lang="en-NZ" sz="4800" dirty="0" smtClean="0"/>
              <a:t>Windows Azure Service Management API </a:t>
            </a:r>
            <a:endParaRPr lang="en-NZ" sz="4800" dirty="0"/>
          </a:p>
        </p:txBody>
      </p:sp>
      <p:sp>
        <p:nvSpPr>
          <p:cNvPr id="4" name="Content Placeholder 3"/>
          <p:cNvSpPr>
            <a:spLocks noGrp="1"/>
          </p:cNvSpPr>
          <p:nvPr>
            <p:ph type="body" sz="quarter" idx="10"/>
            <p:custDataLst>
              <p:tags r:id="rId4"/>
            </p:custDataLst>
          </p:nvPr>
        </p:nvSpPr>
        <p:spPr>
          <a:xfrm>
            <a:off x="519112" y="1447799"/>
            <a:ext cx="11149013" cy="1223412"/>
          </a:xfrm>
        </p:spPr>
        <p:txBody>
          <a:bodyPr/>
          <a:lstStyle/>
          <a:p>
            <a:r>
              <a:rPr lang="en-NZ" dirty="0" smtClean="0">
                <a:solidFill>
                  <a:srgbClr val="595959">
                    <a:alpha val="99000"/>
                  </a:srgbClr>
                </a:solidFill>
              </a:rPr>
              <a:t>REST based</a:t>
            </a:r>
          </a:p>
          <a:p>
            <a:r>
              <a:rPr lang="en-NZ" dirty="0" smtClean="0">
                <a:solidFill>
                  <a:srgbClr val="595959">
                    <a:alpha val="99000"/>
                  </a:srgbClr>
                </a:solidFill>
              </a:rPr>
              <a:t>Uses X509 client certificates for client authentication</a:t>
            </a:r>
            <a:endParaRPr lang="en-NZ" dirty="0">
              <a:solidFill>
                <a:srgbClr val="595959">
                  <a:alpha val="99000"/>
                </a:srgbClr>
              </a:solidFill>
            </a:endParaRPr>
          </a:p>
        </p:txBody>
      </p:sp>
      <p:grpSp>
        <p:nvGrpSpPr>
          <p:cNvPr id="39" name="Group 38"/>
          <p:cNvGrpSpPr/>
          <p:nvPr/>
        </p:nvGrpSpPr>
        <p:grpSpPr>
          <a:xfrm>
            <a:off x="519113" y="2884011"/>
            <a:ext cx="2214756" cy="2844986"/>
            <a:chOff x="519113" y="3154599"/>
            <a:chExt cx="2214756" cy="2844986"/>
          </a:xfrm>
        </p:grpSpPr>
        <p:sp>
          <p:nvSpPr>
            <p:cNvPr id="17" name="Rectangle 16"/>
            <p:cNvSpPr/>
            <p:nvPr/>
          </p:nvSpPr>
          <p:spPr bwMode="auto">
            <a:xfrm>
              <a:off x="519113"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Hosted </a:t>
              </a:r>
              <a:r>
                <a:rPr lang="en-US" sz="2400" dirty="0" smtClean="0">
                  <a:gradFill>
                    <a:gsLst>
                      <a:gs pos="0">
                        <a:srgbClr val="FFFFFF"/>
                      </a:gs>
                      <a:gs pos="100000">
                        <a:srgbClr val="FFFFFF"/>
                      </a:gs>
                    </a:gsLst>
                    <a:lin ang="5400000" scaled="0"/>
                  </a:gradFill>
                  <a:latin typeface="Segoe UI Light" pitchFamily="34" charset="0"/>
                </a:rPr>
                <a:t>Services</a:t>
              </a:r>
              <a:endParaRPr lang="en-US" sz="2400" dirty="0">
                <a:gradFill>
                  <a:gsLst>
                    <a:gs pos="0">
                      <a:srgbClr val="FFFFFF"/>
                    </a:gs>
                    <a:gs pos="100000">
                      <a:srgbClr val="FFFFFF"/>
                    </a:gs>
                  </a:gsLst>
                  <a:lin ang="5400000" scaled="0"/>
                </a:gradFill>
                <a:latin typeface="Segoe UI Light" pitchFamily="34" charset="0"/>
              </a:endParaRPr>
            </a:p>
          </p:txBody>
        </p:sp>
        <p:sp>
          <p:nvSpPr>
            <p:cNvPr id="6" name="Rectangle 5"/>
            <p:cNvSpPr/>
            <p:nvPr/>
          </p:nvSpPr>
          <p:spPr>
            <a:xfrm>
              <a:off x="519113" y="4097003"/>
              <a:ext cx="2214756" cy="1815882"/>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View, Create, Delete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Swap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Modify configuration</a:t>
              </a:r>
            </a:p>
            <a:p>
              <a:pPr lvl="0" defTabSz="914099" fontAlgn="base">
                <a:spcBef>
                  <a:spcPct val="0"/>
                </a:spcBef>
                <a:spcAft>
                  <a:spcPct val="0"/>
                </a:spcAft>
              </a:pPr>
              <a:r>
                <a:rPr lang="en-US" sz="1600" dirty="0">
                  <a:gradFill>
                    <a:gsLst>
                      <a:gs pos="0">
                        <a:srgbClr val="FFFFFF"/>
                      </a:gs>
                      <a:gs pos="100000">
                        <a:srgbClr val="FFFFFF"/>
                      </a:gs>
                    </a:gsLst>
                    <a:lin ang="5400000" scaled="0"/>
                  </a:gradFill>
                </a:rPr>
                <a:t>Scale Up/Scale Up</a:t>
              </a:r>
            </a:p>
            <a:p>
              <a:pPr lvl="0" defTabSz="914099" fontAlgn="base">
                <a:spcBef>
                  <a:spcPct val="0"/>
                </a:spcBef>
                <a:spcAft>
                  <a:spcPct val="0"/>
                </a:spcAft>
              </a:pPr>
              <a:r>
                <a:rPr lang="en-US" sz="1600" dirty="0">
                  <a:gradFill>
                    <a:gsLst>
                      <a:gs pos="0">
                        <a:srgbClr val="FFFFFF"/>
                      </a:gs>
                      <a:gs pos="100000">
                        <a:srgbClr val="FFFFFF"/>
                      </a:gs>
                    </a:gsLst>
                    <a:lin ang="5400000" scaled="0"/>
                  </a:gradFill>
                </a:rPr>
                <a:t>Upgrade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Walk Upgrade Domain</a:t>
              </a:r>
            </a:p>
          </p:txBody>
        </p:sp>
      </p:grpSp>
      <p:grpSp>
        <p:nvGrpSpPr>
          <p:cNvPr id="38" name="Group 37"/>
          <p:cNvGrpSpPr/>
          <p:nvPr/>
        </p:nvGrpSpPr>
        <p:grpSpPr>
          <a:xfrm>
            <a:off x="2762094" y="2884011"/>
            <a:ext cx="2177090" cy="2844986"/>
            <a:chOff x="2762094" y="3154599"/>
            <a:chExt cx="2177090" cy="2844986"/>
          </a:xfrm>
        </p:grpSpPr>
        <p:sp>
          <p:nvSpPr>
            <p:cNvPr id="20" name="Rectangle 19"/>
            <p:cNvSpPr/>
            <p:nvPr/>
          </p:nvSpPr>
          <p:spPr bwMode="auto">
            <a:xfrm>
              <a:off x="2762094"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Storage </a:t>
              </a:r>
              <a:r>
                <a:rPr lang="en-US" sz="2400" dirty="0" smtClean="0">
                  <a:gradFill>
                    <a:gsLst>
                      <a:gs pos="0">
                        <a:srgbClr val="FFFFFF"/>
                      </a:gs>
                      <a:gs pos="100000">
                        <a:srgbClr val="FFFFFF"/>
                      </a:gs>
                    </a:gsLst>
                    <a:lin ang="5400000" scaled="0"/>
                  </a:gradFill>
                  <a:latin typeface="Segoe UI Light" pitchFamily="34" charset="0"/>
                </a:rPr>
                <a:t>Accounts</a:t>
              </a:r>
              <a:endParaRPr lang="en-US" sz="2400" dirty="0">
                <a:gradFill>
                  <a:gsLst>
                    <a:gs pos="0">
                      <a:srgbClr val="FFFFFF"/>
                    </a:gs>
                    <a:gs pos="100000">
                      <a:srgbClr val="FFFFFF"/>
                    </a:gs>
                  </a:gsLst>
                  <a:lin ang="5400000" scaled="0"/>
                </a:gradFill>
                <a:latin typeface="Segoe UI Light" pitchFamily="34" charset="0"/>
              </a:endParaRPr>
            </a:p>
          </p:txBody>
        </p:sp>
        <p:sp>
          <p:nvSpPr>
            <p:cNvPr id="25" name="Rectangle 24"/>
            <p:cNvSpPr/>
            <p:nvPr/>
          </p:nvSpPr>
          <p:spPr>
            <a:xfrm>
              <a:off x="2762094" y="4097003"/>
              <a:ext cx="2155139" cy="1323439"/>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List Accounts</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 Account Properties</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 Account Keys</a:t>
              </a:r>
            </a:p>
            <a:p>
              <a:pPr lvl="0" defTabSz="914099" fontAlgn="base">
                <a:spcBef>
                  <a:spcPct val="0"/>
                </a:spcBef>
                <a:spcAft>
                  <a:spcPct val="0"/>
                </a:spcAft>
              </a:pPr>
              <a:r>
                <a:rPr lang="en-US" sz="1600" dirty="0">
                  <a:gradFill>
                    <a:gsLst>
                      <a:gs pos="0">
                        <a:srgbClr val="FFFFFF"/>
                      </a:gs>
                      <a:gs pos="100000">
                        <a:srgbClr val="FFFFFF"/>
                      </a:gs>
                    </a:gsLst>
                    <a:lin ang="5400000" scaled="0"/>
                  </a:gradFill>
                </a:rPr>
                <a:t>Regenerate Keys</a:t>
              </a:r>
            </a:p>
          </p:txBody>
        </p:sp>
      </p:grpSp>
      <p:grpSp>
        <p:nvGrpSpPr>
          <p:cNvPr id="37" name="Group 36"/>
          <p:cNvGrpSpPr/>
          <p:nvPr/>
        </p:nvGrpSpPr>
        <p:grpSpPr>
          <a:xfrm>
            <a:off x="5005075" y="2884011"/>
            <a:ext cx="2177090" cy="2844986"/>
            <a:chOff x="5005075" y="3154599"/>
            <a:chExt cx="2177090" cy="2844986"/>
          </a:xfrm>
        </p:grpSpPr>
        <p:sp>
          <p:nvSpPr>
            <p:cNvPr id="11" name="Rectangle 10"/>
            <p:cNvSpPr/>
            <p:nvPr/>
          </p:nvSpPr>
          <p:spPr bwMode="auto">
            <a:xfrm>
              <a:off x="5005075"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smtClean="0">
                  <a:gradFill>
                    <a:gsLst>
                      <a:gs pos="0">
                        <a:srgbClr val="FFFFFF"/>
                      </a:gs>
                      <a:gs pos="100000">
                        <a:srgbClr val="FFFFFF"/>
                      </a:gs>
                    </a:gsLst>
                    <a:lin ang="5400000" scaled="0"/>
                  </a:gradFill>
                  <a:latin typeface="Segoe UI Light" pitchFamily="34" charset="0"/>
                </a:rPr>
                <a:t>Certificates</a:t>
              </a:r>
              <a:endParaRPr lang="en-US" sz="2400" dirty="0">
                <a:gradFill>
                  <a:gsLst>
                    <a:gs pos="0">
                      <a:srgbClr val="FFFFFF"/>
                    </a:gs>
                    <a:gs pos="100000">
                      <a:srgbClr val="FFFFFF"/>
                    </a:gs>
                  </a:gsLst>
                  <a:lin ang="5400000" scaled="0"/>
                </a:gradFill>
                <a:latin typeface="Segoe UI Light" pitchFamily="34" charset="0"/>
              </a:endParaRPr>
            </a:p>
          </p:txBody>
        </p:sp>
        <p:sp>
          <p:nvSpPr>
            <p:cNvPr id="27" name="Rectangle 26"/>
            <p:cNvSpPr/>
            <p:nvPr/>
          </p:nvSpPr>
          <p:spPr>
            <a:xfrm>
              <a:off x="5005075" y="4097003"/>
              <a:ext cx="2155139" cy="1077218"/>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List</a:t>
              </a:r>
            </a:p>
            <a:p>
              <a:pPr lvl="0" defTabSz="914099" fontAlgn="base">
                <a:spcBef>
                  <a:spcPct val="0"/>
                </a:spcBef>
                <a:spcAft>
                  <a:spcPct val="0"/>
                </a:spcAft>
              </a:pPr>
              <a:r>
                <a:rPr lang="en-US" sz="1600" dirty="0">
                  <a:gradFill>
                    <a:gsLst>
                      <a:gs pos="0">
                        <a:srgbClr val="FFFFFF"/>
                      </a:gs>
                      <a:gs pos="100000">
                        <a:srgbClr val="FFFFFF"/>
                      </a:gs>
                    </a:gsLst>
                    <a:lin ang="5400000" scaled="0"/>
                  </a:gradFill>
                </a:rPr>
                <a:t>Add</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a:t>
              </a:r>
            </a:p>
            <a:p>
              <a:pPr lvl="0" defTabSz="914099" fontAlgn="base">
                <a:spcBef>
                  <a:spcPct val="0"/>
                </a:spcBef>
                <a:spcAft>
                  <a:spcPct val="0"/>
                </a:spcAft>
              </a:pPr>
              <a:r>
                <a:rPr lang="en-US" sz="1600" dirty="0">
                  <a:gradFill>
                    <a:gsLst>
                      <a:gs pos="0">
                        <a:srgbClr val="FFFFFF"/>
                      </a:gs>
                      <a:gs pos="100000">
                        <a:srgbClr val="FFFFFF"/>
                      </a:gs>
                    </a:gsLst>
                    <a:lin ang="5400000" scaled="0"/>
                  </a:gradFill>
                </a:rPr>
                <a:t>Delete</a:t>
              </a:r>
            </a:p>
          </p:txBody>
        </p:sp>
      </p:grpSp>
      <p:grpSp>
        <p:nvGrpSpPr>
          <p:cNvPr id="36" name="Group 35"/>
          <p:cNvGrpSpPr/>
          <p:nvPr/>
        </p:nvGrpSpPr>
        <p:grpSpPr>
          <a:xfrm>
            <a:off x="7248056" y="2893341"/>
            <a:ext cx="2177090" cy="2844986"/>
            <a:chOff x="7248056" y="3163929"/>
            <a:chExt cx="2177090" cy="2844986"/>
          </a:xfrm>
        </p:grpSpPr>
        <p:sp>
          <p:nvSpPr>
            <p:cNvPr id="14" name="Rectangle 13"/>
            <p:cNvSpPr/>
            <p:nvPr/>
          </p:nvSpPr>
          <p:spPr bwMode="auto">
            <a:xfrm>
              <a:off x="7248056" y="316392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Affinity </a:t>
              </a:r>
              <a:r>
                <a:rPr lang="en-US" sz="2400" dirty="0" smtClean="0">
                  <a:gradFill>
                    <a:gsLst>
                      <a:gs pos="0">
                        <a:srgbClr val="FFFFFF"/>
                      </a:gs>
                      <a:gs pos="100000">
                        <a:srgbClr val="FFFFFF"/>
                      </a:gs>
                    </a:gsLst>
                    <a:lin ang="5400000" scaled="0"/>
                  </a:gradFill>
                  <a:latin typeface="Segoe UI Light" pitchFamily="34" charset="0"/>
                </a:rPr>
                <a:t>Groups</a:t>
              </a:r>
              <a:endParaRPr lang="en-US" sz="2400" dirty="0">
                <a:gradFill>
                  <a:gsLst>
                    <a:gs pos="0">
                      <a:srgbClr val="FFFFFF"/>
                    </a:gs>
                    <a:gs pos="100000">
                      <a:srgbClr val="FFFFFF"/>
                    </a:gs>
                  </a:gsLst>
                  <a:lin ang="5400000" scaled="0"/>
                </a:gradFill>
                <a:latin typeface="Segoe UI Light" pitchFamily="34" charset="0"/>
              </a:endParaRPr>
            </a:p>
          </p:txBody>
        </p:sp>
        <p:sp>
          <p:nvSpPr>
            <p:cNvPr id="28" name="Rectangle 27"/>
            <p:cNvSpPr/>
            <p:nvPr/>
          </p:nvSpPr>
          <p:spPr>
            <a:xfrm>
              <a:off x="7248056" y="4097003"/>
              <a:ext cx="2155139" cy="584775"/>
            </a:xfrm>
            <a:prstGeom prst="rect">
              <a:avLst/>
            </a:prstGeom>
          </p:spPr>
          <p:txBody>
            <a:bodyPr wrap="square">
              <a:spAutoFit/>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List</a:t>
              </a:r>
            </a:p>
            <a:p>
              <a:pPr defTabSz="914099" fontAlgn="base">
                <a:spcBef>
                  <a:spcPct val="0"/>
                </a:spcBef>
                <a:spcAft>
                  <a:spcPct val="0"/>
                </a:spcAft>
              </a:pPr>
              <a:r>
                <a:rPr lang="en-US" sz="1600" dirty="0">
                  <a:gradFill>
                    <a:gsLst>
                      <a:gs pos="0">
                        <a:srgbClr val="FFFFFF"/>
                      </a:gs>
                      <a:gs pos="100000">
                        <a:srgbClr val="FFFFFF"/>
                      </a:gs>
                    </a:gsLst>
                    <a:lin ang="5400000" scaled="0"/>
                  </a:gradFill>
                </a:rPr>
                <a:t>Get Properties</a:t>
              </a:r>
            </a:p>
          </p:txBody>
        </p:sp>
      </p:grpSp>
      <p:grpSp>
        <p:nvGrpSpPr>
          <p:cNvPr id="35" name="Group 34"/>
          <p:cNvGrpSpPr/>
          <p:nvPr/>
        </p:nvGrpSpPr>
        <p:grpSpPr>
          <a:xfrm>
            <a:off x="9491035" y="2893341"/>
            <a:ext cx="2177090" cy="2844986"/>
            <a:chOff x="9491035" y="3163929"/>
            <a:chExt cx="2177090" cy="2844986"/>
          </a:xfrm>
        </p:grpSpPr>
        <p:sp>
          <p:nvSpPr>
            <p:cNvPr id="23" name="Rectangle 22"/>
            <p:cNvSpPr/>
            <p:nvPr/>
          </p:nvSpPr>
          <p:spPr bwMode="auto">
            <a:xfrm>
              <a:off x="9491035" y="316392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System </a:t>
              </a:r>
              <a:r>
                <a:rPr lang="en-US" sz="2400" dirty="0" smtClean="0">
                  <a:gradFill>
                    <a:gsLst>
                      <a:gs pos="0">
                        <a:srgbClr val="FFFFFF"/>
                      </a:gs>
                      <a:gs pos="100000">
                        <a:srgbClr val="FFFFFF"/>
                      </a:gs>
                    </a:gsLst>
                    <a:lin ang="5400000" scaled="0"/>
                  </a:gradFill>
                  <a:latin typeface="Segoe UI Light" pitchFamily="34" charset="0"/>
                </a:rPr>
                <a:t>Info</a:t>
              </a:r>
              <a:endParaRPr lang="en-US" sz="2400" dirty="0">
                <a:gradFill>
                  <a:gsLst>
                    <a:gs pos="0">
                      <a:srgbClr val="FFFFFF"/>
                    </a:gs>
                    <a:gs pos="100000">
                      <a:srgbClr val="FFFFFF"/>
                    </a:gs>
                  </a:gsLst>
                  <a:lin ang="5400000" scaled="0"/>
                </a:gradFill>
                <a:latin typeface="Segoe UI Light" pitchFamily="34" charset="0"/>
              </a:endParaRPr>
            </a:p>
          </p:txBody>
        </p:sp>
        <p:sp>
          <p:nvSpPr>
            <p:cNvPr id="29" name="Rectangle 28"/>
            <p:cNvSpPr/>
            <p:nvPr/>
          </p:nvSpPr>
          <p:spPr>
            <a:xfrm>
              <a:off x="9491035" y="4097003"/>
              <a:ext cx="2155139" cy="338554"/>
            </a:xfrm>
            <a:prstGeom prst="rect">
              <a:avLst/>
            </a:prstGeom>
          </p:spPr>
          <p:txBody>
            <a:bodyPr wrap="square">
              <a:spAutoFit/>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Get OS Version</a:t>
              </a:r>
            </a:p>
          </p:txBody>
        </p:sp>
      </p:grpSp>
    </p:spTree>
    <p:extLst>
      <p:ext uri="{BB962C8B-B14F-4D97-AF65-F5344CB8AC3E}">
        <p14:creationId xmlns:p14="http://schemas.microsoft.com/office/powerpoint/2010/main" val="163308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Tools</a:t>
            </a:r>
            <a:endParaRPr lang="en-NZ" dirty="0"/>
          </a:p>
        </p:txBody>
      </p:sp>
      <p:sp>
        <p:nvSpPr>
          <p:cNvPr id="3" name="Text Placeholder 2"/>
          <p:cNvSpPr>
            <a:spLocks noGrp="1"/>
          </p:cNvSpPr>
          <p:nvPr>
            <p:ph type="body" sz="quarter" idx="10"/>
          </p:nvPr>
        </p:nvSpPr>
        <p:spPr>
          <a:xfrm>
            <a:off x="519112" y="1447799"/>
            <a:ext cx="11149013" cy="3231654"/>
          </a:xfrm>
        </p:spPr>
        <p:txBody>
          <a:bodyPr/>
          <a:lstStyle/>
          <a:p>
            <a:r>
              <a:rPr lang="en-NZ" dirty="0" smtClean="0">
                <a:solidFill>
                  <a:schemeClr val="accent4">
                    <a:alpha val="99000"/>
                  </a:schemeClr>
                </a:solidFill>
              </a:rPr>
              <a:t>Windows Azure Tools for Visual Studio </a:t>
            </a:r>
          </a:p>
          <a:p>
            <a:r>
              <a:rPr lang="en-NZ" dirty="0" smtClean="0">
                <a:solidFill>
                  <a:schemeClr val="accent4">
                    <a:alpha val="99000"/>
                  </a:schemeClr>
                </a:solidFill>
              </a:rPr>
              <a:t>CSPack</a:t>
            </a:r>
          </a:p>
          <a:p>
            <a:r>
              <a:rPr lang="en-NZ" dirty="0" smtClean="0">
                <a:solidFill>
                  <a:schemeClr val="accent4">
                    <a:alpha val="99000"/>
                  </a:schemeClr>
                </a:solidFill>
              </a:rPr>
              <a:t>CSRun</a:t>
            </a:r>
          </a:p>
          <a:p>
            <a:r>
              <a:rPr lang="en-NZ" dirty="0" smtClean="0">
                <a:solidFill>
                  <a:schemeClr val="accent4">
                    <a:alpha val="99000"/>
                  </a:schemeClr>
                </a:solidFill>
              </a:rPr>
              <a:t>CSManage</a:t>
            </a:r>
          </a:p>
          <a:p>
            <a:r>
              <a:rPr lang="en-NZ" dirty="0" smtClean="0">
                <a:solidFill>
                  <a:schemeClr val="accent4">
                    <a:alpha val="99000"/>
                  </a:schemeClr>
                </a:solidFill>
              </a:rPr>
              <a:t>Powershell Cmdlets</a:t>
            </a:r>
          </a:p>
        </p:txBody>
      </p:sp>
      <p:sp>
        <p:nvSpPr>
          <p:cNvPr id="6" name="Freeform 43"/>
          <p:cNvSpPr>
            <a:spLocks noEditPoints="1"/>
          </p:cNvSpPr>
          <p:nvPr/>
        </p:nvSpPr>
        <p:spPr bwMode="black">
          <a:xfrm>
            <a:off x="7368816" y="3224328"/>
            <a:ext cx="2913518" cy="2723220"/>
          </a:xfrm>
          <a:custGeom>
            <a:avLst/>
            <a:gdLst>
              <a:gd name="T0" fmla="*/ 106 w 800"/>
              <a:gd name="T1" fmla="*/ 178 h 748"/>
              <a:gd name="T2" fmla="*/ 204 w 800"/>
              <a:gd name="T3" fmla="*/ 88 h 748"/>
              <a:gd name="T4" fmla="*/ 495 w 800"/>
              <a:gd name="T5" fmla="*/ 588 h 748"/>
              <a:gd name="T6" fmla="*/ 398 w 800"/>
              <a:gd name="T7" fmla="*/ 677 h 748"/>
              <a:gd name="T8" fmla="*/ 148 w 800"/>
              <a:gd name="T9" fmla="*/ 300 h 748"/>
              <a:gd name="T10" fmla="*/ 84 w 800"/>
              <a:gd name="T11" fmla="*/ 138 h 748"/>
              <a:gd name="T12" fmla="*/ 49 w 800"/>
              <a:gd name="T13" fmla="*/ 220 h 748"/>
              <a:gd name="T14" fmla="*/ 0 w 800"/>
              <a:gd name="T15" fmla="*/ 499 h 748"/>
              <a:gd name="T16" fmla="*/ 148 w 800"/>
              <a:gd name="T17" fmla="*/ 300 h 748"/>
              <a:gd name="T18" fmla="*/ 263 w 800"/>
              <a:gd name="T19" fmla="*/ 719 h 748"/>
              <a:gd name="T20" fmla="*/ 257 w 800"/>
              <a:gd name="T21" fmla="*/ 657 h 748"/>
              <a:gd name="T22" fmla="*/ 169 w 800"/>
              <a:gd name="T23" fmla="*/ 732 h 748"/>
              <a:gd name="T24" fmla="*/ 229 w 800"/>
              <a:gd name="T25" fmla="*/ 661 h 748"/>
              <a:gd name="T26" fmla="*/ 169 w 800"/>
              <a:gd name="T27" fmla="*/ 732 h 748"/>
              <a:gd name="T28" fmla="*/ 144 w 800"/>
              <a:gd name="T29" fmla="*/ 735 h 748"/>
              <a:gd name="T30" fmla="*/ 138 w 800"/>
              <a:gd name="T31" fmla="*/ 674 h 748"/>
              <a:gd name="T32" fmla="*/ 51 w 800"/>
              <a:gd name="T33" fmla="*/ 748 h 748"/>
              <a:gd name="T34" fmla="*/ 111 w 800"/>
              <a:gd name="T35" fmla="*/ 678 h 748"/>
              <a:gd name="T36" fmla="*/ 51 w 800"/>
              <a:gd name="T37" fmla="*/ 748 h 748"/>
              <a:gd name="T38" fmla="*/ 28 w 800"/>
              <a:gd name="T39" fmla="*/ 716 h 748"/>
              <a:gd name="T40" fmla="*/ 47 w 800"/>
              <a:gd name="T41" fmla="*/ 741 h 748"/>
              <a:gd name="T42" fmla="*/ 351 w 800"/>
              <a:gd name="T43" fmla="*/ 696 h 748"/>
              <a:gd name="T44" fmla="*/ 328 w 800"/>
              <a:gd name="T45" fmla="*/ 659 h 748"/>
              <a:gd name="T46" fmla="*/ 277 w 800"/>
              <a:gd name="T47" fmla="*/ 706 h 748"/>
              <a:gd name="T48" fmla="*/ 457 w 800"/>
              <a:gd name="T49" fmla="*/ 471 h 748"/>
              <a:gd name="T50" fmla="*/ 505 w 800"/>
              <a:gd name="T51" fmla="*/ 567 h 748"/>
              <a:gd name="T52" fmla="*/ 509 w 800"/>
              <a:gd name="T53" fmla="*/ 568 h 748"/>
              <a:gd name="T54" fmla="*/ 516 w 800"/>
              <a:gd name="T55" fmla="*/ 556 h 748"/>
              <a:gd name="T56" fmla="*/ 667 w 800"/>
              <a:gd name="T57" fmla="*/ 326 h 748"/>
              <a:gd name="T58" fmla="*/ 794 w 800"/>
              <a:gd name="T59" fmla="*/ 166 h 748"/>
              <a:gd name="T60" fmla="*/ 715 w 800"/>
              <a:gd name="T61" fmla="*/ 260 h 748"/>
              <a:gd name="T62" fmla="*/ 775 w 800"/>
              <a:gd name="T63" fmla="*/ 124 h 748"/>
              <a:gd name="T64" fmla="*/ 682 w 800"/>
              <a:gd name="T65" fmla="*/ 241 h 748"/>
              <a:gd name="T66" fmla="*/ 742 w 800"/>
              <a:gd name="T67" fmla="*/ 104 h 748"/>
              <a:gd name="T68" fmla="*/ 650 w 800"/>
              <a:gd name="T69" fmla="*/ 221 h 748"/>
              <a:gd name="T70" fmla="*/ 709 w 800"/>
              <a:gd name="T71" fmla="*/ 85 h 748"/>
              <a:gd name="T72" fmla="*/ 589 w 800"/>
              <a:gd name="T73" fmla="*/ 248 h 748"/>
              <a:gd name="T74" fmla="*/ 615 w 800"/>
              <a:gd name="T75" fmla="*/ 294 h 748"/>
              <a:gd name="T76" fmla="*/ 520 w 800"/>
              <a:gd name="T77" fmla="*/ 247 h 748"/>
              <a:gd name="T78" fmla="*/ 490 w 800"/>
              <a:gd name="T79" fmla="*/ 1 h 748"/>
              <a:gd name="T80" fmla="*/ 460 w 800"/>
              <a:gd name="T81" fmla="*/ 24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00" h="748">
                <a:moveTo>
                  <a:pt x="350" y="661"/>
                </a:moveTo>
                <a:cubicBezTo>
                  <a:pt x="106" y="178"/>
                  <a:pt x="106" y="178"/>
                  <a:pt x="106" y="178"/>
                </a:cubicBezTo>
                <a:cubicBezTo>
                  <a:pt x="98" y="160"/>
                  <a:pt x="105" y="138"/>
                  <a:pt x="122" y="130"/>
                </a:cubicBezTo>
                <a:cubicBezTo>
                  <a:pt x="204" y="88"/>
                  <a:pt x="204" y="88"/>
                  <a:pt x="204" y="88"/>
                </a:cubicBezTo>
                <a:cubicBezTo>
                  <a:pt x="222" y="80"/>
                  <a:pt x="244" y="87"/>
                  <a:pt x="252" y="104"/>
                </a:cubicBezTo>
                <a:cubicBezTo>
                  <a:pt x="495" y="588"/>
                  <a:pt x="495" y="588"/>
                  <a:pt x="495" y="588"/>
                </a:cubicBezTo>
                <a:cubicBezTo>
                  <a:pt x="504" y="605"/>
                  <a:pt x="497" y="627"/>
                  <a:pt x="479" y="636"/>
                </a:cubicBezTo>
                <a:cubicBezTo>
                  <a:pt x="398" y="677"/>
                  <a:pt x="398" y="677"/>
                  <a:pt x="398" y="677"/>
                </a:cubicBezTo>
                <a:cubicBezTo>
                  <a:pt x="380" y="686"/>
                  <a:pt x="358" y="679"/>
                  <a:pt x="350" y="661"/>
                </a:cubicBezTo>
                <a:close/>
                <a:moveTo>
                  <a:pt x="148" y="300"/>
                </a:moveTo>
                <a:cubicBezTo>
                  <a:pt x="83" y="171"/>
                  <a:pt x="83" y="171"/>
                  <a:pt x="83" y="171"/>
                </a:cubicBezTo>
                <a:cubicBezTo>
                  <a:pt x="78" y="161"/>
                  <a:pt x="79" y="148"/>
                  <a:pt x="84" y="138"/>
                </a:cubicBezTo>
                <a:cubicBezTo>
                  <a:pt x="67" y="134"/>
                  <a:pt x="67" y="134"/>
                  <a:pt x="67" y="134"/>
                </a:cubicBezTo>
                <a:cubicBezTo>
                  <a:pt x="49" y="220"/>
                  <a:pt x="49" y="220"/>
                  <a:pt x="49" y="220"/>
                </a:cubicBezTo>
                <a:cubicBezTo>
                  <a:pt x="63" y="223"/>
                  <a:pt x="63" y="223"/>
                  <a:pt x="63" y="223"/>
                </a:cubicBezTo>
                <a:cubicBezTo>
                  <a:pt x="49" y="325"/>
                  <a:pt x="0" y="388"/>
                  <a:pt x="0" y="499"/>
                </a:cubicBezTo>
                <a:cubicBezTo>
                  <a:pt x="18" y="529"/>
                  <a:pt x="26" y="622"/>
                  <a:pt x="14" y="672"/>
                </a:cubicBezTo>
                <a:cubicBezTo>
                  <a:pt x="85" y="555"/>
                  <a:pt x="129" y="431"/>
                  <a:pt x="148" y="300"/>
                </a:cubicBezTo>
                <a:close/>
                <a:moveTo>
                  <a:pt x="230" y="723"/>
                </a:moveTo>
                <a:cubicBezTo>
                  <a:pt x="263" y="719"/>
                  <a:pt x="263" y="719"/>
                  <a:pt x="263" y="719"/>
                </a:cubicBezTo>
                <a:cubicBezTo>
                  <a:pt x="290" y="653"/>
                  <a:pt x="290" y="653"/>
                  <a:pt x="290" y="653"/>
                </a:cubicBezTo>
                <a:cubicBezTo>
                  <a:pt x="257" y="657"/>
                  <a:pt x="257" y="657"/>
                  <a:pt x="257" y="657"/>
                </a:cubicBezTo>
                <a:cubicBezTo>
                  <a:pt x="230" y="723"/>
                  <a:pt x="230" y="723"/>
                  <a:pt x="230" y="723"/>
                </a:cubicBezTo>
                <a:close/>
                <a:moveTo>
                  <a:pt x="169" y="732"/>
                </a:moveTo>
                <a:cubicBezTo>
                  <a:pt x="202" y="727"/>
                  <a:pt x="202" y="727"/>
                  <a:pt x="202" y="727"/>
                </a:cubicBezTo>
                <a:cubicBezTo>
                  <a:pt x="229" y="661"/>
                  <a:pt x="229" y="661"/>
                  <a:pt x="229" y="661"/>
                </a:cubicBezTo>
                <a:cubicBezTo>
                  <a:pt x="196" y="666"/>
                  <a:pt x="196" y="666"/>
                  <a:pt x="196" y="666"/>
                </a:cubicBezTo>
                <a:cubicBezTo>
                  <a:pt x="169" y="732"/>
                  <a:pt x="169" y="732"/>
                  <a:pt x="169" y="732"/>
                </a:cubicBezTo>
                <a:close/>
                <a:moveTo>
                  <a:pt x="111" y="740"/>
                </a:moveTo>
                <a:cubicBezTo>
                  <a:pt x="144" y="735"/>
                  <a:pt x="144" y="735"/>
                  <a:pt x="144" y="735"/>
                </a:cubicBezTo>
                <a:cubicBezTo>
                  <a:pt x="171" y="669"/>
                  <a:pt x="171" y="669"/>
                  <a:pt x="171" y="669"/>
                </a:cubicBezTo>
                <a:cubicBezTo>
                  <a:pt x="138" y="674"/>
                  <a:pt x="138" y="674"/>
                  <a:pt x="138" y="674"/>
                </a:cubicBezTo>
                <a:cubicBezTo>
                  <a:pt x="111" y="740"/>
                  <a:pt x="111" y="740"/>
                  <a:pt x="111" y="740"/>
                </a:cubicBezTo>
                <a:close/>
                <a:moveTo>
                  <a:pt x="51" y="748"/>
                </a:moveTo>
                <a:cubicBezTo>
                  <a:pt x="84" y="744"/>
                  <a:pt x="84" y="744"/>
                  <a:pt x="84" y="744"/>
                </a:cubicBezTo>
                <a:cubicBezTo>
                  <a:pt x="111" y="678"/>
                  <a:pt x="111" y="678"/>
                  <a:pt x="111" y="678"/>
                </a:cubicBezTo>
                <a:cubicBezTo>
                  <a:pt x="78" y="682"/>
                  <a:pt x="78" y="682"/>
                  <a:pt x="78" y="682"/>
                </a:cubicBezTo>
                <a:cubicBezTo>
                  <a:pt x="51" y="748"/>
                  <a:pt x="51" y="748"/>
                  <a:pt x="51" y="748"/>
                </a:cubicBezTo>
                <a:close/>
                <a:moveTo>
                  <a:pt x="47" y="741"/>
                </a:moveTo>
                <a:cubicBezTo>
                  <a:pt x="28" y="716"/>
                  <a:pt x="28" y="716"/>
                  <a:pt x="28" y="716"/>
                </a:cubicBezTo>
                <a:cubicBezTo>
                  <a:pt x="60" y="711"/>
                  <a:pt x="60" y="711"/>
                  <a:pt x="60" y="711"/>
                </a:cubicBezTo>
                <a:cubicBezTo>
                  <a:pt x="47" y="741"/>
                  <a:pt x="47" y="741"/>
                  <a:pt x="47" y="741"/>
                </a:cubicBezTo>
                <a:close/>
                <a:moveTo>
                  <a:pt x="277" y="706"/>
                </a:moveTo>
                <a:cubicBezTo>
                  <a:pt x="351" y="696"/>
                  <a:pt x="351" y="696"/>
                  <a:pt x="351" y="696"/>
                </a:cubicBezTo>
                <a:cubicBezTo>
                  <a:pt x="347" y="693"/>
                  <a:pt x="343" y="689"/>
                  <a:pt x="341" y="684"/>
                </a:cubicBezTo>
                <a:cubicBezTo>
                  <a:pt x="328" y="659"/>
                  <a:pt x="328" y="659"/>
                  <a:pt x="328" y="659"/>
                </a:cubicBezTo>
                <a:cubicBezTo>
                  <a:pt x="295" y="664"/>
                  <a:pt x="295" y="664"/>
                  <a:pt x="295" y="664"/>
                </a:cubicBezTo>
                <a:cubicBezTo>
                  <a:pt x="277" y="706"/>
                  <a:pt x="277" y="706"/>
                  <a:pt x="277" y="706"/>
                </a:cubicBezTo>
                <a:close/>
                <a:moveTo>
                  <a:pt x="460" y="249"/>
                </a:moveTo>
                <a:cubicBezTo>
                  <a:pt x="457" y="471"/>
                  <a:pt x="457" y="471"/>
                  <a:pt x="457" y="471"/>
                </a:cubicBezTo>
                <a:cubicBezTo>
                  <a:pt x="481" y="518"/>
                  <a:pt x="481" y="518"/>
                  <a:pt x="481" y="518"/>
                </a:cubicBezTo>
                <a:cubicBezTo>
                  <a:pt x="505" y="567"/>
                  <a:pt x="505" y="567"/>
                  <a:pt x="505" y="567"/>
                </a:cubicBezTo>
                <a:cubicBezTo>
                  <a:pt x="507" y="571"/>
                  <a:pt x="507" y="571"/>
                  <a:pt x="507" y="571"/>
                </a:cubicBezTo>
                <a:cubicBezTo>
                  <a:pt x="509" y="568"/>
                  <a:pt x="509" y="568"/>
                  <a:pt x="509" y="568"/>
                </a:cubicBezTo>
                <a:cubicBezTo>
                  <a:pt x="516" y="568"/>
                  <a:pt x="516" y="568"/>
                  <a:pt x="516" y="568"/>
                </a:cubicBezTo>
                <a:cubicBezTo>
                  <a:pt x="516" y="556"/>
                  <a:pt x="516" y="556"/>
                  <a:pt x="516" y="556"/>
                </a:cubicBezTo>
                <a:cubicBezTo>
                  <a:pt x="658" y="320"/>
                  <a:pt x="658" y="320"/>
                  <a:pt x="658" y="320"/>
                </a:cubicBezTo>
                <a:cubicBezTo>
                  <a:pt x="667" y="326"/>
                  <a:pt x="667" y="326"/>
                  <a:pt x="667" y="326"/>
                </a:cubicBezTo>
                <a:cubicBezTo>
                  <a:pt x="680" y="333"/>
                  <a:pt x="696" y="329"/>
                  <a:pt x="703" y="317"/>
                </a:cubicBezTo>
                <a:cubicBezTo>
                  <a:pt x="794" y="166"/>
                  <a:pt x="794" y="166"/>
                  <a:pt x="794" y="166"/>
                </a:cubicBezTo>
                <a:cubicBezTo>
                  <a:pt x="800" y="156"/>
                  <a:pt x="798" y="143"/>
                  <a:pt x="790" y="134"/>
                </a:cubicBezTo>
                <a:cubicBezTo>
                  <a:pt x="715" y="260"/>
                  <a:pt x="715" y="260"/>
                  <a:pt x="715" y="260"/>
                </a:cubicBezTo>
                <a:cubicBezTo>
                  <a:pt x="699" y="250"/>
                  <a:pt x="699" y="250"/>
                  <a:pt x="699" y="250"/>
                </a:cubicBezTo>
                <a:cubicBezTo>
                  <a:pt x="775" y="124"/>
                  <a:pt x="775" y="124"/>
                  <a:pt x="775" y="124"/>
                </a:cubicBezTo>
                <a:cubicBezTo>
                  <a:pt x="758" y="114"/>
                  <a:pt x="758" y="114"/>
                  <a:pt x="758" y="114"/>
                </a:cubicBezTo>
                <a:cubicBezTo>
                  <a:pt x="682" y="241"/>
                  <a:pt x="682" y="241"/>
                  <a:pt x="682" y="241"/>
                </a:cubicBezTo>
                <a:cubicBezTo>
                  <a:pt x="666" y="231"/>
                  <a:pt x="666" y="231"/>
                  <a:pt x="666" y="231"/>
                </a:cubicBezTo>
                <a:cubicBezTo>
                  <a:pt x="742" y="104"/>
                  <a:pt x="742" y="104"/>
                  <a:pt x="742" y="104"/>
                </a:cubicBezTo>
                <a:cubicBezTo>
                  <a:pt x="725" y="94"/>
                  <a:pt x="725" y="94"/>
                  <a:pt x="725" y="94"/>
                </a:cubicBezTo>
                <a:cubicBezTo>
                  <a:pt x="650" y="221"/>
                  <a:pt x="650" y="221"/>
                  <a:pt x="650" y="221"/>
                </a:cubicBezTo>
                <a:cubicBezTo>
                  <a:pt x="633" y="211"/>
                  <a:pt x="633" y="211"/>
                  <a:pt x="633" y="211"/>
                </a:cubicBezTo>
                <a:cubicBezTo>
                  <a:pt x="709" y="85"/>
                  <a:pt x="709" y="85"/>
                  <a:pt x="709" y="85"/>
                </a:cubicBezTo>
                <a:cubicBezTo>
                  <a:pt x="697" y="82"/>
                  <a:pt x="685" y="87"/>
                  <a:pt x="679" y="97"/>
                </a:cubicBezTo>
                <a:cubicBezTo>
                  <a:pt x="589" y="248"/>
                  <a:pt x="589" y="248"/>
                  <a:pt x="589" y="248"/>
                </a:cubicBezTo>
                <a:cubicBezTo>
                  <a:pt x="581" y="261"/>
                  <a:pt x="585" y="277"/>
                  <a:pt x="598" y="284"/>
                </a:cubicBezTo>
                <a:cubicBezTo>
                  <a:pt x="615" y="294"/>
                  <a:pt x="615" y="294"/>
                  <a:pt x="615" y="294"/>
                </a:cubicBezTo>
                <a:cubicBezTo>
                  <a:pt x="518" y="456"/>
                  <a:pt x="518" y="456"/>
                  <a:pt x="518" y="456"/>
                </a:cubicBezTo>
                <a:cubicBezTo>
                  <a:pt x="520" y="247"/>
                  <a:pt x="520" y="247"/>
                  <a:pt x="520" y="247"/>
                </a:cubicBezTo>
                <a:cubicBezTo>
                  <a:pt x="556" y="229"/>
                  <a:pt x="582" y="183"/>
                  <a:pt x="583" y="129"/>
                </a:cubicBezTo>
                <a:cubicBezTo>
                  <a:pt x="584" y="59"/>
                  <a:pt x="542" y="2"/>
                  <a:pt x="490" y="1"/>
                </a:cubicBezTo>
                <a:cubicBezTo>
                  <a:pt x="437" y="0"/>
                  <a:pt x="394" y="57"/>
                  <a:pt x="393" y="127"/>
                </a:cubicBezTo>
                <a:cubicBezTo>
                  <a:pt x="392" y="184"/>
                  <a:pt x="420" y="233"/>
                  <a:pt x="460" y="249"/>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26374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Azure Tools for Visual Studio</a:t>
            </a:r>
            <a:endParaRPr lang="en-NZ" dirty="0"/>
          </a:p>
        </p:txBody>
      </p:sp>
      <p:sp>
        <p:nvSpPr>
          <p:cNvPr id="3" name="Text Placeholder 2"/>
          <p:cNvSpPr>
            <a:spLocks noGrp="1"/>
          </p:cNvSpPr>
          <p:nvPr>
            <p:ph type="body" sz="quarter" idx="10"/>
          </p:nvPr>
        </p:nvSpPr>
        <p:spPr>
          <a:xfrm>
            <a:off x="519112" y="1447799"/>
            <a:ext cx="11149013" cy="4570482"/>
          </a:xfrm>
        </p:spPr>
        <p:txBody>
          <a:bodyPr/>
          <a:lstStyle/>
          <a:p>
            <a:r>
              <a:rPr lang="en-NZ" dirty="0">
                <a:solidFill>
                  <a:schemeClr val="accent4">
                    <a:alpha val="99000"/>
                  </a:schemeClr>
                </a:solidFill>
              </a:rPr>
              <a:t>Project Templates</a:t>
            </a:r>
          </a:p>
          <a:p>
            <a:r>
              <a:rPr lang="en-NZ" dirty="0">
                <a:solidFill>
                  <a:schemeClr val="accent4">
                    <a:alpha val="99000"/>
                  </a:schemeClr>
                </a:solidFill>
              </a:rPr>
              <a:t>User Interface Extensions</a:t>
            </a:r>
          </a:p>
          <a:p>
            <a:r>
              <a:rPr lang="en-NZ" dirty="0">
                <a:solidFill>
                  <a:schemeClr val="accent4">
                    <a:alpha val="99000"/>
                  </a:schemeClr>
                </a:solidFill>
              </a:rPr>
              <a:t>Storage Explorer </a:t>
            </a:r>
          </a:p>
          <a:p>
            <a:r>
              <a:rPr lang="en-NZ" dirty="0">
                <a:solidFill>
                  <a:schemeClr val="accent4">
                    <a:alpha val="99000"/>
                  </a:schemeClr>
                </a:solidFill>
              </a:rPr>
              <a:t>Server Explorer </a:t>
            </a:r>
          </a:p>
          <a:p>
            <a:r>
              <a:rPr lang="en-NZ" dirty="0">
                <a:solidFill>
                  <a:schemeClr val="accent4">
                    <a:alpha val="99000"/>
                  </a:schemeClr>
                </a:solidFill>
              </a:rPr>
              <a:t>Integrated Deployment</a:t>
            </a:r>
          </a:p>
          <a:p>
            <a:r>
              <a:rPr lang="en-NZ" dirty="0">
                <a:solidFill>
                  <a:schemeClr val="accent4">
                    <a:alpha val="99000"/>
                  </a:schemeClr>
                </a:solidFill>
              </a:rPr>
              <a:t>IntelliTrace Debugging</a:t>
            </a:r>
          </a:p>
          <a:p>
            <a:r>
              <a:rPr lang="en-NZ" dirty="0">
                <a:solidFill>
                  <a:schemeClr val="accent4">
                    <a:alpha val="99000"/>
                  </a:schemeClr>
                </a:solidFill>
              </a:rPr>
              <a:t>Profiling Support</a:t>
            </a:r>
          </a:p>
        </p:txBody>
      </p:sp>
      <p:sp>
        <p:nvSpPr>
          <p:cNvPr id="6" name="Freeform 24"/>
          <p:cNvSpPr>
            <a:spLocks noEditPoints="1"/>
          </p:cNvSpPr>
          <p:nvPr/>
        </p:nvSpPr>
        <p:spPr bwMode="black">
          <a:xfrm>
            <a:off x="7279765" y="2578100"/>
            <a:ext cx="2853280" cy="3310058"/>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43964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Azure Compute Explorer</a:t>
            </a:r>
            <a:endParaRPr lang="en-NZ" dirty="0"/>
          </a:p>
        </p:txBody>
      </p:sp>
      <p:sp>
        <p:nvSpPr>
          <p:cNvPr id="3" name="Text Placeholder 2"/>
          <p:cNvSpPr>
            <a:spLocks noGrp="1"/>
          </p:cNvSpPr>
          <p:nvPr>
            <p:ph type="body" sz="quarter" idx="10"/>
          </p:nvPr>
        </p:nvSpPr>
        <p:spPr>
          <a:xfrm>
            <a:off x="519113" y="1447799"/>
            <a:ext cx="6180268" cy="3448636"/>
          </a:xfrm>
        </p:spPr>
        <p:txBody>
          <a:bodyPr/>
          <a:lstStyle/>
          <a:p>
            <a:r>
              <a:rPr lang="en-NZ" sz="3200" dirty="0">
                <a:solidFill>
                  <a:schemeClr val="accent4">
                    <a:alpha val="99000"/>
                  </a:schemeClr>
                </a:solidFill>
              </a:rPr>
              <a:t>View &amp; Monitor deployments from Visual Studio</a:t>
            </a:r>
          </a:p>
          <a:p>
            <a:r>
              <a:rPr lang="en-NZ" sz="3200" dirty="0">
                <a:solidFill>
                  <a:schemeClr val="accent4">
                    <a:alpha val="99000"/>
                  </a:schemeClr>
                </a:solidFill>
              </a:rPr>
              <a:t>Not possible to Start or Stop role instances</a:t>
            </a:r>
          </a:p>
          <a:p>
            <a:r>
              <a:rPr lang="en-NZ" sz="3200" dirty="0">
                <a:solidFill>
                  <a:schemeClr val="accent4">
                    <a:alpha val="99000"/>
                  </a:schemeClr>
                </a:solidFill>
              </a:rPr>
              <a:t>Uses x509 Certificate Authentication</a:t>
            </a:r>
          </a:p>
          <a:p>
            <a:r>
              <a:rPr lang="en-NZ" sz="3200" dirty="0">
                <a:solidFill>
                  <a:schemeClr val="accent4">
                    <a:alpha val="99000"/>
                  </a:schemeClr>
                </a:solidFill>
              </a:rPr>
              <a:t>Refreshes automatically by querying Windows Azure </a:t>
            </a:r>
            <a:r>
              <a:rPr lang="en-NZ" sz="3200" dirty="0" smtClean="0">
                <a:solidFill>
                  <a:schemeClr val="accent4">
                    <a:alpha val="99000"/>
                  </a:schemeClr>
                </a:solidFill>
              </a:rPr>
              <a:t>at </a:t>
            </a:r>
            <a:r>
              <a:rPr lang="en-NZ" sz="3200" dirty="0">
                <a:solidFill>
                  <a:schemeClr val="accent4">
                    <a:alpha val="99000"/>
                  </a:schemeClr>
                </a:solidFill>
              </a:rPr>
              <a:t>regular intervals</a:t>
            </a:r>
          </a:p>
        </p:txBody>
      </p:sp>
      <p:sp>
        <p:nvSpPr>
          <p:cNvPr id="7" name="Rectangle 6"/>
          <p:cNvSpPr/>
          <p:nvPr/>
        </p:nvSpPr>
        <p:spPr>
          <a:xfrm>
            <a:off x="6795911" y="1446212"/>
            <a:ext cx="4872214"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76942" y="1734116"/>
            <a:ext cx="4517137" cy="4245428"/>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Tree>
    <p:extLst>
      <p:ext uri="{BB962C8B-B14F-4D97-AF65-F5344CB8AC3E}">
        <p14:creationId xmlns:p14="http://schemas.microsoft.com/office/powerpoint/2010/main" val="211131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449078" y="1446212"/>
            <a:ext cx="6219047"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NZ" dirty="0" smtClean="0"/>
              <a:t>Windows Azure Storage Explorer</a:t>
            </a:r>
            <a:endParaRPr lang="en-NZ"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472" y="2343953"/>
            <a:ext cx="4096306" cy="3152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317" y="2360449"/>
            <a:ext cx="1640008" cy="3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9618" y="2355849"/>
            <a:ext cx="1637023" cy="3154973"/>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pic>
        <p:nvPicPr>
          <p:cNvPr id="1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972" y="2356488"/>
            <a:ext cx="4096360" cy="3157904"/>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
        <p:nvSpPr>
          <p:cNvPr id="3" name="Text Placeholder 2"/>
          <p:cNvSpPr>
            <a:spLocks noGrp="1"/>
          </p:cNvSpPr>
          <p:nvPr>
            <p:ph type="body" sz="quarter" idx="10"/>
          </p:nvPr>
        </p:nvSpPr>
        <p:spPr>
          <a:xfrm>
            <a:off x="519114" y="1447799"/>
            <a:ext cx="5135237" cy="3393237"/>
          </a:xfrm>
        </p:spPr>
        <p:txBody>
          <a:bodyPr/>
          <a:lstStyle/>
          <a:p>
            <a:r>
              <a:rPr lang="en-NZ" sz="3600" dirty="0" smtClean="0">
                <a:solidFill>
                  <a:schemeClr val="accent2">
                    <a:alpha val="99000"/>
                  </a:schemeClr>
                </a:solidFill>
              </a:rPr>
              <a:t>An extension to the Visual Studio Server Explorer</a:t>
            </a:r>
          </a:p>
          <a:p>
            <a:r>
              <a:rPr lang="en-NZ" sz="3600" dirty="0" smtClean="0">
                <a:solidFill>
                  <a:schemeClr val="accent2">
                    <a:alpha val="99000"/>
                  </a:schemeClr>
                </a:solidFill>
              </a:rPr>
              <a:t>View data from Windows Azure Storage</a:t>
            </a:r>
          </a:p>
          <a:p>
            <a:r>
              <a:rPr lang="en-NZ" sz="3600" dirty="0" smtClean="0">
                <a:solidFill>
                  <a:schemeClr val="accent2">
                    <a:alpha val="99000"/>
                  </a:schemeClr>
                </a:solidFill>
              </a:rPr>
              <a:t>Download Asynchronously </a:t>
            </a:r>
          </a:p>
          <a:p>
            <a:r>
              <a:rPr lang="en-NZ" sz="3600" dirty="0" smtClean="0">
                <a:solidFill>
                  <a:schemeClr val="accent2">
                    <a:alpha val="99000"/>
                  </a:schemeClr>
                </a:solidFill>
              </a:rPr>
              <a:t>Blob data cached locally</a:t>
            </a:r>
          </a:p>
        </p:txBody>
      </p:sp>
    </p:spTree>
    <p:extLst>
      <p:ext uri="{BB962C8B-B14F-4D97-AF65-F5344CB8AC3E}">
        <p14:creationId xmlns:p14="http://schemas.microsoft.com/office/powerpoint/2010/main" val="360721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449078" y="1444625"/>
            <a:ext cx="6219047" cy="362189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4" name="Title 3"/>
          <p:cNvSpPr>
            <a:spLocks noGrp="1"/>
          </p:cNvSpPr>
          <p:nvPr>
            <p:ph type="title"/>
            <p:custDataLst>
              <p:tags r:id="rId2"/>
            </p:custDataLst>
          </p:nvPr>
        </p:nvSpPr>
        <p:spPr/>
        <p:txBody>
          <a:bodyPr/>
          <a:lstStyle/>
          <a:p>
            <a:r>
              <a:rPr lang="en-US" dirty="0"/>
              <a:t>CSPack.exe</a:t>
            </a:r>
          </a:p>
        </p:txBody>
      </p:sp>
      <p:sp>
        <p:nvSpPr>
          <p:cNvPr id="5" name="Content Placeholder 4"/>
          <p:cNvSpPr>
            <a:spLocks noGrp="1"/>
          </p:cNvSpPr>
          <p:nvPr>
            <p:ph type="body" sz="quarter" idx="10"/>
            <p:custDataLst>
              <p:tags r:id="rId3"/>
            </p:custDataLst>
          </p:nvPr>
        </p:nvSpPr>
        <p:spPr>
          <a:xfrm>
            <a:off x="5654350" y="1897061"/>
            <a:ext cx="5133295" cy="2668423"/>
          </a:xfrm>
          <a:noFill/>
        </p:spPr>
        <p:txBody>
          <a:bodyPr/>
          <a:lstStyle/>
          <a:p>
            <a:r>
              <a:rPr lang="en-US" sz="1400" dirty="0">
                <a:latin typeface="+mj-lt"/>
              </a:rPr>
              <a:t>cspack HelloFabric\ServiceDefinition.csdef</a:t>
            </a:r>
          </a:p>
          <a:p>
            <a:pPr marL="457200"/>
            <a:r>
              <a:rPr lang="en-US" sz="1400" dirty="0">
                <a:latin typeface="+mj-lt"/>
              </a:rPr>
              <a:t>/role:HelloFabric_WebRole; HelloFabric_WebRole</a:t>
            </a:r>
          </a:p>
          <a:p>
            <a:pPr marL="457200"/>
            <a:r>
              <a:rPr lang="en-US" sz="1400" dirty="0">
                <a:latin typeface="+mj-lt"/>
              </a:rPr>
              <a:t>/out:HelloFabric.cspkg</a:t>
            </a:r>
          </a:p>
          <a:p>
            <a:endParaRPr lang="en-US" sz="1400" dirty="0">
              <a:latin typeface="+mj-lt"/>
            </a:endParaRPr>
          </a:p>
          <a:p>
            <a:r>
              <a:rPr lang="en-US" sz="1400" dirty="0">
                <a:latin typeface="+mj-lt"/>
              </a:rPr>
              <a:t>cspack  HelloCloudService.csdef</a:t>
            </a:r>
          </a:p>
          <a:p>
            <a:pPr marL="457200"/>
            <a:r>
              <a:rPr lang="en-US" sz="1400" dirty="0">
                <a:latin typeface="+mj-lt"/>
              </a:rPr>
              <a:t>/role:HelloCloudServiceWebRole; HelloCloudService</a:t>
            </a:r>
          </a:p>
          <a:p>
            <a:pPr marL="457200"/>
            <a:r>
              <a:rPr lang="en-US" sz="1400" dirty="0">
                <a:latin typeface="+mj-lt"/>
              </a:rPr>
              <a:t>/generateConfigurationFile:HelloCloudService.cscfg</a:t>
            </a:r>
          </a:p>
          <a:p>
            <a:pPr marL="457200"/>
            <a:r>
              <a:rPr lang="en-US" sz="1400" dirty="0">
                <a:latin typeface="+mj-lt"/>
              </a:rPr>
              <a:t>/out:HelloCloudServicePackage</a:t>
            </a:r>
          </a:p>
          <a:p>
            <a:pPr marL="457200"/>
            <a:r>
              <a:rPr lang="en-US" sz="1400" dirty="0">
                <a:latin typeface="+mj-lt"/>
              </a:rPr>
              <a:t>/</a:t>
            </a:r>
            <a:r>
              <a:rPr lang="en-US" sz="1400" dirty="0" smtClean="0">
                <a:latin typeface="+mj-lt"/>
              </a:rPr>
              <a:t>copyOnly</a:t>
            </a:r>
            <a:endParaRPr lang="en-US" sz="1400" dirty="0">
              <a:latin typeface="+mj-lt"/>
            </a:endParaRPr>
          </a:p>
        </p:txBody>
      </p:sp>
      <p:graphicFrame>
        <p:nvGraphicFramePr>
          <p:cNvPr id="7" name="Object 6" hidden="1"/>
          <p:cNvGraphicFramePr>
            <a:graphicFrameLocks noChangeAspect="1"/>
          </p:cNvGraphicFramePr>
          <p:nvPr>
            <p:custDataLst>
              <p:tags r:id="rId4"/>
            </p:custDataLst>
            <p:extLst>
              <p:ext uri="{D42A27DB-BD31-4B8C-83A1-F6EECF244321}">
                <p14:modId xmlns:p14="http://schemas.microsoft.com/office/powerpoint/2010/main" val="340562368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79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5"/>
            </p:custDataLst>
          </p:nvPr>
        </p:nvSpPr>
        <p:spPr>
          <a:xfrm>
            <a:off x="516572" y="1444625"/>
            <a:ext cx="4923175" cy="3477875"/>
          </a:xfrm>
          <a:prstGeom prst="rect">
            <a:avLst/>
          </a:prstGeom>
          <a:noFill/>
        </p:spPr>
        <p:txBody>
          <a:bodyPr wrap="square" lIns="0" tIns="0" rIns="0" bIns="0" rtlCol="0">
            <a:spAutoFit/>
          </a:bodyPr>
          <a:lstStyle/>
          <a:p>
            <a:pPr>
              <a:spcBef>
                <a:spcPts val="1200"/>
              </a:spcBef>
            </a:pPr>
            <a:r>
              <a:rPr lang="en-US" sz="2800" dirty="0">
                <a:ln>
                  <a:solidFill>
                    <a:schemeClr val="bg1">
                      <a:alpha val="0"/>
                    </a:schemeClr>
                  </a:solidFill>
                </a:ln>
                <a:solidFill>
                  <a:schemeClr val="accent4">
                    <a:alpha val="99000"/>
                  </a:schemeClr>
                </a:solidFill>
                <a:latin typeface="Segoe UI Light" pitchFamily="34" charset="0"/>
              </a:rPr>
              <a:t>Part of the Windows Azure SDK</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Command line tool; </a:t>
            </a:r>
            <a:r>
              <a:rPr lang="en-US" sz="2800" dirty="0" smtClean="0">
                <a:ln>
                  <a:solidFill>
                    <a:schemeClr val="bg1">
                      <a:alpha val="0"/>
                    </a:schemeClr>
                  </a:solidFill>
                </a:ln>
                <a:solidFill>
                  <a:schemeClr val="accent4">
                    <a:alpha val="99000"/>
                  </a:schemeClr>
                </a:solidFill>
                <a:latin typeface="Segoe UI Light" pitchFamily="34" charset="0"/>
              </a:rPr>
              <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called </a:t>
            </a:r>
            <a:r>
              <a:rPr lang="en-US" sz="2800" dirty="0">
                <a:ln>
                  <a:solidFill>
                    <a:schemeClr val="bg1">
                      <a:alpha val="0"/>
                    </a:schemeClr>
                  </a:solidFill>
                </a:ln>
                <a:solidFill>
                  <a:schemeClr val="accent4">
                    <a:alpha val="99000"/>
                  </a:schemeClr>
                </a:solidFill>
                <a:latin typeface="Segoe UI Light" pitchFamily="34" charset="0"/>
              </a:rPr>
              <a:t>by VS.NET tools</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Packages your </a:t>
            </a:r>
            <a:r>
              <a:rPr lang="en-US" sz="2800" dirty="0" smtClean="0">
                <a:ln>
                  <a:solidFill>
                    <a:schemeClr val="bg1">
                      <a:alpha val="0"/>
                    </a:schemeClr>
                  </a:solidFill>
                </a:ln>
                <a:solidFill>
                  <a:schemeClr val="accent4">
                    <a:alpha val="99000"/>
                  </a:schemeClr>
                </a:solidFill>
                <a:latin typeface="Segoe UI Light" pitchFamily="34" charset="0"/>
              </a:rPr>
              <a:t>service</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 </a:t>
            </a:r>
            <a:r>
              <a:rPr lang="en-US" sz="2800" dirty="0">
                <a:ln>
                  <a:solidFill>
                    <a:schemeClr val="bg1">
                      <a:alpha val="0"/>
                    </a:schemeClr>
                  </a:solidFill>
                </a:ln>
                <a:solidFill>
                  <a:schemeClr val="accent4">
                    <a:alpha val="99000"/>
                  </a:schemeClr>
                </a:solidFill>
                <a:latin typeface="Segoe UI Light" pitchFamily="34" charset="0"/>
              </a:rPr>
              <a:t>for deployment</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Explicitly name &amp; set location </a:t>
            </a:r>
            <a:r>
              <a:rPr lang="en-US" sz="2800" dirty="0" smtClean="0">
                <a:ln>
                  <a:solidFill>
                    <a:schemeClr val="bg1">
                      <a:alpha val="0"/>
                    </a:schemeClr>
                  </a:solidFill>
                </a:ln>
                <a:solidFill>
                  <a:schemeClr val="accent4">
                    <a:alpha val="99000"/>
                  </a:schemeClr>
                </a:solidFill>
                <a:latin typeface="Segoe UI Light" pitchFamily="34" charset="0"/>
              </a:rPr>
              <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of </a:t>
            </a:r>
            <a:r>
              <a:rPr lang="en-US" sz="2800" dirty="0">
                <a:ln>
                  <a:solidFill>
                    <a:schemeClr val="bg1">
                      <a:alpha val="0"/>
                    </a:schemeClr>
                  </a:solidFill>
                </a:ln>
                <a:solidFill>
                  <a:schemeClr val="accent4">
                    <a:alpha val="99000"/>
                  </a:schemeClr>
                </a:solidFill>
                <a:latin typeface="Segoe UI Light" pitchFamily="34" charset="0"/>
              </a:rPr>
              <a:t>Service </a:t>
            </a:r>
            <a:r>
              <a:rPr lang="en-US" sz="2800" dirty="0" smtClean="0">
                <a:ln>
                  <a:solidFill>
                    <a:schemeClr val="bg1">
                      <a:alpha val="0"/>
                    </a:schemeClr>
                  </a:solidFill>
                </a:ln>
                <a:solidFill>
                  <a:schemeClr val="accent4">
                    <a:alpha val="99000"/>
                  </a:schemeClr>
                </a:solidFill>
                <a:latin typeface="Segoe UI Light" pitchFamily="34" charset="0"/>
              </a:rPr>
              <a:t>Package</a:t>
            </a:r>
            <a:endParaRPr lang="en-US" sz="2800" dirty="0">
              <a:ln>
                <a:solidFill>
                  <a:schemeClr val="bg1">
                    <a:alpha val="0"/>
                  </a:schemeClr>
                </a:solidFill>
              </a:ln>
              <a:solidFill>
                <a:schemeClr val="accent4">
                  <a:alpha val="99000"/>
                </a:schemeClr>
              </a:solidFill>
              <a:latin typeface="Segoe UI Light" pitchFamily="34" charset="0"/>
            </a:endParaRPr>
          </a:p>
        </p:txBody>
      </p:sp>
      <p:grpSp>
        <p:nvGrpSpPr>
          <p:cNvPr id="8" name="Group 7"/>
          <p:cNvGrpSpPr/>
          <p:nvPr/>
        </p:nvGrpSpPr>
        <p:grpSpPr>
          <a:xfrm>
            <a:off x="9632580" y="1797255"/>
            <a:ext cx="1825067" cy="1005840"/>
            <a:chOff x="8845629" y="1691640"/>
            <a:chExt cx="1825067" cy="704088"/>
          </a:xfrm>
        </p:grpSpPr>
        <p:sp>
          <p:nvSpPr>
            <p:cNvPr id="9" name="Rectangle 8"/>
            <p:cNvSpPr/>
            <p:nvPr/>
          </p:nvSpPr>
          <p:spPr bwMode="auto">
            <a:xfrm>
              <a:off x="9131489" y="1691640"/>
              <a:ext cx="1539207" cy="704088"/>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Package for Cloud Deployment</a:t>
              </a:r>
            </a:p>
          </p:txBody>
        </p:sp>
        <p:sp>
          <p:nvSpPr>
            <p:cNvPr id="10" name="Right Brace 9"/>
            <p:cNvSpPr/>
            <p:nvPr/>
          </p:nvSpPr>
          <p:spPr>
            <a:xfrm>
              <a:off x="8845629" y="1691640"/>
              <a:ext cx="274320" cy="704088"/>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11" name="Group 10"/>
          <p:cNvGrpSpPr/>
          <p:nvPr/>
        </p:nvGrpSpPr>
        <p:grpSpPr>
          <a:xfrm>
            <a:off x="9641910" y="3075029"/>
            <a:ext cx="1815738" cy="1555934"/>
            <a:chOff x="8854959" y="1691640"/>
            <a:chExt cx="1815738" cy="605085"/>
          </a:xfrm>
        </p:grpSpPr>
        <p:sp>
          <p:nvSpPr>
            <p:cNvPr id="12" name="Rectangle 11"/>
            <p:cNvSpPr/>
            <p:nvPr/>
          </p:nvSpPr>
          <p:spPr bwMode="auto">
            <a:xfrm>
              <a:off x="9122159" y="1691640"/>
              <a:ext cx="1548538" cy="60508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Package for </a:t>
              </a:r>
              <a:br>
                <a:rPr lang="en-US" sz="1600" dirty="0">
                  <a:ln>
                    <a:solidFill>
                      <a:schemeClr val="bg1">
                        <a:alpha val="0"/>
                      </a:schemeClr>
                    </a:solidFill>
                  </a:ln>
                  <a:solidFill>
                    <a:schemeClr val="bg1"/>
                  </a:solidFill>
                </a:rPr>
              </a:br>
              <a:r>
                <a:rPr lang="en-US" sz="1600" dirty="0">
                  <a:ln>
                    <a:solidFill>
                      <a:schemeClr val="bg1">
                        <a:alpha val="0"/>
                      </a:schemeClr>
                    </a:solidFill>
                  </a:ln>
                  <a:solidFill>
                    <a:schemeClr val="bg1"/>
                  </a:solidFill>
                </a:rPr>
                <a:t>Dev Fabric Deployment</a:t>
              </a:r>
            </a:p>
          </p:txBody>
        </p:sp>
        <p:sp>
          <p:nvSpPr>
            <p:cNvPr id="13" name="Right Brace 12"/>
            <p:cNvSpPr/>
            <p:nvPr/>
          </p:nvSpPr>
          <p:spPr>
            <a:xfrm>
              <a:off x="8854959" y="1691640"/>
              <a:ext cx="274320" cy="601457"/>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spTree>
    <p:extLst>
      <p:ext uri="{BB962C8B-B14F-4D97-AF65-F5344CB8AC3E}">
        <p14:creationId xmlns:p14="http://schemas.microsoft.com/office/powerpoint/2010/main" val="1700671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fade">
                                      <p:cBhvr>
                                        <p:cTn id="3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812971" y="1444625"/>
            <a:ext cx="5855154" cy="2763481"/>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408739695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19"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3"/>
            </p:custDataLst>
          </p:nvPr>
        </p:nvSpPr>
        <p:spPr>
          <a:xfrm>
            <a:off x="516572" y="1444625"/>
            <a:ext cx="5427028" cy="3724096"/>
          </a:xfrm>
          <a:prstGeom prst="rect">
            <a:avLst/>
          </a:prstGeom>
          <a:noFill/>
        </p:spPr>
        <p:txBody>
          <a:bodyPr wrap="square" lIns="0" tIns="0" rIns="0" bIns="0" rtlCol="0">
            <a:spAutoFit/>
          </a:bodyPr>
          <a:lstStyle/>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Command line tool; called by VS.NET tools</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Deploys Service to Development Fabric </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Manages Running Service</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Dump the logs of deployed instances</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Control the state of the Development fabric</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Control Development Storage Service</a:t>
            </a:r>
          </a:p>
        </p:txBody>
      </p:sp>
      <p:sp>
        <p:nvSpPr>
          <p:cNvPr id="4" name="Title 3"/>
          <p:cNvSpPr>
            <a:spLocks noGrp="1"/>
          </p:cNvSpPr>
          <p:nvPr>
            <p:ph type="title"/>
            <p:custDataLst>
              <p:tags r:id="rId4"/>
            </p:custDataLst>
          </p:nvPr>
        </p:nvSpPr>
        <p:spPr/>
        <p:txBody>
          <a:bodyPr/>
          <a:lstStyle/>
          <a:p>
            <a:r>
              <a:rPr lang="en-US" dirty="0" smtClean="0"/>
              <a:t>CSRun.exe</a:t>
            </a:r>
            <a:endParaRPr lang="en-US" dirty="0"/>
          </a:p>
        </p:txBody>
      </p:sp>
      <p:sp>
        <p:nvSpPr>
          <p:cNvPr id="5" name="Content Placeholder 4"/>
          <p:cNvSpPr>
            <a:spLocks noGrp="1"/>
          </p:cNvSpPr>
          <p:nvPr>
            <p:ph type="body" sz="quarter" idx="10"/>
            <p:custDataLst>
              <p:tags r:id="rId5"/>
            </p:custDataLst>
          </p:nvPr>
        </p:nvSpPr>
        <p:spPr>
          <a:xfrm>
            <a:off x="5962266" y="1903413"/>
            <a:ext cx="4007692" cy="1625060"/>
          </a:xfrm>
        </p:spPr>
        <p:txBody>
          <a:bodyPr/>
          <a:lstStyle/>
          <a:p>
            <a:r>
              <a:rPr lang="en-US" sz="1400" dirty="0" smtClean="0">
                <a:latin typeface="+mj-lt"/>
              </a:rPr>
              <a:t>csrun myservice.csx myservice.cscfg /launchbrowser</a:t>
            </a:r>
          </a:p>
          <a:p>
            <a:endParaRPr lang="en-US" sz="1400" dirty="0" smtClean="0">
              <a:latin typeface="+mj-lt"/>
            </a:endParaRPr>
          </a:p>
          <a:p>
            <a:r>
              <a:rPr lang="en-US" sz="1400" dirty="0" smtClean="0">
                <a:latin typeface="+mj-lt"/>
              </a:rPr>
              <a:t>csrun /devfabric: shutdown</a:t>
            </a:r>
            <a:br>
              <a:rPr lang="en-US" sz="1400" dirty="0" smtClean="0">
                <a:latin typeface="+mj-lt"/>
              </a:rPr>
            </a:br>
            <a:r>
              <a:rPr lang="en-US" sz="1400" dirty="0" smtClean="0">
                <a:latin typeface="+mj-lt"/>
              </a:rPr>
              <a:t>csrun /devfabric: clean</a:t>
            </a:r>
          </a:p>
          <a:p>
            <a:endParaRPr lang="en-US" sz="1400" dirty="0" smtClean="0">
              <a:latin typeface="+mj-lt"/>
            </a:endParaRPr>
          </a:p>
          <a:p>
            <a:r>
              <a:rPr lang="en-US" sz="1400" dirty="0" smtClean="0">
                <a:latin typeface="+mj-lt"/>
              </a:rPr>
              <a:t>csrun /devstore: start</a:t>
            </a:r>
            <a:endParaRPr lang="en-US" sz="1400" dirty="0">
              <a:latin typeface="+mj-lt"/>
            </a:endParaRPr>
          </a:p>
        </p:txBody>
      </p:sp>
      <p:grpSp>
        <p:nvGrpSpPr>
          <p:cNvPr id="11" name="Group 10"/>
          <p:cNvGrpSpPr/>
          <p:nvPr>
            <p:custDataLst>
              <p:tags r:id="rId6"/>
            </p:custDataLst>
          </p:nvPr>
        </p:nvGrpSpPr>
        <p:grpSpPr>
          <a:xfrm>
            <a:off x="9464629" y="2455456"/>
            <a:ext cx="2106852" cy="731520"/>
            <a:chOff x="8472404" y="1691640"/>
            <a:chExt cx="2106852" cy="284480"/>
          </a:xfrm>
        </p:grpSpPr>
        <p:sp>
          <p:nvSpPr>
            <p:cNvPr id="12" name="Rectangle 11"/>
            <p:cNvSpPr/>
            <p:nvPr/>
          </p:nvSpPr>
          <p:spPr bwMode="auto">
            <a:xfrm>
              <a:off x="8730273" y="1691640"/>
              <a:ext cx="1848983" cy="2844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lnSpc>
                  <a:spcPts val="1800"/>
                </a:lnSpc>
              </a:pPr>
              <a:r>
                <a:rPr lang="en-US" sz="1600" dirty="0">
                  <a:ln>
                    <a:solidFill>
                      <a:schemeClr val="bg1">
                        <a:alpha val="0"/>
                      </a:schemeClr>
                    </a:solidFill>
                  </a:ln>
                  <a:solidFill>
                    <a:schemeClr val="bg1"/>
                  </a:solidFill>
                </a:rPr>
                <a:t>Stop &amp; Clear persistent state</a:t>
              </a:r>
              <a:br>
                <a:rPr lang="en-US" sz="1600" dirty="0">
                  <a:ln>
                    <a:solidFill>
                      <a:schemeClr val="bg1">
                        <a:alpha val="0"/>
                      </a:schemeClr>
                    </a:solidFill>
                  </a:ln>
                  <a:solidFill>
                    <a:schemeClr val="bg1"/>
                  </a:solidFill>
                </a:rPr>
              </a:br>
              <a:r>
                <a:rPr lang="en-US" sz="1600" dirty="0">
                  <a:ln>
                    <a:solidFill>
                      <a:schemeClr val="bg1">
                        <a:alpha val="0"/>
                      </a:schemeClr>
                    </a:solidFill>
                  </a:ln>
                  <a:solidFill>
                    <a:schemeClr val="bg1"/>
                  </a:solidFill>
                </a:rPr>
                <a:t>e.g. LocalStorage</a:t>
              </a:r>
            </a:p>
          </p:txBody>
        </p:sp>
        <p:sp>
          <p:nvSpPr>
            <p:cNvPr id="13" name="Right Brace 12"/>
            <p:cNvSpPr/>
            <p:nvPr/>
          </p:nvSpPr>
          <p:spPr>
            <a:xfrm>
              <a:off x="8472404" y="1691640"/>
              <a:ext cx="274320" cy="2844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8" name="Group 7"/>
          <p:cNvGrpSpPr/>
          <p:nvPr>
            <p:custDataLst>
              <p:tags r:id="rId7"/>
            </p:custDataLst>
          </p:nvPr>
        </p:nvGrpSpPr>
        <p:grpSpPr>
          <a:xfrm>
            <a:off x="9455299" y="1691640"/>
            <a:ext cx="2116183" cy="640080"/>
            <a:chOff x="8463074" y="1691640"/>
            <a:chExt cx="2116183" cy="448056"/>
          </a:xfrm>
        </p:grpSpPr>
        <p:sp>
          <p:nvSpPr>
            <p:cNvPr id="9" name="Rectangle 8"/>
            <p:cNvSpPr/>
            <p:nvPr/>
          </p:nvSpPr>
          <p:spPr bwMode="auto">
            <a:xfrm>
              <a:off x="8730273" y="1691640"/>
              <a:ext cx="1848984" cy="448056"/>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solidFill>
                </a:rPr>
                <a:t>Run + Open Browser</a:t>
              </a:r>
            </a:p>
          </p:txBody>
        </p:sp>
        <p:sp>
          <p:nvSpPr>
            <p:cNvPr id="10" name="Right Brace 9"/>
            <p:cNvSpPr/>
            <p:nvPr/>
          </p:nvSpPr>
          <p:spPr>
            <a:xfrm>
              <a:off x="8463074" y="1691640"/>
              <a:ext cx="274320" cy="44805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14" name="Group 13"/>
          <p:cNvGrpSpPr/>
          <p:nvPr>
            <p:custDataLst>
              <p:tags r:id="rId8"/>
            </p:custDataLst>
          </p:nvPr>
        </p:nvGrpSpPr>
        <p:grpSpPr>
          <a:xfrm>
            <a:off x="9473960" y="3311436"/>
            <a:ext cx="2097521" cy="457200"/>
            <a:chOff x="8481735" y="1691640"/>
            <a:chExt cx="2097521" cy="177800"/>
          </a:xfrm>
        </p:grpSpPr>
        <p:sp>
          <p:nvSpPr>
            <p:cNvPr id="15" name="Rectangle 14"/>
            <p:cNvSpPr/>
            <p:nvPr/>
          </p:nvSpPr>
          <p:spPr bwMode="auto">
            <a:xfrm>
              <a:off x="8730273" y="1691640"/>
              <a:ext cx="1848983" cy="17780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Start Dev Storage</a:t>
              </a:r>
            </a:p>
          </p:txBody>
        </p:sp>
        <p:sp>
          <p:nvSpPr>
            <p:cNvPr id="16" name="Right Brace 15"/>
            <p:cNvSpPr/>
            <p:nvPr/>
          </p:nvSpPr>
          <p:spPr>
            <a:xfrm>
              <a:off x="8481735" y="1691640"/>
              <a:ext cx="274320" cy="17780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spTree>
    <p:extLst>
      <p:ext uri="{BB962C8B-B14F-4D97-AF65-F5344CB8AC3E}">
        <p14:creationId xmlns:p14="http://schemas.microsoft.com/office/powerpoint/2010/main" val="2057275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X.509 Certificates</a:t>
            </a:r>
            <a:endParaRPr lang="en-NZ" dirty="0"/>
          </a:p>
        </p:txBody>
      </p:sp>
      <p:sp>
        <p:nvSpPr>
          <p:cNvPr id="3" name="Text Placeholder 2"/>
          <p:cNvSpPr>
            <a:spLocks noGrp="1"/>
          </p:cNvSpPr>
          <p:nvPr>
            <p:ph type="body" sz="quarter" idx="10"/>
          </p:nvPr>
        </p:nvSpPr>
        <p:spPr>
          <a:xfrm>
            <a:off x="519112" y="1447799"/>
            <a:ext cx="11149013" cy="1726627"/>
          </a:xfrm>
        </p:spPr>
        <p:txBody>
          <a:bodyPr/>
          <a:lstStyle/>
          <a:p>
            <a:r>
              <a:rPr lang="en-NZ" sz="3600" dirty="0" smtClean="0">
                <a:solidFill>
                  <a:schemeClr val="accent4">
                    <a:alpha val="99000"/>
                  </a:schemeClr>
                </a:solidFill>
              </a:rPr>
              <a:t>Management Service uses certificates for authentication</a:t>
            </a:r>
          </a:p>
          <a:p>
            <a:r>
              <a:rPr lang="en-NZ" sz="3600" dirty="0" smtClean="0">
                <a:solidFill>
                  <a:schemeClr val="accent4">
                    <a:alpha val="99000"/>
                  </a:schemeClr>
                </a:solidFill>
              </a:rPr>
              <a:t>Self-signed</a:t>
            </a:r>
          </a:p>
          <a:p>
            <a:r>
              <a:rPr lang="en-NZ" sz="3600" dirty="0" smtClean="0">
                <a:solidFill>
                  <a:schemeClr val="accent4">
                    <a:alpha val="99000"/>
                  </a:schemeClr>
                </a:solidFill>
              </a:rPr>
              <a:t>Any valid X.509 v3 with key length &gt;= 2048 bits</a:t>
            </a:r>
            <a:endParaRPr lang="en-NZ" sz="3600" dirty="0">
              <a:solidFill>
                <a:schemeClr val="accent4">
                  <a:alpha val="99000"/>
                </a:schemeClr>
              </a:solidFill>
            </a:endParaRPr>
          </a:p>
        </p:txBody>
      </p:sp>
      <p:sp>
        <p:nvSpPr>
          <p:cNvPr id="4" name="Rectangle 3"/>
          <p:cNvSpPr/>
          <p:nvPr/>
        </p:nvSpPr>
        <p:spPr bwMode="auto">
          <a:xfrm>
            <a:off x="517525" y="3507028"/>
            <a:ext cx="11150600" cy="14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80160" tIns="45720" rIns="91404" bIns="91440" numCol="1" spcCol="0" rtlCol="0" anchor="ctr" anchorCtr="0" compatLnSpc="1">
            <a:prstTxWarp prst="textNoShape">
              <a:avLst/>
            </a:prstTxWarp>
          </a:bodyPr>
          <a:lstStyle/>
          <a:p>
            <a:pPr defTabSz="913788" fontAlgn="base">
              <a:spcBef>
                <a:spcPts val="1200"/>
              </a:spcBef>
              <a:spcAft>
                <a:spcPct val="0"/>
              </a:spcAft>
            </a:pPr>
            <a:r>
              <a:rPr lang="en-NZ" sz="2000" dirty="0" smtClean="0">
                <a:ln>
                  <a:solidFill>
                    <a:schemeClr val="bg1">
                      <a:alpha val="0"/>
                    </a:schemeClr>
                  </a:solidFill>
                </a:ln>
                <a:solidFill>
                  <a:srgbClr val="595959">
                    <a:alpha val="99000"/>
                  </a:srgbClr>
                </a:solidFill>
              </a:rPr>
              <a:t>makecert </a:t>
            </a:r>
            <a:r>
              <a:rPr lang="en-NZ" sz="2000" dirty="0">
                <a:ln>
                  <a:solidFill>
                    <a:schemeClr val="bg1">
                      <a:alpha val="0"/>
                    </a:schemeClr>
                  </a:solidFill>
                </a:ln>
                <a:solidFill>
                  <a:srgbClr val="595959">
                    <a:alpha val="99000"/>
                  </a:srgbClr>
                </a:solidFill>
              </a:rPr>
              <a:t>-r -pe -a sha1 -n CN=AzureMgmt -ss My -sky exchange "AzureMgmt.cer" </a:t>
            </a:r>
          </a:p>
          <a:p>
            <a:pPr defTabSz="913788" fontAlgn="base">
              <a:spcBef>
                <a:spcPts val="1200"/>
              </a:spcBef>
              <a:spcAft>
                <a:spcPct val="0"/>
              </a:spcAft>
            </a:pPr>
            <a:r>
              <a:rPr lang="en-NZ" dirty="0" smtClean="0">
                <a:ln>
                  <a:solidFill>
                    <a:schemeClr val="bg1">
                      <a:alpha val="0"/>
                    </a:schemeClr>
                  </a:solidFill>
                </a:ln>
                <a:solidFill>
                  <a:srgbClr val="595959">
                    <a:alpha val="99000"/>
                  </a:srgbClr>
                </a:solidFill>
              </a:rPr>
              <a:t>Creates </a:t>
            </a:r>
            <a:r>
              <a:rPr lang="en-NZ" dirty="0">
                <a:ln>
                  <a:solidFill>
                    <a:schemeClr val="bg1">
                      <a:alpha val="0"/>
                    </a:schemeClr>
                  </a:solidFill>
                </a:ln>
                <a:solidFill>
                  <a:srgbClr val="595959">
                    <a:alpha val="99000"/>
                  </a:srgbClr>
                </a:solidFill>
              </a:rPr>
              <a:t>a new self-signed certificate, writes it to the "AzureMgmt.cer" file in the current directory and saves it to the CurrentUser\My certificate store</a:t>
            </a:r>
            <a:r>
              <a:rPr lang="en-NZ" dirty="0" smtClean="0">
                <a:ln>
                  <a:solidFill>
                    <a:schemeClr val="bg1">
                      <a:alpha val="0"/>
                    </a:schemeClr>
                  </a:solidFill>
                </a:ln>
                <a:solidFill>
                  <a:srgbClr val="595959">
                    <a:alpha val="99000"/>
                  </a:srgbClr>
                </a:solidFill>
              </a:rPr>
              <a:t>.</a:t>
            </a:r>
            <a:endParaRPr lang="en-NZ" dirty="0">
              <a:ln>
                <a:solidFill>
                  <a:schemeClr val="bg1">
                    <a:alpha val="0"/>
                  </a:schemeClr>
                </a:solidFill>
              </a:ln>
              <a:solidFill>
                <a:srgbClr val="595959">
                  <a:alpha val="99000"/>
                </a:srgbClr>
              </a:solidFill>
            </a:endParaRPr>
          </a:p>
        </p:txBody>
      </p:sp>
      <p:sp>
        <p:nvSpPr>
          <p:cNvPr id="7" name="Freeform 7"/>
          <p:cNvSpPr>
            <a:spLocks noEditPoints="1"/>
          </p:cNvSpPr>
          <p:nvPr/>
        </p:nvSpPr>
        <p:spPr bwMode="auto">
          <a:xfrm>
            <a:off x="718506" y="3803000"/>
            <a:ext cx="885272" cy="723280"/>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93045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Preparing to use Management API</a:t>
            </a:r>
            <a:endParaRPr lang="en-NZ" dirty="0"/>
          </a:p>
        </p:txBody>
      </p:sp>
      <p:sp>
        <p:nvSpPr>
          <p:cNvPr id="3" name="Text Placeholder 2"/>
          <p:cNvSpPr>
            <a:spLocks noGrp="1"/>
          </p:cNvSpPr>
          <p:nvPr>
            <p:ph type="body" sz="quarter" idx="10"/>
          </p:nvPr>
        </p:nvSpPr>
        <p:spPr>
          <a:xfrm>
            <a:off x="519112" y="1447799"/>
            <a:ext cx="11149013" cy="2668423"/>
          </a:xfrm>
        </p:spPr>
        <p:txBody>
          <a:bodyPr/>
          <a:lstStyle/>
          <a:p>
            <a:r>
              <a:rPr lang="en-NZ" sz="2800" dirty="0" smtClean="0">
                <a:solidFill>
                  <a:schemeClr val="accent4">
                    <a:alpha val="99000"/>
                  </a:schemeClr>
                </a:solidFill>
              </a:rPr>
              <a:t>Make / Acquire Certificate</a:t>
            </a:r>
          </a:p>
          <a:p>
            <a:pPr lvl="1"/>
            <a:r>
              <a:rPr lang="en-NZ" dirty="0" smtClean="0"/>
              <a:t>Pay attention to ValidFrom,</a:t>
            </a:r>
            <a:br>
              <a:rPr lang="en-NZ" dirty="0" smtClean="0"/>
            </a:br>
            <a:r>
              <a:rPr lang="en-NZ" dirty="0" smtClean="0"/>
              <a:t>Local date could differ from Server</a:t>
            </a:r>
          </a:p>
          <a:p>
            <a:pPr lvl="1"/>
            <a:endParaRPr lang="en-NZ" dirty="0" smtClean="0"/>
          </a:p>
          <a:p>
            <a:r>
              <a:rPr lang="en-NZ" sz="2800" dirty="0" smtClean="0">
                <a:solidFill>
                  <a:schemeClr val="accent4">
                    <a:alpha val="99000"/>
                  </a:schemeClr>
                </a:solidFill>
              </a:rPr>
              <a:t>Prepare the Windows Azure Account</a:t>
            </a:r>
          </a:p>
          <a:p>
            <a:pPr lvl="1"/>
            <a:r>
              <a:rPr lang="en-NZ" dirty="0" smtClean="0"/>
              <a:t>Upload certificate to Windows Azure account</a:t>
            </a:r>
          </a:p>
          <a:p>
            <a:pPr lvl="1"/>
            <a:r>
              <a:rPr lang="en-NZ" dirty="0" smtClean="0"/>
              <a:t>Associate up to 5 certificates per account</a:t>
            </a:r>
          </a:p>
          <a:p>
            <a:pPr lvl="1"/>
            <a:endParaRPr lang="en-NZ" dirty="0" smtClean="0"/>
          </a:p>
        </p:txBody>
      </p:sp>
      <p:sp>
        <p:nvSpPr>
          <p:cNvPr id="6" name="Freeform 164"/>
          <p:cNvSpPr>
            <a:spLocks noEditPoints="1"/>
          </p:cNvSpPr>
          <p:nvPr/>
        </p:nvSpPr>
        <p:spPr bwMode="black">
          <a:xfrm>
            <a:off x="7996227" y="3120903"/>
            <a:ext cx="1935032" cy="268273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4"/>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97321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Preparing to use Management API</a:t>
            </a:r>
            <a:endParaRPr lang="en-NZ" dirty="0"/>
          </a:p>
        </p:txBody>
      </p:sp>
      <p:sp>
        <p:nvSpPr>
          <p:cNvPr id="3" name="Text Placeholder 2"/>
          <p:cNvSpPr>
            <a:spLocks noGrp="1"/>
          </p:cNvSpPr>
          <p:nvPr>
            <p:ph type="body" sz="quarter" idx="10"/>
          </p:nvPr>
        </p:nvSpPr>
        <p:spPr>
          <a:xfrm>
            <a:off x="519112" y="1447799"/>
            <a:ext cx="11149013" cy="2063642"/>
          </a:xfrm>
        </p:spPr>
        <p:txBody>
          <a:bodyPr/>
          <a:lstStyle/>
          <a:p>
            <a:pPr lvl="0"/>
            <a:r>
              <a:rPr lang="en-NZ" sz="2800" dirty="0">
                <a:solidFill>
                  <a:srgbClr val="8CC600">
                    <a:alpha val="99000"/>
                  </a:srgbClr>
                </a:solidFill>
              </a:rPr>
              <a:t>Retrieve Thumbprint Id</a:t>
            </a:r>
          </a:p>
          <a:p>
            <a:pPr lvl="0"/>
            <a:r>
              <a:rPr lang="en-NZ" sz="2800" dirty="0">
                <a:solidFill>
                  <a:srgbClr val="8CC600">
                    <a:alpha val="99000"/>
                  </a:srgbClr>
                </a:solidFill>
              </a:rPr>
              <a:t>Retrieve Subscription Id</a:t>
            </a:r>
          </a:p>
          <a:p>
            <a:pPr lvl="0"/>
            <a:r>
              <a:rPr lang="en-NZ" sz="2800" dirty="0">
                <a:solidFill>
                  <a:srgbClr val="8CC600">
                    <a:alpha val="99000"/>
                  </a:srgbClr>
                </a:solidFill>
              </a:rPr>
              <a:t>Manipulate Services</a:t>
            </a:r>
          </a:p>
          <a:p>
            <a:pPr lvl="1"/>
            <a:r>
              <a:rPr lang="en-NZ" dirty="0"/>
              <a:t>By explicit service name or;</a:t>
            </a:r>
          </a:p>
          <a:p>
            <a:pPr lvl="1"/>
            <a:r>
              <a:rPr lang="en-NZ" dirty="0"/>
              <a:t>Enumerate services using management API</a:t>
            </a:r>
          </a:p>
        </p:txBody>
      </p:sp>
      <p:sp>
        <p:nvSpPr>
          <p:cNvPr id="6" name="Freeform 164"/>
          <p:cNvSpPr>
            <a:spLocks noEditPoints="1"/>
          </p:cNvSpPr>
          <p:nvPr/>
        </p:nvSpPr>
        <p:spPr bwMode="black">
          <a:xfrm>
            <a:off x="7996227" y="3120903"/>
            <a:ext cx="1935032" cy="268273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4"/>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8561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1"/>
          </p:nvPr>
        </p:nvSpPr>
        <p:spPr>
          <a:xfrm>
            <a:off x="3473804" y="2742861"/>
            <a:ext cx="6945312" cy="2591479"/>
          </a:xfrm>
        </p:spPr>
        <p:txBody>
          <a:bodyPr/>
          <a:lstStyle/>
          <a:p>
            <a:r>
              <a:rPr lang="en-US" dirty="0" smtClean="0"/>
              <a:t>Deployment</a:t>
            </a:r>
          </a:p>
          <a:p>
            <a:r>
              <a:rPr lang="en-US" dirty="0"/>
              <a:t>Minimizing </a:t>
            </a:r>
            <a:r>
              <a:rPr lang="en-US" dirty="0" smtClean="0"/>
              <a:t>Downtime</a:t>
            </a:r>
          </a:p>
          <a:p>
            <a:r>
              <a:rPr lang="en-US" dirty="0"/>
              <a:t>Debugging</a:t>
            </a:r>
          </a:p>
        </p:txBody>
      </p:sp>
    </p:spTree>
    <p:extLst>
      <p:ext uri="{BB962C8B-B14F-4D97-AF65-F5344CB8AC3E}">
        <p14:creationId xmlns:p14="http://schemas.microsoft.com/office/powerpoint/2010/main" val="421009821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9114" y="1444625"/>
            <a:ext cx="11149012" cy="34632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NZ" dirty="0" smtClean="0"/>
              <a:t>Managing Certificates</a:t>
            </a:r>
            <a:endParaRPr lang="en-NZ"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0465" y="1712514"/>
            <a:ext cx="10806308" cy="2878236"/>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Tree>
    <p:extLst>
      <p:ext uri="{BB962C8B-B14F-4D97-AF65-F5344CB8AC3E}">
        <p14:creationId xmlns:p14="http://schemas.microsoft.com/office/powerpoint/2010/main" val="142908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9113" y="1444625"/>
            <a:ext cx="7514544" cy="4822825"/>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a:xfrm>
            <a:off x="519112" y="353103"/>
            <a:ext cx="11149014" cy="803692"/>
          </a:xfrm>
        </p:spPr>
        <p:txBody>
          <a:bodyPr/>
          <a:lstStyle/>
          <a:p>
            <a:r>
              <a:rPr lang="en-NZ" dirty="0" smtClean="0"/>
              <a:t>Subscription Id and Service Name</a:t>
            </a:r>
            <a:endParaRPr lang="en-NZ" dirty="0"/>
          </a:p>
        </p:txBody>
      </p:sp>
      <p:grpSp>
        <p:nvGrpSpPr>
          <p:cNvPr id="5" name="Group 4"/>
          <p:cNvGrpSpPr/>
          <p:nvPr/>
        </p:nvGrpSpPr>
        <p:grpSpPr>
          <a:xfrm>
            <a:off x="670825" y="1642002"/>
            <a:ext cx="7232204" cy="4374334"/>
            <a:chOff x="2033095" y="1241990"/>
            <a:chExt cx="8277231" cy="500641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33095" y="1241990"/>
              <a:ext cx="8187722" cy="1790146"/>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
          <p:nvSpPr>
            <p:cNvPr id="4" name="Oval 3"/>
            <p:cNvSpPr/>
            <p:nvPr/>
          </p:nvSpPr>
          <p:spPr bwMode="auto">
            <a:xfrm>
              <a:off x="7623110" y="2089927"/>
              <a:ext cx="2687216" cy="531845"/>
            </a:xfrm>
            <a:prstGeom prst="ellipse">
              <a:avLst/>
            </a:prstGeom>
            <a:no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39026" y="3049150"/>
              <a:ext cx="8175860" cy="3199250"/>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
          <p:nvSpPr>
            <p:cNvPr id="8" name="Oval 7"/>
            <p:cNvSpPr/>
            <p:nvPr/>
          </p:nvSpPr>
          <p:spPr bwMode="auto">
            <a:xfrm>
              <a:off x="4441370" y="4637315"/>
              <a:ext cx="1838131" cy="400954"/>
            </a:xfrm>
            <a:prstGeom prst="ellipse">
              <a:avLst/>
            </a:prstGeom>
            <a:no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73322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19112" y="1444625"/>
            <a:ext cx="8942388" cy="4822825"/>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5" name="Content Placeholder 4"/>
          <p:cNvSpPr>
            <a:spLocks noGrp="1"/>
          </p:cNvSpPr>
          <p:nvPr>
            <p:ph type="body" sz="quarter" idx="10"/>
            <p:custDataLst>
              <p:tags r:id="rId2"/>
            </p:custDataLst>
          </p:nvPr>
        </p:nvSpPr>
        <p:spPr>
          <a:xfrm>
            <a:off x="3122353" y="1593918"/>
            <a:ext cx="7583747" cy="4718215"/>
          </a:xfrm>
        </p:spPr>
        <p:txBody>
          <a:bodyPr/>
          <a:lstStyle/>
          <a:p>
            <a:r>
              <a:rPr lang="en-US" sz="1400" spc="0" dirty="0" smtClean="0">
                <a:latin typeface="+mj-lt"/>
              </a:rPr>
              <a:t>csmanage /update-deployment /hosted-service :&lt;service&gt;</a:t>
            </a:r>
          </a:p>
          <a:p>
            <a:r>
              <a:rPr lang="en-US" sz="1400" spc="0" dirty="0" smtClean="0">
                <a:latin typeface="+mj-lt"/>
              </a:rPr>
              <a:t>	/slot:staging /status:suspended</a:t>
            </a:r>
          </a:p>
          <a:p>
            <a:endParaRPr lang="en-US" sz="1400" spc="0" dirty="0" smtClean="0">
              <a:latin typeface="+mj-lt"/>
            </a:endParaRPr>
          </a:p>
          <a:p>
            <a:r>
              <a:rPr lang="en-US" sz="1400" spc="0" dirty="0" smtClean="0">
                <a:latin typeface="+mj-lt"/>
              </a:rPr>
              <a:t>csmanage /delete-deployment /hosted-service :&lt;service&gt;</a:t>
            </a:r>
          </a:p>
          <a:p>
            <a:r>
              <a:rPr lang="en-US" sz="1400" spc="0" dirty="0" smtClean="0">
                <a:latin typeface="+mj-lt"/>
              </a:rPr>
              <a:t>	/slot:staging</a:t>
            </a:r>
          </a:p>
          <a:p>
            <a:endParaRPr lang="en-US" sz="1400" spc="0" dirty="0" smtClean="0">
              <a:latin typeface="+mj-lt"/>
            </a:endParaRPr>
          </a:p>
          <a:p>
            <a:r>
              <a:rPr lang="en-US" sz="1400" spc="0" dirty="0" smtClean="0">
                <a:latin typeface="+mj-lt"/>
              </a:rPr>
              <a:t>csmanage /create-deployment /hosted-service:&lt;service&gt;</a:t>
            </a:r>
          </a:p>
          <a:p>
            <a:r>
              <a:rPr lang="en-US" sz="1400" spc="0" dirty="0" smtClean="0">
                <a:latin typeface="+mj-lt"/>
              </a:rPr>
              <a:t>	/slot:production</a:t>
            </a:r>
          </a:p>
          <a:p>
            <a:r>
              <a:rPr lang="en-US" sz="1400" spc="0" dirty="0" smtClean="0">
                <a:latin typeface="+mj-lt"/>
              </a:rPr>
              <a:t>	/name:&lt;name&gt;</a:t>
            </a:r>
          </a:p>
          <a:p>
            <a:r>
              <a:rPr lang="en-US" sz="1400" spc="0" dirty="0" smtClean="0">
                <a:latin typeface="+mj-lt"/>
              </a:rPr>
              <a:t>	/label:&lt;label&gt;</a:t>
            </a:r>
          </a:p>
          <a:p>
            <a:r>
              <a:rPr lang="en-US" sz="1400" spc="0" dirty="0" smtClean="0">
                <a:latin typeface="+mj-lt"/>
              </a:rPr>
              <a:t>	/package:$(BlobStorageEndpoint)packages/ServicePackage.cspkg</a:t>
            </a:r>
          </a:p>
          <a:p>
            <a:r>
              <a:rPr lang="en-US" sz="1400" spc="0" dirty="0" smtClean="0">
                <a:latin typeface="+mj-lt"/>
              </a:rPr>
              <a:t>	/config:$(SolutionDir)\ServiceConfiguration.cscfg</a:t>
            </a:r>
          </a:p>
          <a:p>
            <a:endParaRPr lang="en-US" sz="1400" spc="0" dirty="0" smtClean="0">
              <a:latin typeface="+mj-lt"/>
            </a:endParaRPr>
          </a:p>
          <a:p>
            <a:r>
              <a:rPr lang="en-US" sz="1400" spc="0" dirty="0" smtClean="0">
                <a:latin typeface="+mj-lt"/>
              </a:rPr>
              <a:t>csmanage /update-deployment /hosted-service:&lt;service&gt;</a:t>
            </a:r>
          </a:p>
          <a:p>
            <a:r>
              <a:rPr lang="en-US" sz="1400" spc="0" dirty="0" smtClean="0">
                <a:latin typeface="+mj-lt"/>
              </a:rPr>
              <a:t>	/slot:staging /status:running</a:t>
            </a:r>
            <a:endParaRPr lang="en-US" sz="1400" spc="0" dirty="0">
              <a:latin typeface="+mj-lt"/>
            </a:endParaRPr>
          </a:p>
        </p:txBody>
      </p:sp>
      <p:graphicFrame>
        <p:nvGraphicFramePr>
          <p:cNvPr id="7" name="Object 6"/>
          <p:cNvGraphicFramePr>
            <a:graphicFrameLocks noChangeAspect="1"/>
          </p:cNvGraphicFramePr>
          <p:nvPr>
            <p:custDataLst>
              <p:tags r:id="rId3"/>
            </p:custDataLst>
            <p:extLst>
              <p:ext uri="{D42A27DB-BD31-4B8C-83A1-F6EECF244321}">
                <p14:modId xmlns:p14="http://schemas.microsoft.com/office/powerpoint/2010/main" val="7291452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19"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4"/>
            </p:custDataLst>
          </p:nvPr>
        </p:nvSpPr>
        <p:spPr>
          <a:xfrm>
            <a:off x="512445" y="1444625"/>
            <a:ext cx="8276992" cy="3570208"/>
          </a:xfrm>
          <a:prstGeom prst="rect">
            <a:avLst/>
          </a:prstGeom>
          <a:noFill/>
        </p:spPr>
        <p:txBody>
          <a:bodyPr wrap="square" lIns="0" tIns="0" rIns="0" bIns="0" rtlCol="0">
            <a:spAutoFit/>
          </a:bodyPr>
          <a:lstStyle/>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Wrapper for the Service Management API</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Manage credentials for Storage Accounts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Delete running Services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View configuration of Deployments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Put subscription id and certificate thumbprint in </a:t>
            </a:r>
            <a:r>
              <a:rPr lang="en-US" sz="3200" dirty="0" smtClean="0">
                <a:ln>
                  <a:solidFill>
                    <a:schemeClr val="bg1">
                      <a:alpha val="0"/>
                    </a:schemeClr>
                  </a:solidFill>
                </a:ln>
                <a:solidFill>
                  <a:schemeClr val="accent4">
                    <a:alpha val="99000"/>
                  </a:schemeClr>
                </a:solidFill>
                <a:latin typeface="Segoe UI Light" pitchFamily="34" charset="0"/>
              </a:rPr>
              <a:t>csmanage.exe.config</a:t>
            </a:r>
            <a:endParaRPr lang="en-US" sz="3200" dirty="0">
              <a:ln>
                <a:solidFill>
                  <a:schemeClr val="bg1">
                    <a:alpha val="0"/>
                  </a:schemeClr>
                </a:solidFill>
              </a:ln>
              <a:solidFill>
                <a:schemeClr val="accent4">
                  <a:alpha val="99000"/>
                </a:schemeClr>
              </a:solidFill>
              <a:latin typeface="Segoe UI Light" pitchFamily="34" charset="0"/>
            </a:endParaRPr>
          </a:p>
        </p:txBody>
      </p:sp>
      <p:sp>
        <p:nvSpPr>
          <p:cNvPr id="4" name="Title 3"/>
          <p:cNvSpPr>
            <a:spLocks noGrp="1"/>
          </p:cNvSpPr>
          <p:nvPr>
            <p:ph type="title"/>
            <p:custDataLst>
              <p:tags r:id="rId5"/>
            </p:custDataLst>
          </p:nvPr>
        </p:nvSpPr>
        <p:spPr>
          <a:xfrm>
            <a:off x="519112" y="228600"/>
            <a:ext cx="11149013" cy="1080296"/>
          </a:xfrm>
        </p:spPr>
        <p:txBody>
          <a:bodyPr/>
          <a:lstStyle/>
          <a:p>
            <a:r>
              <a:rPr lang="en-US" dirty="0" smtClean="0"/>
              <a:t>CSManage.exe</a:t>
            </a:r>
            <a:br>
              <a:rPr lang="en-US" dirty="0" smtClean="0"/>
            </a:br>
            <a:r>
              <a:rPr lang="en-US" sz="2400" dirty="0" smtClean="0">
                <a:hlinkClick r:id="rId10"/>
              </a:rPr>
              <a:t>http://tinyurl.com/azuresamples</a:t>
            </a:r>
            <a:r>
              <a:rPr lang="en-US" sz="2400" dirty="0" smtClean="0"/>
              <a:t> </a:t>
            </a:r>
            <a:endParaRPr lang="en-US" sz="2400" dirty="0"/>
          </a:p>
        </p:txBody>
      </p:sp>
      <p:grpSp>
        <p:nvGrpSpPr>
          <p:cNvPr id="26" name="Group 25"/>
          <p:cNvGrpSpPr/>
          <p:nvPr/>
        </p:nvGrpSpPr>
        <p:grpSpPr>
          <a:xfrm>
            <a:off x="711451" y="1556594"/>
            <a:ext cx="2193736" cy="640080"/>
            <a:chOff x="8615055" y="1691640"/>
            <a:chExt cx="2193736" cy="640080"/>
          </a:xfrm>
        </p:grpSpPr>
        <p:sp>
          <p:nvSpPr>
            <p:cNvPr id="27" name="Rectangle 26"/>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Suspend a named staging deployment</a:t>
              </a:r>
            </a:p>
          </p:txBody>
        </p:sp>
        <p:sp>
          <p:nvSpPr>
            <p:cNvPr id="28" name="Right Brace 27"/>
            <p:cNvSpPr/>
            <p:nvPr/>
          </p:nvSpPr>
          <p:spPr>
            <a:xfrm flipH="1">
              <a:off x="10534471"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29" name="Group 28"/>
          <p:cNvGrpSpPr/>
          <p:nvPr/>
        </p:nvGrpSpPr>
        <p:grpSpPr>
          <a:xfrm>
            <a:off x="711451" y="2447761"/>
            <a:ext cx="2193734" cy="640080"/>
            <a:chOff x="8615055" y="1691640"/>
            <a:chExt cx="2193734" cy="640080"/>
          </a:xfrm>
        </p:grpSpPr>
        <p:sp>
          <p:nvSpPr>
            <p:cNvPr id="30" name="Rectangle 29"/>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Delete a named staging deployment</a:t>
              </a:r>
            </a:p>
          </p:txBody>
        </p:sp>
        <p:sp>
          <p:nvSpPr>
            <p:cNvPr id="31" name="Right Brace 30"/>
            <p:cNvSpPr/>
            <p:nvPr/>
          </p:nvSpPr>
          <p:spPr>
            <a:xfrm flipH="1">
              <a:off x="10534469"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2" name="Group 31"/>
          <p:cNvGrpSpPr/>
          <p:nvPr/>
        </p:nvGrpSpPr>
        <p:grpSpPr>
          <a:xfrm>
            <a:off x="711451" y="3245618"/>
            <a:ext cx="2203067" cy="2103120"/>
            <a:chOff x="8615055" y="1691640"/>
            <a:chExt cx="2203067" cy="640080"/>
          </a:xfrm>
        </p:grpSpPr>
        <p:sp>
          <p:nvSpPr>
            <p:cNvPr id="33" name="Rectangle 32"/>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Create a new deployment into production using </a:t>
              </a:r>
              <a:r>
                <a:rPr lang="en-US" sz="1500" dirty="0" smtClean="0">
                  <a:ln>
                    <a:solidFill>
                      <a:schemeClr val="bg1">
                        <a:alpha val="0"/>
                      </a:schemeClr>
                    </a:solidFill>
                  </a:ln>
                  <a:solidFill>
                    <a:schemeClr val="bg1"/>
                  </a:solidFill>
                </a:rPr>
                <a:t/>
              </a:r>
              <a:br>
                <a:rPr lang="en-US" sz="1500" dirty="0" smtClean="0">
                  <a:ln>
                    <a:solidFill>
                      <a:schemeClr val="bg1">
                        <a:alpha val="0"/>
                      </a:schemeClr>
                    </a:solidFill>
                  </a:ln>
                  <a:solidFill>
                    <a:schemeClr val="bg1"/>
                  </a:solidFill>
                </a:rPr>
              </a:br>
              <a:r>
                <a:rPr lang="en-US" sz="1500" dirty="0" smtClean="0">
                  <a:ln>
                    <a:solidFill>
                      <a:schemeClr val="bg1">
                        <a:alpha val="0"/>
                      </a:schemeClr>
                    </a:solidFill>
                  </a:ln>
                  <a:solidFill>
                    <a:schemeClr val="bg1"/>
                  </a:solidFill>
                </a:rPr>
                <a:t>a </a:t>
              </a:r>
              <a:r>
                <a:rPr lang="en-US" sz="1500" dirty="0">
                  <a:ln>
                    <a:solidFill>
                      <a:schemeClr val="bg1">
                        <a:alpha val="0"/>
                      </a:schemeClr>
                    </a:solidFill>
                  </a:ln>
                  <a:solidFill>
                    <a:schemeClr val="bg1"/>
                  </a:solidFill>
                </a:rPr>
                <a:t>package in Blob storage</a:t>
              </a:r>
            </a:p>
          </p:txBody>
        </p:sp>
        <p:sp>
          <p:nvSpPr>
            <p:cNvPr id="34" name="Right Brace 33"/>
            <p:cNvSpPr/>
            <p:nvPr/>
          </p:nvSpPr>
          <p:spPr>
            <a:xfrm flipH="1">
              <a:off x="10543802"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5" name="Group 34"/>
          <p:cNvGrpSpPr/>
          <p:nvPr/>
        </p:nvGrpSpPr>
        <p:grpSpPr>
          <a:xfrm>
            <a:off x="711451" y="5506514"/>
            <a:ext cx="2193735" cy="640080"/>
            <a:chOff x="8615055" y="1691640"/>
            <a:chExt cx="2193735" cy="640080"/>
          </a:xfrm>
        </p:grpSpPr>
        <p:sp>
          <p:nvSpPr>
            <p:cNvPr id="36" name="Rectangle 35"/>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Run a named staging deployment</a:t>
              </a:r>
            </a:p>
          </p:txBody>
        </p:sp>
        <p:sp>
          <p:nvSpPr>
            <p:cNvPr id="37" name="Right Brace 36"/>
            <p:cNvSpPr/>
            <p:nvPr/>
          </p:nvSpPr>
          <p:spPr>
            <a:xfrm flipH="1">
              <a:off x="10534470"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Tree>
    <p:extLst>
      <p:ext uri="{BB962C8B-B14F-4D97-AF65-F5344CB8AC3E}">
        <p14:creationId xmlns:p14="http://schemas.microsoft.com/office/powerpoint/2010/main" val="1045465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500"/>
                                        <p:tgtEl>
                                          <p:spTgt spid="5">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xit" presetSubtype="0" fill="hold" nodeType="with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fade">
                                      <p:cBhvr>
                                        <p:cTn id="38" dur="500"/>
                                        <p:tgtEl>
                                          <p:spTgt spid="5">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fade">
                                      <p:cBhvr>
                                        <p:cTn id="41" dur="500"/>
                                        <p:tgtEl>
                                          <p:spTgt spid="5">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animEffect transition="in" filter="fade">
                                      <p:cBhvr>
                                        <p:cTn id="44" dur="500"/>
                                        <p:tgtEl>
                                          <p:spTgt spid="5">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fade">
                                      <p:cBhvr>
                                        <p:cTn id="50" dur="500"/>
                                        <p:tgtEl>
                                          <p:spTgt spid="5">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500"/>
                                        <p:tgtEl>
                                          <p:spTgt spid="5">
                                            <p:txEl>
                                              <p:pRg st="11" end="11"/>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xit" presetSubtype="0" fill="hold" nodeType="withEffect">
                                  <p:stCondLst>
                                    <p:cond delay="0"/>
                                  </p:stCondLst>
                                  <p:childTnLst>
                                    <p:animEffect transition="out" filter="fade">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Effect transition="in" filter="fade">
                                      <p:cBhvr>
                                        <p:cTn id="64" dur="500"/>
                                        <p:tgtEl>
                                          <p:spTgt spid="5">
                                            <p:txEl>
                                              <p:pRg st="13" end="13"/>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animEffect transition="in" filter="fade">
                                      <p:cBhvr>
                                        <p:cTn id="67" dur="500"/>
                                        <p:tgtEl>
                                          <p:spTgt spid="5">
                                            <p:txEl>
                                              <p:pRg st="14" end="14"/>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xit" presetSubtype="0" fill="hold" nodeType="withEffect">
                                  <p:stCondLst>
                                    <p:cond delay="0"/>
                                  </p:stCondLst>
                                  <p:childTnLst>
                                    <p:animEffect transition="out" filter="fade">
                                      <p:cBhvr>
                                        <p:cTn id="72" dur="500"/>
                                        <p:tgtEl>
                                          <p:spTgt spid="32"/>
                                        </p:tgtEl>
                                      </p:cBhvr>
                                    </p:animEffect>
                                    <p:set>
                                      <p:cBhvr>
                                        <p:cTn id="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19112" y="2844305"/>
            <a:ext cx="8755517" cy="348193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6" name="TextBox 5"/>
          <p:cNvSpPr txBox="1"/>
          <p:nvPr>
            <p:custDataLst>
              <p:tags r:id="rId1"/>
            </p:custDataLst>
          </p:nvPr>
        </p:nvSpPr>
        <p:spPr>
          <a:xfrm>
            <a:off x="501922" y="1080031"/>
            <a:ext cx="11155680" cy="1631216"/>
          </a:xfrm>
          <a:prstGeom prst="rect">
            <a:avLst/>
          </a:prstGeom>
          <a:noFill/>
        </p:spPr>
        <p:txBody>
          <a:bodyPr wrap="square" lIns="0" tIns="0" rIns="0" bIns="0" rtlCol="0">
            <a:spAutoFit/>
          </a:bodyPr>
          <a:lstStyle/>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Wrap the Service Management API</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With pipelining the output from one command can be used </a:t>
            </a:r>
            <a:r>
              <a:rPr lang="en-US" sz="3200" dirty="0" smtClean="0">
                <a:ln>
                  <a:solidFill>
                    <a:schemeClr val="bg1">
                      <a:alpha val="0"/>
                    </a:schemeClr>
                  </a:solidFill>
                </a:ln>
                <a:solidFill>
                  <a:schemeClr val="accent4">
                    <a:alpha val="99000"/>
                  </a:schemeClr>
                </a:solidFill>
                <a:latin typeface="Segoe UI Light" pitchFamily="34" charset="0"/>
              </a:rPr>
              <a:t/>
            </a:r>
            <a:br>
              <a:rPr lang="en-US" sz="3200" dirty="0" smtClean="0">
                <a:ln>
                  <a:solidFill>
                    <a:schemeClr val="bg1">
                      <a:alpha val="0"/>
                    </a:schemeClr>
                  </a:solidFill>
                </a:ln>
                <a:solidFill>
                  <a:schemeClr val="accent4">
                    <a:alpha val="99000"/>
                  </a:schemeClr>
                </a:solidFill>
                <a:latin typeface="Segoe UI Light" pitchFamily="34" charset="0"/>
              </a:rPr>
            </a:br>
            <a:r>
              <a:rPr lang="en-US" sz="3200" dirty="0" smtClean="0">
                <a:ln>
                  <a:solidFill>
                    <a:schemeClr val="bg1">
                      <a:alpha val="0"/>
                    </a:schemeClr>
                  </a:solidFill>
                </a:ln>
                <a:solidFill>
                  <a:schemeClr val="accent4">
                    <a:alpha val="99000"/>
                  </a:schemeClr>
                </a:solidFill>
                <a:latin typeface="Segoe UI Light" pitchFamily="34" charset="0"/>
              </a:rPr>
              <a:t>as </a:t>
            </a:r>
            <a:r>
              <a:rPr lang="en-US" sz="3200" dirty="0">
                <a:ln>
                  <a:solidFill>
                    <a:schemeClr val="bg1">
                      <a:alpha val="0"/>
                    </a:schemeClr>
                  </a:solidFill>
                </a:ln>
                <a:solidFill>
                  <a:schemeClr val="accent4">
                    <a:alpha val="99000"/>
                  </a:schemeClr>
                </a:solidFill>
                <a:latin typeface="Segoe UI Light" pitchFamily="34" charset="0"/>
              </a:rPr>
              <a:t>input to the </a:t>
            </a:r>
            <a:r>
              <a:rPr lang="en-US" sz="3200" dirty="0" smtClean="0">
                <a:ln>
                  <a:solidFill>
                    <a:schemeClr val="bg1">
                      <a:alpha val="0"/>
                    </a:schemeClr>
                  </a:solidFill>
                </a:ln>
                <a:solidFill>
                  <a:schemeClr val="accent4">
                    <a:alpha val="99000"/>
                  </a:schemeClr>
                </a:solidFill>
                <a:latin typeface="Segoe UI Light" pitchFamily="34" charset="0"/>
              </a:rPr>
              <a:t>next</a:t>
            </a:r>
            <a:endParaRPr lang="en-US" sz="3200" dirty="0">
              <a:ln>
                <a:solidFill>
                  <a:schemeClr val="bg1">
                    <a:alpha val="0"/>
                  </a:schemeClr>
                </a:solidFill>
              </a:ln>
              <a:solidFill>
                <a:schemeClr val="accent4">
                  <a:alpha val="99000"/>
                </a:schemeClr>
              </a:solidFill>
              <a:latin typeface="Segoe UI Light" pitchFamily="34" charset="0"/>
            </a:endParaRPr>
          </a:p>
        </p:txBody>
      </p:sp>
      <p:sp>
        <p:nvSpPr>
          <p:cNvPr id="4" name="Title 3"/>
          <p:cNvSpPr>
            <a:spLocks noGrp="1"/>
          </p:cNvSpPr>
          <p:nvPr>
            <p:ph type="title"/>
            <p:custDataLst>
              <p:tags r:id="rId2"/>
            </p:custDataLst>
          </p:nvPr>
        </p:nvSpPr>
        <p:spPr>
          <a:xfrm>
            <a:off x="519112" y="228600"/>
            <a:ext cx="11149013" cy="747897"/>
          </a:xfrm>
        </p:spPr>
        <p:txBody>
          <a:bodyPr/>
          <a:lstStyle/>
          <a:p>
            <a:r>
              <a:rPr lang="en-US" dirty="0" smtClean="0"/>
              <a:t>PowerShell </a:t>
            </a:r>
            <a:r>
              <a:rPr lang="en-US" dirty="0" err="1" smtClean="0"/>
              <a:t>Cmdlets</a:t>
            </a:r>
            <a:endParaRPr lang="en-US" sz="2400" dirty="0"/>
          </a:p>
        </p:txBody>
      </p:sp>
      <p:sp>
        <p:nvSpPr>
          <p:cNvPr id="5" name="Content Placeholder 4"/>
          <p:cNvSpPr>
            <a:spLocks noGrp="1"/>
          </p:cNvSpPr>
          <p:nvPr>
            <p:ph type="body" sz="quarter" idx="10"/>
            <p:custDataLst>
              <p:tags r:id="rId3"/>
            </p:custDataLst>
          </p:nvPr>
        </p:nvSpPr>
        <p:spPr>
          <a:xfrm>
            <a:off x="519112" y="3192711"/>
            <a:ext cx="11149013" cy="2659190"/>
          </a:xfrm>
        </p:spPr>
        <p:txBody>
          <a:bodyPr lIns="91440"/>
          <a:lstStyle/>
          <a:p>
            <a:pPr>
              <a:spcAft>
                <a:spcPts val="0"/>
              </a:spcAft>
            </a:pPr>
            <a:r>
              <a:rPr lang="en-US" sz="1200" spc="0" dirty="0" smtClean="0">
                <a:latin typeface="+mj-lt"/>
              </a:rPr>
              <a:t>$cert = Get-Item cert:\CurrentUser\My\D6BE55AC439FEA8CBEBAFF432BDC0780F1BD00CF </a:t>
            </a:r>
          </a:p>
          <a:p>
            <a:pPr>
              <a:spcAft>
                <a:spcPts val="0"/>
              </a:spcAft>
            </a:pPr>
            <a:r>
              <a:rPr lang="en-US" sz="1200" spc="0" dirty="0" smtClean="0">
                <a:latin typeface="+mj-lt"/>
              </a:rPr>
              <a:t>$sub = "CCCEA07B-1E9A-5133-8476-3818E2165063" </a:t>
            </a:r>
          </a:p>
          <a:p>
            <a:pPr>
              <a:spcAft>
                <a:spcPts val="0"/>
              </a:spcAft>
            </a:pPr>
            <a:r>
              <a:rPr lang="en-US" sz="1200" spc="0" dirty="0" smtClean="0">
                <a:latin typeface="+mj-lt"/>
              </a:rPr>
              <a:t>$servicename = 'myazureservice' </a:t>
            </a:r>
          </a:p>
          <a:p>
            <a:pPr>
              <a:spcAft>
                <a:spcPts val="0"/>
              </a:spcAft>
            </a:pPr>
            <a:r>
              <a:rPr lang="en-US" sz="1200" spc="0" dirty="0" smtClean="0">
                <a:latin typeface="+mj-lt"/>
              </a:rPr>
              <a:t>$package = "c:\publish\MyAzureService.cspkg" </a:t>
            </a:r>
          </a:p>
          <a:p>
            <a:pPr>
              <a:spcAft>
                <a:spcPts val="0"/>
              </a:spcAft>
            </a:pPr>
            <a:r>
              <a:rPr lang="en-US" sz="1200" spc="0" dirty="0" smtClean="0">
                <a:latin typeface="+mj-lt"/>
              </a:rPr>
              <a:t>$config = "c:\publish\ServiceConfiguration.cscfg" </a:t>
            </a:r>
          </a:p>
          <a:p>
            <a:pPr>
              <a:spcAft>
                <a:spcPts val="0"/>
              </a:spcAft>
            </a:pPr>
            <a:endParaRPr lang="en-US" sz="1200" spc="0" dirty="0" smtClean="0">
              <a:latin typeface="+mj-lt"/>
            </a:endParaRPr>
          </a:p>
          <a:p>
            <a:pPr>
              <a:spcAft>
                <a:spcPts val="0"/>
              </a:spcAft>
            </a:pPr>
            <a:r>
              <a:rPr lang="en-US" sz="1200" spc="0" dirty="0" smtClean="0">
                <a:latin typeface="+mj-lt"/>
              </a:rPr>
              <a:t>Add-PSSnapin WAPPSCmdlets</a:t>
            </a:r>
          </a:p>
          <a:p>
            <a:pPr>
              <a:spcAft>
                <a:spcPts val="0"/>
              </a:spcAft>
            </a:pPr>
            <a:endParaRPr lang="en-US" sz="1200" spc="0" dirty="0" smtClean="0">
              <a:latin typeface="+mj-lt"/>
            </a:endParaRPr>
          </a:p>
          <a:p>
            <a:pPr>
              <a:spcAft>
                <a:spcPts val="0"/>
              </a:spcAft>
            </a:pPr>
            <a:r>
              <a:rPr lang="en-US" sz="1200" spc="0" dirty="0" smtClean="0">
                <a:latin typeface="+mj-lt"/>
              </a:rPr>
              <a:t>Get-HostedService $servicename -Certificate $cert -SubscriptionId $sub | </a:t>
            </a:r>
          </a:p>
          <a:p>
            <a:pPr marL="460375">
              <a:spcAft>
                <a:spcPts val="0"/>
              </a:spcAft>
            </a:pPr>
            <a:r>
              <a:rPr lang="en-US" sz="1200" spc="0" dirty="0" smtClean="0">
                <a:latin typeface="+mj-lt"/>
              </a:rPr>
              <a:t>Get-Deployment -Slot Production | </a:t>
            </a:r>
          </a:p>
          <a:p>
            <a:pPr marL="460375">
              <a:spcAft>
                <a:spcPts val="0"/>
              </a:spcAft>
            </a:pPr>
            <a:r>
              <a:rPr lang="en-US" sz="1200" spc="0" dirty="0" smtClean="0">
                <a:latin typeface="+mj-lt"/>
              </a:rPr>
              <a:t>Set-DeploymentStatus 'Running' | </a:t>
            </a:r>
          </a:p>
          <a:p>
            <a:pPr marL="460375">
              <a:spcAft>
                <a:spcPts val="0"/>
              </a:spcAft>
            </a:pPr>
            <a:r>
              <a:rPr lang="en-US" sz="1200" spc="0" dirty="0" smtClean="0">
                <a:latin typeface="+mj-lt"/>
              </a:rPr>
              <a:t>Get-OperationStatus -WaitToComplete </a:t>
            </a:r>
          </a:p>
          <a:p>
            <a:pPr>
              <a:spcAft>
                <a:spcPts val="0"/>
              </a:spcAft>
            </a:pPr>
            <a:endParaRPr lang="en-US" sz="1200" spc="0" dirty="0" smtClean="0">
              <a:latin typeface="+mj-lt"/>
            </a:endParaRPr>
          </a:p>
          <a:p>
            <a:pPr>
              <a:spcAft>
                <a:spcPts val="0"/>
              </a:spcAft>
            </a:pPr>
            <a:r>
              <a:rPr lang="en-US" sz="1200" spc="0" dirty="0" smtClean="0">
                <a:latin typeface="+mj-lt"/>
              </a:rPr>
              <a:t>Get-HostedService $servicename -Certificate $cert -SubscriptionId $sub | </a:t>
            </a:r>
          </a:p>
          <a:p>
            <a:pPr marL="460375">
              <a:spcAft>
                <a:spcPts val="0"/>
              </a:spcAft>
            </a:pPr>
            <a:r>
              <a:rPr lang="en-US" sz="1200" spc="0" dirty="0" smtClean="0">
                <a:latin typeface="+mj-lt"/>
              </a:rPr>
              <a:t>Get-Deployment -Slot Production | </a:t>
            </a:r>
          </a:p>
          <a:p>
            <a:pPr marL="460375">
              <a:spcAft>
                <a:spcPts val="0"/>
              </a:spcAft>
            </a:pPr>
            <a:r>
              <a:rPr lang="en-US" sz="1200" spc="0" dirty="0" smtClean="0">
                <a:latin typeface="+mj-lt"/>
              </a:rPr>
              <a:t>Set-DeploymentConfiguration {$_.RolesConfiguration["WebUx"].InstanceCount += 1} </a:t>
            </a:r>
            <a:endParaRPr lang="en-US" sz="1200" spc="0" dirty="0">
              <a:latin typeface="+mj-lt"/>
            </a:endParaRPr>
          </a:p>
        </p:txBody>
      </p:sp>
      <p:grpSp>
        <p:nvGrpSpPr>
          <p:cNvPr id="26" name="Group 25"/>
          <p:cNvGrpSpPr/>
          <p:nvPr/>
        </p:nvGrpSpPr>
        <p:grpSpPr>
          <a:xfrm>
            <a:off x="6714874" y="3128642"/>
            <a:ext cx="2287758" cy="976916"/>
            <a:chOff x="8338977" y="1691640"/>
            <a:chExt cx="2287758" cy="976916"/>
          </a:xfrm>
        </p:grpSpPr>
        <p:sp>
          <p:nvSpPr>
            <p:cNvPr id="27" name="Rectangle 26"/>
            <p:cNvSpPr/>
            <p:nvPr/>
          </p:nvSpPr>
          <p:spPr bwMode="auto">
            <a:xfrm>
              <a:off x="8615055" y="1691640"/>
              <a:ext cx="2011680" cy="976916"/>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Setup some variables incl. certificate thumbprint</a:t>
              </a:r>
            </a:p>
          </p:txBody>
        </p:sp>
        <p:sp>
          <p:nvSpPr>
            <p:cNvPr id="28" name="Right Brace 27"/>
            <p:cNvSpPr/>
            <p:nvPr/>
          </p:nvSpPr>
          <p:spPr>
            <a:xfrm>
              <a:off x="8338977" y="1691640"/>
              <a:ext cx="274320" cy="97691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2" name="Group 31"/>
          <p:cNvGrpSpPr/>
          <p:nvPr/>
        </p:nvGrpSpPr>
        <p:grpSpPr>
          <a:xfrm>
            <a:off x="2645981" y="4076203"/>
            <a:ext cx="2037986" cy="386794"/>
            <a:chOff x="8333737" y="1818283"/>
            <a:chExt cx="2037986" cy="386794"/>
          </a:xfrm>
        </p:grpSpPr>
        <p:sp>
          <p:nvSpPr>
            <p:cNvPr id="33" name="Rectangle 32"/>
            <p:cNvSpPr/>
            <p:nvPr/>
          </p:nvSpPr>
          <p:spPr bwMode="auto">
            <a:xfrm>
              <a:off x="8615055" y="1818283"/>
              <a:ext cx="1756668" cy="386794"/>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Add Azure Snapin</a:t>
              </a:r>
            </a:p>
          </p:txBody>
        </p:sp>
        <p:sp>
          <p:nvSpPr>
            <p:cNvPr id="34" name="Right Brace 33"/>
            <p:cNvSpPr/>
            <p:nvPr/>
          </p:nvSpPr>
          <p:spPr>
            <a:xfrm>
              <a:off x="8333737" y="1881227"/>
              <a:ext cx="274320" cy="26090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
        <p:nvSpPr>
          <p:cNvPr id="18" name="TextBox 17"/>
          <p:cNvSpPr txBox="1"/>
          <p:nvPr/>
        </p:nvSpPr>
        <p:spPr>
          <a:xfrm>
            <a:off x="6055519" y="4458547"/>
            <a:ext cx="859979" cy="215444"/>
          </a:xfrm>
          <a:prstGeom prst="rect">
            <a:avLst/>
          </a:prstGeom>
          <a:noFill/>
        </p:spPr>
        <p:txBody>
          <a:bodyPr wrap="none" lIns="0" tIns="0" rIns="0" bIns="0" rtlCol="0">
            <a:spAutoFit/>
          </a:bodyPr>
          <a:lstStyle/>
          <a:p>
            <a:r>
              <a:rPr lang="en-US" sz="1400" dirty="0">
                <a:ln>
                  <a:solidFill>
                    <a:schemeClr val="bg1">
                      <a:alpha val="0"/>
                    </a:schemeClr>
                  </a:solidFill>
                </a:ln>
                <a:solidFill>
                  <a:schemeClr val="accent2"/>
                </a:solidFill>
              </a:rPr>
              <a:t>g</a:t>
            </a:r>
            <a:r>
              <a:rPr lang="en-US" sz="1400" dirty="0" smtClean="0">
                <a:ln>
                  <a:solidFill>
                    <a:schemeClr val="bg1">
                      <a:alpha val="0"/>
                    </a:schemeClr>
                  </a:solidFill>
                </a:ln>
                <a:solidFill>
                  <a:schemeClr val="accent2"/>
                </a:solidFill>
              </a:rPr>
              <a:t>et service</a:t>
            </a:r>
          </a:p>
        </p:txBody>
      </p:sp>
      <p:grpSp>
        <p:nvGrpSpPr>
          <p:cNvPr id="2" name="Group 1"/>
          <p:cNvGrpSpPr/>
          <p:nvPr/>
        </p:nvGrpSpPr>
        <p:grpSpPr>
          <a:xfrm>
            <a:off x="3682684" y="4560306"/>
            <a:ext cx="2264634" cy="295377"/>
            <a:chOff x="4559760" y="4205657"/>
            <a:chExt cx="2264634" cy="295377"/>
          </a:xfrm>
        </p:grpSpPr>
        <p:sp>
          <p:nvSpPr>
            <p:cNvPr id="19" name="TextBox 18"/>
            <p:cNvSpPr txBox="1"/>
            <p:nvPr/>
          </p:nvSpPr>
          <p:spPr>
            <a:xfrm>
              <a:off x="4559760" y="4285590"/>
              <a:ext cx="1520481" cy="215444"/>
            </a:xfrm>
            <a:prstGeom prst="rect">
              <a:avLst/>
            </a:prstGeom>
            <a:noFill/>
          </p:spPr>
          <p:txBody>
            <a:bodyPr wrap="none" lIns="0" tIns="0" rIns="0" bIns="0" rtlCol="0">
              <a:spAutoFit/>
            </a:bodyPr>
            <a:lstStyle/>
            <a:p>
              <a:r>
                <a:rPr lang="en-US" sz="1400" dirty="0">
                  <a:ln>
                    <a:solidFill>
                      <a:schemeClr val="bg1">
                        <a:alpha val="0"/>
                      </a:schemeClr>
                    </a:solidFill>
                  </a:ln>
                  <a:solidFill>
                    <a:schemeClr val="accent2"/>
                  </a:solidFill>
                </a:rPr>
                <a:t>g</a:t>
              </a:r>
              <a:r>
                <a:rPr lang="en-US" sz="1400" dirty="0" smtClean="0">
                  <a:ln>
                    <a:solidFill>
                      <a:schemeClr val="bg1">
                        <a:alpha val="0"/>
                      </a:schemeClr>
                    </a:solidFill>
                  </a:ln>
                  <a:solidFill>
                    <a:schemeClr val="accent2"/>
                  </a:solidFill>
                </a:rPr>
                <a:t>et production slot</a:t>
              </a:r>
            </a:p>
          </p:txBody>
        </p:sp>
        <p:sp>
          <p:nvSpPr>
            <p:cNvPr id="22" name="Curved Left Arrow 21"/>
            <p:cNvSpPr/>
            <p:nvPr/>
          </p:nvSpPr>
          <p:spPr bwMode="auto">
            <a:xfrm>
              <a:off x="6673707" y="4205657"/>
              <a:ext cx="150687" cy="226949"/>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sp>
          <p:nvSpPr>
            <p:cNvPr id="30" name="Right Arrow 29"/>
            <p:cNvSpPr/>
            <p:nvPr/>
          </p:nvSpPr>
          <p:spPr bwMode="auto">
            <a:xfrm flipH="1">
              <a:off x="6143466" y="4360777"/>
              <a:ext cx="500063" cy="73522"/>
            </a:xfrm>
            <a:prstGeom prst="righ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3" name="Group 2"/>
          <p:cNvGrpSpPr/>
          <p:nvPr/>
        </p:nvGrpSpPr>
        <p:grpSpPr>
          <a:xfrm>
            <a:off x="3472745" y="4726284"/>
            <a:ext cx="2098294" cy="295370"/>
            <a:chOff x="4323822" y="4511593"/>
            <a:chExt cx="2098294" cy="295370"/>
          </a:xfrm>
        </p:grpSpPr>
        <p:sp>
          <p:nvSpPr>
            <p:cNvPr id="20" name="TextBox 19"/>
            <p:cNvSpPr txBox="1"/>
            <p:nvPr/>
          </p:nvSpPr>
          <p:spPr>
            <a:xfrm>
              <a:off x="4791670" y="4591519"/>
              <a:ext cx="1630446" cy="215444"/>
            </a:xfrm>
            <a:prstGeom prst="rect">
              <a:avLst/>
            </a:prstGeom>
            <a:noFill/>
          </p:spPr>
          <p:txBody>
            <a:bodyPr wrap="none" lIns="0" tIns="0" rIns="0" bIns="0" rtlCol="0">
              <a:spAutoFit/>
            </a:bodyPr>
            <a:lstStyle/>
            <a:p>
              <a:r>
                <a:rPr lang="en-US" sz="1400" dirty="0" smtClean="0">
                  <a:ln>
                    <a:solidFill>
                      <a:schemeClr val="bg1">
                        <a:alpha val="0"/>
                      </a:schemeClr>
                    </a:solidFill>
                  </a:ln>
                  <a:solidFill>
                    <a:schemeClr val="accent2"/>
                  </a:solidFill>
                </a:rPr>
                <a:t>set status to running</a:t>
              </a:r>
            </a:p>
          </p:txBody>
        </p:sp>
        <p:sp>
          <p:nvSpPr>
            <p:cNvPr id="23" name="Curved Left Arrow 22"/>
            <p:cNvSpPr/>
            <p:nvPr/>
          </p:nvSpPr>
          <p:spPr bwMode="auto">
            <a:xfrm>
              <a:off x="4323822" y="4511593"/>
              <a:ext cx="150687" cy="219645"/>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8" name="Group 7"/>
          <p:cNvGrpSpPr/>
          <p:nvPr/>
        </p:nvGrpSpPr>
        <p:grpSpPr>
          <a:xfrm>
            <a:off x="3710081" y="4907260"/>
            <a:ext cx="2811732" cy="278887"/>
            <a:chOff x="4344550" y="4795208"/>
            <a:chExt cx="2811732" cy="278887"/>
          </a:xfrm>
        </p:grpSpPr>
        <p:sp>
          <p:nvSpPr>
            <p:cNvPr id="21" name="TextBox 20"/>
            <p:cNvSpPr txBox="1"/>
            <p:nvPr/>
          </p:nvSpPr>
          <p:spPr>
            <a:xfrm>
              <a:off x="4560828" y="4858651"/>
              <a:ext cx="2595454" cy="215444"/>
            </a:xfrm>
            <a:prstGeom prst="rect">
              <a:avLst/>
            </a:prstGeom>
            <a:noFill/>
          </p:spPr>
          <p:txBody>
            <a:bodyPr wrap="none" lIns="0" tIns="0" rIns="0" bIns="0" rtlCol="0">
              <a:spAutoFit/>
            </a:bodyPr>
            <a:lstStyle/>
            <a:p>
              <a:r>
                <a:rPr lang="en-US" sz="1400" dirty="0" smtClean="0">
                  <a:ln>
                    <a:solidFill>
                      <a:schemeClr val="bg1">
                        <a:alpha val="0"/>
                      </a:schemeClr>
                    </a:solidFill>
                  </a:ln>
                  <a:solidFill>
                    <a:schemeClr val="accent2"/>
                  </a:solidFill>
                </a:rPr>
                <a:t>wait for async operation to finish</a:t>
              </a:r>
            </a:p>
          </p:txBody>
        </p:sp>
        <p:sp>
          <p:nvSpPr>
            <p:cNvPr id="24" name="Curved Left Arrow 23"/>
            <p:cNvSpPr/>
            <p:nvPr/>
          </p:nvSpPr>
          <p:spPr bwMode="auto">
            <a:xfrm>
              <a:off x="4344550" y="4795208"/>
              <a:ext cx="150687" cy="228944"/>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25" name="Group 24"/>
          <p:cNvGrpSpPr/>
          <p:nvPr/>
        </p:nvGrpSpPr>
        <p:grpSpPr>
          <a:xfrm>
            <a:off x="6708340" y="5269401"/>
            <a:ext cx="2294292" cy="683618"/>
            <a:chOff x="8332443" y="1691640"/>
            <a:chExt cx="2294292" cy="398777"/>
          </a:xfrm>
        </p:grpSpPr>
        <p:sp>
          <p:nvSpPr>
            <p:cNvPr id="38" name="Rectangle 37"/>
            <p:cNvSpPr/>
            <p:nvPr/>
          </p:nvSpPr>
          <p:spPr bwMode="auto">
            <a:xfrm>
              <a:off x="8615055" y="1691640"/>
              <a:ext cx="2011680" cy="398777"/>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Scale out production by 1 </a:t>
              </a:r>
              <a:r>
                <a:rPr lang="en-US" sz="1500" dirty="0" smtClean="0">
                  <a:ln>
                    <a:solidFill>
                      <a:schemeClr val="bg1">
                        <a:alpha val="0"/>
                      </a:schemeClr>
                    </a:solidFill>
                  </a:ln>
                  <a:solidFill>
                    <a:schemeClr val="bg1"/>
                  </a:solidFill>
                </a:rPr>
                <a:t>instance</a:t>
              </a:r>
              <a:endParaRPr lang="en-US" sz="1500" dirty="0">
                <a:ln>
                  <a:solidFill>
                    <a:schemeClr val="bg1">
                      <a:alpha val="0"/>
                    </a:schemeClr>
                  </a:solidFill>
                </a:ln>
                <a:solidFill>
                  <a:schemeClr val="bg1"/>
                </a:solidFill>
              </a:endParaRPr>
            </a:p>
          </p:txBody>
        </p:sp>
        <p:sp>
          <p:nvSpPr>
            <p:cNvPr id="39" name="Right Brace 38"/>
            <p:cNvSpPr/>
            <p:nvPr/>
          </p:nvSpPr>
          <p:spPr>
            <a:xfrm>
              <a:off x="8332443" y="1691640"/>
              <a:ext cx="274320" cy="398777"/>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Tree>
    <p:extLst>
      <p:ext uri="{BB962C8B-B14F-4D97-AF65-F5344CB8AC3E}">
        <p14:creationId xmlns:p14="http://schemas.microsoft.com/office/powerpoint/2010/main" val="2807416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xit" presetSubtype="0" fill="hold" nodeType="withEffect">
                                  <p:stCondLst>
                                    <p:cond delay="0"/>
                                  </p:stCondLst>
                                  <p:childTnLst>
                                    <p:animEffect transition="out" filter="fade">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xit" presetSubtype="0" fill="hold" nodeType="withEffect">
                                  <p:stCondLst>
                                    <p:cond delay="0"/>
                                  </p:stCondLst>
                                  <p:childTnLst>
                                    <p:animEffect transition="out" filter="fade">
                                      <p:cBhvr>
                                        <p:cTn id="33" dur="500"/>
                                        <p:tgtEl>
                                          <p:spTgt spid="32"/>
                                        </p:tgtEl>
                                      </p:cBhvr>
                                    </p:animEffect>
                                    <p:set>
                                      <p:cBhvr>
                                        <p:cTn id="34" dur="1" fill="hold">
                                          <p:stCondLst>
                                            <p:cond delay="499"/>
                                          </p:stCondLst>
                                        </p:cTn>
                                        <p:tgtEl>
                                          <p:spTgt spid="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xit" presetSubtype="0" fill="hold" grpId="1" nodeType="with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par>
                                <p:cTn id="48" presetID="10" presetClass="exit" presetSubtype="0" fill="hold" nodeType="withEffect">
                                  <p:stCondLst>
                                    <p:cond delay="0"/>
                                  </p:stCondLst>
                                  <p:childTnLst>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xit" presetSubtype="0" fill="hold" nodeType="withEffect">
                                  <p:stCondLst>
                                    <p:cond delay="0"/>
                                  </p:stCondLst>
                                  <p:childTnLst>
                                    <p:animEffect transition="out" filter="fade">
                                      <p:cBhvr>
                                        <p:cTn id="57" dur="500"/>
                                        <p:tgtEl>
                                          <p:spTgt spid="3"/>
                                        </p:tgtEl>
                                      </p:cBhvr>
                                    </p:animEffect>
                                    <p:set>
                                      <p:cBhvr>
                                        <p:cTn id="58" dur="1" fill="hold">
                                          <p:stCondLst>
                                            <p:cond delay="499"/>
                                          </p:stCondLst>
                                        </p:cTn>
                                        <p:tgtEl>
                                          <p:spTgt spid="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xit" presetSubtype="0" fill="hold" nodeType="withEffect">
                                  <p:stCondLst>
                                    <p:cond delay="0"/>
                                  </p:stCondLst>
                                  <p:childTnLst>
                                    <p:animEffect transition="out" filter="fade">
                                      <p:cBhvr>
                                        <p:cTn id="65" dur="500"/>
                                        <p:tgtEl>
                                          <p:spTgt spid="8"/>
                                        </p:tgtEl>
                                      </p:cBhvr>
                                    </p:animEffect>
                                    <p:set>
                                      <p:cBhvr>
                                        <p:cTn id="6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 grpId="0"/>
      <p:bldP spid="5" grpId="0"/>
      <p:bldP spid="18" grpId="0"/>
      <p:bldP spid="18"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Automating Your Deployment</a:t>
            </a:r>
            <a:endParaRPr lang="en-NZ" dirty="0"/>
          </a:p>
        </p:txBody>
      </p:sp>
      <p:sp>
        <p:nvSpPr>
          <p:cNvPr id="3" name="Text Placeholder 2"/>
          <p:cNvSpPr>
            <a:spLocks noGrp="1"/>
          </p:cNvSpPr>
          <p:nvPr>
            <p:ph type="body" sz="quarter" idx="10"/>
          </p:nvPr>
        </p:nvSpPr>
        <p:spPr>
          <a:xfrm>
            <a:off x="519112" y="1447799"/>
            <a:ext cx="11149013" cy="3347070"/>
          </a:xfrm>
        </p:spPr>
        <p:txBody>
          <a:bodyPr/>
          <a:lstStyle/>
          <a:p>
            <a:r>
              <a:rPr lang="en-NZ" sz="3200" dirty="0" smtClean="0">
                <a:solidFill>
                  <a:schemeClr val="accent4">
                    <a:alpha val="99000"/>
                  </a:schemeClr>
                </a:solidFill>
              </a:rPr>
              <a:t>Setting up the Service</a:t>
            </a:r>
          </a:p>
          <a:p>
            <a:r>
              <a:rPr lang="en-NZ" sz="3200" dirty="0" smtClean="0">
                <a:solidFill>
                  <a:schemeClr val="accent4">
                    <a:alpha val="99000"/>
                  </a:schemeClr>
                </a:solidFill>
              </a:rPr>
              <a:t>MSBuild </a:t>
            </a:r>
          </a:p>
          <a:p>
            <a:r>
              <a:rPr lang="en-NZ" sz="3200" dirty="0" smtClean="0">
                <a:solidFill>
                  <a:schemeClr val="accent4">
                    <a:alpha val="99000"/>
                  </a:schemeClr>
                </a:solidFill>
              </a:rPr>
              <a:t>CSPack.exe</a:t>
            </a:r>
          </a:p>
          <a:p>
            <a:r>
              <a:rPr lang="en-NZ" sz="3200" dirty="0" smtClean="0">
                <a:solidFill>
                  <a:schemeClr val="accent4">
                    <a:alpha val="99000"/>
                  </a:schemeClr>
                </a:solidFill>
              </a:rPr>
              <a:t>Upload Package to Storage</a:t>
            </a:r>
          </a:p>
          <a:p>
            <a:r>
              <a:rPr lang="en-NZ" sz="3200" dirty="0" smtClean="0">
                <a:solidFill>
                  <a:schemeClr val="accent4">
                    <a:alpha val="99000"/>
                  </a:schemeClr>
                </a:solidFill>
              </a:rPr>
              <a:t>CSManage.exe / PowerShell Cmdlet</a:t>
            </a:r>
          </a:p>
          <a:p>
            <a:pPr lvl="1"/>
            <a:r>
              <a:rPr lang="en-NZ" dirty="0" smtClean="0"/>
              <a:t>Deploy</a:t>
            </a:r>
          </a:p>
          <a:p>
            <a:pPr lvl="1"/>
            <a:r>
              <a:rPr lang="en-NZ" dirty="0" smtClean="0"/>
              <a:t>Run</a:t>
            </a:r>
          </a:p>
        </p:txBody>
      </p:sp>
      <p:sp>
        <p:nvSpPr>
          <p:cNvPr id="8" name="Freeform 7"/>
          <p:cNvSpPr>
            <a:spLocks noEditPoints="1"/>
          </p:cNvSpPr>
          <p:nvPr/>
        </p:nvSpPr>
        <p:spPr bwMode="auto">
          <a:xfrm>
            <a:off x="7825274" y="2821463"/>
            <a:ext cx="2513044" cy="2520000"/>
          </a:xfrm>
          <a:custGeom>
            <a:avLst/>
            <a:gdLst>
              <a:gd name="T0" fmla="*/ 918 w 918"/>
              <a:gd name="T1" fmla="*/ 150 h 920"/>
              <a:gd name="T2" fmla="*/ 918 w 918"/>
              <a:gd name="T3" fmla="*/ 920 h 920"/>
              <a:gd name="T4" fmla="*/ 150 w 918"/>
              <a:gd name="T5" fmla="*/ 920 h 920"/>
              <a:gd name="T6" fmla="*/ 150 w 918"/>
              <a:gd name="T7" fmla="*/ 764 h 920"/>
              <a:gd name="T8" fmla="*/ 0 w 918"/>
              <a:gd name="T9" fmla="*/ 764 h 920"/>
              <a:gd name="T10" fmla="*/ 0 w 918"/>
              <a:gd name="T11" fmla="*/ 0 h 920"/>
              <a:gd name="T12" fmla="*/ 762 w 918"/>
              <a:gd name="T13" fmla="*/ 0 h 920"/>
              <a:gd name="T14" fmla="*/ 762 w 918"/>
              <a:gd name="T15" fmla="*/ 150 h 920"/>
              <a:gd name="T16" fmla="*/ 918 w 918"/>
              <a:gd name="T17" fmla="*/ 150 h 920"/>
              <a:gd name="T18" fmla="*/ 918 w 918"/>
              <a:gd name="T19" fmla="*/ 150 h 920"/>
              <a:gd name="T20" fmla="*/ 150 w 918"/>
              <a:gd name="T21" fmla="*/ 726 h 920"/>
              <a:gd name="T22" fmla="*/ 150 w 918"/>
              <a:gd name="T23" fmla="*/ 150 h 920"/>
              <a:gd name="T24" fmla="*/ 724 w 918"/>
              <a:gd name="T25" fmla="*/ 150 h 920"/>
              <a:gd name="T26" fmla="*/ 724 w 918"/>
              <a:gd name="T27" fmla="*/ 37 h 920"/>
              <a:gd name="T28" fmla="*/ 38 w 918"/>
              <a:gd name="T29" fmla="*/ 37 h 920"/>
              <a:gd name="T30" fmla="*/ 38 w 918"/>
              <a:gd name="T31" fmla="*/ 726 h 920"/>
              <a:gd name="T32" fmla="*/ 150 w 918"/>
              <a:gd name="T33" fmla="*/ 726 h 920"/>
              <a:gd name="T34" fmla="*/ 150 w 918"/>
              <a:gd name="T35" fmla="*/ 726 h 920"/>
              <a:gd name="T36" fmla="*/ 781 w 918"/>
              <a:gd name="T37" fmla="*/ 532 h 920"/>
              <a:gd name="T38" fmla="*/ 525 w 918"/>
              <a:gd name="T39" fmla="*/ 350 h 920"/>
              <a:gd name="T40" fmla="*/ 525 w 918"/>
              <a:gd name="T41" fmla="*/ 476 h 920"/>
              <a:gd name="T42" fmla="*/ 288 w 918"/>
              <a:gd name="T43" fmla="*/ 476 h 920"/>
              <a:gd name="T44" fmla="*/ 288 w 918"/>
              <a:gd name="T45" fmla="*/ 588 h 920"/>
              <a:gd name="T46" fmla="*/ 525 w 918"/>
              <a:gd name="T47" fmla="*/ 588 h 920"/>
              <a:gd name="T48" fmla="*/ 525 w 918"/>
              <a:gd name="T49" fmla="*/ 720 h 920"/>
              <a:gd name="T50" fmla="*/ 781 w 918"/>
              <a:gd name="T51" fmla="*/ 532 h 920"/>
              <a:gd name="T52" fmla="*/ 781 w 918"/>
              <a:gd name="T53" fmla="*/ 532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8" h="920">
                <a:moveTo>
                  <a:pt x="918" y="150"/>
                </a:moveTo>
                <a:cubicBezTo>
                  <a:pt x="918" y="920"/>
                  <a:pt x="918" y="920"/>
                  <a:pt x="918" y="920"/>
                </a:cubicBezTo>
                <a:cubicBezTo>
                  <a:pt x="150" y="920"/>
                  <a:pt x="150" y="920"/>
                  <a:pt x="150" y="920"/>
                </a:cubicBezTo>
                <a:cubicBezTo>
                  <a:pt x="150" y="764"/>
                  <a:pt x="150" y="764"/>
                  <a:pt x="150" y="764"/>
                </a:cubicBezTo>
                <a:cubicBezTo>
                  <a:pt x="0" y="764"/>
                  <a:pt x="0" y="764"/>
                  <a:pt x="0" y="764"/>
                </a:cubicBezTo>
                <a:cubicBezTo>
                  <a:pt x="0" y="0"/>
                  <a:pt x="0" y="0"/>
                  <a:pt x="0" y="0"/>
                </a:cubicBezTo>
                <a:cubicBezTo>
                  <a:pt x="762" y="0"/>
                  <a:pt x="762" y="0"/>
                  <a:pt x="762" y="0"/>
                </a:cubicBezTo>
                <a:cubicBezTo>
                  <a:pt x="762" y="150"/>
                  <a:pt x="762" y="150"/>
                  <a:pt x="762" y="150"/>
                </a:cubicBezTo>
                <a:cubicBezTo>
                  <a:pt x="918" y="150"/>
                  <a:pt x="918" y="150"/>
                  <a:pt x="918" y="150"/>
                </a:cubicBezTo>
                <a:cubicBezTo>
                  <a:pt x="918" y="150"/>
                  <a:pt x="918" y="150"/>
                  <a:pt x="918" y="150"/>
                </a:cubicBezTo>
                <a:close/>
                <a:moveTo>
                  <a:pt x="150" y="726"/>
                </a:moveTo>
                <a:cubicBezTo>
                  <a:pt x="150" y="150"/>
                  <a:pt x="150" y="150"/>
                  <a:pt x="150" y="150"/>
                </a:cubicBezTo>
                <a:cubicBezTo>
                  <a:pt x="724" y="150"/>
                  <a:pt x="724" y="150"/>
                  <a:pt x="724" y="150"/>
                </a:cubicBezTo>
                <a:cubicBezTo>
                  <a:pt x="724" y="37"/>
                  <a:pt x="724" y="37"/>
                  <a:pt x="724" y="37"/>
                </a:cubicBezTo>
                <a:cubicBezTo>
                  <a:pt x="38" y="37"/>
                  <a:pt x="38" y="37"/>
                  <a:pt x="38" y="37"/>
                </a:cubicBezTo>
                <a:cubicBezTo>
                  <a:pt x="38" y="726"/>
                  <a:pt x="38" y="726"/>
                  <a:pt x="38" y="726"/>
                </a:cubicBezTo>
                <a:cubicBezTo>
                  <a:pt x="150" y="726"/>
                  <a:pt x="150" y="726"/>
                  <a:pt x="150" y="726"/>
                </a:cubicBezTo>
                <a:cubicBezTo>
                  <a:pt x="150" y="726"/>
                  <a:pt x="150" y="726"/>
                  <a:pt x="150" y="726"/>
                </a:cubicBezTo>
                <a:close/>
                <a:moveTo>
                  <a:pt x="781" y="532"/>
                </a:moveTo>
                <a:cubicBezTo>
                  <a:pt x="525" y="350"/>
                  <a:pt x="525" y="350"/>
                  <a:pt x="525" y="350"/>
                </a:cubicBezTo>
                <a:cubicBezTo>
                  <a:pt x="525" y="476"/>
                  <a:pt x="525" y="476"/>
                  <a:pt x="525" y="476"/>
                </a:cubicBezTo>
                <a:cubicBezTo>
                  <a:pt x="288" y="476"/>
                  <a:pt x="288" y="476"/>
                  <a:pt x="288" y="476"/>
                </a:cubicBezTo>
                <a:cubicBezTo>
                  <a:pt x="288" y="588"/>
                  <a:pt x="288" y="588"/>
                  <a:pt x="288" y="588"/>
                </a:cubicBezTo>
                <a:cubicBezTo>
                  <a:pt x="525" y="588"/>
                  <a:pt x="525" y="588"/>
                  <a:pt x="525" y="588"/>
                </a:cubicBezTo>
                <a:cubicBezTo>
                  <a:pt x="525" y="720"/>
                  <a:pt x="525" y="720"/>
                  <a:pt x="525" y="720"/>
                </a:cubicBezTo>
                <a:cubicBezTo>
                  <a:pt x="781" y="532"/>
                  <a:pt x="781" y="532"/>
                  <a:pt x="781" y="532"/>
                </a:cubicBezTo>
                <a:cubicBezTo>
                  <a:pt x="781" y="532"/>
                  <a:pt x="781" y="532"/>
                  <a:pt x="781" y="53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9126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Automating Your Deployment</a:t>
            </a:r>
            <a:endParaRPr lang="en-NZ" dirty="0"/>
          </a:p>
        </p:txBody>
      </p:sp>
      <p:sp>
        <p:nvSpPr>
          <p:cNvPr id="3" name="Text Placeholder 2"/>
          <p:cNvSpPr>
            <a:spLocks noGrp="1"/>
          </p:cNvSpPr>
          <p:nvPr>
            <p:ph type="body" sz="quarter" idx="10"/>
          </p:nvPr>
        </p:nvSpPr>
        <p:spPr>
          <a:xfrm>
            <a:off x="519112" y="1447799"/>
            <a:ext cx="11149013" cy="2225225"/>
          </a:xfrm>
        </p:spPr>
        <p:txBody>
          <a:bodyPr/>
          <a:lstStyle/>
          <a:p>
            <a:pPr lvl="0"/>
            <a:r>
              <a:rPr lang="en-NZ" sz="3200" dirty="0">
                <a:solidFill>
                  <a:schemeClr val="accent4">
                    <a:alpha val="99000"/>
                  </a:schemeClr>
                </a:solidFill>
              </a:rPr>
              <a:t>Test</a:t>
            </a:r>
          </a:p>
          <a:p>
            <a:pPr lvl="0"/>
            <a:r>
              <a:rPr lang="en-NZ" sz="3200" dirty="0">
                <a:solidFill>
                  <a:schemeClr val="accent4">
                    <a:alpha val="99000"/>
                  </a:schemeClr>
                </a:solidFill>
              </a:rPr>
              <a:t>CSManage.exe / PowerShell Cmdlet</a:t>
            </a:r>
          </a:p>
          <a:p>
            <a:pPr lvl="1"/>
            <a:r>
              <a:rPr lang="en-NZ" dirty="0"/>
              <a:t>Suspend</a:t>
            </a:r>
          </a:p>
          <a:p>
            <a:pPr lvl="1"/>
            <a:r>
              <a:rPr lang="en-NZ" dirty="0"/>
              <a:t>Delete</a:t>
            </a:r>
          </a:p>
          <a:p>
            <a:pPr lvl="1"/>
            <a:r>
              <a:rPr lang="en-NZ" dirty="0"/>
              <a:t>MS Build Script Example:</a:t>
            </a:r>
          </a:p>
          <a:p>
            <a:pPr lvl="1"/>
            <a:r>
              <a:rPr lang="en-US" dirty="0">
                <a:hlinkClick r:id="rId3"/>
              </a:rPr>
              <a:t>http://tinyurl.com/4uhal5t</a:t>
            </a:r>
            <a:endParaRPr lang="en-US" dirty="0"/>
          </a:p>
        </p:txBody>
      </p:sp>
      <p:sp>
        <p:nvSpPr>
          <p:cNvPr id="4" name="Freeform 3"/>
          <p:cNvSpPr>
            <a:spLocks noEditPoints="1"/>
          </p:cNvSpPr>
          <p:nvPr/>
        </p:nvSpPr>
        <p:spPr bwMode="auto">
          <a:xfrm>
            <a:off x="7825274" y="2821463"/>
            <a:ext cx="2513044" cy="2520000"/>
          </a:xfrm>
          <a:custGeom>
            <a:avLst/>
            <a:gdLst>
              <a:gd name="T0" fmla="*/ 918 w 918"/>
              <a:gd name="T1" fmla="*/ 150 h 920"/>
              <a:gd name="T2" fmla="*/ 918 w 918"/>
              <a:gd name="T3" fmla="*/ 920 h 920"/>
              <a:gd name="T4" fmla="*/ 150 w 918"/>
              <a:gd name="T5" fmla="*/ 920 h 920"/>
              <a:gd name="T6" fmla="*/ 150 w 918"/>
              <a:gd name="T7" fmla="*/ 764 h 920"/>
              <a:gd name="T8" fmla="*/ 0 w 918"/>
              <a:gd name="T9" fmla="*/ 764 h 920"/>
              <a:gd name="T10" fmla="*/ 0 w 918"/>
              <a:gd name="T11" fmla="*/ 0 h 920"/>
              <a:gd name="T12" fmla="*/ 762 w 918"/>
              <a:gd name="T13" fmla="*/ 0 h 920"/>
              <a:gd name="T14" fmla="*/ 762 w 918"/>
              <a:gd name="T15" fmla="*/ 150 h 920"/>
              <a:gd name="T16" fmla="*/ 918 w 918"/>
              <a:gd name="T17" fmla="*/ 150 h 920"/>
              <a:gd name="T18" fmla="*/ 918 w 918"/>
              <a:gd name="T19" fmla="*/ 150 h 920"/>
              <a:gd name="T20" fmla="*/ 150 w 918"/>
              <a:gd name="T21" fmla="*/ 726 h 920"/>
              <a:gd name="T22" fmla="*/ 150 w 918"/>
              <a:gd name="T23" fmla="*/ 150 h 920"/>
              <a:gd name="T24" fmla="*/ 724 w 918"/>
              <a:gd name="T25" fmla="*/ 150 h 920"/>
              <a:gd name="T26" fmla="*/ 724 w 918"/>
              <a:gd name="T27" fmla="*/ 37 h 920"/>
              <a:gd name="T28" fmla="*/ 38 w 918"/>
              <a:gd name="T29" fmla="*/ 37 h 920"/>
              <a:gd name="T30" fmla="*/ 38 w 918"/>
              <a:gd name="T31" fmla="*/ 726 h 920"/>
              <a:gd name="T32" fmla="*/ 150 w 918"/>
              <a:gd name="T33" fmla="*/ 726 h 920"/>
              <a:gd name="T34" fmla="*/ 150 w 918"/>
              <a:gd name="T35" fmla="*/ 726 h 920"/>
              <a:gd name="T36" fmla="*/ 781 w 918"/>
              <a:gd name="T37" fmla="*/ 532 h 920"/>
              <a:gd name="T38" fmla="*/ 525 w 918"/>
              <a:gd name="T39" fmla="*/ 350 h 920"/>
              <a:gd name="T40" fmla="*/ 525 w 918"/>
              <a:gd name="T41" fmla="*/ 476 h 920"/>
              <a:gd name="T42" fmla="*/ 288 w 918"/>
              <a:gd name="T43" fmla="*/ 476 h 920"/>
              <a:gd name="T44" fmla="*/ 288 w 918"/>
              <a:gd name="T45" fmla="*/ 588 h 920"/>
              <a:gd name="T46" fmla="*/ 525 w 918"/>
              <a:gd name="T47" fmla="*/ 588 h 920"/>
              <a:gd name="T48" fmla="*/ 525 w 918"/>
              <a:gd name="T49" fmla="*/ 720 h 920"/>
              <a:gd name="T50" fmla="*/ 781 w 918"/>
              <a:gd name="T51" fmla="*/ 532 h 920"/>
              <a:gd name="T52" fmla="*/ 781 w 918"/>
              <a:gd name="T53" fmla="*/ 532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8" h="920">
                <a:moveTo>
                  <a:pt x="918" y="150"/>
                </a:moveTo>
                <a:cubicBezTo>
                  <a:pt x="918" y="920"/>
                  <a:pt x="918" y="920"/>
                  <a:pt x="918" y="920"/>
                </a:cubicBezTo>
                <a:cubicBezTo>
                  <a:pt x="150" y="920"/>
                  <a:pt x="150" y="920"/>
                  <a:pt x="150" y="920"/>
                </a:cubicBezTo>
                <a:cubicBezTo>
                  <a:pt x="150" y="764"/>
                  <a:pt x="150" y="764"/>
                  <a:pt x="150" y="764"/>
                </a:cubicBezTo>
                <a:cubicBezTo>
                  <a:pt x="0" y="764"/>
                  <a:pt x="0" y="764"/>
                  <a:pt x="0" y="764"/>
                </a:cubicBezTo>
                <a:cubicBezTo>
                  <a:pt x="0" y="0"/>
                  <a:pt x="0" y="0"/>
                  <a:pt x="0" y="0"/>
                </a:cubicBezTo>
                <a:cubicBezTo>
                  <a:pt x="762" y="0"/>
                  <a:pt x="762" y="0"/>
                  <a:pt x="762" y="0"/>
                </a:cubicBezTo>
                <a:cubicBezTo>
                  <a:pt x="762" y="150"/>
                  <a:pt x="762" y="150"/>
                  <a:pt x="762" y="150"/>
                </a:cubicBezTo>
                <a:cubicBezTo>
                  <a:pt x="918" y="150"/>
                  <a:pt x="918" y="150"/>
                  <a:pt x="918" y="150"/>
                </a:cubicBezTo>
                <a:cubicBezTo>
                  <a:pt x="918" y="150"/>
                  <a:pt x="918" y="150"/>
                  <a:pt x="918" y="150"/>
                </a:cubicBezTo>
                <a:close/>
                <a:moveTo>
                  <a:pt x="150" y="726"/>
                </a:moveTo>
                <a:cubicBezTo>
                  <a:pt x="150" y="150"/>
                  <a:pt x="150" y="150"/>
                  <a:pt x="150" y="150"/>
                </a:cubicBezTo>
                <a:cubicBezTo>
                  <a:pt x="724" y="150"/>
                  <a:pt x="724" y="150"/>
                  <a:pt x="724" y="150"/>
                </a:cubicBezTo>
                <a:cubicBezTo>
                  <a:pt x="724" y="37"/>
                  <a:pt x="724" y="37"/>
                  <a:pt x="724" y="37"/>
                </a:cubicBezTo>
                <a:cubicBezTo>
                  <a:pt x="38" y="37"/>
                  <a:pt x="38" y="37"/>
                  <a:pt x="38" y="37"/>
                </a:cubicBezTo>
                <a:cubicBezTo>
                  <a:pt x="38" y="726"/>
                  <a:pt x="38" y="726"/>
                  <a:pt x="38" y="726"/>
                </a:cubicBezTo>
                <a:cubicBezTo>
                  <a:pt x="150" y="726"/>
                  <a:pt x="150" y="726"/>
                  <a:pt x="150" y="726"/>
                </a:cubicBezTo>
                <a:cubicBezTo>
                  <a:pt x="150" y="726"/>
                  <a:pt x="150" y="726"/>
                  <a:pt x="150" y="726"/>
                </a:cubicBezTo>
                <a:close/>
                <a:moveTo>
                  <a:pt x="781" y="532"/>
                </a:moveTo>
                <a:cubicBezTo>
                  <a:pt x="525" y="350"/>
                  <a:pt x="525" y="350"/>
                  <a:pt x="525" y="350"/>
                </a:cubicBezTo>
                <a:cubicBezTo>
                  <a:pt x="525" y="476"/>
                  <a:pt x="525" y="476"/>
                  <a:pt x="525" y="476"/>
                </a:cubicBezTo>
                <a:cubicBezTo>
                  <a:pt x="288" y="476"/>
                  <a:pt x="288" y="476"/>
                  <a:pt x="288" y="476"/>
                </a:cubicBezTo>
                <a:cubicBezTo>
                  <a:pt x="288" y="588"/>
                  <a:pt x="288" y="588"/>
                  <a:pt x="288" y="588"/>
                </a:cubicBezTo>
                <a:cubicBezTo>
                  <a:pt x="525" y="588"/>
                  <a:pt x="525" y="588"/>
                  <a:pt x="525" y="588"/>
                </a:cubicBezTo>
                <a:cubicBezTo>
                  <a:pt x="525" y="720"/>
                  <a:pt x="525" y="720"/>
                  <a:pt x="525" y="720"/>
                </a:cubicBezTo>
                <a:cubicBezTo>
                  <a:pt x="781" y="532"/>
                  <a:pt x="781" y="532"/>
                  <a:pt x="781" y="532"/>
                </a:cubicBezTo>
                <a:cubicBezTo>
                  <a:pt x="781" y="532"/>
                  <a:pt x="781" y="532"/>
                  <a:pt x="781" y="53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9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Minimizing Downtime</a:t>
            </a:r>
            <a:endParaRPr lang="en-US" dirty="0"/>
          </a:p>
        </p:txBody>
      </p:sp>
    </p:spTree>
    <p:extLst>
      <p:ext uri="{BB962C8B-B14F-4D97-AF65-F5344CB8AC3E}">
        <p14:creationId xmlns:p14="http://schemas.microsoft.com/office/powerpoint/2010/main" val="147866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Fault &amp; Upgrade Domains</a:t>
            </a:r>
            <a:endParaRPr lang="en-NZ" dirty="0"/>
          </a:p>
        </p:txBody>
      </p:sp>
      <p:sp>
        <p:nvSpPr>
          <p:cNvPr id="3" name="Text Placeholder 2"/>
          <p:cNvSpPr>
            <a:spLocks noGrp="1"/>
          </p:cNvSpPr>
          <p:nvPr>
            <p:ph type="body" sz="quarter" idx="10"/>
          </p:nvPr>
        </p:nvSpPr>
        <p:spPr>
          <a:xfrm>
            <a:off x="519113" y="1447799"/>
            <a:ext cx="7167280" cy="4662815"/>
          </a:xfrm>
        </p:spPr>
        <p:txBody>
          <a:bodyPr/>
          <a:lstStyle/>
          <a:p>
            <a:r>
              <a:rPr lang="en-NZ" sz="3600" dirty="0" smtClean="0">
                <a:solidFill>
                  <a:schemeClr val="accent2">
                    <a:alpha val="99000"/>
                  </a:schemeClr>
                </a:solidFill>
              </a:rPr>
              <a:t>Fault Domains</a:t>
            </a:r>
          </a:p>
          <a:p>
            <a:pPr lvl="1"/>
            <a:r>
              <a:rPr lang="en-NZ" dirty="0" smtClean="0"/>
              <a:t>Represent groups of  resources anticipated to fail together</a:t>
            </a:r>
          </a:p>
          <a:p>
            <a:pPr lvl="1"/>
            <a:r>
              <a:rPr lang="en-NZ" sz="1600" dirty="0" smtClean="0"/>
              <a:t>i.e. Same rack, same server</a:t>
            </a:r>
          </a:p>
          <a:p>
            <a:pPr lvl="1"/>
            <a:r>
              <a:rPr lang="en-NZ" dirty="0" smtClean="0"/>
              <a:t>Fabric spreads instances across fault domains</a:t>
            </a:r>
          </a:p>
          <a:p>
            <a:pPr lvl="1"/>
            <a:r>
              <a:rPr lang="en-NZ" dirty="0" smtClean="0"/>
              <a:t>Default of 2</a:t>
            </a:r>
          </a:p>
          <a:p>
            <a:pPr lvl="1"/>
            <a:endParaRPr lang="en-NZ" dirty="0" smtClean="0"/>
          </a:p>
          <a:p>
            <a:r>
              <a:rPr lang="en-NZ" sz="3600" dirty="0">
                <a:solidFill>
                  <a:schemeClr val="accent2">
                    <a:alpha val="99000"/>
                  </a:schemeClr>
                </a:solidFill>
              </a:rPr>
              <a:t>Upgrade Domains</a:t>
            </a:r>
          </a:p>
          <a:p>
            <a:pPr lvl="1"/>
            <a:r>
              <a:rPr lang="en-NZ" dirty="0" smtClean="0"/>
              <a:t>Represents groups of resources that will be upgraded together</a:t>
            </a:r>
          </a:p>
          <a:p>
            <a:pPr lvl="1"/>
            <a:r>
              <a:rPr lang="en-NZ" dirty="0" smtClean="0"/>
              <a:t>Specified by upgradeDomainCount in ServiceDefinition</a:t>
            </a:r>
          </a:p>
          <a:p>
            <a:pPr lvl="1"/>
            <a:r>
              <a:rPr lang="en-NZ" dirty="0" smtClean="0"/>
              <a:t>Default of 5</a:t>
            </a:r>
          </a:p>
          <a:p>
            <a:pPr lvl="1"/>
            <a:endParaRPr lang="en-NZ" dirty="0" smtClean="0"/>
          </a:p>
          <a:p>
            <a:r>
              <a:rPr lang="en-NZ" sz="3600" dirty="0">
                <a:solidFill>
                  <a:schemeClr val="accent2">
                    <a:alpha val="99000"/>
                  </a:schemeClr>
                </a:solidFill>
              </a:rPr>
              <a:t>Fabric splits Upgrade Domains across Fault Domains </a:t>
            </a:r>
            <a:r>
              <a:rPr lang="en-NZ" sz="3600" dirty="0" smtClean="0">
                <a:solidFill>
                  <a:schemeClr val="accent2">
                    <a:alpha val="99000"/>
                  </a:schemeClr>
                </a:solidFill>
              </a:rPr>
              <a:t>and </a:t>
            </a:r>
            <a:r>
              <a:rPr lang="en-NZ" sz="3600" dirty="0">
                <a:solidFill>
                  <a:schemeClr val="accent2">
                    <a:alpha val="99000"/>
                  </a:schemeClr>
                </a:solidFill>
              </a:rPr>
              <a:t>Across Roles</a:t>
            </a:r>
          </a:p>
        </p:txBody>
      </p:sp>
      <p:sp>
        <p:nvSpPr>
          <p:cNvPr id="7" name="Freeform 11"/>
          <p:cNvSpPr>
            <a:spLocks noEditPoints="1"/>
          </p:cNvSpPr>
          <p:nvPr/>
        </p:nvSpPr>
        <p:spPr bwMode="black">
          <a:xfrm>
            <a:off x="8471954" y="2797911"/>
            <a:ext cx="2315868" cy="231526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61433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701771" y="2841240"/>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gradFill>
                <a:gsLst>
                  <a:gs pos="0">
                    <a:srgbClr val="000000"/>
                  </a:gs>
                  <a:gs pos="100000">
                    <a:srgbClr val="000000"/>
                  </a:gs>
                </a:gsLst>
                <a:lin ang="5400000" scaled="0"/>
              </a:gradFill>
            </a:endParaRPr>
          </a:p>
        </p:txBody>
      </p:sp>
      <p:sp>
        <p:nvSpPr>
          <p:cNvPr id="9" name="Rectangle 8"/>
          <p:cNvSpPr/>
          <p:nvPr/>
        </p:nvSpPr>
        <p:spPr bwMode="auto">
          <a:xfrm>
            <a:off x="1559083" y="2716219"/>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8" name="Rectangle 7"/>
          <p:cNvSpPr/>
          <p:nvPr/>
        </p:nvSpPr>
        <p:spPr bwMode="auto">
          <a:xfrm>
            <a:off x="1435056" y="2591198"/>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pc="-50" dirty="0">
                <a:ln>
                  <a:solidFill>
                    <a:schemeClr val="bg1">
                      <a:alpha val="0"/>
                    </a:schemeClr>
                  </a:solidFill>
                </a:ln>
                <a:gradFill>
                  <a:gsLst>
                    <a:gs pos="0">
                      <a:srgbClr val="000000"/>
                    </a:gs>
                    <a:gs pos="100000">
                      <a:srgbClr val="000000"/>
                    </a:gs>
                  </a:gsLst>
                  <a:lin ang="5400000" scaled="0"/>
                </a:gradFill>
              </a:rPr>
              <a:t>Web Role</a:t>
            </a:r>
          </a:p>
        </p:txBody>
      </p:sp>
      <p:sp>
        <p:nvSpPr>
          <p:cNvPr id="2" name="Title 1"/>
          <p:cNvSpPr>
            <a:spLocks noGrp="1"/>
          </p:cNvSpPr>
          <p:nvPr>
            <p:ph type="title"/>
          </p:nvPr>
        </p:nvSpPr>
        <p:spPr/>
        <p:txBody>
          <a:bodyPr/>
          <a:lstStyle/>
          <a:p>
            <a:r>
              <a:rPr lang="en-US" dirty="0" smtClean="0"/>
              <a:t>Example Service Model for Upgrade</a:t>
            </a:r>
            <a:endParaRPr lang="en-US" dirty="0"/>
          </a:p>
        </p:txBody>
      </p:sp>
      <p:sp>
        <p:nvSpPr>
          <p:cNvPr id="11" name="Rectangle 10"/>
          <p:cNvSpPr/>
          <p:nvPr/>
        </p:nvSpPr>
        <p:spPr bwMode="auto">
          <a:xfrm>
            <a:off x="1311029" y="2466177"/>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4" name="Rectangle 3"/>
          <p:cNvSpPr/>
          <p:nvPr/>
        </p:nvSpPr>
        <p:spPr bwMode="auto">
          <a:xfrm>
            <a:off x="1187002" y="2341156"/>
            <a:ext cx="2921115" cy="2421583"/>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US" sz="3600" spc="-50" dirty="0">
                <a:ln>
                  <a:solidFill>
                    <a:schemeClr val="bg1">
                      <a:alpha val="0"/>
                    </a:schemeClr>
                  </a:solidFill>
                </a:ln>
                <a:solidFill>
                  <a:schemeClr val="bg1"/>
                </a:solidFill>
                <a:latin typeface="Segoe UI Light" pitchFamily="34" charset="0"/>
              </a:rPr>
              <a:t>Web </a:t>
            </a:r>
            <a:r>
              <a:rPr lang="en-US" sz="3600" spc="-50" dirty="0" smtClean="0">
                <a:ln>
                  <a:solidFill>
                    <a:schemeClr val="bg1">
                      <a:alpha val="0"/>
                    </a:schemeClr>
                  </a:solidFill>
                </a:ln>
                <a:solidFill>
                  <a:schemeClr val="bg1"/>
                </a:solidFill>
                <a:latin typeface="Segoe UI Light" pitchFamily="34" charset="0"/>
              </a:rPr>
              <a:t/>
            </a:r>
            <a:br>
              <a:rPr lang="en-US" sz="3600" spc="-50" dirty="0" smtClean="0">
                <a:ln>
                  <a:solidFill>
                    <a:schemeClr val="bg1">
                      <a:alpha val="0"/>
                    </a:schemeClr>
                  </a:solidFill>
                </a:ln>
                <a:solidFill>
                  <a:schemeClr val="bg1"/>
                </a:solidFill>
                <a:latin typeface="Segoe UI Light" pitchFamily="34" charset="0"/>
              </a:rPr>
            </a:br>
            <a:r>
              <a:rPr lang="en-US" sz="3600" spc="-50" dirty="0" smtClean="0">
                <a:ln>
                  <a:solidFill>
                    <a:schemeClr val="bg1">
                      <a:alpha val="0"/>
                    </a:schemeClr>
                  </a:solidFill>
                </a:ln>
                <a:solidFill>
                  <a:schemeClr val="bg1"/>
                </a:solidFill>
                <a:latin typeface="Segoe UI Light" pitchFamily="34" charset="0"/>
              </a:rPr>
              <a:t>Role</a:t>
            </a:r>
            <a:endParaRPr lang="en-US" sz="3600" spc="-50" dirty="0">
              <a:ln>
                <a:solidFill>
                  <a:schemeClr val="bg1">
                    <a:alpha val="0"/>
                  </a:schemeClr>
                </a:solidFill>
              </a:ln>
              <a:solidFill>
                <a:schemeClr val="bg1"/>
              </a:solidFill>
              <a:latin typeface="Segoe UI Light" pitchFamily="34" charset="0"/>
            </a:endParaRPr>
          </a:p>
        </p:txBody>
      </p:sp>
      <p:cxnSp>
        <p:nvCxnSpPr>
          <p:cNvPr id="6" name="Straight Arrow Connector 5"/>
          <p:cNvCxnSpPr/>
          <p:nvPr/>
        </p:nvCxnSpPr>
        <p:spPr>
          <a:xfrm flipV="1">
            <a:off x="2647559" y="1868189"/>
            <a:ext cx="0" cy="472966"/>
          </a:xfrm>
          <a:prstGeom prst="straightConnector1">
            <a:avLst/>
          </a:prstGeom>
          <a:ln w="57150">
            <a:tailEnd type="oval"/>
          </a:ln>
          <a:effectLst/>
        </p:spPr>
        <p:style>
          <a:lnRef idx="3">
            <a:schemeClr val="accent4"/>
          </a:lnRef>
          <a:fillRef idx="0">
            <a:schemeClr val="accent4"/>
          </a:fillRef>
          <a:effectRef idx="2">
            <a:schemeClr val="accent4"/>
          </a:effectRef>
          <a:fontRef idx="minor">
            <a:schemeClr val="tx1"/>
          </a:fontRef>
        </p:style>
      </p:cxnSp>
      <p:sp>
        <p:nvSpPr>
          <p:cNvPr id="10" name="TextBox 9"/>
          <p:cNvSpPr txBox="1"/>
          <p:nvPr/>
        </p:nvSpPr>
        <p:spPr>
          <a:xfrm>
            <a:off x="1764151" y="5477142"/>
            <a:ext cx="1954061" cy="369332"/>
          </a:xfrm>
          <a:prstGeom prst="rect">
            <a:avLst/>
          </a:prstGeom>
          <a:noFill/>
        </p:spPr>
        <p:txBody>
          <a:bodyPr wrap="none" lIns="0" tIns="0" rIns="0" bIns="0" rtlCol="0">
            <a:spAutoFit/>
          </a:bodyPr>
          <a:lstStyle/>
          <a:p>
            <a:r>
              <a:rPr lang="en-US" sz="2400" dirty="0" smtClean="0">
                <a:ln>
                  <a:solidFill>
                    <a:schemeClr val="bg1">
                      <a:alpha val="0"/>
                    </a:schemeClr>
                  </a:solidFill>
                </a:ln>
                <a:solidFill>
                  <a:srgbClr val="595959"/>
                </a:solidFill>
              </a:rPr>
              <a:t>Four Instances</a:t>
            </a:r>
          </a:p>
        </p:txBody>
      </p:sp>
      <p:sp>
        <p:nvSpPr>
          <p:cNvPr id="13" name="Rectangle 12"/>
          <p:cNvSpPr/>
          <p:nvPr/>
        </p:nvSpPr>
        <p:spPr bwMode="auto">
          <a:xfrm>
            <a:off x="5413774" y="2775999"/>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4" name="Rectangle 13"/>
          <p:cNvSpPr/>
          <p:nvPr/>
        </p:nvSpPr>
        <p:spPr bwMode="auto">
          <a:xfrm>
            <a:off x="5288191" y="2673816"/>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5" name="Rectangle 14"/>
          <p:cNvSpPr/>
          <p:nvPr/>
        </p:nvSpPr>
        <p:spPr bwMode="auto">
          <a:xfrm>
            <a:off x="5162609" y="2566613"/>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pc="-50" dirty="0">
                <a:ln>
                  <a:solidFill>
                    <a:schemeClr val="bg1">
                      <a:alpha val="0"/>
                    </a:schemeClr>
                  </a:solidFill>
                </a:ln>
                <a:gradFill>
                  <a:gsLst>
                    <a:gs pos="0">
                      <a:srgbClr val="000000"/>
                    </a:gs>
                    <a:gs pos="100000">
                      <a:srgbClr val="000000"/>
                    </a:gs>
                  </a:gsLst>
                  <a:lin ang="5400000" scaled="0"/>
                </a:gradFill>
              </a:rPr>
              <a:t>Web Role</a:t>
            </a:r>
          </a:p>
        </p:txBody>
      </p:sp>
      <p:sp>
        <p:nvSpPr>
          <p:cNvPr id="16" name="Rectangle 15"/>
          <p:cNvSpPr/>
          <p:nvPr/>
        </p:nvSpPr>
        <p:spPr bwMode="auto">
          <a:xfrm>
            <a:off x="5037027" y="2453603"/>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7" name="Rectangle 16"/>
          <p:cNvSpPr/>
          <p:nvPr/>
        </p:nvSpPr>
        <p:spPr bwMode="auto">
          <a:xfrm>
            <a:off x="4911445" y="2341156"/>
            <a:ext cx="2921115" cy="2421583"/>
          </a:xfrm>
          <a:prstGeom prst="rect">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US" sz="3600" spc="-50" dirty="0" smtClean="0">
                <a:ln>
                  <a:solidFill>
                    <a:schemeClr val="bg1">
                      <a:alpha val="0"/>
                    </a:schemeClr>
                  </a:solidFill>
                </a:ln>
                <a:solidFill>
                  <a:schemeClr val="bg1"/>
                </a:solidFill>
                <a:latin typeface="Segoe UI Light" pitchFamily="34" charset="0"/>
              </a:rPr>
              <a:t>Worker </a:t>
            </a:r>
            <a:br>
              <a:rPr lang="en-US" sz="3600" spc="-50" dirty="0" smtClean="0">
                <a:ln>
                  <a:solidFill>
                    <a:schemeClr val="bg1">
                      <a:alpha val="0"/>
                    </a:schemeClr>
                  </a:solidFill>
                </a:ln>
                <a:solidFill>
                  <a:schemeClr val="bg1"/>
                </a:solidFill>
                <a:latin typeface="Segoe UI Light" pitchFamily="34" charset="0"/>
              </a:rPr>
            </a:br>
            <a:r>
              <a:rPr lang="en-US" sz="3600" spc="-50" dirty="0" smtClean="0">
                <a:ln>
                  <a:solidFill>
                    <a:schemeClr val="bg1">
                      <a:alpha val="0"/>
                    </a:schemeClr>
                  </a:solidFill>
                </a:ln>
                <a:solidFill>
                  <a:schemeClr val="bg1"/>
                </a:solidFill>
                <a:latin typeface="Segoe UI Light" pitchFamily="34" charset="0"/>
              </a:rPr>
              <a:t>Role</a:t>
            </a:r>
          </a:p>
        </p:txBody>
      </p:sp>
      <p:sp>
        <p:nvSpPr>
          <p:cNvPr id="19" name="TextBox 18"/>
          <p:cNvSpPr txBox="1"/>
          <p:nvPr/>
        </p:nvSpPr>
        <p:spPr>
          <a:xfrm>
            <a:off x="5488594" y="5477142"/>
            <a:ext cx="1954061" cy="369332"/>
          </a:xfrm>
          <a:prstGeom prst="rect">
            <a:avLst/>
          </a:prstGeom>
          <a:noFill/>
        </p:spPr>
        <p:txBody>
          <a:bodyPr wrap="none" lIns="0" tIns="0" rIns="0" bIns="0" rtlCol="0">
            <a:spAutoFit/>
          </a:bodyPr>
          <a:lstStyle/>
          <a:p>
            <a:r>
              <a:rPr lang="en-US" sz="2400" dirty="0" smtClean="0">
                <a:ln>
                  <a:solidFill>
                    <a:schemeClr val="bg1">
                      <a:alpha val="0"/>
                    </a:schemeClr>
                  </a:solidFill>
                </a:ln>
                <a:solidFill>
                  <a:srgbClr val="595959"/>
                </a:solidFill>
              </a:rPr>
              <a:t>Four Instances</a:t>
            </a:r>
          </a:p>
        </p:txBody>
      </p:sp>
    </p:spTree>
    <p:extLst>
      <p:ext uri="{BB962C8B-B14F-4D97-AF65-F5344CB8AC3E}">
        <p14:creationId xmlns:p14="http://schemas.microsoft.com/office/powerpoint/2010/main" val="61469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NZ" dirty="0" smtClean="0"/>
              <a:t>Fault and Upgrade Domains</a:t>
            </a:r>
            <a:endParaRPr lang="en-NZ" dirty="0"/>
          </a:p>
        </p:txBody>
      </p:sp>
      <p:sp>
        <p:nvSpPr>
          <p:cNvPr id="3" name="Rectangle 2"/>
          <p:cNvSpPr/>
          <p:nvPr>
            <p:custDataLst>
              <p:tags r:id="rId1"/>
            </p:custDataLst>
          </p:nvPr>
        </p:nvSpPr>
        <p:spPr bwMode="auto">
          <a:xfrm>
            <a:off x="2250737" y="1444590"/>
            <a:ext cx="2664372" cy="4822860"/>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fontAlgn="base">
              <a:spcBef>
                <a:spcPct val="0"/>
              </a:spcBef>
              <a:spcAft>
                <a:spcPct val="0"/>
              </a:spcAft>
            </a:pPr>
            <a:r>
              <a:rPr lang="en-US" sz="2400" dirty="0" smtClean="0">
                <a:ln>
                  <a:solidFill>
                    <a:schemeClr val="bg1">
                      <a:alpha val="0"/>
                    </a:schemeClr>
                  </a:solidFill>
                </a:ln>
                <a:solidFill>
                  <a:srgbClr val="595959"/>
                </a:solidFill>
                <a:latin typeface="Segoe UI Light" pitchFamily="34" charset="0"/>
              </a:rPr>
              <a:t>Fault Domain</a:t>
            </a:r>
            <a:endParaRPr lang="en-US" sz="2400" dirty="0">
              <a:ln>
                <a:solidFill>
                  <a:schemeClr val="bg1">
                    <a:alpha val="0"/>
                  </a:schemeClr>
                </a:solidFill>
              </a:ln>
              <a:solidFill>
                <a:srgbClr val="595959"/>
              </a:solidFill>
              <a:latin typeface="Segoe UI Light" pitchFamily="34" charset="0"/>
            </a:endParaRPr>
          </a:p>
        </p:txBody>
      </p:sp>
      <p:sp>
        <p:nvSpPr>
          <p:cNvPr id="4" name="Rectangle 3"/>
          <p:cNvSpPr/>
          <p:nvPr>
            <p:custDataLst>
              <p:tags r:id="rId2"/>
            </p:custDataLst>
          </p:nvPr>
        </p:nvSpPr>
        <p:spPr bwMode="auto">
          <a:xfrm>
            <a:off x="2409443" y="1917834"/>
            <a:ext cx="2377440" cy="41617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dirty="0" smtClean="0">
                <a:ln>
                  <a:solidFill>
                    <a:schemeClr val="bg1">
                      <a:alpha val="0"/>
                    </a:schemeClr>
                  </a:solidFill>
                </a:ln>
                <a:solidFill>
                  <a:srgbClr val="595959"/>
                </a:solidFill>
              </a:rPr>
              <a:t>Rack</a:t>
            </a:r>
            <a:endParaRPr lang="en-US" sz="1400" dirty="0">
              <a:ln>
                <a:solidFill>
                  <a:schemeClr val="bg1">
                    <a:alpha val="0"/>
                  </a:schemeClr>
                </a:solidFill>
              </a:ln>
              <a:solidFill>
                <a:srgbClr val="595959"/>
              </a:solidFill>
            </a:endParaRPr>
          </a:p>
        </p:txBody>
      </p:sp>
      <p:sp>
        <p:nvSpPr>
          <p:cNvPr id="5" name="Rectangle 4"/>
          <p:cNvSpPr/>
          <p:nvPr>
            <p:custDataLst>
              <p:tags r:id="rId3"/>
            </p:custDataLst>
          </p:nvPr>
        </p:nvSpPr>
        <p:spPr bwMode="auto">
          <a:xfrm>
            <a:off x="2577083" y="2399219"/>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Web Role</a:t>
            </a:r>
          </a:p>
        </p:txBody>
      </p:sp>
      <p:sp>
        <p:nvSpPr>
          <p:cNvPr id="6" name="Rectangle 5"/>
          <p:cNvSpPr/>
          <p:nvPr>
            <p:custDataLst>
              <p:tags r:id="rId4"/>
            </p:custDataLst>
          </p:nvPr>
        </p:nvSpPr>
        <p:spPr bwMode="auto">
          <a:xfrm>
            <a:off x="2851403" y="2850051"/>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7" name="Rectangle 6"/>
          <p:cNvSpPr/>
          <p:nvPr>
            <p:custDataLst>
              <p:tags r:id="rId5"/>
            </p:custDataLst>
          </p:nvPr>
        </p:nvSpPr>
        <p:spPr bwMode="auto">
          <a:xfrm>
            <a:off x="2851403" y="347372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8" name="Rectangle 7"/>
          <p:cNvSpPr/>
          <p:nvPr>
            <p:custDataLst>
              <p:tags r:id="rId6"/>
            </p:custDataLst>
          </p:nvPr>
        </p:nvSpPr>
        <p:spPr bwMode="auto">
          <a:xfrm>
            <a:off x="2577083" y="4256211"/>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9" name="Rectangle 8"/>
          <p:cNvSpPr/>
          <p:nvPr>
            <p:custDataLst>
              <p:tags r:id="rId7"/>
            </p:custDataLst>
          </p:nvPr>
        </p:nvSpPr>
        <p:spPr bwMode="auto">
          <a:xfrm>
            <a:off x="2851403" y="4707042"/>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0" name="Rectangle 9"/>
          <p:cNvSpPr/>
          <p:nvPr>
            <p:custDataLst>
              <p:tags r:id="rId8"/>
            </p:custDataLst>
          </p:nvPr>
        </p:nvSpPr>
        <p:spPr bwMode="auto">
          <a:xfrm>
            <a:off x="2851403" y="533071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1" name="Rectangle 10"/>
          <p:cNvSpPr/>
          <p:nvPr>
            <p:custDataLst>
              <p:tags r:id="rId9"/>
            </p:custDataLst>
          </p:nvPr>
        </p:nvSpPr>
        <p:spPr bwMode="auto">
          <a:xfrm>
            <a:off x="7236394" y="1444590"/>
            <a:ext cx="2664372" cy="4822860"/>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fontAlgn="base">
              <a:spcBef>
                <a:spcPct val="0"/>
              </a:spcBef>
              <a:spcAft>
                <a:spcPct val="0"/>
              </a:spcAft>
            </a:pPr>
            <a:r>
              <a:rPr lang="en-US" sz="2400" dirty="0" smtClean="0">
                <a:ln>
                  <a:solidFill>
                    <a:schemeClr val="bg1">
                      <a:alpha val="0"/>
                    </a:schemeClr>
                  </a:solidFill>
                </a:ln>
                <a:solidFill>
                  <a:srgbClr val="595959"/>
                </a:solidFill>
                <a:latin typeface="Segoe UI Light" pitchFamily="34" charset="0"/>
              </a:rPr>
              <a:t>Fault Domain</a:t>
            </a:r>
            <a:endParaRPr lang="en-US" sz="2400" dirty="0">
              <a:ln>
                <a:solidFill>
                  <a:schemeClr val="bg1">
                    <a:alpha val="0"/>
                  </a:schemeClr>
                </a:solidFill>
              </a:ln>
              <a:solidFill>
                <a:srgbClr val="595959"/>
              </a:solidFill>
              <a:latin typeface="Segoe UI Light" pitchFamily="34" charset="0"/>
            </a:endParaRPr>
          </a:p>
        </p:txBody>
      </p:sp>
      <p:sp>
        <p:nvSpPr>
          <p:cNvPr id="12" name="Rectangle 11"/>
          <p:cNvSpPr/>
          <p:nvPr>
            <p:custDataLst>
              <p:tags r:id="rId10"/>
            </p:custDataLst>
          </p:nvPr>
        </p:nvSpPr>
        <p:spPr bwMode="auto">
          <a:xfrm>
            <a:off x="7395100" y="1917834"/>
            <a:ext cx="2377440" cy="41617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dirty="0" smtClean="0">
                <a:ln>
                  <a:solidFill>
                    <a:schemeClr val="bg1">
                      <a:alpha val="0"/>
                    </a:schemeClr>
                  </a:solidFill>
                </a:ln>
                <a:solidFill>
                  <a:srgbClr val="595959"/>
                </a:solidFill>
              </a:rPr>
              <a:t>Rack</a:t>
            </a:r>
            <a:endParaRPr lang="en-US" sz="1400" dirty="0">
              <a:ln>
                <a:solidFill>
                  <a:schemeClr val="bg1">
                    <a:alpha val="0"/>
                  </a:schemeClr>
                </a:solidFill>
              </a:ln>
              <a:solidFill>
                <a:srgbClr val="595959"/>
              </a:solidFill>
            </a:endParaRPr>
          </a:p>
        </p:txBody>
      </p:sp>
      <p:sp>
        <p:nvSpPr>
          <p:cNvPr id="13" name="Rectangle 12"/>
          <p:cNvSpPr/>
          <p:nvPr>
            <p:custDataLst>
              <p:tags r:id="rId11"/>
            </p:custDataLst>
          </p:nvPr>
        </p:nvSpPr>
        <p:spPr bwMode="auto">
          <a:xfrm>
            <a:off x="7562740" y="2399219"/>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Web Role</a:t>
            </a:r>
          </a:p>
        </p:txBody>
      </p:sp>
      <p:sp>
        <p:nvSpPr>
          <p:cNvPr id="14" name="Rectangle 13"/>
          <p:cNvSpPr/>
          <p:nvPr>
            <p:custDataLst>
              <p:tags r:id="rId12"/>
            </p:custDataLst>
          </p:nvPr>
        </p:nvSpPr>
        <p:spPr bwMode="auto">
          <a:xfrm>
            <a:off x="7837060" y="283933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5" name="Rectangle 14"/>
          <p:cNvSpPr/>
          <p:nvPr>
            <p:custDataLst>
              <p:tags r:id="rId13"/>
            </p:custDataLst>
          </p:nvPr>
        </p:nvSpPr>
        <p:spPr bwMode="auto">
          <a:xfrm>
            <a:off x="7837060" y="347372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6" name="Rectangle 15"/>
          <p:cNvSpPr/>
          <p:nvPr>
            <p:custDataLst>
              <p:tags r:id="rId14"/>
            </p:custDataLst>
          </p:nvPr>
        </p:nvSpPr>
        <p:spPr bwMode="auto">
          <a:xfrm>
            <a:off x="7562740" y="4256211"/>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17" name="Rectangle 16"/>
          <p:cNvSpPr/>
          <p:nvPr>
            <p:custDataLst>
              <p:tags r:id="rId15"/>
            </p:custDataLst>
          </p:nvPr>
        </p:nvSpPr>
        <p:spPr bwMode="auto">
          <a:xfrm>
            <a:off x="7837060" y="4707042"/>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8" name="Rectangle 17"/>
          <p:cNvSpPr/>
          <p:nvPr>
            <p:custDataLst>
              <p:tags r:id="rId16"/>
            </p:custDataLst>
          </p:nvPr>
        </p:nvSpPr>
        <p:spPr bwMode="auto">
          <a:xfrm>
            <a:off x="7837060" y="533071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9" name="Rectangle 18"/>
          <p:cNvSpPr/>
          <p:nvPr>
            <p:custDataLst>
              <p:tags r:id="rId17"/>
            </p:custDataLst>
          </p:nvPr>
        </p:nvSpPr>
        <p:spPr bwMode="auto">
          <a:xfrm>
            <a:off x="2332323" y="2802961"/>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20" name="Rectangle 19"/>
          <p:cNvSpPr/>
          <p:nvPr>
            <p:custDataLst>
              <p:tags r:id="rId18"/>
            </p:custDataLst>
          </p:nvPr>
        </p:nvSpPr>
        <p:spPr bwMode="auto">
          <a:xfrm>
            <a:off x="2332323" y="3426637"/>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21" name="Rectangle 20"/>
          <p:cNvSpPr/>
          <p:nvPr>
            <p:custDataLst>
              <p:tags r:id="rId19"/>
            </p:custDataLst>
          </p:nvPr>
        </p:nvSpPr>
        <p:spPr bwMode="auto">
          <a:xfrm>
            <a:off x="2332323" y="4659953"/>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22" name="Rectangle 21"/>
          <p:cNvSpPr/>
          <p:nvPr>
            <p:custDataLst>
              <p:tags r:id="rId20"/>
            </p:custDataLst>
          </p:nvPr>
        </p:nvSpPr>
        <p:spPr bwMode="auto">
          <a:xfrm>
            <a:off x="2332323" y="5283629"/>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Tree>
    <p:extLst>
      <p:ext uri="{BB962C8B-B14F-4D97-AF65-F5344CB8AC3E}">
        <p14:creationId xmlns:p14="http://schemas.microsoft.com/office/powerpoint/2010/main" val="341451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9" grpId="0" animBg="1"/>
      <p:bldP spid="20" grpId="0" animBg="1"/>
      <p:bldP spid="21"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Deployment</a:t>
            </a:r>
            <a:endParaRPr lang="en-US" dirty="0"/>
          </a:p>
        </p:txBody>
      </p:sp>
    </p:spTree>
    <p:extLst>
      <p:ext uri="{BB962C8B-B14F-4D97-AF65-F5344CB8AC3E}">
        <p14:creationId xmlns:p14="http://schemas.microsoft.com/office/powerpoint/2010/main" val="217617976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VIP Swap</a:t>
            </a:r>
            <a:endParaRPr lang="en-US" dirty="0"/>
          </a:p>
        </p:txBody>
      </p:sp>
      <p:sp>
        <p:nvSpPr>
          <p:cNvPr id="3" name="Content Placeholder 2"/>
          <p:cNvSpPr>
            <a:spLocks noGrp="1"/>
          </p:cNvSpPr>
          <p:nvPr>
            <p:ph type="body" sz="quarter" idx="10"/>
          </p:nvPr>
        </p:nvSpPr>
        <p:spPr>
          <a:xfrm>
            <a:off x="519112" y="1447799"/>
            <a:ext cx="6370575" cy="4565865"/>
          </a:xfrm>
        </p:spPr>
        <p:txBody>
          <a:bodyPr/>
          <a:lstStyle/>
          <a:p>
            <a:r>
              <a:rPr lang="en-US" sz="2800" dirty="0">
                <a:solidFill>
                  <a:schemeClr val="accent2">
                    <a:alpha val="99000"/>
                  </a:schemeClr>
                </a:solidFill>
              </a:rPr>
              <a:t>Swap Virtual IPs between the two slots</a:t>
            </a:r>
          </a:p>
          <a:p>
            <a:pPr lvl="1"/>
            <a:r>
              <a:rPr lang="en-US" dirty="0" smtClean="0"/>
              <a:t>Production becomes Staging</a:t>
            </a:r>
          </a:p>
          <a:p>
            <a:pPr lvl="1"/>
            <a:r>
              <a:rPr lang="en-US" dirty="0" smtClean="0"/>
              <a:t>Staging becomes Production</a:t>
            </a:r>
          </a:p>
          <a:p>
            <a:pPr lvl="1"/>
            <a:endParaRPr lang="en-US" dirty="0" smtClean="0"/>
          </a:p>
          <a:p>
            <a:r>
              <a:rPr lang="en-US" sz="2800" dirty="0">
                <a:solidFill>
                  <a:schemeClr val="accent2">
                    <a:alpha val="99000"/>
                  </a:schemeClr>
                </a:solidFill>
              </a:rPr>
              <a:t>Allows to quickly swap </a:t>
            </a:r>
            <a:r>
              <a:rPr lang="en-US" sz="2800" dirty="0" smtClean="0">
                <a:solidFill>
                  <a:schemeClr val="accent2">
                    <a:alpha val="99000"/>
                  </a:schemeClr>
                </a:solidFill>
              </a:rPr>
              <a:t>environments</a:t>
            </a:r>
            <a:endParaRPr lang="en-US" sz="2800" dirty="0">
              <a:solidFill>
                <a:schemeClr val="accent2">
                  <a:alpha val="99000"/>
                </a:schemeClr>
              </a:solidFill>
            </a:endParaRPr>
          </a:p>
          <a:p>
            <a:r>
              <a:rPr lang="en-US" sz="2800" dirty="0">
                <a:solidFill>
                  <a:schemeClr val="accent2">
                    <a:alpha val="99000"/>
                  </a:schemeClr>
                </a:solidFill>
              </a:rPr>
              <a:t>Essential for when service model has changed</a:t>
            </a:r>
          </a:p>
          <a:p>
            <a:pPr lvl="1"/>
            <a:r>
              <a:rPr lang="en-US" dirty="0" smtClean="0"/>
              <a:t>Exception: Changing public endpoints requires delete deployment</a:t>
            </a:r>
          </a:p>
          <a:p>
            <a:pPr lvl="1"/>
            <a:endParaRPr lang="en-US" dirty="0" smtClean="0"/>
          </a:p>
          <a:p>
            <a:r>
              <a:rPr lang="en-US" sz="2800" dirty="0">
                <a:solidFill>
                  <a:schemeClr val="accent2">
                    <a:alpha val="99000"/>
                  </a:schemeClr>
                </a:solidFill>
              </a:rPr>
              <a:t>No downtime </a:t>
            </a:r>
            <a:r>
              <a:rPr lang="en-US" sz="2800" dirty="0" smtClean="0">
                <a:solidFill>
                  <a:schemeClr val="accent2">
                    <a:alpha val="99000"/>
                  </a:schemeClr>
                </a:solidFill>
              </a:rPr>
              <a:t>incurred</a:t>
            </a:r>
            <a:endParaRPr lang="en-US" sz="2800" dirty="0">
              <a:solidFill>
                <a:schemeClr val="accent2">
                  <a:alpha val="99000"/>
                </a:schemeClr>
              </a:solidFill>
            </a:endParaRPr>
          </a:p>
          <a:p>
            <a:r>
              <a:rPr lang="en-US" sz="2800" dirty="0">
                <a:solidFill>
                  <a:schemeClr val="accent2">
                    <a:alpha val="99000"/>
                  </a:schemeClr>
                </a:solidFill>
              </a:rPr>
              <a:t>Developer Portal &amp; Service Management </a:t>
            </a:r>
            <a:r>
              <a:rPr lang="en-US" sz="2800" dirty="0" smtClean="0">
                <a:solidFill>
                  <a:schemeClr val="accent2">
                    <a:alpha val="99000"/>
                  </a:schemeClr>
                </a:solidFill>
              </a:rPr>
              <a:t>API</a:t>
            </a:r>
            <a:endParaRPr lang="en-US" sz="2800" dirty="0">
              <a:solidFill>
                <a:schemeClr val="accent2">
                  <a:alpha val="99000"/>
                </a:schemeClr>
              </a:solidFill>
            </a:endParaRPr>
          </a:p>
          <a:p>
            <a:r>
              <a:rPr lang="en-US" sz="2800" dirty="0">
                <a:solidFill>
                  <a:schemeClr val="accent2">
                    <a:alpha val="99000"/>
                  </a:schemeClr>
                </a:solidFill>
              </a:rPr>
              <a:t>Maintains the same external IP address</a:t>
            </a:r>
          </a:p>
        </p:txBody>
      </p:sp>
      <p:grpSp>
        <p:nvGrpSpPr>
          <p:cNvPr id="20" name="Group 19"/>
          <p:cNvGrpSpPr/>
          <p:nvPr/>
        </p:nvGrpSpPr>
        <p:grpSpPr>
          <a:xfrm>
            <a:off x="7277138" y="1611673"/>
            <a:ext cx="4151376" cy="4146801"/>
            <a:chOff x="7277138" y="1444625"/>
            <a:chExt cx="4151376" cy="4146801"/>
          </a:xfrm>
        </p:grpSpPr>
        <p:sp>
          <p:nvSpPr>
            <p:cNvPr id="4" name="Rectangle 3"/>
            <p:cNvSpPr/>
            <p:nvPr>
              <p:custDataLst>
                <p:tags r:id="rId1"/>
              </p:custDataLst>
            </p:nvPr>
          </p:nvSpPr>
          <p:spPr bwMode="auto">
            <a:xfrm>
              <a:off x="7277138" y="1444625"/>
              <a:ext cx="4151376" cy="41468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0" rIns="91436" bIns="0" numCol="1" rtlCol="0" anchor="ctr" anchorCtr="0" compatLnSpc="1">
              <a:prstTxWarp prst="textNoShape">
                <a:avLst/>
              </a:prstTxWarp>
              <a:noAutofit/>
            </a:bodyPr>
            <a:lstStyle/>
            <a:p>
              <a:pPr defTabSz="913788" fontAlgn="base">
                <a:spcBef>
                  <a:spcPct val="0"/>
                </a:spcBef>
                <a:spcAft>
                  <a:spcPct val="0"/>
                </a:spcAft>
              </a:pPr>
              <a:r>
                <a:rPr lang="en-US" sz="2400" dirty="0">
                  <a:ln>
                    <a:solidFill>
                      <a:schemeClr val="bg1">
                        <a:alpha val="0"/>
                      </a:schemeClr>
                    </a:solidFill>
                  </a:ln>
                  <a:solidFill>
                    <a:schemeClr val="bg1"/>
                  </a:solidFill>
                </a:rPr>
                <a:t>For the Best User Experience</a:t>
              </a:r>
              <a:br>
                <a:rPr lang="en-US" sz="2400" dirty="0">
                  <a:ln>
                    <a:solidFill>
                      <a:schemeClr val="bg1">
                        <a:alpha val="0"/>
                      </a:schemeClr>
                    </a:solidFill>
                  </a:ln>
                  <a:solidFill>
                    <a:schemeClr val="bg1"/>
                  </a:solidFill>
                </a:rPr>
              </a:br>
              <a:r>
                <a:rPr lang="en-US" sz="2400" dirty="0">
                  <a:ln>
                    <a:solidFill>
                      <a:schemeClr val="bg1">
                        <a:alpha val="0"/>
                      </a:schemeClr>
                    </a:solidFill>
                  </a:ln>
                  <a:solidFill>
                    <a:schemeClr val="bg1"/>
                  </a:solidFill>
                </a:rPr>
                <a:t>Invest in warming up the same number of instances in Staging before swapping in to Production</a:t>
              </a:r>
            </a:p>
          </p:txBody>
        </p:sp>
        <p:grpSp>
          <p:nvGrpSpPr>
            <p:cNvPr id="19" name="Group 18"/>
            <p:cNvGrpSpPr/>
            <p:nvPr/>
          </p:nvGrpSpPr>
          <p:grpSpPr>
            <a:xfrm>
              <a:off x="8661578" y="1613033"/>
              <a:ext cx="934404" cy="1801972"/>
              <a:chOff x="8574833" y="1314453"/>
              <a:chExt cx="1089232" cy="2100551"/>
            </a:xfrm>
          </p:grpSpPr>
          <p:grpSp>
            <p:nvGrpSpPr>
              <p:cNvPr id="8" name="Group 7"/>
              <p:cNvGrpSpPr/>
              <p:nvPr/>
            </p:nvGrpSpPr>
            <p:grpSpPr>
              <a:xfrm>
                <a:off x="8952033" y="1606290"/>
                <a:ext cx="712032" cy="1808714"/>
                <a:chOff x="7558088" y="1685925"/>
                <a:chExt cx="1322387" cy="3359150"/>
              </a:xfrm>
              <a:solidFill>
                <a:schemeClr val="bg1"/>
              </a:solidFill>
            </p:grpSpPr>
            <p:sp>
              <p:nvSpPr>
                <p:cNvPr id="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17"/>
              <p:cNvGrpSpPr/>
              <p:nvPr/>
            </p:nvGrpSpPr>
            <p:grpSpPr>
              <a:xfrm>
                <a:off x="8574833" y="1314453"/>
                <a:ext cx="445893" cy="588960"/>
                <a:chOff x="5353050" y="2446338"/>
                <a:chExt cx="1484313" cy="1960562"/>
              </a:xfrm>
              <a:solidFill>
                <a:schemeClr val="bg1"/>
              </a:solidFill>
            </p:grpSpPr>
            <p:sp>
              <p:nvSpPr>
                <p:cNvPr id="13" name="Freeform 7"/>
                <p:cNvSpPr>
                  <a:spLocks noEditPoints="1"/>
                </p:cNvSpPr>
                <p:nvPr/>
              </p:nvSpPr>
              <p:spPr bwMode="auto">
                <a:xfrm>
                  <a:off x="5353050" y="2446338"/>
                  <a:ext cx="1484313" cy="1484312"/>
                </a:xfrm>
                <a:custGeom>
                  <a:avLst/>
                  <a:gdLst>
                    <a:gd name="T0" fmla="*/ 198 w 396"/>
                    <a:gd name="T1" fmla="*/ 0 h 396"/>
                    <a:gd name="T2" fmla="*/ 0 w 396"/>
                    <a:gd name="T3" fmla="*/ 198 h 396"/>
                    <a:gd name="T4" fmla="*/ 198 w 396"/>
                    <a:gd name="T5" fmla="*/ 396 h 396"/>
                    <a:gd name="T6" fmla="*/ 396 w 396"/>
                    <a:gd name="T7" fmla="*/ 198 h 396"/>
                    <a:gd name="T8" fmla="*/ 198 w 396"/>
                    <a:gd name="T9" fmla="*/ 0 h 396"/>
                    <a:gd name="T10" fmla="*/ 198 w 396"/>
                    <a:gd name="T11" fmla="*/ 369 h 396"/>
                    <a:gd name="T12" fmla="*/ 27 w 396"/>
                    <a:gd name="T13" fmla="*/ 198 h 396"/>
                    <a:gd name="T14" fmla="*/ 198 w 396"/>
                    <a:gd name="T15" fmla="*/ 28 h 396"/>
                    <a:gd name="T16" fmla="*/ 368 w 396"/>
                    <a:gd name="T17" fmla="*/ 198 h 396"/>
                    <a:gd name="T18" fmla="*/ 198 w 396"/>
                    <a:gd name="T19" fmla="*/ 3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396">
                      <a:moveTo>
                        <a:pt x="198" y="0"/>
                      </a:moveTo>
                      <a:cubicBezTo>
                        <a:pt x="88" y="0"/>
                        <a:pt x="0" y="89"/>
                        <a:pt x="0" y="198"/>
                      </a:cubicBezTo>
                      <a:cubicBezTo>
                        <a:pt x="0" y="308"/>
                        <a:pt x="88" y="396"/>
                        <a:pt x="198" y="396"/>
                      </a:cubicBezTo>
                      <a:cubicBezTo>
                        <a:pt x="307" y="396"/>
                        <a:pt x="396" y="308"/>
                        <a:pt x="396" y="198"/>
                      </a:cubicBezTo>
                      <a:cubicBezTo>
                        <a:pt x="396" y="89"/>
                        <a:pt x="307" y="0"/>
                        <a:pt x="198" y="0"/>
                      </a:cubicBezTo>
                      <a:close/>
                      <a:moveTo>
                        <a:pt x="198" y="369"/>
                      </a:moveTo>
                      <a:cubicBezTo>
                        <a:pt x="104" y="369"/>
                        <a:pt x="27" y="292"/>
                        <a:pt x="27" y="198"/>
                      </a:cubicBezTo>
                      <a:cubicBezTo>
                        <a:pt x="27" y="104"/>
                        <a:pt x="104" y="28"/>
                        <a:pt x="198" y="28"/>
                      </a:cubicBezTo>
                      <a:cubicBezTo>
                        <a:pt x="292" y="28"/>
                        <a:pt x="368" y="104"/>
                        <a:pt x="368" y="198"/>
                      </a:cubicBezTo>
                      <a:cubicBezTo>
                        <a:pt x="368" y="292"/>
                        <a:pt x="292" y="369"/>
                        <a:pt x="198" y="3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5713413" y="2806700"/>
                  <a:ext cx="738188" cy="738187"/>
                </a:xfrm>
                <a:custGeom>
                  <a:avLst/>
                  <a:gdLst>
                    <a:gd name="T0" fmla="*/ 288 w 465"/>
                    <a:gd name="T1" fmla="*/ 0 h 465"/>
                    <a:gd name="T2" fmla="*/ 177 w 465"/>
                    <a:gd name="T3" fmla="*/ 0 h 465"/>
                    <a:gd name="T4" fmla="*/ 177 w 465"/>
                    <a:gd name="T5" fmla="*/ 177 h 465"/>
                    <a:gd name="T6" fmla="*/ 0 w 465"/>
                    <a:gd name="T7" fmla="*/ 177 h 465"/>
                    <a:gd name="T8" fmla="*/ 0 w 465"/>
                    <a:gd name="T9" fmla="*/ 288 h 465"/>
                    <a:gd name="T10" fmla="*/ 177 w 465"/>
                    <a:gd name="T11" fmla="*/ 288 h 465"/>
                    <a:gd name="T12" fmla="*/ 177 w 465"/>
                    <a:gd name="T13" fmla="*/ 465 h 465"/>
                    <a:gd name="T14" fmla="*/ 288 w 465"/>
                    <a:gd name="T15" fmla="*/ 465 h 465"/>
                    <a:gd name="T16" fmla="*/ 288 w 465"/>
                    <a:gd name="T17" fmla="*/ 288 h 465"/>
                    <a:gd name="T18" fmla="*/ 465 w 465"/>
                    <a:gd name="T19" fmla="*/ 288 h 465"/>
                    <a:gd name="T20" fmla="*/ 465 w 465"/>
                    <a:gd name="T21" fmla="*/ 177 h 465"/>
                    <a:gd name="T22" fmla="*/ 288 w 465"/>
                    <a:gd name="T23" fmla="*/ 177 h 465"/>
                    <a:gd name="T24" fmla="*/ 288 w 465"/>
                    <a:gd name="T25"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465">
                      <a:moveTo>
                        <a:pt x="288" y="0"/>
                      </a:moveTo>
                      <a:lnTo>
                        <a:pt x="177" y="0"/>
                      </a:lnTo>
                      <a:lnTo>
                        <a:pt x="177" y="177"/>
                      </a:lnTo>
                      <a:lnTo>
                        <a:pt x="0" y="177"/>
                      </a:lnTo>
                      <a:lnTo>
                        <a:pt x="0" y="288"/>
                      </a:lnTo>
                      <a:lnTo>
                        <a:pt x="177" y="288"/>
                      </a:lnTo>
                      <a:lnTo>
                        <a:pt x="177" y="465"/>
                      </a:lnTo>
                      <a:lnTo>
                        <a:pt x="288" y="465"/>
                      </a:lnTo>
                      <a:lnTo>
                        <a:pt x="288" y="288"/>
                      </a:lnTo>
                      <a:lnTo>
                        <a:pt x="465" y="288"/>
                      </a:lnTo>
                      <a:lnTo>
                        <a:pt x="465" y="177"/>
                      </a:lnTo>
                      <a:lnTo>
                        <a:pt x="288" y="177"/>
                      </a:lnTo>
                      <a:lnTo>
                        <a:pt x="2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Oval 9"/>
                <p:cNvSpPr>
                  <a:spLocks noChangeArrowheads="1"/>
                </p:cNvSpPr>
                <p:nvPr/>
              </p:nvSpPr>
              <p:spPr bwMode="auto">
                <a:xfrm>
                  <a:off x="6489700" y="3919538"/>
                  <a:ext cx="93663" cy="904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Oval 10"/>
                <p:cNvSpPr>
                  <a:spLocks noChangeArrowheads="1"/>
                </p:cNvSpPr>
                <p:nvPr/>
              </p:nvSpPr>
              <p:spPr bwMode="auto">
                <a:xfrm>
                  <a:off x="6608763" y="4114800"/>
                  <a:ext cx="93663" cy="936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11"/>
                <p:cNvSpPr>
                  <a:spLocks noChangeArrowheads="1"/>
                </p:cNvSpPr>
                <p:nvPr/>
              </p:nvSpPr>
              <p:spPr bwMode="auto">
                <a:xfrm>
                  <a:off x="6732588" y="4313238"/>
                  <a:ext cx="93663" cy="936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801694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VIP </a:t>
            </a:r>
            <a:r>
              <a:rPr lang="en-US" dirty="0" smtClean="0"/>
              <a:t>Swap Upgrade</a:t>
            </a:r>
            <a:endParaRPr lang="en-US" dirty="0"/>
          </a:p>
        </p:txBody>
      </p:sp>
      <p:sp>
        <p:nvSpPr>
          <p:cNvPr id="3" name="Rectangle 2"/>
          <p:cNvSpPr/>
          <p:nvPr/>
        </p:nvSpPr>
        <p:spPr bwMode="auto">
          <a:xfrm>
            <a:off x="519113" y="2717547"/>
            <a:ext cx="2462158" cy="21031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chemeClr val="bg1">
                    <a:alpha val="99000"/>
                  </a:schemeClr>
                </a:solidFill>
                <a:latin typeface="Segoe UI Light" pitchFamily="34" charset="0"/>
              </a:rPr>
              <a:t>Load Balancer: </a:t>
            </a:r>
          </a:p>
        </p:txBody>
      </p:sp>
      <p:sp>
        <p:nvSpPr>
          <p:cNvPr id="4" name="Rectangle 3"/>
          <p:cNvSpPr/>
          <p:nvPr/>
        </p:nvSpPr>
        <p:spPr bwMode="auto">
          <a:xfrm>
            <a:off x="3129488" y="1446626"/>
            <a:ext cx="5034798" cy="23317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spcCol="0"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Deployment</a:t>
            </a:r>
          </a:p>
          <a:p>
            <a:pPr algn="ctr" defTabSz="913788" fontAlgn="base">
              <a:spcBef>
                <a:spcPts val="1200"/>
              </a:spcBef>
              <a:spcAft>
                <a:spcPct val="0"/>
              </a:spcAft>
            </a:pPr>
            <a:endParaRPr lang="en-US" sz="2200" dirty="0">
              <a:ln>
                <a:solidFill>
                  <a:schemeClr val="bg1">
                    <a:alpha val="0"/>
                  </a:schemeClr>
                </a:solidFill>
              </a:ln>
              <a:solidFill>
                <a:srgbClr val="595959"/>
              </a:solidFill>
              <a:latin typeface="Segoe UI Light" pitchFamily="34" charset="0"/>
            </a:endParaRPr>
          </a:p>
        </p:txBody>
      </p:sp>
      <p:sp>
        <p:nvSpPr>
          <p:cNvPr id="5" name="Rectangle 4"/>
          <p:cNvSpPr/>
          <p:nvPr/>
        </p:nvSpPr>
        <p:spPr bwMode="auto">
          <a:xfrm>
            <a:off x="3262215" y="1956880"/>
            <a:ext cx="2156552" cy="16708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smtClean="0">
                <a:ln>
                  <a:solidFill>
                    <a:schemeClr val="bg1">
                      <a:alpha val="0"/>
                    </a:schemeClr>
                  </a:solidFill>
                </a:ln>
                <a:solidFill>
                  <a:schemeClr val="bg1"/>
                </a:solidFill>
              </a:rPr>
              <a:t>Web Role</a:t>
            </a:r>
            <a:endParaRPr lang="en-US" dirty="0">
              <a:ln>
                <a:solidFill>
                  <a:schemeClr val="bg1">
                    <a:alpha val="0"/>
                  </a:schemeClr>
                </a:solidFill>
              </a:ln>
              <a:solidFill>
                <a:schemeClr val="bg1"/>
              </a:solidFill>
            </a:endParaRPr>
          </a:p>
        </p:txBody>
      </p:sp>
      <p:sp>
        <p:nvSpPr>
          <p:cNvPr id="6" name="Rectangle 5"/>
          <p:cNvSpPr/>
          <p:nvPr/>
        </p:nvSpPr>
        <p:spPr bwMode="auto">
          <a:xfrm>
            <a:off x="5841418" y="1956880"/>
            <a:ext cx="2156552" cy="16708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a:ln>
                  <a:solidFill>
                    <a:schemeClr val="bg1">
                      <a:alpha val="0"/>
                    </a:schemeClr>
                  </a:solidFill>
                </a:ln>
                <a:solidFill>
                  <a:schemeClr val="bg1"/>
                </a:solidFill>
              </a:rPr>
              <a:t>Worker </a:t>
            </a:r>
            <a:r>
              <a:rPr lang="en-US" dirty="0" smtClean="0">
                <a:ln>
                  <a:solidFill>
                    <a:schemeClr val="bg1">
                      <a:alpha val="0"/>
                    </a:schemeClr>
                  </a:solidFill>
                </a:ln>
                <a:solidFill>
                  <a:schemeClr val="bg1"/>
                </a:solidFill>
              </a:rPr>
              <a:t>Role</a:t>
            </a:r>
            <a:endParaRPr lang="en-US" dirty="0">
              <a:ln>
                <a:solidFill>
                  <a:schemeClr val="bg1">
                    <a:alpha val="0"/>
                  </a:schemeClr>
                </a:solidFill>
              </a:ln>
              <a:solidFill>
                <a:schemeClr val="bg1"/>
              </a:solidFill>
            </a:endParaRPr>
          </a:p>
        </p:txBody>
      </p:sp>
      <p:sp>
        <p:nvSpPr>
          <p:cNvPr id="7" name="Rectangle 6"/>
          <p:cNvSpPr/>
          <p:nvPr/>
        </p:nvSpPr>
        <p:spPr bwMode="auto">
          <a:xfrm>
            <a:off x="3475789" y="241904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8" name="Rectangle 7"/>
          <p:cNvSpPr/>
          <p:nvPr/>
        </p:nvSpPr>
        <p:spPr bwMode="auto">
          <a:xfrm>
            <a:off x="3475790" y="302096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9" name="Rectangle 8"/>
          <p:cNvSpPr/>
          <p:nvPr/>
        </p:nvSpPr>
        <p:spPr bwMode="auto">
          <a:xfrm>
            <a:off x="6054994" y="241904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0" name="Rectangle 9"/>
          <p:cNvSpPr/>
          <p:nvPr/>
        </p:nvSpPr>
        <p:spPr bwMode="auto">
          <a:xfrm>
            <a:off x="6054992" y="302096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1" name="Rectangle 10"/>
          <p:cNvSpPr/>
          <p:nvPr/>
        </p:nvSpPr>
        <p:spPr bwMode="auto">
          <a:xfrm>
            <a:off x="835792" y="3549788"/>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Prod</a:t>
            </a:r>
          </a:p>
        </p:txBody>
      </p:sp>
      <p:sp>
        <p:nvSpPr>
          <p:cNvPr id="12" name="Rectangle 11"/>
          <p:cNvSpPr/>
          <p:nvPr/>
        </p:nvSpPr>
        <p:spPr bwMode="auto">
          <a:xfrm>
            <a:off x="835792" y="4179197"/>
            <a:ext cx="1828800" cy="466344"/>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Stage</a:t>
            </a:r>
          </a:p>
        </p:txBody>
      </p:sp>
      <p:sp>
        <p:nvSpPr>
          <p:cNvPr id="13" name="Rectangle 12"/>
          <p:cNvSpPr/>
          <p:nvPr/>
        </p:nvSpPr>
        <p:spPr bwMode="auto">
          <a:xfrm>
            <a:off x="835792" y="3549788"/>
            <a:ext cx="1828800" cy="466344"/>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Prod</a:t>
            </a:r>
          </a:p>
        </p:txBody>
      </p:sp>
      <p:sp>
        <p:nvSpPr>
          <p:cNvPr id="14" name="Rectangle 13"/>
          <p:cNvSpPr/>
          <p:nvPr/>
        </p:nvSpPr>
        <p:spPr bwMode="auto">
          <a:xfrm>
            <a:off x="835792" y="4179197"/>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Stage</a:t>
            </a:r>
          </a:p>
        </p:txBody>
      </p:sp>
      <p:sp>
        <p:nvSpPr>
          <p:cNvPr id="15" name="Rectangle 14"/>
          <p:cNvSpPr/>
          <p:nvPr/>
        </p:nvSpPr>
        <p:spPr bwMode="auto">
          <a:xfrm>
            <a:off x="3129488" y="3935730"/>
            <a:ext cx="5034798" cy="23317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spcCol="0"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Deployment</a:t>
            </a:r>
          </a:p>
          <a:p>
            <a:pPr algn="ctr" defTabSz="913788" fontAlgn="base">
              <a:spcBef>
                <a:spcPts val="1200"/>
              </a:spcBef>
              <a:spcAft>
                <a:spcPct val="0"/>
              </a:spcAft>
            </a:pPr>
            <a:endParaRPr lang="en-US" sz="2200" dirty="0">
              <a:ln>
                <a:solidFill>
                  <a:schemeClr val="bg1">
                    <a:alpha val="0"/>
                  </a:schemeClr>
                </a:solidFill>
              </a:ln>
              <a:solidFill>
                <a:srgbClr val="595959"/>
              </a:solidFill>
              <a:latin typeface="Segoe UI Light" pitchFamily="34" charset="0"/>
            </a:endParaRPr>
          </a:p>
        </p:txBody>
      </p:sp>
      <p:sp>
        <p:nvSpPr>
          <p:cNvPr id="16" name="Rectangle 15"/>
          <p:cNvSpPr/>
          <p:nvPr/>
        </p:nvSpPr>
        <p:spPr bwMode="auto">
          <a:xfrm>
            <a:off x="3262215" y="4371239"/>
            <a:ext cx="2156552" cy="16708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smtClean="0">
                <a:ln>
                  <a:solidFill>
                    <a:schemeClr val="bg1">
                      <a:alpha val="0"/>
                    </a:schemeClr>
                  </a:solidFill>
                </a:ln>
                <a:solidFill>
                  <a:schemeClr val="bg1"/>
                </a:solidFill>
              </a:rPr>
              <a:t>Web Role</a:t>
            </a:r>
            <a:endParaRPr lang="en-US" dirty="0">
              <a:ln>
                <a:solidFill>
                  <a:schemeClr val="bg1">
                    <a:alpha val="0"/>
                  </a:schemeClr>
                </a:solidFill>
              </a:ln>
              <a:solidFill>
                <a:schemeClr val="bg1"/>
              </a:solidFill>
            </a:endParaRPr>
          </a:p>
        </p:txBody>
      </p:sp>
      <p:sp>
        <p:nvSpPr>
          <p:cNvPr id="17" name="Rectangle 16"/>
          <p:cNvSpPr/>
          <p:nvPr/>
        </p:nvSpPr>
        <p:spPr bwMode="auto">
          <a:xfrm>
            <a:off x="5841418" y="4371240"/>
            <a:ext cx="2156552" cy="16708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a:ln>
                  <a:solidFill>
                    <a:schemeClr val="bg1">
                      <a:alpha val="0"/>
                    </a:schemeClr>
                  </a:solidFill>
                </a:ln>
                <a:solidFill>
                  <a:schemeClr val="bg1"/>
                </a:solidFill>
              </a:rPr>
              <a:t>Worker Role</a:t>
            </a:r>
          </a:p>
        </p:txBody>
      </p:sp>
      <p:sp>
        <p:nvSpPr>
          <p:cNvPr id="18" name="Rectangle 17"/>
          <p:cNvSpPr/>
          <p:nvPr/>
        </p:nvSpPr>
        <p:spPr bwMode="auto">
          <a:xfrm>
            <a:off x="3475789" y="483340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19" name="Rectangle 18"/>
          <p:cNvSpPr/>
          <p:nvPr/>
        </p:nvSpPr>
        <p:spPr bwMode="auto">
          <a:xfrm>
            <a:off x="3475790" y="543532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20" name="Rectangle 19"/>
          <p:cNvSpPr/>
          <p:nvPr/>
        </p:nvSpPr>
        <p:spPr bwMode="auto">
          <a:xfrm>
            <a:off x="6054994" y="483340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21" name="Rectangle 20"/>
          <p:cNvSpPr/>
          <p:nvPr/>
        </p:nvSpPr>
        <p:spPr bwMode="auto">
          <a:xfrm>
            <a:off x="6054992" y="5435321"/>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Tree>
    <p:extLst>
      <p:ext uri="{BB962C8B-B14F-4D97-AF65-F5344CB8AC3E}">
        <p14:creationId xmlns:p14="http://schemas.microsoft.com/office/powerpoint/2010/main" val="4105559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In-Place Upgrade</a:t>
            </a:r>
            <a:endParaRPr lang="en-US" dirty="0"/>
          </a:p>
        </p:txBody>
      </p:sp>
      <p:sp>
        <p:nvSpPr>
          <p:cNvPr id="3" name="Content Placeholder 2"/>
          <p:cNvSpPr>
            <a:spLocks noGrp="1"/>
          </p:cNvSpPr>
          <p:nvPr>
            <p:ph type="body" sz="quarter" idx="10"/>
          </p:nvPr>
        </p:nvSpPr>
        <p:spPr>
          <a:xfrm>
            <a:off x="519113" y="1447799"/>
            <a:ext cx="5891019" cy="4339650"/>
          </a:xfrm>
        </p:spPr>
        <p:txBody>
          <a:bodyPr/>
          <a:lstStyle/>
          <a:p>
            <a:r>
              <a:rPr lang="en-US" dirty="0" smtClean="0">
                <a:solidFill>
                  <a:schemeClr val="accent2">
                    <a:alpha val="99000"/>
                  </a:schemeClr>
                </a:solidFill>
              </a:rPr>
              <a:t>Performs a rolling upgrade on live service</a:t>
            </a:r>
          </a:p>
          <a:p>
            <a:r>
              <a:rPr lang="en-US" dirty="0" smtClean="0">
                <a:solidFill>
                  <a:schemeClr val="accent2">
                    <a:alpha val="99000"/>
                  </a:schemeClr>
                </a:solidFill>
              </a:rPr>
              <a:t>Leverages Upgrade Domains</a:t>
            </a:r>
          </a:p>
          <a:p>
            <a:r>
              <a:rPr lang="en-US" dirty="0" smtClean="0">
                <a:solidFill>
                  <a:schemeClr val="accent2">
                    <a:alpha val="99000"/>
                  </a:schemeClr>
                </a:solidFill>
              </a:rPr>
              <a:t>Developer Portal &amp; Service Management API</a:t>
            </a:r>
          </a:p>
          <a:p>
            <a:r>
              <a:rPr lang="en-US" dirty="0" smtClean="0">
                <a:solidFill>
                  <a:schemeClr val="accent2">
                    <a:alpha val="99000"/>
                  </a:schemeClr>
                </a:solidFill>
              </a:rPr>
              <a:t>Automatic or Manual</a:t>
            </a:r>
          </a:p>
          <a:p>
            <a:r>
              <a:rPr lang="en-US" dirty="0" smtClean="0">
                <a:solidFill>
                  <a:schemeClr val="accent2">
                    <a:alpha val="99000"/>
                  </a:schemeClr>
                </a:solidFill>
              </a:rPr>
              <a:t>Operating System Patches</a:t>
            </a:r>
            <a:endParaRPr lang="en-US" dirty="0">
              <a:solidFill>
                <a:schemeClr val="accent2">
                  <a:alpha val="99000"/>
                </a:schemeClr>
              </a:solidFill>
            </a:endParaRPr>
          </a:p>
        </p:txBody>
      </p:sp>
      <p:grpSp>
        <p:nvGrpSpPr>
          <p:cNvPr id="22" name="Group 21"/>
          <p:cNvGrpSpPr/>
          <p:nvPr/>
        </p:nvGrpSpPr>
        <p:grpSpPr>
          <a:xfrm>
            <a:off x="7274477" y="1444625"/>
            <a:ext cx="4151376" cy="4146801"/>
            <a:chOff x="1405522" y="1444625"/>
            <a:chExt cx="4151376" cy="4146801"/>
          </a:xfrm>
        </p:grpSpPr>
        <p:sp>
          <p:nvSpPr>
            <p:cNvPr id="9" name="Rectangle 8"/>
            <p:cNvSpPr/>
            <p:nvPr>
              <p:custDataLst>
                <p:tags r:id="rId1"/>
              </p:custDataLst>
            </p:nvPr>
          </p:nvSpPr>
          <p:spPr bwMode="auto">
            <a:xfrm>
              <a:off x="1405522" y="1444625"/>
              <a:ext cx="4151376" cy="41468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0" rIns="91436" bIns="0" numCol="1" rtlCol="0" anchor="ctr" anchorCtr="0" compatLnSpc="1">
              <a:prstTxWarp prst="textNoShape">
                <a:avLst/>
              </a:prstTxWarp>
              <a:noAutofit/>
            </a:bodyPr>
            <a:lstStyle/>
            <a:p>
              <a:pPr defTabSz="913788" fontAlgn="base">
                <a:spcBef>
                  <a:spcPct val="0"/>
                </a:spcBef>
                <a:spcAft>
                  <a:spcPct val="0"/>
                </a:spcAft>
              </a:pPr>
              <a:r>
                <a:rPr lang="en-US" sz="2400" dirty="0">
                  <a:ln>
                    <a:solidFill>
                      <a:schemeClr val="bg1">
                        <a:alpha val="0"/>
                      </a:schemeClr>
                    </a:solidFill>
                  </a:ln>
                  <a:solidFill>
                    <a:schemeClr val="bg1"/>
                  </a:solidFill>
                </a:rPr>
                <a:t>Always assume you will have old and new versions of your service running side by side. </a:t>
              </a:r>
              <a:br>
                <a:rPr lang="en-US" sz="2400" dirty="0">
                  <a:ln>
                    <a:solidFill>
                      <a:schemeClr val="bg1">
                        <a:alpha val="0"/>
                      </a:schemeClr>
                    </a:solidFill>
                  </a:ln>
                  <a:solidFill>
                    <a:schemeClr val="bg1"/>
                  </a:solidFill>
                </a:rPr>
              </a:br>
              <a:r>
                <a:rPr lang="en-US" sz="2400" dirty="0">
                  <a:ln>
                    <a:solidFill>
                      <a:schemeClr val="bg1">
                        <a:alpha val="0"/>
                      </a:schemeClr>
                    </a:solidFill>
                  </a:ln>
                  <a:solidFill>
                    <a:schemeClr val="bg1"/>
                  </a:solidFill>
                </a:rPr>
                <a:t>Write version aware code!</a:t>
              </a:r>
            </a:p>
          </p:txBody>
        </p:sp>
        <p:sp>
          <p:nvSpPr>
            <p:cNvPr id="21" name="Freeform 58"/>
            <p:cNvSpPr>
              <a:spLocks noEditPoints="1"/>
            </p:cNvSpPr>
            <p:nvPr/>
          </p:nvSpPr>
          <p:spPr bwMode="black">
            <a:xfrm>
              <a:off x="2850660" y="1825497"/>
              <a:ext cx="1439472" cy="1542854"/>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5244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Upgrade</a:t>
            </a:r>
          </a:p>
        </p:txBody>
      </p:sp>
      <p:sp>
        <p:nvSpPr>
          <p:cNvPr id="3" name="Rectangle 2"/>
          <p:cNvSpPr/>
          <p:nvPr>
            <p:custDataLst>
              <p:tags r:id="rId1"/>
            </p:custDataLst>
          </p:nvPr>
        </p:nvSpPr>
        <p:spPr bwMode="auto">
          <a:xfrm>
            <a:off x="3710886" y="1438778"/>
            <a:ext cx="2377440" cy="452717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Rack</a:t>
            </a:r>
          </a:p>
        </p:txBody>
      </p:sp>
      <p:sp>
        <p:nvSpPr>
          <p:cNvPr id="4" name="Rectangle 3"/>
          <p:cNvSpPr/>
          <p:nvPr>
            <p:custDataLst>
              <p:tags r:id="rId2"/>
            </p:custDataLst>
          </p:nvPr>
        </p:nvSpPr>
        <p:spPr bwMode="auto">
          <a:xfrm>
            <a:off x="3893766" y="2114090"/>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Web Role</a:t>
            </a:r>
          </a:p>
        </p:txBody>
      </p:sp>
      <p:sp>
        <p:nvSpPr>
          <p:cNvPr id="5" name="Rectangle 4"/>
          <p:cNvSpPr/>
          <p:nvPr>
            <p:custDataLst>
              <p:tags r:id="rId3"/>
            </p:custDataLst>
          </p:nvPr>
        </p:nvSpPr>
        <p:spPr bwMode="auto">
          <a:xfrm>
            <a:off x="4168086" y="2563885"/>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6" name="Rectangle 5"/>
          <p:cNvSpPr/>
          <p:nvPr>
            <p:custDataLst>
              <p:tags r:id="rId4"/>
            </p:custDataLst>
          </p:nvPr>
        </p:nvSpPr>
        <p:spPr bwMode="auto">
          <a:xfrm>
            <a:off x="3893766" y="3971082"/>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Worker Role</a:t>
            </a:r>
          </a:p>
        </p:txBody>
      </p:sp>
      <p:sp>
        <p:nvSpPr>
          <p:cNvPr id="7" name="Rectangle 6"/>
          <p:cNvSpPr/>
          <p:nvPr>
            <p:custDataLst>
              <p:tags r:id="rId5"/>
            </p:custDataLst>
          </p:nvPr>
        </p:nvSpPr>
        <p:spPr bwMode="auto">
          <a:xfrm>
            <a:off x="6389918" y="1438778"/>
            <a:ext cx="2377440" cy="452717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Rack</a:t>
            </a:r>
          </a:p>
        </p:txBody>
      </p:sp>
      <p:sp>
        <p:nvSpPr>
          <p:cNvPr id="8" name="Rectangle 7"/>
          <p:cNvSpPr/>
          <p:nvPr>
            <p:custDataLst>
              <p:tags r:id="rId6"/>
            </p:custDataLst>
          </p:nvPr>
        </p:nvSpPr>
        <p:spPr bwMode="auto">
          <a:xfrm>
            <a:off x="6572798" y="2139684"/>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Web Role</a:t>
            </a:r>
          </a:p>
        </p:txBody>
      </p:sp>
      <p:sp>
        <p:nvSpPr>
          <p:cNvPr id="9" name="Rectangle 8"/>
          <p:cNvSpPr/>
          <p:nvPr>
            <p:custDataLst>
              <p:tags r:id="rId7"/>
            </p:custDataLst>
          </p:nvPr>
        </p:nvSpPr>
        <p:spPr bwMode="auto">
          <a:xfrm>
            <a:off x="6847118" y="2563885"/>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0" name="Rectangle 9"/>
          <p:cNvSpPr/>
          <p:nvPr>
            <p:custDataLst>
              <p:tags r:id="rId8"/>
            </p:custDataLst>
          </p:nvPr>
        </p:nvSpPr>
        <p:spPr bwMode="auto">
          <a:xfrm>
            <a:off x="6572798" y="3996676"/>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solidFill>
              </a:rPr>
              <a:t>Worker </a:t>
            </a:r>
            <a:r>
              <a:rPr lang="en-US" sz="2000" dirty="0">
                <a:ln>
                  <a:solidFill>
                    <a:schemeClr val="bg1">
                      <a:alpha val="0"/>
                    </a:schemeClr>
                  </a:solidFill>
                </a:ln>
                <a:solidFill>
                  <a:schemeClr val="bg1"/>
                </a:solidFill>
              </a:rPr>
              <a:t>Role</a:t>
            </a:r>
          </a:p>
        </p:txBody>
      </p:sp>
      <p:sp>
        <p:nvSpPr>
          <p:cNvPr id="11" name="Rectangle 10"/>
          <p:cNvSpPr/>
          <p:nvPr>
            <p:custDataLst>
              <p:tags r:id="rId9"/>
            </p:custDataLst>
          </p:nvPr>
        </p:nvSpPr>
        <p:spPr bwMode="auto">
          <a:xfrm>
            <a:off x="3169882" y="2516796"/>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12" name="Rectangle 11"/>
          <p:cNvSpPr/>
          <p:nvPr>
            <p:custDataLst>
              <p:tags r:id="rId10"/>
            </p:custDataLst>
          </p:nvPr>
        </p:nvSpPr>
        <p:spPr bwMode="auto">
          <a:xfrm>
            <a:off x="4168086" y="321824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3" name="Rectangle 12"/>
          <p:cNvSpPr/>
          <p:nvPr>
            <p:custDataLst>
              <p:tags r:id="rId11"/>
            </p:custDataLst>
          </p:nvPr>
        </p:nvSpPr>
        <p:spPr bwMode="auto">
          <a:xfrm>
            <a:off x="6847118" y="321824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4" name="Rectangle 13"/>
          <p:cNvSpPr/>
          <p:nvPr>
            <p:custDataLst>
              <p:tags r:id="rId12"/>
            </p:custDataLst>
          </p:nvPr>
        </p:nvSpPr>
        <p:spPr bwMode="auto">
          <a:xfrm>
            <a:off x="3169882" y="3171160"/>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15" name="Rectangle 14"/>
          <p:cNvSpPr/>
          <p:nvPr>
            <p:custDataLst>
              <p:tags r:id="rId13"/>
            </p:custDataLst>
          </p:nvPr>
        </p:nvSpPr>
        <p:spPr bwMode="auto">
          <a:xfrm>
            <a:off x="4168086" y="4378634"/>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6" name="Rectangle 15"/>
          <p:cNvSpPr/>
          <p:nvPr>
            <p:custDataLst>
              <p:tags r:id="rId14"/>
            </p:custDataLst>
          </p:nvPr>
        </p:nvSpPr>
        <p:spPr bwMode="auto">
          <a:xfrm>
            <a:off x="6847118" y="4378634"/>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7" name="Rectangle 16"/>
          <p:cNvSpPr/>
          <p:nvPr>
            <p:custDataLst>
              <p:tags r:id="rId15"/>
            </p:custDataLst>
          </p:nvPr>
        </p:nvSpPr>
        <p:spPr bwMode="auto">
          <a:xfrm>
            <a:off x="3169882" y="4331545"/>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18" name="Rectangle 17"/>
          <p:cNvSpPr/>
          <p:nvPr>
            <p:custDataLst>
              <p:tags r:id="rId16"/>
            </p:custDataLst>
          </p:nvPr>
        </p:nvSpPr>
        <p:spPr bwMode="auto">
          <a:xfrm>
            <a:off x="4168086" y="5032998"/>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9" name="Rectangle 18"/>
          <p:cNvSpPr/>
          <p:nvPr>
            <p:custDataLst>
              <p:tags r:id="rId17"/>
            </p:custDataLst>
          </p:nvPr>
        </p:nvSpPr>
        <p:spPr bwMode="auto">
          <a:xfrm>
            <a:off x="6847118" y="5032998"/>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20" name="Rectangle 19"/>
          <p:cNvSpPr/>
          <p:nvPr>
            <p:custDataLst>
              <p:tags r:id="rId18"/>
            </p:custDataLst>
          </p:nvPr>
        </p:nvSpPr>
        <p:spPr bwMode="auto">
          <a:xfrm>
            <a:off x="3169882" y="4985909"/>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21" name="Rectangle 20"/>
          <p:cNvSpPr/>
          <p:nvPr/>
        </p:nvSpPr>
        <p:spPr bwMode="auto">
          <a:xfrm>
            <a:off x="519113" y="2715768"/>
            <a:ext cx="2462158" cy="21031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chemeClr val="bg1">
                    <a:alpha val="99000"/>
                  </a:schemeClr>
                </a:solidFill>
                <a:latin typeface="Segoe UI Light" pitchFamily="34" charset="0"/>
              </a:rPr>
              <a:t>Load Balancer: </a:t>
            </a:r>
          </a:p>
        </p:txBody>
      </p:sp>
      <p:sp>
        <p:nvSpPr>
          <p:cNvPr id="22" name="Rectangle 21"/>
          <p:cNvSpPr/>
          <p:nvPr/>
        </p:nvSpPr>
        <p:spPr bwMode="auto">
          <a:xfrm>
            <a:off x="835792" y="3547872"/>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Prod</a:t>
            </a:r>
          </a:p>
        </p:txBody>
      </p:sp>
    </p:spTree>
    <p:extLst>
      <p:ext uri="{BB962C8B-B14F-4D97-AF65-F5344CB8AC3E}">
        <p14:creationId xmlns:p14="http://schemas.microsoft.com/office/powerpoint/2010/main" val="3832016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mph" presetSubtype="0" grpId="0" nodeType="clickEffect">
                                  <p:stCondLst>
                                    <p:cond delay="0"/>
                                  </p:stCondLst>
                                  <p:childTnLst>
                                    <p:set>
                                      <p:cBhvr rctx="PPT">
                                        <p:cTn id="12" dur="indefinite"/>
                                        <p:tgtEl>
                                          <p:spTgt spid="5"/>
                                        </p:tgtEl>
                                        <p:attrNameLst>
                                          <p:attrName>style.opacity</p:attrName>
                                        </p:attrNameLst>
                                      </p:cBhvr>
                                      <p:to>
                                        <p:strVal val="0.5"/>
                                      </p:to>
                                    </p:set>
                                    <p:animEffect filter="image" prLst="opacity: 0.5">
                                      <p:cBhvr rctx="IE">
                                        <p:cTn id="13" dur="indefinite"/>
                                        <p:tgtEl>
                                          <p:spTgt spid="5"/>
                                        </p:tgtEl>
                                      </p:cBhvr>
                                    </p:animEffect>
                                  </p:childTnLst>
                                </p:cTn>
                              </p:par>
                              <p:par>
                                <p:cTn id="14" presetID="9" presetClass="emph" presetSubtype="0" grpId="0" nodeType="withEffect">
                                  <p:stCondLst>
                                    <p:cond delay="0"/>
                                  </p:stCondLst>
                                  <p:childTnLst>
                                    <p:set>
                                      <p:cBhvr rctx="PPT">
                                        <p:cTn id="15" dur="indefinite"/>
                                        <p:tgtEl>
                                          <p:spTgt spid="9"/>
                                        </p:tgtEl>
                                        <p:attrNameLst>
                                          <p:attrName>style.opacity</p:attrName>
                                        </p:attrNameLst>
                                      </p:cBhvr>
                                      <p:to>
                                        <p:strVal val="0.5"/>
                                      </p:to>
                                    </p:set>
                                    <p:animEffect filter="image" prLst="opacity: 0.5">
                                      <p:cBhvr rctx="IE">
                                        <p:cTn id="16" dur="indefinite"/>
                                        <p:tgtEl>
                                          <p:spTgt spid="9"/>
                                        </p:tgtEl>
                                      </p:cBhvr>
                                    </p:animEffect>
                                  </p:childTnLst>
                                </p:cTn>
                              </p:par>
                              <p:par>
                                <p:cTn id="17" presetID="9" presetClass="emph" presetSubtype="0" grpId="0" nodeType="withEffect">
                                  <p:stCondLst>
                                    <p:cond delay="0"/>
                                  </p:stCondLst>
                                  <p:childTnLst>
                                    <p:set>
                                      <p:cBhvr rctx="PPT">
                                        <p:cTn id="18" dur="indefinite"/>
                                        <p:tgtEl>
                                          <p:spTgt spid="15"/>
                                        </p:tgtEl>
                                        <p:attrNameLst>
                                          <p:attrName>style.opacity</p:attrName>
                                        </p:attrNameLst>
                                      </p:cBhvr>
                                      <p:to>
                                        <p:strVal val="0.5"/>
                                      </p:to>
                                    </p:set>
                                    <p:animEffect filter="image" prLst="opacity: 0.5">
                                      <p:cBhvr rctx="IE">
                                        <p:cTn id="19" dur="indefinite"/>
                                        <p:tgtEl>
                                          <p:spTgt spid="15"/>
                                        </p:tgtEl>
                                      </p:cBhvr>
                                    </p:animEffect>
                                  </p:childTnLst>
                                </p:cTn>
                              </p:par>
                              <p:par>
                                <p:cTn id="20" presetID="9" presetClass="emph" presetSubtype="0" grpId="0" nodeType="withEffect">
                                  <p:stCondLst>
                                    <p:cond delay="0"/>
                                  </p:stCondLst>
                                  <p:childTnLst>
                                    <p:set>
                                      <p:cBhvr rctx="PPT">
                                        <p:cTn id="21" dur="indefinite"/>
                                        <p:tgtEl>
                                          <p:spTgt spid="16"/>
                                        </p:tgtEl>
                                        <p:attrNameLst>
                                          <p:attrName>style.opacity</p:attrName>
                                        </p:attrNameLst>
                                      </p:cBhvr>
                                      <p:to>
                                        <p:strVal val="0.5"/>
                                      </p:to>
                                    </p:set>
                                    <p:animEffect filter="image" prLst="opacity: 0.5">
                                      <p:cBhvr rctx="IE">
                                        <p:cTn id="22" dur="indefinite"/>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1" nodeType="clickEffect">
                                  <p:stCondLst>
                                    <p:cond delay="0"/>
                                  </p:stCondLst>
                                  <p:childTnLst>
                                    <p:set>
                                      <p:cBhvr rctx="PPT">
                                        <p:cTn id="26" dur="indefinite"/>
                                        <p:tgtEl>
                                          <p:spTgt spid="5"/>
                                        </p:tgtEl>
                                        <p:attrNameLst>
                                          <p:attrName>style.opacity</p:attrName>
                                        </p:attrNameLst>
                                      </p:cBhvr>
                                      <p:to>
                                        <p:strVal val="1"/>
                                      </p:to>
                                    </p:set>
                                    <p:animEffect filter="image" prLst="opacity: 1">
                                      <p:cBhvr rctx="IE">
                                        <p:cTn id="27" dur="indefinite"/>
                                        <p:tgtEl>
                                          <p:spTgt spid="5"/>
                                        </p:tgtEl>
                                      </p:cBhvr>
                                    </p:animEffect>
                                  </p:childTnLst>
                                </p:cTn>
                              </p:par>
                              <p:par>
                                <p:cTn id="28" presetID="9" presetClass="emph" presetSubtype="0" grpId="1" nodeType="withEffect">
                                  <p:stCondLst>
                                    <p:cond delay="0"/>
                                  </p:stCondLst>
                                  <p:childTnLst>
                                    <p:set>
                                      <p:cBhvr rctx="PPT">
                                        <p:cTn id="29" dur="indefinite"/>
                                        <p:tgtEl>
                                          <p:spTgt spid="9"/>
                                        </p:tgtEl>
                                        <p:attrNameLst>
                                          <p:attrName>style.opacity</p:attrName>
                                        </p:attrNameLst>
                                      </p:cBhvr>
                                      <p:to>
                                        <p:strVal val="1"/>
                                      </p:to>
                                    </p:set>
                                    <p:animEffect filter="image" prLst="opacity: 1">
                                      <p:cBhvr rctx="IE">
                                        <p:cTn id="30" dur="indefinite"/>
                                        <p:tgtEl>
                                          <p:spTgt spid="9"/>
                                        </p:tgtEl>
                                      </p:cBhvr>
                                    </p:animEffect>
                                  </p:childTnLst>
                                </p:cTn>
                              </p:par>
                              <p:par>
                                <p:cTn id="31" presetID="9" presetClass="emph" presetSubtype="0" grpId="1" nodeType="withEffect">
                                  <p:stCondLst>
                                    <p:cond delay="0"/>
                                  </p:stCondLst>
                                  <p:childTnLst>
                                    <p:set>
                                      <p:cBhvr rctx="PPT">
                                        <p:cTn id="32" dur="indefinite"/>
                                        <p:tgtEl>
                                          <p:spTgt spid="15"/>
                                        </p:tgtEl>
                                        <p:attrNameLst>
                                          <p:attrName>style.opacity</p:attrName>
                                        </p:attrNameLst>
                                      </p:cBhvr>
                                      <p:to>
                                        <p:strVal val="1"/>
                                      </p:to>
                                    </p:set>
                                    <p:animEffect filter="image" prLst="opacity: 1">
                                      <p:cBhvr rctx="IE">
                                        <p:cTn id="33" dur="indefinite"/>
                                        <p:tgtEl>
                                          <p:spTgt spid="15"/>
                                        </p:tgtEl>
                                      </p:cBhvr>
                                    </p:animEffect>
                                  </p:childTnLst>
                                </p:cTn>
                              </p:par>
                              <p:par>
                                <p:cTn id="34" presetID="9" presetClass="emph" presetSubtype="0" grpId="1" nodeType="withEffect">
                                  <p:stCondLst>
                                    <p:cond delay="0"/>
                                  </p:stCondLst>
                                  <p:childTnLst>
                                    <p:set>
                                      <p:cBhvr rctx="PPT">
                                        <p:cTn id="35" dur="indefinite"/>
                                        <p:tgtEl>
                                          <p:spTgt spid="16"/>
                                        </p:tgtEl>
                                        <p:attrNameLst>
                                          <p:attrName>style.opacity</p:attrName>
                                        </p:attrNameLst>
                                      </p:cBhvr>
                                      <p:to>
                                        <p:strVal val="1"/>
                                      </p:to>
                                    </p:set>
                                    <p:animEffect filter="image" prLst="opacity: 1">
                                      <p:cBhvr rctx="IE">
                                        <p:cTn id="36" dur="indefinite"/>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mph" presetSubtype="0" grpId="0" nodeType="clickEffect">
                                  <p:stCondLst>
                                    <p:cond delay="0"/>
                                  </p:stCondLst>
                                  <p:childTnLst>
                                    <p:set>
                                      <p:cBhvr rctx="PPT">
                                        <p:cTn id="52" dur="indefinite"/>
                                        <p:tgtEl>
                                          <p:spTgt spid="12"/>
                                        </p:tgtEl>
                                        <p:attrNameLst>
                                          <p:attrName>style.opacity</p:attrName>
                                        </p:attrNameLst>
                                      </p:cBhvr>
                                      <p:to>
                                        <p:strVal val="0.5"/>
                                      </p:to>
                                    </p:set>
                                    <p:animEffect filter="image" prLst="opacity: 0.5">
                                      <p:cBhvr rctx="IE">
                                        <p:cTn id="53" dur="indefinite"/>
                                        <p:tgtEl>
                                          <p:spTgt spid="12"/>
                                        </p:tgtEl>
                                      </p:cBhvr>
                                    </p:animEffect>
                                  </p:childTnLst>
                                </p:cTn>
                              </p:par>
                              <p:par>
                                <p:cTn id="54" presetID="9" presetClass="emph" presetSubtype="0" grpId="0" nodeType="withEffect">
                                  <p:stCondLst>
                                    <p:cond delay="0"/>
                                  </p:stCondLst>
                                  <p:childTnLst>
                                    <p:set>
                                      <p:cBhvr rctx="PPT">
                                        <p:cTn id="55" dur="indefinite"/>
                                        <p:tgtEl>
                                          <p:spTgt spid="13"/>
                                        </p:tgtEl>
                                        <p:attrNameLst>
                                          <p:attrName>style.opacity</p:attrName>
                                        </p:attrNameLst>
                                      </p:cBhvr>
                                      <p:to>
                                        <p:strVal val="0.5"/>
                                      </p:to>
                                    </p:set>
                                    <p:animEffect filter="image" prLst="opacity: 0.5">
                                      <p:cBhvr rctx="IE">
                                        <p:cTn id="56" dur="indefinite"/>
                                        <p:tgtEl>
                                          <p:spTgt spid="13"/>
                                        </p:tgtEl>
                                      </p:cBhvr>
                                    </p:animEffect>
                                  </p:childTnLst>
                                </p:cTn>
                              </p:par>
                              <p:par>
                                <p:cTn id="57" presetID="9" presetClass="emph" presetSubtype="0" grpId="0" nodeType="withEffect">
                                  <p:stCondLst>
                                    <p:cond delay="0"/>
                                  </p:stCondLst>
                                  <p:childTnLst>
                                    <p:set>
                                      <p:cBhvr rctx="PPT">
                                        <p:cTn id="58" dur="indefinite"/>
                                        <p:tgtEl>
                                          <p:spTgt spid="18"/>
                                        </p:tgtEl>
                                        <p:attrNameLst>
                                          <p:attrName>style.opacity</p:attrName>
                                        </p:attrNameLst>
                                      </p:cBhvr>
                                      <p:to>
                                        <p:strVal val="0.5"/>
                                      </p:to>
                                    </p:set>
                                    <p:animEffect filter="image" prLst="opacity: 0.5">
                                      <p:cBhvr rctx="IE">
                                        <p:cTn id="59" dur="indefinite"/>
                                        <p:tgtEl>
                                          <p:spTgt spid="18"/>
                                        </p:tgtEl>
                                      </p:cBhvr>
                                    </p:animEffect>
                                  </p:childTnLst>
                                </p:cTn>
                              </p:par>
                              <p:par>
                                <p:cTn id="60" presetID="9" presetClass="emph" presetSubtype="0" grpId="0" nodeType="withEffect">
                                  <p:stCondLst>
                                    <p:cond delay="0"/>
                                  </p:stCondLst>
                                  <p:childTnLst>
                                    <p:set>
                                      <p:cBhvr rctx="PPT">
                                        <p:cTn id="61" dur="indefinite"/>
                                        <p:tgtEl>
                                          <p:spTgt spid="19"/>
                                        </p:tgtEl>
                                        <p:attrNameLst>
                                          <p:attrName>style.opacity</p:attrName>
                                        </p:attrNameLst>
                                      </p:cBhvr>
                                      <p:to>
                                        <p:strVal val="0.5"/>
                                      </p:to>
                                    </p:set>
                                    <p:animEffect filter="image" prLst="opacity: 0.5">
                                      <p:cBhvr rctx="IE">
                                        <p:cTn id="62" dur="indefinite"/>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mph" presetSubtype="0" grpId="1" nodeType="clickEffect">
                                  <p:stCondLst>
                                    <p:cond delay="0"/>
                                  </p:stCondLst>
                                  <p:childTnLst>
                                    <p:set>
                                      <p:cBhvr rctx="PPT">
                                        <p:cTn id="66" dur="indefinite"/>
                                        <p:tgtEl>
                                          <p:spTgt spid="12"/>
                                        </p:tgtEl>
                                        <p:attrNameLst>
                                          <p:attrName>style.opacity</p:attrName>
                                        </p:attrNameLst>
                                      </p:cBhvr>
                                      <p:to>
                                        <p:strVal val="1"/>
                                      </p:to>
                                    </p:set>
                                    <p:animEffect filter="image" prLst="opacity: 1">
                                      <p:cBhvr rctx="IE">
                                        <p:cTn id="67" dur="indefinite"/>
                                        <p:tgtEl>
                                          <p:spTgt spid="12"/>
                                        </p:tgtEl>
                                      </p:cBhvr>
                                    </p:animEffect>
                                  </p:childTnLst>
                                </p:cTn>
                              </p:par>
                              <p:par>
                                <p:cTn id="68" presetID="9" presetClass="emph" presetSubtype="0" grpId="1" nodeType="withEffect">
                                  <p:stCondLst>
                                    <p:cond delay="0"/>
                                  </p:stCondLst>
                                  <p:childTnLst>
                                    <p:set>
                                      <p:cBhvr rctx="PPT">
                                        <p:cTn id="69" dur="indefinite"/>
                                        <p:tgtEl>
                                          <p:spTgt spid="13"/>
                                        </p:tgtEl>
                                        <p:attrNameLst>
                                          <p:attrName>style.opacity</p:attrName>
                                        </p:attrNameLst>
                                      </p:cBhvr>
                                      <p:to>
                                        <p:strVal val="1"/>
                                      </p:to>
                                    </p:set>
                                    <p:animEffect filter="image" prLst="opacity: 1">
                                      <p:cBhvr rctx="IE">
                                        <p:cTn id="70" dur="indefinite"/>
                                        <p:tgtEl>
                                          <p:spTgt spid="13"/>
                                        </p:tgtEl>
                                      </p:cBhvr>
                                    </p:animEffect>
                                  </p:childTnLst>
                                </p:cTn>
                              </p:par>
                              <p:par>
                                <p:cTn id="71" presetID="9" presetClass="emph" presetSubtype="0" grpId="1" nodeType="withEffect">
                                  <p:stCondLst>
                                    <p:cond delay="0"/>
                                  </p:stCondLst>
                                  <p:childTnLst>
                                    <p:set>
                                      <p:cBhvr rctx="PPT">
                                        <p:cTn id="72" dur="indefinite"/>
                                        <p:tgtEl>
                                          <p:spTgt spid="18"/>
                                        </p:tgtEl>
                                        <p:attrNameLst>
                                          <p:attrName>style.opacity</p:attrName>
                                        </p:attrNameLst>
                                      </p:cBhvr>
                                      <p:to>
                                        <p:strVal val="1"/>
                                      </p:to>
                                    </p:set>
                                    <p:animEffect filter="image" prLst="opacity: 1">
                                      <p:cBhvr rctx="IE">
                                        <p:cTn id="73" dur="indefinite"/>
                                        <p:tgtEl>
                                          <p:spTgt spid="18"/>
                                        </p:tgtEl>
                                      </p:cBhvr>
                                    </p:animEffect>
                                  </p:childTnLst>
                                </p:cTn>
                              </p:par>
                              <p:par>
                                <p:cTn id="74" presetID="9" presetClass="emph" presetSubtype="0" grpId="1" nodeType="withEffect">
                                  <p:stCondLst>
                                    <p:cond delay="0"/>
                                  </p:stCondLst>
                                  <p:childTnLst>
                                    <p:set>
                                      <p:cBhvr rctx="PPT">
                                        <p:cTn id="75" dur="indefinite"/>
                                        <p:tgtEl>
                                          <p:spTgt spid="19"/>
                                        </p:tgtEl>
                                        <p:attrNameLst>
                                          <p:attrName>style.opacity</p:attrName>
                                        </p:attrNameLst>
                                      </p:cBhvr>
                                      <p:to>
                                        <p:strVal val="1"/>
                                      </p:to>
                                    </p:set>
                                    <p:animEffect filter="image" prLst="opacity: 1">
                                      <p:cBhvr rctx="IE">
                                        <p:cTn id="76" dur="indefinite"/>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14"/>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Debugging</a:t>
            </a:r>
            <a:endParaRPr lang="en-US" dirty="0"/>
          </a:p>
        </p:txBody>
      </p:sp>
    </p:spTree>
    <p:extLst>
      <p:ext uri="{BB962C8B-B14F-4D97-AF65-F5344CB8AC3E}">
        <p14:creationId xmlns:p14="http://schemas.microsoft.com/office/powerpoint/2010/main" val="221211045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 Service in Development</a:t>
            </a:r>
            <a:endParaRPr lang="en-US" dirty="0"/>
          </a:p>
        </p:txBody>
      </p:sp>
      <p:sp>
        <p:nvSpPr>
          <p:cNvPr id="3" name="Content Placeholder 2"/>
          <p:cNvSpPr>
            <a:spLocks noGrp="1"/>
          </p:cNvSpPr>
          <p:nvPr>
            <p:ph type="body" sz="quarter" idx="10"/>
          </p:nvPr>
        </p:nvSpPr>
        <p:spPr>
          <a:xfrm>
            <a:off x="519112" y="1447799"/>
            <a:ext cx="11149013" cy="3785652"/>
          </a:xfrm>
        </p:spPr>
        <p:txBody>
          <a:bodyPr/>
          <a:lstStyle/>
          <a:p>
            <a:r>
              <a:rPr lang="en-US" dirty="0">
                <a:solidFill>
                  <a:schemeClr val="accent2">
                    <a:alpha val="99000"/>
                  </a:schemeClr>
                </a:solidFill>
              </a:rPr>
              <a:t>Debugging only supported in Development Fabric</a:t>
            </a:r>
          </a:p>
          <a:p>
            <a:r>
              <a:rPr lang="en-US" dirty="0">
                <a:solidFill>
                  <a:schemeClr val="accent2">
                    <a:alpha val="99000"/>
                  </a:schemeClr>
                </a:solidFill>
              </a:rPr>
              <a:t>Visual Studio attaches to all instances when debugger starts</a:t>
            </a:r>
          </a:p>
          <a:p>
            <a:r>
              <a:rPr lang="en-US" dirty="0">
                <a:solidFill>
                  <a:schemeClr val="accent2">
                    <a:alpha val="99000"/>
                  </a:schemeClr>
                </a:solidFill>
              </a:rPr>
              <a:t>Can edit configuration whilst debugging</a:t>
            </a:r>
          </a:p>
          <a:p>
            <a:r>
              <a:rPr lang="en-US" dirty="0">
                <a:solidFill>
                  <a:schemeClr val="accent2">
                    <a:alpha val="99000"/>
                  </a:schemeClr>
                </a:solidFill>
              </a:rPr>
              <a:t>Managed Debugger by Default</a:t>
            </a:r>
          </a:p>
          <a:p>
            <a:r>
              <a:rPr lang="en-US" dirty="0">
                <a:solidFill>
                  <a:schemeClr val="accent2">
                    <a:alpha val="99000"/>
                  </a:schemeClr>
                </a:solidFill>
              </a:rPr>
              <a:t>Native Code Debugging is supported</a:t>
            </a:r>
          </a:p>
        </p:txBody>
      </p:sp>
      <p:grpSp>
        <p:nvGrpSpPr>
          <p:cNvPr id="24" name="Group 23"/>
          <p:cNvGrpSpPr/>
          <p:nvPr/>
        </p:nvGrpSpPr>
        <p:grpSpPr bwMode="black">
          <a:xfrm>
            <a:off x="8435340" y="3911920"/>
            <a:ext cx="2125980" cy="2174404"/>
            <a:chOff x="307975" y="1987550"/>
            <a:chExt cx="1377950" cy="1409701"/>
          </a:xfrm>
          <a:solidFill>
            <a:schemeClr val="accent2"/>
          </a:solidFill>
        </p:grpSpPr>
        <p:sp>
          <p:nvSpPr>
            <p:cNvPr id="2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41875122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IntelliTrace</a:t>
            </a:r>
            <a:endParaRPr lang="en-US" dirty="0"/>
          </a:p>
        </p:txBody>
      </p:sp>
      <p:sp>
        <p:nvSpPr>
          <p:cNvPr id="3" name="Content Placeholder 2"/>
          <p:cNvSpPr>
            <a:spLocks noGrp="1"/>
          </p:cNvSpPr>
          <p:nvPr>
            <p:ph type="body" sz="quarter" idx="10"/>
          </p:nvPr>
        </p:nvSpPr>
        <p:spPr>
          <a:xfrm>
            <a:off x="519112" y="1447799"/>
            <a:ext cx="8979218" cy="3670236"/>
          </a:xfrm>
        </p:spPr>
        <p:txBody>
          <a:bodyPr/>
          <a:lstStyle/>
          <a:p>
            <a:r>
              <a:rPr lang="en-US" dirty="0" smtClean="0">
                <a:solidFill>
                  <a:schemeClr val="accent2">
                    <a:alpha val="99000"/>
                  </a:schemeClr>
                </a:solidFill>
              </a:rPr>
              <a:t>Intended for Debug Scenarios Only</a:t>
            </a:r>
          </a:p>
          <a:p>
            <a:r>
              <a:rPr lang="en-US" dirty="0" smtClean="0">
                <a:solidFill>
                  <a:schemeClr val="accent2">
                    <a:alpha val="99000"/>
                  </a:schemeClr>
                </a:solidFill>
              </a:rPr>
              <a:t>Requires .NET 4 &amp; </a:t>
            </a:r>
            <a:br>
              <a:rPr lang="en-US" dirty="0" smtClean="0">
                <a:solidFill>
                  <a:schemeClr val="accent2">
                    <a:alpha val="99000"/>
                  </a:schemeClr>
                </a:solidFill>
              </a:rPr>
            </a:br>
            <a:r>
              <a:rPr lang="en-US" dirty="0" smtClean="0">
                <a:solidFill>
                  <a:schemeClr val="accent2">
                    <a:alpha val="99000"/>
                  </a:schemeClr>
                </a:solidFill>
              </a:rPr>
              <a:t>Visual Studio 2010 Ultimate</a:t>
            </a:r>
          </a:p>
          <a:p>
            <a:r>
              <a:rPr lang="en-US" dirty="0" smtClean="0">
                <a:solidFill>
                  <a:schemeClr val="accent2">
                    <a:alpha val="99000"/>
                  </a:schemeClr>
                </a:solidFill>
              </a:rPr>
              <a:t>Must be enabled when publishing service</a:t>
            </a:r>
          </a:p>
          <a:p>
            <a:r>
              <a:rPr lang="en-US" dirty="0" smtClean="0">
                <a:solidFill>
                  <a:schemeClr val="accent2">
                    <a:alpha val="99000"/>
                  </a:schemeClr>
                </a:solidFill>
              </a:rPr>
              <a:t>Child processes cannot be </a:t>
            </a:r>
            <a:br>
              <a:rPr lang="en-US" dirty="0" smtClean="0">
                <a:solidFill>
                  <a:schemeClr val="accent2">
                    <a:alpha val="99000"/>
                  </a:schemeClr>
                </a:solidFill>
              </a:rPr>
            </a:br>
            <a:r>
              <a:rPr lang="en-US" dirty="0" err="1" smtClean="0">
                <a:solidFill>
                  <a:schemeClr val="accent2">
                    <a:alpha val="99000"/>
                  </a:schemeClr>
                </a:solidFill>
              </a:rPr>
              <a:t>IntelliTrace</a:t>
            </a:r>
            <a:r>
              <a:rPr lang="en-US" dirty="0" smtClean="0">
                <a:solidFill>
                  <a:schemeClr val="accent2">
                    <a:alpha val="99000"/>
                  </a:schemeClr>
                </a:solidFill>
              </a:rPr>
              <a:t> debugged</a:t>
            </a:r>
          </a:p>
        </p:txBody>
      </p:sp>
      <p:grpSp>
        <p:nvGrpSpPr>
          <p:cNvPr id="24" name="Group 23"/>
          <p:cNvGrpSpPr/>
          <p:nvPr/>
        </p:nvGrpSpPr>
        <p:grpSpPr bwMode="black">
          <a:xfrm>
            <a:off x="8435340" y="3911920"/>
            <a:ext cx="2125980" cy="2174404"/>
            <a:chOff x="307975" y="1987550"/>
            <a:chExt cx="1377950" cy="1409701"/>
          </a:xfrm>
          <a:solidFill>
            <a:schemeClr val="accent2"/>
          </a:solidFill>
        </p:grpSpPr>
        <p:sp>
          <p:nvSpPr>
            <p:cNvPr id="2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98439363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IntelliTrace</a:t>
            </a:r>
            <a:endParaRPr lang="en-US" dirty="0"/>
          </a:p>
        </p:txBody>
      </p:sp>
      <p:sp>
        <p:nvSpPr>
          <p:cNvPr id="3" name="Content Placeholder 2"/>
          <p:cNvSpPr>
            <a:spLocks noGrp="1"/>
          </p:cNvSpPr>
          <p:nvPr>
            <p:ph type="body" sz="quarter" idx="10"/>
          </p:nvPr>
        </p:nvSpPr>
        <p:spPr>
          <a:xfrm>
            <a:off x="519113" y="1447799"/>
            <a:ext cx="7939087" cy="3000821"/>
          </a:xfrm>
        </p:spPr>
        <p:txBody>
          <a:bodyPr/>
          <a:lstStyle/>
          <a:p>
            <a:pPr lvl="0"/>
            <a:r>
              <a:rPr lang="en-US" dirty="0">
                <a:solidFill>
                  <a:srgbClr val="00AEEF">
                    <a:alpha val="99000"/>
                  </a:srgbClr>
                </a:solidFill>
              </a:rPr>
              <a:t>Logs are collected to a file in file system on VM</a:t>
            </a:r>
          </a:p>
          <a:p>
            <a:pPr lvl="0"/>
            <a:r>
              <a:rPr lang="en-US" dirty="0">
                <a:solidFill>
                  <a:srgbClr val="00AEEF">
                    <a:alpha val="99000"/>
                  </a:srgbClr>
                </a:solidFill>
              </a:rPr>
              <a:t>Logs downloaded via Server Explorer </a:t>
            </a:r>
            <a:r>
              <a:rPr lang="en-US" dirty="0" smtClean="0">
                <a:solidFill>
                  <a:srgbClr val="00AEEF">
                    <a:alpha val="99000"/>
                  </a:srgbClr>
                </a:solidFill>
              </a:rPr>
              <a:t/>
            </a:r>
            <a:br>
              <a:rPr lang="en-US" dirty="0" smtClean="0">
                <a:solidFill>
                  <a:srgbClr val="00AEEF">
                    <a:alpha val="99000"/>
                  </a:srgbClr>
                </a:solidFill>
              </a:rPr>
            </a:br>
            <a:r>
              <a:rPr lang="en-US" dirty="0" smtClean="0">
                <a:solidFill>
                  <a:srgbClr val="00AEEF">
                    <a:alpha val="99000"/>
                  </a:srgbClr>
                </a:solidFill>
              </a:rPr>
              <a:t>in </a:t>
            </a:r>
            <a:r>
              <a:rPr lang="en-US" dirty="0">
                <a:solidFill>
                  <a:srgbClr val="00AEEF">
                    <a:alpha val="99000"/>
                  </a:srgbClr>
                </a:solidFill>
              </a:rPr>
              <a:t>Visual Studio</a:t>
            </a:r>
          </a:p>
          <a:p>
            <a:pPr lvl="0"/>
            <a:r>
              <a:rPr lang="en-US" dirty="0">
                <a:solidFill>
                  <a:srgbClr val="00AEEF">
                    <a:alpha val="99000"/>
                  </a:srgbClr>
                </a:solidFill>
              </a:rPr>
              <a:t>Replay events in Visual Studio</a:t>
            </a:r>
          </a:p>
        </p:txBody>
      </p:sp>
      <p:grpSp>
        <p:nvGrpSpPr>
          <p:cNvPr id="4" name="Group 3"/>
          <p:cNvGrpSpPr/>
          <p:nvPr/>
        </p:nvGrpSpPr>
        <p:grpSpPr bwMode="black">
          <a:xfrm>
            <a:off x="8435340" y="3911920"/>
            <a:ext cx="2125980" cy="2174404"/>
            <a:chOff x="307975" y="1987550"/>
            <a:chExt cx="1377950" cy="1409701"/>
          </a:xfrm>
          <a:solidFill>
            <a:schemeClr val="accent2"/>
          </a:solidFill>
        </p:grpSpPr>
        <p:sp>
          <p:nvSpPr>
            <p:cNvPr id="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56622181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alpha val="99000"/>
                  </a:schemeClr>
                </a:solidFill>
              </a:rPr>
              <a:t>Profiling</a:t>
            </a:r>
            <a:endParaRPr lang="en-US" dirty="0">
              <a:solidFill>
                <a:schemeClr val="bg1">
                  <a:alpha val="99000"/>
                </a:schemeClr>
              </a:solidFill>
            </a:endParaRPr>
          </a:p>
        </p:txBody>
      </p:sp>
      <p:sp>
        <p:nvSpPr>
          <p:cNvPr id="3" name="Content Placeholder 2"/>
          <p:cNvSpPr>
            <a:spLocks noGrp="1"/>
          </p:cNvSpPr>
          <p:nvPr>
            <p:ph type="body" sz="quarter" idx="10"/>
          </p:nvPr>
        </p:nvSpPr>
        <p:spPr>
          <a:xfrm>
            <a:off x="873676" y="2744754"/>
            <a:ext cx="3558366" cy="1218795"/>
          </a:xfrm>
        </p:spPr>
        <p:txBody>
          <a:bodyPr/>
          <a:lstStyle/>
          <a:p>
            <a:pPr algn="r"/>
            <a:r>
              <a:rPr lang="en-US" sz="4400" dirty="0" smtClean="0">
                <a:solidFill>
                  <a:schemeClr val="bg1">
                    <a:alpha val="99000"/>
                  </a:schemeClr>
                </a:solidFill>
              </a:rPr>
              <a:t>Four Collection </a:t>
            </a:r>
            <a:r>
              <a:rPr lang="en-US" sz="4400" dirty="0" smtClean="0">
                <a:solidFill>
                  <a:schemeClr val="accent6">
                    <a:lumMod val="75000"/>
                    <a:alpha val="99000"/>
                  </a:schemeClr>
                </a:solidFill>
              </a:rPr>
              <a:t>Methods </a:t>
            </a:r>
          </a:p>
        </p:txBody>
      </p:sp>
      <p:sp>
        <p:nvSpPr>
          <p:cNvPr id="16" name="TextBox 15"/>
          <p:cNvSpPr txBox="1"/>
          <p:nvPr/>
        </p:nvSpPr>
        <p:spPr>
          <a:xfrm>
            <a:off x="6989485" y="823006"/>
            <a:ext cx="3045807"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CPU </a:t>
            </a:r>
            <a:r>
              <a:rPr lang="en-US" sz="2400" dirty="0" smtClean="0">
                <a:solidFill>
                  <a:schemeClr val="accent6">
                    <a:lumMod val="75000"/>
                    <a:alpha val="99000"/>
                  </a:schemeClr>
                </a:solidFill>
                <a:latin typeface="Segoe UI" pitchFamily="34" charset="0"/>
                <a:ea typeface="Segoe UI" pitchFamily="34" charset="0"/>
                <a:cs typeface="Segoe UI" pitchFamily="34" charset="0"/>
              </a:rPr>
              <a:t>sampling</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19" name="TextBox 18"/>
          <p:cNvSpPr txBox="1"/>
          <p:nvPr/>
        </p:nvSpPr>
        <p:spPr>
          <a:xfrm>
            <a:off x="6989486" y="3801410"/>
            <a:ext cx="3045807" cy="757126"/>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.NET Memory </a:t>
            </a:r>
            <a:r>
              <a:rPr lang="en-US" sz="2400" dirty="0" smtClean="0">
                <a:solidFill>
                  <a:schemeClr val="accent6">
                    <a:lumMod val="75000"/>
                    <a:alpha val="99000"/>
                  </a:schemeClr>
                </a:solidFill>
                <a:latin typeface="Segoe UI" pitchFamily="34" charset="0"/>
                <a:ea typeface="Segoe UI" pitchFamily="34" charset="0"/>
                <a:cs typeface="Segoe UI" pitchFamily="34" charset="0"/>
              </a:rPr>
              <a:t>Allocation</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31" name="TextBox 30"/>
          <p:cNvSpPr txBox="1"/>
          <p:nvPr/>
        </p:nvSpPr>
        <p:spPr>
          <a:xfrm>
            <a:off x="6989486" y="2515605"/>
            <a:ext cx="3119051"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smtClean="0">
                <a:solidFill>
                  <a:schemeClr val="accent6">
                    <a:lumMod val="75000"/>
                    <a:alpha val="99000"/>
                  </a:schemeClr>
                </a:solidFill>
                <a:latin typeface="Segoe UI" pitchFamily="34" charset="0"/>
                <a:ea typeface="Segoe UI" pitchFamily="34" charset="0"/>
                <a:cs typeface="Segoe UI" pitchFamily="34" charset="0"/>
              </a:rPr>
              <a:t>Instrumentation</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40" name="TextBox 39"/>
          <p:cNvSpPr txBox="1"/>
          <p:nvPr/>
        </p:nvSpPr>
        <p:spPr>
          <a:xfrm>
            <a:off x="6989486" y="5439978"/>
            <a:ext cx="3045807"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Concurrency</a:t>
            </a:r>
          </a:p>
        </p:txBody>
      </p:sp>
      <p:cxnSp>
        <p:nvCxnSpPr>
          <p:cNvPr id="48" name="Straight Connector 47"/>
          <p:cNvCxnSpPr/>
          <p:nvPr/>
        </p:nvCxnSpPr>
        <p:spPr>
          <a:xfrm>
            <a:off x="4977353" y="1989977"/>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977353" y="3429000"/>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7353" y="4876800"/>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77353" y="6304962"/>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2" name="Freeform 14"/>
          <p:cNvSpPr>
            <a:spLocks noEditPoints="1"/>
          </p:cNvSpPr>
          <p:nvPr/>
        </p:nvSpPr>
        <p:spPr bwMode="black">
          <a:xfrm>
            <a:off x="5609980" y="651791"/>
            <a:ext cx="912118" cy="911878"/>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3" name="Freeform 22"/>
          <p:cNvSpPr>
            <a:spLocks noEditPoints="1"/>
          </p:cNvSpPr>
          <p:nvPr/>
        </p:nvSpPr>
        <p:spPr bwMode="black">
          <a:xfrm>
            <a:off x="5635371" y="2262063"/>
            <a:ext cx="886728" cy="933918"/>
          </a:xfrm>
          <a:custGeom>
            <a:avLst/>
            <a:gdLst>
              <a:gd name="T0" fmla="*/ 97 w 285"/>
              <a:gd name="T1" fmla="*/ 270 h 300"/>
              <a:gd name="T2" fmla="*/ 155 w 285"/>
              <a:gd name="T3" fmla="*/ 255 h 300"/>
              <a:gd name="T4" fmla="*/ 180 w 285"/>
              <a:gd name="T5" fmla="*/ 300 h 300"/>
              <a:gd name="T6" fmla="*/ 92 w 285"/>
              <a:gd name="T7" fmla="*/ 177 h 300"/>
              <a:gd name="T8" fmla="*/ 111 w 285"/>
              <a:gd name="T9" fmla="*/ 240 h 300"/>
              <a:gd name="T10" fmla="*/ 170 w 285"/>
              <a:gd name="T11" fmla="*/ 225 h 300"/>
              <a:gd name="T12" fmla="*/ 144 w 285"/>
              <a:gd name="T13" fmla="*/ 123 h 300"/>
              <a:gd name="T14" fmla="*/ 136 w 285"/>
              <a:gd name="T15" fmla="*/ 120 h 300"/>
              <a:gd name="T16" fmla="*/ 144 w 285"/>
              <a:gd name="T17" fmla="*/ 180 h 300"/>
              <a:gd name="T18" fmla="*/ 121 w 285"/>
              <a:gd name="T19" fmla="*/ 180 h 300"/>
              <a:gd name="T20" fmla="*/ 129 w 285"/>
              <a:gd name="T21" fmla="*/ 120 h 300"/>
              <a:gd name="T22" fmla="*/ 121 w 285"/>
              <a:gd name="T23" fmla="*/ 123 h 300"/>
              <a:gd name="T24" fmla="*/ 267 w 285"/>
              <a:gd name="T25" fmla="*/ 27 h 300"/>
              <a:gd name="T26" fmla="*/ 285 w 285"/>
              <a:gd name="T27" fmla="*/ 0 h 300"/>
              <a:gd name="T28" fmla="*/ 258 w 285"/>
              <a:gd name="T29" fmla="*/ 11 h 300"/>
              <a:gd name="T30" fmla="*/ 123 w 285"/>
              <a:gd name="T31" fmla="*/ 88 h 300"/>
              <a:gd name="T32" fmla="*/ 28 w 285"/>
              <a:gd name="T33" fmla="*/ 44 h 300"/>
              <a:gd name="T34" fmla="*/ 0 w 285"/>
              <a:gd name="T35" fmla="*/ 71 h 300"/>
              <a:gd name="T36" fmla="*/ 121 w 285"/>
              <a:gd name="T37" fmla="*/ 106 h 300"/>
              <a:gd name="T38" fmla="*/ 148 w 285"/>
              <a:gd name="T39" fmla="*/ 115 h 300"/>
              <a:gd name="T40" fmla="*/ 267 w 285"/>
              <a:gd name="T41" fmla="*/ 27 h 300"/>
              <a:gd name="T42" fmla="*/ 148 w 285"/>
              <a:gd name="T43" fmla="*/ 95 h 300"/>
              <a:gd name="T44" fmla="*/ 258 w 285"/>
              <a:gd name="T45" fmla="*/ 19 h 300"/>
              <a:gd name="T46" fmla="*/ 121 w 285"/>
              <a:gd name="T47" fmla="*/ 94 h 300"/>
              <a:gd name="T48" fmla="*/ 28 w 285"/>
              <a:gd name="T49" fmla="*/ 65 h 300"/>
              <a:gd name="T50" fmla="*/ 121 w 285"/>
              <a:gd name="T51" fmla="*/ 94 h 300"/>
              <a:gd name="T52" fmla="*/ 21 w 285"/>
              <a:gd name="T53" fmla="*/ 50 h 300"/>
              <a:gd name="T54" fmla="*/ 6 w 285"/>
              <a:gd name="T55" fmla="*/ 65 h 300"/>
              <a:gd name="T56" fmla="*/ 142 w 285"/>
              <a:gd name="T57" fmla="*/ 109 h 300"/>
              <a:gd name="T58" fmla="*/ 127 w 285"/>
              <a:gd name="T59" fmla="*/ 94 h 300"/>
              <a:gd name="T60" fmla="*/ 142 w 285"/>
              <a:gd name="T61" fmla="*/ 109 h 300"/>
              <a:gd name="T62" fmla="*/ 264 w 285"/>
              <a:gd name="T63" fmla="*/ 21 h 300"/>
              <a:gd name="T64" fmla="*/ 279 w 285"/>
              <a:gd name="T65" fmla="*/ 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5" h="300">
                <a:moveTo>
                  <a:pt x="89" y="300"/>
                </a:moveTo>
                <a:cubicBezTo>
                  <a:pt x="97" y="270"/>
                  <a:pt x="97" y="270"/>
                  <a:pt x="97" y="270"/>
                </a:cubicBezTo>
                <a:cubicBezTo>
                  <a:pt x="97" y="261"/>
                  <a:pt x="105" y="255"/>
                  <a:pt x="113" y="255"/>
                </a:cubicBezTo>
                <a:cubicBezTo>
                  <a:pt x="155" y="255"/>
                  <a:pt x="155" y="255"/>
                  <a:pt x="155" y="255"/>
                </a:cubicBezTo>
                <a:cubicBezTo>
                  <a:pt x="164" y="255"/>
                  <a:pt x="171" y="261"/>
                  <a:pt x="172" y="270"/>
                </a:cubicBezTo>
                <a:cubicBezTo>
                  <a:pt x="180" y="300"/>
                  <a:pt x="180" y="300"/>
                  <a:pt x="180" y="300"/>
                </a:cubicBezTo>
                <a:lnTo>
                  <a:pt x="89" y="300"/>
                </a:lnTo>
                <a:close/>
                <a:moveTo>
                  <a:pt x="92" y="177"/>
                </a:moveTo>
                <a:cubicBezTo>
                  <a:pt x="95" y="225"/>
                  <a:pt x="95" y="225"/>
                  <a:pt x="95" y="225"/>
                </a:cubicBezTo>
                <a:cubicBezTo>
                  <a:pt x="96" y="233"/>
                  <a:pt x="103" y="240"/>
                  <a:pt x="111" y="240"/>
                </a:cubicBezTo>
                <a:cubicBezTo>
                  <a:pt x="154" y="240"/>
                  <a:pt x="154" y="240"/>
                  <a:pt x="154" y="240"/>
                </a:cubicBezTo>
                <a:cubicBezTo>
                  <a:pt x="162" y="240"/>
                  <a:pt x="169" y="233"/>
                  <a:pt x="170" y="225"/>
                </a:cubicBezTo>
                <a:cubicBezTo>
                  <a:pt x="174" y="177"/>
                  <a:pt x="174" y="177"/>
                  <a:pt x="174" y="177"/>
                </a:cubicBezTo>
                <a:cubicBezTo>
                  <a:pt x="156" y="166"/>
                  <a:pt x="144" y="146"/>
                  <a:pt x="144" y="123"/>
                </a:cubicBezTo>
                <a:cubicBezTo>
                  <a:pt x="144" y="122"/>
                  <a:pt x="144" y="121"/>
                  <a:pt x="144" y="120"/>
                </a:cubicBezTo>
                <a:cubicBezTo>
                  <a:pt x="136" y="120"/>
                  <a:pt x="136" y="120"/>
                  <a:pt x="136" y="120"/>
                </a:cubicBezTo>
                <a:cubicBezTo>
                  <a:pt x="136" y="173"/>
                  <a:pt x="136" y="173"/>
                  <a:pt x="136" y="173"/>
                </a:cubicBezTo>
                <a:cubicBezTo>
                  <a:pt x="141" y="174"/>
                  <a:pt x="144" y="176"/>
                  <a:pt x="144" y="180"/>
                </a:cubicBezTo>
                <a:cubicBezTo>
                  <a:pt x="144" y="184"/>
                  <a:pt x="139" y="187"/>
                  <a:pt x="133" y="187"/>
                </a:cubicBezTo>
                <a:cubicBezTo>
                  <a:pt x="126" y="187"/>
                  <a:pt x="121" y="184"/>
                  <a:pt x="121" y="180"/>
                </a:cubicBezTo>
                <a:cubicBezTo>
                  <a:pt x="121" y="176"/>
                  <a:pt x="124" y="174"/>
                  <a:pt x="129" y="173"/>
                </a:cubicBezTo>
                <a:cubicBezTo>
                  <a:pt x="129" y="120"/>
                  <a:pt x="129" y="120"/>
                  <a:pt x="129" y="120"/>
                </a:cubicBezTo>
                <a:cubicBezTo>
                  <a:pt x="121" y="120"/>
                  <a:pt x="121" y="120"/>
                  <a:pt x="121" y="120"/>
                </a:cubicBezTo>
                <a:cubicBezTo>
                  <a:pt x="121" y="121"/>
                  <a:pt x="121" y="122"/>
                  <a:pt x="121" y="123"/>
                </a:cubicBezTo>
                <a:cubicBezTo>
                  <a:pt x="121" y="146"/>
                  <a:pt x="109" y="166"/>
                  <a:pt x="92" y="177"/>
                </a:cubicBezTo>
                <a:close/>
                <a:moveTo>
                  <a:pt x="267" y="27"/>
                </a:moveTo>
                <a:cubicBezTo>
                  <a:pt x="285" y="27"/>
                  <a:pt x="285" y="27"/>
                  <a:pt x="285" y="27"/>
                </a:cubicBezTo>
                <a:cubicBezTo>
                  <a:pt x="285" y="0"/>
                  <a:pt x="285" y="0"/>
                  <a:pt x="285" y="0"/>
                </a:cubicBezTo>
                <a:cubicBezTo>
                  <a:pt x="258" y="0"/>
                  <a:pt x="258" y="0"/>
                  <a:pt x="258" y="0"/>
                </a:cubicBezTo>
                <a:cubicBezTo>
                  <a:pt x="258" y="11"/>
                  <a:pt x="258" y="11"/>
                  <a:pt x="258" y="11"/>
                </a:cubicBezTo>
                <a:cubicBezTo>
                  <a:pt x="138" y="88"/>
                  <a:pt x="138" y="88"/>
                  <a:pt x="138" y="88"/>
                </a:cubicBezTo>
                <a:cubicBezTo>
                  <a:pt x="123" y="88"/>
                  <a:pt x="123" y="88"/>
                  <a:pt x="123" y="88"/>
                </a:cubicBezTo>
                <a:cubicBezTo>
                  <a:pt x="28" y="53"/>
                  <a:pt x="28" y="53"/>
                  <a:pt x="28" y="53"/>
                </a:cubicBezTo>
                <a:cubicBezTo>
                  <a:pt x="28" y="44"/>
                  <a:pt x="28" y="44"/>
                  <a:pt x="28" y="44"/>
                </a:cubicBezTo>
                <a:cubicBezTo>
                  <a:pt x="0" y="44"/>
                  <a:pt x="0" y="44"/>
                  <a:pt x="0" y="44"/>
                </a:cubicBezTo>
                <a:cubicBezTo>
                  <a:pt x="0" y="71"/>
                  <a:pt x="0" y="71"/>
                  <a:pt x="0" y="71"/>
                </a:cubicBezTo>
                <a:cubicBezTo>
                  <a:pt x="25" y="71"/>
                  <a:pt x="25" y="71"/>
                  <a:pt x="25" y="71"/>
                </a:cubicBezTo>
                <a:cubicBezTo>
                  <a:pt x="121" y="106"/>
                  <a:pt x="121" y="106"/>
                  <a:pt x="121" y="106"/>
                </a:cubicBezTo>
                <a:cubicBezTo>
                  <a:pt x="121" y="115"/>
                  <a:pt x="121" y="115"/>
                  <a:pt x="121" y="115"/>
                </a:cubicBezTo>
                <a:cubicBezTo>
                  <a:pt x="148" y="115"/>
                  <a:pt x="148" y="115"/>
                  <a:pt x="148" y="115"/>
                </a:cubicBezTo>
                <a:cubicBezTo>
                  <a:pt x="148" y="103"/>
                  <a:pt x="148" y="103"/>
                  <a:pt x="148" y="103"/>
                </a:cubicBezTo>
                <a:lnTo>
                  <a:pt x="267" y="27"/>
                </a:lnTo>
                <a:close/>
                <a:moveTo>
                  <a:pt x="258" y="25"/>
                </a:moveTo>
                <a:cubicBezTo>
                  <a:pt x="148" y="95"/>
                  <a:pt x="148" y="95"/>
                  <a:pt x="148" y="95"/>
                </a:cubicBezTo>
                <a:cubicBezTo>
                  <a:pt x="148" y="90"/>
                  <a:pt x="148" y="90"/>
                  <a:pt x="148" y="90"/>
                </a:cubicBezTo>
                <a:cubicBezTo>
                  <a:pt x="258" y="19"/>
                  <a:pt x="258" y="19"/>
                  <a:pt x="258" y="19"/>
                </a:cubicBezTo>
                <a:lnTo>
                  <a:pt x="258" y="25"/>
                </a:lnTo>
                <a:close/>
                <a:moveTo>
                  <a:pt x="121" y="94"/>
                </a:moveTo>
                <a:cubicBezTo>
                  <a:pt x="121" y="99"/>
                  <a:pt x="121" y="99"/>
                  <a:pt x="121" y="99"/>
                </a:cubicBezTo>
                <a:cubicBezTo>
                  <a:pt x="28" y="65"/>
                  <a:pt x="28" y="65"/>
                  <a:pt x="28" y="65"/>
                </a:cubicBezTo>
                <a:cubicBezTo>
                  <a:pt x="28" y="60"/>
                  <a:pt x="28" y="60"/>
                  <a:pt x="28" y="60"/>
                </a:cubicBezTo>
                <a:lnTo>
                  <a:pt x="121" y="94"/>
                </a:lnTo>
                <a:close/>
                <a:moveTo>
                  <a:pt x="6" y="50"/>
                </a:moveTo>
                <a:cubicBezTo>
                  <a:pt x="21" y="50"/>
                  <a:pt x="21" y="50"/>
                  <a:pt x="21" y="50"/>
                </a:cubicBezTo>
                <a:cubicBezTo>
                  <a:pt x="21" y="65"/>
                  <a:pt x="21" y="65"/>
                  <a:pt x="21" y="65"/>
                </a:cubicBezTo>
                <a:cubicBezTo>
                  <a:pt x="6" y="65"/>
                  <a:pt x="6" y="65"/>
                  <a:pt x="6" y="65"/>
                </a:cubicBezTo>
                <a:lnTo>
                  <a:pt x="6" y="50"/>
                </a:lnTo>
                <a:close/>
                <a:moveTo>
                  <a:pt x="142" y="109"/>
                </a:moveTo>
                <a:cubicBezTo>
                  <a:pt x="127" y="109"/>
                  <a:pt x="127" y="109"/>
                  <a:pt x="127" y="109"/>
                </a:cubicBezTo>
                <a:cubicBezTo>
                  <a:pt x="127" y="94"/>
                  <a:pt x="127" y="94"/>
                  <a:pt x="127" y="94"/>
                </a:cubicBezTo>
                <a:cubicBezTo>
                  <a:pt x="142" y="94"/>
                  <a:pt x="142" y="94"/>
                  <a:pt x="142" y="94"/>
                </a:cubicBezTo>
                <a:lnTo>
                  <a:pt x="142" y="109"/>
                </a:lnTo>
                <a:close/>
                <a:moveTo>
                  <a:pt x="279" y="21"/>
                </a:moveTo>
                <a:cubicBezTo>
                  <a:pt x="264" y="21"/>
                  <a:pt x="264" y="21"/>
                  <a:pt x="264" y="21"/>
                </a:cubicBezTo>
                <a:cubicBezTo>
                  <a:pt x="264" y="6"/>
                  <a:pt x="264" y="6"/>
                  <a:pt x="264" y="6"/>
                </a:cubicBezTo>
                <a:cubicBezTo>
                  <a:pt x="279" y="6"/>
                  <a:pt x="279" y="6"/>
                  <a:pt x="279" y="6"/>
                </a:cubicBezTo>
                <a:lnTo>
                  <a:pt x="279" y="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4" name="Freeform 83"/>
          <p:cNvSpPr>
            <a:spLocks noEditPoints="1"/>
          </p:cNvSpPr>
          <p:nvPr/>
        </p:nvSpPr>
        <p:spPr bwMode="black">
          <a:xfrm>
            <a:off x="5601616" y="3687204"/>
            <a:ext cx="899170" cy="94919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5" name="Freeform 21"/>
          <p:cNvSpPr>
            <a:spLocks noEditPoints="1"/>
          </p:cNvSpPr>
          <p:nvPr/>
        </p:nvSpPr>
        <p:spPr bwMode="black">
          <a:xfrm>
            <a:off x="5617029" y="5201265"/>
            <a:ext cx="833798" cy="833582"/>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dirty="0"/>
          </a:p>
        </p:txBody>
      </p:sp>
      <p:pic>
        <p:nvPicPr>
          <p:cNvPr id="17" name="Picture 1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952476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Intellitrace</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solidFill>
                  <a:schemeClr val="accent2">
                    <a:lumMod val="40000"/>
                    <a:lumOff val="60000"/>
                    <a:alpha val="99000"/>
                  </a:schemeClr>
                </a:solidFill>
              </a:rPr>
              <a:t>demo</a:t>
            </a:r>
          </a:p>
        </p:txBody>
      </p:sp>
      <p:grpSp>
        <p:nvGrpSpPr>
          <p:cNvPr id="5" name="Group 4"/>
          <p:cNvGrpSpPr/>
          <p:nvPr/>
        </p:nvGrpSpPr>
        <p:grpSpPr bwMode="black">
          <a:xfrm>
            <a:off x="7498080" y="1903413"/>
            <a:ext cx="2125980" cy="2174404"/>
            <a:chOff x="307975" y="1987550"/>
            <a:chExt cx="1377950" cy="1409701"/>
          </a:xfrm>
          <a:solidFill>
            <a:schemeClr val="bg1"/>
          </a:solidFill>
        </p:grpSpPr>
        <p:sp>
          <p:nvSpPr>
            <p:cNvPr id="6"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36849627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Independent Environments</a:t>
            </a:r>
          </a:p>
        </p:txBody>
      </p:sp>
      <p:grpSp>
        <p:nvGrpSpPr>
          <p:cNvPr id="14" name="Group 13"/>
          <p:cNvGrpSpPr/>
          <p:nvPr/>
        </p:nvGrpSpPr>
        <p:grpSpPr>
          <a:xfrm>
            <a:off x="519113" y="1903413"/>
            <a:ext cx="4220035" cy="2741413"/>
            <a:chOff x="1777641" y="1746611"/>
            <a:chExt cx="4220035" cy="2741413"/>
          </a:xfrm>
        </p:grpSpPr>
        <p:sp>
          <p:nvSpPr>
            <p:cNvPr id="11" name="Rectangle 10"/>
            <p:cNvSpPr/>
            <p:nvPr/>
          </p:nvSpPr>
          <p:spPr bwMode="auto">
            <a:xfrm>
              <a:off x="1777641" y="1746611"/>
              <a:ext cx="4220035" cy="27414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b"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Production</a:t>
              </a:r>
              <a:endParaRPr lang="en-US" sz="3200" dirty="0" smtClean="0">
                <a:gradFill>
                  <a:gsLst>
                    <a:gs pos="0">
                      <a:srgbClr val="FFFFFF"/>
                    </a:gs>
                    <a:gs pos="100000">
                      <a:srgbClr val="FFFFFF"/>
                    </a:gs>
                  </a:gsLst>
                  <a:lin ang="5400000" scaled="0"/>
                </a:gradFill>
                <a:latin typeface="Segoe UI Light" pitchFamily="34" charset="0"/>
              </a:endParaRPr>
            </a:p>
          </p:txBody>
        </p:sp>
        <p:sp>
          <p:nvSpPr>
            <p:cNvPr id="13" name="Freeform 5"/>
            <p:cNvSpPr>
              <a:spLocks noEditPoints="1"/>
            </p:cNvSpPr>
            <p:nvPr/>
          </p:nvSpPr>
          <p:spPr bwMode="auto">
            <a:xfrm>
              <a:off x="3397250" y="2008188"/>
              <a:ext cx="1404938" cy="1504950"/>
            </a:xfrm>
            <a:custGeom>
              <a:avLst/>
              <a:gdLst>
                <a:gd name="T0" fmla="*/ 293 w 457"/>
                <a:gd name="T1" fmla="*/ 392 h 490"/>
                <a:gd name="T2" fmla="*/ 291 w 457"/>
                <a:gd name="T3" fmla="*/ 398 h 490"/>
                <a:gd name="T4" fmla="*/ 192 w 457"/>
                <a:gd name="T5" fmla="*/ 302 h 490"/>
                <a:gd name="T6" fmla="*/ 190 w 457"/>
                <a:gd name="T7" fmla="*/ 192 h 490"/>
                <a:gd name="T8" fmla="*/ 205 w 457"/>
                <a:gd name="T9" fmla="*/ 150 h 490"/>
                <a:gd name="T10" fmla="*/ 180 w 457"/>
                <a:gd name="T11" fmla="*/ 92 h 490"/>
                <a:gd name="T12" fmla="*/ 199 w 457"/>
                <a:gd name="T13" fmla="*/ 96 h 490"/>
                <a:gd name="T14" fmla="*/ 247 w 457"/>
                <a:gd name="T15" fmla="*/ 48 h 490"/>
                <a:gd name="T16" fmla="*/ 199 w 457"/>
                <a:gd name="T17" fmla="*/ 0 h 490"/>
                <a:gd name="T18" fmla="*/ 150 w 457"/>
                <a:gd name="T19" fmla="*/ 48 h 490"/>
                <a:gd name="T20" fmla="*/ 166 w 457"/>
                <a:gd name="T21" fmla="*/ 82 h 490"/>
                <a:gd name="T22" fmla="*/ 122 w 457"/>
                <a:gd name="T23" fmla="*/ 92 h 490"/>
                <a:gd name="T24" fmla="*/ 8 w 457"/>
                <a:gd name="T25" fmla="*/ 146 h 490"/>
                <a:gd name="T26" fmla="*/ 44 w 457"/>
                <a:gd name="T27" fmla="*/ 220 h 490"/>
                <a:gd name="T28" fmla="*/ 34 w 457"/>
                <a:gd name="T29" fmla="*/ 322 h 490"/>
                <a:gd name="T30" fmla="*/ 36 w 457"/>
                <a:gd name="T31" fmla="*/ 486 h 490"/>
                <a:gd name="T32" fmla="*/ 66 w 457"/>
                <a:gd name="T33" fmla="*/ 486 h 490"/>
                <a:gd name="T34" fmla="*/ 78 w 457"/>
                <a:gd name="T35" fmla="*/ 344 h 490"/>
                <a:gd name="T36" fmla="*/ 102 w 457"/>
                <a:gd name="T37" fmla="*/ 318 h 490"/>
                <a:gd name="T38" fmla="*/ 126 w 457"/>
                <a:gd name="T39" fmla="*/ 386 h 490"/>
                <a:gd name="T40" fmla="*/ 126 w 457"/>
                <a:gd name="T41" fmla="*/ 490 h 490"/>
                <a:gd name="T42" fmla="*/ 160 w 457"/>
                <a:gd name="T43" fmla="*/ 490 h 490"/>
                <a:gd name="T44" fmla="*/ 160 w 457"/>
                <a:gd name="T45" fmla="*/ 368 h 490"/>
                <a:gd name="T46" fmla="*/ 136 w 457"/>
                <a:gd name="T47" fmla="*/ 280 h 490"/>
                <a:gd name="T48" fmla="*/ 283 w 457"/>
                <a:gd name="T49" fmla="*/ 422 h 490"/>
                <a:gd name="T50" fmla="*/ 219 w 457"/>
                <a:gd name="T51" fmla="*/ 484 h 490"/>
                <a:gd name="T52" fmla="*/ 349 w 457"/>
                <a:gd name="T53" fmla="*/ 484 h 490"/>
                <a:gd name="T54" fmla="*/ 457 w 457"/>
                <a:gd name="T55" fmla="*/ 368 h 490"/>
                <a:gd name="T56" fmla="*/ 293 w 457"/>
                <a:gd name="T57" fmla="*/ 392 h 490"/>
                <a:gd name="T58" fmla="*/ 168 w 457"/>
                <a:gd name="T59" fmla="*/ 278 h 490"/>
                <a:gd name="T60" fmla="*/ 135 w 457"/>
                <a:gd name="T61" fmla="*/ 242 h 490"/>
                <a:gd name="T62" fmla="*/ 168 w 457"/>
                <a:gd name="T63" fmla="*/ 193 h 490"/>
                <a:gd name="T64" fmla="*/ 168 w 457"/>
                <a:gd name="T65" fmla="*/ 278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7" h="490">
                  <a:moveTo>
                    <a:pt x="293" y="392"/>
                  </a:moveTo>
                  <a:cubicBezTo>
                    <a:pt x="293" y="392"/>
                    <a:pt x="293" y="392"/>
                    <a:pt x="291" y="398"/>
                  </a:cubicBezTo>
                  <a:cubicBezTo>
                    <a:pt x="291" y="398"/>
                    <a:pt x="291" y="398"/>
                    <a:pt x="192" y="302"/>
                  </a:cubicBezTo>
                  <a:cubicBezTo>
                    <a:pt x="192" y="302"/>
                    <a:pt x="192" y="302"/>
                    <a:pt x="190" y="192"/>
                  </a:cubicBezTo>
                  <a:cubicBezTo>
                    <a:pt x="190" y="192"/>
                    <a:pt x="201" y="164"/>
                    <a:pt x="205" y="150"/>
                  </a:cubicBezTo>
                  <a:cubicBezTo>
                    <a:pt x="209" y="136"/>
                    <a:pt x="186" y="108"/>
                    <a:pt x="180" y="92"/>
                  </a:cubicBezTo>
                  <a:cubicBezTo>
                    <a:pt x="186" y="94"/>
                    <a:pt x="192" y="96"/>
                    <a:pt x="199" y="96"/>
                  </a:cubicBezTo>
                  <a:cubicBezTo>
                    <a:pt x="225" y="96"/>
                    <a:pt x="247" y="74"/>
                    <a:pt x="247" y="48"/>
                  </a:cubicBezTo>
                  <a:cubicBezTo>
                    <a:pt x="247" y="22"/>
                    <a:pt x="225" y="0"/>
                    <a:pt x="199" y="0"/>
                  </a:cubicBezTo>
                  <a:cubicBezTo>
                    <a:pt x="172" y="0"/>
                    <a:pt x="150" y="22"/>
                    <a:pt x="150" y="48"/>
                  </a:cubicBezTo>
                  <a:cubicBezTo>
                    <a:pt x="150" y="62"/>
                    <a:pt x="156" y="74"/>
                    <a:pt x="166" y="82"/>
                  </a:cubicBezTo>
                  <a:cubicBezTo>
                    <a:pt x="152" y="82"/>
                    <a:pt x="132" y="86"/>
                    <a:pt x="122" y="92"/>
                  </a:cubicBezTo>
                  <a:cubicBezTo>
                    <a:pt x="108" y="100"/>
                    <a:pt x="16" y="128"/>
                    <a:pt x="8" y="146"/>
                  </a:cubicBezTo>
                  <a:cubicBezTo>
                    <a:pt x="0" y="164"/>
                    <a:pt x="44" y="220"/>
                    <a:pt x="44" y="220"/>
                  </a:cubicBezTo>
                  <a:cubicBezTo>
                    <a:pt x="8" y="256"/>
                    <a:pt x="34" y="322"/>
                    <a:pt x="34" y="322"/>
                  </a:cubicBezTo>
                  <a:cubicBezTo>
                    <a:pt x="34" y="322"/>
                    <a:pt x="34" y="322"/>
                    <a:pt x="36" y="486"/>
                  </a:cubicBezTo>
                  <a:cubicBezTo>
                    <a:pt x="36" y="486"/>
                    <a:pt x="36" y="486"/>
                    <a:pt x="66" y="486"/>
                  </a:cubicBezTo>
                  <a:cubicBezTo>
                    <a:pt x="76" y="472"/>
                    <a:pt x="78" y="356"/>
                    <a:pt x="78" y="344"/>
                  </a:cubicBezTo>
                  <a:cubicBezTo>
                    <a:pt x="78" y="332"/>
                    <a:pt x="86" y="302"/>
                    <a:pt x="102" y="318"/>
                  </a:cubicBezTo>
                  <a:cubicBezTo>
                    <a:pt x="118" y="334"/>
                    <a:pt x="126" y="386"/>
                    <a:pt x="126" y="386"/>
                  </a:cubicBezTo>
                  <a:cubicBezTo>
                    <a:pt x="126" y="386"/>
                    <a:pt x="126" y="386"/>
                    <a:pt x="126" y="490"/>
                  </a:cubicBezTo>
                  <a:cubicBezTo>
                    <a:pt x="126" y="490"/>
                    <a:pt x="126" y="490"/>
                    <a:pt x="160" y="490"/>
                  </a:cubicBezTo>
                  <a:cubicBezTo>
                    <a:pt x="160" y="490"/>
                    <a:pt x="160" y="490"/>
                    <a:pt x="160" y="368"/>
                  </a:cubicBezTo>
                  <a:cubicBezTo>
                    <a:pt x="158" y="330"/>
                    <a:pt x="144" y="300"/>
                    <a:pt x="136" y="280"/>
                  </a:cubicBezTo>
                  <a:cubicBezTo>
                    <a:pt x="136" y="280"/>
                    <a:pt x="136" y="280"/>
                    <a:pt x="283" y="422"/>
                  </a:cubicBezTo>
                  <a:cubicBezTo>
                    <a:pt x="277" y="426"/>
                    <a:pt x="235" y="448"/>
                    <a:pt x="219" y="484"/>
                  </a:cubicBezTo>
                  <a:cubicBezTo>
                    <a:pt x="219" y="484"/>
                    <a:pt x="219" y="484"/>
                    <a:pt x="349" y="484"/>
                  </a:cubicBezTo>
                  <a:cubicBezTo>
                    <a:pt x="457" y="368"/>
                    <a:pt x="457" y="368"/>
                    <a:pt x="457" y="368"/>
                  </a:cubicBezTo>
                  <a:cubicBezTo>
                    <a:pt x="457" y="368"/>
                    <a:pt x="325" y="290"/>
                    <a:pt x="293" y="392"/>
                  </a:cubicBezTo>
                  <a:close/>
                  <a:moveTo>
                    <a:pt x="168" y="278"/>
                  </a:moveTo>
                  <a:cubicBezTo>
                    <a:pt x="135" y="242"/>
                    <a:pt x="135" y="242"/>
                    <a:pt x="135" y="242"/>
                  </a:cubicBezTo>
                  <a:cubicBezTo>
                    <a:pt x="145" y="224"/>
                    <a:pt x="168" y="193"/>
                    <a:pt x="168" y="193"/>
                  </a:cubicBezTo>
                  <a:cubicBezTo>
                    <a:pt x="168" y="193"/>
                    <a:pt x="168" y="193"/>
                    <a:pt x="168" y="27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p:cNvGrpSpPr/>
          <p:nvPr/>
        </p:nvGrpSpPr>
        <p:grpSpPr>
          <a:xfrm>
            <a:off x="4933797" y="1903413"/>
            <a:ext cx="4220035" cy="2741414"/>
            <a:chOff x="6192325" y="1746611"/>
            <a:chExt cx="4220035" cy="2741414"/>
          </a:xfrm>
        </p:grpSpPr>
        <p:sp>
          <p:nvSpPr>
            <p:cNvPr id="12" name="Rectangle 11"/>
            <p:cNvSpPr/>
            <p:nvPr/>
          </p:nvSpPr>
          <p:spPr bwMode="auto">
            <a:xfrm>
              <a:off x="6192325" y="1746611"/>
              <a:ext cx="4220035" cy="274141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b"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Staging</a:t>
              </a:r>
              <a:endParaRPr lang="en-US" sz="3600" dirty="0">
                <a:gradFill>
                  <a:gsLst>
                    <a:gs pos="0">
                      <a:srgbClr val="FFFFFF"/>
                    </a:gs>
                    <a:gs pos="100000">
                      <a:srgbClr val="FFFFFF"/>
                    </a:gs>
                  </a:gsLst>
                  <a:lin ang="5400000" scaled="0"/>
                </a:gradFill>
                <a:latin typeface="Segoe UI Light" pitchFamily="34" charset="0"/>
              </a:endParaRPr>
            </a:p>
          </p:txBody>
        </p:sp>
        <p:sp>
          <p:nvSpPr>
            <p:cNvPr id="15" name="Freeform 133"/>
            <p:cNvSpPr>
              <a:spLocks/>
            </p:cNvSpPr>
            <p:nvPr/>
          </p:nvSpPr>
          <p:spPr bwMode="black">
            <a:xfrm>
              <a:off x="7689962" y="2180752"/>
              <a:ext cx="1323410" cy="1249882"/>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264657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75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type="body" sz="quarter" idx="10"/>
          </p:nvPr>
        </p:nvSpPr>
        <p:spPr>
          <a:xfrm>
            <a:off x="5057192" y="1447799"/>
            <a:ext cx="6610933" cy="4556632"/>
          </a:xfrm>
        </p:spPr>
        <p:txBody>
          <a:bodyPr/>
          <a:lstStyle/>
          <a:p>
            <a:r>
              <a:rPr lang="en-US" sz="3200" dirty="0">
                <a:solidFill>
                  <a:schemeClr val="accent2">
                    <a:alpha val="99000"/>
                  </a:schemeClr>
                </a:solidFill>
              </a:rPr>
              <a:t>Deployment</a:t>
            </a:r>
          </a:p>
          <a:p>
            <a:pPr lvl="1"/>
            <a:r>
              <a:rPr lang="en-US" dirty="0" smtClean="0"/>
              <a:t>Code -&gt; Package -&gt; Upload -&gt; Deploy</a:t>
            </a:r>
          </a:p>
          <a:p>
            <a:pPr lvl="1"/>
            <a:r>
              <a:rPr lang="en-US" dirty="0" smtClean="0"/>
              <a:t>Service Management Api</a:t>
            </a:r>
          </a:p>
          <a:p>
            <a:pPr lvl="1"/>
            <a:r>
              <a:rPr lang="en-US" dirty="0" smtClean="0"/>
              <a:t>Windows Azure Tools</a:t>
            </a:r>
          </a:p>
          <a:p>
            <a:pPr lvl="1"/>
            <a:r>
              <a:rPr lang="en-US" dirty="0" smtClean="0"/>
              <a:t>Automating the entire lifecycle</a:t>
            </a:r>
          </a:p>
          <a:p>
            <a:pPr lvl="1"/>
            <a:endParaRPr lang="en-US" dirty="0" smtClean="0"/>
          </a:p>
          <a:p>
            <a:r>
              <a:rPr lang="en-US" sz="3200" dirty="0">
                <a:solidFill>
                  <a:schemeClr val="accent2">
                    <a:alpha val="99000"/>
                  </a:schemeClr>
                </a:solidFill>
              </a:rPr>
              <a:t>Minimizing Downtime</a:t>
            </a:r>
          </a:p>
          <a:p>
            <a:pPr lvl="1"/>
            <a:r>
              <a:rPr lang="en-US" dirty="0" smtClean="0"/>
              <a:t>Fault and Upgrade Domains</a:t>
            </a:r>
          </a:p>
          <a:p>
            <a:pPr lvl="1"/>
            <a:r>
              <a:rPr lang="en-US" dirty="0" smtClean="0"/>
              <a:t>In Place Upgrade vs VIP Swap</a:t>
            </a:r>
          </a:p>
          <a:p>
            <a:pPr lvl="1"/>
            <a:endParaRPr lang="en-US" dirty="0" smtClean="0"/>
          </a:p>
          <a:p>
            <a:r>
              <a:rPr lang="en-US" sz="3200" dirty="0" smtClean="0">
                <a:solidFill>
                  <a:schemeClr val="accent2">
                    <a:alpha val="99000"/>
                  </a:schemeClr>
                </a:solidFill>
              </a:rPr>
              <a:t>Debugging</a:t>
            </a:r>
            <a:endParaRPr lang="en-US" dirty="0" smtClean="0">
              <a:solidFill>
                <a:schemeClr val="accent2">
                  <a:alpha val="99000"/>
                </a:schemeClr>
              </a:solidFill>
            </a:endParaRPr>
          </a:p>
          <a:p>
            <a:pPr lvl="1"/>
            <a:r>
              <a:rPr lang="en-US" dirty="0" smtClean="0"/>
              <a:t>Development Fabric</a:t>
            </a:r>
          </a:p>
          <a:p>
            <a:pPr lvl="1"/>
            <a:r>
              <a:rPr lang="en-US" dirty="0" smtClean="0"/>
              <a:t>IntelliTrace</a:t>
            </a:r>
            <a:endParaRPr lang="en-US" dirty="0"/>
          </a:p>
        </p:txBody>
      </p:sp>
      <p:sp>
        <p:nvSpPr>
          <p:cNvPr id="6" name="Freeform 18"/>
          <p:cNvSpPr>
            <a:spLocks noEditPoints="1"/>
          </p:cNvSpPr>
          <p:nvPr/>
        </p:nvSpPr>
        <p:spPr bwMode="black">
          <a:xfrm>
            <a:off x="2323322" y="1979739"/>
            <a:ext cx="2473132" cy="301719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8942135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61709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519113" y="1446212"/>
            <a:ext cx="11149012"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pSp>
        <p:nvGrpSpPr>
          <p:cNvPr id="39" name="Group 38"/>
          <p:cNvGrpSpPr/>
          <p:nvPr/>
        </p:nvGrpSpPr>
        <p:grpSpPr>
          <a:xfrm>
            <a:off x="4110596" y="2258007"/>
            <a:ext cx="3027322" cy="3797560"/>
            <a:chOff x="1040467" y="-127851"/>
            <a:chExt cx="5694383" cy="7143197"/>
          </a:xfrm>
        </p:grpSpPr>
        <p:sp>
          <p:nvSpPr>
            <p:cNvPr id="42" name="Rectangle 41"/>
            <p:cNvSpPr/>
            <p:nvPr/>
          </p:nvSpPr>
          <p:spPr bwMode="auto">
            <a:xfrm>
              <a:off x="1040467" y="-127851"/>
              <a:ext cx="5694383" cy="71431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60" tIns="0" rIns="91436" bIns="182880" numCol="1" rtlCol="0" anchor="b" anchorCtr="0" compatLnSpc="1">
              <a:prstTxWarp prst="textNoShape">
                <a:avLst/>
              </a:prstTxWarp>
            </a:bodyPr>
            <a:lstStyle/>
            <a:p>
              <a:pPr defTabSz="914099" fontAlgn="base">
                <a:spcBef>
                  <a:spcPct val="0"/>
                </a:spcBef>
                <a:spcAft>
                  <a:spcPts val="1200"/>
                </a:spcAft>
              </a:pPr>
              <a:r>
                <a:rPr lang="en-US" sz="2000" dirty="0" smtClean="0">
                  <a:gradFill>
                    <a:gsLst>
                      <a:gs pos="0">
                        <a:srgbClr val="FFFFFF"/>
                      </a:gs>
                      <a:gs pos="100000">
                        <a:srgbClr val="FFFFFF"/>
                      </a:gs>
                    </a:gsLst>
                    <a:lin ang="5400000" scaled="0"/>
                  </a:gradFill>
                  <a:latin typeface="Segoe UI Light" pitchFamily="34" charset="0"/>
                </a:rPr>
                <a:t>Production</a:t>
              </a:r>
              <a:endParaRPr lang="en-US" dirty="0" smtClean="0">
                <a:gradFill>
                  <a:gsLst>
                    <a:gs pos="0">
                      <a:srgbClr val="FFFFFF"/>
                    </a:gs>
                    <a:gs pos="100000">
                      <a:srgbClr val="FFFFFF"/>
                    </a:gs>
                  </a:gsLst>
                  <a:lin ang="5400000" scaled="0"/>
                </a:gradFill>
                <a:latin typeface="Segoe UI Light" pitchFamily="34" charset="0"/>
              </a:endParaRPr>
            </a:p>
          </p:txBody>
        </p:sp>
        <p:sp>
          <p:nvSpPr>
            <p:cNvPr id="55" name="Freeform 5"/>
            <p:cNvSpPr>
              <a:spLocks noEditPoints="1"/>
            </p:cNvSpPr>
            <p:nvPr/>
          </p:nvSpPr>
          <p:spPr bwMode="auto">
            <a:xfrm>
              <a:off x="1394392" y="5705399"/>
              <a:ext cx="1022946" cy="1095767"/>
            </a:xfrm>
            <a:custGeom>
              <a:avLst/>
              <a:gdLst>
                <a:gd name="T0" fmla="*/ 293 w 457"/>
                <a:gd name="T1" fmla="*/ 392 h 490"/>
                <a:gd name="T2" fmla="*/ 291 w 457"/>
                <a:gd name="T3" fmla="*/ 398 h 490"/>
                <a:gd name="T4" fmla="*/ 192 w 457"/>
                <a:gd name="T5" fmla="*/ 302 h 490"/>
                <a:gd name="T6" fmla="*/ 190 w 457"/>
                <a:gd name="T7" fmla="*/ 192 h 490"/>
                <a:gd name="T8" fmla="*/ 205 w 457"/>
                <a:gd name="T9" fmla="*/ 150 h 490"/>
                <a:gd name="T10" fmla="*/ 180 w 457"/>
                <a:gd name="T11" fmla="*/ 92 h 490"/>
                <a:gd name="T12" fmla="*/ 199 w 457"/>
                <a:gd name="T13" fmla="*/ 96 h 490"/>
                <a:gd name="T14" fmla="*/ 247 w 457"/>
                <a:gd name="T15" fmla="*/ 48 h 490"/>
                <a:gd name="T16" fmla="*/ 199 w 457"/>
                <a:gd name="T17" fmla="*/ 0 h 490"/>
                <a:gd name="T18" fmla="*/ 150 w 457"/>
                <a:gd name="T19" fmla="*/ 48 h 490"/>
                <a:gd name="T20" fmla="*/ 166 w 457"/>
                <a:gd name="T21" fmla="*/ 82 h 490"/>
                <a:gd name="T22" fmla="*/ 122 w 457"/>
                <a:gd name="T23" fmla="*/ 92 h 490"/>
                <a:gd name="T24" fmla="*/ 8 w 457"/>
                <a:gd name="T25" fmla="*/ 146 h 490"/>
                <a:gd name="T26" fmla="*/ 44 w 457"/>
                <a:gd name="T27" fmla="*/ 220 h 490"/>
                <a:gd name="T28" fmla="*/ 34 w 457"/>
                <a:gd name="T29" fmla="*/ 322 h 490"/>
                <a:gd name="T30" fmla="*/ 36 w 457"/>
                <a:gd name="T31" fmla="*/ 486 h 490"/>
                <a:gd name="T32" fmla="*/ 66 w 457"/>
                <a:gd name="T33" fmla="*/ 486 h 490"/>
                <a:gd name="T34" fmla="*/ 78 w 457"/>
                <a:gd name="T35" fmla="*/ 344 h 490"/>
                <a:gd name="T36" fmla="*/ 102 w 457"/>
                <a:gd name="T37" fmla="*/ 318 h 490"/>
                <a:gd name="T38" fmla="*/ 126 w 457"/>
                <a:gd name="T39" fmla="*/ 386 h 490"/>
                <a:gd name="T40" fmla="*/ 126 w 457"/>
                <a:gd name="T41" fmla="*/ 490 h 490"/>
                <a:gd name="T42" fmla="*/ 160 w 457"/>
                <a:gd name="T43" fmla="*/ 490 h 490"/>
                <a:gd name="T44" fmla="*/ 160 w 457"/>
                <a:gd name="T45" fmla="*/ 368 h 490"/>
                <a:gd name="T46" fmla="*/ 136 w 457"/>
                <a:gd name="T47" fmla="*/ 280 h 490"/>
                <a:gd name="T48" fmla="*/ 283 w 457"/>
                <a:gd name="T49" fmla="*/ 422 h 490"/>
                <a:gd name="T50" fmla="*/ 219 w 457"/>
                <a:gd name="T51" fmla="*/ 484 h 490"/>
                <a:gd name="T52" fmla="*/ 349 w 457"/>
                <a:gd name="T53" fmla="*/ 484 h 490"/>
                <a:gd name="T54" fmla="*/ 457 w 457"/>
                <a:gd name="T55" fmla="*/ 368 h 490"/>
                <a:gd name="T56" fmla="*/ 293 w 457"/>
                <a:gd name="T57" fmla="*/ 392 h 490"/>
                <a:gd name="T58" fmla="*/ 168 w 457"/>
                <a:gd name="T59" fmla="*/ 278 h 490"/>
                <a:gd name="T60" fmla="*/ 135 w 457"/>
                <a:gd name="T61" fmla="*/ 242 h 490"/>
                <a:gd name="T62" fmla="*/ 168 w 457"/>
                <a:gd name="T63" fmla="*/ 193 h 490"/>
                <a:gd name="T64" fmla="*/ 168 w 457"/>
                <a:gd name="T65" fmla="*/ 278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7" h="490">
                  <a:moveTo>
                    <a:pt x="293" y="392"/>
                  </a:moveTo>
                  <a:cubicBezTo>
                    <a:pt x="293" y="392"/>
                    <a:pt x="293" y="392"/>
                    <a:pt x="291" y="398"/>
                  </a:cubicBezTo>
                  <a:cubicBezTo>
                    <a:pt x="291" y="398"/>
                    <a:pt x="291" y="398"/>
                    <a:pt x="192" y="302"/>
                  </a:cubicBezTo>
                  <a:cubicBezTo>
                    <a:pt x="192" y="302"/>
                    <a:pt x="192" y="302"/>
                    <a:pt x="190" y="192"/>
                  </a:cubicBezTo>
                  <a:cubicBezTo>
                    <a:pt x="190" y="192"/>
                    <a:pt x="201" y="164"/>
                    <a:pt x="205" y="150"/>
                  </a:cubicBezTo>
                  <a:cubicBezTo>
                    <a:pt x="209" y="136"/>
                    <a:pt x="186" y="108"/>
                    <a:pt x="180" y="92"/>
                  </a:cubicBezTo>
                  <a:cubicBezTo>
                    <a:pt x="186" y="94"/>
                    <a:pt x="192" y="96"/>
                    <a:pt x="199" y="96"/>
                  </a:cubicBezTo>
                  <a:cubicBezTo>
                    <a:pt x="225" y="96"/>
                    <a:pt x="247" y="74"/>
                    <a:pt x="247" y="48"/>
                  </a:cubicBezTo>
                  <a:cubicBezTo>
                    <a:pt x="247" y="22"/>
                    <a:pt x="225" y="0"/>
                    <a:pt x="199" y="0"/>
                  </a:cubicBezTo>
                  <a:cubicBezTo>
                    <a:pt x="172" y="0"/>
                    <a:pt x="150" y="22"/>
                    <a:pt x="150" y="48"/>
                  </a:cubicBezTo>
                  <a:cubicBezTo>
                    <a:pt x="150" y="62"/>
                    <a:pt x="156" y="74"/>
                    <a:pt x="166" y="82"/>
                  </a:cubicBezTo>
                  <a:cubicBezTo>
                    <a:pt x="152" y="82"/>
                    <a:pt x="132" y="86"/>
                    <a:pt x="122" y="92"/>
                  </a:cubicBezTo>
                  <a:cubicBezTo>
                    <a:pt x="108" y="100"/>
                    <a:pt x="16" y="128"/>
                    <a:pt x="8" y="146"/>
                  </a:cubicBezTo>
                  <a:cubicBezTo>
                    <a:pt x="0" y="164"/>
                    <a:pt x="44" y="220"/>
                    <a:pt x="44" y="220"/>
                  </a:cubicBezTo>
                  <a:cubicBezTo>
                    <a:pt x="8" y="256"/>
                    <a:pt x="34" y="322"/>
                    <a:pt x="34" y="322"/>
                  </a:cubicBezTo>
                  <a:cubicBezTo>
                    <a:pt x="34" y="322"/>
                    <a:pt x="34" y="322"/>
                    <a:pt x="36" y="486"/>
                  </a:cubicBezTo>
                  <a:cubicBezTo>
                    <a:pt x="36" y="486"/>
                    <a:pt x="36" y="486"/>
                    <a:pt x="66" y="486"/>
                  </a:cubicBezTo>
                  <a:cubicBezTo>
                    <a:pt x="76" y="472"/>
                    <a:pt x="78" y="356"/>
                    <a:pt x="78" y="344"/>
                  </a:cubicBezTo>
                  <a:cubicBezTo>
                    <a:pt x="78" y="332"/>
                    <a:pt x="86" y="302"/>
                    <a:pt x="102" y="318"/>
                  </a:cubicBezTo>
                  <a:cubicBezTo>
                    <a:pt x="118" y="334"/>
                    <a:pt x="126" y="386"/>
                    <a:pt x="126" y="386"/>
                  </a:cubicBezTo>
                  <a:cubicBezTo>
                    <a:pt x="126" y="386"/>
                    <a:pt x="126" y="386"/>
                    <a:pt x="126" y="490"/>
                  </a:cubicBezTo>
                  <a:cubicBezTo>
                    <a:pt x="126" y="490"/>
                    <a:pt x="126" y="490"/>
                    <a:pt x="160" y="490"/>
                  </a:cubicBezTo>
                  <a:cubicBezTo>
                    <a:pt x="160" y="490"/>
                    <a:pt x="160" y="490"/>
                    <a:pt x="160" y="368"/>
                  </a:cubicBezTo>
                  <a:cubicBezTo>
                    <a:pt x="158" y="330"/>
                    <a:pt x="144" y="300"/>
                    <a:pt x="136" y="280"/>
                  </a:cubicBezTo>
                  <a:cubicBezTo>
                    <a:pt x="136" y="280"/>
                    <a:pt x="136" y="280"/>
                    <a:pt x="283" y="422"/>
                  </a:cubicBezTo>
                  <a:cubicBezTo>
                    <a:pt x="277" y="426"/>
                    <a:pt x="235" y="448"/>
                    <a:pt x="219" y="484"/>
                  </a:cubicBezTo>
                  <a:cubicBezTo>
                    <a:pt x="219" y="484"/>
                    <a:pt x="219" y="484"/>
                    <a:pt x="349" y="484"/>
                  </a:cubicBezTo>
                  <a:cubicBezTo>
                    <a:pt x="457" y="368"/>
                    <a:pt x="457" y="368"/>
                    <a:pt x="457" y="368"/>
                  </a:cubicBezTo>
                  <a:cubicBezTo>
                    <a:pt x="457" y="368"/>
                    <a:pt x="325" y="290"/>
                    <a:pt x="293" y="392"/>
                  </a:cubicBezTo>
                  <a:close/>
                  <a:moveTo>
                    <a:pt x="168" y="278"/>
                  </a:moveTo>
                  <a:cubicBezTo>
                    <a:pt x="135" y="242"/>
                    <a:pt x="135" y="242"/>
                    <a:pt x="135" y="242"/>
                  </a:cubicBezTo>
                  <a:cubicBezTo>
                    <a:pt x="145" y="224"/>
                    <a:pt x="168" y="193"/>
                    <a:pt x="168" y="193"/>
                  </a:cubicBezTo>
                  <a:cubicBezTo>
                    <a:pt x="168" y="193"/>
                    <a:pt x="168" y="193"/>
                    <a:pt x="168" y="27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dirty="0"/>
            </a:p>
          </p:txBody>
        </p:sp>
      </p:grpSp>
      <p:grpSp>
        <p:nvGrpSpPr>
          <p:cNvPr id="56" name="Group 55"/>
          <p:cNvGrpSpPr/>
          <p:nvPr/>
        </p:nvGrpSpPr>
        <p:grpSpPr>
          <a:xfrm>
            <a:off x="7825506" y="2260620"/>
            <a:ext cx="3026664" cy="3785616"/>
            <a:chOff x="5507842" y="-122937"/>
            <a:chExt cx="5693145" cy="7120732"/>
          </a:xfrm>
        </p:grpSpPr>
        <p:sp>
          <p:nvSpPr>
            <p:cNvPr id="57" name="Rectangle 56"/>
            <p:cNvSpPr/>
            <p:nvPr/>
          </p:nvSpPr>
          <p:spPr bwMode="auto">
            <a:xfrm>
              <a:off x="5507842" y="-122937"/>
              <a:ext cx="5693145" cy="7120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60" tIns="0" rIns="91436" bIns="182880" numCol="1" rtlCol="0" anchor="b" anchorCtr="0" compatLnSpc="1">
              <a:prstTxWarp prst="textNoShape">
                <a:avLst/>
              </a:prstTxWarp>
            </a:bodyPr>
            <a:lstStyle/>
            <a:p>
              <a:pPr defTabSz="914099" fontAlgn="base">
                <a:spcBef>
                  <a:spcPct val="0"/>
                </a:spcBef>
                <a:spcAft>
                  <a:spcPts val="1200"/>
                </a:spcAft>
              </a:pPr>
              <a:r>
                <a:rPr lang="en-US" sz="2000" dirty="0" smtClean="0">
                  <a:gradFill>
                    <a:gsLst>
                      <a:gs pos="0">
                        <a:srgbClr val="FFFFFF"/>
                      </a:gs>
                      <a:gs pos="100000">
                        <a:srgbClr val="FFFFFF"/>
                      </a:gs>
                    </a:gsLst>
                    <a:lin ang="5400000" scaled="0"/>
                  </a:gradFill>
                  <a:latin typeface="Segoe UI Light" pitchFamily="34" charset="0"/>
                </a:rPr>
                <a:t>Staging</a:t>
              </a:r>
              <a:endParaRPr lang="en-US" sz="2000" dirty="0">
                <a:gradFill>
                  <a:gsLst>
                    <a:gs pos="0">
                      <a:srgbClr val="FFFFFF"/>
                    </a:gs>
                    <a:gs pos="100000">
                      <a:srgbClr val="FFFFFF"/>
                    </a:gs>
                  </a:gsLst>
                  <a:lin ang="5400000" scaled="0"/>
                </a:gradFill>
                <a:latin typeface="Segoe UI Light" pitchFamily="34" charset="0"/>
              </a:endParaRPr>
            </a:p>
          </p:txBody>
        </p:sp>
        <p:sp>
          <p:nvSpPr>
            <p:cNvPr id="61" name="Freeform 133"/>
            <p:cNvSpPr>
              <a:spLocks/>
            </p:cNvSpPr>
            <p:nvPr/>
          </p:nvSpPr>
          <p:spPr bwMode="black">
            <a:xfrm>
              <a:off x="5819516" y="5886186"/>
              <a:ext cx="992500" cy="937359"/>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050" dirty="0"/>
            </a:p>
          </p:txBody>
        </p:sp>
      </p:grpSp>
      <p:sp>
        <p:nvSpPr>
          <p:cNvPr id="63" name="Freeform 6"/>
          <p:cNvSpPr>
            <a:spLocks/>
          </p:cNvSpPr>
          <p:nvPr/>
        </p:nvSpPr>
        <p:spPr bwMode="auto">
          <a:xfrm>
            <a:off x="7479757" y="2573297"/>
            <a:ext cx="3747730" cy="251188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tx1">
              <a:lumMod val="50000"/>
              <a:lumOff val="50000"/>
              <a:alpha val="18000"/>
            </a:schemeClr>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2" name="Title 1"/>
          <p:cNvSpPr>
            <a:spLocks noGrp="1"/>
          </p:cNvSpPr>
          <p:nvPr>
            <p:ph type="title"/>
            <p:custDataLst>
              <p:tags r:id="rId1"/>
            </p:custDataLst>
          </p:nvPr>
        </p:nvSpPr>
        <p:spPr/>
        <p:txBody>
          <a:bodyPr/>
          <a:lstStyle/>
          <a:p>
            <a:r>
              <a:rPr lang="en-US" dirty="0" smtClean="0"/>
              <a:t>Stages of Service Deployment</a:t>
            </a:r>
            <a:endParaRPr lang="en-US" dirty="0"/>
          </a:p>
        </p:txBody>
      </p:sp>
      <p:grpSp>
        <p:nvGrpSpPr>
          <p:cNvPr id="58" name="Group 57"/>
          <p:cNvGrpSpPr/>
          <p:nvPr/>
        </p:nvGrpSpPr>
        <p:grpSpPr>
          <a:xfrm>
            <a:off x="901667" y="1371600"/>
            <a:ext cx="2529318" cy="3478220"/>
            <a:chOff x="640410" y="662474"/>
            <a:chExt cx="2529318" cy="3478220"/>
          </a:xfrm>
        </p:grpSpPr>
        <p:sp>
          <p:nvSpPr>
            <p:cNvPr id="19" name="TextBox 18"/>
            <p:cNvSpPr txBox="1"/>
            <p:nvPr>
              <p:custDataLst>
                <p:tags r:id="rId13"/>
              </p:custDataLst>
            </p:nvPr>
          </p:nvSpPr>
          <p:spPr>
            <a:xfrm>
              <a:off x="640410" y="662474"/>
              <a:ext cx="1951487"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defTabSz="913788" fontAlgn="base">
                <a:spcBef>
                  <a:spcPts val="1200"/>
                </a:spcBef>
                <a:spcAft>
                  <a:spcPct val="0"/>
                </a:spcAft>
                <a:defRPr sz="2200">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NZ" sz="1800" dirty="0">
                  <a:latin typeface="Segoe UI Light" pitchFamily="34" charset="0"/>
                </a:rPr>
                <a:t>Stage 1: </a:t>
              </a:r>
              <a:r>
                <a:rPr lang="en-NZ" sz="1600" dirty="0"/>
                <a:t/>
              </a:r>
              <a:br>
                <a:rPr lang="en-NZ" sz="1600" dirty="0"/>
              </a:br>
              <a:r>
                <a:rPr lang="en-NZ" sz="1600" dirty="0"/>
                <a:t>Local development </a:t>
              </a:r>
              <a:r>
                <a:rPr lang="en-NZ" sz="1600" dirty="0" smtClean="0"/>
                <a:t/>
              </a:r>
              <a:br>
                <a:rPr lang="en-NZ" sz="1600" dirty="0" smtClean="0"/>
              </a:br>
              <a:r>
                <a:rPr lang="en-NZ" sz="1600" dirty="0" smtClean="0"/>
                <a:t>and </a:t>
              </a:r>
              <a:r>
                <a:rPr lang="en-NZ" sz="1600" dirty="0"/>
                <a:t>testing</a:t>
              </a:r>
            </a:p>
          </p:txBody>
        </p:sp>
        <p:grpSp>
          <p:nvGrpSpPr>
            <p:cNvPr id="50" name="Group 49"/>
            <p:cNvGrpSpPr/>
            <p:nvPr/>
          </p:nvGrpSpPr>
          <p:grpSpPr>
            <a:xfrm>
              <a:off x="700848" y="2265468"/>
              <a:ext cx="2468880" cy="1097280"/>
              <a:chOff x="453797" y="2265468"/>
              <a:chExt cx="2468880" cy="1097280"/>
            </a:xfrm>
          </p:grpSpPr>
          <p:sp>
            <p:nvSpPr>
              <p:cNvPr id="20" name="Rectangle 19"/>
              <p:cNvSpPr/>
              <p:nvPr>
                <p:custDataLst>
                  <p:tags r:id="rId15"/>
                </p:custDataLst>
              </p:nvPr>
            </p:nvSpPr>
            <p:spPr bwMode="auto">
              <a:xfrm>
                <a:off x="453797" y="2265468"/>
                <a:ext cx="2468880" cy="109728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Compute Emulator</a:t>
                </a:r>
                <a:endParaRPr lang="en-NZ" sz="1600" dirty="0">
                  <a:ln>
                    <a:solidFill>
                      <a:schemeClr val="bg1">
                        <a:alpha val="0"/>
                      </a:schemeClr>
                    </a:solidFill>
                  </a:ln>
                  <a:solidFill>
                    <a:srgbClr val="595959"/>
                  </a:solidFill>
                </a:endParaRPr>
              </a:p>
            </p:txBody>
          </p:sp>
          <p:grpSp>
            <p:nvGrpSpPr>
              <p:cNvPr id="43" name="Group 42"/>
              <p:cNvGrpSpPr/>
              <p:nvPr/>
            </p:nvGrpSpPr>
            <p:grpSpPr>
              <a:xfrm>
                <a:off x="545237" y="2798868"/>
                <a:ext cx="2286000" cy="365760"/>
                <a:chOff x="545237" y="2753148"/>
                <a:chExt cx="2286000" cy="365760"/>
              </a:xfrm>
            </p:grpSpPr>
            <p:sp>
              <p:nvSpPr>
                <p:cNvPr id="23" name="Rectangle 22"/>
                <p:cNvSpPr/>
                <p:nvPr>
                  <p:custDataLst>
                    <p:tags r:id="rId16"/>
                  </p:custDataLst>
                </p:nvPr>
              </p:nvSpPr>
              <p:spPr bwMode="auto">
                <a:xfrm>
                  <a:off x="545237" y="2753148"/>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24" name="Rectangle 23"/>
                <p:cNvSpPr/>
                <p:nvPr>
                  <p:custDataLst>
                    <p:tags r:id="rId17"/>
                  </p:custDataLst>
                </p:nvPr>
              </p:nvSpPr>
              <p:spPr bwMode="auto">
                <a:xfrm>
                  <a:off x="1733957" y="2753148"/>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sp>
          <p:nvSpPr>
            <p:cNvPr id="22" name="Rectangle 21"/>
            <p:cNvSpPr/>
            <p:nvPr>
              <p:custDataLst>
                <p:tags r:id="rId14"/>
              </p:custDataLst>
            </p:nvPr>
          </p:nvSpPr>
          <p:spPr bwMode="auto">
            <a:xfrm>
              <a:off x="1071180" y="3473182"/>
              <a:ext cx="1728216" cy="667512"/>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Storage Emulator</a:t>
              </a:r>
              <a:endParaRPr lang="en-NZ" sz="1600" dirty="0">
                <a:ln>
                  <a:solidFill>
                    <a:schemeClr val="bg1">
                      <a:alpha val="0"/>
                    </a:schemeClr>
                  </a:solidFill>
                </a:ln>
                <a:solidFill>
                  <a:srgbClr val="595959"/>
                </a:solidFill>
              </a:endParaRPr>
            </a:p>
          </p:txBody>
        </p:sp>
      </p:grpSp>
      <p:sp>
        <p:nvSpPr>
          <p:cNvPr id="7" name="TextBox 6"/>
          <p:cNvSpPr txBox="1"/>
          <p:nvPr>
            <p:custDataLst>
              <p:tags r:id="rId2"/>
            </p:custDataLst>
          </p:nvPr>
        </p:nvSpPr>
        <p:spPr>
          <a:xfrm>
            <a:off x="4110596" y="1371600"/>
            <a:ext cx="1233223" cy="954107"/>
          </a:xfrm>
          <a:prstGeom prst="rect">
            <a:avLst/>
          </a:prstGeom>
          <a:noFill/>
          <a:ln>
            <a:noFill/>
          </a:ln>
        </p:spPr>
        <p:txBody>
          <a:bodyPr wrap="none" lIns="0" tIns="91440" rIns="0" bIns="91440" rtlCol="0" anchor="ctr" anchorCtr="0">
            <a:spAutoFit/>
          </a:bodyPr>
          <a:lstStyle/>
          <a:p>
            <a:r>
              <a:rPr lang="en-NZ" dirty="0">
                <a:ln>
                  <a:solidFill>
                    <a:schemeClr val="bg1">
                      <a:alpha val="0"/>
                    </a:schemeClr>
                  </a:solidFill>
                </a:ln>
                <a:solidFill>
                  <a:srgbClr val="595959"/>
                </a:solidFill>
                <a:latin typeface="Segoe UI Light" pitchFamily="34" charset="0"/>
              </a:rPr>
              <a:t>Stage 4: </a:t>
            </a:r>
            <a:br>
              <a:rPr lang="en-NZ" dirty="0">
                <a:ln>
                  <a:solidFill>
                    <a:schemeClr val="bg1">
                      <a:alpha val="0"/>
                    </a:schemeClr>
                  </a:solidFill>
                </a:ln>
                <a:solidFill>
                  <a:srgbClr val="595959"/>
                </a:solidFill>
                <a:latin typeface="Segoe UI Light" pitchFamily="34" charset="0"/>
              </a:rPr>
            </a:br>
            <a:r>
              <a:rPr lang="en-NZ" sz="1600" dirty="0" smtClean="0">
                <a:ln>
                  <a:solidFill>
                    <a:schemeClr val="bg1">
                      <a:alpha val="0"/>
                    </a:schemeClr>
                  </a:solidFill>
                </a:ln>
                <a:solidFill>
                  <a:srgbClr val="595959"/>
                </a:solidFill>
              </a:rPr>
              <a:t>VIP Swap </a:t>
            </a:r>
            <a:br>
              <a:rPr lang="en-NZ" sz="1600" dirty="0" smtClean="0">
                <a:ln>
                  <a:solidFill>
                    <a:schemeClr val="bg1">
                      <a:alpha val="0"/>
                    </a:schemeClr>
                  </a:solidFill>
                </a:ln>
                <a:solidFill>
                  <a:srgbClr val="595959"/>
                </a:solidFill>
              </a:rPr>
            </a:br>
            <a:r>
              <a:rPr lang="en-NZ" sz="1600" dirty="0" smtClean="0">
                <a:ln>
                  <a:solidFill>
                    <a:schemeClr val="bg1">
                      <a:alpha val="0"/>
                    </a:schemeClr>
                  </a:solidFill>
                </a:ln>
                <a:solidFill>
                  <a:srgbClr val="595959"/>
                </a:solidFill>
              </a:rPr>
              <a:t>to Production</a:t>
            </a:r>
            <a:endParaRPr lang="en-NZ" sz="1600" dirty="0">
              <a:ln>
                <a:solidFill>
                  <a:schemeClr val="bg1">
                    <a:alpha val="0"/>
                  </a:schemeClr>
                </a:solidFill>
              </a:ln>
              <a:solidFill>
                <a:srgbClr val="595959"/>
              </a:solidFill>
            </a:endParaRPr>
          </a:p>
        </p:txBody>
      </p:sp>
      <p:sp>
        <p:nvSpPr>
          <p:cNvPr id="3" name="TextBox 2"/>
          <p:cNvSpPr txBox="1"/>
          <p:nvPr>
            <p:custDataLst>
              <p:tags r:id="rId3"/>
            </p:custDataLst>
          </p:nvPr>
        </p:nvSpPr>
        <p:spPr>
          <a:xfrm>
            <a:off x="7725734" y="1368784"/>
            <a:ext cx="1839983"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algn="ctr" defTabSz="913788" fontAlgn="base">
              <a:spcBef>
                <a:spcPts val="1200"/>
              </a:spcBef>
              <a:spcAft>
                <a:spcPct val="0"/>
              </a:spcAft>
              <a:defRPr sz="1400" b="1">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NZ" sz="1800" b="0" dirty="0">
                <a:latin typeface="Segoe UI Light" pitchFamily="34" charset="0"/>
              </a:rPr>
              <a:t>Stage 3: </a:t>
            </a:r>
            <a:r>
              <a:rPr lang="en-NZ" sz="1600" dirty="0"/>
              <a:t/>
            </a:r>
            <a:br>
              <a:rPr lang="en-NZ" sz="1600" dirty="0"/>
            </a:br>
            <a:r>
              <a:rPr lang="en-NZ" sz="1600" b="0" dirty="0"/>
              <a:t>Test in Staging on </a:t>
            </a:r>
            <a:r>
              <a:rPr lang="en-NZ" sz="1600" b="0" dirty="0" smtClean="0"/>
              <a:t/>
            </a:r>
            <a:br>
              <a:rPr lang="en-NZ" sz="1600" b="0" dirty="0" smtClean="0"/>
            </a:br>
            <a:r>
              <a:rPr lang="en-NZ" sz="1600" b="0" dirty="0" smtClean="0"/>
              <a:t>Windows Azure</a:t>
            </a:r>
            <a:endParaRPr lang="en-NZ" sz="1600" b="0" dirty="0"/>
          </a:p>
        </p:txBody>
      </p:sp>
      <p:sp>
        <p:nvSpPr>
          <p:cNvPr id="53" name="Right Arrow 52"/>
          <p:cNvSpPr/>
          <p:nvPr/>
        </p:nvSpPr>
        <p:spPr bwMode="auto">
          <a:xfrm>
            <a:off x="3518577" y="3688229"/>
            <a:ext cx="548640" cy="45720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ight Arrow 53"/>
          <p:cNvSpPr/>
          <p:nvPr/>
        </p:nvSpPr>
        <p:spPr bwMode="auto">
          <a:xfrm>
            <a:off x="7230833" y="3688229"/>
            <a:ext cx="548640" cy="45720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60" name="Group 59"/>
          <p:cNvGrpSpPr/>
          <p:nvPr/>
        </p:nvGrpSpPr>
        <p:grpSpPr>
          <a:xfrm>
            <a:off x="8111829" y="3170536"/>
            <a:ext cx="2468880" cy="1816115"/>
            <a:chOff x="8438400" y="2461410"/>
            <a:chExt cx="2468880" cy="1816115"/>
          </a:xfrm>
        </p:grpSpPr>
        <p:sp>
          <p:nvSpPr>
            <p:cNvPr id="13" name="Rectangle 12"/>
            <p:cNvSpPr/>
            <p:nvPr>
              <p:custDataLst>
                <p:tags r:id="rId9"/>
              </p:custDataLst>
            </p:nvPr>
          </p:nvSpPr>
          <p:spPr bwMode="auto">
            <a:xfrm>
              <a:off x="8808732" y="3610013"/>
              <a:ext cx="1728216" cy="667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a:ln>
                    <a:solidFill>
                      <a:schemeClr val="bg1">
                        <a:alpha val="0"/>
                      </a:schemeClr>
                    </a:solidFill>
                  </a:ln>
                  <a:solidFill>
                    <a:schemeClr val="bg1">
                      <a:alpha val="99000"/>
                    </a:schemeClr>
                  </a:solidFill>
                </a:rPr>
                <a:t>Windows Azure Storage Service</a:t>
              </a:r>
            </a:p>
          </p:txBody>
        </p:sp>
        <p:grpSp>
          <p:nvGrpSpPr>
            <p:cNvPr id="52" name="Group 51"/>
            <p:cNvGrpSpPr/>
            <p:nvPr/>
          </p:nvGrpSpPr>
          <p:grpSpPr>
            <a:xfrm>
              <a:off x="8438400" y="2461410"/>
              <a:ext cx="2468880" cy="1097280"/>
              <a:chOff x="8301240" y="2461410"/>
              <a:chExt cx="2468880" cy="1097280"/>
            </a:xfrm>
          </p:grpSpPr>
          <p:sp>
            <p:nvSpPr>
              <p:cNvPr id="14" name="Rectangle 13"/>
              <p:cNvSpPr/>
              <p:nvPr>
                <p:custDataLst>
                  <p:tags r:id="rId10"/>
                </p:custDataLst>
              </p:nvPr>
            </p:nvSpPr>
            <p:spPr bwMode="auto">
              <a:xfrm>
                <a:off x="8301240" y="2461410"/>
                <a:ext cx="2468880" cy="1097280"/>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smtClean="0">
                    <a:ln>
                      <a:solidFill>
                        <a:schemeClr val="bg1">
                          <a:alpha val="0"/>
                        </a:schemeClr>
                      </a:solidFill>
                    </a:ln>
                    <a:solidFill>
                      <a:srgbClr val="595959"/>
                    </a:solidFill>
                  </a:rPr>
                  <a:t>Cloud Service</a:t>
                </a:r>
                <a:endParaRPr lang="en-NZ" sz="1600" dirty="0">
                  <a:ln>
                    <a:solidFill>
                      <a:schemeClr val="bg1">
                        <a:alpha val="0"/>
                      </a:schemeClr>
                    </a:solidFill>
                  </a:ln>
                  <a:solidFill>
                    <a:srgbClr val="595959"/>
                  </a:solidFill>
                </a:endParaRPr>
              </a:p>
            </p:txBody>
          </p:sp>
          <p:grpSp>
            <p:nvGrpSpPr>
              <p:cNvPr id="47" name="Group 46"/>
              <p:cNvGrpSpPr/>
              <p:nvPr/>
            </p:nvGrpSpPr>
            <p:grpSpPr>
              <a:xfrm>
                <a:off x="8392680" y="2994810"/>
                <a:ext cx="2286000" cy="365760"/>
                <a:chOff x="610552" y="2949090"/>
                <a:chExt cx="2286000" cy="365760"/>
              </a:xfrm>
            </p:grpSpPr>
            <p:sp>
              <p:nvSpPr>
                <p:cNvPr id="48" name="Rectangle 47"/>
                <p:cNvSpPr/>
                <p:nvPr>
                  <p:custDataLst>
                    <p:tags r:id="rId11"/>
                  </p:custDataLst>
                </p:nvPr>
              </p:nvSpPr>
              <p:spPr bwMode="auto">
                <a:xfrm>
                  <a:off x="610552" y="2949090"/>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49" name="Rectangle 48"/>
                <p:cNvSpPr/>
                <p:nvPr>
                  <p:custDataLst>
                    <p:tags r:id="rId12"/>
                  </p:custDataLst>
                </p:nvPr>
              </p:nvSpPr>
              <p:spPr bwMode="auto">
                <a:xfrm>
                  <a:off x="1799272" y="2949090"/>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grpSp>
      <p:grpSp>
        <p:nvGrpSpPr>
          <p:cNvPr id="4" name="Group 3"/>
          <p:cNvGrpSpPr/>
          <p:nvPr/>
        </p:nvGrpSpPr>
        <p:grpSpPr>
          <a:xfrm>
            <a:off x="4019704" y="1371600"/>
            <a:ext cx="2837214" cy="3905779"/>
            <a:chOff x="4019704" y="662474"/>
            <a:chExt cx="2837214" cy="3905779"/>
          </a:xfrm>
        </p:grpSpPr>
        <p:sp>
          <p:nvSpPr>
            <p:cNvPr id="62" name="Freeform 6"/>
            <p:cNvSpPr>
              <a:spLocks/>
            </p:cNvSpPr>
            <p:nvPr/>
          </p:nvSpPr>
          <p:spPr bwMode="auto">
            <a:xfrm>
              <a:off x="4453342" y="3006581"/>
              <a:ext cx="2330012" cy="156167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lumMod val="60000"/>
                <a:lumOff val="40000"/>
                <a:alpha val="5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26" name="TextBox 25"/>
            <p:cNvSpPr txBox="1"/>
            <p:nvPr>
              <p:custDataLst>
                <p:tags r:id="rId4"/>
              </p:custDataLst>
            </p:nvPr>
          </p:nvSpPr>
          <p:spPr>
            <a:xfrm>
              <a:off x="4019704" y="662474"/>
              <a:ext cx="1994063"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defTabSz="913788" fontAlgn="base">
                <a:spcBef>
                  <a:spcPts val="1200"/>
                </a:spcBef>
                <a:spcAft>
                  <a:spcPct val="0"/>
                </a:spcAft>
                <a:defRPr sz="2200">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latin typeface="Segoe UI Light" pitchFamily="34" charset="0"/>
                </a:rPr>
                <a:t>Stage 2:</a:t>
              </a:r>
              <a:r>
                <a:rPr lang="en-US" sz="1600" b="1" dirty="0"/>
                <a:t> </a:t>
              </a:r>
              <a:br>
                <a:rPr lang="en-US" sz="1600" b="1" dirty="0"/>
              </a:br>
              <a:r>
                <a:rPr lang="en-US" sz="1600" dirty="0"/>
                <a:t>Test in mixed mode </a:t>
              </a:r>
              <a:r>
                <a:rPr lang="en-US" sz="1600" dirty="0" smtClean="0"/>
                <a:t/>
              </a:r>
              <a:br>
                <a:rPr lang="en-US" sz="1600" dirty="0" smtClean="0"/>
              </a:br>
              <a:r>
                <a:rPr lang="en-US" sz="1600" dirty="0" smtClean="0"/>
                <a:t>with </a:t>
              </a:r>
              <a:r>
                <a:rPr lang="en-US" sz="1600" dirty="0"/>
                <a:t>hosted data</a:t>
              </a:r>
            </a:p>
          </p:txBody>
        </p:sp>
        <p:sp>
          <p:nvSpPr>
            <p:cNvPr id="30" name="Rectangle 29"/>
            <p:cNvSpPr/>
            <p:nvPr>
              <p:custDataLst>
                <p:tags r:id="rId5"/>
              </p:custDataLst>
            </p:nvPr>
          </p:nvSpPr>
          <p:spPr bwMode="auto">
            <a:xfrm>
              <a:off x="4760181" y="3706448"/>
              <a:ext cx="1724594" cy="6696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a:ln>
                    <a:solidFill>
                      <a:schemeClr val="bg1">
                        <a:alpha val="0"/>
                      </a:schemeClr>
                    </a:solidFill>
                  </a:ln>
                  <a:solidFill>
                    <a:schemeClr val="bg1">
                      <a:alpha val="99000"/>
                    </a:schemeClr>
                  </a:solidFill>
                </a:rPr>
                <a:t>Windows Azure Storage Service</a:t>
              </a:r>
            </a:p>
          </p:txBody>
        </p:sp>
        <p:grpSp>
          <p:nvGrpSpPr>
            <p:cNvPr id="51" name="Group 50"/>
            <p:cNvGrpSpPr/>
            <p:nvPr/>
          </p:nvGrpSpPr>
          <p:grpSpPr>
            <a:xfrm>
              <a:off x="4388038" y="1836259"/>
              <a:ext cx="2468880" cy="1097280"/>
              <a:chOff x="4187905" y="1836259"/>
              <a:chExt cx="2468880" cy="1097280"/>
            </a:xfrm>
          </p:grpSpPr>
          <p:sp>
            <p:nvSpPr>
              <p:cNvPr id="27" name="Rectangle 26"/>
              <p:cNvSpPr/>
              <p:nvPr>
                <p:custDataLst>
                  <p:tags r:id="rId6"/>
                </p:custDataLst>
              </p:nvPr>
            </p:nvSpPr>
            <p:spPr bwMode="auto">
              <a:xfrm>
                <a:off x="4187905" y="1836259"/>
                <a:ext cx="2468880" cy="109728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Compute Emulator</a:t>
                </a:r>
                <a:endParaRPr lang="en-NZ" sz="1600" dirty="0">
                  <a:ln>
                    <a:solidFill>
                      <a:schemeClr val="bg1">
                        <a:alpha val="0"/>
                      </a:schemeClr>
                    </a:solidFill>
                  </a:ln>
                  <a:solidFill>
                    <a:srgbClr val="595959"/>
                  </a:solidFill>
                </a:endParaRPr>
              </a:p>
            </p:txBody>
          </p:sp>
          <p:grpSp>
            <p:nvGrpSpPr>
              <p:cNvPr id="44" name="Group 43"/>
              <p:cNvGrpSpPr/>
              <p:nvPr/>
            </p:nvGrpSpPr>
            <p:grpSpPr>
              <a:xfrm>
                <a:off x="4279345" y="2369659"/>
                <a:ext cx="2286000" cy="365760"/>
                <a:chOff x="610552" y="2323939"/>
                <a:chExt cx="2286000" cy="365760"/>
              </a:xfrm>
            </p:grpSpPr>
            <p:sp>
              <p:nvSpPr>
                <p:cNvPr id="45" name="Rectangle 44"/>
                <p:cNvSpPr/>
                <p:nvPr>
                  <p:custDataLst>
                    <p:tags r:id="rId7"/>
                  </p:custDataLst>
                </p:nvPr>
              </p:nvSpPr>
              <p:spPr bwMode="auto">
                <a:xfrm>
                  <a:off x="610552" y="2323939"/>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46" name="Rectangle 45"/>
                <p:cNvSpPr/>
                <p:nvPr>
                  <p:custDataLst>
                    <p:tags r:id="rId8"/>
                  </p:custDataLst>
                </p:nvPr>
              </p:nvSpPr>
              <p:spPr bwMode="auto">
                <a:xfrm>
                  <a:off x="1799272" y="2323939"/>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grpSp>
    </p:spTree>
    <p:extLst>
      <p:ext uri="{BB962C8B-B14F-4D97-AF65-F5344CB8AC3E}">
        <p14:creationId xmlns:p14="http://schemas.microsoft.com/office/powerpoint/2010/main" val="1657708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left)">
                                      <p:cBhvr>
                                        <p:cTn id="21" dur="500"/>
                                        <p:tgtEl>
                                          <p:spTgt spid="5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58"/>
                                        </p:tgtEl>
                                      </p:cBhvr>
                                    </p:animEffect>
                                    <p:set>
                                      <p:cBhvr>
                                        <p:cTn id="36" dur="1" fill="hold">
                                          <p:stCondLst>
                                            <p:cond delay="499"/>
                                          </p:stCondLst>
                                        </p:cTn>
                                        <p:tgtEl>
                                          <p:spTgt spid="58"/>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53"/>
                                        </p:tgtEl>
                                      </p:cBhvr>
                                    </p:animEffect>
                                    <p:set>
                                      <p:cBhvr>
                                        <p:cTn id="39" dur="1" fill="hold">
                                          <p:stCondLst>
                                            <p:cond delay="499"/>
                                          </p:stCondLst>
                                        </p:cTn>
                                        <p:tgtEl>
                                          <p:spTgt spid="53"/>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54"/>
                                        </p:tgtEl>
                                      </p:cBhvr>
                                    </p:animEffect>
                                    <p:set>
                                      <p:cBhvr>
                                        <p:cTn id="42" dur="1" fill="hold">
                                          <p:stCondLst>
                                            <p:cond delay="499"/>
                                          </p:stCondLst>
                                        </p:cTn>
                                        <p:tgtEl>
                                          <p:spTgt spid="5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3"/>
                                        </p:tgtEl>
                                      </p:cBhvr>
                                    </p:animEffect>
                                    <p:set>
                                      <p:cBhvr>
                                        <p:cTn id="45" dur="1" fill="hold">
                                          <p:stCondLst>
                                            <p:cond delay="499"/>
                                          </p:stCondLst>
                                        </p:cTn>
                                        <p:tgtEl>
                                          <p:spTgt spid="3"/>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par>
                                <p:cTn id="49" presetID="35" presetClass="path" presetSubtype="0" decel="100000" fill="hold" nodeType="withEffect">
                                  <p:stCondLst>
                                    <p:cond delay="0"/>
                                  </p:stCondLst>
                                  <p:childTnLst>
                                    <p:animMotion origin="layout" path="M 4.09588E-6 3.7037E-6 L -0.30381 3.7037E-6 " pathEditMode="relative" rAng="0" ptsTypes="AA">
                                      <p:cBhvr>
                                        <p:cTn id="50" dur="2000" fill="hold"/>
                                        <p:tgtEl>
                                          <p:spTgt spid="60"/>
                                        </p:tgtEl>
                                        <p:attrNameLst>
                                          <p:attrName>ppt_x</p:attrName>
                                          <p:attrName>ppt_y</p:attrName>
                                        </p:attrNameLst>
                                      </p:cBhvr>
                                      <p:rCtr x="-15190" y="0"/>
                                    </p:animMotion>
                                  </p:childTnLst>
                                </p:cTn>
                              </p:par>
                              <p:par>
                                <p:cTn id="51" presetID="35" presetClass="path" presetSubtype="0" decel="100000" fill="hold" grpId="1" nodeType="withEffect">
                                  <p:stCondLst>
                                    <p:cond delay="0"/>
                                  </p:stCondLst>
                                  <p:childTnLst>
                                    <p:animMotion origin="layout" path="M 4.09588E-6 3.7037E-6 L -0.30381 3.7037E-6 " pathEditMode="relative" rAng="0" ptsTypes="AA">
                                      <p:cBhvr>
                                        <p:cTn id="52" dur="2000" fill="hold"/>
                                        <p:tgtEl>
                                          <p:spTgt spid="63"/>
                                        </p:tgtEl>
                                        <p:attrNameLst>
                                          <p:attrName>ppt_x</p:attrName>
                                          <p:attrName>ppt_y</p:attrName>
                                        </p:attrNameLst>
                                      </p:cBhvr>
                                      <p:rCtr x="-15190" y="0"/>
                                    </p:animMotion>
                                  </p:childTnLst>
                                </p:cTn>
                              </p:par>
                              <p:par>
                                <p:cTn id="53" presetID="10"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7" grpId="0"/>
      <p:bldP spid="3" grpId="0"/>
      <p:bldP spid="3" grpId="1"/>
      <p:bldP spid="53" grpId="0" animBg="1"/>
      <p:bldP spid="53" grpId="1" animBg="1"/>
      <p:bldP spid="54" grpId="0" animBg="1"/>
      <p:bldP spid="5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13" y="1446212"/>
            <a:ext cx="11149012"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pSp>
        <p:nvGrpSpPr>
          <p:cNvPr id="11" name="Group 10"/>
          <p:cNvGrpSpPr/>
          <p:nvPr/>
        </p:nvGrpSpPr>
        <p:grpSpPr>
          <a:xfrm>
            <a:off x="6516219" y="1548621"/>
            <a:ext cx="1955978" cy="1838390"/>
            <a:chOff x="1131065" y="4083307"/>
            <a:chExt cx="2447161" cy="2300046"/>
          </a:xfrm>
        </p:grpSpPr>
        <p:sp>
          <p:nvSpPr>
            <p:cNvPr id="87" name="Freeform 23"/>
            <p:cNvSpPr>
              <a:spLocks noEditPoints="1"/>
            </p:cNvSpPr>
            <p:nvPr/>
          </p:nvSpPr>
          <p:spPr bwMode="black">
            <a:xfrm>
              <a:off x="1334277" y="4945081"/>
              <a:ext cx="1438640" cy="143827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93" name="TextBox 92"/>
            <p:cNvSpPr txBox="1"/>
            <p:nvPr/>
          </p:nvSpPr>
          <p:spPr>
            <a:xfrm>
              <a:off x="1131065" y="4083307"/>
              <a:ext cx="2447161" cy="770131"/>
            </a:xfrm>
            <a:prstGeom prst="rect">
              <a:avLst/>
            </a:prstGeom>
            <a:noFill/>
          </p:spPr>
          <p:txBody>
            <a:bodyPr wrap="square" lIns="0" tIns="0" rIns="0" bIns="0" rtlCol="0">
              <a:spAutoFit/>
            </a:bodyPr>
            <a:lstStyle/>
            <a:p>
              <a:r>
                <a:rPr lang="en-NZ" sz="2000" dirty="0" smtClean="0">
                  <a:ln>
                    <a:solidFill>
                      <a:schemeClr val="bg1">
                        <a:alpha val="0"/>
                      </a:schemeClr>
                    </a:solidFill>
                  </a:ln>
                  <a:solidFill>
                    <a:srgbClr val="595959"/>
                  </a:solidFill>
                </a:rPr>
                <a:t>Upload to </a:t>
              </a:r>
              <a:br>
                <a:rPr lang="en-NZ" sz="2000" dirty="0" smtClean="0">
                  <a:ln>
                    <a:solidFill>
                      <a:schemeClr val="bg1">
                        <a:alpha val="0"/>
                      </a:schemeClr>
                    </a:solidFill>
                  </a:ln>
                  <a:solidFill>
                    <a:srgbClr val="595959"/>
                  </a:solidFill>
                </a:rPr>
              </a:br>
              <a:r>
                <a:rPr lang="en-NZ" sz="2000" dirty="0" smtClean="0">
                  <a:ln>
                    <a:solidFill>
                      <a:schemeClr val="bg1">
                        <a:alpha val="0"/>
                      </a:schemeClr>
                    </a:solidFill>
                  </a:ln>
                  <a:solidFill>
                    <a:srgbClr val="595959"/>
                  </a:solidFill>
                </a:rPr>
                <a:t>Windows Azure</a:t>
              </a:r>
            </a:p>
          </p:txBody>
        </p:sp>
      </p:grpSp>
      <p:grpSp>
        <p:nvGrpSpPr>
          <p:cNvPr id="10" name="Group 9"/>
          <p:cNvGrpSpPr/>
          <p:nvPr/>
        </p:nvGrpSpPr>
        <p:grpSpPr>
          <a:xfrm>
            <a:off x="6517940" y="4370015"/>
            <a:ext cx="2580904" cy="1729830"/>
            <a:chOff x="1336340" y="4370015"/>
            <a:chExt cx="2580904" cy="1729830"/>
          </a:xfrm>
        </p:grpSpPr>
        <p:sp>
          <p:nvSpPr>
            <p:cNvPr id="82" name="Freeform 6"/>
            <p:cNvSpPr>
              <a:spLocks/>
            </p:cNvSpPr>
            <p:nvPr/>
          </p:nvSpPr>
          <p:spPr bwMode="auto">
            <a:xfrm>
              <a:off x="1336340" y="4370015"/>
              <a:ext cx="2580904" cy="1729830"/>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85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9" name="Freeform 29"/>
            <p:cNvSpPr>
              <a:spLocks noEditPoints="1"/>
            </p:cNvSpPr>
            <p:nvPr/>
          </p:nvSpPr>
          <p:spPr bwMode="auto">
            <a:xfrm>
              <a:off x="1638771" y="5339644"/>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29"/>
            <p:cNvSpPr>
              <a:spLocks noEditPoints="1"/>
            </p:cNvSpPr>
            <p:nvPr/>
          </p:nvSpPr>
          <p:spPr bwMode="auto">
            <a:xfrm>
              <a:off x="2045171" y="4876800"/>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29"/>
            <p:cNvSpPr>
              <a:spLocks noEditPoints="1"/>
            </p:cNvSpPr>
            <p:nvPr/>
          </p:nvSpPr>
          <p:spPr bwMode="auto">
            <a:xfrm>
              <a:off x="24515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29"/>
            <p:cNvSpPr>
              <a:spLocks noEditPoints="1"/>
            </p:cNvSpPr>
            <p:nvPr/>
          </p:nvSpPr>
          <p:spPr bwMode="auto">
            <a:xfrm>
              <a:off x="32643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29"/>
            <p:cNvSpPr>
              <a:spLocks noEditPoints="1"/>
            </p:cNvSpPr>
            <p:nvPr/>
          </p:nvSpPr>
          <p:spPr bwMode="auto">
            <a:xfrm>
              <a:off x="2857971" y="4888089"/>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47" name="Object 46"/>
          <p:cNvGraphicFramePr>
            <a:graphicFrameLocks noChangeAspect="1"/>
          </p:cNvGraphicFramePr>
          <p:nvPr>
            <p:custDataLst>
              <p:tags r:id="rId2"/>
            </p:custDataLst>
            <p:extLst>
              <p:ext uri="{D42A27DB-BD31-4B8C-83A1-F6EECF244321}">
                <p14:modId xmlns:p14="http://schemas.microsoft.com/office/powerpoint/2010/main" val="316718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86"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158750" cy="158750"/>
                      </a:xfrm>
                      <a:prstGeom prst="rect">
                        <a:avLst/>
                      </a:prstGeom>
                    </p:spPr>
                  </p:pic>
                </p:oleObj>
              </mc:Fallback>
            </mc:AlternateContent>
          </a:graphicData>
        </a:graphic>
      </p:graphicFrame>
      <p:sp>
        <p:nvSpPr>
          <p:cNvPr id="54" name="Rectangle 53"/>
          <p:cNvSpPr/>
          <p:nvPr>
            <p:custDataLst>
              <p:tags r:id="rId3"/>
            </p:custDataLst>
          </p:nvPr>
        </p:nvSpPr>
        <p:spPr bwMode="auto">
          <a:xfrm>
            <a:off x="9294071" y="2220686"/>
            <a:ext cx="2011238" cy="1005582"/>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rgbClr val="FFFFFF"/>
                </a:solidFill>
              </a:rPr>
              <a:t>Windows Azure </a:t>
            </a:r>
            <a:r>
              <a:rPr lang="en-NZ" sz="2000" dirty="0" smtClean="0">
                <a:ln>
                  <a:solidFill>
                    <a:schemeClr val="bg1">
                      <a:alpha val="0"/>
                    </a:schemeClr>
                  </a:solidFill>
                </a:ln>
                <a:solidFill>
                  <a:srgbClr val="FFFFFF"/>
                </a:solidFill>
              </a:rPr>
              <a:t>Compute Controller</a:t>
            </a:r>
            <a:endParaRPr lang="en-NZ" sz="2000" dirty="0">
              <a:ln>
                <a:solidFill>
                  <a:schemeClr val="bg1">
                    <a:alpha val="0"/>
                  </a:schemeClr>
                </a:solidFill>
              </a:ln>
              <a:solidFill>
                <a:srgbClr val="FFFFFF"/>
              </a:solidFill>
            </a:endParaRPr>
          </a:p>
        </p:txBody>
      </p:sp>
      <p:sp>
        <p:nvSpPr>
          <p:cNvPr id="65" name="Oval 64"/>
          <p:cNvSpPr/>
          <p:nvPr>
            <p:custDataLst>
              <p:tags r:id="rId4"/>
            </p:custDataLst>
          </p:nvPr>
        </p:nvSpPr>
        <p:spPr bwMode="auto">
          <a:xfrm>
            <a:off x="7110896" y="4108577"/>
            <a:ext cx="403472" cy="403472"/>
          </a:xfrm>
          <a:prstGeom prst="ellipse">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r>
              <a:rPr lang="en-NZ" dirty="0">
                <a:ln>
                  <a:solidFill>
                    <a:schemeClr val="bg1">
                      <a:alpha val="0"/>
                    </a:schemeClr>
                  </a:solidFill>
                </a:ln>
                <a:solidFill>
                  <a:srgbClr val="FFFFFF"/>
                </a:solidFill>
              </a:rPr>
              <a:t>LB</a:t>
            </a:r>
          </a:p>
        </p:txBody>
      </p:sp>
      <p:sp>
        <p:nvSpPr>
          <p:cNvPr id="66" name="Right Arrow 65"/>
          <p:cNvSpPr/>
          <p:nvPr>
            <p:custDataLst>
              <p:tags r:id="rId5"/>
            </p:custDataLst>
          </p:nvPr>
        </p:nvSpPr>
        <p:spPr bwMode="auto">
          <a:xfrm rot="5400000">
            <a:off x="7038312" y="3664448"/>
            <a:ext cx="548640"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nvGrpSpPr>
          <p:cNvPr id="69" name="Group 68"/>
          <p:cNvGrpSpPr/>
          <p:nvPr>
            <p:custDataLst>
              <p:tags r:id="rId6"/>
            </p:custDataLst>
          </p:nvPr>
        </p:nvGrpSpPr>
        <p:grpSpPr>
          <a:xfrm>
            <a:off x="6683943" y="4877006"/>
            <a:ext cx="2274678" cy="1084666"/>
            <a:chOff x="1823761" y="4733681"/>
            <a:chExt cx="2274678" cy="1084666"/>
          </a:xfrm>
        </p:grpSpPr>
        <p:sp>
          <p:nvSpPr>
            <p:cNvPr id="68" name="Rectangle 67"/>
            <p:cNvSpPr/>
            <p:nvPr>
              <p:custDataLst>
                <p:tags r:id="rId17"/>
              </p:custDataLst>
            </p:nvPr>
          </p:nvSpPr>
          <p:spPr bwMode="auto">
            <a:xfrm>
              <a:off x="1823761" y="4903947"/>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sp>
          <p:nvSpPr>
            <p:cNvPr id="67" name="Rectangle 66"/>
            <p:cNvSpPr/>
            <p:nvPr>
              <p:custDataLst>
                <p:tags r:id="rId18"/>
              </p:custDataLst>
            </p:nvPr>
          </p:nvSpPr>
          <p:spPr bwMode="auto">
            <a:xfrm>
              <a:off x="1995319" y="4733681"/>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grpSp>
      <p:sp>
        <p:nvSpPr>
          <p:cNvPr id="3" name="Title 2"/>
          <p:cNvSpPr>
            <a:spLocks noGrp="1"/>
          </p:cNvSpPr>
          <p:nvPr>
            <p:ph type="title"/>
            <p:custDataLst>
              <p:tags r:id="rId7"/>
            </p:custDataLst>
          </p:nvPr>
        </p:nvSpPr>
        <p:spPr/>
        <p:txBody>
          <a:bodyPr/>
          <a:lstStyle/>
          <a:p>
            <a:r>
              <a:rPr lang="en-US" dirty="0"/>
              <a:t>Packaging &amp; Deployment</a:t>
            </a:r>
          </a:p>
        </p:txBody>
      </p:sp>
      <p:sp>
        <p:nvSpPr>
          <p:cNvPr id="42" name="Rectangle 41"/>
          <p:cNvSpPr/>
          <p:nvPr>
            <p:custDataLst>
              <p:tags r:id="rId8"/>
            </p:custDataLst>
          </p:nvPr>
        </p:nvSpPr>
        <p:spPr bwMode="auto">
          <a:xfrm>
            <a:off x="3573823" y="1537299"/>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Service Artefacts</a:t>
            </a:r>
          </a:p>
        </p:txBody>
      </p:sp>
      <p:sp>
        <p:nvSpPr>
          <p:cNvPr id="43" name="Rectangle 42"/>
          <p:cNvSpPr/>
          <p:nvPr>
            <p:custDataLst>
              <p:tags r:id="rId9"/>
            </p:custDataLst>
          </p:nvPr>
        </p:nvSpPr>
        <p:spPr bwMode="auto">
          <a:xfrm>
            <a:off x="3573823" y="2340922"/>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Model</a:t>
            </a:r>
          </a:p>
        </p:txBody>
      </p:sp>
      <p:sp>
        <p:nvSpPr>
          <p:cNvPr id="45" name="Rectangle 44"/>
          <p:cNvSpPr/>
          <p:nvPr>
            <p:custDataLst>
              <p:tags r:id="rId10"/>
            </p:custDataLst>
          </p:nvPr>
        </p:nvSpPr>
        <p:spPr bwMode="auto">
          <a:xfrm>
            <a:off x="3573823" y="3144545"/>
            <a:ext cx="1772618" cy="718328"/>
          </a:xfrm>
          <a:prstGeom prst="rect">
            <a:avLst/>
          </a:prstGeom>
          <a:solidFill>
            <a:schemeClr val="accent2"/>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Config</a:t>
            </a:r>
          </a:p>
          <a:p>
            <a:pPr defTabSz="914099"/>
            <a:r>
              <a:rPr lang="en-NZ" sz="2000" dirty="0">
                <a:ln>
                  <a:solidFill>
                    <a:schemeClr val="bg1">
                      <a:alpha val="0"/>
                    </a:schemeClr>
                  </a:solidFill>
                </a:ln>
                <a:solidFill>
                  <a:schemeClr val="bg1"/>
                </a:solidFill>
              </a:rPr>
              <a:t>*.cscfg</a:t>
            </a:r>
          </a:p>
        </p:txBody>
      </p:sp>
      <p:sp>
        <p:nvSpPr>
          <p:cNvPr id="48" name="Right Arrow 47"/>
          <p:cNvSpPr/>
          <p:nvPr>
            <p:custDataLst>
              <p:tags r:id="rId11"/>
            </p:custDataLst>
          </p:nvPr>
        </p:nvSpPr>
        <p:spPr bwMode="auto">
          <a:xfrm>
            <a:off x="2527559" y="2656619"/>
            <a:ext cx="723682"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9" name="Right Arrow 48"/>
          <p:cNvSpPr/>
          <p:nvPr>
            <p:custDataLst>
              <p:tags r:id="rId12"/>
            </p:custDataLst>
          </p:nvPr>
        </p:nvSpPr>
        <p:spPr bwMode="auto">
          <a:xfrm>
            <a:off x="5600027"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3" name="Right Arrow 52"/>
          <p:cNvSpPr/>
          <p:nvPr>
            <p:custDataLst>
              <p:tags r:id="rId13"/>
            </p:custDataLst>
          </p:nvPr>
        </p:nvSpPr>
        <p:spPr bwMode="auto">
          <a:xfrm>
            <a:off x="8433115"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Rectangle 43"/>
          <p:cNvSpPr/>
          <p:nvPr>
            <p:custDataLst>
              <p:tags r:id="rId14"/>
            </p:custDataLst>
          </p:nvPr>
        </p:nvSpPr>
        <p:spPr bwMode="auto">
          <a:xfrm>
            <a:off x="3573823" y="1849319"/>
            <a:ext cx="1772618" cy="89791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*.cspkg</a:t>
            </a:r>
          </a:p>
        </p:txBody>
      </p:sp>
      <p:sp>
        <p:nvSpPr>
          <p:cNvPr id="70" name="Rectangle 69"/>
          <p:cNvSpPr/>
          <p:nvPr>
            <p:custDataLst>
              <p:tags r:id="rId15"/>
            </p:custDataLst>
          </p:nvPr>
        </p:nvSpPr>
        <p:spPr bwMode="auto">
          <a:xfrm>
            <a:off x="1106103" y="4889889"/>
            <a:ext cx="5577840"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Visual Studio Tools for Windows Azure now supports one-click deployment. </a:t>
            </a:r>
            <a:br>
              <a:rPr lang="en-US" sz="2000" dirty="0">
                <a:ln>
                  <a:solidFill>
                    <a:schemeClr val="bg1">
                      <a:alpha val="0"/>
                    </a:schemeClr>
                  </a:solidFill>
                </a:ln>
                <a:solidFill>
                  <a:schemeClr val="bg1"/>
                </a:solidFill>
              </a:rPr>
            </a:br>
            <a:r>
              <a:rPr lang="en-US" sz="2000" dirty="0">
                <a:ln>
                  <a:solidFill>
                    <a:schemeClr val="bg1">
                      <a:alpha val="0"/>
                    </a:schemeClr>
                  </a:solidFill>
                </a:ln>
                <a:solidFill>
                  <a:schemeClr val="bg1"/>
                </a:solidFill>
              </a:rPr>
              <a:t>Aimed at rapid build/deploy/test/fix scenarios.</a:t>
            </a:r>
          </a:p>
        </p:txBody>
      </p:sp>
      <p:grpSp>
        <p:nvGrpSpPr>
          <p:cNvPr id="2" name="Group 1"/>
          <p:cNvGrpSpPr/>
          <p:nvPr/>
        </p:nvGrpSpPr>
        <p:grpSpPr>
          <a:xfrm>
            <a:off x="711459" y="1871849"/>
            <a:ext cx="1645921" cy="1403355"/>
            <a:chOff x="609859" y="4864095"/>
            <a:chExt cx="1645921" cy="1403355"/>
          </a:xfrm>
        </p:grpSpPr>
        <p:sp>
          <p:nvSpPr>
            <p:cNvPr id="38" name="TextBox 37"/>
            <p:cNvSpPr txBox="1"/>
            <p:nvPr/>
          </p:nvSpPr>
          <p:spPr>
            <a:xfrm>
              <a:off x="619300" y="4864095"/>
              <a:ext cx="1627039" cy="553998"/>
            </a:xfrm>
            <a:prstGeom prst="rect">
              <a:avLst/>
            </a:prstGeom>
            <a:noFill/>
          </p:spPr>
          <p:txBody>
            <a:bodyPr wrap="square" lIns="0" tIns="0" rIns="0" bIns="0" rtlCol="0">
              <a:spAutoFit/>
            </a:bodyPr>
            <a:lstStyle/>
            <a:p>
              <a:pPr algn="ctr"/>
              <a:r>
                <a:rPr lang="en-NZ" dirty="0" smtClean="0">
                  <a:ln>
                    <a:solidFill>
                      <a:schemeClr val="bg1">
                        <a:alpha val="0"/>
                      </a:schemeClr>
                    </a:solidFill>
                  </a:ln>
                  <a:solidFill>
                    <a:srgbClr val="595959"/>
                  </a:solidFill>
                </a:rPr>
                <a:t>Microsoft </a:t>
              </a:r>
              <a:br>
                <a:rPr lang="en-NZ" dirty="0" smtClean="0">
                  <a:ln>
                    <a:solidFill>
                      <a:schemeClr val="bg1">
                        <a:alpha val="0"/>
                      </a:schemeClr>
                    </a:solidFill>
                  </a:ln>
                  <a:solidFill>
                    <a:srgbClr val="595959"/>
                  </a:solidFill>
                </a:rPr>
              </a:br>
              <a:r>
                <a:rPr lang="en-NZ" dirty="0" smtClean="0">
                  <a:ln>
                    <a:solidFill>
                      <a:schemeClr val="bg1">
                        <a:alpha val="0"/>
                      </a:schemeClr>
                    </a:solidFill>
                  </a:ln>
                  <a:solidFill>
                    <a:srgbClr val="595959"/>
                  </a:solidFill>
                </a:rPr>
                <a:t>Visual Studio</a:t>
              </a:r>
            </a:p>
          </p:txBody>
        </p:sp>
        <p:sp>
          <p:nvSpPr>
            <p:cNvPr id="41" name="Rectangle 40"/>
            <p:cNvSpPr/>
            <p:nvPr/>
          </p:nvSpPr>
          <p:spPr bwMode="auto">
            <a:xfrm>
              <a:off x="609859" y="5467778"/>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Web Role</a:t>
              </a:r>
            </a:p>
          </p:txBody>
        </p:sp>
        <p:sp>
          <p:nvSpPr>
            <p:cNvPr id="46" name="Rectangle 45"/>
            <p:cNvSpPr/>
            <p:nvPr/>
          </p:nvSpPr>
          <p:spPr bwMode="auto">
            <a:xfrm>
              <a:off x="609859" y="5901690"/>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Worker Role</a:t>
              </a:r>
            </a:p>
          </p:txBody>
        </p:sp>
      </p:grpSp>
      <p:sp>
        <p:nvSpPr>
          <p:cNvPr id="33" name="Rectangle 32"/>
          <p:cNvSpPr/>
          <p:nvPr>
            <p:custDataLst>
              <p:tags r:id="rId16"/>
            </p:custDataLst>
          </p:nvPr>
        </p:nvSpPr>
        <p:spPr bwMode="auto">
          <a:xfrm>
            <a:off x="6820371" y="4876800"/>
            <a:ext cx="4484938"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ln>
                  <a:solidFill>
                    <a:schemeClr val="bg1">
                      <a:alpha val="0"/>
                    </a:schemeClr>
                  </a:solidFill>
                </a:ln>
                <a:solidFill>
                  <a:schemeClr val="bg1"/>
                </a:solidFill>
              </a:rPr>
              <a:t>You can also integrate with source control such as TFS and deploy via continuous integration</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408561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childTnLst>
                                </p:cTn>
                              </p:par>
                              <p:par>
                                <p:cTn id="29" presetID="10" presetClass="exit" presetSubtype="0" fill="hold" grpId="1" nodeType="withEffect">
                                  <p:stCondLst>
                                    <p:cond delay="0"/>
                                  </p:stCondLst>
                                  <p:childTnLst>
                                    <p:animEffect transition="out" filter="fade">
                                      <p:cBhvr>
                                        <p:cTn id="30" dur="2000"/>
                                        <p:tgtEl>
                                          <p:spTgt spid="43"/>
                                        </p:tgtEl>
                                      </p:cBhvr>
                                    </p:animEffect>
                                    <p:set>
                                      <p:cBhvr>
                                        <p:cTn id="31" dur="1" fill="hold">
                                          <p:stCondLst>
                                            <p:cond delay="1999"/>
                                          </p:stCondLst>
                                        </p:cTn>
                                        <p:tgtEl>
                                          <p:spTgt spid="4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42"/>
                                        </p:tgtEl>
                                      </p:cBhvr>
                                    </p:animEffect>
                                    <p:set>
                                      <p:cBhvr>
                                        <p:cTn id="34" dur="1" fill="hold">
                                          <p:stCondLst>
                                            <p:cond delay="1999"/>
                                          </p:stCondLst>
                                        </p:cTn>
                                        <p:tgtEl>
                                          <p:spTgt spid="4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left)">
                                      <p:cBhvr>
                                        <p:cTn id="39" dur="500"/>
                                        <p:tgtEl>
                                          <p:spTgt spid="49"/>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1000"/>
                            </p:stCondLst>
                            <p:childTnLst>
                              <p:par>
                                <p:cTn id="45" presetID="44" presetClass="path" presetSubtype="0" accel="50000" decel="50000" fill="hold" grpId="1" nodeType="afterEffect">
                                  <p:stCondLst>
                                    <p:cond delay="0"/>
                                  </p:stCondLst>
                                  <p:childTnLst>
                                    <p:animMotion origin="layout" path="M -7.76446E-7 -7.40741E-7 L 0.06683 -0.03264 C 0.08077 -0.04028 0.10123 -0.04097 0.12194 -0.03611 C 0.14539 -0.03032 0.16402 -0.0206 0.17653 -0.00648 L 0.23619 0.05741 " pathEditMode="relative" rAng="468394" ptsTypes="FffFF">
                                      <p:cBhvr>
                                        <p:cTn id="46" dur="2000" fill="hold"/>
                                        <p:tgtEl>
                                          <p:spTgt spid="44"/>
                                        </p:tgtEl>
                                        <p:attrNameLst>
                                          <p:attrName>ppt_x</p:attrName>
                                          <p:attrName>ppt_y</p:attrName>
                                        </p:attrNameLst>
                                      </p:cBhvr>
                                      <p:rCtr x="12051" y="-347"/>
                                    </p:animMotion>
                                  </p:childTnLst>
                                </p:cTn>
                              </p:par>
                              <p:par>
                                <p:cTn id="47" presetID="37" presetClass="path" presetSubtype="0" accel="50000" decel="50000" fill="hold" grpId="2" nodeType="withEffect">
                                  <p:stCondLst>
                                    <p:cond delay="0"/>
                                  </p:stCondLst>
                                  <p:childTnLst>
                                    <p:animMotion origin="layout" path="M 2.81397E-6 -2.22222E-6 L 0.06123 0.04653 C 0.07425 0.05648 0.09432 0.06343 0.1149 0.06597 C 0.13861 0.06806 0.1575 0.06528 0.17118 0.05764 L 0.23632 0.02477 " pathEditMode="relative" rAng="205053" ptsTypes="FffFF">
                                      <p:cBhvr>
                                        <p:cTn id="48" dur="2000" fill="hold"/>
                                        <p:tgtEl>
                                          <p:spTgt spid="45"/>
                                        </p:tgtEl>
                                        <p:attrNameLst>
                                          <p:attrName>ppt_x</p:attrName>
                                          <p:attrName>ppt_y</p:attrName>
                                        </p:attrNameLst>
                                      </p:cBhvr>
                                      <p:rCtr x="11725" y="3912"/>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par>
                                <p:cTn id="57" presetID="10"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par>
                          <p:cTn id="66" fill="hold">
                            <p:stCondLst>
                              <p:cond delay="500"/>
                            </p:stCondLst>
                            <p:childTnLst>
                              <p:par>
                                <p:cTn id="67" presetID="37" presetClass="path" presetSubtype="0" accel="50000" decel="50000" fill="hold" grpId="1" nodeType="afterEffect">
                                  <p:stCondLst>
                                    <p:cond delay="0"/>
                                  </p:stCondLst>
                                  <p:childTnLst>
                                    <p:animMotion origin="layout" path="M 0.23632 0.02477 L 0.29924 0.09051 C 0.31201 0.10556 0.33246 0.1162 0.35409 0.12037 C 0.37897 0.125 0.39929 0.12199 0.41362 0.11227 L 0.48358 0.07199 " pathEditMode="relative" rAng="371034" ptsTypes="FffFF">
                                      <p:cBhvr>
                                        <p:cTn id="68" dur="2000" fill="hold"/>
                                        <p:tgtEl>
                                          <p:spTgt spid="45"/>
                                        </p:tgtEl>
                                        <p:attrNameLst>
                                          <p:attrName>ppt_x</p:attrName>
                                          <p:attrName>ppt_y</p:attrName>
                                        </p:attrNameLst>
                                      </p:cBhvr>
                                      <p:rCtr x="12142" y="5972"/>
                                    </p:animMotion>
                                  </p:childTnLst>
                                </p:cTn>
                              </p:par>
                            </p:childTnLst>
                          </p:cTn>
                        </p:par>
                        <p:par>
                          <p:cTn id="69" fill="hold">
                            <p:stCondLst>
                              <p:cond delay="2500"/>
                            </p:stCondLst>
                            <p:childTnLst>
                              <p:par>
                                <p:cTn id="70" presetID="50" presetClass="path" presetSubtype="0" accel="50000" decel="50000" fill="hold" grpId="2" nodeType="afterEffect">
                                  <p:stCondLst>
                                    <p:cond delay="0"/>
                                  </p:stCondLst>
                                  <p:childTnLst>
                                    <p:animMotion origin="layout" path="M 0.23619 0.05741 L 0.26719 0.05741 C 0.28113 0.05741 0.29859 0.15764 0.29859 0.23935 L 0.29859 0.42199 " pathEditMode="relative" rAng="0" ptsTypes="FfFF">
                                      <p:cBhvr>
                                        <p:cTn id="71" dur="2000" fill="hold"/>
                                        <p:tgtEl>
                                          <p:spTgt spid="44"/>
                                        </p:tgtEl>
                                        <p:attrNameLst>
                                          <p:attrName>ppt_x</p:attrName>
                                          <p:attrName>ppt_y</p:attrName>
                                        </p:attrNameLst>
                                      </p:cBhvr>
                                      <p:rCtr x="3114" y="18218"/>
                                    </p:animMotion>
                                  </p:childTnLst>
                                </p:cTn>
                              </p:par>
                            </p:childTnLst>
                          </p:cTn>
                        </p:par>
                        <p:par>
                          <p:cTn id="72" fill="hold">
                            <p:stCondLst>
                              <p:cond delay="4500"/>
                            </p:stCondLst>
                            <p:childTnLst>
                              <p:par>
                                <p:cTn id="73" presetID="10" presetClass="entr" presetSubtype="0" fill="hold" nodeType="after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500"/>
                                        <p:tgtEl>
                                          <p:spTgt spid="7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5" grpId="0" animBg="1"/>
      <p:bldP spid="66" grpId="0" animBg="1"/>
      <p:bldP spid="42" grpId="0" animBg="1"/>
      <p:bldP spid="42" grpId="1" animBg="1"/>
      <p:bldP spid="43" grpId="0" animBg="1"/>
      <p:bldP spid="43" grpId="1" animBg="1"/>
      <p:bldP spid="45" grpId="0" animBg="1"/>
      <p:bldP spid="45" grpId="1" animBg="1"/>
      <p:bldP spid="45" grpId="2" animBg="1"/>
      <p:bldP spid="48" grpId="0" animBg="1"/>
      <p:bldP spid="49" grpId="0" animBg="1"/>
      <p:bldP spid="53" grpId="0" animBg="1"/>
      <p:bldP spid="44" grpId="0" animBg="1"/>
      <p:bldP spid="44" grpId="1" animBg="1"/>
      <p:bldP spid="44" grpId="2" animBg="1"/>
      <p:bldP spid="70"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795911" y="1446212"/>
            <a:ext cx="4872214"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a:xfrm>
            <a:off x="519112" y="228600"/>
            <a:ext cx="11149013" cy="664797"/>
          </a:xfrm>
        </p:spPr>
        <p:txBody>
          <a:bodyPr/>
          <a:lstStyle/>
          <a:p>
            <a:r>
              <a:rPr lang="en-US" sz="4800" dirty="0" smtClean="0"/>
              <a:t>Deploying a Cloud Service from Visual Studio</a:t>
            </a:r>
            <a:endParaRPr lang="en-US" sz="4800" dirty="0"/>
          </a:p>
        </p:txBody>
      </p:sp>
      <p:sp>
        <p:nvSpPr>
          <p:cNvPr id="4" name="Content Placeholder 3"/>
          <p:cNvSpPr>
            <a:spLocks noGrp="1"/>
          </p:cNvSpPr>
          <p:nvPr>
            <p:ph type="body" sz="quarter" idx="10"/>
          </p:nvPr>
        </p:nvSpPr>
        <p:spPr>
          <a:xfrm>
            <a:off x="519112" y="1447799"/>
            <a:ext cx="6209065" cy="3670236"/>
          </a:xfrm>
        </p:spPr>
        <p:txBody>
          <a:bodyPr/>
          <a:lstStyle/>
          <a:p>
            <a:pPr lvl="0"/>
            <a:r>
              <a:rPr lang="en-NZ" sz="3200" dirty="0" smtClean="0">
                <a:solidFill>
                  <a:schemeClr val="accent2">
                    <a:alpha val="99000"/>
                  </a:schemeClr>
                </a:solidFill>
              </a:rPr>
              <a:t>Publish to either Production or Staging</a:t>
            </a:r>
          </a:p>
          <a:p>
            <a:pPr lvl="0"/>
            <a:r>
              <a:rPr lang="en-NZ" sz="3200" dirty="0" smtClean="0">
                <a:solidFill>
                  <a:schemeClr val="accent2">
                    <a:alpha val="99000"/>
                  </a:schemeClr>
                </a:solidFill>
              </a:rPr>
              <a:t>Package only or Deploy to </a:t>
            </a:r>
            <a:br>
              <a:rPr lang="en-NZ" sz="3200" dirty="0" smtClean="0">
                <a:solidFill>
                  <a:schemeClr val="accent2">
                    <a:alpha val="99000"/>
                  </a:schemeClr>
                </a:solidFill>
              </a:rPr>
            </a:br>
            <a:r>
              <a:rPr lang="en-NZ" sz="3200" dirty="0" smtClean="0">
                <a:solidFill>
                  <a:schemeClr val="accent2">
                    <a:alpha val="99000"/>
                  </a:schemeClr>
                </a:solidFill>
              </a:rPr>
              <a:t>Windows Azure</a:t>
            </a:r>
          </a:p>
          <a:p>
            <a:pPr lvl="0"/>
            <a:r>
              <a:rPr lang="en-NZ" sz="3200" dirty="0" smtClean="0">
                <a:solidFill>
                  <a:schemeClr val="accent2">
                    <a:alpha val="99000"/>
                  </a:schemeClr>
                </a:solidFill>
              </a:rPr>
              <a:t>Three things needed</a:t>
            </a:r>
          </a:p>
          <a:p>
            <a:pPr lvl="1"/>
            <a:r>
              <a:rPr lang="en-NZ" dirty="0" smtClean="0"/>
              <a:t>Windows Azure subscription</a:t>
            </a:r>
          </a:p>
          <a:p>
            <a:pPr lvl="1"/>
            <a:r>
              <a:rPr lang="en-NZ" dirty="0" smtClean="0"/>
              <a:t>Windows Azure hosted service</a:t>
            </a:r>
          </a:p>
          <a:p>
            <a:pPr lvl="1"/>
            <a:r>
              <a:rPr lang="en-NZ" dirty="0" smtClean="0"/>
              <a:t>Windows Azure storage account</a:t>
            </a:r>
          </a:p>
          <a:p>
            <a:pPr lvl="1"/>
            <a:endParaRPr lang="en-NZ" dirty="0" smtClean="0"/>
          </a:p>
          <a:p>
            <a:pPr lvl="0"/>
            <a:r>
              <a:rPr lang="en-NZ" sz="3200" dirty="0" smtClean="0">
                <a:solidFill>
                  <a:schemeClr val="accent2">
                    <a:alpha val="99000"/>
                  </a:schemeClr>
                </a:solidFill>
              </a:rPr>
              <a:t>Uses x509 certificate authentication</a:t>
            </a:r>
            <a:endParaRPr lang="en-NZ" sz="3200" dirty="0">
              <a:solidFill>
                <a:schemeClr val="accent2">
                  <a:alpha val="99000"/>
                </a:schemeClr>
              </a:solidFill>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78477" y="1595974"/>
            <a:ext cx="3307081" cy="4487108"/>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3606" y="2113794"/>
            <a:ext cx="4574642" cy="3103502"/>
          </a:xfrm>
          <a:prstGeom prst="rect">
            <a:avLst/>
          </a:prstGeom>
          <a:noFill/>
          <a:ln>
            <a:noFill/>
          </a:ln>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5446" y="2113794"/>
            <a:ext cx="4544144" cy="3082812"/>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2555" y="2100001"/>
            <a:ext cx="4564475" cy="3096605"/>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53606" y="2886895"/>
            <a:ext cx="4574642" cy="979032"/>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Tree>
    <p:extLst>
      <p:ext uri="{BB962C8B-B14F-4D97-AF65-F5344CB8AC3E}">
        <p14:creationId xmlns:p14="http://schemas.microsoft.com/office/powerpoint/2010/main" val="2370569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xit" presetSubtype="0" fill="hold" nodeType="with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xit" presetSubtype="0" fill="hold" nodeType="with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xit" presetSubtype="0" fill="hold" nodeType="with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30188"/>
            <a:ext cx="11149012" cy="747897"/>
          </a:xfrm>
        </p:spPr>
        <p:txBody>
          <a:bodyPr/>
          <a:lstStyle/>
          <a:p>
            <a:r>
              <a:rPr lang="en-US" dirty="0" smtClean="0">
                <a:solidFill>
                  <a:schemeClr val="bg1"/>
                </a:solidFill>
              </a:rPr>
              <a:t>Geo-Location &amp; Affinity Groups</a:t>
            </a:r>
            <a:endParaRPr lang="en-US" dirty="0">
              <a:solidFill>
                <a:schemeClr val="bg1"/>
              </a:solidFill>
            </a:endParaRPr>
          </a:p>
        </p:txBody>
      </p:sp>
      <p:cxnSp>
        <p:nvCxnSpPr>
          <p:cNvPr id="19" name="Straight Connector 18"/>
          <p:cNvCxnSpPr/>
          <p:nvPr/>
        </p:nvCxnSpPr>
        <p:spPr>
          <a:xfrm>
            <a:off x="0" y="2793844"/>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4240089"/>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4351281" y="1233456"/>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smtClean="0">
                <a:solidFill>
                  <a:schemeClr val="bg1">
                    <a:alpha val="99000"/>
                  </a:schemeClr>
                </a:solidFill>
                <a:latin typeface="+mn-lt"/>
                <a:cs typeface="Segoe UI" pitchFamily="34" charset="0"/>
              </a:rPr>
              <a:t>Dependent </a:t>
            </a:r>
            <a:r>
              <a:rPr lang="en-US" sz="2000" b="1" spc="-51" dirty="0">
                <a:solidFill>
                  <a:schemeClr val="bg1">
                    <a:alpha val="99000"/>
                  </a:schemeClr>
                </a:solidFill>
                <a:latin typeface="+mn-lt"/>
                <a:cs typeface="Segoe UI" pitchFamily="34" charset="0"/>
              </a:rPr>
              <a:t>resources</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Ensures geo-location</a:t>
            </a:r>
            <a:br>
              <a:rPr lang="en-US" sz="2000" b="1" spc="-51" dirty="0">
                <a:solidFill>
                  <a:schemeClr val="bg1">
                    <a:alpha val="99000"/>
                  </a:schemeClr>
                </a:solidFill>
                <a:latin typeface="+mn-lt"/>
                <a:cs typeface="Segoe UI" pitchFamily="34" charset="0"/>
              </a:rPr>
            </a:br>
            <a:r>
              <a:rPr lang="en-US" sz="2000" b="1" spc="-51" dirty="0">
                <a:solidFill>
                  <a:schemeClr val="bg1">
                    <a:alpha val="99000"/>
                  </a:schemeClr>
                </a:solidFill>
                <a:latin typeface="+mn-lt"/>
                <a:cs typeface="Segoe UI" pitchFamily="34" charset="0"/>
              </a:rPr>
              <a:t>in single datacentre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Can specify sub-region also </a:t>
            </a:r>
            <a:r>
              <a:rPr lang="en-US" sz="2000" spc="-51" dirty="0">
                <a:solidFill>
                  <a:schemeClr val="bg1">
                    <a:alpha val="99000"/>
                  </a:schemeClr>
                </a:solidFill>
                <a:latin typeface="+mn-lt"/>
                <a:cs typeface="Segoe UI" pitchFamily="34" charset="0"/>
              </a:rPr>
              <a:t>(Recommended)</a:t>
            </a:r>
          </a:p>
        </p:txBody>
      </p:sp>
      <p:sp>
        <p:nvSpPr>
          <p:cNvPr id="22" name="Content Placeholder 2"/>
          <p:cNvSpPr txBox="1">
            <a:spLocks/>
          </p:cNvSpPr>
          <p:nvPr/>
        </p:nvSpPr>
        <p:spPr>
          <a:xfrm>
            <a:off x="4351281" y="2703027"/>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Explicitly define sub-region </a:t>
            </a:r>
            <a:r>
              <a:rPr lang="en-US" sz="2000" b="1" spc="-51" dirty="0" smtClean="0">
                <a:solidFill>
                  <a:schemeClr val="bg1">
                    <a:alpha val="99000"/>
                  </a:schemeClr>
                </a:solidFill>
                <a:latin typeface="+mn-lt"/>
                <a:cs typeface="Segoe UI" pitchFamily="34" charset="0"/>
              </a:rPr>
              <a:t/>
            </a:r>
            <a:br>
              <a:rPr lang="en-US" sz="2000" b="1" spc="-51" dirty="0" smtClean="0">
                <a:solidFill>
                  <a:schemeClr val="bg1">
                    <a:alpha val="99000"/>
                  </a:schemeClr>
                </a:solidFill>
                <a:latin typeface="+mn-lt"/>
                <a:cs typeface="Segoe UI" pitchFamily="34" charset="0"/>
              </a:rPr>
            </a:br>
            <a:r>
              <a:rPr lang="en-US" sz="2000" b="1" spc="-51" dirty="0" smtClean="0">
                <a:solidFill>
                  <a:schemeClr val="bg1">
                    <a:alpha val="99000"/>
                  </a:schemeClr>
                </a:solidFill>
                <a:latin typeface="+mn-lt"/>
                <a:cs typeface="Segoe UI" pitchFamily="34" charset="0"/>
              </a:rPr>
              <a:t>on </a:t>
            </a:r>
            <a:r>
              <a:rPr lang="en-US" sz="2000" b="1" spc="-51" dirty="0">
                <a:solidFill>
                  <a:schemeClr val="bg1">
                    <a:alpha val="99000"/>
                  </a:schemeClr>
                </a:solidFill>
                <a:latin typeface="+mn-lt"/>
                <a:cs typeface="Segoe UI" pitchFamily="34" charset="0"/>
              </a:rPr>
              <a:t>service by service basis</a:t>
            </a:r>
          </a:p>
        </p:txBody>
      </p:sp>
      <p:sp>
        <p:nvSpPr>
          <p:cNvPr id="23" name="Content Placeholder 2"/>
          <p:cNvSpPr txBox="1">
            <a:spLocks/>
          </p:cNvSpPr>
          <p:nvPr/>
        </p:nvSpPr>
        <p:spPr>
          <a:xfrm>
            <a:off x="4351281" y="4172599"/>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Windows Azure </a:t>
            </a:r>
            <a:br>
              <a:rPr lang="en-US" sz="2000" b="1" spc="-51" dirty="0">
                <a:solidFill>
                  <a:schemeClr val="bg1">
                    <a:alpha val="99000"/>
                  </a:schemeClr>
                </a:solidFill>
                <a:latin typeface="+mn-lt"/>
                <a:cs typeface="Segoe UI" pitchFamily="34" charset="0"/>
              </a:rPr>
            </a:br>
            <a:r>
              <a:rPr lang="en-US" sz="2000" b="1" spc="-51" dirty="0">
                <a:solidFill>
                  <a:schemeClr val="bg1">
                    <a:alpha val="99000"/>
                  </a:schemeClr>
                </a:solidFill>
                <a:latin typeface="+mn-lt"/>
                <a:cs typeface="Segoe UI" pitchFamily="34" charset="0"/>
              </a:rPr>
              <a:t>chooses sub-region</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(Not Recommended)</a:t>
            </a:r>
          </a:p>
        </p:txBody>
      </p:sp>
      <p:grpSp>
        <p:nvGrpSpPr>
          <p:cNvPr id="25" name="Group 24"/>
          <p:cNvGrpSpPr/>
          <p:nvPr/>
        </p:nvGrpSpPr>
        <p:grpSpPr>
          <a:xfrm>
            <a:off x="1587187" y="5752322"/>
            <a:ext cx="8576893" cy="877078"/>
            <a:chOff x="1587187" y="5752322"/>
            <a:chExt cx="8576893" cy="877078"/>
          </a:xfrm>
        </p:grpSpPr>
        <p:sp>
          <p:nvSpPr>
            <p:cNvPr id="6" name="Rectangle 5"/>
            <p:cNvSpPr/>
            <p:nvPr>
              <p:custDataLst>
                <p:tags r:id="rId1"/>
              </p:custDataLst>
            </p:nvPr>
          </p:nvSpPr>
          <p:spPr bwMode="auto">
            <a:xfrm>
              <a:off x="2024744" y="5752322"/>
              <a:ext cx="8139336" cy="8770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91440" numCol="1" spcCol="0" rtlCol="0" anchor="ctr" anchorCtr="0" compatLnSpc="1">
              <a:prstTxWarp prst="textNoShape">
                <a:avLst/>
              </a:prstTxWarp>
            </a:bodyPr>
            <a:lstStyle/>
            <a:p>
              <a:pPr algn="ctr" defTabSz="913788" fontAlgn="base">
                <a:spcBef>
                  <a:spcPts val="1200"/>
                </a:spcBef>
                <a:spcAft>
                  <a:spcPct val="0"/>
                </a:spcAft>
              </a:pPr>
              <a:r>
                <a:rPr lang="en-NZ" sz="2800" dirty="0">
                  <a:ln>
                    <a:solidFill>
                      <a:schemeClr val="bg1">
                        <a:alpha val="0"/>
                      </a:schemeClr>
                    </a:solidFill>
                  </a:ln>
                  <a:solidFill>
                    <a:srgbClr val="595959"/>
                  </a:solidFill>
                </a:rPr>
                <a:t>Affinity and Geo-Location Settings are Immutable</a:t>
              </a:r>
            </a:p>
          </p:txBody>
        </p:sp>
        <p:sp>
          <p:nvSpPr>
            <p:cNvPr id="24" name="Freeform 7"/>
            <p:cNvSpPr>
              <a:spLocks noEditPoints="1"/>
            </p:cNvSpPr>
            <p:nvPr/>
          </p:nvSpPr>
          <p:spPr bwMode="auto">
            <a:xfrm>
              <a:off x="1587187" y="5951841"/>
              <a:ext cx="515252" cy="42096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p:cNvGrpSpPr/>
          <p:nvPr/>
        </p:nvGrpSpPr>
        <p:grpSpPr>
          <a:xfrm>
            <a:off x="616109" y="2951043"/>
            <a:ext cx="3601947" cy="984885"/>
            <a:chOff x="616109" y="2951043"/>
            <a:chExt cx="3601947" cy="984885"/>
          </a:xfrm>
        </p:grpSpPr>
        <p:sp>
          <p:nvSpPr>
            <p:cNvPr id="14" name="TextBox 13"/>
            <p:cNvSpPr txBox="1"/>
            <p:nvPr/>
          </p:nvSpPr>
          <p:spPr>
            <a:xfrm>
              <a:off x="1568449" y="2951043"/>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Specific </a:t>
              </a:r>
              <a:r>
                <a:rPr lang="en-US" sz="3200" spc="-100" dirty="0" smtClean="0">
                  <a:solidFill>
                    <a:schemeClr val="bg1">
                      <a:alpha val="99000"/>
                    </a:schemeClr>
                  </a:solidFill>
                  <a:latin typeface="Segoe UI" pitchFamily="34" charset="0"/>
                  <a:ea typeface="Segoe UI" pitchFamily="34" charset="0"/>
                  <a:cs typeface="Segoe UI" pitchFamily="34" charset="0"/>
                </a:rPr>
                <a:t/>
              </a:r>
              <a:br>
                <a:rPr lang="en-US" sz="3200" spc="-100" dirty="0" smtClean="0">
                  <a:solidFill>
                    <a:schemeClr val="bg1">
                      <a:alpha val="99000"/>
                    </a:schemeClr>
                  </a:solidFill>
                  <a:latin typeface="Segoe UI" pitchFamily="34" charset="0"/>
                  <a:ea typeface="Segoe UI" pitchFamily="34" charset="0"/>
                  <a:cs typeface="Segoe UI" pitchFamily="34" charset="0"/>
                </a:rPr>
              </a:br>
              <a:r>
                <a:rPr lang="en-US" sz="3200" spc="-100" dirty="0" smtClean="0">
                  <a:solidFill>
                    <a:schemeClr val="bg1">
                      <a:alpha val="99000"/>
                    </a:schemeClr>
                  </a:solidFill>
                  <a:latin typeface="Segoe UI" pitchFamily="34" charset="0"/>
                  <a:ea typeface="Segoe UI" pitchFamily="34" charset="0"/>
                  <a:cs typeface="Segoe UI" pitchFamily="34" charset="0"/>
                </a:rPr>
                <a:t>Geo-located</a:t>
              </a:r>
              <a:endParaRPr lang="en-US" sz="3200" spc="-100" dirty="0">
                <a:solidFill>
                  <a:schemeClr val="bg1">
                    <a:alpha val="99000"/>
                  </a:schemeClr>
                </a:solidFill>
                <a:latin typeface="Segoe UI" pitchFamily="34" charset="0"/>
                <a:ea typeface="Segoe UI" pitchFamily="34" charset="0"/>
                <a:cs typeface="Segoe UI" pitchFamily="34" charset="0"/>
              </a:endParaRPr>
            </a:p>
          </p:txBody>
        </p:sp>
        <p:grpSp>
          <p:nvGrpSpPr>
            <p:cNvPr id="26" name="Group 25"/>
            <p:cNvGrpSpPr/>
            <p:nvPr/>
          </p:nvGrpSpPr>
          <p:grpSpPr bwMode="black">
            <a:xfrm>
              <a:off x="616109" y="3062671"/>
              <a:ext cx="597684" cy="734888"/>
              <a:chOff x="11769473" y="2939274"/>
              <a:chExt cx="838704" cy="1031508"/>
            </a:xfrm>
          </p:grpSpPr>
          <p:sp>
            <p:nvSpPr>
              <p:cNvPr id="27" name="Trapezoid 26"/>
              <p:cNvSpPr/>
              <p:nvPr/>
            </p:nvSpPr>
            <p:spPr bwMode="black">
              <a:xfrm>
                <a:off x="11769473" y="3780720"/>
                <a:ext cx="838704" cy="190062"/>
              </a:xfrm>
              <a:prstGeom prst="trapezoid">
                <a:avLst/>
              </a:prstGeom>
              <a:noFill/>
              <a:ln w="25400" cap="sq" cmpd="sng" algn="ctr">
                <a:solidFill>
                  <a:srgbClr val="FFFFFF"/>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UI Light" pitchFamily="34" charset="0"/>
                </a:endParaRPr>
              </a:p>
            </p:txBody>
          </p:sp>
          <p:sp>
            <p:nvSpPr>
              <p:cNvPr id="28" name="Freeform 6"/>
              <p:cNvSpPr>
                <a:spLocks/>
              </p:cNvSpPr>
              <p:nvPr/>
            </p:nvSpPr>
            <p:spPr bwMode="black">
              <a:xfrm>
                <a:off x="11934735" y="2939274"/>
                <a:ext cx="504048" cy="961272"/>
              </a:xfrm>
              <a:custGeom>
                <a:avLst/>
                <a:gdLst/>
                <a:ahLst/>
                <a:cxnLst/>
                <a:rect l="l" t="t" r="r" b="b"/>
                <a:pathLst>
                  <a:path w="504048" h="961272">
                    <a:moveTo>
                      <a:pt x="252787" y="143227"/>
                    </a:moveTo>
                    <a:cubicBezTo>
                      <a:pt x="208292" y="143227"/>
                      <a:pt x="172221" y="179298"/>
                      <a:pt x="172221" y="223793"/>
                    </a:cubicBezTo>
                    <a:cubicBezTo>
                      <a:pt x="172221" y="268288"/>
                      <a:pt x="208292" y="304359"/>
                      <a:pt x="252787" y="304359"/>
                    </a:cubicBezTo>
                    <a:cubicBezTo>
                      <a:pt x="297282" y="304359"/>
                      <a:pt x="333353" y="268288"/>
                      <a:pt x="333353" y="223793"/>
                    </a:cubicBezTo>
                    <a:cubicBezTo>
                      <a:pt x="333353" y="179298"/>
                      <a:pt x="297282" y="143227"/>
                      <a:pt x="252787" y="143227"/>
                    </a:cubicBezTo>
                    <a:close/>
                    <a:moveTo>
                      <a:pt x="251531" y="0"/>
                    </a:moveTo>
                    <a:cubicBezTo>
                      <a:pt x="390613" y="0"/>
                      <a:pt x="504048" y="112858"/>
                      <a:pt x="504048" y="252445"/>
                    </a:cubicBezTo>
                    <a:cubicBezTo>
                      <a:pt x="504048" y="255415"/>
                      <a:pt x="504048" y="258385"/>
                      <a:pt x="504048" y="261355"/>
                    </a:cubicBezTo>
                    <a:cubicBezTo>
                      <a:pt x="504048" y="278185"/>
                      <a:pt x="502075" y="296005"/>
                      <a:pt x="498130" y="314814"/>
                    </a:cubicBezTo>
                    <a:cubicBezTo>
                      <a:pt x="498130" y="314814"/>
                      <a:pt x="498130" y="314814"/>
                      <a:pt x="250544" y="961272"/>
                    </a:cubicBezTo>
                    <a:cubicBezTo>
                      <a:pt x="250544" y="961272"/>
                      <a:pt x="250544" y="961272"/>
                      <a:pt x="4932" y="314814"/>
                    </a:cubicBezTo>
                    <a:cubicBezTo>
                      <a:pt x="1973" y="299965"/>
                      <a:pt x="0" y="285115"/>
                      <a:pt x="0" y="271255"/>
                    </a:cubicBezTo>
                    <a:cubicBezTo>
                      <a:pt x="0" y="265315"/>
                      <a:pt x="0" y="259375"/>
                      <a:pt x="0" y="252445"/>
                    </a:cubicBezTo>
                    <a:cubicBezTo>
                      <a:pt x="0" y="112858"/>
                      <a:pt x="112449" y="0"/>
                      <a:pt x="251531" y="0"/>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grpSp>
      <p:grpSp>
        <p:nvGrpSpPr>
          <p:cNvPr id="31" name="Group 30"/>
          <p:cNvGrpSpPr/>
          <p:nvPr/>
        </p:nvGrpSpPr>
        <p:grpSpPr>
          <a:xfrm>
            <a:off x="519113" y="4637314"/>
            <a:ext cx="3698943" cy="569168"/>
            <a:chOff x="519113" y="4637314"/>
            <a:chExt cx="3698943" cy="569168"/>
          </a:xfrm>
        </p:grpSpPr>
        <p:sp>
          <p:nvSpPr>
            <p:cNvPr id="17" name="TextBox 16"/>
            <p:cNvSpPr txBox="1"/>
            <p:nvPr/>
          </p:nvSpPr>
          <p:spPr>
            <a:xfrm>
              <a:off x="1568449" y="4683934"/>
              <a:ext cx="2649607" cy="492443"/>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Un-Affinitized</a:t>
              </a:r>
            </a:p>
          </p:txBody>
        </p:sp>
        <p:sp>
          <p:nvSpPr>
            <p:cNvPr id="30" name="Freeform 6"/>
            <p:cNvSpPr>
              <a:spLocks/>
            </p:cNvSpPr>
            <p:nvPr/>
          </p:nvSpPr>
          <p:spPr bwMode="auto">
            <a:xfrm>
              <a:off x="519113" y="4637314"/>
              <a:ext cx="849197" cy="56916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grpSp>
      <p:grpSp>
        <p:nvGrpSpPr>
          <p:cNvPr id="33" name="Group 32"/>
          <p:cNvGrpSpPr/>
          <p:nvPr/>
        </p:nvGrpSpPr>
        <p:grpSpPr>
          <a:xfrm>
            <a:off x="601839" y="1548696"/>
            <a:ext cx="3616217" cy="709434"/>
            <a:chOff x="601839" y="1548696"/>
            <a:chExt cx="3616217" cy="709434"/>
          </a:xfrm>
        </p:grpSpPr>
        <p:sp>
          <p:nvSpPr>
            <p:cNvPr id="11" name="TextBox 10"/>
            <p:cNvSpPr txBox="1"/>
            <p:nvPr/>
          </p:nvSpPr>
          <p:spPr>
            <a:xfrm>
              <a:off x="1568449" y="1651385"/>
              <a:ext cx="2649607" cy="492443"/>
            </a:xfrm>
            <a:prstGeom prst="rect">
              <a:avLst/>
            </a:prstGeom>
            <a:noFill/>
          </p:spPr>
          <p:txBody>
            <a:bodyPr wrap="square" lIns="0" tIns="0" rIns="0" bIns="0" rtlCol="0">
              <a:spAutoFit/>
            </a:bodyPr>
            <a:lstStyle/>
            <a:p>
              <a:r>
                <a:rPr lang="en-US" sz="3200" spc="-100" dirty="0" smtClean="0">
                  <a:solidFill>
                    <a:schemeClr val="bg1">
                      <a:alpha val="99000"/>
                    </a:schemeClr>
                  </a:solidFill>
                  <a:latin typeface="Segoe UI" pitchFamily="34" charset="0"/>
                  <a:ea typeface="Segoe UI" pitchFamily="34" charset="0"/>
                  <a:cs typeface="Segoe UI" pitchFamily="34" charset="0"/>
                </a:rPr>
                <a:t>Affinitized</a:t>
              </a:r>
              <a:endParaRPr lang="en-US" sz="3200" spc="-100" dirty="0">
                <a:solidFill>
                  <a:schemeClr val="bg1">
                    <a:alpha val="99000"/>
                  </a:schemeClr>
                </a:solidFill>
                <a:latin typeface="Segoe UI" pitchFamily="34" charset="0"/>
                <a:ea typeface="Segoe UI" pitchFamily="34" charset="0"/>
                <a:cs typeface="Segoe UI" pitchFamily="34" charset="0"/>
              </a:endParaRPr>
            </a:p>
          </p:txBody>
        </p:sp>
        <p:sp>
          <p:nvSpPr>
            <p:cNvPr id="32" name="Freeform 30"/>
            <p:cNvSpPr>
              <a:spLocks noEditPoints="1"/>
            </p:cNvSpPr>
            <p:nvPr/>
          </p:nvSpPr>
          <p:spPr bwMode="black">
            <a:xfrm>
              <a:off x="601839" y="1548696"/>
              <a:ext cx="709618" cy="709434"/>
            </a:xfrm>
            <a:custGeom>
              <a:avLst/>
              <a:gdLst>
                <a:gd name="T0" fmla="*/ 0 w 300"/>
                <a:gd name="T1" fmla="*/ 150 h 300"/>
                <a:gd name="T2" fmla="*/ 300 w 300"/>
                <a:gd name="T3" fmla="*/ 150 h 300"/>
                <a:gd name="T4" fmla="*/ 217 w 300"/>
                <a:gd name="T5" fmla="*/ 258 h 300"/>
                <a:gd name="T6" fmla="*/ 207 w 300"/>
                <a:gd name="T7" fmla="*/ 256 h 300"/>
                <a:gd name="T8" fmla="*/ 154 w 300"/>
                <a:gd name="T9" fmla="*/ 277 h 300"/>
                <a:gd name="T10" fmla="*/ 146 w 300"/>
                <a:gd name="T11" fmla="*/ 255 h 300"/>
                <a:gd name="T12" fmla="*/ 89 w 300"/>
                <a:gd name="T13" fmla="*/ 262 h 300"/>
                <a:gd name="T14" fmla="*/ 87 w 300"/>
                <a:gd name="T15" fmla="*/ 252 h 300"/>
                <a:gd name="T16" fmla="*/ 41 w 300"/>
                <a:gd name="T17" fmla="*/ 217 h 300"/>
                <a:gd name="T18" fmla="*/ 44 w 300"/>
                <a:gd name="T19" fmla="*/ 206 h 300"/>
                <a:gd name="T20" fmla="*/ 22 w 300"/>
                <a:gd name="T21" fmla="*/ 153 h 300"/>
                <a:gd name="T22" fmla="*/ 51 w 300"/>
                <a:gd name="T23" fmla="*/ 146 h 300"/>
                <a:gd name="T24" fmla="*/ 38 w 300"/>
                <a:gd name="T25" fmla="*/ 89 h 300"/>
                <a:gd name="T26" fmla="*/ 48 w 300"/>
                <a:gd name="T27" fmla="*/ 86 h 300"/>
                <a:gd name="T28" fmla="*/ 83 w 300"/>
                <a:gd name="T29" fmla="*/ 41 h 300"/>
                <a:gd name="T30" fmla="*/ 93 w 300"/>
                <a:gd name="T31" fmla="*/ 44 h 300"/>
                <a:gd name="T32" fmla="*/ 146 w 300"/>
                <a:gd name="T33" fmla="*/ 22 h 300"/>
                <a:gd name="T34" fmla="*/ 154 w 300"/>
                <a:gd name="T35" fmla="*/ 45 h 300"/>
                <a:gd name="T36" fmla="*/ 210 w 300"/>
                <a:gd name="T37" fmla="*/ 37 h 300"/>
                <a:gd name="T38" fmla="*/ 213 w 300"/>
                <a:gd name="T39" fmla="*/ 48 h 300"/>
                <a:gd name="T40" fmla="*/ 258 w 300"/>
                <a:gd name="T41" fmla="*/ 83 h 300"/>
                <a:gd name="T42" fmla="*/ 256 w 300"/>
                <a:gd name="T43" fmla="*/ 93 h 300"/>
                <a:gd name="T44" fmla="*/ 277 w 300"/>
                <a:gd name="T45" fmla="*/ 146 h 300"/>
                <a:gd name="T46" fmla="*/ 255 w 300"/>
                <a:gd name="T47" fmla="*/ 153 h 300"/>
                <a:gd name="T48" fmla="*/ 262 w 300"/>
                <a:gd name="T49" fmla="*/ 210 h 300"/>
                <a:gd name="T50" fmla="*/ 252 w 300"/>
                <a:gd name="T51" fmla="*/ 213 h 300"/>
                <a:gd name="T52" fmla="*/ 217 w 300"/>
                <a:gd name="T53" fmla="*/ 258 h 300"/>
                <a:gd name="T54" fmla="*/ 141 w 300"/>
                <a:gd name="T55" fmla="*/ 158 h 300"/>
                <a:gd name="T56" fmla="*/ 158 w 300"/>
                <a:gd name="T57" fmla="*/ 141 h 300"/>
                <a:gd name="T58" fmla="*/ 211 w 300"/>
                <a:gd name="T59" fmla="*/ 88 h 300"/>
                <a:gd name="T60" fmla="*/ 125 w 300"/>
                <a:gd name="T61" fmla="*/ 132 h 300"/>
                <a:gd name="T62" fmla="*/ 168 w 300"/>
                <a:gd name="T63" fmla="*/ 174 h 300"/>
                <a:gd name="T64" fmla="*/ 211 w 300"/>
                <a:gd name="T65" fmla="*/ 88 h 300"/>
                <a:gd name="T66" fmla="*/ 135 w 300"/>
                <a:gd name="T67" fmla="*/ 135 h 300"/>
                <a:gd name="T68" fmla="*/ 165 w 300"/>
                <a:gd name="T69" fmla="*/ 1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217" y="258"/>
                  </a:moveTo>
                  <a:cubicBezTo>
                    <a:pt x="213" y="252"/>
                    <a:pt x="213" y="252"/>
                    <a:pt x="213" y="252"/>
                  </a:cubicBezTo>
                  <a:cubicBezTo>
                    <a:pt x="207" y="256"/>
                    <a:pt x="207" y="256"/>
                    <a:pt x="207" y="256"/>
                  </a:cubicBezTo>
                  <a:cubicBezTo>
                    <a:pt x="210" y="262"/>
                    <a:pt x="210" y="262"/>
                    <a:pt x="210" y="262"/>
                  </a:cubicBezTo>
                  <a:cubicBezTo>
                    <a:pt x="193" y="271"/>
                    <a:pt x="174" y="276"/>
                    <a:pt x="154" y="277"/>
                  </a:cubicBezTo>
                  <a:cubicBezTo>
                    <a:pt x="154" y="255"/>
                    <a:pt x="154" y="255"/>
                    <a:pt x="154" y="255"/>
                  </a:cubicBezTo>
                  <a:cubicBezTo>
                    <a:pt x="146" y="255"/>
                    <a:pt x="146" y="255"/>
                    <a:pt x="146" y="255"/>
                  </a:cubicBezTo>
                  <a:cubicBezTo>
                    <a:pt x="146" y="277"/>
                    <a:pt x="146" y="277"/>
                    <a:pt x="146" y="277"/>
                  </a:cubicBezTo>
                  <a:cubicBezTo>
                    <a:pt x="126" y="276"/>
                    <a:pt x="106" y="271"/>
                    <a:pt x="89" y="262"/>
                  </a:cubicBezTo>
                  <a:cubicBezTo>
                    <a:pt x="93" y="256"/>
                    <a:pt x="93" y="256"/>
                    <a:pt x="93" y="256"/>
                  </a:cubicBezTo>
                  <a:cubicBezTo>
                    <a:pt x="87" y="252"/>
                    <a:pt x="87" y="252"/>
                    <a:pt x="87" y="252"/>
                  </a:cubicBezTo>
                  <a:cubicBezTo>
                    <a:pt x="83" y="258"/>
                    <a:pt x="83" y="258"/>
                    <a:pt x="83" y="258"/>
                  </a:cubicBezTo>
                  <a:cubicBezTo>
                    <a:pt x="66" y="248"/>
                    <a:pt x="52" y="233"/>
                    <a:pt x="41" y="217"/>
                  </a:cubicBezTo>
                  <a:cubicBezTo>
                    <a:pt x="48" y="213"/>
                    <a:pt x="48" y="213"/>
                    <a:pt x="48" y="213"/>
                  </a:cubicBezTo>
                  <a:cubicBezTo>
                    <a:pt x="44" y="206"/>
                    <a:pt x="44" y="206"/>
                    <a:pt x="44" y="206"/>
                  </a:cubicBezTo>
                  <a:cubicBezTo>
                    <a:pt x="38" y="210"/>
                    <a:pt x="38" y="210"/>
                    <a:pt x="38" y="210"/>
                  </a:cubicBezTo>
                  <a:cubicBezTo>
                    <a:pt x="28" y="193"/>
                    <a:pt x="23" y="174"/>
                    <a:pt x="22" y="153"/>
                  </a:cubicBezTo>
                  <a:cubicBezTo>
                    <a:pt x="51" y="153"/>
                    <a:pt x="51" y="153"/>
                    <a:pt x="51" y="153"/>
                  </a:cubicBezTo>
                  <a:cubicBezTo>
                    <a:pt x="51" y="146"/>
                    <a:pt x="51" y="146"/>
                    <a:pt x="51" y="146"/>
                  </a:cubicBezTo>
                  <a:cubicBezTo>
                    <a:pt x="22" y="146"/>
                    <a:pt x="22" y="146"/>
                    <a:pt x="22" y="146"/>
                  </a:cubicBezTo>
                  <a:cubicBezTo>
                    <a:pt x="23" y="125"/>
                    <a:pt x="28" y="106"/>
                    <a:pt x="38" y="89"/>
                  </a:cubicBezTo>
                  <a:cubicBezTo>
                    <a:pt x="44" y="93"/>
                    <a:pt x="44" y="93"/>
                    <a:pt x="44" y="93"/>
                  </a:cubicBezTo>
                  <a:cubicBezTo>
                    <a:pt x="48" y="86"/>
                    <a:pt x="48" y="86"/>
                    <a:pt x="48" y="86"/>
                  </a:cubicBezTo>
                  <a:cubicBezTo>
                    <a:pt x="41" y="83"/>
                    <a:pt x="41" y="83"/>
                    <a:pt x="41" y="83"/>
                  </a:cubicBezTo>
                  <a:cubicBezTo>
                    <a:pt x="52" y="66"/>
                    <a:pt x="66" y="52"/>
                    <a:pt x="83" y="41"/>
                  </a:cubicBezTo>
                  <a:cubicBezTo>
                    <a:pt x="87" y="48"/>
                    <a:pt x="87" y="48"/>
                    <a:pt x="87" y="48"/>
                  </a:cubicBezTo>
                  <a:cubicBezTo>
                    <a:pt x="93" y="44"/>
                    <a:pt x="93" y="44"/>
                    <a:pt x="93" y="44"/>
                  </a:cubicBezTo>
                  <a:cubicBezTo>
                    <a:pt x="89" y="37"/>
                    <a:pt x="89" y="37"/>
                    <a:pt x="89" y="37"/>
                  </a:cubicBezTo>
                  <a:cubicBezTo>
                    <a:pt x="106" y="28"/>
                    <a:pt x="126" y="23"/>
                    <a:pt x="146" y="22"/>
                  </a:cubicBezTo>
                  <a:cubicBezTo>
                    <a:pt x="146" y="45"/>
                    <a:pt x="146" y="45"/>
                    <a:pt x="146" y="45"/>
                  </a:cubicBezTo>
                  <a:cubicBezTo>
                    <a:pt x="154" y="45"/>
                    <a:pt x="154" y="45"/>
                    <a:pt x="154" y="45"/>
                  </a:cubicBezTo>
                  <a:cubicBezTo>
                    <a:pt x="154" y="22"/>
                    <a:pt x="154" y="22"/>
                    <a:pt x="154" y="22"/>
                  </a:cubicBezTo>
                  <a:cubicBezTo>
                    <a:pt x="174" y="23"/>
                    <a:pt x="193" y="28"/>
                    <a:pt x="210" y="37"/>
                  </a:cubicBezTo>
                  <a:cubicBezTo>
                    <a:pt x="207" y="44"/>
                    <a:pt x="207" y="44"/>
                    <a:pt x="207" y="44"/>
                  </a:cubicBezTo>
                  <a:cubicBezTo>
                    <a:pt x="213" y="48"/>
                    <a:pt x="213" y="48"/>
                    <a:pt x="213" y="48"/>
                  </a:cubicBezTo>
                  <a:cubicBezTo>
                    <a:pt x="217" y="41"/>
                    <a:pt x="217" y="41"/>
                    <a:pt x="217" y="41"/>
                  </a:cubicBezTo>
                  <a:cubicBezTo>
                    <a:pt x="234" y="52"/>
                    <a:pt x="248" y="66"/>
                    <a:pt x="258" y="83"/>
                  </a:cubicBezTo>
                  <a:cubicBezTo>
                    <a:pt x="252" y="86"/>
                    <a:pt x="252" y="86"/>
                    <a:pt x="252" y="86"/>
                  </a:cubicBezTo>
                  <a:cubicBezTo>
                    <a:pt x="256" y="93"/>
                    <a:pt x="256" y="93"/>
                    <a:pt x="256" y="93"/>
                  </a:cubicBezTo>
                  <a:cubicBezTo>
                    <a:pt x="262" y="89"/>
                    <a:pt x="262" y="89"/>
                    <a:pt x="262" y="89"/>
                  </a:cubicBezTo>
                  <a:cubicBezTo>
                    <a:pt x="271" y="106"/>
                    <a:pt x="277" y="125"/>
                    <a:pt x="277" y="146"/>
                  </a:cubicBezTo>
                  <a:cubicBezTo>
                    <a:pt x="255" y="146"/>
                    <a:pt x="255" y="146"/>
                    <a:pt x="255" y="146"/>
                  </a:cubicBezTo>
                  <a:cubicBezTo>
                    <a:pt x="255" y="153"/>
                    <a:pt x="255" y="153"/>
                    <a:pt x="255" y="153"/>
                  </a:cubicBezTo>
                  <a:cubicBezTo>
                    <a:pt x="277" y="153"/>
                    <a:pt x="277" y="153"/>
                    <a:pt x="277" y="153"/>
                  </a:cubicBezTo>
                  <a:cubicBezTo>
                    <a:pt x="276" y="174"/>
                    <a:pt x="271" y="193"/>
                    <a:pt x="262" y="210"/>
                  </a:cubicBezTo>
                  <a:cubicBezTo>
                    <a:pt x="256" y="206"/>
                    <a:pt x="256" y="206"/>
                    <a:pt x="256" y="206"/>
                  </a:cubicBezTo>
                  <a:cubicBezTo>
                    <a:pt x="252" y="213"/>
                    <a:pt x="252" y="213"/>
                    <a:pt x="252" y="213"/>
                  </a:cubicBezTo>
                  <a:cubicBezTo>
                    <a:pt x="258" y="217"/>
                    <a:pt x="258" y="217"/>
                    <a:pt x="258" y="217"/>
                  </a:cubicBezTo>
                  <a:cubicBezTo>
                    <a:pt x="248" y="233"/>
                    <a:pt x="234" y="248"/>
                    <a:pt x="217" y="258"/>
                  </a:cubicBezTo>
                  <a:close/>
                  <a:moveTo>
                    <a:pt x="158" y="158"/>
                  </a:moveTo>
                  <a:cubicBezTo>
                    <a:pt x="154" y="163"/>
                    <a:pt x="146" y="163"/>
                    <a:pt x="141" y="158"/>
                  </a:cubicBezTo>
                  <a:cubicBezTo>
                    <a:pt x="137" y="154"/>
                    <a:pt x="137" y="146"/>
                    <a:pt x="141" y="141"/>
                  </a:cubicBezTo>
                  <a:cubicBezTo>
                    <a:pt x="146" y="137"/>
                    <a:pt x="154" y="137"/>
                    <a:pt x="158" y="141"/>
                  </a:cubicBezTo>
                  <a:cubicBezTo>
                    <a:pt x="163" y="146"/>
                    <a:pt x="163" y="154"/>
                    <a:pt x="158" y="158"/>
                  </a:cubicBezTo>
                  <a:close/>
                  <a:moveTo>
                    <a:pt x="211" y="88"/>
                  </a:moveTo>
                  <a:cubicBezTo>
                    <a:pt x="134" y="123"/>
                    <a:pt x="134" y="123"/>
                    <a:pt x="134" y="123"/>
                  </a:cubicBezTo>
                  <a:cubicBezTo>
                    <a:pt x="125" y="132"/>
                    <a:pt x="125" y="132"/>
                    <a:pt x="125" y="132"/>
                  </a:cubicBezTo>
                  <a:cubicBezTo>
                    <a:pt x="88" y="211"/>
                    <a:pt x="88" y="211"/>
                    <a:pt x="88" y="211"/>
                  </a:cubicBezTo>
                  <a:cubicBezTo>
                    <a:pt x="168" y="174"/>
                    <a:pt x="168" y="174"/>
                    <a:pt x="168" y="174"/>
                  </a:cubicBezTo>
                  <a:cubicBezTo>
                    <a:pt x="176" y="166"/>
                    <a:pt x="176" y="166"/>
                    <a:pt x="176" y="166"/>
                  </a:cubicBezTo>
                  <a:lnTo>
                    <a:pt x="211" y="88"/>
                  </a:lnTo>
                  <a:close/>
                  <a:moveTo>
                    <a:pt x="135" y="165"/>
                  </a:moveTo>
                  <a:cubicBezTo>
                    <a:pt x="127" y="156"/>
                    <a:pt x="127" y="143"/>
                    <a:pt x="135" y="135"/>
                  </a:cubicBezTo>
                  <a:cubicBezTo>
                    <a:pt x="143" y="127"/>
                    <a:pt x="156" y="127"/>
                    <a:pt x="165" y="135"/>
                  </a:cubicBezTo>
                  <a:cubicBezTo>
                    <a:pt x="173" y="143"/>
                    <a:pt x="173" y="156"/>
                    <a:pt x="165" y="165"/>
                  </a:cubicBezTo>
                  <a:cubicBezTo>
                    <a:pt x="156" y="173"/>
                    <a:pt x="143" y="173"/>
                    <a:pt x="135" y="16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332931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Guest OS Versioning</a:t>
            </a:r>
            <a:endParaRPr lang="en-NZ" dirty="0"/>
          </a:p>
        </p:txBody>
      </p:sp>
      <p:sp>
        <p:nvSpPr>
          <p:cNvPr id="3" name="Text Placeholder 2"/>
          <p:cNvSpPr>
            <a:spLocks noGrp="1"/>
          </p:cNvSpPr>
          <p:nvPr>
            <p:ph type="body" sz="quarter" idx="10"/>
          </p:nvPr>
        </p:nvSpPr>
        <p:spPr>
          <a:xfrm>
            <a:off x="519112" y="1447799"/>
            <a:ext cx="6973370" cy="4270400"/>
          </a:xfrm>
        </p:spPr>
        <p:txBody>
          <a:bodyPr/>
          <a:lstStyle/>
          <a:p>
            <a:r>
              <a:rPr lang="en-NZ" dirty="0" smtClean="0">
                <a:solidFill>
                  <a:schemeClr val="accent4">
                    <a:alpha val="99000"/>
                  </a:schemeClr>
                </a:solidFill>
              </a:rPr>
              <a:t>Windows Azure Runs </a:t>
            </a:r>
            <a:br>
              <a:rPr lang="en-NZ" dirty="0" smtClean="0">
                <a:solidFill>
                  <a:schemeClr val="accent4">
                    <a:alpha val="99000"/>
                  </a:schemeClr>
                </a:solidFill>
              </a:rPr>
            </a:br>
            <a:r>
              <a:rPr lang="en-NZ" dirty="0" smtClean="0">
                <a:solidFill>
                  <a:schemeClr val="accent4">
                    <a:alpha val="99000"/>
                  </a:schemeClr>
                </a:solidFill>
              </a:rPr>
              <a:t>on Base OS</a:t>
            </a:r>
          </a:p>
          <a:p>
            <a:pPr lvl="1"/>
            <a:r>
              <a:rPr lang="en-NZ" dirty="0" smtClean="0"/>
              <a:t>Base OS revised regularly</a:t>
            </a:r>
          </a:p>
          <a:p>
            <a:pPr lvl="1"/>
            <a:r>
              <a:rPr lang="en-NZ" dirty="0" smtClean="0"/>
              <a:t>Best practice is to specify OS version</a:t>
            </a:r>
          </a:p>
          <a:p>
            <a:pPr lvl="1"/>
            <a:r>
              <a:rPr lang="en-NZ" dirty="0" smtClean="0"/>
              <a:t>Get latest version by default – using version ‘*’ gets auto-updates</a:t>
            </a:r>
          </a:p>
          <a:p>
            <a:pPr lvl="1"/>
            <a:r>
              <a:rPr lang="en-NZ" dirty="0" smtClean="0"/>
              <a:t>Use osVersion attribute</a:t>
            </a:r>
          </a:p>
          <a:p>
            <a:pPr lvl="1"/>
            <a:r>
              <a:rPr lang="en-NZ" dirty="0" smtClean="0"/>
              <a:t>To determine version in the cloud view config data in cloud</a:t>
            </a:r>
          </a:p>
          <a:p>
            <a:pPr marL="0" lvl="2" indent="0">
              <a:buNone/>
            </a:pPr>
            <a:r>
              <a:rPr lang="en-NZ" sz="1400" dirty="0" smtClean="0">
                <a:latin typeface="Consolas" pitchFamily="49" charset="0"/>
                <a:cs typeface="Consolas" pitchFamily="49" charset="0"/>
              </a:rPr>
              <a:t>&lt;ServiceConfiguration serviceName="CloudService1“ osVersion="WA-</a:t>
            </a:r>
            <a:br>
              <a:rPr lang="en-NZ" sz="1400" dirty="0" smtClean="0">
                <a:latin typeface="Consolas" pitchFamily="49" charset="0"/>
                <a:cs typeface="Consolas" pitchFamily="49" charset="0"/>
              </a:rPr>
            </a:br>
            <a:r>
              <a:rPr lang="en-NZ" sz="1400" dirty="0" smtClean="0">
                <a:latin typeface="Consolas" pitchFamily="49" charset="0"/>
                <a:cs typeface="Consolas" pitchFamily="49" charset="0"/>
              </a:rPr>
              <a:t>	GUEST-OS-1.2_201003-01</a:t>
            </a:r>
            <a:r>
              <a:rPr lang="en-NZ" sz="1400" dirty="0">
                <a:latin typeface="Consolas" pitchFamily="49" charset="0"/>
                <a:cs typeface="Consolas" pitchFamily="49" charset="0"/>
              </a:rPr>
              <a:t>“&gt;</a:t>
            </a:r>
          </a:p>
          <a:p>
            <a:pPr marL="0" lvl="2" indent="0">
              <a:buNone/>
            </a:pPr>
            <a:endParaRPr lang="en-NZ" sz="2000" dirty="0" smtClean="0"/>
          </a:p>
          <a:p>
            <a:r>
              <a:rPr lang="en-NZ" dirty="0">
                <a:solidFill>
                  <a:schemeClr val="accent4">
                    <a:alpha val="99000"/>
                  </a:schemeClr>
                </a:solidFill>
              </a:rPr>
              <a:t>Releases posted here: </a:t>
            </a:r>
            <a:r>
              <a:rPr lang="en-NZ" sz="2000" dirty="0" smtClean="0">
                <a:latin typeface="+mj-lt"/>
                <a:hlinkClick r:id="rId3"/>
              </a:rPr>
              <a:t>http://msdn.microsoft.com/ee924680</a:t>
            </a:r>
            <a:r>
              <a:rPr lang="en-NZ" sz="2000" dirty="0" smtClean="0">
                <a:latin typeface="+mj-lt"/>
              </a:rPr>
              <a:t>   </a:t>
            </a:r>
          </a:p>
        </p:txBody>
      </p:sp>
      <p:graphicFrame>
        <p:nvGraphicFramePr>
          <p:cNvPr id="8" name="Table 7"/>
          <p:cNvGraphicFramePr>
            <a:graphicFrameLocks noGrp="1"/>
          </p:cNvGraphicFramePr>
          <p:nvPr>
            <p:extLst>
              <p:ext uri="{D42A27DB-BD31-4B8C-83A1-F6EECF244321}">
                <p14:modId xmlns:p14="http://schemas.microsoft.com/office/powerpoint/2010/main" val="3775779061"/>
              </p:ext>
            </p:extLst>
          </p:nvPr>
        </p:nvGraphicFramePr>
        <p:xfrm>
          <a:off x="7567127" y="1444625"/>
          <a:ext cx="4100998" cy="4310605"/>
        </p:xfrm>
        <a:graphic>
          <a:graphicData uri="http://schemas.openxmlformats.org/drawingml/2006/table">
            <a:tbl>
              <a:tblPr firstRow="1" bandRow="1">
                <a:tableStyleId>{7DF18680-E054-41AD-8BC1-D1AEF772440D}</a:tableStyleId>
              </a:tblPr>
              <a:tblGrid>
                <a:gridCol w="2050499"/>
                <a:gridCol w="2050499"/>
              </a:tblGrid>
              <a:tr h="580118">
                <a:tc>
                  <a:txBody>
                    <a:bodyPr/>
                    <a:lstStyle/>
                    <a:p>
                      <a:r>
                        <a:rPr lang="en-NZ" sz="1600" b="1" cap="all" baseline="0" dirty="0" smtClean="0">
                          <a:solidFill>
                            <a:schemeClr val="lt1">
                              <a:alpha val="99000"/>
                            </a:schemeClr>
                          </a:solidFill>
                        </a:rPr>
                        <a:t>Release</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CHANGES</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64092">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WA-GUEST-OS-1.0_200912-01</a:t>
                      </a:r>
                      <a:endParaRPr lang="en-NZ" sz="1400" kern="1200" dirty="0">
                        <a:solidFill>
                          <a:schemeClr val="tx2">
                            <a:lumMod val="75000"/>
                            <a:alpha val="99000"/>
                          </a:schemeClr>
                        </a:solidFill>
                        <a:latin typeface="+mn-lt"/>
                        <a:ea typeface="+mn-ea"/>
                        <a:cs typeface="+mn-cs"/>
                      </a:endParaRPr>
                    </a:p>
                  </a:txBody>
                  <a:tcPr marL="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a:t>
                      </a:r>
                      <a:endParaRPr lang="en-NZ" sz="1400" kern="1200" dirty="0">
                        <a:solidFill>
                          <a:schemeClr val="tx2">
                            <a:lumMod val="75000"/>
                            <a:alpha val="99000"/>
                          </a:schemeClr>
                        </a:solidFill>
                        <a:latin typeface="+mn-lt"/>
                        <a:ea typeface="+mn-ea"/>
                        <a:cs typeface="+mn-cs"/>
                      </a:endParaRPr>
                    </a:p>
                  </a:txBody>
                  <a:tcPr marL="182880" anchor="ctr">
                    <a:lnT w="12700" cap="flat" cmpd="sng" algn="ctr">
                      <a:noFill/>
                      <a:prstDash val="solid"/>
                      <a:round/>
                      <a:headEnd type="none" w="med" len="med"/>
                      <a:tailEnd type="none" w="med" len="med"/>
                    </a:lnT>
                    <a:solidFill>
                      <a:schemeClr val="bg1">
                        <a:lumMod val="95000"/>
                      </a:schemeClr>
                    </a:solidFill>
                  </a:tcPr>
                </a:tc>
              </a:tr>
              <a:tr h="790490">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WA-GUEST-OS-1.1_201001-01</a:t>
                      </a:r>
                      <a:endParaRPr lang="en-NZ" sz="1400" kern="1200" dirty="0">
                        <a:solidFill>
                          <a:schemeClr val="tx2">
                            <a:lumMod val="75000"/>
                            <a:alpha val="99000"/>
                          </a:schemeClr>
                        </a:solidFill>
                        <a:latin typeface="+mn-lt"/>
                        <a:ea typeface="+mn-ea"/>
                        <a:cs typeface="+mn-cs"/>
                      </a:endParaRPr>
                    </a:p>
                  </a:txBody>
                  <a:tcPr marL="182880" anchor="ctr">
                    <a:lnL w="12700" cmpd="sng">
                      <a:noFill/>
                    </a:lnL>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a:t>
                      </a:r>
                      <a:endParaRPr lang="en-NZ" sz="1400" kern="1200" dirty="0">
                        <a:solidFill>
                          <a:schemeClr val="tx2">
                            <a:lumMod val="75000"/>
                            <a:alpha val="99000"/>
                          </a:schemeClr>
                        </a:solidFill>
                        <a:latin typeface="+mn-lt"/>
                        <a:ea typeface="+mn-ea"/>
                        <a:cs typeface="+mn-cs"/>
                      </a:endParaRPr>
                    </a:p>
                  </a:txBody>
                  <a:tcPr marL="182880" anchor="ctr">
                    <a:solidFill>
                      <a:schemeClr val="bg1">
                        <a:lumMod val="95000"/>
                      </a:schemeClr>
                    </a:solidFill>
                  </a:tcPr>
                </a:tc>
              </a:tr>
              <a:tr h="1285415">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WA-GUEST-OS-1.2_201003-01</a:t>
                      </a:r>
                      <a:endParaRPr lang="en-NZ" sz="1400" kern="1200" dirty="0">
                        <a:solidFill>
                          <a:schemeClr val="tx2">
                            <a:lumMod val="75000"/>
                            <a:alpha val="99000"/>
                          </a:schemeClr>
                        </a:solidFill>
                        <a:latin typeface="+mn-lt"/>
                        <a:ea typeface="+mn-ea"/>
                        <a:cs typeface="+mn-cs"/>
                      </a:endParaRPr>
                    </a:p>
                  </a:txBody>
                  <a:tcPr marL="182880" anchor="ctr">
                    <a:lnL w="12700" cmpd="sng">
                      <a:noFill/>
                    </a:lnL>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a:t>
                      </a:r>
                    </a:p>
                    <a:p>
                      <a:pPr marL="0" algn="l" defTabSz="914325" rtl="0" eaLnBrk="1" latinLnBrk="0" hangingPunct="1"/>
                      <a:r>
                        <a:rPr lang="en-NZ" sz="1400" kern="1200" dirty="0" smtClean="0">
                          <a:solidFill>
                            <a:schemeClr val="tx2">
                              <a:lumMod val="75000"/>
                              <a:alpha val="99000"/>
                            </a:schemeClr>
                          </a:solidFill>
                          <a:latin typeface="+mn-lt"/>
                          <a:ea typeface="+mn-ea"/>
                          <a:cs typeface="+mn-cs"/>
                        </a:rPr>
                        <a:t>URL Rewriting and Compression</a:t>
                      </a:r>
                    </a:p>
                    <a:p>
                      <a:pPr marL="0" algn="l" defTabSz="914325" rtl="0" eaLnBrk="1" latinLnBrk="0" hangingPunct="1"/>
                      <a:r>
                        <a:rPr lang="en-NZ" sz="1400" kern="1200" dirty="0" smtClean="0">
                          <a:solidFill>
                            <a:schemeClr val="tx2">
                              <a:lumMod val="75000"/>
                              <a:alpha val="99000"/>
                            </a:schemeClr>
                          </a:solidFill>
                          <a:latin typeface="+mn-lt"/>
                          <a:ea typeface="+mn-ea"/>
                          <a:cs typeface="+mn-cs"/>
                        </a:rPr>
                        <a:t>.NET 4.0 RC</a:t>
                      </a:r>
                      <a:endParaRPr lang="en-NZ" sz="1400" kern="1200" dirty="0">
                        <a:solidFill>
                          <a:schemeClr val="tx2">
                            <a:lumMod val="75000"/>
                            <a:alpha val="99000"/>
                          </a:schemeClr>
                        </a:solidFill>
                        <a:latin typeface="+mn-lt"/>
                        <a:ea typeface="+mn-ea"/>
                        <a:cs typeface="+mn-cs"/>
                      </a:endParaRPr>
                    </a:p>
                  </a:txBody>
                  <a:tcPr marL="182880" anchor="ctr">
                    <a:solidFill>
                      <a:schemeClr val="bg1">
                        <a:lumMod val="95000"/>
                      </a:schemeClr>
                    </a:solidFill>
                  </a:tcPr>
                </a:tc>
              </a:tr>
              <a:tr h="790490">
                <a:tc>
                  <a:txBody>
                    <a:bodyPr/>
                    <a:lstStyle/>
                    <a:p>
                      <a:pPr marL="0" marR="0" indent="0" algn="l" defTabSz="914325" rtl="0" eaLnBrk="1" fontAlgn="auto" latinLnBrk="0" hangingPunct="1">
                        <a:lnSpc>
                          <a:spcPct val="100000"/>
                        </a:lnSpc>
                        <a:spcBef>
                          <a:spcPts val="0"/>
                        </a:spcBef>
                        <a:spcAft>
                          <a:spcPts val="0"/>
                        </a:spcAft>
                        <a:buClrTx/>
                        <a:buSzTx/>
                        <a:buFontTx/>
                        <a:buNone/>
                        <a:tabLst/>
                        <a:defRPr/>
                      </a:pPr>
                      <a:r>
                        <a:rPr lang="en-NZ" sz="1400" kern="1200" dirty="0" smtClean="0">
                          <a:solidFill>
                            <a:schemeClr val="tx2">
                              <a:lumMod val="75000"/>
                              <a:alpha val="99000"/>
                            </a:schemeClr>
                          </a:solidFill>
                          <a:latin typeface="+mn-lt"/>
                          <a:ea typeface="+mn-ea"/>
                          <a:cs typeface="+mn-cs"/>
                        </a:rPr>
                        <a:t>WA-GUEST-OS-1.3_201004-01</a:t>
                      </a:r>
                    </a:p>
                  </a:txBody>
                  <a:tcPr marL="182880" anchor="ctr">
                    <a:lnL w="12700" cmpd="sng">
                      <a:noFill/>
                    </a:lnL>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 .NET 4, URL Rewrite 2</a:t>
                      </a:r>
                      <a:endParaRPr lang="en-NZ" sz="1400" kern="1200" dirty="0">
                        <a:solidFill>
                          <a:schemeClr val="tx2">
                            <a:lumMod val="75000"/>
                            <a:alpha val="99000"/>
                          </a:schemeClr>
                        </a:solidFill>
                        <a:latin typeface="+mn-lt"/>
                        <a:ea typeface="+mn-ea"/>
                        <a:cs typeface="+mn-cs"/>
                      </a:endParaRPr>
                    </a:p>
                  </a:txBody>
                  <a:tcPr marL="182880" anchor="ctr">
                    <a:solidFill>
                      <a:schemeClr val="bg1">
                        <a:lumMod val="95000"/>
                      </a:schemeClr>
                    </a:solidFill>
                  </a:tcPr>
                </a:tc>
              </a:tr>
            </a:tbl>
          </a:graphicData>
        </a:graphic>
      </p:graphicFrame>
    </p:spTree>
    <p:extLst>
      <p:ext uri="{BB962C8B-B14F-4D97-AF65-F5344CB8AC3E}">
        <p14:creationId xmlns:p14="http://schemas.microsoft.com/office/powerpoint/2010/main" val="76877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xOIT5wfLU69X5e6Kq201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MiRXtjLi0.fAcGBFioG.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IO89Tx63kynbIaLShgIy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S02MsNW5I0WrVo80tKmVp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6l7mzDavxUSpfy285QR0.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pEg52asREieLJT9T5jFf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HYmfafvnUqB3P.4S4Ep9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_5xWbD0yEe3baYNA5b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uv0WZeyW0C3xIMGAuGRv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QT.3ajY9UeGvhVQXQhzK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gcE3iFKAUqgut1.ZYjgW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3L8tBcNsr0qOlE6v1elYh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QcTkW5_hEqutYyxZko1t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u6NaWnMF.Eu6PVyjogiMr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6EAmIFi.kGwyG5jYCbq7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X88hp78IE6N0W0CVBXY4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Vp538T9RkeOXHfJRK6ua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AmSZZSTWUiZuKIib4FUt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H8nU1SGKEW0BJonfhCAj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LGTp8aUwEy1EDzwE61HW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dOx5Mfw0EOSK7hHUv3Wa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eEB7MVGsp0SLtqIcVGSGU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AEHOKIUT1UKXVX9CwyR1Z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yGjDcy4sn0OyaJtc0nezz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_.Q90tJYkalcvUX0YxeV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a8dOpTkDkyAj22er9toW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8htTr60cL0O1ZZhYXD7_Q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gmX0EFdR1kWkml02ls8WE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a8dOpTkDkyAj22er9toW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AZzQQh6D0mvN89TyyH2K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QBMeel2SEWZ1chENTiBy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1411</TotalTime>
  <Words>4607</Words>
  <Application>Microsoft Office PowerPoint</Application>
  <PresentationFormat>Custom</PresentationFormat>
  <Paragraphs>852</Paragraphs>
  <Slides>41</Slides>
  <Notes>33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49" baseType="lpstr">
      <vt:lpstr>Arial</vt:lpstr>
      <vt:lpstr>Segoe UI</vt:lpstr>
      <vt:lpstr>Wingdings</vt:lpstr>
      <vt:lpstr>Consolas</vt:lpstr>
      <vt:lpstr>Segoe UI Light</vt:lpstr>
      <vt:lpstr>1_MS1444_Windows Azure Template 16x9_r08b</vt:lpstr>
      <vt:lpstr>1_White with Consolas font for code slides</vt:lpstr>
      <vt:lpstr>think-cell Slide</vt:lpstr>
      <vt:lpstr>Windows Azure  Cloud Service Lifecycle</vt:lpstr>
      <vt:lpstr>Agenda</vt:lpstr>
      <vt:lpstr>PowerPoint Presentation</vt:lpstr>
      <vt:lpstr>Two Independent Environments</vt:lpstr>
      <vt:lpstr>Stages of Service Deployment</vt:lpstr>
      <vt:lpstr>Packaging &amp; Deployment</vt:lpstr>
      <vt:lpstr>Deploying a Cloud Service from Visual Studio</vt:lpstr>
      <vt:lpstr>Geo-Location &amp; Affinity Groups</vt:lpstr>
      <vt:lpstr>Guest OS Versioning</vt:lpstr>
      <vt:lpstr>Windows Azure Service Management API </vt:lpstr>
      <vt:lpstr>Tools</vt:lpstr>
      <vt:lpstr>Windows Azure Tools for Visual Studio</vt:lpstr>
      <vt:lpstr>Windows Azure Compute Explorer</vt:lpstr>
      <vt:lpstr>Windows Azure Storage Explorer</vt:lpstr>
      <vt:lpstr>CSPack.exe</vt:lpstr>
      <vt:lpstr>CSRun.exe</vt:lpstr>
      <vt:lpstr>X.509 Certificates</vt:lpstr>
      <vt:lpstr>Preparing to use Management API</vt:lpstr>
      <vt:lpstr>Preparing to use Management API</vt:lpstr>
      <vt:lpstr>Managing Certificates</vt:lpstr>
      <vt:lpstr>Subscription Id and Service Name</vt:lpstr>
      <vt:lpstr>CSManage.exe http://tinyurl.com/azuresamples </vt:lpstr>
      <vt:lpstr>PowerShell Cmdlets</vt:lpstr>
      <vt:lpstr>Automating Your Deployment</vt:lpstr>
      <vt:lpstr>Automating Your Deployment</vt:lpstr>
      <vt:lpstr>PowerPoint Presentation</vt:lpstr>
      <vt:lpstr>Fault &amp; Upgrade Domains</vt:lpstr>
      <vt:lpstr>Example Service Model for Upgrade</vt:lpstr>
      <vt:lpstr>Fault and Upgrade Domains</vt:lpstr>
      <vt:lpstr>VIP Swap</vt:lpstr>
      <vt:lpstr>VIP Swap Upgrade</vt:lpstr>
      <vt:lpstr>In-Place Upgrade</vt:lpstr>
      <vt:lpstr>In-Place Upgrade</vt:lpstr>
      <vt:lpstr>PowerPoint Presentation</vt:lpstr>
      <vt:lpstr>Debugging a Service in Development</vt:lpstr>
      <vt:lpstr>IntelliTrace</vt:lpstr>
      <vt:lpstr>IntelliTrace</vt:lpstr>
      <vt:lpstr>Profiling</vt:lpstr>
      <vt:lpstr>Intellitrace</vt:lpstr>
      <vt:lpstr>Summary</vt:lpstr>
      <vt:lpstr>PowerPoint Presentation</vt:lpstr>
    </vt:vector>
  </TitlesOfParts>
  <Manager>&lt;Content Manager Name Here&gt;</Manager>
  <Company>Artitudes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Application Lifecycle</dc:title>
  <dc:subject>&lt;Event Name Here&gt;</dc:subject>
  <dc:creator>Greg Flowers</dc:creator>
  <dc:description>Template: Greg Flowers, Artitudes Design
Formatting:
Event Date:
Event Location:
Audience Type:</dc:description>
  <cp:lastModifiedBy>James Conard</cp:lastModifiedBy>
  <cp:revision>190</cp:revision>
  <dcterms:created xsi:type="dcterms:W3CDTF">2011-12-07T03:47:39Z</dcterms:created>
  <dcterms:modified xsi:type="dcterms:W3CDTF">2012-06-16T18:01:05Z</dcterms:modified>
</cp:coreProperties>
</file>