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 id="2147483803" r:id="rId2"/>
  </p:sldMasterIdLst>
  <p:notesMasterIdLst>
    <p:notesMasterId r:id="rId26"/>
  </p:notesMasterIdLst>
  <p:handoutMasterIdLst>
    <p:handoutMasterId r:id="rId27"/>
  </p:handoutMasterIdLst>
  <p:sldIdLst>
    <p:sldId id="385" r:id="rId3"/>
    <p:sldId id="418" r:id="rId4"/>
    <p:sldId id="406" r:id="rId5"/>
    <p:sldId id="419" r:id="rId6"/>
    <p:sldId id="388" r:id="rId7"/>
    <p:sldId id="417" r:id="rId8"/>
    <p:sldId id="420" r:id="rId9"/>
    <p:sldId id="391" r:id="rId10"/>
    <p:sldId id="415" r:id="rId11"/>
    <p:sldId id="393" r:id="rId12"/>
    <p:sldId id="421" r:id="rId13"/>
    <p:sldId id="395" r:id="rId14"/>
    <p:sldId id="413" r:id="rId15"/>
    <p:sldId id="412" r:id="rId16"/>
    <p:sldId id="398" r:id="rId17"/>
    <p:sldId id="411" r:id="rId18"/>
    <p:sldId id="410" r:id="rId19"/>
    <p:sldId id="422" r:id="rId20"/>
    <p:sldId id="401" r:id="rId21"/>
    <p:sldId id="402" r:id="rId22"/>
    <p:sldId id="409" r:id="rId23"/>
    <p:sldId id="404" r:id="rId24"/>
    <p:sldId id="405" r:id="rId25"/>
  </p:sldIdLst>
  <p:sldSz cx="12188825" cy="6858000"/>
  <p:notesSz cx="6858000" cy="9144000"/>
  <p:custDataLst>
    <p:tags r:id="rId28"/>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982" autoAdjust="0"/>
    <p:restoredTop sz="83519" autoAdjust="0"/>
  </p:normalViewPr>
  <p:slideViewPr>
    <p:cSldViewPr snapToGrid="0" snapToObjects="1">
      <p:cViewPr>
        <p:scale>
          <a:sx n="50" d="100"/>
          <a:sy n="50" d="100"/>
        </p:scale>
        <p:origin x="-1308" y="-324"/>
      </p:cViewPr>
      <p:guideLst>
        <p:guide orient="horz" pos="144"/>
        <p:guide orient="horz" pos="1241"/>
        <p:guide orient="horz" pos="4218"/>
        <p:guide orient="horz" pos="922"/>
        <p:guide orient="horz" pos="3948"/>
        <p:guide orient="horz" pos="1068"/>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56" d="100"/>
          <a:sy n="56" d="100"/>
        </p:scale>
        <p:origin x="-2496"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6/16/2012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and speaker’s introduction</a:t>
            </a:r>
          </a:p>
          <a:p>
            <a:r>
              <a:rPr lang="en-US" dirty="0" smtClean="0"/>
              <a:t>Set expectations that the session is going to be about identity and access control for applications targeting the Windows Azure platform,</a:t>
            </a:r>
            <a:r>
              <a:rPr lang="en-US" baseline="0" dirty="0" smtClean="0"/>
              <a:t> as opposed to the services themselves (SQL Azure, Windows Azure management calls, etc.)</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36216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make some Windows Azure specific considerations. Note that the principles of claims-based identity are absolutely the same on-premises and in the cloud, those are just implementation-bound practical considerations</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886834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dirty="0" smtClean="0"/>
              <a:t>so far we considered the case in which one application has just one instance, however in most cases in windows azure you'll want to use more than one &lt;click&gt;. From the client nothing changes, as everything is always behind W.A. load balancer.</a:t>
            </a:r>
          </a:p>
          <a:p>
            <a:r>
              <a:rPr lang="en-US" sz="1200" dirty="0" smtClean="0"/>
              <a:t>let's go through the usual flow &lt;click&gt; the client tries to get to the application. Regardless of which instance he hits, he'll be redirected to the IP &lt;click&gt;. Once the user gets back the token, we get the first problem. Windows Azure applications live on different URIs depending on the environment (local simulation, staging, production). WIF specifies the return address to be used for sending back the token in the config of the application; this means you'd have to often change it, and sometimes that would even be possible (in staging the address contains a GUID which is known only after the deployment, at which point it i too late for changing the config).&lt;click&gt; this also affects the way in which you use certificates, as the browser will complain if the certificate subject does not match with the website address (of course everything should happen over https).</a:t>
            </a:r>
          </a:p>
          <a:p>
            <a:r>
              <a:rPr lang="en-US" sz="1200" dirty="0" smtClean="0"/>
              <a:t>There are various solutions to this, watch out for an incoming whitepaper that shows how to use the hosts file on development machines for handling this.</a:t>
            </a:r>
          </a:p>
          <a:p>
            <a:r>
              <a:rPr lang="en-US" sz="1200" dirty="0" smtClean="0"/>
              <a:t>&lt;click&gt; let's say that somehow we solved this and we send the token to the application &lt;click&gt;. One instance will process it and establish a session cookie &lt;click&gt;.</a:t>
            </a:r>
          </a:p>
          <a:p>
            <a:r>
              <a:rPr lang="en-US" sz="1200" dirty="0" smtClean="0"/>
              <a:t>There is no guarantee that the next request will hit the same instance &lt;click&gt;. If the cookie have been encrypted with the default method, DPAPI, then the other instance will not be able to decrypt the cookie and it will fire the authentication process again &lt;click&gt;.The solution to this is making sure that the cookie is secured in way that can be resolved by every instance, for example by using the SSL certificate already used by the web application. The hands on lab show you exactly how to do that.</a:t>
            </a:r>
          </a:p>
          <a:p>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208693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now</a:t>
            </a:r>
            <a:r>
              <a:rPr lang="en-US" baseline="0" dirty="0" smtClean="0"/>
              <a:t> move to consider some more articulated scenarios, which will provide the backdrop for introducing the ACS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475519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55">
              <a:defRPr/>
            </a:pPr>
            <a:r>
              <a:rPr lang="en-US" sz="1200" b="0" dirty="0" smtClean="0"/>
              <a:t>so far we have seen what to do when we deal with one single IP, but what happens if &lt;click&gt; we have multiple federated customers or partners?</a:t>
            </a:r>
          </a:p>
          <a:p>
            <a:pPr defTabSz="914255">
              <a:defRPr/>
            </a:pPr>
            <a:r>
              <a:rPr lang="en-US" sz="1200" b="0" dirty="0" smtClean="0"/>
              <a:t>Let's go through the flow again, staring from the blue customer.&lt;click&gt; the user attempts to get to the application. Before we redirected to the IP, we had just one hence the address was obvious from the context. Now we have two IP, how do we choose which one should be engaged? This problem is known as home realm discovery or HDR. There are many solutions, the brute force one is prompting the user to pick one entry in the list of all possible choices &lt;click&gt;. Assuming that the user makes the right choice &lt;click&gt; the flow resumes as usual and the app gets a token&lt;click&gt;.</a:t>
            </a:r>
          </a:p>
          <a:p>
            <a:pPr defTabSz="914255">
              <a:defRPr/>
            </a:pPr>
            <a:r>
              <a:rPr lang="en-US" sz="1200" b="0" dirty="0" smtClean="0"/>
              <a:t>Let's do the same for the red IP. The user goes to the app &lt;click&gt;, gets prompted &lt;click&gt;, picks his own IP &lt;click&gt; and the resulting token goes to the app &lt;click&gt;.</a:t>
            </a:r>
          </a:p>
          <a:p>
            <a:pPr defTabSz="914255">
              <a:defRPr/>
            </a:pPr>
            <a:r>
              <a:rPr lang="en-US" sz="1200" b="0" dirty="0" smtClean="0"/>
              <a:t>What can we observe here? The tokens may have been obtained with the same protocol and be of the same format, but the claims they contain are very different. As things are now, the application (or anyway something in the WIF pipeline) would have to account for those differences. Here there are just 2 customers, but in real life scenarios you can have tens of thousands of partners. How do we solve this?</a:t>
            </a:r>
          </a:p>
          <a:p>
            <a:pPr defTabSz="914255">
              <a:defRPr/>
            </a:pP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55">
              <a:defRPr/>
            </a:pPr>
            <a:r>
              <a:rPr lang="en-US" sz="1200" b="0" dirty="0" smtClean="0"/>
              <a:t>let's introduce another architectural role, the federation provider. The FP is, like the IP, implemented with an STS; however instead of authenticating users this STS transforms input tokens in output tokens. AN FP is typically placed on boundaries, so that it can decouple applications from the IPs and vice versa. The application can be configured to only accept tokens issued by the FP, which in turn will accept tokens form the actual IPs. As we will see, this arrangement brings great advantages to the application developer. Let's run through the scenario with this new element.</a:t>
            </a:r>
          </a:p>
          <a:p>
            <a:pPr defTabSz="914255">
              <a:defRPr/>
            </a:pPr>
            <a:r>
              <a:rPr lang="en-US" sz="1200" b="0" dirty="0" smtClean="0"/>
              <a:t>&lt;click&gt;the blue user accesses the application, a nd this time there are no longer any doubts: &lt;click&gt; he gets redirected to the intermediary. It is now the FP's responsibility to handle the HDR problem &lt;click&gt;. The user picks his one IP &lt;click&gt; authenticates and sends the resulting token to the FP. Here the FP processes the token, applying whatever transformation to it and reissuing the results in a new token &lt;click&gt;. Note that in the easiest case there are no transformations and the input values are rewritten in output as is.</a:t>
            </a:r>
          </a:p>
          <a:p>
            <a:pPr defTabSz="914255">
              <a:defRPr/>
            </a:pPr>
            <a:r>
              <a:rPr lang="en-US" sz="1200" b="0" dirty="0" smtClean="0"/>
              <a:t>The new token is then returned to the client &lt;click&gt; which sends it to the application.</a:t>
            </a:r>
          </a:p>
          <a:p>
            <a:pPr defTabSz="914255">
              <a:defRPr/>
            </a:pPr>
            <a:r>
              <a:rPr lang="en-US" sz="1200" b="0" dirty="0" smtClean="0"/>
              <a:t>Let's run through the other IP. The user gets to the app &lt;click&gt;, get redirected to the FP &lt;click&gt; get prompted for the HDR &lt;click&gt; pick its onw and authenticates &lt;click&gt;, get the token and send it to the FP &lt;click&gt;.</a:t>
            </a:r>
          </a:p>
          <a:p>
            <a:pPr defTabSz="914255">
              <a:defRPr/>
            </a:pPr>
            <a:r>
              <a:rPr lang="en-US" sz="1200" b="0" dirty="0" smtClean="0"/>
              <a:t>This time the FP transforms the incoming token, normalizing its claim types to match the other token &lt;click&gt;. The token gets back to the user &lt;click&gt; and is sent to the application &lt;click&gt;. As you can see, the application is no longer on point to account for differences between tokens: the FP took care of normalizing it, decoupling the app from changes.</a:t>
            </a:r>
          </a:p>
          <a:p>
            <a:pPr defTabSz="914255">
              <a:defRPr/>
            </a:pPr>
            <a:r>
              <a:rPr lang="en-US" sz="1200" b="0" dirty="0" smtClean="0"/>
              <a:t>One way in which you can implement a FP is by using the access control service. the ACS can host an STS for you and allows you to specify your trust relationships and transformation logic via an easy portal or a comprehensive set of management APIs. ACS also helps you with the HDR problem, both by automatically generating pages for the explicit selection or by offering more subtle mechanisms such as extracting the domain</a:t>
            </a:r>
            <a:r>
              <a:rPr lang="en-US" sz="1200" b="0" baseline="0" dirty="0" smtClean="0"/>
              <a:t> form the email of the user and redirecting to the appropriate IP without having to list all the possible options. </a:t>
            </a:r>
            <a:r>
              <a:rPr lang="en-US" sz="1200" b="0" dirty="0" smtClean="0"/>
              <a:t>You already heard about this in the introduction, hence I am going straight to a demonstration.</a:t>
            </a: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2</a:t>
            </a:r>
            <a:r>
              <a:rPr lang="en-US" baseline="30000" dirty="0" smtClean="0"/>
              <a:t>nd</a:t>
            </a:r>
            <a:r>
              <a:rPr lang="en-US" dirty="0" smtClean="0"/>
              <a:t> demo at http://bit.ly/cNdEcM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340726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ACS would deserve multiple sessions on its own right to be properly covered, here I'm just giving you a quick sampler.</a:t>
            </a:r>
          </a:p>
          <a:p>
            <a:r>
              <a:rPr lang="en-US" dirty="0" smtClean="0"/>
              <a:t>What we have seen so far is just a small part of its surface. The schema here shows the ws-federation subsystem, what is normally used for browser-based, session-oriented application types. We've been playing only with ADFS IP types, but in fact &lt;click&gt; there are many out of the box popular IPs you can use right away with your application sticking to the same protocol &lt;click&gt; and a browser&lt;click&gt;.</a:t>
            </a:r>
          </a:p>
          <a:p>
            <a:r>
              <a:rPr lang="en-US" dirty="0" smtClean="0"/>
              <a:t>ACS can also do WS-Trust, a high-security protocol for SOAP web services, accepting identities from ADFS2 ws-trust endpoints or bare credentials registered in ACS for management purposes.</a:t>
            </a:r>
          </a:p>
          <a:p>
            <a:r>
              <a:rPr lang="en-US" dirty="0" smtClean="0"/>
              <a:t>&lt;click&gt; the same sources can be used within OAuth2.0 calls. OAuth is the current state of the art for securing REST calls: it is still in draft state, hence expect changes, but you can already experiment with it.</a:t>
            </a:r>
          </a:p>
          <a:p>
            <a:r>
              <a:rPr lang="en-US" dirty="0" smtClean="0"/>
              <a:t>&lt;click&gt; Both protocols can be used for rich client application types and in general &lt;click&gt; server 2 server interactions.</a:t>
            </a:r>
          </a:p>
          <a:p>
            <a:r>
              <a:rPr lang="en-US" dirty="0" smtClean="0"/>
              <a:t>Not shown here there are the management endpoints, the other portion of ACS' development surface, which can be used instead or alongside the portal for managing the namespace.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4032271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dirty="0" smtClean="0"/>
              <a:t>let's take a look at another usage scenario for ACS.</a:t>
            </a:r>
          </a:p>
          <a:p>
            <a:r>
              <a:rPr lang="en-US" sz="1200" dirty="0" smtClean="0"/>
              <a:t>Let's say that you want to make your application available to users from major social and web IPs &lt;click&gt;. All those providers use different authentication protocols. Technically you could extend WIF to support those protocols directly, but you'd be writing a lot of low level code which changes very often (at least as of today's maturity level in the web authentication standards status).</a:t>
            </a:r>
          </a:p>
          <a:p>
            <a:r>
              <a:rPr lang="en-US" sz="1200" dirty="0" smtClean="0"/>
              <a:t>Once again, using an FP can be of help here. You don't need to change your application, the FP can take care of engaging with every IP using the appropriate protocol and still communicate with your application using the same protocol and token format used so far; we call this pattern protocol transition. Note that this pattern can even allow you to mix and match business and web IPs regardless of their different capabilities. </a:t>
            </a:r>
          </a:p>
          <a:p>
            <a:r>
              <a:rPr lang="en-US" sz="1200" dirty="0" smtClean="0"/>
              <a:t>Let's see how one basic flow would unfold. The user approaches the application a usual &lt;click&gt; and as usual gets redirected to the FP &lt;click&gt;. The HDR page &lt;click&gt; will reflect the available options. Let's assume that the user picks Facebook &lt;click&gt;. The system will redirect the user accordingly, and the authentication will take place using whatever protocol Facebook decides. Once the user successfully authenticates the flow will get back to ACS, which will &lt;click&gt; transform the token in the usual format. The token will then be sent to the application, which will process it as usual none the wiser of the fact that it came from a different protocol (remember that the app can always discover the original source of the token if it so chooses, it just does not have implementation requirements imposed because of it).</a:t>
            </a:r>
          </a:p>
          <a:p>
            <a:r>
              <a:rPr lang="en-US" sz="1200" dirty="0" smtClean="0"/>
              <a:t>Note that web and social providers do not always provide the same claims richness you can expect from business IPs; also, the sheer ability of signing in Facebook does not prove much from the business standpoint. For that reason, tokens obtained from web and social providers are often sued as part of a sign-up process in which a given identifier is stored and then used for authenticating registered users. In the same way, applications can gather information about the user and then associate those back to the claims collection whenever the user starts a session. There are two natural places in the architecture to implement those checks and enrichments &lt;click&gt;. You would perform those in ACS&lt; in form of rules, whenever those modifications should be available to a portfolio of multiple applications. You would instead leverage the WIF pipeline extensibility when the context enrichment is specific to one single application.</a:t>
            </a:r>
          </a:p>
          <a:p>
            <a:r>
              <a:rPr lang="en-US" sz="1200" dirty="0" smtClean="0"/>
              <a:t>In order to demonstrate that I will now show you part of a more realistic demo &lt;click&gt;, which demonstrates how a SaaS application can leverage ACS for signing up users coming from social providers and maintain local custom profiles. The entire process is implemented leveraging the ACS management APIs.</a:t>
            </a:r>
            <a:endParaRPr lang="en-US" sz="12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271109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dirty="0" smtClean="0"/>
              <a:t>let's take a look at another usage scenario for ACS.</a:t>
            </a:r>
          </a:p>
          <a:p>
            <a:r>
              <a:rPr lang="en-US" sz="1200" dirty="0" smtClean="0"/>
              <a:t>Let's say that you want to make your application available to users from major social and web IPs &lt;click&gt;. All those providers use different authentication protocols. Technically you could extend WIF to support those protocols directly, but you'd be writing a lot of low level code which changes very often (at least as of today's maturity level in the web authentication standards status).</a:t>
            </a:r>
          </a:p>
          <a:p>
            <a:r>
              <a:rPr lang="en-US" sz="1200" dirty="0" smtClean="0"/>
              <a:t>Once again, using an FP can be of help here. You don't need to change your application, the FP can take care of engaging with every IP using the appropriate protocol and still communicate with your application using the same protocol and token format used so far; we call this pattern protocol transition. Note that this pattern can even allow you to mix and match business and web IPs regardless of their different capabilities. </a:t>
            </a:r>
          </a:p>
          <a:p>
            <a:r>
              <a:rPr lang="en-US" sz="1200" dirty="0" smtClean="0"/>
              <a:t>Let's see how one basic flow would unfold. The user approaches the application a usual &lt;click&gt; and as usual gets redirected to the FP &lt;click&gt;. The HDR page &lt;click&gt; will reflect the available options. Let's assume that the user picks Facebook &lt;click&gt;. The system will redirect the user accordingly, and the authentication will take place using whatever protocol Facebook decides. Once the user successfully authenticates the flow will get back to ACS, which will &lt;click&gt; transform the token in the usual format. The token will then be sent to the application, which will process it as usual none the wiser of the fact that it came from a different protocol (remember that the app can always discover the original source of the token if it so chooses, it just does not have implementation requirements imposed because of it).</a:t>
            </a:r>
          </a:p>
          <a:p>
            <a:r>
              <a:rPr lang="en-US" sz="1200" dirty="0" smtClean="0"/>
              <a:t>Note that web and social providers do not always provide the same claims richness you can expect from business IPs; also, the sheer ability of signing in Facebook does not prove much from the business standpoint. For that reason, tokens obtained from web and social providers are often sued as part of a sign-up process in which a given identifier is stored and then used for authenticating registered users. In the same way, applications can gather information about the user and then associate those back to the claims collection whenever the user starts a session. There are two natural places in the architecture to implement those checks and enrichments &lt;click&gt;. You would perform those in ACS&lt; in form of rules, whenever those modifications should be available to a portfolio of multiple applications. You would instead leverage the WIF pipeline extensibility when the context enrichment is specific to one single application.</a:t>
            </a:r>
          </a:p>
          <a:p>
            <a:r>
              <a:rPr lang="en-US" sz="1200" dirty="0" smtClean="0"/>
              <a:t>In order to demonstrate that I will now show you part of a more realistic demo &lt;click&gt;, which demonstrates how a SaaS application can leverage ACS for signing up users coming from social providers and maintain local custom profiles. The entire process is implemented leveraging the ACS management APIs.</a:t>
            </a:r>
            <a:endParaRPr lang="en-US" sz="12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271109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3</a:t>
            </a:r>
            <a:r>
              <a:rPr lang="en-US" baseline="30000" dirty="0" smtClean="0"/>
              <a:t>rd</a:t>
            </a:r>
            <a:r>
              <a:rPr lang="en-US" dirty="0" smtClean="0"/>
              <a:t> demo at http://bit.ly/cNdEcM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50785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025108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barely scratched the surface of what can be done. There are just a couple of scenarios we are often asked about that I want to be sure to mention</a:t>
            </a:r>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2149033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 things I mentioned apply to SOAP web services as well. The WIF wizard works in the same way, ACS</a:t>
            </a:r>
            <a:r>
              <a:rPr lang="en-US" baseline="0" dirty="0" smtClean="0"/>
              <a:t> can handle the appropriate protocols, and so on. There are some obvious differences, both in expressive power (services can give higher guarantees thanks to the use of more advanced cryptography) and requirements (redirects are not necessary, but the requirements on the client capabilities are more stringent).</a:t>
            </a:r>
          </a:p>
          <a:p>
            <a:r>
              <a:rPr lang="en-US" baseline="0" dirty="0" smtClean="0"/>
              <a:t>It is noteworthy that at the moment Silverlight does not have the full capabilities you’d find in WCF based clients on desktop and backend applications, however most of the scenarios can be addressed in the same way with some custom code (see the Silverlight exercises in the identity developer training kit).</a:t>
            </a:r>
          </a:p>
          <a:p>
            <a:r>
              <a:rPr lang="en-US" baseline="0" dirty="0" smtClean="0"/>
              <a:t>The REST scenario is not supported out of the box for WIF. The REST protocols are so simple that you can handle those yourself,. However if you want to leverage the handily claims model and config-based authentication mechanisms there are custom extensions to WIF you can leverage.</a:t>
            </a:r>
          </a:p>
          <a:p>
            <a:r>
              <a:rPr lang="en-US" dirty="0" smtClean="0"/>
              <a:t>There are various mobile (and not only) scenarios in which you want to call a service, but the identity you want to authenticate is available only via redirect (i.e. browser based) protocols. There’s still</a:t>
            </a:r>
            <a:r>
              <a:rPr lang="en-US" baseline="0" dirty="0" smtClean="0"/>
              <a:t> work to be done there, but for early thinking about how to tackle the scenario you can refer to the windows phone 7 sample on acs.codeplex.com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4223055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session explored many different scenarios and show multiple products &amp; services in action. However those were just proof points backing a simple fact: claims-based identity is the identity and access control strategy which will yield the best results for your on-premises, cloud and hybrid solutions.</a:t>
            </a:r>
          </a:p>
          <a:p>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4081149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2682193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smtClean="0"/>
              <a:t>The session will explore many different scenarios</a:t>
            </a:r>
            <a:r>
              <a:rPr lang="en-US" sz="900" baseline="0" dirty="0" smtClean="0"/>
              <a:t> and show multiple products &amp; services in actions; however those will just be proof points of a simple fact, claims-based identity is the identity and access control strategy which will yield the best results for your on-premises, cloud and hybrid solutions.</a:t>
            </a:r>
            <a:endParaRPr lang="en-US" sz="9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212643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lnSpcReduction="10000"/>
          </a:bodyPr>
          <a:lstStyle/>
          <a:p>
            <a:r>
              <a:rPr lang="en-US" sz="1200" dirty="0" smtClean="0"/>
              <a:t>Here there’s a list of cloud scenarios we consider of interest in term of how identity is handled.</a:t>
            </a:r>
          </a:p>
          <a:p>
            <a:r>
              <a:rPr lang="en-US" sz="1200" dirty="0" smtClean="0"/>
              <a:t>&lt;click&gt; our baseline is the classic on premises scenario.</a:t>
            </a:r>
          </a:p>
          <a:p>
            <a:r>
              <a:rPr lang="en-US" sz="1200" dirty="0" smtClean="0"/>
              <a:t>&lt;click&gt; you have a data center, &lt;click&gt; a population of internal users and &lt;click&gt; some authentication infrastructure, such as Active Directory, maintaining their accounts.</a:t>
            </a:r>
          </a:p>
          <a:p>
            <a:r>
              <a:rPr lang="en-US" sz="1200" dirty="0" smtClean="0"/>
              <a:t>&lt;click&gt; applications targeting such environment will follow the current intranet practices.</a:t>
            </a:r>
          </a:p>
          <a:p>
            <a:r>
              <a:rPr lang="en-US" sz="1200" dirty="0" smtClean="0"/>
              <a:t>&lt;click&gt; We will then introduce Windows Azure in the picture and observe how things change when the application moves to the cloud; we'll consider this both from the architecture and products usage perspectives.</a:t>
            </a:r>
          </a:p>
          <a:p>
            <a:r>
              <a:rPr lang="en-US" sz="1200" dirty="0" smtClean="0"/>
              <a:t>&lt;click&gt; Then we'll move to consider what happens when the application is exposed to multiple business partners, and the implications on authentication and relationships management.</a:t>
            </a:r>
          </a:p>
          <a:p>
            <a:r>
              <a:rPr lang="en-US" sz="1200" dirty="0" smtClean="0"/>
              <a:t>&lt;click&gt; However business partners represent an important but tiny fraction of all the possible population &lt;click&gt; you an cater to if you target the internet users.</a:t>
            </a:r>
          </a:p>
          <a:p>
            <a:r>
              <a:rPr lang="en-US" sz="1200" dirty="0" smtClean="0"/>
              <a:t>&lt;click&gt; live id, Google, Facebook and </a:t>
            </a:r>
            <a:r>
              <a:rPr lang="en-US" sz="1200" dirty="0" err="1" smtClean="0"/>
              <a:t>yahoo!</a:t>
            </a:r>
            <a:r>
              <a:rPr lang="en-US" sz="1200" dirty="0" smtClean="0"/>
              <a:t> have hundreds of millions of users; the authentication requirements in those conditions are completely different than the business case, although as we will see the solutions may end up being surprisingly similar.</a:t>
            </a:r>
          </a:p>
          <a:p>
            <a:r>
              <a:rPr lang="en-US" sz="1200" dirty="0" smtClean="0"/>
              <a:t>&lt;click&gt; Finally, the mobile scenario is of great importance and again apparently a completely different problem space. Using claims-based identity makes it very easy to progressively accommodate all those different scenarios.</a:t>
            </a:r>
          </a:p>
          <a:p>
            <a:endParaRPr lang="en-US" sz="1200" dirty="0" smtClean="0"/>
          </a:p>
          <a:p>
            <a:r>
              <a:rPr lang="en-US" sz="1200" dirty="0" smtClean="0"/>
              <a:t>Without further ado, let’s get started.</a:t>
            </a:r>
            <a:endParaRPr lang="en-US" sz="1200"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Let’s think for a moment about claims based identity in itself and at the tools we can use to implement it; we will re-introduce</a:t>
            </a:r>
            <a:r>
              <a:rPr lang="en-US" baseline="0" smtClean="0"/>
              <a:t> cloud-specific considerations later</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4102340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&lt;click&gt; Identity and access management in traditional applications targeting on-premises environments tends &lt;click&gt; to live at two extremes of a continuum.</a:t>
            </a:r>
          </a:p>
          <a:p>
            <a:endParaRPr lang="en-US" sz="1200" dirty="0" smtClean="0"/>
          </a:p>
          <a:p>
            <a:r>
              <a:rPr lang="en-US" sz="1200" dirty="0" smtClean="0"/>
              <a:t>&lt;click&gt; on one hand you have applications which do not include any authentication code and rely 100% on the underlying infrastructure to do that on their behalf. Examples of this are LOB apps relying on Active Directory, like the classic versions of exchange or SharePoint, or even any application which rely on the file system ACLs to enforce access rather that having dedicated code on their own. This works great and yields the best ROI, but unfortunately works without extra effort only within one </a:t>
            </a:r>
            <a:r>
              <a:rPr lang="en-US" sz="1200" dirty="0" err="1" smtClean="0"/>
              <a:t>own's</a:t>
            </a:r>
            <a:r>
              <a:rPr lang="en-US" sz="1200" dirty="0" smtClean="0"/>
              <a:t> network.</a:t>
            </a:r>
          </a:p>
          <a:p>
            <a:r>
              <a:rPr lang="en-US" sz="1200" dirty="0" smtClean="0"/>
              <a:t>&lt;click&gt; on the other end of the spectrum there are applications which ignore whatever user infrastructure may be already in place, and provide their own credentials stores and verification logic, custom attributes stores, and so on. That's the approach you take when you create a new ASP.NET membership provider for every new web application. Very expensive, time-consuming, hard to maintain and hated by the users (who need to create and maintain yet another account).</a:t>
            </a:r>
          </a:p>
          <a:p>
            <a:r>
              <a:rPr lang="en-US" sz="1200" dirty="0" smtClean="0"/>
              <a:t>&lt;click&gt; The shortcomings of those approaches are especially evident when managing change becomes necessary. Here we can consider what happens when the change consists in &lt;click&gt; moving the applications to the cloud, but the issue is by no mean relegated to cloud only scenarios.</a:t>
            </a:r>
          </a:p>
          <a:p>
            <a:r>
              <a:rPr lang="en-US" sz="1200" dirty="0" smtClean="0"/>
              <a:t>The application that was relying on the infrastructure will no longer function, as that infrastructure is no longer available. The other application will require a duplication of the entire identity infrastructure, with all its costs and synchronization problems.</a:t>
            </a:r>
          </a:p>
          <a:p>
            <a:r>
              <a:rPr lang="en-US" sz="1200" dirty="0" smtClean="0"/>
              <a:t>&lt;click&gt; as it often happens, the best solution lies in the middle. If the infrastructure is there one should not ignore it, however it should not be necessary to take a dependency on the implementation details of that infrastructure: that is what limits its reusability.</a:t>
            </a:r>
          </a:p>
          <a:p>
            <a:r>
              <a:rPr lang="en-US" sz="1200" dirty="0" smtClean="0"/>
              <a:t>Here we can take the same approach you'd use in service orientation &lt;click&gt;&lt;click&gt;. You hide the capability you want to reuse behind a service boundary, &lt;click&gt; and you enforce every interaction to go through a standard facade which is exposed via contract and can be engaged via open standards.</a:t>
            </a:r>
          </a:p>
          <a:p>
            <a:r>
              <a:rPr lang="en-US" sz="1200" dirty="0" smtClean="0"/>
              <a:t>In the identity jargon, such a facade is a special type of web service, called security token service (STS) and the authentication service itself is said to play the role of the identity provider. This makes possible to reuse the authentication infrastructure beyond the intranet boundaries, without taking a hard dependency on its implementation details.</a:t>
            </a:r>
            <a:endParaRPr lang="en-US" sz="12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57741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Let's take a quick look at how it works.</a:t>
            </a:r>
          </a:p>
          <a:p>
            <a:r>
              <a:rPr lang="en-US" sz="1200" dirty="0" smtClean="0"/>
              <a:t>Here we have a user, its identity provider and one application running in windows azure.</a:t>
            </a:r>
          </a:p>
          <a:p>
            <a:r>
              <a:rPr lang="en-US" sz="1200" dirty="0" smtClean="0"/>
              <a:t>This application does not have to implement its own identity system, as it will use the identity provider; but it does need something that will engage it at the right moment, since it cannot rely on network software to do that automatically. This is done by &lt;click&gt; adding in front of the application some infrastructural component, a middleware module which will enforce the open authentication protocols without requiring any explicit application code.</a:t>
            </a:r>
          </a:p>
          <a:p>
            <a:r>
              <a:rPr lang="en-US" sz="1200" dirty="0" smtClean="0"/>
              <a:t>Let's say that the user opens a browser &lt;click&gt; and navigates to the application address &lt;click&gt;.</a:t>
            </a:r>
          </a:p>
          <a:p>
            <a:r>
              <a:rPr lang="en-US" sz="1200" dirty="0" smtClean="0"/>
              <a:t>The middleware will sense that the user is not authenticated yet, and will redirect him to the IP &lt;click&gt;. Here the IP will authenticate the user employing whatever authentication mechanism it chooses. Upon successful authentication, the IP will issue to the user a security token. &lt;click&gt;</a:t>
            </a:r>
          </a:p>
          <a:p>
            <a:r>
              <a:rPr lang="en-US" sz="1200" dirty="0" smtClean="0"/>
              <a:t>A security token is an artifact, , expressed in XML, binary or even JSON or other formats. It is digitally signed by the IP, so that its source and validity can be immediately assessed by anybody on the spot without requiring further round trips. Security tokens contains *claims*, attributes describing the user: name, roles, groups, email address are all valid examples. The fact that those claims travel in the security token makes it possible to verify that they are being asserted by the IP: that means that if the IP is a trusted authority, the assertions will be considered true by the application requesting the token. This is incredibly important, as it allows applications to request and obtain user information on the fly and use them in the context of a session without the need to explicitly provision the user.</a:t>
            </a:r>
          </a:p>
          <a:p>
            <a:r>
              <a:rPr lang="en-US" sz="1200" dirty="0" smtClean="0"/>
              <a:t>The browser will send the token to the application. The middleware will verify that the token &lt;click on the pentagon&gt;, and if it is it will &lt;click&gt; extract the claims and make them available to the application code; &lt;click&gt; it will also create a session cookie and send it back to the user, so that further requests will not require another token issuance.</a:t>
            </a:r>
          </a:p>
          <a:p>
            <a:r>
              <a:rPr lang="en-US" sz="1200" dirty="0" smtClean="0"/>
              <a:t>If you have AD&lt;click&gt; obtaining IP capabilities is very simple. You just need to install ADFS2, a windows server role which will add one or more STS facades to your directory and the management muscle to operate &amp; maintain it.</a:t>
            </a:r>
          </a:p>
          <a:p>
            <a:r>
              <a:rPr lang="en-US" sz="1200" dirty="0" smtClean="0"/>
              <a:t>On the application side &lt;click&gt;, what I've been calling "middleware" is in fact a collection of modules offered by WIF, an extension to the .NET framework which make claims a first class citizen in .NET development. WIF offers classes and visual studio tools which make using claims-based identity extremely easy.</a:t>
            </a:r>
          </a:p>
          <a:p>
            <a:endParaRPr lang="en-US" sz="1200" dirty="0" smtClean="0"/>
          </a:p>
          <a:p>
            <a:endParaRPr lang="en-US" sz="12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208693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a:t>
            </a:r>
            <a:r>
              <a:rPr lang="en-US" baseline="0" dirty="0" smtClean="0"/>
              <a:t> a look at a very straightforward demonstration.</a:t>
            </a:r>
          </a:p>
          <a:p>
            <a:endParaRPr lang="en-US" baseline="0" dirty="0" smtClean="0"/>
          </a:p>
          <a:p>
            <a:r>
              <a:rPr lang="en-US" baseline="0" dirty="0" smtClean="0"/>
              <a:t>Requirements: </a:t>
            </a:r>
          </a:p>
          <a:p>
            <a:r>
              <a:rPr lang="en-US" baseline="0" dirty="0" smtClean="0"/>
              <a:t>-http://code.msdn.microsoft.com/</a:t>
            </a:r>
            <a:r>
              <a:rPr lang="en-US" baseline="0" dirty="0" err="1" smtClean="0"/>
              <a:t>SelfSTS</a:t>
            </a:r>
            <a:r>
              <a:rPr lang="en-US" baseline="0" dirty="0" smtClean="0"/>
              <a:t> </a:t>
            </a:r>
          </a:p>
          <a:p>
            <a:r>
              <a:rPr lang="en-US" baseline="0" dirty="0" smtClean="0"/>
              <a:t>-</a:t>
            </a:r>
            <a:r>
              <a:rPr lang="en-US" baseline="0" dirty="0" err="1" smtClean="0"/>
              <a:t>SecurityTokenVisualizerControl</a:t>
            </a:r>
            <a:r>
              <a:rPr lang="en-US" baseline="0" dirty="0" smtClean="0"/>
              <a:t> (from IntroToACSV2 lab)</a:t>
            </a:r>
          </a:p>
          <a:p>
            <a:r>
              <a:rPr lang="en-US" baseline="0" dirty="0" smtClean="0"/>
              <a:t>-</a:t>
            </a:r>
            <a:r>
              <a:rPr lang="en-US" baseline="0" dirty="0" err="1" smtClean="0"/>
              <a:t>zoomit</a:t>
            </a:r>
            <a:endParaRPr lang="en-US" baseline="0" dirty="0" smtClean="0"/>
          </a:p>
          <a:p>
            <a:endParaRPr lang="en-US" baseline="0" dirty="0" smtClean="0"/>
          </a:p>
          <a:p>
            <a:pPr marL="171450" indent="-171450">
              <a:buFont typeface="Arial" pitchFamily="34" charset="0"/>
              <a:buChar char="•"/>
            </a:pPr>
            <a:r>
              <a:rPr lang="en-US" baseline="0" dirty="0" smtClean="0"/>
              <a:t>Open Visual Studio 2010</a:t>
            </a:r>
          </a:p>
          <a:p>
            <a:pPr marL="171450" indent="-171450">
              <a:buFont typeface="Arial" pitchFamily="34" charset="0"/>
              <a:buChar char="•"/>
            </a:pPr>
            <a:r>
              <a:rPr lang="en-US" baseline="0" dirty="0" smtClean="0"/>
              <a:t>Create a cloud project with web role, leave all defaults</a:t>
            </a:r>
          </a:p>
          <a:p>
            <a:pPr marL="171450" indent="-171450">
              <a:buFont typeface="Arial" pitchFamily="34" charset="0"/>
              <a:buChar char="•"/>
            </a:pPr>
            <a:r>
              <a:rPr lang="en-US" dirty="0" smtClean="0"/>
              <a:t>Launch </a:t>
            </a:r>
            <a:r>
              <a:rPr lang="en-US" dirty="0" err="1" smtClean="0"/>
              <a:t>selfSTS</a:t>
            </a:r>
            <a:r>
              <a:rPr lang="en-US" dirty="0" smtClean="0"/>
              <a:t>, start the service, copy the metadata address</a:t>
            </a:r>
          </a:p>
          <a:p>
            <a:pPr marL="171450" indent="-171450">
              <a:buFont typeface="Arial" pitchFamily="34" charset="0"/>
              <a:buChar char="•"/>
            </a:pPr>
            <a:r>
              <a:rPr lang="en-US" dirty="0" smtClean="0"/>
              <a:t>use the add STS reference wizard pointing to the </a:t>
            </a:r>
            <a:r>
              <a:rPr lang="en-US" dirty="0" err="1" smtClean="0"/>
              <a:t>selfSTS</a:t>
            </a:r>
            <a:r>
              <a:rPr lang="en-US" dirty="0" smtClean="0"/>
              <a:t> instance</a:t>
            </a:r>
          </a:p>
          <a:p>
            <a:pPr marL="171450" indent="-171450">
              <a:buFont typeface="Arial" pitchFamily="34" charset="0"/>
              <a:buChar char="•"/>
            </a:pPr>
            <a:r>
              <a:rPr lang="en-US" dirty="0" smtClean="0"/>
              <a:t>In the web comfit:</a:t>
            </a:r>
          </a:p>
          <a:p>
            <a:pPr marL="455375" marR="0" lvl="1" indent="-171450" algn="l" defTabSz="1218937" rtl="0" eaLnBrk="1" fontAlgn="auto" latinLnBrk="0" hangingPunct="1">
              <a:lnSpc>
                <a:spcPct val="90000"/>
              </a:lnSpc>
              <a:spcBef>
                <a:spcPts val="0"/>
              </a:spcBef>
              <a:spcAft>
                <a:spcPts val="444"/>
              </a:spcAft>
              <a:buClrTx/>
              <a:buSzTx/>
              <a:buFont typeface="Arial" pitchFamily="34" charset="0"/>
              <a:buChar char="•"/>
              <a:tabLst/>
              <a:defRPr/>
            </a:pPr>
            <a:r>
              <a:rPr lang="en-US" dirty="0" smtClean="0"/>
              <a:t>Add </a:t>
            </a:r>
            <a:r>
              <a:rPr lang="en-US" sz="1200" kern="1200" dirty="0" smtClean="0">
                <a:solidFill>
                  <a:schemeClr val="tx1"/>
                </a:solidFill>
                <a:latin typeface="Segoe UI" pitchFamily="34" charset="0"/>
                <a:ea typeface="+mn-ea"/>
                <a:cs typeface="+mn-cs"/>
              </a:rPr>
              <a:t>&lt;</a:t>
            </a:r>
            <a:r>
              <a:rPr lang="en-US" sz="1200" kern="1200" dirty="0" err="1" smtClean="0">
                <a:solidFill>
                  <a:schemeClr val="tx1"/>
                </a:solidFill>
                <a:latin typeface="Segoe UI" pitchFamily="34" charset="0"/>
                <a:ea typeface="+mn-ea"/>
                <a:cs typeface="+mn-cs"/>
              </a:rPr>
              <a:t>httpRuntime</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requestValidationMode</a:t>
            </a:r>
            <a:r>
              <a:rPr lang="en-US" sz="1200" kern="1200" dirty="0" smtClean="0">
                <a:solidFill>
                  <a:schemeClr val="tx1"/>
                </a:solidFill>
                <a:latin typeface="Segoe UI" pitchFamily="34" charset="0"/>
                <a:ea typeface="+mn-ea"/>
                <a:cs typeface="+mn-cs"/>
              </a:rPr>
              <a:t>="2.0" /&gt;</a:t>
            </a:r>
            <a:r>
              <a:rPr lang="en-US" sz="1200" kern="1200" baseline="0" dirty="0" smtClean="0">
                <a:solidFill>
                  <a:schemeClr val="tx1"/>
                </a:solidFill>
                <a:latin typeface="Segoe UI" pitchFamily="34" charset="0"/>
                <a:ea typeface="+mn-ea"/>
                <a:cs typeface="+mn-cs"/>
              </a:rPr>
              <a:t> </a:t>
            </a:r>
            <a:r>
              <a:rPr lang="en-US" dirty="0" smtClean="0"/>
              <a:t>in &lt;</a:t>
            </a:r>
            <a:r>
              <a:rPr lang="en-US" dirty="0" err="1" smtClean="0"/>
              <a:t>system.web</a:t>
            </a:r>
            <a:r>
              <a:rPr lang="en-US" dirty="0" smtClean="0"/>
              <a:t>&gt;</a:t>
            </a:r>
          </a:p>
          <a:p>
            <a:pPr marL="455375" lvl="1" indent="-171450">
              <a:buFont typeface="Arial" pitchFamily="34" charset="0"/>
              <a:buChar char="•"/>
            </a:pPr>
            <a:r>
              <a:rPr lang="en-US" dirty="0" smtClean="0"/>
              <a:t>Add</a:t>
            </a:r>
            <a:r>
              <a:rPr lang="en-US" baseline="0" dirty="0" smtClean="0"/>
              <a:t> </a:t>
            </a:r>
            <a:r>
              <a:rPr lang="en-US" baseline="0" dirty="0" err="1" smtClean="0"/>
              <a:t>saveBootStrapToken</a:t>
            </a:r>
            <a:r>
              <a:rPr lang="en-US" baseline="0" dirty="0" smtClean="0"/>
              <a:t>=true to the &lt;service&gt; element in </a:t>
            </a:r>
            <a:r>
              <a:rPr lang="en-US" sz="1200" kern="1200" dirty="0" smtClean="0">
                <a:solidFill>
                  <a:schemeClr val="tx1"/>
                </a:solidFill>
                <a:latin typeface="Segoe UI" pitchFamily="34" charset="0"/>
                <a:ea typeface="+mn-ea"/>
                <a:cs typeface="+mn-cs"/>
              </a:rPr>
              <a:t>&lt;</a:t>
            </a:r>
            <a:r>
              <a:rPr lang="en-US" sz="1200" kern="1200" dirty="0" err="1" smtClean="0">
                <a:solidFill>
                  <a:schemeClr val="tx1"/>
                </a:solidFill>
                <a:latin typeface="Segoe UI" pitchFamily="34" charset="0"/>
                <a:ea typeface="+mn-ea"/>
                <a:cs typeface="+mn-cs"/>
              </a:rPr>
              <a:t>microsoft.identityModel</a:t>
            </a:r>
            <a:r>
              <a:rPr lang="en-US" sz="1200" kern="1200" dirty="0" smtClean="0">
                <a:solidFill>
                  <a:schemeClr val="tx1"/>
                </a:solidFill>
                <a:latin typeface="Segoe UI" pitchFamily="34" charset="0"/>
                <a:ea typeface="+mn-ea"/>
                <a:cs typeface="+mn-cs"/>
              </a:rPr>
              <a:t>&gt;</a:t>
            </a:r>
          </a:p>
          <a:p>
            <a:pPr marL="171450" indent="-171450">
              <a:buFont typeface="Arial" pitchFamily="34" charset="0"/>
              <a:buChar char="•"/>
            </a:pPr>
            <a:r>
              <a:rPr lang="en-US" sz="1200" kern="1200" dirty="0" smtClean="0">
                <a:solidFill>
                  <a:schemeClr val="tx1"/>
                </a:solidFill>
                <a:latin typeface="Segoe UI" pitchFamily="34" charset="0"/>
                <a:ea typeface="+mn-ea"/>
                <a:cs typeface="+mn-cs"/>
              </a:rPr>
              <a:t>Drag on default.aspx a </a:t>
            </a:r>
            <a:r>
              <a:rPr lang="en-US" baseline="0" dirty="0" err="1" smtClean="0"/>
              <a:t>SecurityTokenVisualizerControl</a:t>
            </a:r>
            <a:r>
              <a:rPr lang="en-US" baseline="0" dirty="0" smtClean="0"/>
              <a:t> </a:t>
            </a:r>
          </a:p>
          <a:p>
            <a:pPr marL="171450" indent="-171450">
              <a:buFont typeface="Arial" pitchFamily="34" charset="0"/>
              <a:buChar char="•"/>
            </a:pPr>
            <a:r>
              <a:rPr lang="en-US" sz="1200" kern="1200" baseline="0" dirty="0" smtClean="0">
                <a:solidFill>
                  <a:schemeClr val="tx1"/>
                </a:solidFill>
                <a:latin typeface="Segoe UI" pitchFamily="34" charset="0"/>
                <a:ea typeface="+mn-ea"/>
                <a:cs typeface="+mn-cs"/>
              </a:rPr>
              <a:t>Hit F5</a:t>
            </a:r>
          </a:p>
          <a:p>
            <a:pPr marL="171450" indent="-171450">
              <a:buFont typeface="Arial" pitchFamily="34" charset="0"/>
              <a:buChar char="•"/>
            </a:pPr>
            <a:r>
              <a:rPr lang="en-US" sz="1200" kern="1200" baseline="0" dirty="0" smtClean="0">
                <a:solidFill>
                  <a:schemeClr val="tx1"/>
                </a:solidFill>
                <a:latin typeface="Segoe UI" pitchFamily="34" charset="0"/>
                <a:ea typeface="+mn-ea"/>
                <a:cs typeface="+mn-cs"/>
              </a:rPr>
              <a:t>If you can freeze via ctrl+1 the address of the web role before the redirect to the STS, highlight it</a:t>
            </a:r>
          </a:p>
          <a:p>
            <a:pPr marL="171450" indent="-171450">
              <a:buFont typeface="Arial" pitchFamily="34" charset="0"/>
              <a:buChar char="•"/>
            </a:pPr>
            <a:r>
              <a:rPr lang="en-US" sz="1200" kern="1200" baseline="0" dirty="0" smtClean="0">
                <a:solidFill>
                  <a:schemeClr val="tx1"/>
                </a:solidFill>
                <a:latin typeface="Segoe UI" pitchFamily="34" charset="0"/>
                <a:ea typeface="+mn-ea"/>
                <a:cs typeface="+mn-cs"/>
              </a:rPr>
              <a:t>Open the control, show the incoming claims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765996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here there's a super-brief introduction to what happens when WIF processes the incoming requests. You can find many more details in the training kits (Windows Azure and Identity). Some of the extensibility points I mention here will be useful later for the Windows Azure scenario considerations.</a:t>
            </a:r>
          </a:p>
          <a:p>
            <a:r>
              <a:rPr lang="en-US" sz="1200" dirty="0" smtClean="0"/>
              <a:t>&lt;click&gt; WIF provides 3 main modules which are inserted in the ASP.NET http pipeline: the federation authentication module, the session authentication module and the claims authorization module.</a:t>
            </a:r>
          </a:p>
          <a:p>
            <a:r>
              <a:rPr lang="en-US" sz="1200" dirty="0" smtClean="0"/>
              <a:t>&lt;click&gt;The FAM is what takes care of processing tokens. &lt;click&gt; In act, even before receiving a token, the FAM is what intercepts unauthenticated calls and makes the redirect to the IP happen. </a:t>
            </a:r>
          </a:p>
          <a:p>
            <a:r>
              <a:rPr lang="en-US" sz="1200" dirty="0" smtClean="0"/>
              <a:t>Once a token is received, the FAM will select and use the appropriate classes which can </a:t>
            </a:r>
            <a:r>
              <a:rPr lang="en-US" sz="1200" dirty="0" err="1" smtClean="0"/>
              <a:t>deserialize</a:t>
            </a:r>
            <a:r>
              <a:rPr lang="en-US" sz="1200" dirty="0" smtClean="0"/>
              <a:t> and validate the incoming token type (usually SAML). The FAM also allows you to manipulate the incoming claims collection, both by extending, transforming or filtering down the incoming claims.</a:t>
            </a:r>
          </a:p>
          <a:p>
            <a:r>
              <a:rPr lang="en-US" sz="1200" dirty="0" smtClean="0"/>
              <a:t>&lt;click&gt; the outcome of this process is an </a:t>
            </a:r>
            <a:r>
              <a:rPr lang="en-US" sz="1200" dirty="0" err="1" smtClean="0"/>
              <a:t>ICLaimsPrincipal</a:t>
            </a:r>
            <a:r>
              <a:rPr lang="en-US" sz="1200" dirty="0" smtClean="0"/>
              <a:t>, a structure (deriving from </a:t>
            </a:r>
            <a:r>
              <a:rPr lang="en-US" sz="1200" dirty="0" err="1" smtClean="0"/>
              <a:t>IPrincipal</a:t>
            </a:r>
            <a:r>
              <a:rPr lang="en-US" sz="1200" dirty="0" smtClean="0"/>
              <a:t>) which is used for communicating the claim values to the application code itself.</a:t>
            </a:r>
          </a:p>
          <a:p>
            <a:r>
              <a:rPr lang="en-US" sz="1200" dirty="0" smtClean="0"/>
              <a:t>&lt;click&gt;The SAM takes care of handling sessions: creating one session cookie &lt;click&gt; if this is the first time we get the token, restoring the session content from the cookie for ongoing sessions, and executing whatever custom session logic you may want to add.</a:t>
            </a:r>
          </a:p>
          <a:p>
            <a:r>
              <a:rPr lang="en-US" sz="1200" dirty="0" smtClean="0"/>
              <a:t>&lt;click&gt; Finally, the CAM enforces claims-based authorization. WIF is completely integrated in the ASP.NET role authorization and all the usual </a:t>
            </a:r>
            <a:r>
              <a:rPr lang="en-US" sz="1200" dirty="0" err="1" smtClean="0"/>
              <a:t>IsInROle</a:t>
            </a:r>
            <a:r>
              <a:rPr lang="en-US" sz="1200" dirty="0" smtClean="0"/>
              <a:t> and &lt;authorization&gt; arsenal will keep working; however claims allow you to apply more sophisticated criteria, such as authorizing only the users older than a certain threshold age or allowing calls for users with spending allowances higher than a certain limit - things that would be simply impossible to do with roles.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2086935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81414734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6674728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89688453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9895565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8958433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74473791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390474647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02446314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36206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94509847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961802"/>
          </a:xfrm>
        </p:spPr>
        <p:txBody>
          <a:bodyPr>
            <a:spAutoFit/>
          </a:bodyPr>
          <a:lstStyle>
            <a:lvl1pPr marL="0" indent="0">
              <a:buFontTx/>
              <a:buNone/>
              <a:defRPr sz="4000" spc="-100" baseline="0">
                <a:latin typeface="Segoe UI Light" pitchFamily="34" charset="0"/>
              </a:defRPr>
            </a:lvl1pPr>
            <a:lvl2pPr marL="3175" indent="0">
              <a:buFontTx/>
              <a:buNone/>
              <a:defRPr sz="2000" spc="-50"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11836946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820754550"/>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417553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965770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1620695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0540626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234998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8370436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1193022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3133665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740085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802" r:id="rId18"/>
    <p:sldLayoutId id="2147483805"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07181291"/>
      </p:ext>
    </p:extLst>
  </p:cSld>
  <p:clrMap bg1="lt1" tx1="dk1" bg2="lt2" tx2="dk2" accent1="accent1" accent2="accent2" accent3="accent3" accent4="accent4" accent5="accent5" accent6="accent6" hlink="hlink" folHlink="folHlink"/>
  <p:sldLayoutIdLst>
    <p:sldLayoutId id="2147483804"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16.png"/><Relationship Id="rId5" Type="http://schemas.microsoft.com/office/2007/relationships/hdphoto" Target="../media/hdphoto6.wdp"/><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9.png"/><Relationship Id="rId17" Type="http://schemas.openxmlformats.org/officeDocument/2006/relationships/image" Target="../media/image30.png"/><Relationship Id="rId2" Type="http://schemas.openxmlformats.org/officeDocument/2006/relationships/notesSlide" Target="../notesSlides/notesSlide18.xml"/><Relationship Id="rId16" Type="http://schemas.microsoft.com/office/2007/relationships/hdphoto" Target="../media/hdphoto8.wdp"/><Relationship Id="rId1" Type="http://schemas.openxmlformats.org/officeDocument/2006/relationships/slideLayout" Target="../slideLayouts/slideLayout6.xml"/><Relationship Id="rId6" Type="http://schemas.openxmlformats.org/officeDocument/2006/relationships/image" Target="../media/image23.png"/><Relationship Id="rId11" Type="http://schemas.microsoft.com/office/2007/relationships/hdphoto" Target="../media/hdphoto7.wdp"/><Relationship Id="rId5" Type="http://schemas.openxmlformats.org/officeDocument/2006/relationships/image" Target="../media/image22.png"/><Relationship Id="rId15" Type="http://schemas.openxmlformats.org/officeDocument/2006/relationships/image" Target="../media/image29.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microsoft.com/office/2007/relationships/hdphoto" Target="../media/hdphoto4.wdp"/><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Identity &amp; Access Control in the Cloud</a:t>
            </a:r>
            <a:endParaRPr lang="en-US" dirty="0"/>
          </a:p>
        </p:txBody>
      </p:sp>
      <p:sp>
        <p:nvSpPr>
          <p:cNvPr id="6" name="Text Placeholder 5"/>
          <p:cNvSpPr>
            <a:spLocks noGrp="1"/>
          </p:cNvSpPr>
          <p:nvPr>
            <p:ph type="body" sz="quarter" idx="11"/>
          </p:nvPr>
        </p:nvSpPr>
        <p:spPr>
          <a:xfrm>
            <a:off x="519113" y="4612341"/>
            <a:ext cx="5454333" cy="1144929"/>
          </a:xfrm>
        </p:spPr>
        <p:txBody>
          <a:bodyPr/>
          <a:lstStyle/>
          <a:p>
            <a:pPr lvl="0"/>
            <a:r>
              <a:rPr lang="en-US" dirty="0">
                <a:solidFill>
                  <a:srgbClr val="FFFFFF">
                    <a:alpha val="98000"/>
                  </a:srgbClr>
                </a:solidFill>
              </a:rPr>
              <a:t>Name</a:t>
            </a:r>
          </a:p>
          <a:p>
            <a:pPr lvl="0"/>
            <a:r>
              <a:rPr lang="en-US" dirty="0">
                <a:solidFill>
                  <a:srgbClr val="FFFFFF">
                    <a:alpha val="98000"/>
                  </a:srgbClr>
                </a:solidFill>
              </a:rPr>
              <a:t>Title</a:t>
            </a:r>
          </a:p>
          <a:p>
            <a:pPr lvl="0"/>
            <a:r>
              <a:rPr lang="en-US" dirty="0" smtClean="0">
                <a:solidFill>
                  <a:srgbClr val="FFFFFF">
                    <a:alpha val="98000"/>
                  </a:srgbClr>
                </a:solidFill>
              </a:rPr>
              <a:t>Organization</a:t>
            </a:r>
            <a:endParaRPr lang="en-US" dirty="0">
              <a:solidFill>
                <a:srgbClr val="FFFFFF">
                  <a:alpha val="98000"/>
                </a:srgbClr>
              </a:solidFill>
            </a:endParaRPr>
          </a:p>
        </p:txBody>
      </p:sp>
    </p:spTree>
    <p:extLst>
      <p:ext uri="{BB962C8B-B14F-4D97-AF65-F5344CB8AC3E}">
        <p14:creationId xmlns:p14="http://schemas.microsoft.com/office/powerpoint/2010/main" val="287206101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720458"/>
            <a:ext cx="11155680" cy="1107996"/>
          </a:xfrm>
        </p:spPr>
        <p:txBody>
          <a:bodyPr/>
          <a:lstStyle/>
          <a:p>
            <a:r>
              <a:rPr lang="en-US" sz="7200" dirty="0"/>
              <a:t>WIF &amp; Windows Azure</a:t>
            </a:r>
          </a:p>
        </p:txBody>
      </p:sp>
    </p:spTree>
    <p:extLst>
      <p:ext uri="{BB962C8B-B14F-4D97-AF65-F5344CB8AC3E}">
        <p14:creationId xmlns:p14="http://schemas.microsoft.com/office/powerpoint/2010/main" val="338967192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ight Arrow 96"/>
          <p:cNvSpPr/>
          <p:nvPr/>
        </p:nvSpPr>
        <p:spPr bwMode="auto">
          <a:xfrm rot="924044">
            <a:off x="6510202" y="2602601"/>
            <a:ext cx="3968469"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98" name="Right Arrow 97"/>
          <p:cNvSpPr/>
          <p:nvPr/>
        </p:nvSpPr>
        <p:spPr bwMode="auto">
          <a:xfrm rot="924044">
            <a:off x="6206989" y="2795921"/>
            <a:ext cx="2478023"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62" name="Group 61"/>
          <p:cNvGrpSpPr/>
          <p:nvPr/>
        </p:nvGrpSpPr>
        <p:grpSpPr>
          <a:xfrm>
            <a:off x="8597946" y="4651997"/>
            <a:ext cx="2573008" cy="1724548"/>
            <a:chOff x="9408951" y="-890895"/>
            <a:chExt cx="2573008" cy="1724548"/>
          </a:xfrm>
        </p:grpSpPr>
        <p:sp>
          <p:nvSpPr>
            <p:cNvPr id="63"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64" name="Rectangle 63"/>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65" name="Group 64"/>
          <p:cNvGrpSpPr/>
          <p:nvPr/>
        </p:nvGrpSpPr>
        <p:grpSpPr>
          <a:xfrm>
            <a:off x="8596018" y="4374301"/>
            <a:ext cx="1119305" cy="910604"/>
            <a:chOff x="8126216" y="-1012633"/>
            <a:chExt cx="1119305" cy="910604"/>
          </a:xfrm>
        </p:grpSpPr>
        <p:sp>
          <p:nvSpPr>
            <p:cNvPr id="66"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91" name="Group 90"/>
          <p:cNvGrpSpPr/>
          <p:nvPr/>
        </p:nvGrpSpPr>
        <p:grpSpPr>
          <a:xfrm>
            <a:off x="10312323" y="4391471"/>
            <a:ext cx="1119305" cy="910604"/>
            <a:chOff x="8126216" y="-1012633"/>
            <a:chExt cx="1119305" cy="910604"/>
          </a:xfrm>
        </p:grpSpPr>
        <p:sp>
          <p:nvSpPr>
            <p:cNvPr id="92"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8" name="Rectangle 57"/>
          <p:cNvSpPr/>
          <p:nvPr/>
        </p:nvSpPr>
        <p:spPr bwMode="auto">
          <a:xfrm>
            <a:off x="519112" y="1678106"/>
            <a:ext cx="2107974" cy="4681130"/>
          </a:xfrm>
          <a:prstGeom prst="rect">
            <a:avLst/>
          </a:prstGeom>
          <a:solidFill>
            <a:schemeClr val="bg1">
              <a:lumMod val="85000"/>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grpSp>
        <p:nvGrpSpPr>
          <p:cNvPr id="79" name="Group 78"/>
          <p:cNvGrpSpPr/>
          <p:nvPr/>
        </p:nvGrpSpPr>
        <p:grpSpPr>
          <a:xfrm>
            <a:off x="660183" y="4663861"/>
            <a:ext cx="1825832" cy="1564060"/>
            <a:chOff x="644919" y="4502608"/>
            <a:chExt cx="1926876" cy="1650617"/>
          </a:xfrm>
        </p:grpSpPr>
        <p:sp>
          <p:nvSpPr>
            <p:cNvPr id="80" name="Isosceles Triangle 79"/>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81" name="Group 80"/>
            <p:cNvGrpSpPr/>
            <p:nvPr/>
          </p:nvGrpSpPr>
          <p:grpSpPr>
            <a:xfrm>
              <a:off x="987709" y="5108633"/>
              <a:ext cx="1037834" cy="958035"/>
              <a:chOff x="1794674" y="3936014"/>
              <a:chExt cx="1336141" cy="1233406"/>
            </a:xfrm>
          </p:grpSpPr>
          <p:sp>
            <p:nvSpPr>
              <p:cNvPr id="82"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83" name="Group 82"/>
              <p:cNvGrpSpPr/>
              <p:nvPr/>
            </p:nvGrpSpPr>
            <p:grpSpPr>
              <a:xfrm>
                <a:off x="1794674" y="4339140"/>
                <a:ext cx="821570" cy="830280"/>
                <a:chOff x="5842384" y="3704919"/>
                <a:chExt cx="1032829" cy="1043779"/>
              </a:xfrm>
              <a:solidFill>
                <a:schemeClr val="bg1"/>
              </a:solidFill>
            </p:grpSpPr>
            <p:sp>
              <p:nvSpPr>
                <p:cNvPr id="84"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 name="Title 1"/>
          <p:cNvSpPr>
            <a:spLocks noGrp="1"/>
          </p:cNvSpPr>
          <p:nvPr>
            <p:ph type="title"/>
          </p:nvPr>
        </p:nvSpPr>
        <p:spPr/>
        <p:txBody>
          <a:bodyPr/>
          <a:lstStyle/>
          <a:p>
            <a:r>
              <a:rPr lang="en-US" dirty="0" smtClean="0"/>
              <a:t>WIF in Windows Azure</a:t>
            </a:r>
            <a:endParaRPr lang="en-US" dirty="0"/>
          </a:p>
        </p:txBody>
      </p:sp>
      <p:pic>
        <p:nvPicPr>
          <p:cNvPr id="2053" name="WIF pipelin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5400000">
            <a:off x="8553189" y="3351327"/>
            <a:ext cx="1167440" cy="973764"/>
          </a:xfrm>
          <a:prstGeom prst="rect">
            <a:avLst/>
          </a:prstGeom>
          <a:noFill/>
          <a:extLst>
            <a:ext uri="{909E8E84-426E-40DD-AFC4-6F175D3DCCD1}">
              <a14:hiddenFill xmlns:a14="http://schemas.microsoft.com/office/drawing/2010/main">
                <a:solidFill>
                  <a:srgbClr val="FFFFFF"/>
                </a:solidFill>
              </a14:hiddenFill>
            </a:ext>
          </a:extLst>
        </p:spPr>
      </p:pic>
      <p:pic>
        <p:nvPicPr>
          <p:cNvPr id="25" name="WIF pipelin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5400000">
            <a:off x="10323762" y="3351327"/>
            <a:ext cx="1167440" cy="973764"/>
          </a:xfrm>
          <a:prstGeom prst="rect">
            <a:avLst/>
          </a:prstGeom>
          <a:noFill/>
          <a:extLst>
            <a:ext uri="{909E8E84-426E-40DD-AFC4-6F175D3DCCD1}">
              <a14:hiddenFill xmlns:a14="http://schemas.microsoft.com/office/drawing/2010/main">
                <a:solidFill>
                  <a:srgbClr val="FFFFFF"/>
                </a:solidFill>
              </a14:hiddenFill>
            </a:ext>
          </a:extLst>
        </p:spPr>
      </p:pic>
      <p:grpSp>
        <p:nvGrpSpPr>
          <p:cNvPr id="2049" name="Group 2048"/>
          <p:cNvGrpSpPr/>
          <p:nvPr/>
        </p:nvGrpSpPr>
        <p:grpSpPr>
          <a:xfrm>
            <a:off x="4198762" y="4073584"/>
            <a:ext cx="2880204" cy="836478"/>
            <a:chOff x="2946737" y="2918741"/>
            <a:chExt cx="2880204" cy="836478"/>
          </a:xfrm>
        </p:grpSpPr>
        <p:sp>
          <p:nvSpPr>
            <p:cNvPr id="27" name="TextBox 26"/>
            <p:cNvSpPr txBox="1"/>
            <p:nvPr/>
          </p:nvSpPr>
          <p:spPr>
            <a:xfrm>
              <a:off x="3940142" y="2921482"/>
              <a:ext cx="1886799" cy="830997"/>
            </a:xfrm>
            <a:prstGeom prst="rect">
              <a:avLst/>
            </a:prstGeom>
            <a:noFill/>
          </p:spPr>
          <p:txBody>
            <a:bodyPr wrap="none" lIns="0" tIns="0" rIns="0" bIns="0" rtlCol="0">
              <a:spAutoFit/>
            </a:bodyPr>
            <a:lstStyle/>
            <a:p>
              <a:pPr>
                <a:lnSpc>
                  <a:spcPct val="90000"/>
                </a:lnSpc>
              </a:pPr>
              <a:r>
                <a:rPr lang="en-US" sz="3000" dirty="0" smtClean="0">
                  <a:solidFill>
                    <a:schemeClr val="bg2">
                      <a:lumMod val="50000"/>
                      <a:alpha val="99000"/>
                    </a:schemeClr>
                  </a:solidFill>
                </a:rPr>
                <a:t>URI </a:t>
              </a:r>
              <a:br>
                <a:rPr lang="en-US" sz="3000" dirty="0" smtClean="0">
                  <a:solidFill>
                    <a:schemeClr val="bg2">
                      <a:lumMod val="50000"/>
                      <a:alpha val="99000"/>
                    </a:schemeClr>
                  </a:solidFill>
                </a:rPr>
              </a:br>
              <a:r>
                <a:rPr lang="en-US" sz="3000" dirty="0" smtClean="0">
                  <a:solidFill>
                    <a:schemeClr val="bg2">
                      <a:lumMod val="50000"/>
                      <a:alpha val="99000"/>
                    </a:schemeClr>
                  </a:solidFill>
                </a:rPr>
                <a:t>Certificates</a:t>
              </a:r>
              <a:endParaRPr lang="en-US" sz="3000" dirty="0">
                <a:solidFill>
                  <a:schemeClr val="bg2">
                    <a:lumMod val="50000"/>
                    <a:alpha val="99000"/>
                  </a:schemeClr>
                </a:solidFill>
              </a:endParaRPr>
            </a:p>
          </p:txBody>
        </p:sp>
        <p:pic>
          <p:nvPicPr>
            <p:cNvPr id="3076" name="Attention"/>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2946737" y="2918741"/>
              <a:ext cx="836478" cy="8364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50" name="Group 2049"/>
          <p:cNvGrpSpPr/>
          <p:nvPr/>
        </p:nvGrpSpPr>
        <p:grpSpPr>
          <a:xfrm>
            <a:off x="8650027" y="1080371"/>
            <a:ext cx="2440829" cy="836478"/>
            <a:chOff x="7326666" y="739409"/>
            <a:chExt cx="2440829" cy="836478"/>
          </a:xfrm>
        </p:grpSpPr>
        <p:sp>
          <p:nvSpPr>
            <p:cNvPr id="36" name="TextBox 35"/>
            <p:cNvSpPr txBox="1"/>
            <p:nvPr/>
          </p:nvSpPr>
          <p:spPr>
            <a:xfrm>
              <a:off x="8332807" y="926816"/>
              <a:ext cx="1434688" cy="461665"/>
            </a:xfrm>
            <a:prstGeom prst="rect">
              <a:avLst/>
            </a:prstGeom>
            <a:noFill/>
          </p:spPr>
          <p:txBody>
            <a:bodyPr wrap="none" lIns="0" tIns="0" rIns="0" bIns="0" rtlCol="0">
              <a:spAutoFit/>
            </a:bodyPr>
            <a:lstStyle/>
            <a:p>
              <a:r>
                <a:rPr lang="en-US" sz="3000" dirty="0">
                  <a:solidFill>
                    <a:schemeClr val="bg2">
                      <a:lumMod val="50000"/>
                      <a:alpha val="99000"/>
                    </a:schemeClr>
                  </a:solidFill>
                </a:rPr>
                <a:t>Sessions</a:t>
              </a:r>
            </a:p>
          </p:txBody>
        </p:sp>
        <p:pic>
          <p:nvPicPr>
            <p:cNvPr id="37" name="Attention"/>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326666" y="739409"/>
              <a:ext cx="836478" cy="836478"/>
            </a:xfrm>
            <a:prstGeom prst="rect">
              <a:avLst/>
            </a:prstGeom>
            <a:noFill/>
            <a:extLst>
              <a:ext uri="{909E8E84-426E-40DD-AFC4-6F175D3DCCD1}">
                <a14:hiddenFill xmlns:a14="http://schemas.microsoft.com/office/drawing/2010/main">
                  <a:solidFill>
                    <a:srgbClr val="FFFFFF"/>
                  </a:solidFill>
                </a14:hiddenFill>
              </a:ext>
            </a:extLst>
          </p:spPr>
        </p:pic>
      </p:grpSp>
      <p:sp>
        <p:nvSpPr>
          <p:cNvPr id="59" name="Up-Down Arrow 58"/>
          <p:cNvSpPr/>
          <p:nvPr/>
        </p:nvSpPr>
        <p:spPr bwMode="auto">
          <a:xfrm>
            <a:off x="1355336" y="3034559"/>
            <a:ext cx="435526" cy="162930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60" name="Right Arrow 59"/>
          <p:cNvSpPr/>
          <p:nvPr/>
        </p:nvSpPr>
        <p:spPr bwMode="auto">
          <a:xfrm>
            <a:off x="2451465" y="1970809"/>
            <a:ext cx="2312285"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61" name="Right Arrow 60"/>
          <p:cNvSpPr/>
          <p:nvPr/>
        </p:nvSpPr>
        <p:spPr bwMode="auto">
          <a:xfrm>
            <a:off x="2451465" y="2385059"/>
            <a:ext cx="2312285"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69" name="Group 68"/>
          <p:cNvGrpSpPr/>
          <p:nvPr/>
        </p:nvGrpSpPr>
        <p:grpSpPr>
          <a:xfrm>
            <a:off x="1407599" y="1981132"/>
            <a:ext cx="1043866" cy="771107"/>
            <a:chOff x="-649698" y="1228115"/>
            <a:chExt cx="1168810" cy="863403"/>
          </a:xfrm>
        </p:grpSpPr>
        <p:grpSp>
          <p:nvGrpSpPr>
            <p:cNvPr id="70" name="Group 69"/>
            <p:cNvGrpSpPr/>
            <p:nvPr/>
          </p:nvGrpSpPr>
          <p:grpSpPr>
            <a:xfrm>
              <a:off x="-649698" y="1228115"/>
              <a:ext cx="1168810" cy="863403"/>
              <a:chOff x="-1631694" y="803378"/>
              <a:chExt cx="1168810" cy="863403"/>
            </a:xfrm>
          </p:grpSpPr>
          <p:sp>
            <p:nvSpPr>
              <p:cNvPr id="72" name="Rectangle 71"/>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1" name="Picture 3"/>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 name="Group 73"/>
          <p:cNvGrpSpPr/>
          <p:nvPr/>
        </p:nvGrpSpPr>
        <p:grpSpPr>
          <a:xfrm>
            <a:off x="838921" y="1990780"/>
            <a:ext cx="1032829" cy="1043779"/>
            <a:chOff x="4309069" y="4226808"/>
            <a:chExt cx="1032829" cy="1043779"/>
          </a:xfrm>
        </p:grpSpPr>
        <p:sp>
          <p:nvSpPr>
            <p:cNvPr id="75"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4763751" y="1693794"/>
            <a:ext cx="1958518" cy="1457281"/>
            <a:chOff x="4763751" y="1693794"/>
            <a:chExt cx="1958518" cy="1457281"/>
          </a:xfrm>
        </p:grpSpPr>
        <p:sp>
          <p:nvSpPr>
            <p:cNvPr id="22" name="Rectangle 21"/>
            <p:cNvSpPr/>
            <p:nvPr/>
          </p:nvSpPr>
          <p:spPr bwMode="auto">
            <a:xfrm>
              <a:off x="6452475" y="2178843"/>
              <a:ext cx="269794" cy="167590"/>
            </a:xfrm>
            <a:custGeom>
              <a:avLst/>
              <a:gdLst>
                <a:gd name="connsiteX0" fmla="*/ 0 w 141023"/>
                <a:gd name="connsiteY0" fmla="*/ 0 h 231883"/>
                <a:gd name="connsiteX1" fmla="*/ 141023 w 141023"/>
                <a:gd name="connsiteY1" fmla="*/ 0 h 231883"/>
                <a:gd name="connsiteX2" fmla="*/ 141023 w 141023"/>
                <a:gd name="connsiteY2" fmla="*/ 231883 h 231883"/>
                <a:gd name="connsiteX3" fmla="*/ 0 w 141023"/>
                <a:gd name="connsiteY3" fmla="*/ 231883 h 231883"/>
                <a:gd name="connsiteX4" fmla="*/ 0 w 141023"/>
                <a:gd name="connsiteY4" fmla="*/ 0 h 231883"/>
                <a:gd name="connsiteX0" fmla="*/ 0 w 229130"/>
                <a:gd name="connsiteY0" fmla="*/ 0 h 231883"/>
                <a:gd name="connsiteX1" fmla="*/ 229130 w 229130"/>
                <a:gd name="connsiteY1" fmla="*/ 71437 h 231883"/>
                <a:gd name="connsiteX2" fmla="*/ 141023 w 229130"/>
                <a:gd name="connsiteY2" fmla="*/ 231883 h 231883"/>
                <a:gd name="connsiteX3" fmla="*/ 0 w 229130"/>
                <a:gd name="connsiteY3" fmla="*/ 231883 h 231883"/>
                <a:gd name="connsiteX4" fmla="*/ 0 w 229130"/>
                <a:gd name="connsiteY4" fmla="*/ 0 h 231883"/>
                <a:gd name="connsiteX0" fmla="*/ 200025 w 229130"/>
                <a:gd name="connsiteY0" fmla="*/ 0 h 200927"/>
                <a:gd name="connsiteX1" fmla="*/ 229130 w 229130"/>
                <a:gd name="connsiteY1" fmla="*/ 40481 h 200927"/>
                <a:gd name="connsiteX2" fmla="*/ 141023 w 229130"/>
                <a:gd name="connsiteY2" fmla="*/ 200927 h 200927"/>
                <a:gd name="connsiteX3" fmla="*/ 0 w 229130"/>
                <a:gd name="connsiteY3" fmla="*/ 200927 h 200927"/>
                <a:gd name="connsiteX4" fmla="*/ 200025 w 229130"/>
                <a:gd name="connsiteY4" fmla="*/ 0 h 200927"/>
                <a:gd name="connsiteX0" fmla="*/ 233362 w 262467"/>
                <a:gd name="connsiteY0" fmla="*/ 0 h 200927"/>
                <a:gd name="connsiteX1" fmla="*/ 262467 w 262467"/>
                <a:gd name="connsiteY1" fmla="*/ 40481 h 200927"/>
                <a:gd name="connsiteX2" fmla="*/ 174360 w 262467"/>
                <a:gd name="connsiteY2" fmla="*/ 200927 h 200927"/>
                <a:gd name="connsiteX3" fmla="*/ 0 w 262467"/>
                <a:gd name="connsiteY3" fmla="*/ 31859 h 200927"/>
                <a:gd name="connsiteX4" fmla="*/ 233362 w 262467"/>
                <a:gd name="connsiteY4" fmla="*/ 0 h 200927"/>
                <a:gd name="connsiteX0" fmla="*/ 243739 w 272844"/>
                <a:gd name="connsiteY0" fmla="*/ 0 h 200927"/>
                <a:gd name="connsiteX1" fmla="*/ 272844 w 272844"/>
                <a:gd name="connsiteY1" fmla="*/ 40481 h 200927"/>
                <a:gd name="connsiteX2" fmla="*/ 184737 w 272844"/>
                <a:gd name="connsiteY2" fmla="*/ 200927 h 200927"/>
                <a:gd name="connsiteX3" fmla="*/ 10377 w 272844"/>
                <a:gd name="connsiteY3" fmla="*/ 31859 h 200927"/>
                <a:gd name="connsiteX4" fmla="*/ 243739 w 272844"/>
                <a:gd name="connsiteY4" fmla="*/ 0 h 200927"/>
                <a:gd name="connsiteX0" fmla="*/ 191351 w 272844"/>
                <a:gd name="connsiteY0" fmla="*/ 0 h 177114"/>
                <a:gd name="connsiteX1" fmla="*/ 272844 w 272844"/>
                <a:gd name="connsiteY1" fmla="*/ 16668 h 177114"/>
                <a:gd name="connsiteX2" fmla="*/ 184737 w 272844"/>
                <a:gd name="connsiteY2" fmla="*/ 177114 h 177114"/>
                <a:gd name="connsiteX3" fmla="*/ 10377 w 272844"/>
                <a:gd name="connsiteY3" fmla="*/ 8046 h 177114"/>
                <a:gd name="connsiteX4" fmla="*/ 191351 w 272844"/>
                <a:gd name="connsiteY4" fmla="*/ 0 h 177114"/>
                <a:gd name="connsiteX0" fmla="*/ 248501 w 272844"/>
                <a:gd name="connsiteY0" fmla="*/ 0 h 198546"/>
                <a:gd name="connsiteX1" fmla="*/ 272844 w 272844"/>
                <a:gd name="connsiteY1" fmla="*/ 38100 h 198546"/>
                <a:gd name="connsiteX2" fmla="*/ 184737 w 272844"/>
                <a:gd name="connsiteY2" fmla="*/ 198546 h 198546"/>
                <a:gd name="connsiteX3" fmla="*/ 10377 w 272844"/>
                <a:gd name="connsiteY3" fmla="*/ 29478 h 198546"/>
                <a:gd name="connsiteX4" fmla="*/ 248501 w 272844"/>
                <a:gd name="connsiteY4" fmla="*/ 0 h 198546"/>
                <a:gd name="connsiteX0" fmla="*/ 208020 w 272844"/>
                <a:gd name="connsiteY0" fmla="*/ 0 h 210453"/>
                <a:gd name="connsiteX1" fmla="*/ 272844 w 272844"/>
                <a:gd name="connsiteY1" fmla="*/ 50007 h 210453"/>
                <a:gd name="connsiteX2" fmla="*/ 184737 w 272844"/>
                <a:gd name="connsiteY2" fmla="*/ 210453 h 210453"/>
                <a:gd name="connsiteX3" fmla="*/ 10377 w 272844"/>
                <a:gd name="connsiteY3" fmla="*/ 41385 h 210453"/>
                <a:gd name="connsiteX4" fmla="*/ 208020 w 272844"/>
                <a:gd name="connsiteY4" fmla="*/ 0 h 210453"/>
                <a:gd name="connsiteX0" fmla="*/ 208020 w 270463"/>
                <a:gd name="connsiteY0" fmla="*/ 0 h 210453"/>
                <a:gd name="connsiteX1" fmla="*/ 270463 w 270463"/>
                <a:gd name="connsiteY1" fmla="*/ 28576 h 210453"/>
                <a:gd name="connsiteX2" fmla="*/ 184737 w 270463"/>
                <a:gd name="connsiteY2" fmla="*/ 210453 h 210453"/>
                <a:gd name="connsiteX3" fmla="*/ 10377 w 270463"/>
                <a:gd name="connsiteY3" fmla="*/ 41385 h 210453"/>
                <a:gd name="connsiteX4" fmla="*/ 208020 w 270463"/>
                <a:gd name="connsiteY4" fmla="*/ 0 h 210453"/>
                <a:gd name="connsiteX0" fmla="*/ 204971 w 269794"/>
                <a:gd name="connsiteY0" fmla="*/ 0 h 167590"/>
                <a:gd name="connsiteX1" fmla="*/ 267414 w 269794"/>
                <a:gd name="connsiteY1" fmla="*/ 28576 h 167590"/>
                <a:gd name="connsiteX2" fmla="*/ 269794 w 269794"/>
                <a:gd name="connsiteY2" fmla="*/ 167590 h 167590"/>
                <a:gd name="connsiteX3" fmla="*/ 7328 w 269794"/>
                <a:gd name="connsiteY3" fmla="*/ 41385 h 167590"/>
                <a:gd name="connsiteX4" fmla="*/ 204971 w 269794"/>
                <a:gd name="connsiteY4" fmla="*/ 0 h 167590"/>
                <a:gd name="connsiteX0" fmla="*/ 221640 w 269794"/>
                <a:gd name="connsiteY0" fmla="*/ 0 h 167590"/>
                <a:gd name="connsiteX1" fmla="*/ 267414 w 269794"/>
                <a:gd name="connsiteY1" fmla="*/ 28576 h 167590"/>
                <a:gd name="connsiteX2" fmla="*/ 269794 w 269794"/>
                <a:gd name="connsiteY2" fmla="*/ 167590 h 167590"/>
                <a:gd name="connsiteX3" fmla="*/ 7328 w 269794"/>
                <a:gd name="connsiteY3" fmla="*/ 41385 h 167590"/>
                <a:gd name="connsiteX4" fmla="*/ 221640 w 269794"/>
                <a:gd name="connsiteY4" fmla="*/ 0 h 167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794" h="167590">
                  <a:moveTo>
                    <a:pt x="221640" y="0"/>
                  </a:moveTo>
                  <a:lnTo>
                    <a:pt x="267414" y="28576"/>
                  </a:lnTo>
                  <a:cubicBezTo>
                    <a:pt x="268207" y="74914"/>
                    <a:pt x="269001" y="121252"/>
                    <a:pt x="269794" y="167590"/>
                  </a:cubicBezTo>
                  <a:cubicBezTo>
                    <a:pt x="211674" y="111234"/>
                    <a:pt x="-46471" y="254903"/>
                    <a:pt x="7328" y="41385"/>
                  </a:cubicBezTo>
                  <a:lnTo>
                    <a:pt x="221640"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 name="Freeform 207"/>
            <p:cNvSpPr>
              <a:spLocks noEditPoints="1"/>
            </p:cNvSpPr>
            <p:nvPr/>
          </p:nvSpPr>
          <p:spPr bwMode="black">
            <a:xfrm>
              <a:off x="4763751" y="1693794"/>
              <a:ext cx="1958249" cy="1457281"/>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sz="1600"/>
            </a:p>
          </p:txBody>
        </p:sp>
      </p:grpSp>
      <p:grpSp>
        <p:nvGrpSpPr>
          <p:cNvPr id="2048" name="Group 2047"/>
          <p:cNvGrpSpPr/>
          <p:nvPr/>
        </p:nvGrpSpPr>
        <p:grpSpPr>
          <a:xfrm>
            <a:off x="9656436" y="3618496"/>
            <a:ext cx="731520" cy="731520"/>
            <a:chOff x="6742484" y="3618496"/>
            <a:chExt cx="731520" cy="731520"/>
          </a:xfrm>
        </p:grpSpPr>
        <p:sp>
          <p:nvSpPr>
            <p:cNvPr id="109" name="Rectangle 108"/>
            <p:cNvSpPr/>
            <p:nvPr/>
          </p:nvSpPr>
          <p:spPr bwMode="auto">
            <a:xfrm>
              <a:off x="6742484" y="3618496"/>
              <a:ext cx="73152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4" name="Freeform 18"/>
            <p:cNvSpPr>
              <a:spLocks noEditPoints="1"/>
            </p:cNvSpPr>
            <p:nvPr/>
          </p:nvSpPr>
          <p:spPr bwMode="black">
            <a:xfrm>
              <a:off x="6853543" y="3673523"/>
              <a:ext cx="509403" cy="6214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82305" tIns="457200" rIns="82305" bIns="41153" numCol="1" anchor="t" anchorCtr="0" compatLnSpc="1">
              <a:prstTxWarp prst="textNoShape">
                <a:avLst/>
              </a:prstTxWarp>
            </a:bodyPr>
            <a:lstStyle/>
            <a:p>
              <a:pPr algn="ctr"/>
              <a:endParaRPr lang="en-US" sz="1600">
                <a:solidFill>
                  <a:schemeClr val="bg1">
                    <a:alpha val="99000"/>
                  </a:schemeClr>
                </a:solidFill>
              </a:endParaRPr>
            </a:p>
          </p:txBody>
        </p:sp>
      </p:grpSp>
      <p:grpSp>
        <p:nvGrpSpPr>
          <p:cNvPr id="28" name="Group 27"/>
          <p:cNvGrpSpPr/>
          <p:nvPr/>
        </p:nvGrpSpPr>
        <p:grpSpPr>
          <a:xfrm>
            <a:off x="11067721" y="3618496"/>
            <a:ext cx="731520" cy="731520"/>
            <a:chOff x="9733733" y="3618496"/>
            <a:chExt cx="731520" cy="731520"/>
          </a:xfrm>
        </p:grpSpPr>
        <p:sp>
          <p:nvSpPr>
            <p:cNvPr id="106" name="Rectangle 105"/>
            <p:cNvSpPr/>
            <p:nvPr/>
          </p:nvSpPr>
          <p:spPr bwMode="auto">
            <a:xfrm>
              <a:off x="9733733" y="3618496"/>
              <a:ext cx="73152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7" name="cookie"/>
            <p:cNvSpPr>
              <a:spLocks noEditPoints="1"/>
            </p:cNvSpPr>
            <p:nvPr/>
          </p:nvSpPr>
          <p:spPr bwMode="black">
            <a:xfrm>
              <a:off x="9853244" y="3689887"/>
              <a:ext cx="492497" cy="588737"/>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57200" rIns="82305" bIns="41153" numCol="1" anchor="t" anchorCtr="0" compatLnSpc="1">
              <a:prstTxWarp prst="textNoShape">
                <a:avLst/>
              </a:prstTxWarp>
            </a:bodyPr>
            <a:lstStyle/>
            <a:p>
              <a:pPr algn="ctr"/>
              <a:endParaRPr lang="en-US" sz="1600">
                <a:solidFill>
                  <a:schemeClr val="bg1">
                    <a:alpha val="99000"/>
                  </a:schemeClr>
                </a:solidFill>
              </a:endParaRPr>
            </a:p>
          </p:txBody>
        </p:sp>
      </p:grpSp>
      <p:grpSp>
        <p:nvGrpSpPr>
          <p:cNvPr id="88" name="Group 87"/>
          <p:cNvGrpSpPr/>
          <p:nvPr/>
        </p:nvGrpSpPr>
        <p:grpSpPr>
          <a:xfrm>
            <a:off x="859489" y="4800701"/>
            <a:ext cx="1427220" cy="1427220"/>
            <a:chOff x="3063950" y="4018671"/>
            <a:chExt cx="1427220" cy="1427220"/>
          </a:xfrm>
        </p:grpSpPr>
        <p:sp>
          <p:nvSpPr>
            <p:cNvPr id="89"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90"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6757654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97"/>
                                        </p:tgtEl>
                                        <p:attrNameLst>
                                          <p:attrName>style.visibility</p:attrName>
                                        </p:attrNameLst>
                                      </p:cBhvr>
                                      <p:to>
                                        <p:strVal val="visible"/>
                                      </p:to>
                                    </p:set>
                                    <p:animEffect transition="in" filter="wipe(left)">
                                      <p:cBhvr>
                                        <p:cTn id="18" dur="500"/>
                                        <p:tgtEl>
                                          <p:spTgt spid="97"/>
                                        </p:tgtEl>
                                      </p:cBhvr>
                                    </p:animEffect>
                                  </p:childTnLst>
                                </p:cTn>
                              </p:par>
                              <p:par>
                                <p:cTn id="19" presetID="22" presetClass="entr" presetSubtype="8" fill="hold" grpId="0" nodeType="withEffect">
                                  <p:stCondLst>
                                    <p:cond delay="500"/>
                                  </p:stCondLst>
                                  <p:childTnLst>
                                    <p:set>
                                      <p:cBhvr>
                                        <p:cTn id="20" dur="1" fill="hold">
                                          <p:stCondLst>
                                            <p:cond delay="0"/>
                                          </p:stCondLst>
                                        </p:cTn>
                                        <p:tgtEl>
                                          <p:spTgt spid="98"/>
                                        </p:tgtEl>
                                        <p:attrNameLst>
                                          <p:attrName>style.visibility</p:attrName>
                                        </p:attrNameLst>
                                      </p:cBhvr>
                                      <p:to>
                                        <p:strVal val="visible"/>
                                      </p:to>
                                    </p:set>
                                    <p:animEffect transition="in" filter="wipe(left)">
                                      <p:cBhvr>
                                        <p:cTn id="21" dur="500"/>
                                        <p:tgtEl>
                                          <p:spTgt spid="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wipe(left)">
                                      <p:cBhvr>
                                        <p:cTn id="26" dur="500"/>
                                        <p:tgtEl>
                                          <p:spTgt spid="6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up)">
                                      <p:cBhvr>
                                        <p:cTn id="31" dur="500"/>
                                        <p:tgtEl>
                                          <p:spTgt spid="59"/>
                                        </p:tgtEl>
                                      </p:cBhvr>
                                    </p:animEffect>
                                  </p:childTnLst>
                                </p:cTn>
                              </p:par>
                              <p:par>
                                <p:cTn id="32" presetID="10" presetClass="entr" presetSubtype="0" fill="hold" nodeType="withEffect">
                                  <p:stCondLst>
                                    <p:cond delay="500"/>
                                  </p:stCondLst>
                                  <p:childTnLst>
                                    <p:set>
                                      <p:cBhvr>
                                        <p:cTn id="33" dur="1" fill="hold">
                                          <p:stCondLst>
                                            <p:cond delay="0"/>
                                          </p:stCondLst>
                                        </p:cTn>
                                        <p:tgtEl>
                                          <p:spTgt spid="88"/>
                                        </p:tgtEl>
                                        <p:attrNameLst>
                                          <p:attrName>style.visibility</p:attrName>
                                        </p:attrNameLst>
                                      </p:cBhvr>
                                      <p:to>
                                        <p:strVal val="visible"/>
                                      </p:to>
                                    </p:set>
                                    <p:animEffect transition="in" filter="fade">
                                      <p:cBhvr>
                                        <p:cTn id="34" dur="500"/>
                                        <p:tgtEl>
                                          <p:spTgt spid="8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49"/>
                                        </p:tgtEl>
                                        <p:attrNameLst>
                                          <p:attrName>style.visibility</p:attrName>
                                        </p:attrNameLst>
                                      </p:cBhvr>
                                      <p:to>
                                        <p:strVal val="visible"/>
                                      </p:to>
                                    </p:set>
                                    <p:animEffect transition="in" filter="fade">
                                      <p:cBhvr>
                                        <p:cTn id="39" dur="500"/>
                                        <p:tgtEl>
                                          <p:spTgt spid="204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48"/>
                                        </p:tgtEl>
                                        <p:attrNameLst>
                                          <p:attrName>style.visibility</p:attrName>
                                        </p:attrNameLst>
                                      </p:cBhvr>
                                      <p:to>
                                        <p:strVal val="visible"/>
                                      </p:to>
                                    </p:set>
                                    <p:animEffect transition="in" filter="fade">
                                      <p:cBhvr>
                                        <p:cTn id="44" dur="500"/>
                                        <p:tgtEl>
                                          <p:spTgt spid="204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wipe(left)">
                                      <p:cBhvr>
                                        <p:cTn id="49" dur="500"/>
                                        <p:tgtEl>
                                          <p:spTgt spid="61"/>
                                        </p:tgtEl>
                                      </p:cBhvr>
                                    </p:animEffect>
                                  </p:childTnLst>
                                </p:cTn>
                              </p:par>
                            </p:childTnLst>
                          </p:cTn>
                        </p:par>
                      </p:childTnLst>
                    </p:cTn>
                  </p:par>
                  <p:par>
                    <p:cTn id="50" fill="hold">
                      <p:stCondLst>
                        <p:cond delay="indefinite"/>
                      </p:stCondLst>
                      <p:childTnLst>
                        <p:par>
                          <p:cTn id="51" fill="hold">
                            <p:stCondLst>
                              <p:cond delay="0"/>
                            </p:stCondLst>
                            <p:childTnLst>
                              <p:par>
                                <p:cTn id="52" presetID="64" presetClass="path" presetSubtype="0" fill="hold" nodeType="clickEffect">
                                  <p:stCondLst>
                                    <p:cond delay="0"/>
                                  </p:stCondLst>
                                  <p:childTnLst>
                                    <p:animMotion origin="layout" path="M 3.75E-6 4.81481E-6 L 3.75E-6 -0.45533 " pathEditMode="relative" rAng="0" ptsTypes="AA">
                                      <p:cBhvr>
                                        <p:cTn id="53" dur="750" fill="hold"/>
                                        <p:tgtEl>
                                          <p:spTgt spid="88"/>
                                        </p:tgtEl>
                                        <p:attrNameLst>
                                          <p:attrName>ppt_x</p:attrName>
                                          <p:attrName>ppt_y</p:attrName>
                                        </p:attrNameLst>
                                      </p:cBhvr>
                                      <p:rCtr x="0" y="-22778"/>
                                    </p:animMotion>
                                  </p:childTnLst>
                                </p:cTn>
                              </p:par>
                              <p:par>
                                <p:cTn id="54" presetID="63" presetClass="path" presetSubtype="0" fill="hold" nodeType="withEffect">
                                  <p:stCondLst>
                                    <p:cond delay="750"/>
                                  </p:stCondLst>
                                  <p:childTnLst>
                                    <p:animMotion origin="layout" path="M 3.75E-6 -0.45533 L 0.34192 -0.45533 " pathEditMode="relative" rAng="0" ptsTypes="AA">
                                      <p:cBhvr>
                                        <p:cTn id="55" dur="1000" fill="hold"/>
                                        <p:tgtEl>
                                          <p:spTgt spid="88"/>
                                        </p:tgtEl>
                                        <p:attrNameLst>
                                          <p:attrName>ppt_x</p:attrName>
                                          <p:attrName>ppt_y</p:attrName>
                                        </p:attrNameLst>
                                      </p:cBhvr>
                                      <p:rCtr x="17096" y="0"/>
                                    </p:animMotion>
                                  </p:childTnLst>
                                </p:cTn>
                              </p:par>
                              <p:par>
                                <p:cTn id="56" presetID="63" presetClass="path" presetSubtype="0" decel="100000" fill="hold" nodeType="withEffect">
                                  <p:stCondLst>
                                    <p:cond delay="1750"/>
                                  </p:stCondLst>
                                  <p:childTnLst>
                                    <p:animMotion origin="layout" path="M 0.34192 -0.45533 L 0.78033 -0.39468 " pathEditMode="relative" rAng="0" ptsTypes="AA">
                                      <p:cBhvr>
                                        <p:cTn id="57" dur="1750" fill="hold"/>
                                        <p:tgtEl>
                                          <p:spTgt spid="88"/>
                                        </p:tgtEl>
                                        <p:attrNameLst>
                                          <p:attrName>ppt_x</p:attrName>
                                          <p:attrName>ppt_y</p:attrName>
                                        </p:attrNameLst>
                                      </p:cBhvr>
                                      <p:rCtr x="21914" y="3032"/>
                                    </p:animMotion>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35" presetClass="path" presetSubtype="0" fill="hold" nodeType="withEffect">
                                  <p:stCondLst>
                                    <p:cond delay="500"/>
                                  </p:stCondLst>
                                  <p:childTnLst>
                                    <p:animMotion origin="layout" path="M -4.16667E-7 2.96296E-6 L -0.46693 -0.23218 " pathEditMode="relative" rAng="0" ptsTypes="AA">
                                      <p:cBhvr>
                                        <p:cTn id="64" dur="1750" fill="hold"/>
                                        <p:tgtEl>
                                          <p:spTgt spid="28"/>
                                        </p:tgtEl>
                                        <p:attrNameLst>
                                          <p:attrName>ppt_x</p:attrName>
                                          <p:attrName>ppt_y</p:attrName>
                                        </p:attrNameLst>
                                      </p:cBhvr>
                                      <p:rCtr x="-23346" y="-11620"/>
                                    </p:animMotion>
                                  </p:childTnLst>
                                </p:cTn>
                              </p:par>
                              <p:par>
                                <p:cTn id="65" presetID="35" presetClass="path" presetSubtype="0" decel="100000" fill="hold" nodeType="withEffect">
                                  <p:stCondLst>
                                    <p:cond delay="2250"/>
                                  </p:stCondLst>
                                  <p:childTnLst>
                                    <p:animMotion origin="layout" path="M -0.46693 -0.23218 L -0.75234 -0.23218 " pathEditMode="relative" rAng="0" ptsTypes="AA">
                                      <p:cBhvr>
                                        <p:cTn id="66" dur="1250" fill="hold"/>
                                        <p:tgtEl>
                                          <p:spTgt spid="28"/>
                                        </p:tgtEl>
                                        <p:attrNameLst>
                                          <p:attrName>ppt_x</p:attrName>
                                          <p:attrName>ppt_y</p:attrName>
                                        </p:attrNameLst>
                                      </p:cBhvr>
                                      <p:rCtr x="-14271" y="0"/>
                                    </p:animMotion>
                                  </p:childTnLst>
                                </p:cTn>
                              </p:par>
                            </p:childTnLst>
                          </p:cTn>
                        </p:par>
                      </p:childTnLst>
                    </p:cTn>
                  </p:par>
                  <p:par>
                    <p:cTn id="67" fill="hold">
                      <p:stCondLst>
                        <p:cond delay="indefinite"/>
                      </p:stCondLst>
                      <p:childTnLst>
                        <p:par>
                          <p:cTn id="68" fill="hold">
                            <p:stCondLst>
                              <p:cond delay="0"/>
                            </p:stCondLst>
                            <p:childTnLst>
                              <p:par>
                                <p:cTn id="69" presetID="63" presetClass="path" presetSubtype="0" fill="hold" nodeType="clickEffect">
                                  <p:stCondLst>
                                    <p:cond delay="0"/>
                                  </p:stCondLst>
                                  <p:childTnLst>
                                    <p:animMotion origin="layout" path="M -0.75228 -0.23219 L -0.4669 -0.23219 " pathEditMode="relative" rAng="0" ptsTypes="AA">
                                      <p:cBhvr>
                                        <p:cTn id="70" dur="1250" fill="hold"/>
                                        <p:tgtEl>
                                          <p:spTgt spid="28"/>
                                        </p:tgtEl>
                                        <p:attrNameLst>
                                          <p:attrName>ppt_x</p:attrName>
                                          <p:attrName>ppt_y</p:attrName>
                                        </p:attrNameLst>
                                      </p:cBhvr>
                                      <p:rCtr x="14269" y="0"/>
                                    </p:animMotion>
                                  </p:childTnLst>
                                </p:cTn>
                              </p:par>
                              <p:par>
                                <p:cTn id="71" presetID="63" presetClass="path" presetSubtype="0" decel="100000" fill="hold" nodeType="withEffect">
                                  <p:stCondLst>
                                    <p:cond delay="1250"/>
                                  </p:stCondLst>
                                  <p:childTnLst>
                                    <p:animMotion origin="layout" path="M -0.46729 -0.23196 L -0.18856 -0.12118 " pathEditMode="relative" rAng="0" ptsTypes="AA">
                                      <p:cBhvr>
                                        <p:cTn id="72" dur="1500" fill="hold"/>
                                        <p:tgtEl>
                                          <p:spTgt spid="28"/>
                                        </p:tgtEl>
                                        <p:attrNameLst>
                                          <p:attrName>ppt_x</p:attrName>
                                          <p:attrName>ppt_y</p:attrName>
                                        </p:attrNameLst>
                                      </p:cBhvr>
                                      <p:rCtr x="13930" y="5527"/>
                                    </p:animMotion>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50"/>
                                        </p:tgtEl>
                                        <p:attrNameLst>
                                          <p:attrName>style.visibility</p:attrName>
                                        </p:attrNameLst>
                                      </p:cBhvr>
                                      <p:to>
                                        <p:strVal val="visible"/>
                                      </p:to>
                                    </p:set>
                                    <p:animEffect transition="in" filter="fade">
                                      <p:cBhvr>
                                        <p:cTn id="7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59" grpId="0" animBg="1"/>
      <p:bldP spid="60" grpId="0" animBg="1"/>
      <p:bldP spid="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166462"/>
            <a:ext cx="11155680" cy="2215991"/>
          </a:xfrm>
        </p:spPr>
        <p:txBody>
          <a:bodyPr/>
          <a:lstStyle/>
          <a:p>
            <a:r>
              <a:rPr lang="en-US" sz="7200" dirty="0"/>
              <a:t>Windows </a:t>
            </a:r>
            <a:r>
              <a:rPr lang="en-US" sz="7200" dirty="0" smtClean="0"/>
              <a:t>Azure Access </a:t>
            </a:r>
            <a:r>
              <a:rPr lang="en-US" sz="7200" dirty="0"/>
              <a:t>Control service</a:t>
            </a:r>
          </a:p>
        </p:txBody>
      </p:sp>
    </p:spTree>
    <p:extLst>
      <p:ext uri="{BB962C8B-B14F-4D97-AF65-F5344CB8AC3E}">
        <p14:creationId xmlns:p14="http://schemas.microsoft.com/office/powerpoint/2010/main" val="193474536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ight Arrow 74"/>
          <p:cNvSpPr/>
          <p:nvPr/>
        </p:nvSpPr>
        <p:spPr bwMode="auto">
          <a:xfrm rot="1200000">
            <a:off x="1650765" y="1772622"/>
            <a:ext cx="2401809" cy="435526"/>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50" name="Right Arrow 149"/>
          <p:cNvSpPr/>
          <p:nvPr/>
        </p:nvSpPr>
        <p:spPr bwMode="auto">
          <a:xfrm rot="21600000">
            <a:off x="1666571" y="4172962"/>
            <a:ext cx="2213248" cy="435526"/>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90" name="Rectangle 89"/>
          <p:cNvSpPr/>
          <p:nvPr/>
        </p:nvSpPr>
        <p:spPr bwMode="auto">
          <a:xfrm>
            <a:off x="519112" y="3966975"/>
            <a:ext cx="1252830" cy="2782132"/>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36" name="Rectangle 35"/>
          <p:cNvSpPr/>
          <p:nvPr/>
        </p:nvSpPr>
        <p:spPr bwMode="auto">
          <a:xfrm>
            <a:off x="519112" y="1079778"/>
            <a:ext cx="1252830" cy="2782132"/>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grpSp>
        <p:nvGrpSpPr>
          <p:cNvPr id="159" name="Group 158"/>
          <p:cNvGrpSpPr>
            <a:grpSpLocks noChangeAspect="1"/>
          </p:cNvGrpSpPr>
          <p:nvPr/>
        </p:nvGrpSpPr>
        <p:grpSpPr>
          <a:xfrm>
            <a:off x="964823" y="1177146"/>
            <a:ext cx="618923" cy="457200"/>
            <a:chOff x="-649698" y="1228115"/>
            <a:chExt cx="1168810" cy="863403"/>
          </a:xfrm>
        </p:grpSpPr>
        <p:grpSp>
          <p:nvGrpSpPr>
            <p:cNvPr id="160" name="Group 159"/>
            <p:cNvGrpSpPr/>
            <p:nvPr/>
          </p:nvGrpSpPr>
          <p:grpSpPr>
            <a:xfrm>
              <a:off x="-649698" y="1228115"/>
              <a:ext cx="1168810" cy="863403"/>
              <a:chOff x="-1631694" y="803378"/>
              <a:chExt cx="1168810" cy="863403"/>
            </a:xfrm>
          </p:grpSpPr>
          <p:sp>
            <p:nvSpPr>
              <p:cNvPr id="162" name="Rectangle 161"/>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3"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61"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4" name="Group 163"/>
          <p:cNvGrpSpPr>
            <a:grpSpLocks noChangeAspect="1"/>
          </p:cNvGrpSpPr>
          <p:nvPr/>
        </p:nvGrpSpPr>
        <p:grpSpPr>
          <a:xfrm>
            <a:off x="964823" y="4064343"/>
            <a:ext cx="618923" cy="457200"/>
            <a:chOff x="-649698" y="1228115"/>
            <a:chExt cx="1168810" cy="863403"/>
          </a:xfrm>
        </p:grpSpPr>
        <p:grpSp>
          <p:nvGrpSpPr>
            <p:cNvPr id="165" name="Group 164"/>
            <p:cNvGrpSpPr/>
            <p:nvPr/>
          </p:nvGrpSpPr>
          <p:grpSpPr>
            <a:xfrm>
              <a:off x="-649698" y="1228115"/>
              <a:ext cx="1168810" cy="863403"/>
              <a:chOff x="-1631694" y="803378"/>
              <a:chExt cx="1168810" cy="863403"/>
            </a:xfrm>
          </p:grpSpPr>
          <p:sp>
            <p:nvSpPr>
              <p:cNvPr id="167" name="Rectangle 166"/>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8"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66"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sp>
        <p:nvSpPr>
          <p:cNvPr id="158" name="Freeform 16"/>
          <p:cNvSpPr>
            <a:spLocks noEditPoints="1"/>
          </p:cNvSpPr>
          <p:nvPr/>
        </p:nvSpPr>
        <p:spPr bwMode="auto">
          <a:xfrm>
            <a:off x="3878598" y="2103013"/>
            <a:ext cx="4354195" cy="3270652"/>
          </a:xfrm>
          <a:custGeom>
            <a:avLst/>
            <a:gdLst>
              <a:gd name="T0" fmla="*/ 1154 w 1764"/>
              <a:gd name="T1" fmla="*/ 295 h 1281"/>
              <a:gd name="T2" fmla="*/ 789 w 1764"/>
              <a:gd name="T3" fmla="*/ 191 h 1281"/>
              <a:gd name="T4" fmla="*/ 862 w 1764"/>
              <a:gd name="T5" fmla="*/ 641 h 1281"/>
              <a:gd name="T6" fmla="*/ 789 w 1764"/>
              <a:gd name="T7" fmla="*/ 1090 h 1281"/>
              <a:gd name="T8" fmla="*/ 1154 w 1764"/>
              <a:gd name="T9" fmla="*/ 987 h 1281"/>
              <a:gd name="T10" fmla="*/ 1209 w 1764"/>
              <a:gd name="T11" fmla="*/ 641 h 1281"/>
              <a:gd name="T12" fmla="*/ 1154 w 1764"/>
              <a:gd name="T13" fmla="*/ 295 h 1281"/>
              <a:gd name="T14" fmla="*/ 1704 w 1764"/>
              <a:gd name="T15" fmla="*/ 451 h 1281"/>
              <a:gd name="T16" fmla="*/ 1186 w 1764"/>
              <a:gd name="T17" fmla="*/ 304 h 1281"/>
              <a:gd name="T18" fmla="*/ 1235 w 1764"/>
              <a:gd name="T19" fmla="*/ 641 h 1281"/>
              <a:gd name="T20" fmla="*/ 1186 w 1764"/>
              <a:gd name="T21" fmla="*/ 977 h 1281"/>
              <a:gd name="T22" fmla="*/ 1704 w 1764"/>
              <a:gd name="T23" fmla="*/ 830 h 1281"/>
              <a:gd name="T24" fmla="*/ 1764 w 1764"/>
              <a:gd name="T25" fmla="*/ 641 h 1281"/>
              <a:gd name="T26" fmla="*/ 1704 w 1764"/>
              <a:gd name="T27" fmla="*/ 451 h 1281"/>
              <a:gd name="T28" fmla="*/ 1700 w 1764"/>
              <a:gd name="T29" fmla="*/ 801 h 1281"/>
              <a:gd name="T30" fmla="*/ 1655 w 1764"/>
              <a:gd name="T31" fmla="*/ 641 h 1281"/>
              <a:gd name="T32" fmla="*/ 1700 w 1764"/>
              <a:gd name="T33" fmla="*/ 480 h 1281"/>
              <a:gd name="T34" fmla="*/ 1745 w 1764"/>
              <a:gd name="T35" fmla="*/ 641 h 1281"/>
              <a:gd name="T36" fmla="*/ 1700 w 1764"/>
              <a:gd name="T37" fmla="*/ 801 h 1281"/>
              <a:gd name="T38" fmla="*/ 755 w 1764"/>
              <a:gd name="T39" fmla="*/ 181 h 1281"/>
              <a:gd name="T40" fmla="*/ 181 w 1764"/>
              <a:gd name="T41" fmla="*/ 18 h 1281"/>
              <a:gd name="T42" fmla="*/ 0 w 1764"/>
              <a:gd name="T43" fmla="*/ 641 h 1281"/>
              <a:gd name="T44" fmla="*/ 181 w 1764"/>
              <a:gd name="T45" fmla="*/ 1263 h 1281"/>
              <a:gd name="T46" fmla="*/ 755 w 1764"/>
              <a:gd name="T47" fmla="*/ 1100 h 1281"/>
              <a:gd name="T48" fmla="*/ 838 w 1764"/>
              <a:gd name="T49" fmla="*/ 641 h 1281"/>
              <a:gd name="T50" fmla="*/ 755 w 1764"/>
              <a:gd name="T51" fmla="*/ 181 h 1281"/>
              <a:gd name="T52" fmla="*/ 178 w 1764"/>
              <a:gd name="T53" fmla="*/ 1221 h 1281"/>
              <a:gd name="T54" fmla="*/ 26 w 1764"/>
              <a:gd name="T55" fmla="*/ 641 h 1281"/>
              <a:gd name="T56" fmla="*/ 178 w 1764"/>
              <a:gd name="T57" fmla="*/ 60 h 1281"/>
              <a:gd name="T58" fmla="*/ 329 w 1764"/>
              <a:gd name="T59" fmla="*/ 641 h 1281"/>
              <a:gd name="T60" fmla="*/ 178 w 1764"/>
              <a:gd name="T61" fmla="*/ 122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4" h="1281">
                <a:moveTo>
                  <a:pt x="1154" y="295"/>
                </a:moveTo>
                <a:cubicBezTo>
                  <a:pt x="789" y="191"/>
                  <a:pt x="789" y="191"/>
                  <a:pt x="789" y="191"/>
                </a:cubicBezTo>
                <a:cubicBezTo>
                  <a:pt x="837" y="281"/>
                  <a:pt x="862" y="465"/>
                  <a:pt x="862" y="641"/>
                </a:cubicBezTo>
                <a:cubicBezTo>
                  <a:pt x="862" y="817"/>
                  <a:pt x="837" y="1001"/>
                  <a:pt x="789" y="1090"/>
                </a:cubicBezTo>
                <a:cubicBezTo>
                  <a:pt x="1154" y="987"/>
                  <a:pt x="1154" y="987"/>
                  <a:pt x="1154" y="987"/>
                </a:cubicBezTo>
                <a:cubicBezTo>
                  <a:pt x="1182" y="931"/>
                  <a:pt x="1209" y="809"/>
                  <a:pt x="1209" y="641"/>
                </a:cubicBezTo>
                <a:cubicBezTo>
                  <a:pt x="1209" y="472"/>
                  <a:pt x="1182" y="350"/>
                  <a:pt x="1154" y="295"/>
                </a:cubicBezTo>
                <a:close/>
                <a:moveTo>
                  <a:pt x="1704" y="451"/>
                </a:moveTo>
                <a:cubicBezTo>
                  <a:pt x="1186" y="304"/>
                  <a:pt x="1186" y="304"/>
                  <a:pt x="1186" y="304"/>
                </a:cubicBezTo>
                <a:cubicBezTo>
                  <a:pt x="1218" y="382"/>
                  <a:pt x="1235" y="514"/>
                  <a:pt x="1235" y="641"/>
                </a:cubicBezTo>
                <a:cubicBezTo>
                  <a:pt x="1235" y="768"/>
                  <a:pt x="1218" y="900"/>
                  <a:pt x="1186" y="977"/>
                </a:cubicBezTo>
                <a:cubicBezTo>
                  <a:pt x="1704" y="830"/>
                  <a:pt x="1704" y="830"/>
                  <a:pt x="1704" y="830"/>
                </a:cubicBezTo>
                <a:cubicBezTo>
                  <a:pt x="1745" y="816"/>
                  <a:pt x="1764" y="745"/>
                  <a:pt x="1764" y="641"/>
                </a:cubicBezTo>
                <a:cubicBezTo>
                  <a:pt x="1764" y="536"/>
                  <a:pt x="1738" y="464"/>
                  <a:pt x="1704" y="451"/>
                </a:cubicBezTo>
                <a:close/>
                <a:moveTo>
                  <a:pt x="1700" y="801"/>
                </a:moveTo>
                <a:cubicBezTo>
                  <a:pt x="1675" y="801"/>
                  <a:pt x="1655" y="729"/>
                  <a:pt x="1655" y="641"/>
                </a:cubicBezTo>
                <a:cubicBezTo>
                  <a:pt x="1655" y="552"/>
                  <a:pt x="1675" y="480"/>
                  <a:pt x="1700" y="480"/>
                </a:cubicBezTo>
                <a:cubicBezTo>
                  <a:pt x="1725" y="480"/>
                  <a:pt x="1745" y="552"/>
                  <a:pt x="1745" y="641"/>
                </a:cubicBezTo>
                <a:cubicBezTo>
                  <a:pt x="1745" y="729"/>
                  <a:pt x="1725" y="801"/>
                  <a:pt x="1700" y="801"/>
                </a:cubicBezTo>
                <a:close/>
                <a:moveTo>
                  <a:pt x="755" y="181"/>
                </a:moveTo>
                <a:cubicBezTo>
                  <a:pt x="181" y="18"/>
                  <a:pt x="181" y="18"/>
                  <a:pt x="181" y="18"/>
                </a:cubicBezTo>
                <a:cubicBezTo>
                  <a:pt x="79" y="0"/>
                  <a:pt x="0" y="297"/>
                  <a:pt x="0" y="641"/>
                </a:cubicBezTo>
                <a:cubicBezTo>
                  <a:pt x="0" y="984"/>
                  <a:pt x="96" y="1281"/>
                  <a:pt x="181" y="1263"/>
                </a:cubicBezTo>
                <a:cubicBezTo>
                  <a:pt x="755" y="1100"/>
                  <a:pt x="755" y="1100"/>
                  <a:pt x="755" y="1100"/>
                </a:cubicBezTo>
                <a:cubicBezTo>
                  <a:pt x="799" y="1041"/>
                  <a:pt x="838" y="869"/>
                  <a:pt x="838" y="641"/>
                </a:cubicBezTo>
                <a:cubicBezTo>
                  <a:pt x="838" y="413"/>
                  <a:pt x="799" y="240"/>
                  <a:pt x="755" y="181"/>
                </a:cubicBezTo>
                <a:close/>
                <a:moveTo>
                  <a:pt x="178" y="1221"/>
                </a:moveTo>
                <a:cubicBezTo>
                  <a:pt x="94" y="1221"/>
                  <a:pt x="26" y="961"/>
                  <a:pt x="26" y="641"/>
                </a:cubicBezTo>
                <a:cubicBezTo>
                  <a:pt x="26" y="320"/>
                  <a:pt x="94" y="60"/>
                  <a:pt x="178" y="60"/>
                </a:cubicBezTo>
                <a:cubicBezTo>
                  <a:pt x="261" y="60"/>
                  <a:pt x="329" y="320"/>
                  <a:pt x="329" y="641"/>
                </a:cubicBezTo>
                <a:cubicBezTo>
                  <a:pt x="329" y="961"/>
                  <a:pt x="261" y="1221"/>
                  <a:pt x="178" y="12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43" name="Group 142"/>
          <p:cNvGrpSpPr/>
          <p:nvPr/>
        </p:nvGrpSpPr>
        <p:grpSpPr>
          <a:xfrm>
            <a:off x="1047166" y="4215652"/>
            <a:ext cx="620400" cy="458291"/>
            <a:chOff x="1047166" y="1259875"/>
            <a:chExt cx="620400" cy="458291"/>
          </a:xfrm>
        </p:grpSpPr>
        <p:grpSp>
          <p:nvGrpSpPr>
            <p:cNvPr id="144" name="Group 143"/>
            <p:cNvGrpSpPr/>
            <p:nvPr/>
          </p:nvGrpSpPr>
          <p:grpSpPr>
            <a:xfrm>
              <a:off x="1047166" y="1259875"/>
              <a:ext cx="620400" cy="458291"/>
              <a:chOff x="-1631694" y="803378"/>
              <a:chExt cx="1168810" cy="863403"/>
            </a:xfrm>
          </p:grpSpPr>
          <p:sp>
            <p:nvSpPr>
              <p:cNvPr id="148" name="Rectangle 147"/>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9"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45" name="Group 144"/>
            <p:cNvGrpSpPr/>
            <p:nvPr/>
          </p:nvGrpSpPr>
          <p:grpSpPr>
            <a:xfrm>
              <a:off x="1188965" y="1374859"/>
              <a:ext cx="336802" cy="228322"/>
              <a:chOff x="1081728" y="-1523647"/>
              <a:chExt cx="1691517" cy="1146699"/>
            </a:xfrm>
          </p:grpSpPr>
          <p:sp>
            <p:nvSpPr>
              <p:cNvPr id="146" name="Isosceles Triangle 145"/>
              <p:cNvSpPr/>
              <p:nvPr/>
            </p:nvSpPr>
            <p:spPr bwMode="auto">
              <a:xfrm>
                <a:off x="1081728" y="-1523647"/>
                <a:ext cx="1085145" cy="929566"/>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47" name="Isosceles Triangle 146"/>
              <p:cNvSpPr/>
              <p:nvPr/>
            </p:nvSpPr>
            <p:spPr bwMode="auto">
              <a:xfrm>
                <a:off x="1688100" y="-1306514"/>
                <a:ext cx="1085145" cy="92956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grpSp>
      <p:grpSp>
        <p:nvGrpSpPr>
          <p:cNvPr id="8" name="Group 7"/>
          <p:cNvGrpSpPr/>
          <p:nvPr/>
        </p:nvGrpSpPr>
        <p:grpSpPr>
          <a:xfrm>
            <a:off x="1047166" y="1328455"/>
            <a:ext cx="620400" cy="458291"/>
            <a:chOff x="1047166" y="1259875"/>
            <a:chExt cx="620400" cy="458291"/>
          </a:xfrm>
        </p:grpSpPr>
        <p:grpSp>
          <p:nvGrpSpPr>
            <p:cNvPr id="77" name="Group 76"/>
            <p:cNvGrpSpPr/>
            <p:nvPr/>
          </p:nvGrpSpPr>
          <p:grpSpPr>
            <a:xfrm>
              <a:off x="1047166" y="1259875"/>
              <a:ext cx="620400" cy="458291"/>
              <a:chOff x="-1631694" y="803378"/>
              <a:chExt cx="1168810" cy="863403"/>
            </a:xfrm>
          </p:grpSpPr>
          <p:sp>
            <p:nvSpPr>
              <p:cNvPr id="79" name="Rectangle 78"/>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 name="Group 6"/>
            <p:cNvGrpSpPr/>
            <p:nvPr/>
          </p:nvGrpSpPr>
          <p:grpSpPr>
            <a:xfrm>
              <a:off x="1188965" y="1374859"/>
              <a:ext cx="336802" cy="228322"/>
              <a:chOff x="1081728" y="-1523647"/>
              <a:chExt cx="1691517" cy="1146699"/>
            </a:xfrm>
          </p:grpSpPr>
          <p:sp>
            <p:nvSpPr>
              <p:cNvPr id="141" name="Isosceles Triangle 140"/>
              <p:cNvSpPr/>
              <p:nvPr/>
            </p:nvSpPr>
            <p:spPr bwMode="auto">
              <a:xfrm>
                <a:off x="1081728" y="-1523647"/>
                <a:ext cx="1085145" cy="929566"/>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42" name="Isosceles Triangle 141"/>
              <p:cNvSpPr/>
              <p:nvPr/>
            </p:nvSpPr>
            <p:spPr bwMode="auto">
              <a:xfrm>
                <a:off x="1688100" y="-1306514"/>
                <a:ext cx="1085145" cy="92956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grpSp>
      <p:sp>
        <p:nvSpPr>
          <p:cNvPr id="2" name="Title 1"/>
          <p:cNvSpPr>
            <a:spLocks noGrp="1"/>
          </p:cNvSpPr>
          <p:nvPr>
            <p:ph type="title"/>
          </p:nvPr>
        </p:nvSpPr>
        <p:spPr>
          <a:xfrm>
            <a:off x="519112" y="228600"/>
            <a:ext cx="11669713" cy="664797"/>
          </a:xfrm>
        </p:spPr>
        <p:txBody>
          <a:bodyPr/>
          <a:lstStyle/>
          <a:p>
            <a:r>
              <a:rPr lang="en-US" sz="4800" dirty="0"/>
              <a:t>Authenticating Users from Business Partners (I)</a:t>
            </a:r>
          </a:p>
        </p:txBody>
      </p:sp>
      <p:grpSp>
        <p:nvGrpSpPr>
          <p:cNvPr id="39" name="Group 38"/>
          <p:cNvGrpSpPr/>
          <p:nvPr/>
        </p:nvGrpSpPr>
        <p:grpSpPr>
          <a:xfrm>
            <a:off x="602955" y="2854299"/>
            <a:ext cx="1085145" cy="929566"/>
            <a:chOff x="644919" y="4502608"/>
            <a:chExt cx="1926876" cy="1650617"/>
          </a:xfrm>
        </p:grpSpPr>
        <p:sp>
          <p:nvSpPr>
            <p:cNvPr id="43" name="Isosceles Triangle 42"/>
            <p:cNvSpPr/>
            <p:nvPr/>
          </p:nvSpPr>
          <p:spPr bwMode="auto">
            <a:xfrm>
              <a:off x="644919" y="4502608"/>
              <a:ext cx="1926876" cy="1650617"/>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45" name="Group 44"/>
            <p:cNvGrpSpPr/>
            <p:nvPr/>
          </p:nvGrpSpPr>
          <p:grpSpPr>
            <a:xfrm>
              <a:off x="987709" y="5108633"/>
              <a:ext cx="1037834" cy="958035"/>
              <a:chOff x="1794674" y="3936014"/>
              <a:chExt cx="1336141" cy="1233406"/>
            </a:xfrm>
          </p:grpSpPr>
          <p:sp>
            <p:nvSpPr>
              <p:cNvPr id="49"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60" name="Group 59"/>
              <p:cNvGrpSpPr/>
              <p:nvPr/>
            </p:nvGrpSpPr>
            <p:grpSpPr>
              <a:xfrm>
                <a:off x="1794674" y="4339140"/>
                <a:ext cx="821570" cy="830280"/>
                <a:chOff x="5842384" y="3704919"/>
                <a:chExt cx="1032829" cy="1043779"/>
              </a:xfrm>
              <a:solidFill>
                <a:schemeClr val="bg1"/>
              </a:solidFill>
            </p:grpSpPr>
            <p:sp>
              <p:nvSpPr>
                <p:cNvPr id="62"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72" name="Up-Down Arrow 71"/>
          <p:cNvSpPr/>
          <p:nvPr/>
        </p:nvSpPr>
        <p:spPr bwMode="auto">
          <a:xfrm>
            <a:off x="1016104" y="1885958"/>
            <a:ext cx="258846" cy="96834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81" name="Group 80"/>
          <p:cNvGrpSpPr/>
          <p:nvPr/>
        </p:nvGrpSpPr>
        <p:grpSpPr>
          <a:xfrm>
            <a:off x="709184" y="1265609"/>
            <a:ext cx="613840" cy="620348"/>
            <a:chOff x="4309069" y="4226808"/>
            <a:chExt cx="1032829" cy="1043779"/>
          </a:xfrm>
        </p:grpSpPr>
        <p:sp>
          <p:nvSpPr>
            <p:cNvPr id="82"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1" name="Group 90"/>
          <p:cNvGrpSpPr/>
          <p:nvPr/>
        </p:nvGrpSpPr>
        <p:grpSpPr>
          <a:xfrm>
            <a:off x="602955" y="5741496"/>
            <a:ext cx="1085145" cy="929566"/>
            <a:chOff x="644919" y="4502608"/>
            <a:chExt cx="1926876" cy="1650617"/>
          </a:xfrm>
        </p:grpSpPr>
        <p:sp>
          <p:nvSpPr>
            <p:cNvPr id="106" name="Isosceles Triangle 105"/>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107" name="Group 106"/>
            <p:cNvGrpSpPr/>
            <p:nvPr/>
          </p:nvGrpSpPr>
          <p:grpSpPr>
            <a:xfrm>
              <a:off x="987709" y="5108633"/>
              <a:ext cx="1037834" cy="958035"/>
              <a:chOff x="1794674" y="3936014"/>
              <a:chExt cx="1336141" cy="1233406"/>
            </a:xfrm>
          </p:grpSpPr>
          <p:sp>
            <p:nvSpPr>
              <p:cNvPr id="108"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09" name="Group 108"/>
              <p:cNvGrpSpPr/>
              <p:nvPr/>
            </p:nvGrpSpPr>
            <p:grpSpPr>
              <a:xfrm>
                <a:off x="1794674" y="4339140"/>
                <a:ext cx="821570" cy="830280"/>
                <a:chOff x="5842384" y="3704919"/>
                <a:chExt cx="1032829" cy="1043779"/>
              </a:xfrm>
              <a:solidFill>
                <a:schemeClr val="bg1"/>
              </a:solidFill>
            </p:grpSpPr>
            <p:sp>
              <p:nvSpPr>
                <p:cNvPr id="110"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92" name="Up-Down Arrow 91"/>
          <p:cNvSpPr/>
          <p:nvPr/>
        </p:nvSpPr>
        <p:spPr bwMode="auto">
          <a:xfrm>
            <a:off x="1016104" y="4773155"/>
            <a:ext cx="258846" cy="96834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5" name="Group 4"/>
          <p:cNvGrpSpPr/>
          <p:nvPr/>
        </p:nvGrpSpPr>
        <p:grpSpPr>
          <a:xfrm>
            <a:off x="709184" y="4152806"/>
            <a:ext cx="613840" cy="620348"/>
            <a:chOff x="709184" y="4152806"/>
            <a:chExt cx="613840" cy="620348"/>
          </a:xfrm>
          <a:solidFill>
            <a:schemeClr val="accent2">
              <a:lumMod val="75000"/>
            </a:schemeClr>
          </a:solidFill>
        </p:grpSpPr>
        <p:sp>
          <p:nvSpPr>
            <p:cNvPr id="98" name="Freeform 6"/>
            <p:cNvSpPr>
              <a:spLocks/>
            </p:cNvSpPr>
            <p:nvPr/>
          </p:nvSpPr>
          <p:spPr bwMode="auto">
            <a:xfrm>
              <a:off x="709184" y="4362120"/>
              <a:ext cx="182200" cy="284146"/>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7"/>
            <p:cNvSpPr>
              <a:spLocks/>
            </p:cNvSpPr>
            <p:nvPr/>
          </p:nvSpPr>
          <p:spPr bwMode="auto">
            <a:xfrm>
              <a:off x="1138655" y="4362120"/>
              <a:ext cx="184369" cy="284146"/>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8"/>
            <p:cNvSpPr>
              <a:spLocks/>
            </p:cNvSpPr>
            <p:nvPr/>
          </p:nvSpPr>
          <p:spPr bwMode="auto">
            <a:xfrm>
              <a:off x="833904" y="4376218"/>
              <a:ext cx="363316" cy="396936"/>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Oval 9"/>
            <p:cNvSpPr>
              <a:spLocks noChangeArrowheads="1"/>
            </p:cNvSpPr>
            <p:nvPr/>
          </p:nvSpPr>
          <p:spPr bwMode="auto">
            <a:xfrm>
              <a:off x="897891" y="4152806"/>
              <a:ext cx="240764" cy="2396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5" name="Group 94"/>
          <p:cNvGrpSpPr/>
          <p:nvPr/>
        </p:nvGrpSpPr>
        <p:grpSpPr>
          <a:xfrm>
            <a:off x="721408" y="5822824"/>
            <a:ext cx="848238" cy="848238"/>
            <a:chOff x="3063950" y="4018671"/>
            <a:chExt cx="1427220" cy="1427220"/>
          </a:xfrm>
        </p:grpSpPr>
        <p:sp>
          <p:nvSpPr>
            <p:cNvPr id="96"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97"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9" name="Group 8"/>
          <p:cNvGrpSpPr/>
          <p:nvPr/>
        </p:nvGrpSpPr>
        <p:grpSpPr>
          <a:xfrm>
            <a:off x="8295034" y="2637572"/>
            <a:ext cx="3373091" cy="1724548"/>
            <a:chOff x="8295034" y="1343838"/>
            <a:chExt cx="3373091" cy="1724548"/>
          </a:xfrm>
        </p:grpSpPr>
        <p:grpSp>
          <p:nvGrpSpPr>
            <p:cNvPr id="151" name="Group 150"/>
            <p:cNvGrpSpPr/>
            <p:nvPr/>
          </p:nvGrpSpPr>
          <p:grpSpPr>
            <a:xfrm>
              <a:off x="9095117" y="1343838"/>
              <a:ext cx="2573008" cy="1724548"/>
              <a:chOff x="9408951" y="-890895"/>
              <a:chExt cx="2573008" cy="1724548"/>
            </a:xfrm>
          </p:grpSpPr>
          <p:sp>
            <p:nvSpPr>
              <p:cNvPr id="152"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153" name="Rectangle 152"/>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154" name="Group 153"/>
            <p:cNvGrpSpPr/>
            <p:nvPr/>
          </p:nvGrpSpPr>
          <p:grpSpPr>
            <a:xfrm>
              <a:off x="8295034" y="1908815"/>
              <a:ext cx="1119305" cy="910604"/>
              <a:chOff x="8126216" y="-1012633"/>
              <a:chExt cx="1119305" cy="910604"/>
            </a:xfrm>
          </p:grpSpPr>
          <p:sp>
            <p:nvSpPr>
              <p:cNvPr id="155"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6"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7"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nvGrpSpPr>
          <p:cNvPr id="187" name="Group 186"/>
          <p:cNvGrpSpPr/>
          <p:nvPr/>
        </p:nvGrpSpPr>
        <p:grpSpPr>
          <a:xfrm>
            <a:off x="721408" y="2935627"/>
            <a:ext cx="848238" cy="848238"/>
            <a:chOff x="3063950" y="4018671"/>
            <a:chExt cx="1427220" cy="1427220"/>
          </a:xfrm>
        </p:grpSpPr>
        <p:sp>
          <p:nvSpPr>
            <p:cNvPr id="188" name="Oval Blue"/>
            <p:cNvSpPr>
              <a:spLocks noChangeAspect="1"/>
            </p:cNvSpPr>
            <p:nvPr/>
          </p:nvSpPr>
          <p:spPr bwMode="auto">
            <a:xfrm>
              <a:off x="3063950" y="4018671"/>
              <a:ext cx="1427220" cy="1427220"/>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89"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5436376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159"/>
                                        </p:tgtEl>
                                        <p:attrNameLst>
                                          <p:attrName>style.visibility</p:attrName>
                                        </p:attrNameLst>
                                      </p:cBhvr>
                                      <p:to>
                                        <p:strVal val="visible"/>
                                      </p:to>
                                    </p:set>
                                    <p:animEffect transition="in" filter="fade">
                                      <p:cBhvr>
                                        <p:cTn id="13" dur="500"/>
                                        <p:tgtEl>
                                          <p:spTgt spid="159"/>
                                        </p:tgtEl>
                                      </p:cBhvr>
                                    </p:animEffect>
                                  </p:childTnLst>
                                </p:cTn>
                              </p:par>
                              <p:par>
                                <p:cTn id="14" presetID="10" presetClass="entr" presetSubtype="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0"/>
                                        </p:tgtEl>
                                        <p:attrNameLst>
                                          <p:attrName>style.visibility</p:attrName>
                                        </p:attrNameLst>
                                      </p:cBhvr>
                                      <p:to>
                                        <p:strVal val="visible"/>
                                      </p:to>
                                    </p:set>
                                    <p:animEffect transition="in" filter="wipe(left)">
                                      <p:cBhvr>
                                        <p:cTn id="21" dur="500"/>
                                        <p:tgtEl>
                                          <p:spTgt spid="15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3"/>
                                        </p:tgtEl>
                                        <p:attrNameLst>
                                          <p:attrName>style.visibility</p:attrName>
                                        </p:attrNameLst>
                                      </p:cBhvr>
                                      <p:to>
                                        <p:strVal val="visible"/>
                                      </p:to>
                                    </p:set>
                                    <p:animEffect transition="in" filter="fade">
                                      <p:cBhvr>
                                        <p:cTn id="26" dur="500"/>
                                        <p:tgtEl>
                                          <p:spTgt spid="14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wipe(up)">
                                      <p:cBhvr>
                                        <p:cTn id="31" dur="500"/>
                                        <p:tgtEl>
                                          <p:spTgt spid="9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5"/>
                                        </p:tgtEl>
                                        <p:attrNameLst>
                                          <p:attrName>style.visibility</p:attrName>
                                        </p:attrNameLst>
                                      </p:cBhvr>
                                      <p:to>
                                        <p:strVal val="visible"/>
                                      </p:to>
                                    </p:set>
                                    <p:animEffect transition="in" filter="fade">
                                      <p:cBhvr>
                                        <p:cTn id="36" dur="500"/>
                                        <p:tgtEl>
                                          <p:spTgt spid="95"/>
                                        </p:tgtEl>
                                      </p:cBhvr>
                                    </p:animEffect>
                                  </p:childTnLst>
                                </p:cTn>
                              </p:par>
                              <p:par>
                                <p:cTn id="37" presetID="64" presetClass="path" presetSubtype="0" fill="hold" nodeType="withEffect">
                                  <p:stCondLst>
                                    <p:cond delay="500"/>
                                  </p:stCondLst>
                                  <p:childTnLst>
                                    <p:animMotion origin="layout" path="M -2.08333E-7 3.7037E-7 L -2.08333E-7 -0.2706 " pathEditMode="relative" rAng="0" ptsTypes="AA">
                                      <p:cBhvr>
                                        <p:cTn id="38" dur="500" fill="hold"/>
                                        <p:tgtEl>
                                          <p:spTgt spid="95"/>
                                        </p:tgtEl>
                                        <p:attrNameLst>
                                          <p:attrName>ppt_x</p:attrName>
                                          <p:attrName>ppt_y</p:attrName>
                                        </p:attrNameLst>
                                      </p:cBhvr>
                                      <p:rCtr x="0" y="-13542"/>
                                    </p:animMotion>
                                  </p:childTnLst>
                                </p:cTn>
                              </p:par>
                              <p:par>
                                <p:cTn id="39" presetID="63" presetClass="path" presetSubtype="0" decel="100000" fill="hold" nodeType="withEffect">
                                  <p:stCondLst>
                                    <p:cond delay="1000"/>
                                  </p:stCondLst>
                                  <p:childTnLst>
                                    <p:animMotion origin="layout" path="M -2.08333E-7 -0.2706 L 0.25898 -0.2706 " pathEditMode="relative" rAng="0" ptsTypes="AA">
                                      <p:cBhvr>
                                        <p:cTn id="40" dur="1250" fill="hold"/>
                                        <p:tgtEl>
                                          <p:spTgt spid="95"/>
                                        </p:tgtEl>
                                        <p:attrNameLst>
                                          <p:attrName>ppt_x</p:attrName>
                                          <p:attrName>ppt_y</p:attrName>
                                        </p:attrNameLst>
                                      </p:cBhvr>
                                      <p:rCtr x="12943" y="0"/>
                                    </p:animMotion>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left)">
                                      <p:cBhvr>
                                        <p:cTn id="45" dur="500"/>
                                        <p:tgtEl>
                                          <p:spTgt spid="7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wipe(up)">
                                      <p:cBhvr>
                                        <p:cTn id="55" dur="500"/>
                                        <p:tgtEl>
                                          <p:spTgt spid="7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87"/>
                                        </p:tgtEl>
                                        <p:attrNameLst>
                                          <p:attrName>style.visibility</p:attrName>
                                        </p:attrNameLst>
                                      </p:cBhvr>
                                      <p:to>
                                        <p:strVal val="visible"/>
                                      </p:to>
                                    </p:set>
                                    <p:animEffect transition="in" filter="fade">
                                      <p:cBhvr>
                                        <p:cTn id="60" dur="500"/>
                                        <p:tgtEl>
                                          <p:spTgt spid="187"/>
                                        </p:tgtEl>
                                      </p:cBhvr>
                                    </p:animEffect>
                                  </p:childTnLst>
                                </p:cTn>
                              </p:par>
                              <p:par>
                                <p:cTn id="61" presetID="64" presetClass="path" presetSubtype="0" fill="hold" nodeType="withEffect">
                                  <p:stCondLst>
                                    <p:cond delay="500"/>
                                  </p:stCondLst>
                                  <p:childTnLst>
                                    <p:animMotion origin="layout" path="M -2.08333E-7 3.7037E-7 L -2.08333E-7 -0.2706 " pathEditMode="relative" rAng="0" ptsTypes="AA">
                                      <p:cBhvr>
                                        <p:cTn id="62" dur="500" fill="hold"/>
                                        <p:tgtEl>
                                          <p:spTgt spid="187"/>
                                        </p:tgtEl>
                                        <p:attrNameLst>
                                          <p:attrName>ppt_x</p:attrName>
                                          <p:attrName>ppt_y</p:attrName>
                                        </p:attrNameLst>
                                      </p:cBhvr>
                                      <p:rCtr x="0" y="-13542"/>
                                    </p:animMotion>
                                  </p:childTnLst>
                                </p:cTn>
                              </p:par>
                              <p:par>
                                <p:cTn id="63" presetID="63" presetClass="path" presetSubtype="0" decel="100000" fill="hold" nodeType="withEffect">
                                  <p:stCondLst>
                                    <p:cond delay="1000"/>
                                  </p:stCondLst>
                                  <p:childTnLst>
                                    <p:animMotion origin="layout" path="M -2.08333E-7 -0.2706 L 0.25911 -0.13796 " pathEditMode="relative" rAng="0" ptsTypes="AA">
                                      <p:cBhvr>
                                        <p:cTn id="64" dur="1250" fill="hold"/>
                                        <p:tgtEl>
                                          <p:spTgt spid="187"/>
                                        </p:tgtEl>
                                        <p:attrNameLst>
                                          <p:attrName>ppt_x</p:attrName>
                                          <p:attrName>ppt_y</p:attrName>
                                        </p:attrNameLst>
                                      </p:cBhvr>
                                      <p:rCtr x="12956" y="6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150" grpId="0" animBg="1"/>
      <p:bldP spid="36" grpId="0" animBg="1"/>
      <p:bldP spid="72" grpId="0" animBg="1"/>
      <p:bldP spid="9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ight Arrow 140"/>
          <p:cNvSpPr/>
          <p:nvPr/>
        </p:nvSpPr>
        <p:spPr bwMode="auto">
          <a:xfrm rot="1275726" flipV="1">
            <a:off x="1486110" y="2067748"/>
            <a:ext cx="4784196"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42" name="Right Arrow 141"/>
          <p:cNvSpPr/>
          <p:nvPr/>
        </p:nvSpPr>
        <p:spPr bwMode="auto">
          <a:xfrm rot="2554856" flipV="1">
            <a:off x="1388380" y="1932330"/>
            <a:ext cx="1509300"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1" name="Freeform 11"/>
          <p:cNvSpPr>
            <a:spLocks noEditPoints="1"/>
          </p:cNvSpPr>
          <p:nvPr/>
        </p:nvSpPr>
        <p:spPr bwMode="auto">
          <a:xfrm>
            <a:off x="2410923" y="2473709"/>
            <a:ext cx="2094526" cy="1508301"/>
          </a:xfrm>
          <a:custGeom>
            <a:avLst/>
            <a:gdLst>
              <a:gd name="T0" fmla="*/ 870 w 882"/>
              <a:gd name="T1" fmla="*/ 426 h 635"/>
              <a:gd name="T2" fmla="*/ 826 w 882"/>
              <a:gd name="T3" fmla="*/ 415 h 635"/>
              <a:gd name="T4" fmla="*/ 842 w 882"/>
              <a:gd name="T5" fmla="*/ 371 h 635"/>
              <a:gd name="T6" fmla="*/ 814 w 882"/>
              <a:gd name="T7" fmla="*/ 354 h 635"/>
              <a:gd name="T8" fmla="*/ 773 w 882"/>
              <a:gd name="T9" fmla="*/ 375 h 635"/>
              <a:gd name="T10" fmla="*/ 757 w 882"/>
              <a:gd name="T11" fmla="*/ 325 h 635"/>
              <a:gd name="T12" fmla="*/ 724 w 882"/>
              <a:gd name="T13" fmla="*/ 331 h 635"/>
              <a:gd name="T14" fmla="*/ 705 w 882"/>
              <a:gd name="T15" fmla="*/ 379 h 635"/>
              <a:gd name="T16" fmla="*/ 665 w 882"/>
              <a:gd name="T17" fmla="*/ 354 h 635"/>
              <a:gd name="T18" fmla="*/ 643 w 882"/>
              <a:gd name="T19" fmla="*/ 380 h 635"/>
              <a:gd name="T20" fmla="*/ 656 w 882"/>
              <a:gd name="T21" fmla="*/ 424 h 635"/>
              <a:gd name="T22" fmla="*/ 610 w 882"/>
              <a:gd name="T23" fmla="*/ 432 h 635"/>
              <a:gd name="T24" fmla="*/ 609 w 882"/>
              <a:gd name="T25" fmla="*/ 465 h 635"/>
              <a:gd name="T26" fmla="*/ 648 w 882"/>
              <a:gd name="T27" fmla="*/ 491 h 635"/>
              <a:gd name="T28" fmla="*/ 618 w 882"/>
              <a:gd name="T29" fmla="*/ 526 h 635"/>
              <a:gd name="T30" fmla="*/ 639 w 882"/>
              <a:gd name="T31" fmla="*/ 552 h 635"/>
              <a:gd name="T32" fmla="*/ 685 w 882"/>
              <a:gd name="T33" fmla="*/ 547 h 635"/>
              <a:gd name="T34" fmla="*/ 684 w 882"/>
              <a:gd name="T35" fmla="*/ 593 h 635"/>
              <a:gd name="T36" fmla="*/ 717 w 882"/>
              <a:gd name="T37" fmla="*/ 600 h 635"/>
              <a:gd name="T38" fmla="*/ 744 w 882"/>
              <a:gd name="T39" fmla="*/ 567 h 635"/>
              <a:gd name="T40" fmla="*/ 770 w 882"/>
              <a:gd name="T41" fmla="*/ 600 h 635"/>
              <a:gd name="T42" fmla="*/ 803 w 882"/>
              <a:gd name="T43" fmla="*/ 593 h 635"/>
              <a:gd name="T44" fmla="*/ 802 w 882"/>
              <a:gd name="T45" fmla="*/ 547 h 635"/>
              <a:gd name="T46" fmla="*/ 849 w 882"/>
              <a:gd name="T47" fmla="*/ 552 h 635"/>
              <a:gd name="T48" fmla="*/ 869 w 882"/>
              <a:gd name="T49" fmla="*/ 526 h 635"/>
              <a:gd name="T50" fmla="*/ 839 w 882"/>
              <a:gd name="T51" fmla="*/ 491 h 635"/>
              <a:gd name="T52" fmla="*/ 878 w 882"/>
              <a:gd name="T53" fmla="*/ 465 h 635"/>
              <a:gd name="T54" fmla="*/ 877 w 882"/>
              <a:gd name="T55" fmla="*/ 432 h 635"/>
              <a:gd name="T56" fmla="*/ 744 w 882"/>
              <a:gd name="T57" fmla="*/ 523 h 635"/>
              <a:gd name="T58" fmla="*/ 689 w 882"/>
              <a:gd name="T59" fmla="*/ 468 h 635"/>
              <a:gd name="T60" fmla="*/ 744 w 882"/>
              <a:gd name="T61" fmla="*/ 414 h 635"/>
              <a:gd name="T62" fmla="*/ 799 w 882"/>
              <a:gd name="T63" fmla="*/ 468 h 635"/>
              <a:gd name="T64" fmla="*/ 624 w 882"/>
              <a:gd name="T65" fmla="*/ 219 h 635"/>
              <a:gd name="T66" fmla="*/ 427 w 882"/>
              <a:gd name="T67" fmla="*/ 187 h 635"/>
              <a:gd name="T68" fmla="*/ 298 w 882"/>
              <a:gd name="T69" fmla="*/ 14 h 635"/>
              <a:gd name="T70" fmla="*/ 32 w 882"/>
              <a:gd name="T71" fmla="*/ 187 h 635"/>
              <a:gd name="T72" fmla="*/ 32 w 882"/>
              <a:gd name="T73" fmla="*/ 251 h 635"/>
              <a:gd name="T74" fmla="*/ 68 w 882"/>
              <a:gd name="T75" fmla="*/ 412 h 635"/>
              <a:gd name="T76" fmla="*/ 280 w 882"/>
              <a:gd name="T77" fmla="*/ 437 h 635"/>
              <a:gd name="T78" fmla="*/ 312 w 882"/>
              <a:gd name="T79" fmla="*/ 635 h 635"/>
              <a:gd name="T80" fmla="*/ 344 w 882"/>
              <a:gd name="T81" fmla="*/ 437 h 635"/>
              <a:gd name="T82" fmla="*/ 557 w 882"/>
              <a:gd name="T83" fmla="*/ 412 h 635"/>
              <a:gd name="T84" fmla="*/ 592 w 882"/>
              <a:gd name="T85" fmla="*/ 251 h 635"/>
              <a:gd name="T86" fmla="*/ 194 w 882"/>
              <a:gd name="T87" fmla="*/ 365 h 635"/>
              <a:gd name="T88" fmla="*/ 431 w 882"/>
              <a:gd name="T89"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2" h="635">
                <a:moveTo>
                  <a:pt x="877" y="432"/>
                </a:moveTo>
                <a:cubicBezTo>
                  <a:pt x="876" y="429"/>
                  <a:pt x="874" y="427"/>
                  <a:pt x="870" y="426"/>
                </a:cubicBezTo>
                <a:cubicBezTo>
                  <a:pt x="832" y="424"/>
                  <a:pt x="832" y="424"/>
                  <a:pt x="832" y="424"/>
                </a:cubicBezTo>
                <a:cubicBezTo>
                  <a:pt x="830" y="421"/>
                  <a:pt x="828" y="417"/>
                  <a:pt x="826" y="415"/>
                </a:cubicBezTo>
                <a:cubicBezTo>
                  <a:pt x="844" y="380"/>
                  <a:pt x="844" y="380"/>
                  <a:pt x="844" y="380"/>
                </a:cubicBezTo>
                <a:cubicBezTo>
                  <a:pt x="846" y="377"/>
                  <a:pt x="845" y="373"/>
                  <a:pt x="842" y="371"/>
                </a:cubicBezTo>
                <a:cubicBezTo>
                  <a:pt x="822" y="355"/>
                  <a:pt x="822" y="355"/>
                  <a:pt x="822" y="355"/>
                </a:cubicBezTo>
                <a:cubicBezTo>
                  <a:pt x="820" y="352"/>
                  <a:pt x="816" y="352"/>
                  <a:pt x="814" y="354"/>
                </a:cubicBezTo>
                <a:cubicBezTo>
                  <a:pt x="782" y="379"/>
                  <a:pt x="782" y="379"/>
                  <a:pt x="782" y="379"/>
                </a:cubicBezTo>
                <a:cubicBezTo>
                  <a:pt x="780" y="377"/>
                  <a:pt x="777" y="376"/>
                  <a:pt x="773" y="375"/>
                </a:cubicBezTo>
                <a:cubicBezTo>
                  <a:pt x="764" y="331"/>
                  <a:pt x="764" y="331"/>
                  <a:pt x="764" y="331"/>
                </a:cubicBezTo>
                <a:cubicBezTo>
                  <a:pt x="763" y="328"/>
                  <a:pt x="760" y="325"/>
                  <a:pt x="757" y="325"/>
                </a:cubicBezTo>
                <a:cubicBezTo>
                  <a:pt x="730" y="325"/>
                  <a:pt x="730" y="325"/>
                  <a:pt x="730" y="325"/>
                </a:cubicBezTo>
                <a:cubicBezTo>
                  <a:pt x="728" y="325"/>
                  <a:pt x="725" y="328"/>
                  <a:pt x="724" y="331"/>
                </a:cubicBezTo>
                <a:cubicBezTo>
                  <a:pt x="714" y="375"/>
                  <a:pt x="714" y="375"/>
                  <a:pt x="714" y="375"/>
                </a:cubicBezTo>
                <a:cubicBezTo>
                  <a:pt x="711" y="376"/>
                  <a:pt x="708" y="377"/>
                  <a:pt x="705" y="379"/>
                </a:cubicBezTo>
                <a:cubicBezTo>
                  <a:pt x="674" y="354"/>
                  <a:pt x="674" y="354"/>
                  <a:pt x="674" y="354"/>
                </a:cubicBezTo>
                <a:cubicBezTo>
                  <a:pt x="671" y="352"/>
                  <a:pt x="667" y="352"/>
                  <a:pt x="665" y="354"/>
                </a:cubicBezTo>
                <a:cubicBezTo>
                  <a:pt x="645" y="371"/>
                  <a:pt x="645" y="371"/>
                  <a:pt x="645" y="371"/>
                </a:cubicBezTo>
                <a:cubicBezTo>
                  <a:pt x="642" y="373"/>
                  <a:pt x="642" y="377"/>
                  <a:pt x="643" y="380"/>
                </a:cubicBezTo>
                <a:cubicBezTo>
                  <a:pt x="661" y="415"/>
                  <a:pt x="661" y="415"/>
                  <a:pt x="661" y="415"/>
                </a:cubicBezTo>
                <a:cubicBezTo>
                  <a:pt x="659" y="417"/>
                  <a:pt x="658" y="421"/>
                  <a:pt x="656" y="424"/>
                </a:cubicBezTo>
                <a:cubicBezTo>
                  <a:pt x="617" y="426"/>
                  <a:pt x="617" y="426"/>
                  <a:pt x="617" y="426"/>
                </a:cubicBezTo>
                <a:cubicBezTo>
                  <a:pt x="613" y="426"/>
                  <a:pt x="611" y="429"/>
                  <a:pt x="610" y="432"/>
                </a:cubicBezTo>
                <a:cubicBezTo>
                  <a:pt x="606" y="457"/>
                  <a:pt x="606" y="457"/>
                  <a:pt x="606" y="457"/>
                </a:cubicBezTo>
                <a:cubicBezTo>
                  <a:pt x="606" y="460"/>
                  <a:pt x="607" y="464"/>
                  <a:pt x="609" y="465"/>
                </a:cubicBezTo>
                <a:cubicBezTo>
                  <a:pt x="646" y="480"/>
                  <a:pt x="646" y="480"/>
                  <a:pt x="646" y="480"/>
                </a:cubicBezTo>
                <a:cubicBezTo>
                  <a:pt x="647" y="484"/>
                  <a:pt x="647" y="487"/>
                  <a:pt x="648" y="491"/>
                </a:cubicBezTo>
                <a:cubicBezTo>
                  <a:pt x="619" y="518"/>
                  <a:pt x="619" y="518"/>
                  <a:pt x="619" y="518"/>
                </a:cubicBezTo>
                <a:cubicBezTo>
                  <a:pt x="617" y="519"/>
                  <a:pt x="616" y="523"/>
                  <a:pt x="618" y="526"/>
                </a:cubicBezTo>
                <a:cubicBezTo>
                  <a:pt x="631" y="549"/>
                  <a:pt x="631" y="549"/>
                  <a:pt x="631" y="549"/>
                </a:cubicBezTo>
                <a:cubicBezTo>
                  <a:pt x="632" y="551"/>
                  <a:pt x="636" y="553"/>
                  <a:pt x="639" y="552"/>
                </a:cubicBezTo>
                <a:cubicBezTo>
                  <a:pt x="677" y="539"/>
                  <a:pt x="677" y="539"/>
                  <a:pt x="677" y="539"/>
                </a:cubicBezTo>
                <a:cubicBezTo>
                  <a:pt x="679" y="542"/>
                  <a:pt x="682" y="545"/>
                  <a:pt x="685" y="547"/>
                </a:cubicBezTo>
                <a:cubicBezTo>
                  <a:pt x="680" y="586"/>
                  <a:pt x="680" y="586"/>
                  <a:pt x="680" y="586"/>
                </a:cubicBezTo>
                <a:cubicBezTo>
                  <a:pt x="679" y="589"/>
                  <a:pt x="681" y="592"/>
                  <a:pt x="684" y="593"/>
                </a:cubicBezTo>
                <a:cubicBezTo>
                  <a:pt x="709" y="602"/>
                  <a:pt x="709" y="602"/>
                  <a:pt x="709" y="602"/>
                </a:cubicBezTo>
                <a:cubicBezTo>
                  <a:pt x="712" y="603"/>
                  <a:pt x="715" y="602"/>
                  <a:pt x="717" y="600"/>
                </a:cubicBezTo>
                <a:cubicBezTo>
                  <a:pt x="738" y="566"/>
                  <a:pt x="738" y="566"/>
                  <a:pt x="738" y="566"/>
                </a:cubicBezTo>
                <a:cubicBezTo>
                  <a:pt x="740" y="566"/>
                  <a:pt x="742" y="567"/>
                  <a:pt x="744" y="567"/>
                </a:cubicBezTo>
                <a:cubicBezTo>
                  <a:pt x="746" y="567"/>
                  <a:pt x="747" y="566"/>
                  <a:pt x="749" y="566"/>
                </a:cubicBezTo>
                <a:cubicBezTo>
                  <a:pt x="770" y="600"/>
                  <a:pt x="770" y="600"/>
                  <a:pt x="770" y="600"/>
                </a:cubicBezTo>
                <a:cubicBezTo>
                  <a:pt x="772" y="602"/>
                  <a:pt x="776" y="603"/>
                  <a:pt x="779" y="602"/>
                </a:cubicBezTo>
                <a:cubicBezTo>
                  <a:pt x="803" y="593"/>
                  <a:pt x="803" y="593"/>
                  <a:pt x="803" y="593"/>
                </a:cubicBezTo>
                <a:cubicBezTo>
                  <a:pt x="806" y="592"/>
                  <a:pt x="808" y="589"/>
                  <a:pt x="807" y="586"/>
                </a:cubicBezTo>
                <a:cubicBezTo>
                  <a:pt x="802" y="547"/>
                  <a:pt x="802" y="547"/>
                  <a:pt x="802" y="547"/>
                </a:cubicBezTo>
                <a:cubicBezTo>
                  <a:pt x="805" y="544"/>
                  <a:pt x="808" y="542"/>
                  <a:pt x="811" y="539"/>
                </a:cubicBezTo>
                <a:cubicBezTo>
                  <a:pt x="849" y="552"/>
                  <a:pt x="849" y="552"/>
                  <a:pt x="849" y="552"/>
                </a:cubicBezTo>
                <a:cubicBezTo>
                  <a:pt x="851" y="553"/>
                  <a:pt x="855" y="551"/>
                  <a:pt x="856" y="549"/>
                </a:cubicBezTo>
                <a:cubicBezTo>
                  <a:pt x="869" y="526"/>
                  <a:pt x="869" y="526"/>
                  <a:pt x="869" y="526"/>
                </a:cubicBezTo>
                <a:cubicBezTo>
                  <a:pt x="871" y="523"/>
                  <a:pt x="870" y="519"/>
                  <a:pt x="869" y="518"/>
                </a:cubicBezTo>
                <a:cubicBezTo>
                  <a:pt x="839" y="491"/>
                  <a:pt x="839" y="491"/>
                  <a:pt x="839" y="491"/>
                </a:cubicBezTo>
                <a:cubicBezTo>
                  <a:pt x="840" y="487"/>
                  <a:pt x="840" y="484"/>
                  <a:pt x="841" y="480"/>
                </a:cubicBezTo>
                <a:cubicBezTo>
                  <a:pt x="878" y="465"/>
                  <a:pt x="878" y="465"/>
                  <a:pt x="878" y="465"/>
                </a:cubicBezTo>
                <a:cubicBezTo>
                  <a:pt x="881" y="464"/>
                  <a:pt x="882" y="461"/>
                  <a:pt x="882" y="457"/>
                </a:cubicBezTo>
                <a:cubicBezTo>
                  <a:pt x="877" y="432"/>
                  <a:pt x="877" y="432"/>
                  <a:pt x="877" y="432"/>
                </a:cubicBezTo>
                <a:close/>
                <a:moveTo>
                  <a:pt x="782" y="507"/>
                </a:moveTo>
                <a:cubicBezTo>
                  <a:pt x="772" y="517"/>
                  <a:pt x="759" y="523"/>
                  <a:pt x="744" y="523"/>
                </a:cubicBezTo>
                <a:cubicBezTo>
                  <a:pt x="729" y="523"/>
                  <a:pt x="715" y="517"/>
                  <a:pt x="705" y="507"/>
                </a:cubicBezTo>
                <a:cubicBezTo>
                  <a:pt x="695" y="497"/>
                  <a:pt x="689" y="484"/>
                  <a:pt x="689" y="468"/>
                </a:cubicBezTo>
                <a:cubicBezTo>
                  <a:pt x="689" y="453"/>
                  <a:pt x="695" y="439"/>
                  <a:pt x="705" y="430"/>
                </a:cubicBezTo>
                <a:cubicBezTo>
                  <a:pt x="715" y="419"/>
                  <a:pt x="729" y="414"/>
                  <a:pt x="744" y="414"/>
                </a:cubicBezTo>
                <a:cubicBezTo>
                  <a:pt x="759" y="414"/>
                  <a:pt x="772" y="419"/>
                  <a:pt x="782" y="430"/>
                </a:cubicBezTo>
                <a:cubicBezTo>
                  <a:pt x="792" y="439"/>
                  <a:pt x="799" y="453"/>
                  <a:pt x="799" y="468"/>
                </a:cubicBezTo>
                <a:cubicBezTo>
                  <a:pt x="799" y="484"/>
                  <a:pt x="792" y="497"/>
                  <a:pt x="782" y="507"/>
                </a:cubicBezTo>
                <a:close/>
                <a:moveTo>
                  <a:pt x="624" y="219"/>
                </a:moveTo>
                <a:cubicBezTo>
                  <a:pt x="624" y="201"/>
                  <a:pt x="610" y="187"/>
                  <a:pt x="592" y="187"/>
                </a:cubicBez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3"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7" y="412"/>
                </a:cubicBezTo>
                <a:cubicBezTo>
                  <a:pt x="464" y="251"/>
                  <a:pt x="464" y="251"/>
                  <a:pt x="464" y="251"/>
                </a:cubicBezTo>
                <a:cubicBezTo>
                  <a:pt x="592" y="251"/>
                  <a:pt x="592" y="251"/>
                  <a:pt x="592" y="251"/>
                </a:cubicBezTo>
                <a:cubicBezTo>
                  <a:pt x="610" y="251"/>
                  <a:pt x="624" y="237"/>
                  <a:pt x="624" y="219"/>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Right Arrow 138"/>
          <p:cNvSpPr/>
          <p:nvPr/>
        </p:nvSpPr>
        <p:spPr bwMode="auto">
          <a:xfrm rot="21362627">
            <a:off x="1666570" y="4201986"/>
            <a:ext cx="4430741"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40" name="Right Arrow 139"/>
          <p:cNvSpPr/>
          <p:nvPr/>
        </p:nvSpPr>
        <p:spPr bwMode="auto">
          <a:xfrm rot="19651616">
            <a:off x="1604508" y="3840010"/>
            <a:ext cx="1202831"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2" name="Title 1"/>
          <p:cNvSpPr>
            <a:spLocks noGrp="1"/>
          </p:cNvSpPr>
          <p:nvPr>
            <p:ph type="title"/>
          </p:nvPr>
        </p:nvSpPr>
        <p:spPr>
          <a:xfrm>
            <a:off x="519112" y="228600"/>
            <a:ext cx="11669713" cy="664797"/>
          </a:xfrm>
        </p:spPr>
        <p:txBody>
          <a:bodyPr/>
          <a:lstStyle/>
          <a:p>
            <a:r>
              <a:rPr lang="en-US" sz="4800" dirty="0" smtClean="0"/>
              <a:t>Authenticating Users from Business Partners (II)</a:t>
            </a:r>
            <a:endParaRPr lang="en-US" sz="4800" dirty="0"/>
          </a:p>
        </p:txBody>
      </p:sp>
      <p:sp>
        <p:nvSpPr>
          <p:cNvPr id="44" name="Rectangle 43"/>
          <p:cNvSpPr/>
          <p:nvPr/>
        </p:nvSpPr>
        <p:spPr bwMode="auto">
          <a:xfrm>
            <a:off x="519112" y="3966975"/>
            <a:ext cx="1252830" cy="2782132"/>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45" name="Rectangle 44"/>
          <p:cNvSpPr/>
          <p:nvPr/>
        </p:nvSpPr>
        <p:spPr bwMode="auto">
          <a:xfrm>
            <a:off x="519112" y="1079778"/>
            <a:ext cx="1252830" cy="2782132"/>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grpSp>
        <p:nvGrpSpPr>
          <p:cNvPr id="49" name="Group 48"/>
          <p:cNvGrpSpPr>
            <a:grpSpLocks noChangeAspect="1"/>
          </p:cNvGrpSpPr>
          <p:nvPr/>
        </p:nvGrpSpPr>
        <p:grpSpPr>
          <a:xfrm>
            <a:off x="964823" y="1177146"/>
            <a:ext cx="618923" cy="457200"/>
            <a:chOff x="-649698" y="1228115"/>
            <a:chExt cx="1168810" cy="863403"/>
          </a:xfrm>
        </p:grpSpPr>
        <p:grpSp>
          <p:nvGrpSpPr>
            <p:cNvPr id="50" name="Group 49"/>
            <p:cNvGrpSpPr/>
            <p:nvPr/>
          </p:nvGrpSpPr>
          <p:grpSpPr>
            <a:xfrm>
              <a:off x="-649698" y="1228115"/>
              <a:ext cx="1168810" cy="863403"/>
              <a:chOff x="-1631694" y="803378"/>
              <a:chExt cx="1168810" cy="863403"/>
            </a:xfrm>
          </p:grpSpPr>
          <p:sp>
            <p:nvSpPr>
              <p:cNvPr id="56" name="Rectangle 55"/>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4"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p:cNvGrpSpPr>
            <a:grpSpLocks noChangeAspect="1"/>
          </p:cNvGrpSpPr>
          <p:nvPr/>
        </p:nvGrpSpPr>
        <p:grpSpPr>
          <a:xfrm>
            <a:off x="964823" y="4064343"/>
            <a:ext cx="618923" cy="457200"/>
            <a:chOff x="-649698" y="1228115"/>
            <a:chExt cx="1168810" cy="863403"/>
          </a:xfrm>
        </p:grpSpPr>
        <p:grpSp>
          <p:nvGrpSpPr>
            <p:cNvPr id="62" name="Group 61"/>
            <p:cNvGrpSpPr/>
            <p:nvPr/>
          </p:nvGrpSpPr>
          <p:grpSpPr>
            <a:xfrm>
              <a:off x="-649698" y="1228115"/>
              <a:ext cx="1168810" cy="863403"/>
              <a:chOff x="-1631694" y="803378"/>
              <a:chExt cx="1168810" cy="863403"/>
            </a:xfrm>
          </p:grpSpPr>
          <p:sp>
            <p:nvSpPr>
              <p:cNvPr id="69" name="Rectangle 68"/>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63"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Group 71"/>
          <p:cNvGrpSpPr/>
          <p:nvPr/>
        </p:nvGrpSpPr>
        <p:grpSpPr>
          <a:xfrm>
            <a:off x="1047166" y="4215652"/>
            <a:ext cx="620400" cy="458291"/>
            <a:chOff x="1047166" y="1259875"/>
            <a:chExt cx="620400" cy="458291"/>
          </a:xfrm>
        </p:grpSpPr>
        <p:grpSp>
          <p:nvGrpSpPr>
            <p:cNvPr id="74" name="Group 73"/>
            <p:cNvGrpSpPr/>
            <p:nvPr/>
          </p:nvGrpSpPr>
          <p:grpSpPr>
            <a:xfrm>
              <a:off x="1047166" y="1259875"/>
              <a:ext cx="620400" cy="458291"/>
              <a:chOff x="-1631694" y="803378"/>
              <a:chExt cx="1168810" cy="863403"/>
            </a:xfrm>
          </p:grpSpPr>
          <p:sp>
            <p:nvSpPr>
              <p:cNvPr id="78" name="Rectangle 77"/>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5" name="Group 74"/>
            <p:cNvGrpSpPr/>
            <p:nvPr/>
          </p:nvGrpSpPr>
          <p:grpSpPr>
            <a:xfrm>
              <a:off x="1188965" y="1374859"/>
              <a:ext cx="336802" cy="228322"/>
              <a:chOff x="1081728" y="-1523647"/>
              <a:chExt cx="1691517" cy="1146699"/>
            </a:xfrm>
          </p:grpSpPr>
          <p:sp>
            <p:nvSpPr>
              <p:cNvPr id="76" name="Isosceles Triangle 75"/>
              <p:cNvSpPr/>
              <p:nvPr/>
            </p:nvSpPr>
            <p:spPr bwMode="auto">
              <a:xfrm>
                <a:off x="1081728" y="-1523647"/>
                <a:ext cx="1085145" cy="929566"/>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77" name="Isosceles Triangle 76"/>
              <p:cNvSpPr/>
              <p:nvPr/>
            </p:nvSpPr>
            <p:spPr bwMode="auto">
              <a:xfrm>
                <a:off x="1688100" y="-1306514"/>
                <a:ext cx="1085145" cy="92956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grpSp>
      <p:grpSp>
        <p:nvGrpSpPr>
          <p:cNvPr id="82" name="Group 81"/>
          <p:cNvGrpSpPr/>
          <p:nvPr/>
        </p:nvGrpSpPr>
        <p:grpSpPr>
          <a:xfrm>
            <a:off x="1047166" y="1328455"/>
            <a:ext cx="620400" cy="458291"/>
            <a:chOff x="1047166" y="1259875"/>
            <a:chExt cx="620400" cy="458291"/>
          </a:xfrm>
        </p:grpSpPr>
        <p:grpSp>
          <p:nvGrpSpPr>
            <p:cNvPr id="83" name="Group 82"/>
            <p:cNvGrpSpPr/>
            <p:nvPr/>
          </p:nvGrpSpPr>
          <p:grpSpPr>
            <a:xfrm>
              <a:off x="1047166" y="1259875"/>
              <a:ext cx="620400" cy="458291"/>
              <a:chOff x="-1631694" y="803378"/>
              <a:chExt cx="1168810" cy="863403"/>
            </a:xfrm>
          </p:grpSpPr>
          <p:sp>
            <p:nvSpPr>
              <p:cNvPr id="88" name="Rectangle 87"/>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4" name="Group 83"/>
            <p:cNvGrpSpPr/>
            <p:nvPr/>
          </p:nvGrpSpPr>
          <p:grpSpPr>
            <a:xfrm>
              <a:off x="1188965" y="1374859"/>
              <a:ext cx="336802" cy="228322"/>
              <a:chOff x="1081728" y="-1523647"/>
              <a:chExt cx="1691517" cy="1146699"/>
            </a:xfrm>
          </p:grpSpPr>
          <p:sp>
            <p:nvSpPr>
              <p:cNvPr id="86" name="Isosceles Triangle 85"/>
              <p:cNvSpPr/>
              <p:nvPr/>
            </p:nvSpPr>
            <p:spPr bwMode="auto">
              <a:xfrm>
                <a:off x="1081728" y="-1523647"/>
                <a:ext cx="1085145" cy="929566"/>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87" name="Isosceles Triangle 86"/>
              <p:cNvSpPr/>
              <p:nvPr/>
            </p:nvSpPr>
            <p:spPr bwMode="auto">
              <a:xfrm>
                <a:off x="1688100" y="-1306514"/>
                <a:ext cx="1085145" cy="92956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grpSp>
      <p:grpSp>
        <p:nvGrpSpPr>
          <p:cNvPr id="90" name="Group 89"/>
          <p:cNvGrpSpPr/>
          <p:nvPr/>
        </p:nvGrpSpPr>
        <p:grpSpPr>
          <a:xfrm>
            <a:off x="602955" y="2854299"/>
            <a:ext cx="1085145" cy="929566"/>
            <a:chOff x="644919" y="4502608"/>
            <a:chExt cx="1926876" cy="1650617"/>
          </a:xfrm>
        </p:grpSpPr>
        <p:sp>
          <p:nvSpPr>
            <p:cNvPr id="91" name="Isosceles Triangle 90"/>
            <p:cNvSpPr/>
            <p:nvPr/>
          </p:nvSpPr>
          <p:spPr bwMode="auto">
            <a:xfrm>
              <a:off x="644919" y="4502608"/>
              <a:ext cx="1926876" cy="1650617"/>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92" name="Group 91"/>
            <p:cNvGrpSpPr/>
            <p:nvPr/>
          </p:nvGrpSpPr>
          <p:grpSpPr>
            <a:xfrm>
              <a:off x="987709" y="5108633"/>
              <a:ext cx="1037834" cy="958035"/>
              <a:chOff x="1794674" y="3936014"/>
              <a:chExt cx="1336141" cy="1233406"/>
            </a:xfrm>
          </p:grpSpPr>
          <p:sp>
            <p:nvSpPr>
              <p:cNvPr id="93"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94" name="Group 93"/>
              <p:cNvGrpSpPr/>
              <p:nvPr/>
            </p:nvGrpSpPr>
            <p:grpSpPr>
              <a:xfrm>
                <a:off x="1794674" y="4339140"/>
                <a:ext cx="821570" cy="830280"/>
                <a:chOff x="5842384" y="3704919"/>
                <a:chExt cx="1032829" cy="1043779"/>
              </a:xfrm>
              <a:solidFill>
                <a:schemeClr val="bg1"/>
              </a:solidFill>
            </p:grpSpPr>
            <p:sp>
              <p:nvSpPr>
                <p:cNvPr id="95"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99" name="Up-Down Arrow 98"/>
          <p:cNvSpPr/>
          <p:nvPr/>
        </p:nvSpPr>
        <p:spPr bwMode="auto">
          <a:xfrm>
            <a:off x="1016104" y="1885958"/>
            <a:ext cx="258846" cy="96834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100" name="Group 99"/>
          <p:cNvGrpSpPr/>
          <p:nvPr/>
        </p:nvGrpSpPr>
        <p:grpSpPr>
          <a:xfrm>
            <a:off x="709184" y="1265609"/>
            <a:ext cx="613840" cy="620348"/>
            <a:chOff x="4309069" y="4226808"/>
            <a:chExt cx="1032829" cy="1043779"/>
          </a:xfrm>
        </p:grpSpPr>
        <p:sp>
          <p:nvSpPr>
            <p:cNvPr id="101"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5" name="Group 104"/>
          <p:cNvGrpSpPr/>
          <p:nvPr/>
        </p:nvGrpSpPr>
        <p:grpSpPr>
          <a:xfrm>
            <a:off x="602955" y="5741496"/>
            <a:ext cx="1085145" cy="929566"/>
            <a:chOff x="644919" y="4502608"/>
            <a:chExt cx="1926876" cy="1650617"/>
          </a:xfrm>
        </p:grpSpPr>
        <p:sp>
          <p:nvSpPr>
            <p:cNvPr id="106" name="Isosceles Triangle 105"/>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107" name="Group 106"/>
            <p:cNvGrpSpPr/>
            <p:nvPr/>
          </p:nvGrpSpPr>
          <p:grpSpPr>
            <a:xfrm>
              <a:off x="987709" y="5108633"/>
              <a:ext cx="1037834" cy="958035"/>
              <a:chOff x="1794674" y="3936014"/>
              <a:chExt cx="1336141" cy="1233406"/>
            </a:xfrm>
          </p:grpSpPr>
          <p:sp>
            <p:nvSpPr>
              <p:cNvPr id="108"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09" name="Group 108"/>
              <p:cNvGrpSpPr/>
              <p:nvPr/>
            </p:nvGrpSpPr>
            <p:grpSpPr>
              <a:xfrm>
                <a:off x="1794674" y="4339140"/>
                <a:ext cx="821570" cy="830280"/>
                <a:chOff x="5842384" y="3704919"/>
                <a:chExt cx="1032829" cy="1043779"/>
              </a:xfrm>
              <a:solidFill>
                <a:schemeClr val="bg1"/>
              </a:solidFill>
            </p:grpSpPr>
            <p:sp>
              <p:nvSpPr>
                <p:cNvPr id="110"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114" name="Up-Down Arrow 113"/>
          <p:cNvSpPr/>
          <p:nvPr/>
        </p:nvSpPr>
        <p:spPr bwMode="auto">
          <a:xfrm>
            <a:off x="1016104" y="4773155"/>
            <a:ext cx="258846" cy="96834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115" name="Group 114"/>
          <p:cNvGrpSpPr/>
          <p:nvPr/>
        </p:nvGrpSpPr>
        <p:grpSpPr>
          <a:xfrm>
            <a:off x="709184" y="4152806"/>
            <a:ext cx="613840" cy="620348"/>
            <a:chOff x="709184" y="4152806"/>
            <a:chExt cx="613840" cy="620348"/>
          </a:xfrm>
          <a:solidFill>
            <a:schemeClr val="accent2">
              <a:lumMod val="75000"/>
            </a:schemeClr>
          </a:solidFill>
        </p:grpSpPr>
        <p:sp>
          <p:nvSpPr>
            <p:cNvPr id="116" name="Freeform 6"/>
            <p:cNvSpPr>
              <a:spLocks/>
            </p:cNvSpPr>
            <p:nvPr/>
          </p:nvSpPr>
          <p:spPr bwMode="auto">
            <a:xfrm>
              <a:off x="709184" y="4362120"/>
              <a:ext cx="182200" cy="284146"/>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7"/>
            <p:cNvSpPr>
              <a:spLocks/>
            </p:cNvSpPr>
            <p:nvPr/>
          </p:nvSpPr>
          <p:spPr bwMode="auto">
            <a:xfrm>
              <a:off x="1138655" y="4362120"/>
              <a:ext cx="184369" cy="284146"/>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8"/>
            <p:cNvSpPr>
              <a:spLocks/>
            </p:cNvSpPr>
            <p:nvPr/>
          </p:nvSpPr>
          <p:spPr bwMode="auto">
            <a:xfrm>
              <a:off x="833904" y="4376218"/>
              <a:ext cx="363316" cy="396936"/>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Oval 9"/>
            <p:cNvSpPr>
              <a:spLocks noChangeArrowheads="1"/>
            </p:cNvSpPr>
            <p:nvPr/>
          </p:nvSpPr>
          <p:spPr bwMode="auto">
            <a:xfrm>
              <a:off x="897891" y="4152806"/>
              <a:ext cx="240764" cy="2396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119"/>
          <p:cNvGrpSpPr/>
          <p:nvPr/>
        </p:nvGrpSpPr>
        <p:grpSpPr>
          <a:xfrm>
            <a:off x="721408" y="5822824"/>
            <a:ext cx="848238" cy="848238"/>
            <a:chOff x="3063950" y="4018671"/>
            <a:chExt cx="1427220" cy="1427220"/>
          </a:xfrm>
        </p:grpSpPr>
        <p:sp>
          <p:nvSpPr>
            <p:cNvPr id="121"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22"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123" name="Group 122"/>
          <p:cNvGrpSpPr/>
          <p:nvPr/>
        </p:nvGrpSpPr>
        <p:grpSpPr>
          <a:xfrm>
            <a:off x="721408" y="2935627"/>
            <a:ext cx="848238" cy="848238"/>
            <a:chOff x="3063950" y="4018671"/>
            <a:chExt cx="1427220" cy="1427220"/>
          </a:xfrm>
        </p:grpSpPr>
        <p:sp>
          <p:nvSpPr>
            <p:cNvPr id="124" name="Oval Blue"/>
            <p:cNvSpPr>
              <a:spLocks noChangeAspect="1"/>
            </p:cNvSpPr>
            <p:nvPr/>
          </p:nvSpPr>
          <p:spPr bwMode="auto">
            <a:xfrm>
              <a:off x="3063950" y="4018671"/>
              <a:ext cx="1427220" cy="1427220"/>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25"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126" name="Freeform 16"/>
          <p:cNvSpPr>
            <a:spLocks noEditPoints="1"/>
          </p:cNvSpPr>
          <p:nvPr/>
        </p:nvSpPr>
        <p:spPr bwMode="auto">
          <a:xfrm>
            <a:off x="6097312" y="2931554"/>
            <a:ext cx="2148134" cy="1613570"/>
          </a:xfrm>
          <a:custGeom>
            <a:avLst/>
            <a:gdLst>
              <a:gd name="T0" fmla="*/ 1154 w 1764"/>
              <a:gd name="T1" fmla="*/ 295 h 1281"/>
              <a:gd name="T2" fmla="*/ 789 w 1764"/>
              <a:gd name="T3" fmla="*/ 191 h 1281"/>
              <a:gd name="T4" fmla="*/ 862 w 1764"/>
              <a:gd name="T5" fmla="*/ 641 h 1281"/>
              <a:gd name="T6" fmla="*/ 789 w 1764"/>
              <a:gd name="T7" fmla="*/ 1090 h 1281"/>
              <a:gd name="T8" fmla="*/ 1154 w 1764"/>
              <a:gd name="T9" fmla="*/ 987 h 1281"/>
              <a:gd name="T10" fmla="*/ 1209 w 1764"/>
              <a:gd name="T11" fmla="*/ 641 h 1281"/>
              <a:gd name="T12" fmla="*/ 1154 w 1764"/>
              <a:gd name="T13" fmla="*/ 295 h 1281"/>
              <a:gd name="T14" fmla="*/ 1704 w 1764"/>
              <a:gd name="T15" fmla="*/ 451 h 1281"/>
              <a:gd name="T16" fmla="*/ 1186 w 1764"/>
              <a:gd name="T17" fmla="*/ 304 h 1281"/>
              <a:gd name="T18" fmla="*/ 1235 w 1764"/>
              <a:gd name="T19" fmla="*/ 641 h 1281"/>
              <a:gd name="T20" fmla="*/ 1186 w 1764"/>
              <a:gd name="T21" fmla="*/ 977 h 1281"/>
              <a:gd name="T22" fmla="*/ 1704 w 1764"/>
              <a:gd name="T23" fmla="*/ 830 h 1281"/>
              <a:gd name="T24" fmla="*/ 1764 w 1764"/>
              <a:gd name="T25" fmla="*/ 641 h 1281"/>
              <a:gd name="T26" fmla="*/ 1704 w 1764"/>
              <a:gd name="T27" fmla="*/ 451 h 1281"/>
              <a:gd name="T28" fmla="*/ 1700 w 1764"/>
              <a:gd name="T29" fmla="*/ 801 h 1281"/>
              <a:gd name="T30" fmla="*/ 1655 w 1764"/>
              <a:gd name="T31" fmla="*/ 641 h 1281"/>
              <a:gd name="T32" fmla="*/ 1700 w 1764"/>
              <a:gd name="T33" fmla="*/ 480 h 1281"/>
              <a:gd name="T34" fmla="*/ 1745 w 1764"/>
              <a:gd name="T35" fmla="*/ 641 h 1281"/>
              <a:gd name="T36" fmla="*/ 1700 w 1764"/>
              <a:gd name="T37" fmla="*/ 801 h 1281"/>
              <a:gd name="T38" fmla="*/ 755 w 1764"/>
              <a:gd name="T39" fmla="*/ 181 h 1281"/>
              <a:gd name="T40" fmla="*/ 181 w 1764"/>
              <a:gd name="T41" fmla="*/ 18 h 1281"/>
              <a:gd name="T42" fmla="*/ 0 w 1764"/>
              <a:gd name="T43" fmla="*/ 641 h 1281"/>
              <a:gd name="T44" fmla="*/ 181 w 1764"/>
              <a:gd name="T45" fmla="*/ 1263 h 1281"/>
              <a:gd name="T46" fmla="*/ 755 w 1764"/>
              <a:gd name="T47" fmla="*/ 1100 h 1281"/>
              <a:gd name="T48" fmla="*/ 838 w 1764"/>
              <a:gd name="T49" fmla="*/ 641 h 1281"/>
              <a:gd name="T50" fmla="*/ 755 w 1764"/>
              <a:gd name="T51" fmla="*/ 181 h 1281"/>
              <a:gd name="T52" fmla="*/ 178 w 1764"/>
              <a:gd name="T53" fmla="*/ 1221 h 1281"/>
              <a:gd name="T54" fmla="*/ 26 w 1764"/>
              <a:gd name="T55" fmla="*/ 641 h 1281"/>
              <a:gd name="T56" fmla="*/ 178 w 1764"/>
              <a:gd name="T57" fmla="*/ 60 h 1281"/>
              <a:gd name="T58" fmla="*/ 329 w 1764"/>
              <a:gd name="T59" fmla="*/ 641 h 1281"/>
              <a:gd name="T60" fmla="*/ 178 w 1764"/>
              <a:gd name="T61" fmla="*/ 122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4" h="1281">
                <a:moveTo>
                  <a:pt x="1154" y="295"/>
                </a:moveTo>
                <a:cubicBezTo>
                  <a:pt x="789" y="191"/>
                  <a:pt x="789" y="191"/>
                  <a:pt x="789" y="191"/>
                </a:cubicBezTo>
                <a:cubicBezTo>
                  <a:pt x="837" y="281"/>
                  <a:pt x="862" y="465"/>
                  <a:pt x="862" y="641"/>
                </a:cubicBezTo>
                <a:cubicBezTo>
                  <a:pt x="862" y="817"/>
                  <a:pt x="837" y="1001"/>
                  <a:pt x="789" y="1090"/>
                </a:cubicBezTo>
                <a:cubicBezTo>
                  <a:pt x="1154" y="987"/>
                  <a:pt x="1154" y="987"/>
                  <a:pt x="1154" y="987"/>
                </a:cubicBezTo>
                <a:cubicBezTo>
                  <a:pt x="1182" y="931"/>
                  <a:pt x="1209" y="809"/>
                  <a:pt x="1209" y="641"/>
                </a:cubicBezTo>
                <a:cubicBezTo>
                  <a:pt x="1209" y="472"/>
                  <a:pt x="1182" y="350"/>
                  <a:pt x="1154" y="295"/>
                </a:cubicBezTo>
                <a:close/>
                <a:moveTo>
                  <a:pt x="1704" y="451"/>
                </a:moveTo>
                <a:cubicBezTo>
                  <a:pt x="1186" y="304"/>
                  <a:pt x="1186" y="304"/>
                  <a:pt x="1186" y="304"/>
                </a:cubicBezTo>
                <a:cubicBezTo>
                  <a:pt x="1218" y="382"/>
                  <a:pt x="1235" y="514"/>
                  <a:pt x="1235" y="641"/>
                </a:cubicBezTo>
                <a:cubicBezTo>
                  <a:pt x="1235" y="768"/>
                  <a:pt x="1218" y="900"/>
                  <a:pt x="1186" y="977"/>
                </a:cubicBezTo>
                <a:cubicBezTo>
                  <a:pt x="1704" y="830"/>
                  <a:pt x="1704" y="830"/>
                  <a:pt x="1704" y="830"/>
                </a:cubicBezTo>
                <a:cubicBezTo>
                  <a:pt x="1745" y="816"/>
                  <a:pt x="1764" y="745"/>
                  <a:pt x="1764" y="641"/>
                </a:cubicBezTo>
                <a:cubicBezTo>
                  <a:pt x="1764" y="536"/>
                  <a:pt x="1738" y="464"/>
                  <a:pt x="1704" y="451"/>
                </a:cubicBezTo>
                <a:close/>
                <a:moveTo>
                  <a:pt x="1700" y="801"/>
                </a:moveTo>
                <a:cubicBezTo>
                  <a:pt x="1675" y="801"/>
                  <a:pt x="1655" y="729"/>
                  <a:pt x="1655" y="641"/>
                </a:cubicBezTo>
                <a:cubicBezTo>
                  <a:pt x="1655" y="552"/>
                  <a:pt x="1675" y="480"/>
                  <a:pt x="1700" y="480"/>
                </a:cubicBezTo>
                <a:cubicBezTo>
                  <a:pt x="1725" y="480"/>
                  <a:pt x="1745" y="552"/>
                  <a:pt x="1745" y="641"/>
                </a:cubicBezTo>
                <a:cubicBezTo>
                  <a:pt x="1745" y="729"/>
                  <a:pt x="1725" y="801"/>
                  <a:pt x="1700" y="801"/>
                </a:cubicBezTo>
                <a:close/>
                <a:moveTo>
                  <a:pt x="755" y="181"/>
                </a:moveTo>
                <a:cubicBezTo>
                  <a:pt x="181" y="18"/>
                  <a:pt x="181" y="18"/>
                  <a:pt x="181" y="18"/>
                </a:cubicBezTo>
                <a:cubicBezTo>
                  <a:pt x="79" y="0"/>
                  <a:pt x="0" y="297"/>
                  <a:pt x="0" y="641"/>
                </a:cubicBezTo>
                <a:cubicBezTo>
                  <a:pt x="0" y="984"/>
                  <a:pt x="96" y="1281"/>
                  <a:pt x="181" y="1263"/>
                </a:cubicBezTo>
                <a:cubicBezTo>
                  <a:pt x="755" y="1100"/>
                  <a:pt x="755" y="1100"/>
                  <a:pt x="755" y="1100"/>
                </a:cubicBezTo>
                <a:cubicBezTo>
                  <a:pt x="799" y="1041"/>
                  <a:pt x="838" y="869"/>
                  <a:pt x="838" y="641"/>
                </a:cubicBezTo>
                <a:cubicBezTo>
                  <a:pt x="838" y="413"/>
                  <a:pt x="799" y="240"/>
                  <a:pt x="755" y="181"/>
                </a:cubicBezTo>
                <a:close/>
                <a:moveTo>
                  <a:pt x="178" y="1221"/>
                </a:moveTo>
                <a:cubicBezTo>
                  <a:pt x="94" y="1221"/>
                  <a:pt x="26" y="961"/>
                  <a:pt x="26" y="641"/>
                </a:cubicBezTo>
                <a:cubicBezTo>
                  <a:pt x="26" y="320"/>
                  <a:pt x="94" y="60"/>
                  <a:pt x="178" y="60"/>
                </a:cubicBezTo>
                <a:cubicBezTo>
                  <a:pt x="261" y="60"/>
                  <a:pt x="329" y="320"/>
                  <a:pt x="329" y="641"/>
                </a:cubicBezTo>
                <a:cubicBezTo>
                  <a:pt x="329" y="961"/>
                  <a:pt x="261" y="1221"/>
                  <a:pt x="178" y="12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7" name="Group 126"/>
          <p:cNvGrpSpPr/>
          <p:nvPr/>
        </p:nvGrpSpPr>
        <p:grpSpPr>
          <a:xfrm>
            <a:off x="8295034" y="2637572"/>
            <a:ext cx="3373091" cy="1724548"/>
            <a:chOff x="8295034" y="1343838"/>
            <a:chExt cx="3373091" cy="1724548"/>
          </a:xfrm>
        </p:grpSpPr>
        <p:grpSp>
          <p:nvGrpSpPr>
            <p:cNvPr id="128" name="Group 127"/>
            <p:cNvGrpSpPr/>
            <p:nvPr/>
          </p:nvGrpSpPr>
          <p:grpSpPr>
            <a:xfrm>
              <a:off x="9095117" y="1343838"/>
              <a:ext cx="2573008" cy="1724548"/>
              <a:chOff x="9408951" y="-890895"/>
              <a:chExt cx="2573008" cy="1724548"/>
            </a:xfrm>
          </p:grpSpPr>
          <p:sp>
            <p:nvSpPr>
              <p:cNvPr id="133"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134" name="Rectangle 133"/>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129" name="Group 128"/>
            <p:cNvGrpSpPr/>
            <p:nvPr/>
          </p:nvGrpSpPr>
          <p:grpSpPr>
            <a:xfrm>
              <a:off x="8295034" y="1908815"/>
              <a:ext cx="1119305" cy="910604"/>
              <a:chOff x="8126216" y="-1012633"/>
              <a:chExt cx="1119305" cy="910604"/>
            </a:xfrm>
          </p:grpSpPr>
          <p:sp>
            <p:nvSpPr>
              <p:cNvPr id="130"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1"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2"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nvGrpSpPr>
          <p:cNvPr id="14" name="green id"/>
          <p:cNvGrpSpPr/>
          <p:nvPr/>
        </p:nvGrpSpPr>
        <p:grpSpPr>
          <a:xfrm>
            <a:off x="2713130" y="2800130"/>
            <a:ext cx="848238" cy="848238"/>
            <a:chOff x="2713130" y="2800130"/>
            <a:chExt cx="848238" cy="848238"/>
          </a:xfrm>
        </p:grpSpPr>
        <p:sp>
          <p:nvSpPr>
            <p:cNvPr id="136" name="Oval Blue"/>
            <p:cNvSpPr>
              <a:spLocks noChangeAspect="1"/>
            </p:cNvSpPr>
            <p:nvPr/>
          </p:nvSpPr>
          <p:spPr bwMode="auto">
            <a:xfrm>
              <a:off x="2713130" y="2800130"/>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37" name="Freeform 164"/>
            <p:cNvSpPr>
              <a:spLocks noEditPoints="1"/>
            </p:cNvSpPr>
            <p:nvPr/>
          </p:nvSpPr>
          <p:spPr bwMode="black">
            <a:xfrm>
              <a:off x="2926384" y="2931905"/>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150" name="green id"/>
          <p:cNvGrpSpPr/>
          <p:nvPr/>
        </p:nvGrpSpPr>
        <p:grpSpPr>
          <a:xfrm>
            <a:off x="2713130" y="2800130"/>
            <a:ext cx="848238" cy="848238"/>
            <a:chOff x="2713130" y="2800130"/>
            <a:chExt cx="848238" cy="848238"/>
          </a:xfrm>
        </p:grpSpPr>
        <p:sp>
          <p:nvSpPr>
            <p:cNvPr id="151" name="Oval Blue"/>
            <p:cNvSpPr>
              <a:spLocks noChangeAspect="1"/>
            </p:cNvSpPr>
            <p:nvPr/>
          </p:nvSpPr>
          <p:spPr bwMode="auto">
            <a:xfrm>
              <a:off x="2713130" y="2800130"/>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52" name="Freeform 164"/>
            <p:cNvSpPr>
              <a:spLocks noEditPoints="1"/>
            </p:cNvSpPr>
            <p:nvPr/>
          </p:nvSpPr>
          <p:spPr bwMode="black">
            <a:xfrm>
              <a:off x="2926384" y="2931905"/>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153" name="Rectangle 152"/>
          <p:cNvSpPr/>
          <p:nvPr/>
        </p:nvSpPr>
        <p:spPr bwMode="auto">
          <a:xfrm>
            <a:off x="4764972" y="4667273"/>
            <a:ext cx="6887346" cy="2081834"/>
          </a:xfrm>
          <a:prstGeom prst="rect">
            <a:avLst/>
          </a:prstGeom>
          <a:solidFill>
            <a:schemeClr val="bg1">
              <a:lumMod val="85000"/>
              <a:alpha val="78000"/>
            </a:schemeClr>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noAutofit/>
          </a:bodyPr>
          <a:lstStyle/>
          <a:p>
            <a:pPr defTabSz="913788" fontAlgn="base">
              <a:lnSpc>
                <a:spcPct val="90000"/>
              </a:lnSpc>
            </a:pPr>
            <a:r>
              <a:rPr lang="en-US" dirty="0">
                <a:solidFill>
                  <a:schemeClr val="bg2">
                    <a:lumMod val="50000"/>
                    <a:alpha val="99000"/>
                  </a:schemeClr>
                </a:solidFill>
              </a:rPr>
              <a:t>Windows </a:t>
            </a:r>
            <a:r>
              <a:rPr lang="en-US" dirty="0" smtClean="0">
                <a:solidFill>
                  <a:schemeClr val="bg2">
                    <a:lumMod val="50000"/>
                    <a:alpha val="99000"/>
                  </a:schemeClr>
                </a:solidFill>
              </a:rPr>
              <a:t>Azure</a:t>
            </a:r>
            <a:endParaRPr lang="en-US" dirty="0">
              <a:solidFill>
                <a:schemeClr val="bg2">
                  <a:lumMod val="50000"/>
                  <a:alpha val="99000"/>
                </a:schemeClr>
              </a:solidFill>
            </a:endParaRPr>
          </a:p>
          <a:p>
            <a:pPr defTabSz="913788" fontAlgn="base">
              <a:lnSpc>
                <a:spcPct val="90000"/>
              </a:lnSpc>
              <a:spcAft>
                <a:spcPts val="600"/>
              </a:spcAft>
            </a:pPr>
            <a:r>
              <a:rPr lang="en-US" sz="4000" dirty="0">
                <a:solidFill>
                  <a:schemeClr val="accent2">
                    <a:alpha val="99000"/>
                  </a:schemeClr>
                </a:solidFill>
                <a:latin typeface="Segoe UI Light" pitchFamily="34" charset="0"/>
              </a:rPr>
              <a:t>Access Control Service</a:t>
            </a:r>
          </a:p>
          <a:p>
            <a:pPr defTabSz="913788" fontAlgn="base">
              <a:spcAft>
                <a:spcPts val="600"/>
              </a:spcAft>
            </a:pPr>
            <a:r>
              <a:rPr lang="en-US" sz="2000" dirty="0">
                <a:solidFill>
                  <a:schemeClr val="bg2">
                    <a:lumMod val="50000"/>
                    <a:alpha val="99000"/>
                  </a:schemeClr>
                </a:solidFill>
              </a:rPr>
              <a:t>Host an STS in cloud for you</a:t>
            </a:r>
          </a:p>
          <a:p>
            <a:pPr defTabSz="913788" fontAlgn="base">
              <a:spcAft>
                <a:spcPts val="600"/>
              </a:spcAft>
            </a:pPr>
            <a:r>
              <a:rPr lang="en-US" sz="2000" dirty="0">
                <a:solidFill>
                  <a:schemeClr val="bg2">
                    <a:lumMod val="50000"/>
                    <a:alpha val="99000"/>
                  </a:schemeClr>
                </a:solidFill>
              </a:rPr>
              <a:t>Handles relationships with business and social </a:t>
            </a:r>
            <a:r>
              <a:rPr lang="en-US" sz="2000" dirty="0" err="1">
                <a:solidFill>
                  <a:schemeClr val="bg2">
                    <a:lumMod val="50000"/>
                    <a:alpha val="99000"/>
                  </a:schemeClr>
                </a:solidFill>
              </a:rPr>
              <a:t>Ips</a:t>
            </a:r>
            <a:endParaRPr lang="en-US" sz="2000" dirty="0">
              <a:solidFill>
                <a:schemeClr val="bg2">
                  <a:lumMod val="50000"/>
                  <a:alpha val="99000"/>
                </a:schemeClr>
              </a:solidFill>
            </a:endParaRPr>
          </a:p>
          <a:p>
            <a:pPr defTabSz="913788" fontAlgn="base">
              <a:spcAft>
                <a:spcPts val="600"/>
              </a:spcAft>
            </a:pPr>
            <a:r>
              <a:rPr lang="en-US" sz="2000" dirty="0">
                <a:solidFill>
                  <a:schemeClr val="bg2">
                    <a:lumMod val="50000"/>
                    <a:alpha val="99000"/>
                  </a:schemeClr>
                </a:solidFill>
              </a:rPr>
              <a:t>WS-Federation, WS-Trust, Open ID, </a:t>
            </a:r>
            <a:r>
              <a:rPr lang="en-US" sz="2000" dirty="0" err="1">
                <a:solidFill>
                  <a:schemeClr val="bg2">
                    <a:lumMod val="50000"/>
                    <a:alpha val="99000"/>
                  </a:schemeClr>
                </a:solidFill>
              </a:rPr>
              <a:t>OAuth</a:t>
            </a:r>
            <a:endParaRPr lang="en-US" sz="2000" dirty="0">
              <a:solidFill>
                <a:schemeClr val="bg2">
                  <a:lumMod val="50000"/>
                  <a:alpha val="99000"/>
                </a:schemeClr>
              </a:solidFill>
            </a:endParaRPr>
          </a:p>
        </p:txBody>
      </p:sp>
    </p:spTree>
    <p:extLst>
      <p:ext uri="{BB962C8B-B14F-4D97-AF65-F5344CB8AC3E}">
        <p14:creationId xmlns:p14="http://schemas.microsoft.com/office/powerpoint/2010/main" val="5010130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wipe(left)">
                                      <p:cBhvr>
                                        <p:cTn id="12" dur="5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wipe(left)">
                                      <p:cBhvr>
                                        <p:cTn id="17" dur="500"/>
                                        <p:tgtEl>
                                          <p:spTgt spid="1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wipe(up)">
                                      <p:cBhvr>
                                        <p:cTn id="27" dur="500"/>
                                        <p:tgtEl>
                                          <p:spTgt spid="1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0"/>
                                        </p:tgtEl>
                                        <p:attrNameLst>
                                          <p:attrName>style.visibility</p:attrName>
                                        </p:attrNameLst>
                                      </p:cBhvr>
                                      <p:to>
                                        <p:strVal val="visible"/>
                                      </p:to>
                                    </p:set>
                                    <p:animEffect transition="in" filter="fade">
                                      <p:cBhvr>
                                        <p:cTn id="32" dur="500"/>
                                        <p:tgtEl>
                                          <p:spTgt spid="120"/>
                                        </p:tgtEl>
                                      </p:cBhvr>
                                    </p:animEffect>
                                  </p:childTnLst>
                                </p:cTn>
                              </p:par>
                              <p:par>
                                <p:cTn id="33" presetID="64" presetClass="path" presetSubtype="0" fill="hold" nodeType="withEffect">
                                  <p:stCondLst>
                                    <p:cond delay="500"/>
                                  </p:stCondLst>
                                  <p:childTnLst>
                                    <p:animMotion origin="layout" path="M -2.08333E-7 3.7037E-7 L -2.08333E-7 -0.2706 " pathEditMode="relative" rAng="0" ptsTypes="AA">
                                      <p:cBhvr>
                                        <p:cTn id="34" dur="500" fill="hold"/>
                                        <p:tgtEl>
                                          <p:spTgt spid="120"/>
                                        </p:tgtEl>
                                        <p:attrNameLst>
                                          <p:attrName>ppt_x</p:attrName>
                                          <p:attrName>ppt_y</p:attrName>
                                        </p:attrNameLst>
                                      </p:cBhvr>
                                      <p:rCtr x="0" y="-13542"/>
                                    </p:animMotion>
                                  </p:childTnLst>
                                </p:cTn>
                              </p:par>
                              <p:par>
                                <p:cTn id="35" presetID="63" presetClass="path" presetSubtype="0" decel="100000" fill="hold" nodeType="withEffect">
                                  <p:stCondLst>
                                    <p:cond delay="1000"/>
                                  </p:stCondLst>
                                  <p:childTnLst>
                                    <p:animMotion origin="layout" path="M -2.08333E-7 -0.2706 L 0.16341 -0.44074 " pathEditMode="relative" rAng="0" ptsTypes="AA">
                                      <p:cBhvr>
                                        <p:cTn id="36" dur="750" fill="hold"/>
                                        <p:tgtEl>
                                          <p:spTgt spid="120"/>
                                        </p:tgtEl>
                                        <p:attrNameLst>
                                          <p:attrName>ppt_x</p:attrName>
                                          <p:attrName>ppt_y</p:attrName>
                                        </p:attrNameLst>
                                      </p:cBhvr>
                                      <p:rCtr x="8164" y="-8519"/>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childTnLst>
                                </p:cTn>
                              </p:par>
                              <p:par>
                                <p:cTn id="42" presetID="10" presetClass="exit" presetSubtype="0" fill="hold" nodeType="withEffect">
                                  <p:stCondLst>
                                    <p:cond delay="0"/>
                                  </p:stCondLst>
                                  <p:childTnLst>
                                    <p:animEffect transition="out" filter="fade">
                                      <p:cBhvr>
                                        <p:cTn id="43" dur="1000"/>
                                        <p:tgtEl>
                                          <p:spTgt spid="120"/>
                                        </p:tgtEl>
                                      </p:cBhvr>
                                    </p:animEffect>
                                    <p:set>
                                      <p:cBhvr>
                                        <p:cTn id="44" dur="1" fill="hold">
                                          <p:stCondLst>
                                            <p:cond delay="999"/>
                                          </p:stCondLst>
                                        </p:cTn>
                                        <p:tgtEl>
                                          <p:spTgt spid="12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64" presetClass="path" presetSubtype="0" decel="100000" fill="hold" nodeType="clickEffect">
                                  <p:stCondLst>
                                    <p:cond delay="0"/>
                                  </p:stCondLst>
                                  <p:childTnLst>
                                    <p:animMotion origin="layout" path="M -1.66667E-6 1.11111E-6 L -0.16341 0.17014 " pathEditMode="relative" rAng="0" ptsTypes="AA">
                                      <p:cBhvr>
                                        <p:cTn id="48" dur="1000" fill="hold"/>
                                        <p:tgtEl>
                                          <p:spTgt spid="14"/>
                                        </p:tgtEl>
                                        <p:attrNameLst>
                                          <p:attrName>ppt_x</p:attrName>
                                          <p:attrName>ppt_y</p:attrName>
                                        </p:attrNameLst>
                                      </p:cBhvr>
                                      <p:rCtr x="-8177" y="8495"/>
                                    </p:animMotion>
                                  </p:childTnLst>
                                </p:cTn>
                              </p:par>
                            </p:childTnLst>
                          </p:cTn>
                        </p:par>
                      </p:childTnLst>
                    </p:cTn>
                  </p:par>
                  <p:par>
                    <p:cTn id="49" fill="hold">
                      <p:stCondLst>
                        <p:cond delay="indefinite"/>
                      </p:stCondLst>
                      <p:childTnLst>
                        <p:par>
                          <p:cTn id="50" fill="hold">
                            <p:stCondLst>
                              <p:cond delay="0"/>
                            </p:stCondLst>
                            <p:childTnLst>
                              <p:par>
                                <p:cTn id="51" presetID="63" presetClass="path" presetSubtype="0" decel="100000" fill="hold" nodeType="clickEffect">
                                  <p:stCondLst>
                                    <p:cond delay="0"/>
                                  </p:stCondLst>
                                  <p:childTnLst>
                                    <p:animMotion origin="layout" path="M -0.16341 0.17014 L 0.2655 0.1493 " pathEditMode="relative" rAng="0" ptsTypes="AA">
                                      <p:cBhvr>
                                        <p:cTn id="52" dur="2000" fill="hold"/>
                                        <p:tgtEl>
                                          <p:spTgt spid="14"/>
                                        </p:tgtEl>
                                        <p:attrNameLst>
                                          <p:attrName>ppt_x</p:attrName>
                                          <p:attrName>ppt_y</p:attrName>
                                        </p:attrNameLst>
                                      </p:cBhvr>
                                      <p:rCtr x="21445" y="-1042"/>
                                    </p:animMotion>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1"/>
                                        </p:tgtEl>
                                        <p:attrNameLst>
                                          <p:attrName>style.visibility</p:attrName>
                                        </p:attrNameLst>
                                      </p:cBhvr>
                                      <p:to>
                                        <p:strVal val="visible"/>
                                      </p:to>
                                    </p:set>
                                    <p:animEffect transition="in" filter="wipe(left)">
                                      <p:cBhvr>
                                        <p:cTn id="57" dur="500"/>
                                        <p:tgtEl>
                                          <p:spTgt spid="14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2"/>
                                        </p:tgtEl>
                                        <p:attrNameLst>
                                          <p:attrName>style.visibility</p:attrName>
                                        </p:attrNameLst>
                                      </p:cBhvr>
                                      <p:to>
                                        <p:strVal val="visible"/>
                                      </p:to>
                                    </p:set>
                                    <p:animEffect transition="in" filter="wipe(left)">
                                      <p:cBhvr>
                                        <p:cTn id="62" dur="500"/>
                                        <p:tgtEl>
                                          <p:spTgt spid="1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fade">
                                      <p:cBhvr>
                                        <p:cTn id="67" dur="500"/>
                                        <p:tgtEl>
                                          <p:spTgt spid="8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99"/>
                                        </p:tgtEl>
                                        <p:attrNameLst>
                                          <p:attrName>style.visibility</p:attrName>
                                        </p:attrNameLst>
                                      </p:cBhvr>
                                      <p:to>
                                        <p:strVal val="visible"/>
                                      </p:to>
                                    </p:set>
                                    <p:animEffect transition="in" filter="wipe(up)">
                                      <p:cBhvr>
                                        <p:cTn id="72" dur="500"/>
                                        <p:tgtEl>
                                          <p:spTgt spid="9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23"/>
                                        </p:tgtEl>
                                        <p:attrNameLst>
                                          <p:attrName>style.visibility</p:attrName>
                                        </p:attrNameLst>
                                      </p:cBhvr>
                                      <p:to>
                                        <p:strVal val="visible"/>
                                      </p:to>
                                    </p:set>
                                    <p:animEffect transition="in" filter="fade">
                                      <p:cBhvr>
                                        <p:cTn id="77" dur="500"/>
                                        <p:tgtEl>
                                          <p:spTgt spid="123"/>
                                        </p:tgtEl>
                                      </p:cBhvr>
                                    </p:animEffect>
                                  </p:childTnLst>
                                </p:cTn>
                              </p:par>
                              <p:par>
                                <p:cTn id="78" presetID="64" presetClass="path" presetSubtype="0" fill="hold" nodeType="withEffect">
                                  <p:stCondLst>
                                    <p:cond delay="500"/>
                                  </p:stCondLst>
                                  <p:childTnLst>
                                    <p:animMotion origin="layout" path="M -2.08333E-7 3.7037E-7 L -2.08333E-7 -0.2706 " pathEditMode="relative" rAng="0" ptsTypes="AA">
                                      <p:cBhvr>
                                        <p:cTn id="79" dur="750" fill="hold"/>
                                        <p:tgtEl>
                                          <p:spTgt spid="123"/>
                                        </p:tgtEl>
                                        <p:attrNameLst>
                                          <p:attrName>ppt_x</p:attrName>
                                          <p:attrName>ppt_y</p:attrName>
                                        </p:attrNameLst>
                                      </p:cBhvr>
                                      <p:rCtr x="0" y="-13542"/>
                                    </p:animMotion>
                                  </p:childTnLst>
                                </p:cTn>
                              </p:par>
                              <p:par>
                                <p:cTn id="80" presetID="63" presetClass="path" presetSubtype="0" decel="100000" fill="hold" nodeType="withEffect">
                                  <p:stCondLst>
                                    <p:cond delay="1250"/>
                                  </p:stCondLst>
                                  <p:childTnLst>
                                    <p:animMotion origin="layout" path="M -2.08333E-7 -0.2706 L 0.16341 -0.01967 " pathEditMode="relative" rAng="0" ptsTypes="AA">
                                      <p:cBhvr>
                                        <p:cTn id="81" dur="1000" fill="hold"/>
                                        <p:tgtEl>
                                          <p:spTgt spid="123"/>
                                        </p:tgtEl>
                                        <p:attrNameLst>
                                          <p:attrName>ppt_x</p:attrName>
                                          <p:attrName>ppt_y</p:attrName>
                                        </p:attrNameLst>
                                      </p:cBhvr>
                                      <p:rCtr x="8164" y="12546"/>
                                    </p:animMotion>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1000"/>
                                        <p:tgtEl>
                                          <p:spTgt spid="123"/>
                                        </p:tgtEl>
                                      </p:cBhvr>
                                    </p:animEffect>
                                    <p:set>
                                      <p:cBhvr>
                                        <p:cTn id="86" dur="1" fill="hold">
                                          <p:stCondLst>
                                            <p:cond delay="999"/>
                                          </p:stCondLst>
                                        </p:cTn>
                                        <p:tgtEl>
                                          <p:spTgt spid="123"/>
                                        </p:tgtEl>
                                        <p:attrNameLst>
                                          <p:attrName>style.visibility</p:attrName>
                                        </p:attrNameLst>
                                      </p:cBhvr>
                                      <p:to>
                                        <p:strVal val="hidden"/>
                                      </p:to>
                                    </p:set>
                                  </p:childTnLst>
                                </p:cTn>
                              </p:par>
                              <p:par>
                                <p:cTn id="87" presetID="10" presetClass="entr" presetSubtype="0" fill="hold" nodeType="withEffect">
                                  <p:stCondLst>
                                    <p:cond delay="0"/>
                                  </p:stCondLst>
                                  <p:childTnLst>
                                    <p:set>
                                      <p:cBhvr>
                                        <p:cTn id="88" dur="1" fill="hold">
                                          <p:stCondLst>
                                            <p:cond delay="0"/>
                                          </p:stCondLst>
                                        </p:cTn>
                                        <p:tgtEl>
                                          <p:spTgt spid="150"/>
                                        </p:tgtEl>
                                        <p:attrNameLst>
                                          <p:attrName>style.visibility</p:attrName>
                                        </p:attrNameLst>
                                      </p:cBhvr>
                                      <p:to>
                                        <p:strVal val="visible"/>
                                      </p:to>
                                    </p:set>
                                    <p:animEffect transition="in" filter="fade">
                                      <p:cBhvr>
                                        <p:cTn id="89" dur="1000"/>
                                        <p:tgtEl>
                                          <p:spTgt spid="150"/>
                                        </p:tgtEl>
                                      </p:cBhvr>
                                    </p:animEffect>
                                  </p:childTnLst>
                                </p:cTn>
                              </p:par>
                            </p:childTnLst>
                          </p:cTn>
                        </p:par>
                      </p:childTnLst>
                    </p:cTn>
                  </p:par>
                  <p:par>
                    <p:cTn id="90" fill="hold">
                      <p:stCondLst>
                        <p:cond delay="indefinite"/>
                      </p:stCondLst>
                      <p:childTnLst>
                        <p:par>
                          <p:cTn id="91" fill="hold">
                            <p:stCondLst>
                              <p:cond delay="0"/>
                            </p:stCondLst>
                            <p:childTnLst>
                              <p:par>
                                <p:cTn id="92" presetID="64" presetClass="path" presetSubtype="0" decel="100000" fill="hold" nodeType="clickEffect">
                                  <p:stCondLst>
                                    <p:cond delay="0"/>
                                  </p:stCondLst>
                                  <p:childTnLst>
                                    <p:animMotion origin="layout" path="M -1.66667E-6 1.11111E-6 L -0.16341 -0.25093 " pathEditMode="relative" rAng="0" ptsTypes="AA">
                                      <p:cBhvr>
                                        <p:cTn id="93" dur="1000" fill="hold"/>
                                        <p:tgtEl>
                                          <p:spTgt spid="150"/>
                                        </p:tgtEl>
                                        <p:attrNameLst>
                                          <p:attrName>ppt_x</p:attrName>
                                          <p:attrName>ppt_y</p:attrName>
                                        </p:attrNameLst>
                                      </p:cBhvr>
                                      <p:rCtr x="-8177" y="-12546"/>
                                    </p:animMotion>
                                  </p:childTnLst>
                                </p:cTn>
                              </p:par>
                            </p:childTnLst>
                          </p:cTn>
                        </p:par>
                      </p:childTnLst>
                    </p:cTn>
                  </p:par>
                  <p:par>
                    <p:cTn id="94" fill="hold">
                      <p:stCondLst>
                        <p:cond delay="indefinite"/>
                      </p:stCondLst>
                      <p:childTnLst>
                        <p:par>
                          <p:cTn id="95" fill="hold">
                            <p:stCondLst>
                              <p:cond delay="0"/>
                            </p:stCondLst>
                            <p:childTnLst>
                              <p:par>
                                <p:cTn id="96" presetID="63" presetClass="path" presetSubtype="0" decel="100000" fill="hold" nodeType="clickEffect">
                                  <p:stCondLst>
                                    <p:cond delay="0"/>
                                  </p:stCondLst>
                                  <p:childTnLst>
                                    <p:animMotion origin="layout" path="M -0.16341 -0.25093 L 0.2655 1.11111E-6 " pathEditMode="relative" rAng="0" ptsTypes="AA">
                                      <p:cBhvr>
                                        <p:cTn id="97" dur="2500" fill="hold"/>
                                        <p:tgtEl>
                                          <p:spTgt spid="150"/>
                                        </p:tgtEl>
                                        <p:attrNameLst>
                                          <p:attrName>ppt_x</p:attrName>
                                          <p:attrName>ppt_y</p:attrName>
                                        </p:attrNameLst>
                                      </p:cBhvr>
                                      <p:rCtr x="21445" y="12546"/>
                                    </p:animMotion>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53"/>
                                        </p:tgtEl>
                                        <p:attrNameLst>
                                          <p:attrName>style.visibility</p:attrName>
                                        </p:attrNameLst>
                                      </p:cBhvr>
                                      <p:to>
                                        <p:strVal val="visible"/>
                                      </p:to>
                                    </p:set>
                                    <p:animEffect transition="in" filter="fade">
                                      <p:cBhvr>
                                        <p:cTn id="102"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2" grpId="0" animBg="1"/>
      <p:bldP spid="11" grpId="0" animBg="1"/>
      <p:bldP spid="139" grpId="0" animBg="1"/>
      <p:bldP spid="140" grpId="0" animBg="1"/>
      <p:bldP spid="99" grpId="0" animBg="1"/>
      <p:bldP spid="114" grpId="0" animBg="1"/>
      <p:bldP spid="1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89124" y="1447800"/>
            <a:ext cx="5593715" cy="1523494"/>
          </a:xfrm>
        </p:spPr>
        <p:txBody>
          <a:bodyPr/>
          <a:lstStyle/>
          <a:p>
            <a:r>
              <a:rPr lang="en-US" sz="3600" dirty="0"/>
              <a:t>Using ACS for </a:t>
            </a:r>
            <a:br>
              <a:rPr lang="en-US" sz="3600" dirty="0"/>
            </a:br>
            <a:r>
              <a:rPr lang="en-US" sz="3600" dirty="0"/>
              <a:t>Managing Relationships, </a:t>
            </a:r>
            <a:br>
              <a:rPr lang="en-US" sz="3600" dirty="0"/>
            </a:br>
            <a:r>
              <a:rPr lang="en-US" sz="3600" dirty="0"/>
              <a:t>Home Realm Discovery</a:t>
            </a:r>
            <a:br>
              <a:rPr lang="en-US" sz="3600" dirty="0"/>
            </a:br>
            <a:r>
              <a:rPr lang="en-US" sz="3600" dirty="0"/>
              <a:t>and token normalization</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6049685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Oval Blue"/>
          <p:cNvSpPr>
            <a:spLocks noChangeAspect="1"/>
          </p:cNvSpPr>
          <p:nvPr/>
        </p:nvSpPr>
        <p:spPr bwMode="auto">
          <a:xfrm rot="5400000">
            <a:off x="1192287" y="5584636"/>
            <a:ext cx="568284" cy="1938386"/>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grpSp>
        <p:nvGrpSpPr>
          <p:cNvPr id="100" name="Group 99"/>
          <p:cNvGrpSpPr/>
          <p:nvPr/>
        </p:nvGrpSpPr>
        <p:grpSpPr>
          <a:xfrm>
            <a:off x="1845464" y="4294578"/>
            <a:ext cx="8295050" cy="2562667"/>
            <a:chOff x="1845464" y="4294578"/>
            <a:chExt cx="8295050" cy="2562667"/>
          </a:xfrm>
        </p:grpSpPr>
        <p:sp>
          <p:nvSpPr>
            <p:cNvPr id="78" name="Rectangle 77"/>
            <p:cNvSpPr/>
            <p:nvPr/>
          </p:nvSpPr>
          <p:spPr bwMode="auto">
            <a:xfrm rot="16200000">
              <a:off x="4711655" y="1428387"/>
              <a:ext cx="2562667" cy="8295050"/>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TextBox 56"/>
            <p:cNvSpPr txBox="1"/>
            <p:nvPr/>
          </p:nvSpPr>
          <p:spPr>
            <a:xfrm rot="16200000">
              <a:off x="1126424" y="5391248"/>
              <a:ext cx="1838185" cy="369328"/>
            </a:xfrm>
            <a:prstGeom prst="rect">
              <a:avLst/>
            </a:prstGeom>
            <a:noFill/>
          </p:spPr>
          <p:txBody>
            <a:bodyPr wrap="none" lIns="91435" tIns="45718" rIns="91435" bIns="45718" rtlCol="0">
              <a:spAutoFit/>
            </a:bodyPr>
            <a:lstStyle/>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Server 2 Server</a:t>
              </a:r>
            </a:p>
          </p:txBody>
        </p:sp>
      </p:grpSp>
      <p:grpSp>
        <p:nvGrpSpPr>
          <p:cNvPr id="4124" name="Group 4123"/>
          <p:cNvGrpSpPr/>
          <p:nvPr/>
        </p:nvGrpSpPr>
        <p:grpSpPr>
          <a:xfrm>
            <a:off x="5135636" y="215900"/>
            <a:ext cx="2571201" cy="6641346"/>
            <a:chOff x="5135636" y="215900"/>
            <a:chExt cx="2571201" cy="6641346"/>
          </a:xfrm>
        </p:grpSpPr>
        <p:sp>
          <p:nvSpPr>
            <p:cNvPr id="74" name="Rectangle 73"/>
            <p:cNvSpPr/>
            <p:nvPr/>
          </p:nvSpPr>
          <p:spPr bwMode="auto">
            <a:xfrm>
              <a:off x="5135636" y="215900"/>
              <a:ext cx="2571201"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6089351" y="215900"/>
              <a:ext cx="583996" cy="341628"/>
            </a:xfrm>
            <a:prstGeom prst="rect">
              <a:avLst/>
            </a:prstGeom>
            <a:noFill/>
          </p:spPr>
          <p:txBody>
            <a:bodyPr wrap="none" lIns="91435" tIns="45718" rIns="91435" bIns="45718" rtlCol="0">
              <a:spAutoFit/>
            </a:bodyPr>
            <a:lstStyle/>
            <a:p>
              <a:pPr algn="ctr">
                <a:lnSpc>
                  <a:spcPct val="90000"/>
                </a:lnSpc>
              </a:pPr>
              <a:r>
                <a:rPr lang="en-US" dirty="0">
                  <a:ln>
                    <a:solidFill>
                      <a:schemeClr val="bg1">
                        <a:alpha val="0"/>
                      </a:schemeClr>
                    </a:solidFill>
                  </a:ln>
                  <a:solidFill>
                    <a:schemeClr val="tx1">
                      <a:lumMod val="75000"/>
                      <a:lumOff val="25000"/>
                      <a:alpha val="99000"/>
                    </a:schemeClr>
                  </a:solidFill>
                  <a:latin typeface="Segoe UI Light" pitchFamily="34" charset="0"/>
                </a:rPr>
                <a:t>ACS</a:t>
              </a:r>
            </a:p>
          </p:txBody>
        </p:sp>
      </p:grpSp>
      <p:sp>
        <p:nvSpPr>
          <p:cNvPr id="5" name="Title 4"/>
          <p:cNvSpPr>
            <a:spLocks noGrp="1"/>
          </p:cNvSpPr>
          <p:nvPr>
            <p:ph type="title"/>
          </p:nvPr>
        </p:nvSpPr>
        <p:spPr>
          <a:xfrm>
            <a:off x="519112" y="228600"/>
            <a:ext cx="1326351" cy="747897"/>
          </a:xfrm>
        </p:spPr>
        <p:txBody>
          <a:bodyPr/>
          <a:lstStyle/>
          <a:p>
            <a:r>
              <a:rPr lang="en-US" spc="0" dirty="0" smtClean="0"/>
              <a:t>ACS</a:t>
            </a:r>
            <a:endParaRPr lang="en-US" spc="0" dirty="0"/>
          </a:p>
        </p:txBody>
      </p:sp>
      <p:sp>
        <p:nvSpPr>
          <p:cNvPr id="21" name="TextBox 20"/>
          <p:cNvSpPr txBox="1"/>
          <p:nvPr/>
        </p:nvSpPr>
        <p:spPr>
          <a:xfrm>
            <a:off x="3898364" y="3915217"/>
            <a:ext cx="1935012" cy="307773"/>
          </a:xfrm>
          <a:prstGeom prst="rect">
            <a:avLst/>
          </a:prstGeom>
          <a:noFill/>
        </p:spPr>
        <p:txBody>
          <a:bodyPr wrap="none" lIns="0" tIns="45718" rIns="91435" bIns="45718" rtlCol="0">
            <a:spAutoFit/>
          </a:bodyPr>
          <a:lstStyle/>
          <a:p>
            <a:r>
              <a:rPr lang="en-US" sz="1400" dirty="0">
                <a:ln>
                  <a:solidFill>
                    <a:schemeClr val="bg1">
                      <a:alpha val="0"/>
                    </a:schemeClr>
                  </a:solidFill>
                </a:ln>
                <a:gradFill>
                  <a:gsLst>
                    <a:gs pos="0">
                      <a:srgbClr val="595959"/>
                    </a:gs>
                    <a:gs pos="86000">
                      <a:srgbClr val="595959"/>
                    </a:gs>
                  </a:gsLst>
                  <a:lin ang="5400000" scaled="0"/>
                </a:gradFill>
              </a:rPr>
              <a:t>ADFS2 . WS-Federation</a:t>
            </a:r>
          </a:p>
        </p:txBody>
      </p:sp>
      <p:grpSp>
        <p:nvGrpSpPr>
          <p:cNvPr id="4125" name="Group 4124"/>
          <p:cNvGrpSpPr/>
          <p:nvPr/>
        </p:nvGrpSpPr>
        <p:grpSpPr>
          <a:xfrm>
            <a:off x="7793922" y="215900"/>
            <a:ext cx="2346589" cy="6641346"/>
            <a:chOff x="7793922" y="215900"/>
            <a:chExt cx="2346589" cy="6641346"/>
          </a:xfrm>
        </p:grpSpPr>
        <p:sp>
          <p:nvSpPr>
            <p:cNvPr id="2" name="Rectangle 1"/>
            <p:cNvSpPr/>
            <p:nvPr/>
          </p:nvSpPr>
          <p:spPr bwMode="auto">
            <a:xfrm>
              <a:off x="7793922" y="215900"/>
              <a:ext cx="2346589"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TextBox 51"/>
            <p:cNvSpPr txBox="1"/>
            <p:nvPr/>
          </p:nvSpPr>
          <p:spPr>
            <a:xfrm>
              <a:off x="8091023" y="215900"/>
              <a:ext cx="1759959" cy="341628"/>
            </a:xfrm>
            <a:prstGeom prst="rect">
              <a:avLst/>
            </a:prstGeom>
            <a:noFill/>
          </p:spPr>
          <p:txBody>
            <a:bodyPr wrap="none" lIns="91435" tIns="45718" rIns="91435" bIns="45718" rtlCol="0">
              <a:spAutoFit/>
            </a:bodyPr>
            <a:lstStyle/>
            <a:p>
              <a:pPr algn="ctr">
                <a:lnSpc>
                  <a:spcPct val="90000"/>
                </a:lnSpc>
              </a:pPr>
              <a:r>
                <a:rPr lang="en-US" dirty="0">
                  <a:ln>
                    <a:solidFill>
                      <a:schemeClr val="bg1">
                        <a:alpha val="0"/>
                      </a:schemeClr>
                    </a:solidFill>
                  </a:ln>
                  <a:solidFill>
                    <a:schemeClr val="tx1">
                      <a:lumMod val="75000"/>
                      <a:lumOff val="25000"/>
                      <a:alpha val="99000"/>
                    </a:schemeClr>
                  </a:solidFill>
                  <a:latin typeface="Segoe UI Light" pitchFamily="34" charset="0"/>
                </a:rPr>
                <a:t>Your Application</a:t>
              </a:r>
            </a:p>
          </p:txBody>
        </p:sp>
      </p:grpSp>
      <p:grpSp>
        <p:nvGrpSpPr>
          <p:cNvPr id="4123" name="Group 4122"/>
          <p:cNvGrpSpPr/>
          <p:nvPr/>
        </p:nvGrpSpPr>
        <p:grpSpPr>
          <a:xfrm>
            <a:off x="3316341" y="215900"/>
            <a:ext cx="1783243" cy="6641346"/>
            <a:chOff x="3316341" y="215900"/>
            <a:chExt cx="1783243" cy="6641346"/>
          </a:xfrm>
        </p:grpSpPr>
        <p:sp>
          <p:nvSpPr>
            <p:cNvPr id="75" name="Rectangle 74"/>
            <p:cNvSpPr/>
            <p:nvPr/>
          </p:nvSpPr>
          <p:spPr bwMode="auto">
            <a:xfrm>
              <a:off x="3316341" y="215900"/>
              <a:ext cx="1732331"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TextBox 53"/>
            <p:cNvSpPr txBox="1"/>
            <p:nvPr/>
          </p:nvSpPr>
          <p:spPr>
            <a:xfrm>
              <a:off x="3316341" y="215900"/>
              <a:ext cx="1783243" cy="590927"/>
            </a:xfrm>
            <a:prstGeom prst="rect">
              <a:avLst/>
            </a:prstGeom>
            <a:noFill/>
          </p:spPr>
          <p:txBody>
            <a:bodyPr wrap="square" lIns="91435" tIns="45718" rIns="91435" bIns="45718" rtlCol="0">
              <a:spAutoFit/>
            </a:bodyPr>
            <a:lstStyle/>
            <a:p>
              <a:pPr algn="ctr">
                <a:lnSpc>
                  <a:spcPct val="90000"/>
                </a:lnSpc>
              </a:pPr>
              <a:r>
                <a:rPr lang="en-US" dirty="0" smtClean="0">
                  <a:ln>
                    <a:solidFill>
                      <a:schemeClr val="bg1">
                        <a:alpha val="0"/>
                      </a:schemeClr>
                    </a:solidFill>
                  </a:ln>
                  <a:solidFill>
                    <a:schemeClr val="tx1">
                      <a:lumMod val="75000"/>
                      <a:lumOff val="25000"/>
                      <a:alpha val="99000"/>
                    </a:schemeClr>
                  </a:solidFill>
                  <a:latin typeface="Segoe UI Light" pitchFamily="34" charset="0"/>
                </a:rPr>
                <a:t>Identity Providers</a:t>
              </a:r>
              <a:endParaRPr lang="en-US" dirty="0">
                <a:ln>
                  <a:solidFill>
                    <a:schemeClr val="bg1">
                      <a:alpha val="0"/>
                    </a:schemeClr>
                  </a:solidFill>
                </a:ln>
                <a:solidFill>
                  <a:schemeClr val="tx1">
                    <a:lumMod val="75000"/>
                    <a:lumOff val="25000"/>
                    <a:alpha val="99000"/>
                  </a:schemeClr>
                </a:solidFill>
                <a:latin typeface="Segoe UI Light" pitchFamily="34" charset="0"/>
              </a:endParaRPr>
            </a:p>
          </p:txBody>
        </p:sp>
      </p:grpSp>
      <p:grpSp>
        <p:nvGrpSpPr>
          <p:cNvPr id="4126" name="Group 4125"/>
          <p:cNvGrpSpPr/>
          <p:nvPr/>
        </p:nvGrpSpPr>
        <p:grpSpPr>
          <a:xfrm>
            <a:off x="1845465" y="839966"/>
            <a:ext cx="8295053" cy="3367528"/>
            <a:chOff x="1845465" y="839966"/>
            <a:chExt cx="8295053" cy="3367528"/>
          </a:xfrm>
        </p:grpSpPr>
        <p:sp>
          <p:nvSpPr>
            <p:cNvPr id="76" name="Rectangle 75"/>
            <p:cNvSpPr/>
            <p:nvPr/>
          </p:nvSpPr>
          <p:spPr bwMode="auto">
            <a:xfrm rot="16200000">
              <a:off x="4309228" y="-1623797"/>
              <a:ext cx="3367528" cy="8295053"/>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5" name="TextBox 54"/>
            <p:cNvSpPr txBox="1"/>
            <p:nvPr/>
          </p:nvSpPr>
          <p:spPr>
            <a:xfrm rot="16200000">
              <a:off x="1166596" y="2339065"/>
              <a:ext cx="1757843" cy="369328"/>
            </a:xfrm>
            <a:prstGeom prst="rect">
              <a:avLst/>
            </a:prstGeom>
            <a:noFill/>
          </p:spPr>
          <p:txBody>
            <a:bodyPr wrap="none" lIns="91435" tIns="45718" rIns="91435" bIns="45718" rtlCol="0">
              <a:spAutoFit/>
            </a:bodyPr>
            <a:lstStyle/>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Browser-based</a:t>
              </a:r>
            </a:p>
          </p:txBody>
        </p:sp>
      </p:grpSp>
      <p:grpSp>
        <p:nvGrpSpPr>
          <p:cNvPr id="4127" name="Group 4126"/>
          <p:cNvGrpSpPr/>
          <p:nvPr/>
        </p:nvGrpSpPr>
        <p:grpSpPr>
          <a:xfrm>
            <a:off x="2516324" y="4289915"/>
            <a:ext cx="7624188" cy="949435"/>
            <a:chOff x="2516324" y="4289915"/>
            <a:chExt cx="7624188" cy="949435"/>
          </a:xfrm>
        </p:grpSpPr>
        <p:sp>
          <p:nvSpPr>
            <p:cNvPr id="77" name="Rectangle 76"/>
            <p:cNvSpPr/>
            <p:nvPr/>
          </p:nvSpPr>
          <p:spPr bwMode="auto">
            <a:xfrm rot="16200000">
              <a:off x="5853701" y="952539"/>
              <a:ext cx="949435" cy="7624187"/>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6" name="TextBox 55"/>
            <p:cNvSpPr txBox="1"/>
            <p:nvPr/>
          </p:nvSpPr>
          <p:spPr>
            <a:xfrm rot="16200000">
              <a:off x="2442589" y="4441469"/>
              <a:ext cx="793797" cy="646327"/>
            </a:xfrm>
            <a:prstGeom prst="rect">
              <a:avLst/>
            </a:prstGeom>
            <a:noFill/>
          </p:spPr>
          <p:txBody>
            <a:bodyPr wrap="none" lIns="91435" tIns="45718" rIns="91435" bIns="45718" rtlCol="0">
              <a:spAutoFit/>
            </a:bodyPr>
            <a:lstStyle/>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Rich</a:t>
              </a:r>
            </a:p>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Client</a:t>
              </a:r>
            </a:p>
          </p:txBody>
        </p:sp>
      </p:grpSp>
      <p:grpSp>
        <p:nvGrpSpPr>
          <p:cNvPr id="4097" name="Group 4096"/>
          <p:cNvGrpSpPr/>
          <p:nvPr/>
        </p:nvGrpSpPr>
        <p:grpSpPr>
          <a:xfrm>
            <a:off x="5656968" y="1952780"/>
            <a:ext cx="1534384" cy="1097434"/>
            <a:chOff x="6127849" y="2121178"/>
            <a:chExt cx="1534384" cy="1097434"/>
          </a:xfrm>
        </p:grpSpPr>
        <p:sp>
          <p:nvSpPr>
            <p:cNvPr id="24" name="TextBox 23"/>
            <p:cNvSpPr txBox="1"/>
            <p:nvPr/>
          </p:nvSpPr>
          <p:spPr>
            <a:xfrm>
              <a:off x="6127849" y="2880062"/>
              <a:ext cx="1534384" cy="338550"/>
            </a:xfrm>
            <a:prstGeom prst="rect">
              <a:avLst/>
            </a:prstGeom>
            <a:noFill/>
          </p:spPr>
          <p:txBody>
            <a:bodyPr wrap="none" lIns="91435" tIns="45718" rIns="91435" bIns="45718" rtlCol="0">
              <a:spAutoFit/>
            </a:bodyPr>
            <a:lstStyle/>
            <a:p>
              <a:pPr algn="ctr"/>
              <a:r>
                <a:rPr lang="en-US" sz="1600" dirty="0">
                  <a:ln>
                    <a:solidFill>
                      <a:schemeClr val="bg1">
                        <a:alpha val="0"/>
                      </a:schemeClr>
                    </a:solidFill>
                  </a:ln>
                  <a:gradFill>
                    <a:gsLst>
                      <a:gs pos="0">
                        <a:srgbClr val="595959"/>
                      </a:gs>
                      <a:gs pos="86000">
                        <a:srgbClr val="595959"/>
                      </a:gs>
                    </a:gsLst>
                    <a:lin ang="5400000" scaled="0"/>
                  </a:gradFill>
                </a:rPr>
                <a:t>WS-Federation</a:t>
              </a:r>
            </a:p>
          </p:txBody>
        </p:sp>
        <p:sp>
          <p:nvSpPr>
            <p:cNvPr id="103" name="Freeform 7"/>
            <p:cNvSpPr>
              <a:spLocks noEditPoints="1"/>
            </p:cNvSpPr>
            <p:nvPr/>
          </p:nvSpPr>
          <p:spPr bwMode="auto">
            <a:xfrm>
              <a:off x="6411010" y="2121178"/>
              <a:ext cx="968062" cy="839770"/>
            </a:xfrm>
            <a:custGeom>
              <a:avLst/>
              <a:gdLst>
                <a:gd name="T0" fmla="*/ 611 w 1048"/>
                <a:gd name="T1" fmla="*/ 376 h 909"/>
                <a:gd name="T2" fmla="*/ 542 w 1048"/>
                <a:gd name="T3" fmla="*/ 340 h 909"/>
                <a:gd name="T4" fmla="*/ 438 w 1048"/>
                <a:gd name="T5" fmla="*/ 411 h 909"/>
                <a:gd name="T6" fmla="*/ 592 w 1048"/>
                <a:gd name="T7" fmla="*/ 409 h 909"/>
                <a:gd name="T8" fmla="*/ 242 w 1048"/>
                <a:gd name="T9" fmla="*/ 435 h 909"/>
                <a:gd name="T10" fmla="*/ 197 w 1048"/>
                <a:gd name="T11" fmla="*/ 435 h 909"/>
                <a:gd name="T12" fmla="*/ 386 w 1048"/>
                <a:gd name="T13" fmla="*/ 735 h 909"/>
                <a:gd name="T14" fmla="*/ 374 w 1048"/>
                <a:gd name="T15" fmla="*/ 578 h 909"/>
                <a:gd name="T16" fmla="*/ 222 w 1048"/>
                <a:gd name="T17" fmla="*/ 472 h 909"/>
                <a:gd name="T18" fmla="*/ 152 w 1048"/>
                <a:gd name="T19" fmla="*/ 447 h 909"/>
                <a:gd name="T20" fmla="*/ 119 w 1048"/>
                <a:gd name="T21" fmla="*/ 427 h 909"/>
                <a:gd name="T22" fmla="*/ 177 w 1048"/>
                <a:gd name="T23" fmla="*/ 385 h 909"/>
                <a:gd name="T24" fmla="*/ 201 w 1048"/>
                <a:gd name="T25" fmla="*/ 365 h 909"/>
                <a:gd name="T26" fmla="*/ 292 w 1048"/>
                <a:gd name="T27" fmla="*/ 213 h 909"/>
                <a:gd name="T28" fmla="*/ 218 w 1048"/>
                <a:gd name="T29" fmla="*/ 246 h 909"/>
                <a:gd name="T30" fmla="*/ 230 w 1048"/>
                <a:gd name="T31" fmla="*/ 164 h 909"/>
                <a:gd name="T32" fmla="*/ 251 w 1048"/>
                <a:gd name="T33" fmla="*/ 156 h 909"/>
                <a:gd name="T34" fmla="*/ 275 w 1048"/>
                <a:gd name="T35" fmla="*/ 123 h 909"/>
                <a:gd name="T36" fmla="*/ 271 w 1048"/>
                <a:gd name="T37" fmla="*/ 57 h 909"/>
                <a:gd name="T38" fmla="*/ 275 w 1048"/>
                <a:gd name="T39" fmla="*/ 73 h 909"/>
                <a:gd name="T40" fmla="*/ 329 w 1048"/>
                <a:gd name="T41" fmla="*/ 164 h 909"/>
                <a:gd name="T42" fmla="*/ 440 w 1048"/>
                <a:gd name="T43" fmla="*/ 114 h 909"/>
                <a:gd name="T44" fmla="*/ 604 w 1048"/>
                <a:gd name="T45" fmla="*/ 114 h 909"/>
                <a:gd name="T46" fmla="*/ 567 w 1048"/>
                <a:gd name="T47" fmla="*/ 197 h 909"/>
                <a:gd name="T48" fmla="*/ 591 w 1048"/>
                <a:gd name="T49" fmla="*/ 188 h 909"/>
                <a:gd name="T50" fmla="*/ 608 w 1048"/>
                <a:gd name="T51" fmla="*/ 180 h 909"/>
                <a:gd name="T52" fmla="*/ 612 w 1048"/>
                <a:gd name="T53" fmla="*/ 213 h 909"/>
                <a:gd name="T54" fmla="*/ 575 w 1048"/>
                <a:gd name="T55" fmla="*/ 234 h 909"/>
                <a:gd name="T56" fmla="*/ 542 w 1048"/>
                <a:gd name="T57" fmla="*/ 242 h 909"/>
                <a:gd name="T58" fmla="*/ 497 w 1048"/>
                <a:gd name="T59" fmla="*/ 295 h 909"/>
                <a:gd name="T60" fmla="*/ 526 w 1048"/>
                <a:gd name="T61" fmla="*/ 328 h 909"/>
                <a:gd name="T62" fmla="*/ 571 w 1048"/>
                <a:gd name="T63" fmla="*/ 303 h 909"/>
                <a:gd name="T64" fmla="*/ 600 w 1048"/>
                <a:gd name="T65" fmla="*/ 320 h 909"/>
                <a:gd name="T66" fmla="*/ 624 w 1048"/>
                <a:gd name="T67" fmla="*/ 336 h 909"/>
                <a:gd name="T68" fmla="*/ 640 w 1048"/>
                <a:gd name="T69" fmla="*/ 326 h 909"/>
                <a:gd name="T70" fmla="*/ 657 w 1048"/>
                <a:gd name="T71" fmla="*/ 283 h 909"/>
                <a:gd name="T72" fmla="*/ 677 w 1048"/>
                <a:gd name="T73" fmla="*/ 262 h 909"/>
                <a:gd name="T74" fmla="*/ 741 w 1048"/>
                <a:gd name="T75" fmla="*/ 226 h 909"/>
                <a:gd name="T76" fmla="*/ 0 w 1048"/>
                <a:gd name="T77" fmla="*/ 385 h 909"/>
                <a:gd name="T78" fmla="*/ 491 w 1048"/>
                <a:gd name="T79" fmla="*/ 761 h 909"/>
                <a:gd name="T80" fmla="*/ 214 w 1048"/>
                <a:gd name="T81" fmla="*/ 689 h 909"/>
                <a:gd name="T82" fmla="*/ 37 w 1048"/>
                <a:gd name="T83" fmla="*/ 369 h 909"/>
                <a:gd name="T84" fmla="*/ 127 w 1048"/>
                <a:gd name="T85" fmla="*/ 459 h 909"/>
                <a:gd name="T86" fmla="*/ 201 w 1048"/>
                <a:gd name="T87" fmla="*/ 500 h 909"/>
                <a:gd name="T88" fmla="*/ 214 w 1048"/>
                <a:gd name="T89" fmla="*/ 615 h 909"/>
                <a:gd name="T90" fmla="*/ 472 w 1048"/>
                <a:gd name="T91" fmla="*/ 151 h 909"/>
                <a:gd name="T92" fmla="*/ 472 w 1048"/>
                <a:gd name="T93" fmla="*/ 151 h 909"/>
                <a:gd name="T94" fmla="*/ 513 w 1048"/>
                <a:gd name="T95" fmla="*/ 201 h 909"/>
                <a:gd name="T96" fmla="*/ 530 w 1048"/>
                <a:gd name="T97" fmla="*/ 238 h 909"/>
                <a:gd name="T98" fmla="*/ 851 w 1048"/>
                <a:gd name="T99" fmla="*/ 461 h 909"/>
                <a:gd name="T100" fmla="*/ 722 w 1048"/>
                <a:gd name="T101" fmla="*/ 288 h 909"/>
                <a:gd name="T102" fmla="*/ 456 w 1048"/>
                <a:gd name="T103" fmla="*/ 461 h 909"/>
                <a:gd name="T104" fmla="*/ 456 w 1048"/>
                <a:gd name="T105" fmla="*/ 525 h 909"/>
                <a:gd name="T106" fmla="*/ 492 w 1048"/>
                <a:gd name="T107" fmla="*/ 686 h 909"/>
                <a:gd name="T108" fmla="*/ 704 w 1048"/>
                <a:gd name="T109" fmla="*/ 711 h 909"/>
                <a:gd name="T110" fmla="*/ 736 w 1048"/>
                <a:gd name="T111" fmla="*/ 909 h 909"/>
                <a:gd name="T112" fmla="*/ 768 w 1048"/>
                <a:gd name="T113" fmla="*/ 711 h 909"/>
                <a:gd name="T114" fmla="*/ 980 w 1048"/>
                <a:gd name="T115" fmla="*/ 686 h 909"/>
                <a:gd name="T116" fmla="*/ 1016 w 1048"/>
                <a:gd name="T117" fmla="*/ 525 h 909"/>
                <a:gd name="T118" fmla="*/ 1016 w 1048"/>
                <a:gd name="T119" fmla="*/ 461 h 909"/>
                <a:gd name="T120" fmla="*/ 736 w 1048"/>
                <a:gd name="T121" fmla="*/ 434 h 909"/>
                <a:gd name="T122" fmla="*/ 618 w 1048"/>
                <a:gd name="T123" fmla="*/ 63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8" h="909">
                  <a:moveTo>
                    <a:pt x="592" y="409"/>
                  </a:moveTo>
                  <a:cubicBezTo>
                    <a:pt x="611" y="376"/>
                    <a:pt x="611" y="376"/>
                    <a:pt x="611" y="376"/>
                  </a:cubicBezTo>
                  <a:cubicBezTo>
                    <a:pt x="599" y="373"/>
                    <a:pt x="575" y="362"/>
                    <a:pt x="575" y="349"/>
                  </a:cubicBezTo>
                  <a:cubicBezTo>
                    <a:pt x="575" y="336"/>
                    <a:pt x="563" y="336"/>
                    <a:pt x="542" y="340"/>
                  </a:cubicBezTo>
                  <a:cubicBezTo>
                    <a:pt x="530" y="340"/>
                    <a:pt x="518" y="340"/>
                    <a:pt x="505" y="344"/>
                  </a:cubicBezTo>
                  <a:cubicBezTo>
                    <a:pt x="475" y="355"/>
                    <a:pt x="450" y="382"/>
                    <a:pt x="438" y="411"/>
                  </a:cubicBezTo>
                  <a:cubicBezTo>
                    <a:pt x="444" y="410"/>
                    <a:pt x="450" y="409"/>
                    <a:pt x="456" y="409"/>
                  </a:cubicBezTo>
                  <a:lnTo>
                    <a:pt x="592" y="409"/>
                  </a:lnTo>
                  <a:close/>
                  <a:moveTo>
                    <a:pt x="197" y="435"/>
                  </a:moveTo>
                  <a:cubicBezTo>
                    <a:pt x="218" y="443"/>
                    <a:pt x="251" y="447"/>
                    <a:pt x="242" y="435"/>
                  </a:cubicBezTo>
                  <a:cubicBezTo>
                    <a:pt x="234" y="427"/>
                    <a:pt x="201" y="418"/>
                    <a:pt x="189" y="418"/>
                  </a:cubicBezTo>
                  <a:cubicBezTo>
                    <a:pt x="177" y="422"/>
                    <a:pt x="185" y="431"/>
                    <a:pt x="197" y="435"/>
                  </a:cubicBezTo>
                  <a:close/>
                  <a:moveTo>
                    <a:pt x="446" y="730"/>
                  </a:moveTo>
                  <a:cubicBezTo>
                    <a:pt x="427" y="733"/>
                    <a:pt x="407" y="735"/>
                    <a:pt x="386" y="735"/>
                  </a:cubicBezTo>
                  <a:cubicBezTo>
                    <a:pt x="349" y="735"/>
                    <a:pt x="308" y="730"/>
                    <a:pt x="275" y="718"/>
                  </a:cubicBezTo>
                  <a:cubicBezTo>
                    <a:pt x="300" y="661"/>
                    <a:pt x="349" y="628"/>
                    <a:pt x="374" y="578"/>
                  </a:cubicBezTo>
                  <a:cubicBezTo>
                    <a:pt x="382" y="562"/>
                    <a:pt x="370" y="554"/>
                    <a:pt x="333" y="542"/>
                  </a:cubicBezTo>
                  <a:cubicBezTo>
                    <a:pt x="300" y="529"/>
                    <a:pt x="267" y="455"/>
                    <a:pt x="222" y="472"/>
                  </a:cubicBezTo>
                  <a:cubicBezTo>
                    <a:pt x="201" y="480"/>
                    <a:pt x="169" y="496"/>
                    <a:pt x="173" y="476"/>
                  </a:cubicBezTo>
                  <a:cubicBezTo>
                    <a:pt x="181" y="439"/>
                    <a:pt x="156" y="464"/>
                    <a:pt x="152" y="447"/>
                  </a:cubicBezTo>
                  <a:cubicBezTo>
                    <a:pt x="148" y="431"/>
                    <a:pt x="185" y="427"/>
                    <a:pt x="164" y="422"/>
                  </a:cubicBezTo>
                  <a:cubicBezTo>
                    <a:pt x="148" y="414"/>
                    <a:pt x="119" y="468"/>
                    <a:pt x="119" y="427"/>
                  </a:cubicBezTo>
                  <a:cubicBezTo>
                    <a:pt x="119" y="414"/>
                    <a:pt x="119" y="402"/>
                    <a:pt x="127" y="398"/>
                  </a:cubicBezTo>
                  <a:cubicBezTo>
                    <a:pt x="140" y="373"/>
                    <a:pt x="169" y="373"/>
                    <a:pt x="177" y="385"/>
                  </a:cubicBezTo>
                  <a:cubicBezTo>
                    <a:pt x="185" y="406"/>
                    <a:pt x="185" y="418"/>
                    <a:pt x="193" y="410"/>
                  </a:cubicBezTo>
                  <a:cubicBezTo>
                    <a:pt x="201" y="402"/>
                    <a:pt x="189" y="390"/>
                    <a:pt x="201" y="365"/>
                  </a:cubicBezTo>
                  <a:cubicBezTo>
                    <a:pt x="214" y="340"/>
                    <a:pt x="238" y="312"/>
                    <a:pt x="300" y="287"/>
                  </a:cubicBezTo>
                  <a:cubicBezTo>
                    <a:pt x="337" y="271"/>
                    <a:pt x="308" y="238"/>
                    <a:pt x="292" y="213"/>
                  </a:cubicBezTo>
                  <a:cubicBezTo>
                    <a:pt x="271" y="188"/>
                    <a:pt x="242" y="164"/>
                    <a:pt x="234" y="193"/>
                  </a:cubicBezTo>
                  <a:cubicBezTo>
                    <a:pt x="226" y="213"/>
                    <a:pt x="242" y="254"/>
                    <a:pt x="218" y="246"/>
                  </a:cubicBezTo>
                  <a:cubicBezTo>
                    <a:pt x="193" y="238"/>
                    <a:pt x="164" y="221"/>
                    <a:pt x="181" y="201"/>
                  </a:cubicBezTo>
                  <a:cubicBezTo>
                    <a:pt x="197" y="184"/>
                    <a:pt x="230" y="180"/>
                    <a:pt x="230" y="164"/>
                  </a:cubicBezTo>
                  <a:cubicBezTo>
                    <a:pt x="230" y="143"/>
                    <a:pt x="230" y="127"/>
                    <a:pt x="242" y="127"/>
                  </a:cubicBezTo>
                  <a:cubicBezTo>
                    <a:pt x="255" y="131"/>
                    <a:pt x="263" y="135"/>
                    <a:pt x="251" y="156"/>
                  </a:cubicBezTo>
                  <a:cubicBezTo>
                    <a:pt x="242" y="176"/>
                    <a:pt x="292" y="188"/>
                    <a:pt x="296" y="176"/>
                  </a:cubicBezTo>
                  <a:cubicBezTo>
                    <a:pt x="304" y="164"/>
                    <a:pt x="292" y="147"/>
                    <a:pt x="275" y="123"/>
                  </a:cubicBezTo>
                  <a:cubicBezTo>
                    <a:pt x="263" y="106"/>
                    <a:pt x="234" y="110"/>
                    <a:pt x="247" y="94"/>
                  </a:cubicBezTo>
                  <a:cubicBezTo>
                    <a:pt x="251" y="90"/>
                    <a:pt x="259" y="65"/>
                    <a:pt x="271" y="57"/>
                  </a:cubicBezTo>
                  <a:cubicBezTo>
                    <a:pt x="275" y="57"/>
                    <a:pt x="279" y="57"/>
                    <a:pt x="284" y="53"/>
                  </a:cubicBezTo>
                  <a:cubicBezTo>
                    <a:pt x="284" y="57"/>
                    <a:pt x="275" y="65"/>
                    <a:pt x="275" y="73"/>
                  </a:cubicBezTo>
                  <a:cubicBezTo>
                    <a:pt x="275" y="94"/>
                    <a:pt x="312" y="65"/>
                    <a:pt x="320" y="86"/>
                  </a:cubicBezTo>
                  <a:cubicBezTo>
                    <a:pt x="333" y="106"/>
                    <a:pt x="308" y="139"/>
                    <a:pt x="329" y="164"/>
                  </a:cubicBezTo>
                  <a:cubicBezTo>
                    <a:pt x="349" y="188"/>
                    <a:pt x="362" y="209"/>
                    <a:pt x="370" y="176"/>
                  </a:cubicBezTo>
                  <a:cubicBezTo>
                    <a:pt x="378" y="139"/>
                    <a:pt x="440" y="135"/>
                    <a:pt x="440" y="114"/>
                  </a:cubicBezTo>
                  <a:cubicBezTo>
                    <a:pt x="444" y="98"/>
                    <a:pt x="444" y="78"/>
                    <a:pt x="444" y="45"/>
                  </a:cubicBezTo>
                  <a:cubicBezTo>
                    <a:pt x="505" y="53"/>
                    <a:pt x="559" y="78"/>
                    <a:pt x="604" y="114"/>
                  </a:cubicBezTo>
                  <a:cubicBezTo>
                    <a:pt x="579" y="123"/>
                    <a:pt x="546" y="172"/>
                    <a:pt x="546" y="188"/>
                  </a:cubicBezTo>
                  <a:cubicBezTo>
                    <a:pt x="546" y="209"/>
                    <a:pt x="555" y="205"/>
                    <a:pt x="567" y="197"/>
                  </a:cubicBezTo>
                  <a:cubicBezTo>
                    <a:pt x="583" y="188"/>
                    <a:pt x="563" y="209"/>
                    <a:pt x="579" y="221"/>
                  </a:cubicBezTo>
                  <a:cubicBezTo>
                    <a:pt x="600" y="229"/>
                    <a:pt x="596" y="217"/>
                    <a:pt x="591" y="188"/>
                  </a:cubicBezTo>
                  <a:cubicBezTo>
                    <a:pt x="587" y="160"/>
                    <a:pt x="604" y="147"/>
                    <a:pt x="616" y="151"/>
                  </a:cubicBezTo>
                  <a:cubicBezTo>
                    <a:pt x="633" y="156"/>
                    <a:pt x="608" y="160"/>
                    <a:pt x="608" y="180"/>
                  </a:cubicBezTo>
                  <a:cubicBezTo>
                    <a:pt x="608" y="197"/>
                    <a:pt x="637" y="180"/>
                    <a:pt x="641" y="193"/>
                  </a:cubicBezTo>
                  <a:cubicBezTo>
                    <a:pt x="641" y="201"/>
                    <a:pt x="612" y="197"/>
                    <a:pt x="612" y="213"/>
                  </a:cubicBezTo>
                  <a:cubicBezTo>
                    <a:pt x="612" y="225"/>
                    <a:pt x="612" y="234"/>
                    <a:pt x="600" y="234"/>
                  </a:cubicBezTo>
                  <a:cubicBezTo>
                    <a:pt x="591" y="234"/>
                    <a:pt x="579" y="238"/>
                    <a:pt x="575" y="234"/>
                  </a:cubicBezTo>
                  <a:cubicBezTo>
                    <a:pt x="567" y="229"/>
                    <a:pt x="571" y="213"/>
                    <a:pt x="563" y="213"/>
                  </a:cubicBezTo>
                  <a:cubicBezTo>
                    <a:pt x="546" y="209"/>
                    <a:pt x="550" y="234"/>
                    <a:pt x="542" y="242"/>
                  </a:cubicBezTo>
                  <a:cubicBezTo>
                    <a:pt x="534" y="254"/>
                    <a:pt x="518" y="266"/>
                    <a:pt x="513" y="271"/>
                  </a:cubicBezTo>
                  <a:cubicBezTo>
                    <a:pt x="501" y="279"/>
                    <a:pt x="546" y="307"/>
                    <a:pt x="497" y="295"/>
                  </a:cubicBezTo>
                  <a:cubicBezTo>
                    <a:pt x="481" y="291"/>
                    <a:pt x="477" y="328"/>
                    <a:pt x="493" y="332"/>
                  </a:cubicBezTo>
                  <a:cubicBezTo>
                    <a:pt x="505" y="336"/>
                    <a:pt x="513" y="336"/>
                    <a:pt x="526" y="328"/>
                  </a:cubicBezTo>
                  <a:cubicBezTo>
                    <a:pt x="530" y="328"/>
                    <a:pt x="534" y="316"/>
                    <a:pt x="546" y="303"/>
                  </a:cubicBezTo>
                  <a:cubicBezTo>
                    <a:pt x="555" y="295"/>
                    <a:pt x="567" y="295"/>
                    <a:pt x="571" y="303"/>
                  </a:cubicBezTo>
                  <a:cubicBezTo>
                    <a:pt x="596" y="320"/>
                    <a:pt x="575" y="332"/>
                    <a:pt x="579" y="336"/>
                  </a:cubicBezTo>
                  <a:cubicBezTo>
                    <a:pt x="587" y="349"/>
                    <a:pt x="604" y="332"/>
                    <a:pt x="600" y="320"/>
                  </a:cubicBezTo>
                  <a:cubicBezTo>
                    <a:pt x="596" y="307"/>
                    <a:pt x="563" y="287"/>
                    <a:pt x="583" y="291"/>
                  </a:cubicBezTo>
                  <a:cubicBezTo>
                    <a:pt x="600" y="295"/>
                    <a:pt x="608" y="324"/>
                    <a:pt x="624" y="336"/>
                  </a:cubicBezTo>
                  <a:cubicBezTo>
                    <a:pt x="637" y="344"/>
                    <a:pt x="624" y="316"/>
                    <a:pt x="633" y="320"/>
                  </a:cubicBezTo>
                  <a:cubicBezTo>
                    <a:pt x="637" y="320"/>
                    <a:pt x="639" y="323"/>
                    <a:pt x="640" y="326"/>
                  </a:cubicBezTo>
                  <a:cubicBezTo>
                    <a:pt x="647" y="314"/>
                    <a:pt x="647" y="314"/>
                    <a:pt x="647" y="314"/>
                  </a:cubicBezTo>
                  <a:cubicBezTo>
                    <a:pt x="637" y="302"/>
                    <a:pt x="642" y="287"/>
                    <a:pt x="657" y="283"/>
                  </a:cubicBezTo>
                  <a:cubicBezTo>
                    <a:pt x="660" y="282"/>
                    <a:pt x="662" y="282"/>
                    <a:pt x="665" y="282"/>
                  </a:cubicBezTo>
                  <a:cubicBezTo>
                    <a:pt x="677" y="262"/>
                    <a:pt x="677" y="262"/>
                    <a:pt x="677" y="262"/>
                  </a:cubicBezTo>
                  <a:cubicBezTo>
                    <a:pt x="690" y="239"/>
                    <a:pt x="712" y="226"/>
                    <a:pt x="736" y="226"/>
                  </a:cubicBezTo>
                  <a:cubicBezTo>
                    <a:pt x="738" y="226"/>
                    <a:pt x="740" y="226"/>
                    <a:pt x="741" y="226"/>
                  </a:cubicBezTo>
                  <a:cubicBezTo>
                    <a:pt x="679" y="92"/>
                    <a:pt x="543" y="0"/>
                    <a:pt x="386" y="0"/>
                  </a:cubicBezTo>
                  <a:cubicBezTo>
                    <a:pt x="173" y="0"/>
                    <a:pt x="0" y="172"/>
                    <a:pt x="0" y="385"/>
                  </a:cubicBezTo>
                  <a:cubicBezTo>
                    <a:pt x="0" y="603"/>
                    <a:pt x="173" y="776"/>
                    <a:pt x="386" y="776"/>
                  </a:cubicBezTo>
                  <a:cubicBezTo>
                    <a:pt x="422" y="776"/>
                    <a:pt x="457" y="771"/>
                    <a:pt x="491" y="761"/>
                  </a:cubicBezTo>
                  <a:cubicBezTo>
                    <a:pt x="472" y="757"/>
                    <a:pt x="455" y="747"/>
                    <a:pt x="446" y="730"/>
                  </a:cubicBezTo>
                  <a:close/>
                  <a:moveTo>
                    <a:pt x="214" y="689"/>
                  </a:moveTo>
                  <a:cubicBezTo>
                    <a:pt x="111" y="632"/>
                    <a:pt x="37" y="517"/>
                    <a:pt x="37" y="385"/>
                  </a:cubicBezTo>
                  <a:cubicBezTo>
                    <a:pt x="37" y="369"/>
                    <a:pt x="37" y="369"/>
                    <a:pt x="37" y="369"/>
                  </a:cubicBezTo>
                  <a:cubicBezTo>
                    <a:pt x="58" y="373"/>
                    <a:pt x="82" y="398"/>
                    <a:pt x="82" y="422"/>
                  </a:cubicBezTo>
                  <a:cubicBezTo>
                    <a:pt x="86" y="447"/>
                    <a:pt x="86" y="455"/>
                    <a:pt x="127" y="459"/>
                  </a:cubicBezTo>
                  <a:cubicBezTo>
                    <a:pt x="169" y="464"/>
                    <a:pt x="152" y="496"/>
                    <a:pt x="173" y="496"/>
                  </a:cubicBezTo>
                  <a:cubicBezTo>
                    <a:pt x="193" y="496"/>
                    <a:pt x="205" y="488"/>
                    <a:pt x="201" y="500"/>
                  </a:cubicBezTo>
                  <a:cubicBezTo>
                    <a:pt x="201" y="509"/>
                    <a:pt x="197" y="513"/>
                    <a:pt x="193" y="517"/>
                  </a:cubicBezTo>
                  <a:cubicBezTo>
                    <a:pt x="164" y="554"/>
                    <a:pt x="185" y="591"/>
                    <a:pt x="214" y="615"/>
                  </a:cubicBezTo>
                  <a:cubicBezTo>
                    <a:pt x="222" y="620"/>
                    <a:pt x="218" y="657"/>
                    <a:pt x="214" y="689"/>
                  </a:cubicBezTo>
                  <a:close/>
                  <a:moveTo>
                    <a:pt x="472" y="151"/>
                  </a:moveTo>
                  <a:cubicBezTo>
                    <a:pt x="460" y="131"/>
                    <a:pt x="423" y="143"/>
                    <a:pt x="444" y="168"/>
                  </a:cubicBezTo>
                  <a:cubicBezTo>
                    <a:pt x="460" y="176"/>
                    <a:pt x="477" y="164"/>
                    <a:pt x="472" y="151"/>
                  </a:cubicBezTo>
                  <a:close/>
                  <a:moveTo>
                    <a:pt x="530" y="238"/>
                  </a:moveTo>
                  <a:cubicBezTo>
                    <a:pt x="534" y="225"/>
                    <a:pt x="526" y="201"/>
                    <a:pt x="513" y="201"/>
                  </a:cubicBezTo>
                  <a:cubicBezTo>
                    <a:pt x="501" y="201"/>
                    <a:pt x="497" y="213"/>
                    <a:pt x="497" y="229"/>
                  </a:cubicBezTo>
                  <a:cubicBezTo>
                    <a:pt x="501" y="246"/>
                    <a:pt x="522" y="262"/>
                    <a:pt x="530" y="238"/>
                  </a:cubicBezTo>
                  <a:close/>
                  <a:moveTo>
                    <a:pt x="1016" y="461"/>
                  </a:moveTo>
                  <a:cubicBezTo>
                    <a:pt x="851" y="461"/>
                    <a:pt x="851" y="461"/>
                    <a:pt x="851" y="461"/>
                  </a:cubicBezTo>
                  <a:cubicBezTo>
                    <a:pt x="751" y="288"/>
                    <a:pt x="751" y="288"/>
                    <a:pt x="751" y="288"/>
                  </a:cubicBezTo>
                  <a:cubicBezTo>
                    <a:pt x="743" y="274"/>
                    <a:pt x="730" y="274"/>
                    <a:pt x="722" y="288"/>
                  </a:cubicBezTo>
                  <a:cubicBezTo>
                    <a:pt x="622" y="461"/>
                    <a:pt x="622" y="461"/>
                    <a:pt x="622" y="461"/>
                  </a:cubicBezTo>
                  <a:cubicBezTo>
                    <a:pt x="456" y="461"/>
                    <a:pt x="456" y="461"/>
                    <a:pt x="456" y="461"/>
                  </a:cubicBezTo>
                  <a:cubicBezTo>
                    <a:pt x="439" y="461"/>
                    <a:pt x="424" y="475"/>
                    <a:pt x="424" y="493"/>
                  </a:cubicBezTo>
                  <a:cubicBezTo>
                    <a:pt x="424" y="511"/>
                    <a:pt x="439" y="525"/>
                    <a:pt x="456" y="525"/>
                  </a:cubicBezTo>
                  <a:cubicBezTo>
                    <a:pt x="585" y="525"/>
                    <a:pt x="585" y="525"/>
                    <a:pt x="585" y="525"/>
                  </a:cubicBezTo>
                  <a:cubicBezTo>
                    <a:pt x="492" y="686"/>
                    <a:pt x="492" y="686"/>
                    <a:pt x="492" y="686"/>
                  </a:cubicBezTo>
                  <a:cubicBezTo>
                    <a:pt x="484" y="700"/>
                    <a:pt x="491" y="711"/>
                    <a:pt x="506" y="711"/>
                  </a:cubicBezTo>
                  <a:cubicBezTo>
                    <a:pt x="704" y="711"/>
                    <a:pt x="704" y="711"/>
                    <a:pt x="704" y="711"/>
                  </a:cubicBezTo>
                  <a:cubicBezTo>
                    <a:pt x="704" y="877"/>
                    <a:pt x="704" y="877"/>
                    <a:pt x="704" y="877"/>
                  </a:cubicBezTo>
                  <a:cubicBezTo>
                    <a:pt x="704" y="895"/>
                    <a:pt x="719" y="909"/>
                    <a:pt x="736" y="909"/>
                  </a:cubicBezTo>
                  <a:cubicBezTo>
                    <a:pt x="754" y="909"/>
                    <a:pt x="768" y="895"/>
                    <a:pt x="768" y="877"/>
                  </a:cubicBezTo>
                  <a:cubicBezTo>
                    <a:pt x="768" y="711"/>
                    <a:pt x="768" y="711"/>
                    <a:pt x="768" y="711"/>
                  </a:cubicBezTo>
                  <a:cubicBezTo>
                    <a:pt x="966" y="711"/>
                    <a:pt x="966" y="711"/>
                    <a:pt x="966" y="711"/>
                  </a:cubicBezTo>
                  <a:cubicBezTo>
                    <a:pt x="982" y="711"/>
                    <a:pt x="988" y="700"/>
                    <a:pt x="980" y="686"/>
                  </a:cubicBezTo>
                  <a:cubicBezTo>
                    <a:pt x="888" y="525"/>
                    <a:pt x="888" y="525"/>
                    <a:pt x="888" y="525"/>
                  </a:cubicBezTo>
                  <a:cubicBezTo>
                    <a:pt x="1016" y="525"/>
                    <a:pt x="1016" y="525"/>
                    <a:pt x="1016" y="525"/>
                  </a:cubicBezTo>
                  <a:cubicBezTo>
                    <a:pt x="1034" y="525"/>
                    <a:pt x="1048" y="511"/>
                    <a:pt x="1048" y="493"/>
                  </a:cubicBezTo>
                  <a:cubicBezTo>
                    <a:pt x="1048" y="475"/>
                    <a:pt x="1034" y="461"/>
                    <a:pt x="1016" y="461"/>
                  </a:cubicBezTo>
                  <a:close/>
                  <a:moveTo>
                    <a:pt x="618" y="639"/>
                  </a:moveTo>
                  <a:cubicBezTo>
                    <a:pt x="736" y="434"/>
                    <a:pt x="736" y="434"/>
                    <a:pt x="736" y="434"/>
                  </a:cubicBezTo>
                  <a:cubicBezTo>
                    <a:pt x="855" y="639"/>
                    <a:pt x="855" y="639"/>
                    <a:pt x="855" y="639"/>
                  </a:cubicBezTo>
                  <a:lnTo>
                    <a:pt x="618" y="639"/>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101" name="Group 4100"/>
          <p:cNvGrpSpPr/>
          <p:nvPr/>
        </p:nvGrpSpPr>
        <p:grpSpPr>
          <a:xfrm>
            <a:off x="8182073" y="1335034"/>
            <a:ext cx="715333" cy="930777"/>
            <a:chOff x="7988445" y="2583148"/>
            <a:chExt cx="715333" cy="930777"/>
          </a:xfrm>
        </p:grpSpPr>
        <p:sp>
          <p:nvSpPr>
            <p:cNvPr id="37" name="TextBox 36"/>
            <p:cNvSpPr txBox="1"/>
            <p:nvPr/>
          </p:nvSpPr>
          <p:spPr>
            <a:xfrm>
              <a:off x="8116882" y="3298481"/>
              <a:ext cx="458459" cy="215444"/>
            </a:xfrm>
            <a:prstGeom prst="rect">
              <a:avLst/>
            </a:prstGeom>
            <a:noFill/>
          </p:spPr>
          <p:txBody>
            <a:bodyPr wrap="none" lIns="0" tIns="0" rIns="0" bIns="0" rtlCol="0">
              <a:spAutoFit/>
            </a:bodyPr>
            <a:lstStyle/>
            <a:p>
              <a:pPr algn="ctr"/>
              <a:r>
                <a:rPr lang="en-US" sz="1400" dirty="0">
                  <a:ln>
                    <a:solidFill>
                      <a:schemeClr val="bg1">
                        <a:alpha val="0"/>
                      </a:schemeClr>
                    </a:solidFill>
                  </a:ln>
                  <a:gradFill>
                    <a:gsLst>
                      <a:gs pos="0">
                        <a:srgbClr val="595959"/>
                      </a:gs>
                      <a:gs pos="86000">
                        <a:srgbClr val="595959"/>
                      </a:gs>
                    </a:gsLst>
                    <a:lin ang="5400000" scaled="0"/>
                  </a:gradFill>
                </a:rPr>
                <a:t>SAML</a:t>
              </a:r>
            </a:p>
          </p:txBody>
        </p:sp>
        <p:grpSp>
          <p:nvGrpSpPr>
            <p:cNvPr id="4100" name="Group 4099"/>
            <p:cNvGrpSpPr/>
            <p:nvPr/>
          </p:nvGrpSpPr>
          <p:grpSpPr>
            <a:xfrm>
              <a:off x="7988445" y="2583148"/>
              <a:ext cx="715333" cy="715333"/>
              <a:chOff x="721408" y="2935627"/>
              <a:chExt cx="848238" cy="848238"/>
            </a:xfrm>
          </p:grpSpPr>
          <p:sp>
            <p:nvSpPr>
              <p:cNvPr id="108" name="Oval Blue"/>
              <p:cNvSpPr>
                <a:spLocks noChangeAspect="1"/>
              </p:cNvSpPr>
              <p:nvPr/>
            </p:nvSpPr>
            <p:spPr bwMode="auto">
              <a:xfrm>
                <a:off x="721408" y="2935627"/>
                <a:ext cx="848238" cy="848238"/>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09"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grpSp>
        <p:nvGrpSpPr>
          <p:cNvPr id="4102" name="Group 4101"/>
          <p:cNvGrpSpPr/>
          <p:nvPr/>
        </p:nvGrpSpPr>
        <p:grpSpPr>
          <a:xfrm>
            <a:off x="8988340" y="1335034"/>
            <a:ext cx="715333" cy="930777"/>
            <a:chOff x="8794712" y="2583148"/>
            <a:chExt cx="715333" cy="930777"/>
          </a:xfrm>
        </p:grpSpPr>
        <p:sp>
          <p:nvSpPr>
            <p:cNvPr id="38" name="TextBox 37"/>
            <p:cNvSpPr txBox="1"/>
            <p:nvPr/>
          </p:nvSpPr>
          <p:spPr>
            <a:xfrm>
              <a:off x="8971142" y="3298481"/>
              <a:ext cx="362472" cy="215444"/>
            </a:xfrm>
            <a:prstGeom prst="rect">
              <a:avLst/>
            </a:prstGeom>
            <a:noFill/>
          </p:spPr>
          <p:txBody>
            <a:bodyPr wrap="none" lIns="0" tIns="0" rIns="0" bIns="0" rtlCol="0">
              <a:spAutoFit/>
            </a:bodyPr>
            <a:lstStyle>
              <a:defPPr>
                <a:defRPr lang="en-US"/>
              </a:defPPr>
              <a:lvl1pPr algn="ctr">
                <a:defRPr sz="1100" spc="-50">
                  <a:ln>
                    <a:solidFill>
                      <a:schemeClr val="bg1">
                        <a:alpha val="0"/>
                      </a:schemeClr>
                    </a:solidFill>
                  </a:ln>
                  <a:gradFill>
                    <a:gsLst>
                      <a:gs pos="0">
                        <a:srgbClr val="595959"/>
                      </a:gs>
                      <a:gs pos="86000">
                        <a:srgbClr val="595959"/>
                      </a:gs>
                    </a:gsLst>
                    <a:lin ang="5400000" scaled="0"/>
                  </a:gradFill>
                </a:defRPr>
              </a:lvl1pPr>
            </a:lstStyle>
            <a:p>
              <a:r>
                <a:rPr lang="en-US" sz="1400" spc="0" dirty="0"/>
                <a:t>SWT</a:t>
              </a:r>
            </a:p>
          </p:txBody>
        </p:sp>
        <p:grpSp>
          <p:nvGrpSpPr>
            <p:cNvPr id="111" name="Group 110"/>
            <p:cNvGrpSpPr/>
            <p:nvPr/>
          </p:nvGrpSpPr>
          <p:grpSpPr>
            <a:xfrm>
              <a:off x="8794712" y="2583148"/>
              <a:ext cx="715333" cy="715333"/>
              <a:chOff x="721408" y="2935627"/>
              <a:chExt cx="848238" cy="848238"/>
            </a:xfrm>
          </p:grpSpPr>
          <p:sp>
            <p:nvSpPr>
              <p:cNvPr id="112" name="Oval Blue"/>
              <p:cNvSpPr>
                <a:spLocks noChangeAspect="1"/>
              </p:cNvSpPr>
              <p:nvPr/>
            </p:nvSpPr>
            <p:spPr bwMode="auto">
              <a:xfrm>
                <a:off x="721408" y="2935627"/>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13"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
        <p:nvSpPr>
          <p:cNvPr id="116" name="Right Arrow 115"/>
          <p:cNvSpPr/>
          <p:nvPr/>
        </p:nvSpPr>
        <p:spPr bwMode="auto">
          <a:xfrm rot="1811247" flipV="1">
            <a:off x="4273040" y="1280597"/>
            <a:ext cx="155725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17" name="Right Arrow 116"/>
          <p:cNvSpPr/>
          <p:nvPr/>
        </p:nvSpPr>
        <p:spPr bwMode="auto">
          <a:xfrm rot="883381" flipV="1">
            <a:off x="4389670" y="1769781"/>
            <a:ext cx="125062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19" name="Right Arrow 118"/>
          <p:cNvSpPr/>
          <p:nvPr/>
        </p:nvSpPr>
        <p:spPr bwMode="auto">
          <a:xfrm rot="20716619">
            <a:off x="4389670" y="2689665"/>
            <a:ext cx="125062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21" name="Right Arrow 120"/>
          <p:cNvSpPr/>
          <p:nvPr/>
        </p:nvSpPr>
        <p:spPr bwMode="auto">
          <a:xfrm flipV="1">
            <a:off x="4389670" y="2229723"/>
            <a:ext cx="1191980"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22" name="Right Arrow 121"/>
          <p:cNvSpPr/>
          <p:nvPr/>
        </p:nvSpPr>
        <p:spPr bwMode="auto">
          <a:xfrm rot="19788753">
            <a:off x="4245616" y="3185771"/>
            <a:ext cx="1588306"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79" name="Group 78"/>
          <p:cNvGrpSpPr/>
          <p:nvPr/>
        </p:nvGrpSpPr>
        <p:grpSpPr>
          <a:xfrm>
            <a:off x="3898364" y="2133299"/>
            <a:ext cx="568284" cy="568285"/>
            <a:chOff x="1546018" y="1304764"/>
            <a:chExt cx="763524" cy="763524"/>
          </a:xfrm>
        </p:grpSpPr>
        <p:sp>
          <p:nvSpPr>
            <p:cNvPr id="80" name="Oval Blue"/>
            <p:cNvSpPr>
              <a:spLocks noChangeAspect="1"/>
            </p:cNvSpPr>
            <p:nvPr/>
          </p:nvSpPr>
          <p:spPr bwMode="auto">
            <a:xfrm>
              <a:off x="1546018" y="1304764"/>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grpSp>
          <p:nvGrpSpPr>
            <p:cNvPr id="81" name="Group 80"/>
            <p:cNvGrpSpPr/>
            <p:nvPr/>
          </p:nvGrpSpPr>
          <p:grpSpPr bwMode="black">
            <a:xfrm>
              <a:off x="1729258" y="1488056"/>
              <a:ext cx="397044" cy="396940"/>
              <a:chOff x="3249834" y="963808"/>
              <a:chExt cx="1000896" cy="1000896"/>
            </a:xfrm>
          </p:grpSpPr>
          <p:sp>
            <p:nvSpPr>
              <p:cNvPr id="82"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83"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grpSp>
        <p:nvGrpSpPr>
          <p:cNvPr id="84" name="Group 83"/>
          <p:cNvGrpSpPr/>
          <p:nvPr/>
        </p:nvGrpSpPr>
        <p:grpSpPr>
          <a:xfrm>
            <a:off x="3898364" y="881566"/>
            <a:ext cx="568284" cy="568285"/>
            <a:chOff x="4079927" y="1556792"/>
            <a:chExt cx="763524" cy="763524"/>
          </a:xfrm>
        </p:grpSpPr>
        <p:sp>
          <p:nvSpPr>
            <p:cNvPr id="85" name="Oval Blue"/>
            <p:cNvSpPr>
              <a:spLocks noChangeAspect="1"/>
            </p:cNvSpPr>
            <p:nvPr/>
          </p:nvSpPr>
          <p:spPr bwMode="auto">
            <a:xfrm>
              <a:off x="4079927" y="1556792"/>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86" name="Group 85"/>
            <p:cNvGrpSpPr/>
            <p:nvPr/>
          </p:nvGrpSpPr>
          <p:grpSpPr>
            <a:xfrm>
              <a:off x="4146687" y="1706533"/>
              <a:ext cx="505841" cy="476163"/>
              <a:chOff x="4985657" y="7068129"/>
              <a:chExt cx="592808" cy="558028"/>
            </a:xfrm>
          </p:grpSpPr>
          <p:sp>
            <p:nvSpPr>
              <p:cNvPr id="87"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8" name="Right Arrow 87"/>
              <p:cNvSpPr/>
              <p:nvPr/>
            </p:nvSpPr>
            <p:spPr bwMode="auto">
              <a:xfrm>
                <a:off x="4985657" y="7206343"/>
                <a:ext cx="370114" cy="261257"/>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89" name="Group 88"/>
          <p:cNvGrpSpPr/>
          <p:nvPr/>
        </p:nvGrpSpPr>
        <p:grpSpPr>
          <a:xfrm>
            <a:off x="3898364" y="2759165"/>
            <a:ext cx="568284" cy="568285"/>
            <a:chOff x="9928721" y="1628800"/>
            <a:chExt cx="763524" cy="763524"/>
          </a:xfrm>
        </p:grpSpPr>
        <p:sp>
          <p:nvSpPr>
            <p:cNvPr id="90" name="Oval Blue"/>
            <p:cNvSpPr>
              <a:spLocks noChangeAspect="1"/>
            </p:cNvSpPr>
            <p:nvPr/>
          </p:nvSpPr>
          <p:spPr bwMode="auto">
            <a:xfrm>
              <a:off x="9928721" y="1628800"/>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pic>
          <p:nvPicPr>
            <p:cNvPr id="91"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60522" y="1830246"/>
              <a:ext cx="569373" cy="360632"/>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92" name="Group 91"/>
          <p:cNvGrpSpPr/>
          <p:nvPr/>
        </p:nvGrpSpPr>
        <p:grpSpPr>
          <a:xfrm>
            <a:off x="3898364" y="1507432"/>
            <a:ext cx="568284" cy="568285"/>
            <a:chOff x="9928721" y="1088740"/>
            <a:chExt cx="763524" cy="763524"/>
          </a:xfrm>
        </p:grpSpPr>
        <p:sp>
          <p:nvSpPr>
            <p:cNvPr id="93" name="Oval Blue"/>
            <p:cNvSpPr>
              <a:spLocks noChangeAspect="1"/>
            </p:cNvSpPr>
            <p:nvPr/>
          </p:nvSpPr>
          <p:spPr bwMode="auto">
            <a:xfrm>
              <a:off x="9928721" y="1088740"/>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94"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9090" y="1199109"/>
              <a:ext cx="542787" cy="542787"/>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3898364" y="3385032"/>
            <a:ext cx="568284" cy="568285"/>
            <a:chOff x="673821" y="5445224"/>
            <a:chExt cx="763524" cy="763524"/>
          </a:xfrm>
        </p:grpSpPr>
        <p:sp>
          <p:nvSpPr>
            <p:cNvPr id="97" name="Oval Blue"/>
            <p:cNvSpPr>
              <a:spLocks noChangeAspect="1"/>
            </p:cNvSpPr>
            <p:nvPr/>
          </p:nvSpPr>
          <p:spPr bwMode="auto">
            <a:xfrm>
              <a:off x="673821" y="5445224"/>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99" name="Freeform 7"/>
            <p:cNvSpPr>
              <a:spLocks noEditPoints="1"/>
            </p:cNvSpPr>
            <p:nvPr/>
          </p:nvSpPr>
          <p:spPr bwMode="auto">
            <a:xfrm>
              <a:off x="739022" y="5552377"/>
              <a:ext cx="633122" cy="549218"/>
            </a:xfrm>
            <a:custGeom>
              <a:avLst/>
              <a:gdLst>
                <a:gd name="T0" fmla="*/ 611 w 1048"/>
                <a:gd name="T1" fmla="*/ 376 h 909"/>
                <a:gd name="T2" fmla="*/ 542 w 1048"/>
                <a:gd name="T3" fmla="*/ 340 h 909"/>
                <a:gd name="T4" fmla="*/ 438 w 1048"/>
                <a:gd name="T5" fmla="*/ 411 h 909"/>
                <a:gd name="T6" fmla="*/ 592 w 1048"/>
                <a:gd name="T7" fmla="*/ 409 h 909"/>
                <a:gd name="T8" fmla="*/ 242 w 1048"/>
                <a:gd name="T9" fmla="*/ 435 h 909"/>
                <a:gd name="T10" fmla="*/ 197 w 1048"/>
                <a:gd name="T11" fmla="*/ 435 h 909"/>
                <a:gd name="T12" fmla="*/ 386 w 1048"/>
                <a:gd name="T13" fmla="*/ 735 h 909"/>
                <a:gd name="T14" fmla="*/ 374 w 1048"/>
                <a:gd name="T15" fmla="*/ 578 h 909"/>
                <a:gd name="T16" fmla="*/ 222 w 1048"/>
                <a:gd name="T17" fmla="*/ 472 h 909"/>
                <a:gd name="T18" fmla="*/ 152 w 1048"/>
                <a:gd name="T19" fmla="*/ 447 h 909"/>
                <a:gd name="T20" fmla="*/ 119 w 1048"/>
                <a:gd name="T21" fmla="*/ 427 h 909"/>
                <a:gd name="T22" fmla="*/ 177 w 1048"/>
                <a:gd name="T23" fmla="*/ 385 h 909"/>
                <a:gd name="T24" fmla="*/ 201 w 1048"/>
                <a:gd name="T25" fmla="*/ 365 h 909"/>
                <a:gd name="T26" fmla="*/ 292 w 1048"/>
                <a:gd name="T27" fmla="*/ 213 h 909"/>
                <a:gd name="T28" fmla="*/ 218 w 1048"/>
                <a:gd name="T29" fmla="*/ 246 h 909"/>
                <a:gd name="T30" fmla="*/ 230 w 1048"/>
                <a:gd name="T31" fmla="*/ 164 h 909"/>
                <a:gd name="T32" fmla="*/ 251 w 1048"/>
                <a:gd name="T33" fmla="*/ 156 h 909"/>
                <a:gd name="T34" fmla="*/ 275 w 1048"/>
                <a:gd name="T35" fmla="*/ 123 h 909"/>
                <a:gd name="T36" fmla="*/ 271 w 1048"/>
                <a:gd name="T37" fmla="*/ 57 h 909"/>
                <a:gd name="T38" fmla="*/ 275 w 1048"/>
                <a:gd name="T39" fmla="*/ 73 h 909"/>
                <a:gd name="T40" fmla="*/ 329 w 1048"/>
                <a:gd name="T41" fmla="*/ 164 h 909"/>
                <a:gd name="T42" fmla="*/ 440 w 1048"/>
                <a:gd name="T43" fmla="*/ 114 h 909"/>
                <a:gd name="T44" fmla="*/ 604 w 1048"/>
                <a:gd name="T45" fmla="*/ 114 h 909"/>
                <a:gd name="T46" fmla="*/ 567 w 1048"/>
                <a:gd name="T47" fmla="*/ 197 h 909"/>
                <a:gd name="T48" fmla="*/ 591 w 1048"/>
                <a:gd name="T49" fmla="*/ 188 h 909"/>
                <a:gd name="T50" fmla="*/ 608 w 1048"/>
                <a:gd name="T51" fmla="*/ 180 h 909"/>
                <a:gd name="T52" fmla="*/ 612 w 1048"/>
                <a:gd name="T53" fmla="*/ 213 h 909"/>
                <a:gd name="T54" fmla="*/ 575 w 1048"/>
                <a:gd name="T55" fmla="*/ 234 h 909"/>
                <a:gd name="T56" fmla="*/ 542 w 1048"/>
                <a:gd name="T57" fmla="*/ 242 h 909"/>
                <a:gd name="T58" fmla="*/ 497 w 1048"/>
                <a:gd name="T59" fmla="*/ 295 h 909"/>
                <a:gd name="T60" fmla="*/ 526 w 1048"/>
                <a:gd name="T61" fmla="*/ 328 h 909"/>
                <a:gd name="T62" fmla="*/ 571 w 1048"/>
                <a:gd name="T63" fmla="*/ 303 h 909"/>
                <a:gd name="T64" fmla="*/ 600 w 1048"/>
                <a:gd name="T65" fmla="*/ 320 h 909"/>
                <a:gd name="T66" fmla="*/ 624 w 1048"/>
                <a:gd name="T67" fmla="*/ 336 h 909"/>
                <a:gd name="T68" fmla="*/ 640 w 1048"/>
                <a:gd name="T69" fmla="*/ 326 h 909"/>
                <a:gd name="T70" fmla="*/ 657 w 1048"/>
                <a:gd name="T71" fmla="*/ 283 h 909"/>
                <a:gd name="T72" fmla="*/ 677 w 1048"/>
                <a:gd name="T73" fmla="*/ 262 h 909"/>
                <a:gd name="T74" fmla="*/ 741 w 1048"/>
                <a:gd name="T75" fmla="*/ 226 h 909"/>
                <a:gd name="T76" fmla="*/ 0 w 1048"/>
                <a:gd name="T77" fmla="*/ 385 h 909"/>
                <a:gd name="T78" fmla="*/ 491 w 1048"/>
                <a:gd name="T79" fmla="*/ 761 h 909"/>
                <a:gd name="T80" fmla="*/ 214 w 1048"/>
                <a:gd name="T81" fmla="*/ 689 h 909"/>
                <a:gd name="T82" fmla="*/ 37 w 1048"/>
                <a:gd name="T83" fmla="*/ 369 h 909"/>
                <a:gd name="T84" fmla="*/ 127 w 1048"/>
                <a:gd name="T85" fmla="*/ 459 h 909"/>
                <a:gd name="T86" fmla="*/ 201 w 1048"/>
                <a:gd name="T87" fmla="*/ 500 h 909"/>
                <a:gd name="T88" fmla="*/ 214 w 1048"/>
                <a:gd name="T89" fmla="*/ 615 h 909"/>
                <a:gd name="T90" fmla="*/ 472 w 1048"/>
                <a:gd name="T91" fmla="*/ 151 h 909"/>
                <a:gd name="T92" fmla="*/ 472 w 1048"/>
                <a:gd name="T93" fmla="*/ 151 h 909"/>
                <a:gd name="T94" fmla="*/ 513 w 1048"/>
                <a:gd name="T95" fmla="*/ 201 h 909"/>
                <a:gd name="T96" fmla="*/ 530 w 1048"/>
                <a:gd name="T97" fmla="*/ 238 h 909"/>
                <a:gd name="T98" fmla="*/ 851 w 1048"/>
                <a:gd name="T99" fmla="*/ 461 h 909"/>
                <a:gd name="T100" fmla="*/ 722 w 1048"/>
                <a:gd name="T101" fmla="*/ 288 h 909"/>
                <a:gd name="T102" fmla="*/ 456 w 1048"/>
                <a:gd name="T103" fmla="*/ 461 h 909"/>
                <a:gd name="T104" fmla="*/ 456 w 1048"/>
                <a:gd name="T105" fmla="*/ 525 h 909"/>
                <a:gd name="T106" fmla="*/ 492 w 1048"/>
                <a:gd name="T107" fmla="*/ 686 h 909"/>
                <a:gd name="T108" fmla="*/ 704 w 1048"/>
                <a:gd name="T109" fmla="*/ 711 h 909"/>
                <a:gd name="T110" fmla="*/ 736 w 1048"/>
                <a:gd name="T111" fmla="*/ 909 h 909"/>
                <a:gd name="T112" fmla="*/ 768 w 1048"/>
                <a:gd name="T113" fmla="*/ 711 h 909"/>
                <a:gd name="T114" fmla="*/ 980 w 1048"/>
                <a:gd name="T115" fmla="*/ 686 h 909"/>
                <a:gd name="T116" fmla="*/ 1016 w 1048"/>
                <a:gd name="T117" fmla="*/ 525 h 909"/>
                <a:gd name="T118" fmla="*/ 1016 w 1048"/>
                <a:gd name="T119" fmla="*/ 461 h 909"/>
                <a:gd name="T120" fmla="*/ 736 w 1048"/>
                <a:gd name="T121" fmla="*/ 434 h 909"/>
                <a:gd name="T122" fmla="*/ 618 w 1048"/>
                <a:gd name="T123" fmla="*/ 63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8" h="909">
                  <a:moveTo>
                    <a:pt x="592" y="409"/>
                  </a:moveTo>
                  <a:cubicBezTo>
                    <a:pt x="611" y="376"/>
                    <a:pt x="611" y="376"/>
                    <a:pt x="611" y="376"/>
                  </a:cubicBezTo>
                  <a:cubicBezTo>
                    <a:pt x="599" y="373"/>
                    <a:pt x="575" y="362"/>
                    <a:pt x="575" y="349"/>
                  </a:cubicBezTo>
                  <a:cubicBezTo>
                    <a:pt x="575" y="336"/>
                    <a:pt x="563" y="336"/>
                    <a:pt x="542" y="340"/>
                  </a:cubicBezTo>
                  <a:cubicBezTo>
                    <a:pt x="530" y="340"/>
                    <a:pt x="518" y="340"/>
                    <a:pt x="505" y="344"/>
                  </a:cubicBezTo>
                  <a:cubicBezTo>
                    <a:pt x="475" y="355"/>
                    <a:pt x="450" y="382"/>
                    <a:pt x="438" y="411"/>
                  </a:cubicBezTo>
                  <a:cubicBezTo>
                    <a:pt x="444" y="410"/>
                    <a:pt x="450" y="409"/>
                    <a:pt x="456" y="409"/>
                  </a:cubicBezTo>
                  <a:lnTo>
                    <a:pt x="592" y="409"/>
                  </a:lnTo>
                  <a:close/>
                  <a:moveTo>
                    <a:pt x="197" y="435"/>
                  </a:moveTo>
                  <a:cubicBezTo>
                    <a:pt x="218" y="443"/>
                    <a:pt x="251" y="447"/>
                    <a:pt x="242" y="435"/>
                  </a:cubicBezTo>
                  <a:cubicBezTo>
                    <a:pt x="234" y="427"/>
                    <a:pt x="201" y="418"/>
                    <a:pt x="189" y="418"/>
                  </a:cubicBezTo>
                  <a:cubicBezTo>
                    <a:pt x="177" y="422"/>
                    <a:pt x="185" y="431"/>
                    <a:pt x="197" y="435"/>
                  </a:cubicBezTo>
                  <a:close/>
                  <a:moveTo>
                    <a:pt x="446" y="730"/>
                  </a:moveTo>
                  <a:cubicBezTo>
                    <a:pt x="427" y="733"/>
                    <a:pt x="407" y="735"/>
                    <a:pt x="386" y="735"/>
                  </a:cubicBezTo>
                  <a:cubicBezTo>
                    <a:pt x="349" y="735"/>
                    <a:pt x="308" y="730"/>
                    <a:pt x="275" y="718"/>
                  </a:cubicBezTo>
                  <a:cubicBezTo>
                    <a:pt x="300" y="661"/>
                    <a:pt x="349" y="628"/>
                    <a:pt x="374" y="578"/>
                  </a:cubicBezTo>
                  <a:cubicBezTo>
                    <a:pt x="382" y="562"/>
                    <a:pt x="370" y="554"/>
                    <a:pt x="333" y="542"/>
                  </a:cubicBezTo>
                  <a:cubicBezTo>
                    <a:pt x="300" y="529"/>
                    <a:pt x="267" y="455"/>
                    <a:pt x="222" y="472"/>
                  </a:cubicBezTo>
                  <a:cubicBezTo>
                    <a:pt x="201" y="480"/>
                    <a:pt x="169" y="496"/>
                    <a:pt x="173" y="476"/>
                  </a:cubicBezTo>
                  <a:cubicBezTo>
                    <a:pt x="181" y="439"/>
                    <a:pt x="156" y="464"/>
                    <a:pt x="152" y="447"/>
                  </a:cubicBezTo>
                  <a:cubicBezTo>
                    <a:pt x="148" y="431"/>
                    <a:pt x="185" y="427"/>
                    <a:pt x="164" y="422"/>
                  </a:cubicBezTo>
                  <a:cubicBezTo>
                    <a:pt x="148" y="414"/>
                    <a:pt x="119" y="468"/>
                    <a:pt x="119" y="427"/>
                  </a:cubicBezTo>
                  <a:cubicBezTo>
                    <a:pt x="119" y="414"/>
                    <a:pt x="119" y="402"/>
                    <a:pt x="127" y="398"/>
                  </a:cubicBezTo>
                  <a:cubicBezTo>
                    <a:pt x="140" y="373"/>
                    <a:pt x="169" y="373"/>
                    <a:pt x="177" y="385"/>
                  </a:cubicBezTo>
                  <a:cubicBezTo>
                    <a:pt x="185" y="406"/>
                    <a:pt x="185" y="418"/>
                    <a:pt x="193" y="410"/>
                  </a:cubicBezTo>
                  <a:cubicBezTo>
                    <a:pt x="201" y="402"/>
                    <a:pt x="189" y="390"/>
                    <a:pt x="201" y="365"/>
                  </a:cubicBezTo>
                  <a:cubicBezTo>
                    <a:pt x="214" y="340"/>
                    <a:pt x="238" y="312"/>
                    <a:pt x="300" y="287"/>
                  </a:cubicBezTo>
                  <a:cubicBezTo>
                    <a:pt x="337" y="271"/>
                    <a:pt x="308" y="238"/>
                    <a:pt x="292" y="213"/>
                  </a:cubicBezTo>
                  <a:cubicBezTo>
                    <a:pt x="271" y="188"/>
                    <a:pt x="242" y="164"/>
                    <a:pt x="234" y="193"/>
                  </a:cubicBezTo>
                  <a:cubicBezTo>
                    <a:pt x="226" y="213"/>
                    <a:pt x="242" y="254"/>
                    <a:pt x="218" y="246"/>
                  </a:cubicBezTo>
                  <a:cubicBezTo>
                    <a:pt x="193" y="238"/>
                    <a:pt x="164" y="221"/>
                    <a:pt x="181" y="201"/>
                  </a:cubicBezTo>
                  <a:cubicBezTo>
                    <a:pt x="197" y="184"/>
                    <a:pt x="230" y="180"/>
                    <a:pt x="230" y="164"/>
                  </a:cubicBezTo>
                  <a:cubicBezTo>
                    <a:pt x="230" y="143"/>
                    <a:pt x="230" y="127"/>
                    <a:pt x="242" y="127"/>
                  </a:cubicBezTo>
                  <a:cubicBezTo>
                    <a:pt x="255" y="131"/>
                    <a:pt x="263" y="135"/>
                    <a:pt x="251" y="156"/>
                  </a:cubicBezTo>
                  <a:cubicBezTo>
                    <a:pt x="242" y="176"/>
                    <a:pt x="292" y="188"/>
                    <a:pt x="296" y="176"/>
                  </a:cubicBezTo>
                  <a:cubicBezTo>
                    <a:pt x="304" y="164"/>
                    <a:pt x="292" y="147"/>
                    <a:pt x="275" y="123"/>
                  </a:cubicBezTo>
                  <a:cubicBezTo>
                    <a:pt x="263" y="106"/>
                    <a:pt x="234" y="110"/>
                    <a:pt x="247" y="94"/>
                  </a:cubicBezTo>
                  <a:cubicBezTo>
                    <a:pt x="251" y="90"/>
                    <a:pt x="259" y="65"/>
                    <a:pt x="271" y="57"/>
                  </a:cubicBezTo>
                  <a:cubicBezTo>
                    <a:pt x="275" y="57"/>
                    <a:pt x="279" y="57"/>
                    <a:pt x="284" y="53"/>
                  </a:cubicBezTo>
                  <a:cubicBezTo>
                    <a:pt x="284" y="57"/>
                    <a:pt x="275" y="65"/>
                    <a:pt x="275" y="73"/>
                  </a:cubicBezTo>
                  <a:cubicBezTo>
                    <a:pt x="275" y="94"/>
                    <a:pt x="312" y="65"/>
                    <a:pt x="320" y="86"/>
                  </a:cubicBezTo>
                  <a:cubicBezTo>
                    <a:pt x="333" y="106"/>
                    <a:pt x="308" y="139"/>
                    <a:pt x="329" y="164"/>
                  </a:cubicBezTo>
                  <a:cubicBezTo>
                    <a:pt x="349" y="188"/>
                    <a:pt x="362" y="209"/>
                    <a:pt x="370" y="176"/>
                  </a:cubicBezTo>
                  <a:cubicBezTo>
                    <a:pt x="378" y="139"/>
                    <a:pt x="440" y="135"/>
                    <a:pt x="440" y="114"/>
                  </a:cubicBezTo>
                  <a:cubicBezTo>
                    <a:pt x="444" y="98"/>
                    <a:pt x="444" y="78"/>
                    <a:pt x="444" y="45"/>
                  </a:cubicBezTo>
                  <a:cubicBezTo>
                    <a:pt x="505" y="53"/>
                    <a:pt x="559" y="78"/>
                    <a:pt x="604" y="114"/>
                  </a:cubicBezTo>
                  <a:cubicBezTo>
                    <a:pt x="579" y="123"/>
                    <a:pt x="546" y="172"/>
                    <a:pt x="546" y="188"/>
                  </a:cubicBezTo>
                  <a:cubicBezTo>
                    <a:pt x="546" y="209"/>
                    <a:pt x="555" y="205"/>
                    <a:pt x="567" y="197"/>
                  </a:cubicBezTo>
                  <a:cubicBezTo>
                    <a:pt x="583" y="188"/>
                    <a:pt x="563" y="209"/>
                    <a:pt x="579" y="221"/>
                  </a:cubicBezTo>
                  <a:cubicBezTo>
                    <a:pt x="600" y="229"/>
                    <a:pt x="596" y="217"/>
                    <a:pt x="591" y="188"/>
                  </a:cubicBezTo>
                  <a:cubicBezTo>
                    <a:pt x="587" y="160"/>
                    <a:pt x="604" y="147"/>
                    <a:pt x="616" y="151"/>
                  </a:cubicBezTo>
                  <a:cubicBezTo>
                    <a:pt x="633" y="156"/>
                    <a:pt x="608" y="160"/>
                    <a:pt x="608" y="180"/>
                  </a:cubicBezTo>
                  <a:cubicBezTo>
                    <a:pt x="608" y="197"/>
                    <a:pt x="637" y="180"/>
                    <a:pt x="641" y="193"/>
                  </a:cubicBezTo>
                  <a:cubicBezTo>
                    <a:pt x="641" y="201"/>
                    <a:pt x="612" y="197"/>
                    <a:pt x="612" y="213"/>
                  </a:cubicBezTo>
                  <a:cubicBezTo>
                    <a:pt x="612" y="225"/>
                    <a:pt x="612" y="234"/>
                    <a:pt x="600" y="234"/>
                  </a:cubicBezTo>
                  <a:cubicBezTo>
                    <a:pt x="591" y="234"/>
                    <a:pt x="579" y="238"/>
                    <a:pt x="575" y="234"/>
                  </a:cubicBezTo>
                  <a:cubicBezTo>
                    <a:pt x="567" y="229"/>
                    <a:pt x="571" y="213"/>
                    <a:pt x="563" y="213"/>
                  </a:cubicBezTo>
                  <a:cubicBezTo>
                    <a:pt x="546" y="209"/>
                    <a:pt x="550" y="234"/>
                    <a:pt x="542" y="242"/>
                  </a:cubicBezTo>
                  <a:cubicBezTo>
                    <a:pt x="534" y="254"/>
                    <a:pt x="518" y="266"/>
                    <a:pt x="513" y="271"/>
                  </a:cubicBezTo>
                  <a:cubicBezTo>
                    <a:pt x="501" y="279"/>
                    <a:pt x="546" y="307"/>
                    <a:pt x="497" y="295"/>
                  </a:cubicBezTo>
                  <a:cubicBezTo>
                    <a:pt x="481" y="291"/>
                    <a:pt x="477" y="328"/>
                    <a:pt x="493" y="332"/>
                  </a:cubicBezTo>
                  <a:cubicBezTo>
                    <a:pt x="505" y="336"/>
                    <a:pt x="513" y="336"/>
                    <a:pt x="526" y="328"/>
                  </a:cubicBezTo>
                  <a:cubicBezTo>
                    <a:pt x="530" y="328"/>
                    <a:pt x="534" y="316"/>
                    <a:pt x="546" y="303"/>
                  </a:cubicBezTo>
                  <a:cubicBezTo>
                    <a:pt x="555" y="295"/>
                    <a:pt x="567" y="295"/>
                    <a:pt x="571" y="303"/>
                  </a:cubicBezTo>
                  <a:cubicBezTo>
                    <a:pt x="596" y="320"/>
                    <a:pt x="575" y="332"/>
                    <a:pt x="579" y="336"/>
                  </a:cubicBezTo>
                  <a:cubicBezTo>
                    <a:pt x="587" y="349"/>
                    <a:pt x="604" y="332"/>
                    <a:pt x="600" y="320"/>
                  </a:cubicBezTo>
                  <a:cubicBezTo>
                    <a:pt x="596" y="307"/>
                    <a:pt x="563" y="287"/>
                    <a:pt x="583" y="291"/>
                  </a:cubicBezTo>
                  <a:cubicBezTo>
                    <a:pt x="600" y="295"/>
                    <a:pt x="608" y="324"/>
                    <a:pt x="624" y="336"/>
                  </a:cubicBezTo>
                  <a:cubicBezTo>
                    <a:pt x="637" y="344"/>
                    <a:pt x="624" y="316"/>
                    <a:pt x="633" y="320"/>
                  </a:cubicBezTo>
                  <a:cubicBezTo>
                    <a:pt x="637" y="320"/>
                    <a:pt x="639" y="323"/>
                    <a:pt x="640" y="326"/>
                  </a:cubicBezTo>
                  <a:cubicBezTo>
                    <a:pt x="647" y="314"/>
                    <a:pt x="647" y="314"/>
                    <a:pt x="647" y="314"/>
                  </a:cubicBezTo>
                  <a:cubicBezTo>
                    <a:pt x="637" y="302"/>
                    <a:pt x="642" y="287"/>
                    <a:pt x="657" y="283"/>
                  </a:cubicBezTo>
                  <a:cubicBezTo>
                    <a:pt x="660" y="282"/>
                    <a:pt x="662" y="282"/>
                    <a:pt x="665" y="282"/>
                  </a:cubicBezTo>
                  <a:cubicBezTo>
                    <a:pt x="677" y="262"/>
                    <a:pt x="677" y="262"/>
                    <a:pt x="677" y="262"/>
                  </a:cubicBezTo>
                  <a:cubicBezTo>
                    <a:pt x="690" y="239"/>
                    <a:pt x="712" y="226"/>
                    <a:pt x="736" y="226"/>
                  </a:cubicBezTo>
                  <a:cubicBezTo>
                    <a:pt x="738" y="226"/>
                    <a:pt x="740" y="226"/>
                    <a:pt x="741" y="226"/>
                  </a:cubicBezTo>
                  <a:cubicBezTo>
                    <a:pt x="679" y="92"/>
                    <a:pt x="543" y="0"/>
                    <a:pt x="386" y="0"/>
                  </a:cubicBezTo>
                  <a:cubicBezTo>
                    <a:pt x="173" y="0"/>
                    <a:pt x="0" y="172"/>
                    <a:pt x="0" y="385"/>
                  </a:cubicBezTo>
                  <a:cubicBezTo>
                    <a:pt x="0" y="603"/>
                    <a:pt x="173" y="776"/>
                    <a:pt x="386" y="776"/>
                  </a:cubicBezTo>
                  <a:cubicBezTo>
                    <a:pt x="422" y="776"/>
                    <a:pt x="457" y="771"/>
                    <a:pt x="491" y="761"/>
                  </a:cubicBezTo>
                  <a:cubicBezTo>
                    <a:pt x="472" y="757"/>
                    <a:pt x="455" y="747"/>
                    <a:pt x="446" y="730"/>
                  </a:cubicBezTo>
                  <a:close/>
                  <a:moveTo>
                    <a:pt x="214" y="689"/>
                  </a:moveTo>
                  <a:cubicBezTo>
                    <a:pt x="111" y="632"/>
                    <a:pt x="37" y="517"/>
                    <a:pt x="37" y="385"/>
                  </a:cubicBezTo>
                  <a:cubicBezTo>
                    <a:pt x="37" y="369"/>
                    <a:pt x="37" y="369"/>
                    <a:pt x="37" y="369"/>
                  </a:cubicBezTo>
                  <a:cubicBezTo>
                    <a:pt x="58" y="373"/>
                    <a:pt x="82" y="398"/>
                    <a:pt x="82" y="422"/>
                  </a:cubicBezTo>
                  <a:cubicBezTo>
                    <a:pt x="86" y="447"/>
                    <a:pt x="86" y="455"/>
                    <a:pt x="127" y="459"/>
                  </a:cubicBezTo>
                  <a:cubicBezTo>
                    <a:pt x="169" y="464"/>
                    <a:pt x="152" y="496"/>
                    <a:pt x="173" y="496"/>
                  </a:cubicBezTo>
                  <a:cubicBezTo>
                    <a:pt x="193" y="496"/>
                    <a:pt x="205" y="488"/>
                    <a:pt x="201" y="500"/>
                  </a:cubicBezTo>
                  <a:cubicBezTo>
                    <a:pt x="201" y="509"/>
                    <a:pt x="197" y="513"/>
                    <a:pt x="193" y="517"/>
                  </a:cubicBezTo>
                  <a:cubicBezTo>
                    <a:pt x="164" y="554"/>
                    <a:pt x="185" y="591"/>
                    <a:pt x="214" y="615"/>
                  </a:cubicBezTo>
                  <a:cubicBezTo>
                    <a:pt x="222" y="620"/>
                    <a:pt x="218" y="657"/>
                    <a:pt x="214" y="689"/>
                  </a:cubicBezTo>
                  <a:close/>
                  <a:moveTo>
                    <a:pt x="472" y="151"/>
                  </a:moveTo>
                  <a:cubicBezTo>
                    <a:pt x="460" y="131"/>
                    <a:pt x="423" y="143"/>
                    <a:pt x="444" y="168"/>
                  </a:cubicBezTo>
                  <a:cubicBezTo>
                    <a:pt x="460" y="176"/>
                    <a:pt x="477" y="164"/>
                    <a:pt x="472" y="151"/>
                  </a:cubicBezTo>
                  <a:close/>
                  <a:moveTo>
                    <a:pt x="530" y="238"/>
                  </a:moveTo>
                  <a:cubicBezTo>
                    <a:pt x="534" y="225"/>
                    <a:pt x="526" y="201"/>
                    <a:pt x="513" y="201"/>
                  </a:cubicBezTo>
                  <a:cubicBezTo>
                    <a:pt x="501" y="201"/>
                    <a:pt x="497" y="213"/>
                    <a:pt x="497" y="229"/>
                  </a:cubicBezTo>
                  <a:cubicBezTo>
                    <a:pt x="501" y="246"/>
                    <a:pt x="522" y="262"/>
                    <a:pt x="530" y="238"/>
                  </a:cubicBezTo>
                  <a:close/>
                  <a:moveTo>
                    <a:pt x="1016" y="461"/>
                  </a:moveTo>
                  <a:cubicBezTo>
                    <a:pt x="851" y="461"/>
                    <a:pt x="851" y="461"/>
                    <a:pt x="851" y="461"/>
                  </a:cubicBezTo>
                  <a:cubicBezTo>
                    <a:pt x="751" y="288"/>
                    <a:pt x="751" y="288"/>
                    <a:pt x="751" y="288"/>
                  </a:cubicBezTo>
                  <a:cubicBezTo>
                    <a:pt x="743" y="274"/>
                    <a:pt x="730" y="274"/>
                    <a:pt x="722" y="288"/>
                  </a:cubicBezTo>
                  <a:cubicBezTo>
                    <a:pt x="622" y="461"/>
                    <a:pt x="622" y="461"/>
                    <a:pt x="622" y="461"/>
                  </a:cubicBezTo>
                  <a:cubicBezTo>
                    <a:pt x="456" y="461"/>
                    <a:pt x="456" y="461"/>
                    <a:pt x="456" y="461"/>
                  </a:cubicBezTo>
                  <a:cubicBezTo>
                    <a:pt x="439" y="461"/>
                    <a:pt x="424" y="475"/>
                    <a:pt x="424" y="493"/>
                  </a:cubicBezTo>
                  <a:cubicBezTo>
                    <a:pt x="424" y="511"/>
                    <a:pt x="439" y="525"/>
                    <a:pt x="456" y="525"/>
                  </a:cubicBezTo>
                  <a:cubicBezTo>
                    <a:pt x="585" y="525"/>
                    <a:pt x="585" y="525"/>
                    <a:pt x="585" y="525"/>
                  </a:cubicBezTo>
                  <a:cubicBezTo>
                    <a:pt x="492" y="686"/>
                    <a:pt x="492" y="686"/>
                    <a:pt x="492" y="686"/>
                  </a:cubicBezTo>
                  <a:cubicBezTo>
                    <a:pt x="484" y="700"/>
                    <a:pt x="491" y="711"/>
                    <a:pt x="506" y="711"/>
                  </a:cubicBezTo>
                  <a:cubicBezTo>
                    <a:pt x="704" y="711"/>
                    <a:pt x="704" y="711"/>
                    <a:pt x="704" y="711"/>
                  </a:cubicBezTo>
                  <a:cubicBezTo>
                    <a:pt x="704" y="877"/>
                    <a:pt x="704" y="877"/>
                    <a:pt x="704" y="877"/>
                  </a:cubicBezTo>
                  <a:cubicBezTo>
                    <a:pt x="704" y="895"/>
                    <a:pt x="719" y="909"/>
                    <a:pt x="736" y="909"/>
                  </a:cubicBezTo>
                  <a:cubicBezTo>
                    <a:pt x="754" y="909"/>
                    <a:pt x="768" y="895"/>
                    <a:pt x="768" y="877"/>
                  </a:cubicBezTo>
                  <a:cubicBezTo>
                    <a:pt x="768" y="711"/>
                    <a:pt x="768" y="711"/>
                    <a:pt x="768" y="711"/>
                  </a:cubicBezTo>
                  <a:cubicBezTo>
                    <a:pt x="966" y="711"/>
                    <a:pt x="966" y="711"/>
                    <a:pt x="966" y="711"/>
                  </a:cubicBezTo>
                  <a:cubicBezTo>
                    <a:pt x="982" y="711"/>
                    <a:pt x="988" y="700"/>
                    <a:pt x="980" y="686"/>
                  </a:cubicBezTo>
                  <a:cubicBezTo>
                    <a:pt x="888" y="525"/>
                    <a:pt x="888" y="525"/>
                    <a:pt x="888" y="525"/>
                  </a:cubicBezTo>
                  <a:cubicBezTo>
                    <a:pt x="1016" y="525"/>
                    <a:pt x="1016" y="525"/>
                    <a:pt x="1016" y="525"/>
                  </a:cubicBezTo>
                  <a:cubicBezTo>
                    <a:pt x="1034" y="525"/>
                    <a:pt x="1048" y="511"/>
                    <a:pt x="1048" y="493"/>
                  </a:cubicBezTo>
                  <a:cubicBezTo>
                    <a:pt x="1048" y="475"/>
                    <a:pt x="1034" y="461"/>
                    <a:pt x="1016" y="461"/>
                  </a:cubicBezTo>
                  <a:close/>
                  <a:moveTo>
                    <a:pt x="618" y="639"/>
                  </a:moveTo>
                  <a:cubicBezTo>
                    <a:pt x="736" y="434"/>
                    <a:pt x="736" y="434"/>
                    <a:pt x="736" y="434"/>
                  </a:cubicBezTo>
                  <a:cubicBezTo>
                    <a:pt x="855" y="639"/>
                    <a:pt x="855" y="639"/>
                    <a:pt x="855" y="639"/>
                  </a:cubicBezTo>
                  <a:lnTo>
                    <a:pt x="618" y="639"/>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5" name="Right Arrow 124"/>
          <p:cNvSpPr/>
          <p:nvPr/>
        </p:nvSpPr>
        <p:spPr bwMode="auto">
          <a:xfrm flipV="1">
            <a:off x="7102524" y="2229723"/>
            <a:ext cx="3037988"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63" name="Right Arrow 162"/>
          <p:cNvSpPr/>
          <p:nvPr/>
        </p:nvSpPr>
        <p:spPr bwMode="auto">
          <a:xfrm flipV="1">
            <a:off x="7909218" y="4835736"/>
            <a:ext cx="2231293"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165" name="Group 164"/>
          <p:cNvGrpSpPr/>
          <p:nvPr/>
        </p:nvGrpSpPr>
        <p:grpSpPr>
          <a:xfrm>
            <a:off x="8746989" y="4289914"/>
            <a:ext cx="440455" cy="602038"/>
            <a:chOff x="7988445" y="2583148"/>
            <a:chExt cx="715333" cy="977756"/>
          </a:xfrm>
        </p:grpSpPr>
        <p:sp>
          <p:nvSpPr>
            <p:cNvPr id="166" name="TextBox 165"/>
            <p:cNvSpPr txBox="1"/>
            <p:nvPr/>
          </p:nvSpPr>
          <p:spPr>
            <a:xfrm>
              <a:off x="8067547" y="3298481"/>
              <a:ext cx="557128" cy="262423"/>
            </a:xfrm>
            <a:prstGeom prst="rect">
              <a:avLst/>
            </a:prstGeom>
            <a:noFill/>
          </p:spPr>
          <p:txBody>
            <a:bodyPr wrap="none" lIns="0" tIns="0" rIns="0" bIns="0" rtlCol="0">
              <a:spAutoFit/>
            </a:bodyPr>
            <a:lstStyle/>
            <a:p>
              <a:pPr algn="ctr"/>
              <a:r>
                <a:rPr lang="en-US" sz="1050" dirty="0">
                  <a:ln>
                    <a:solidFill>
                      <a:schemeClr val="bg1">
                        <a:alpha val="0"/>
                      </a:schemeClr>
                    </a:solidFill>
                  </a:ln>
                  <a:gradFill>
                    <a:gsLst>
                      <a:gs pos="0">
                        <a:srgbClr val="595959"/>
                      </a:gs>
                      <a:gs pos="86000">
                        <a:srgbClr val="595959"/>
                      </a:gs>
                    </a:gsLst>
                    <a:lin ang="5400000" scaled="0"/>
                  </a:gradFill>
                </a:rPr>
                <a:t>SAML</a:t>
              </a:r>
            </a:p>
          </p:txBody>
        </p:sp>
        <p:grpSp>
          <p:nvGrpSpPr>
            <p:cNvPr id="167" name="Group 166"/>
            <p:cNvGrpSpPr/>
            <p:nvPr/>
          </p:nvGrpSpPr>
          <p:grpSpPr>
            <a:xfrm>
              <a:off x="7988445" y="2583148"/>
              <a:ext cx="715333" cy="715333"/>
              <a:chOff x="721408" y="2935627"/>
              <a:chExt cx="848238" cy="848238"/>
            </a:xfrm>
          </p:grpSpPr>
          <p:sp>
            <p:nvSpPr>
              <p:cNvPr id="168" name="Oval Blue"/>
              <p:cNvSpPr>
                <a:spLocks noChangeAspect="1"/>
              </p:cNvSpPr>
              <p:nvPr/>
            </p:nvSpPr>
            <p:spPr bwMode="auto">
              <a:xfrm>
                <a:off x="721408" y="2935627"/>
                <a:ext cx="848238" cy="848238"/>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kern="0" dirty="0">
                    <a:gradFill>
                      <a:gsLst>
                        <a:gs pos="0">
                          <a:srgbClr val="FFFFFF"/>
                        </a:gs>
                        <a:gs pos="100000">
                          <a:srgbClr val="FFFFFF"/>
                        </a:gs>
                      </a:gsLst>
                      <a:lin ang="5400000" scaled="0"/>
                    </a:gradFill>
                    <a:latin typeface="Segoe Condensed"/>
                  </a:rPr>
                  <a:t> </a:t>
                </a:r>
              </a:p>
            </p:txBody>
          </p:sp>
          <p:sp>
            <p:nvSpPr>
              <p:cNvPr id="169"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100"/>
              </a:p>
            </p:txBody>
          </p:sp>
        </p:grpSp>
      </p:grpSp>
      <p:grpSp>
        <p:nvGrpSpPr>
          <p:cNvPr id="170" name="Group 169"/>
          <p:cNvGrpSpPr/>
          <p:nvPr/>
        </p:nvGrpSpPr>
        <p:grpSpPr>
          <a:xfrm>
            <a:off x="8746989" y="5552007"/>
            <a:ext cx="440455" cy="602038"/>
            <a:chOff x="8794712" y="2583148"/>
            <a:chExt cx="715333" cy="977756"/>
          </a:xfrm>
        </p:grpSpPr>
        <p:sp>
          <p:nvSpPr>
            <p:cNvPr id="171" name="TextBox 170"/>
            <p:cNvSpPr txBox="1"/>
            <p:nvPr/>
          </p:nvSpPr>
          <p:spPr>
            <a:xfrm>
              <a:off x="8934992" y="3298481"/>
              <a:ext cx="434769" cy="262423"/>
            </a:xfrm>
            <a:prstGeom prst="rect">
              <a:avLst/>
            </a:prstGeom>
            <a:noFill/>
          </p:spPr>
          <p:txBody>
            <a:bodyPr wrap="none" lIns="0" tIns="0" rIns="0" bIns="0" rtlCol="0">
              <a:spAutoFit/>
            </a:bodyPr>
            <a:lstStyle>
              <a:defPPr>
                <a:defRPr lang="en-US"/>
              </a:defPPr>
              <a:lvl1pPr algn="ctr">
                <a:defRPr sz="1100" spc="-50">
                  <a:ln>
                    <a:solidFill>
                      <a:schemeClr val="bg1">
                        <a:alpha val="0"/>
                      </a:schemeClr>
                    </a:solidFill>
                  </a:ln>
                  <a:gradFill>
                    <a:gsLst>
                      <a:gs pos="0">
                        <a:srgbClr val="595959"/>
                      </a:gs>
                      <a:gs pos="86000">
                        <a:srgbClr val="595959"/>
                      </a:gs>
                    </a:gsLst>
                    <a:lin ang="5400000" scaled="0"/>
                  </a:gradFill>
                </a:defRPr>
              </a:lvl1pPr>
            </a:lstStyle>
            <a:p>
              <a:r>
                <a:rPr lang="en-US" sz="1050" spc="0" dirty="0"/>
                <a:t>SWT</a:t>
              </a:r>
            </a:p>
          </p:txBody>
        </p:sp>
        <p:grpSp>
          <p:nvGrpSpPr>
            <p:cNvPr id="172" name="Group 171"/>
            <p:cNvGrpSpPr/>
            <p:nvPr/>
          </p:nvGrpSpPr>
          <p:grpSpPr>
            <a:xfrm>
              <a:off x="8794712" y="2583148"/>
              <a:ext cx="715333" cy="715333"/>
              <a:chOff x="721408" y="2935627"/>
              <a:chExt cx="848238" cy="848238"/>
            </a:xfrm>
          </p:grpSpPr>
          <p:sp>
            <p:nvSpPr>
              <p:cNvPr id="173" name="Oval Blue"/>
              <p:cNvSpPr>
                <a:spLocks noChangeAspect="1"/>
              </p:cNvSpPr>
              <p:nvPr/>
            </p:nvSpPr>
            <p:spPr bwMode="auto">
              <a:xfrm>
                <a:off x="721408" y="2935627"/>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kern="0" dirty="0">
                    <a:gradFill>
                      <a:gsLst>
                        <a:gs pos="0">
                          <a:srgbClr val="FFFFFF"/>
                        </a:gs>
                        <a:gs pos="100000">
                          <a:srgbClr val="FFFFFF"/>
                        </a:gs>
                      </a:gsLst>
                      <a:lin ang="5400000" scaled="0"/>
                    </a:gradFill>
                    <a:latin typeface="Segoe Condensed"/>
                  </a:rPr>
                  <a:t> </a:t>
                </a:r>
              </a:p>
            </p:txBody>
          </p:sp>
          <p:sp>
            <p:nvSpPr>
              <p:cNvPr id="174"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100"/>
              </a:p>
            </p:txBody>
          </p:sp>
        </p:grpSp>
      </p:grpSp>
      <p:sp>
        <p:nvSpPr>
          <p:cNvPr id="178" name="Right Arrow 177"/>
          <p:cNvSpPr/>
          <p:nvPr/>
        </p:nvSpPr>
        <p:spPr bwMode="auto">
          <a:xfrm flipV="1">
            <a:off x="4389670" y="4475239"/>
            <a:ext cx="1991678"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0" name="Right Arrow 179"/>
          <p:cNvSpPr/>
          <p:nvPr/>
        </p:nvSpPr>
        <p:spPr bwMode="auto">
          <a:xfrm rot="660000" flipV="1">
            <a:off x="4283064" y="5574199"/>
            <a:ext cx="2252745"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79" name="Right Arrow 178"/>
          <p:cNvSpPr/>
          <p:nvPr/>
        </p:nvSpPr>
        <p:spPr bwMode="auto">
          <a:xfrm rot="19788753">
            <a:off x="4206591" y="5515459"/>
            <a:ext cx="2543256"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1" name="Right Arrow 180"/>
          <p:cNvSpPr/>
          <p:nvPr/>
        </p:nvSpPr>
        <p:spPr bwMode="auto">
          <a:xfrm rot="-360000">
            <a:off x="4389360" y="6034142"/>
            <a:ext cx="2105109"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2" name="Right Arrow 181"/>
          <p:cNvSpPr/>
          <p:nvPr/>
        </p:nvSpPr>
        <p:spPr bwMode="auto">
          <a:xfrm rot="1680000" flipV="1">
            <a:off x="4206591" y="4989044"/>
            <a:ext cx="2543256"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9" name="TextBox 18"/>
          <p:cNvSpPr txBox="1"/>
          <p:nvPr/>
        </p:nvSpPr>
        <p:spPr>
          <a:xfrm>
            <a:off x="3898364" y="6571018"/>
            <a:ext cx="1717508" cy="286228"/>
          </a:xfrm>
          <a:prstGeom prst="rect">
            <a:avLst/>
          </a:prstGeom>
          <a:noFill/>
        </p:spPr>
        <p:txBody>
          <a:bodyPr wrap="square" lIns="0"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Service </a:t>
            </a:r>
            <a:r>
              <a:rPr lang="en-US" sz="1400" dirty="0" smtClean="0">
                <a:ln>
                  <a:solidFill>
                    <a:schemeClr val="bg1">
                      <a:alpha val="0"/>
                    </a:schemeClr>
                  </a:solidFill>
                </a:ln>
                <a:gradFill>
                  <a:gsLst>
                    <a:gs pos="0">
                      <a:srgbClr val="595959"/>
                    </a:gs>
                    <a:gs pos="86000">
                      <a:srgbClr val="595959"/>
                    </a:gs>
                  </a:gsLst>
                  <a:lin ang="5400000" scaled="0"/>
                </a:gradFill>
              </a:rPr>
              <a:t>Identities</a:t>
            </a:r>
            <a:endParaRPr lang="en-US" sz="1400" dirty="0">
              <a:ln>
                <a:solidFill>
                  <a:schemeClr val="bg1">
                    <a:alpha val="0"/>
                  </a:schemeClr>
                </a:solidFill>
              </a:ln>
              <a:gradFill>
                <a:gsLst>
                  <a:gs pos="0">
                    <a:srgbClr val="595959"/>
                  </a:gs>
                  <a:gs pos="86000">
                    <a:srgbClr val="595959"/>
                  </a:gs>
                </a:gsLst>
                <a:lin ang="5400000" scaled="0"/>
              </a:gradFill>
            </a:endParaRPr>
          </a:p>
        </p:txBody>
      </p:sp>
      <p:sp>
        <p:nvSpPr>
          <p:cNvPr id="20" name="TextBox 19"/>
          <p:cNvSpPr txBox="1"/>
          <p:nvPr/>
        </p:nvSpPr>
        <p:spPr>
          <a:xfrm>
            <a:off x="3898364" y="4907130"/>
            <a:ext cx="1467383" cy="307773"/>
          </a:xfrm>
          <a:prstGeom prst="rect">
            <a:avLst/>
          </a:prstGeom>
          <a:noFill/>
        </p:spPr>
        <p:txBody>
          <a:bodyPr wrap="none" lIns="0" tIns="45718" rIns="91435" bIns="45718" rtlCol="0">
            <a:spAutoFit/>
          </a:bodyPr>
          <a:lstStyle/>
          <a:p>
            <a:r>
              <a:rPr lang="en-US" sz="1400" dirty="0">
                <a:ln>
                  <a:solidFill>
                    <a:schemeClr val="bg1">
                      <a:alpha val="0"/>
                    </a:schemeClr>
                  </a:solidFill>
                </a:ln>
                <a:gradFill>
                  <a:gsLst>
                    <a:gs pos="0">
                      <a:srgbClr val="595959"/>
                    </a:gs>
                    <a:gs pos="86000">
                      <a:srgbClr val="595959"/>
                    </a:gs>
                  </a:gsLst>
                  <a:lin ang="5400000" scaled="0"/>
                </a:gradFill>
              </a:rPr>
              <a:t>ADFS2 . WS-Trust</a:t>
            </a:r>
          </a:p>
        </p:txBody>
      </p:sp>
      <p:sp>
        <p:nvSpPr>
          <p:cNvPr id="177" name="Right Arrow 176"/>
          <p:cNvSpPr/>
          <p:nvPr/>
        </p:nvSpPr>
        <p:spPr bwMode="auto">
          <a:xfrm rot="20280000">
            <a:off x="4283426" y="5035662"/>
            <a:ext cx="2213213"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4116" name="Group 4115"/>
          <p:cNvGrpSpPr/>
          <p:nvPr/>
        </p:nvGrpSpPr>
        <p:grpSpPr>
          <a:xfrm>
            <a:off x="3898364" y="4386946"/>
            <a:ext cx="568284" cy="568285"/>
            <a:chOff x="3988597" y="4221088"/>
            <a:chExt cx="568284" cy="568285"/>
          </a:xfrm>
        </p:grpSpPr>
        <p:sp>
          <p:nvSpPr>
            <p:cNvPr id="138" name="Oval Blue"/>
            <p:cNvSpPr>
              <a:spLocks noChangeAspect="1"/>
            </p:cNvSpPr>
            <p:nvPr/>
          </p:nvSpPr>
          <p:spPr bwMode="auto">
            <a:xfrm>
              <a:off x="3988597" y="4221088"/>
              <a:ext cx="568284" cy="568285"/>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52" name="Freeform 13"/>
            <p:cNvSpPr>
              <a:spLocks noEditPoints="1"/>
            </p:cNvSpPr>
            <p:nvPr/>
          </p:nvSpPr>
          <p:spPr bwMode="auto">
            <a:xfrm>
              <a:off x="4068220" y="4297103"/>
              <a:ext cx="409038" cy="416254"/>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120" name="Group 4119"/>
          <p:cNvGrpSpPr/>
          <p:nvPr/>
        </p:nvGrpSpPr>
        <p:grpSpPr>
          <a:xfrm>
            <a:off x="3898364" y="5280063"/>
            <a:ext cx="568284" cy="1314039"/>
            <a:chOff x="3988597" y="5194710"/>
            <a:chExt cx="568284" cy="1314039"/>
          </a:xfrm>
        </p:grpSpPr>
        <p:sp>
          <p:nvSpPr>
            <p:cNvPr id="147" name="Oval Blue"/>
            <p:cNvSpPr>
              <a:spLocks noChangeAspect="1"/>
            </p:cNvSpPr>
            <p:nvPr/>
          </p:nvSpPr>
          <p:spPr bwMode="auto">
            <a:xfrm>
              <a:off x="3988597" y="5194710"/>
              <a:ext cx="568284" cy="1314039"/>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54" name="Freeform 154"/>
            <p:cNvSpPr>
              <a:spLocks noEditPoints="1"/>
            </p:cNvSpPr>
            <p:nvPr/>
          </p:nvSpPr>
          <p:spPr bwMode="black">
            <a:xfrm>
              <a:off x="4052768" y="5353281"/>
              <a:ext cx="439944" cy="439828"/>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56" name="Freeform 18"/>
            <p:cNvSpPr>
              <a:spLocks noEditPoints="1"/>
            </p:cNvSpPr>
            <p:nvPr/>
          </p:nvSpPr>
          <p:spPr bwMode="auto">
            <a:xfrm rot="2700000" flipH="1">
              <a:off x="4035062" y="6031542"/>
              <a:ext cx="475354" cy="218928"/>
            </a:xfrm>
            <a:custGeom>
              <a:avLst/>
              <a:gdLst>
                <a:gd name="T0" fmla="*/ 2223 w 2887"/>
                <a:gd name="T1" fmla="*/ 1 h 1330"/>
                <a:gd name="T2" fmla="*/ 1620 w 2887"/>
                <a:gd name="T3" fmla="*/ 406 h 1330"/>
                <a:gd name="T4" fmla="*/ 1573 w 2887"/>
                <a:gd name="T5" fmla="*/ 429 h 1330"/>
                <a:gd name="T6" fmla="*/ 212 w 2887"/>
                <a:gd name="T7" fmla="*/ 429 h 1330"/>
                <a:gd name="T8" fmla="*/ 165 w 2887"/>
                <a:gd name="T9" fmla="*/ 452 h 1330"/>
                <a:gd name="T10" fmla="*/ 10 w 2887"/>
                <a:gd name="T11" fmla="*/ 649 h 1330"/>
                <a:gd name="T12" fmla="*/ 14 w 2887"/>
                <a:gd name="T13" fmla="*/ 690 h 1330"/>
                <a:gd name="T14" fmla="*/ 161 w 2887"/>
                <a:gd name="T15" fmla="*/ 811 h 1330"/>
                <a:gd name="T16" fmla="*/ 212 w 2887"/>
                <a:gd name="T17" fmla="*/ 829 h 1330"/>
                <a:gd name="T18" fmla="*/ 310 w 2887"/>
                <a:gd name="T19" fmla="*/ 829 h 1330"/>
                <a:gd name="T20" fmla="*/ 360 w 2887"/>
                <a:gd name="T21" fmla="*/ 809 h 1330"/>
                <a:gd name="T22" fmla="*/ 444 w 2887"/>
                <a:gd name="T23" fmla="*/ 724 h 1330"/>
                <a:gd name="T24" fmla="*/ 485 w 2887"/>
                <a:gd name="T25" fmla="*/ 724 h 1330"/>
                <a:gd name="T26" fmla="*/ 570 w 2887"/>
                <a:gd name="T27" fmla="*/ 809 h 1330"/>
                <a:gd name="T28" fmla="*/ 619 w 2887"/>
                <a:gd name="T29" fmla="*/ 829 h 1330"/>
                <a:gd name="T30" fmla="*/ 663 w 2887"/>
                <a:gd name="T31" fmla="*/ 829 h 1330"/>
                <a:gd name="T32" fmla="*/ 713 w 2887"/>
                <a:gd name="T33" fmla="*/ 809 h 1330"/>
                <a:gd name="T34" fmla="*/ 748 w 2887"/>
                <a:gd name="T35" fmla="*/ 773 h 1330"/>
                <a:gd name="T36" fmla="*/ 789 w 2887"/>
                <a:gd name="T37" fmla="*/ 773 h 1330"/>
                <a:gd name="T38" fmla="*/ 825 w 2887"/>
                <a:gd name="T39" fmla="*/ 809 h 1330"/>
                <a:gd name="T40" fmla="*/ 874 w 2887"/>
                <a:gd name="T41" fmla="*/ 829 h 1330"/>
                <a:gd name="T42" fmla="*/ 1455 w 2887"/>
                <a:gd name="T43" fmla="*/ 829 h 1330"/>
                <a:gd name="T44" fmla="*/ 1484 w 2887"/>
                <a:gd name="T45" fmla="*/ 858 h 1330"/>
                <a:gd name="T46" fmla="*/ 1484 w 2887"/>
                <a:gd name="T47" fmla="*/ 898 h 1330"/>
                <a:gd name="T48" fmla="*/ 1513 w 2887"/>
                <a:gd name="T49" fmla="*/ 926 h 1330"/>
                <a:gd name="T50" fmla="*/ 1584 w 2887"/>
                <a:gd name="T51" fmla="*/ 926 h 1330"/>
                <a:gd name="T52" fmla="*/ 1631 w 2887"/>
                <a:gd name="T53" fmla="*/ 948 h 1330"/>
                <a:gd name="T54" fmla="*/ 2223 w 2887"/>
                <a:gd name="T55" fmla="*/ 1329 h 1330"/>
                <a:gd name="T56" fmla="*/ 2887 w 2887"/>
                <a:gd name="T57" fmla="*/ 665 h 1330"/>
                <a:gd name="T58" fmla="*/ 2223 w 2887"/>
                <a:gd name="T59" fmla="*/ 1 h 1330"/>
                <a:gd name="T60" fmla="*/ 2223 w 2887"/>
                <a:gd name="T61" fmla="*/ 1155 h 1330"/>
                <a:gd name="T62" fmla="*/ 2218 w 2887"/>
                <a:gd name="T63" fmla="*/ 1155 h 1330"/>
                <a:gd name="T64" fmla="*/ 2209 w 2887"/>
                <a:gd name="T65" fmla="*/ 1126 h 1330"/>
                <a:gd name="T66" fmla="*/ 2209 w 2887"/>
                <a:gd name="T67" fmla="*/ 204 h 1330"/>
                <a:gd name="T68" fmla="*/ 2218 w 2887"/>
                <a:gd name="T69" fmla="*/ 175 h 1330"/>
                <a:gd name="T70" fmla="*/ 2223 w 2887"/>
                <a:gd name="T71" fmla="*/ 175 h 1330"/>
                <a:gd name="T72" fmla="*/ 2713 w 2887"/>
                <a:gd name="T73" fmla="*/ 665 h 1330"/>
                <a:gd name="T74" fmla="*/ 2223 w 2887"/>
                <a:gd name="T75" fmla="*/ 1155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7" h="1330">
                  <a:moveTo>
                    <a:pt x="2223" y="1"/>
                  </a:moveTo>
                  <a:cubicBezTo>
                    <a:pt x="1766" y="2"/>
                    <a:pt x="1620" y="406"/>
                    <a:pt x="1620" y="406"/>
                  </a:cubicBezTo>
                  <a:cubicBezTo>
                    <a:pt x="1610" y="419"/>
                    <a:pt x="1589" y="429"/>
                    <a:pt x="1573" y="429"/>
                  </a:cubicBezTo>
                  <a:cubicBezTo>
                    <a:pt x="212" y="429"/>
                    <a:pt x="212" y="429"/>
                    <a:pt x="212" y="429"/>
                  </a:cubicBezTo>
                  <a:cubicBezTo>
                    <a:pt x="196" y="429"/>
                    <a:pt x="175" y="439"/>
                    <a:pt x="165" y="452"/>
                  </a:cubicBezTo>
                  <a:cubicBezTo>
                    <a:pt x="10" y="649"/>
                    <a:pt x="10" y="649"/>
                    <a:pt x="10" y="649"/>
                  </a:cubicBezTo>
                  <a:cubicBezTo>
                    <a:pt x="0" y="661"/>
                    <a:pt x="2" y="680"/>
                    <a:pt x="14" y="690"/>
                  </a:cubicBezTo>
                  <a:cubicBezTo>
                    <a:pt x="161" y="811"/>
                    <a:pt x="161" y="811"/>
                    <a:pt x="161" y="811"/>
                  </a:cubicBezTo>
                  <a:cubicBezTo>
                    <a:pt x="173" y="821"/>
                    <a:pt x="196" y="829"/>
                    <a:pt x="212" y="829"/>
                  </a:cubicBezTo>
                  <a:cubicBezTo>
                    <a:pt x="310" y="829"/>
                    <a:pt x="310" y="829"/>
                    <a:pt x="310" y="829"/>
                  </a:cubicBezTo>
                  <a:cubicBezTo>
                    <a:pt x="326" y="829"/>
                    <a:pt x="348" y="820"/>
                    <a:pt x="360" y="809"/>
                  </a:cubicBezTo>
                  <a:cubicBezTo>
                    <a:pt x="444" y="724"/>
                    <a:pt x="444" y="724"/>
                    <a:pt x="444" y="724"/>
                  </a:cubicBezTo>
                  <a:cubicBezTo>
                    <a:pt x="456" y="713"/>
                    <a:pt x="474" y="713"/>
                    <a:pt x="485" y="724"/>
                  </a:cubicBezTo>
                  <a:cubicBezTo>
                    <a:pt x="570" y="809"/>
                    <a:pt x="570" y="809"/>
                    <a:pt x="570" y="809"/>
                  </a:cubicBezTo>
                  <a:cubicBezTo>
                    <a:pt x="581" y="820"/>
                    <a:pt x="603" y="829"/>
                    <a:pt x="619" y="829"/>
                  </a:cubicBezTo>
                  <a:cubicBezTo>
                    <a:pt x="663" y="829"/>
                    <a:pt x="663" y="829"/>
                    <a:pt x="663" y="829"/>
                  </a:cubicBezTo>
                  <a:cubicBezTo>
                    <a:pt x="679" y="829"/>
                    <a:pt x="701" y="820"/>
                    <a:pt x="713" y="809"/>
                  </a:cubicBezTo>
                  <a:cubicBezTo>
                    <a:pt x="748" y="773"/>
                    <a:pt x="748" y="773"/>
                    <a:pt x="748" y="773"/>
                  </a:cubicBezTo>
                  <a:cubicBezTo>
                    <a:pt x="760" y="762"/>
                    <a:pt x="778" y="762"/>
                    <a:pt x="789" y="773"/>
                  </a:cubicBezTo>
                  <a:cubicBezTo>
                    <a:pt x="825" y="809"/>
                    <a:pt x="825" y="809"/>
                    <a:pt x="825" y="809"/>
                  </a:cubicBezTo>
                  <a:cubicBezTo>
                    <a:pt x="836" y="820"/>
                    <a:pt x="858" y="829"/>
                    <a:pt x="874" y="829"/>
                  </a:cubicBezTo>
                  <a:cubicBezTo>
                    <a:pt x="1455" y="829"/>
                    <a:pt x="1455" y="829"/>
                    <a:pt x="1455" y="829"/>
                  </a:cubicBezTo>
                  <a:cubicBezTo>
                    <a:pt x="1471" y="829"/>
                    <a:pt x="1484" y="842"/>
                    <a:pt x="1484" y="858"/>
                  </a:cubicBezTo>
                  <a:cubicBezTo>
                    <a:pt x="1484" y="898"/>
                    <a:pt x="1484" y="898"/>
                    <a:pt x="1484" y="898"/>
                  </a:cubicBezTo>
                  <a:cubicBezTo>
                    <a:pt x="1484" y="913"/>
                    <a:pt x="1497" y="926"/>
                    <a:pt x="1513" y="926"/>
                  </a:cubicBezTo>
                  <a:cubicBezTo>
                    <a:pt x="1584" y="926"/>
                    <a:pt x="1584" y="926"/>
                    <a:pt x="1584" y="926"/>
                  </a:cubicBezTo>
                  <a:cubicBezTo>
                    <a:pt x="1599" y="926"/>
                    <a:pt x="1621" y="936"/>
                    <a:pt x="1631" y="948"/>
                  </a:cubicBezTo>
                  <a:cubicBezTo>
                    <a:pt x="1631" y="948"/>
                    <a:pt x="1771" y="1330"/>
                    <a:pt x="2223" y="1329"/>
                  </a:cubicBezTo>
                  <a:cubicBezTo>
                    <a:pt x="2590" y="1328"/>
                    <a:pt x="2887" y="1032"/>
                    <a:pt x="2887" y="665"/>
                  </a:cubicBezTo>
                  <a:cubicBezTo>
                    <a:pt x="2887" y="298"/>
                    <a:pt x="2590" y="0"/>
                    <a:pt x="2223" y="1"/>
                  </a:cubicBezTo>
                  <a:close/>
                  <a:moveTo>
                    <a:pt x="2223" y="1155"/>
                  </a:moveTo>
                  <a:cubicBezTo>
                    <a:pt x="2218" y="1155"/>
                    <a:pt x="2218" y="1155"/>
                    <a:pt x="2218" y="1155"/>
                  </a:cubicBezTo>
                  <a:cubicBezTo>
                    <a:pt x="2213" y="1155"/>
                    <a:pt x="2209" y="1142"/>
                    <a:pt x="2209" y="1126"/>
                  </a:cubicBezTo>
                  <a:cubicBezTo>
                    <a:pt x="2209" y="204"/>
                    <a:pt x="2209" y="204"/>
                    <a:pt x="2209" y="204"/>
                  </a:cubicBezTo>
                  <a:cubicBezTo>
                    <a:pt x="2209" y="188"/>
                    <a:pt x="2213" y="175"/>
                    <a:pt x="2218" y="175"/>
                  </a:cubicBezTo>
                  <a:cubicBezTo>
                    <a:pt x="2218" y="175"/>
                    <a:pt x="2218" y="175"/>
                    <a:pt x="2223" y="175"/>
                  </a:cubicBezTo>
                  <a:cubicBezTo>
                    <a:pt x="2494" y="175"/>
                    <a:pt x="2713" y="394"/>
                    <a:pt x="2713" y="665"/>
                  </a:cubicBezTo>
                  <a:cubicBezTo>
                    <a:pt x="2713" y="936"/>
                    <a:pt x="2494" y="1155"/>
                    <a:pt x="2223" y="1155"/>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4" name="Group 103"/>
          <p:cNvGrpSpPr/>
          <p:nvPr/>
        </p:nvGrpSpPr>
        <p:grpSpPr>
          <a:xfrm>
            <a:off x="6585950" y="4436706"/>
            <a:ext cx="1323267" cy="771588"/>
            <a:chOff x="6585950" y="4436706"/>
            <a:chExt cx="1323267" cy="771588"/>
          </a:xfrm>
        </p:grpSpPr>
        <p:sp>
          <p:nvSpPr>
            <p:cNvPr id="160" name="Freeform 13"/>
            <p:cNvSpPr>
              <a:spLocks noEditPoints="1"/>
            </p:cNvSpPr>
            <p:nvPr/>
          </p:nvSpPr>
          <p:spPr bwMode="auto">
            <a:xfrm>
              <a:off x="6585950" y="4436706"/>
              <a:ext cx="644482" cy="655852"/>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TextBox 190"/>
            <p:cNvSpPr txBox="1"/>
            <p:nvPr/>
          </p:nvSpPr>
          <p:spPr>
            <a:xfrm>
              <a:off x="7007570" y="4922066"/>
              <a:ext cx="901647" cy="286228"/>
            </a:xfrm>
            <a:prstGeom prst="rect">
              <a:avLst/>
            </a:prstGeom>
            <a:noFill/>
          </p:spPr>
          <p:txBody>
            <a:bodyPr wrap="none" lIns="91435"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WS-Trust</a:t>
              </a:r>
            </a:p>
          </p:txBody>
        </p:sp>
      </p:grpSp>
      <p:grpSp>
        <p:nvGrpSpPr>
          <p:cNvPr id="105" name="Group 104"/>
          <p:cNvGrpSpPr/>
          <p:nvPr/>
        </p:nvGrpSpPr>
        <p:grpSpPr>
          <a:xfrm>
            <a:off x="6585950" y="5707402"/>
            <a:ext cx="1960045" cy="742188"/>
            <a:chOff x="6585950" y="5707402"/>
            <a:chExt cx="1960045" cy="742188"/>
          </a:xfrm>
        </p:grpSpPr>
        <p:sp>
          <p:nvSpPr>
            <p:cNvPr id="161" name="Freeform 13"/>
            <p:cNvSpPr>
              <a:spLocks noEditPoints="1"/>
            </p:cNvSpPr>
            <p:nvPr/>
          </p:nvSpPr>
          <p:spPr bwMode="auto">
            <a:xfrm>
              <a:off x="6585950" y="5707402"/>
              <a:ext cx="644482" cy="655852"/>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TextBox 192"/>
            <p:cNvSpPr txBox="1"/>
            <p:nvPr/>
          </p:nvSpPr>
          <p:spPr>
            <a:xfrm>
              <a:off x="7007571" y="6163362"/>
              <a:ext cx="1538424" cy="286228"/>
            </a:xfrm>
            <a:prstGeom prst="rect">
              <a:avLst/>
            </a:prstGeom>
            <a:noFill/>
          </p:spPr>
          <p:txBody>
            <a:bodyPr wrap="none" lIns="91435"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OAuth WRAP/2.0</a:t>
              </a:r>
            </a:p>
          </p:txBody>
        </p:sp>
      </p:grpSp>
      <p:sp>
        <p:nvSpPr>
          <p:cNvPr id="194" name="Right Arrow 193"/>
          <p:cNvSpPr/>
          <p:nvPr/>
        </p:nvSpPr>
        <p:spPr bwMode="auto">
          <a:xfrm flipV="1">
            <a:off x="8531356" y="6103446"/>
            <a:ext cx="1609155"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Tree>
    <p:extLst>
      <p:ext uri="{BB962C8B-B14F-4D97-AF65-F5344CB8AC3E}">
        <p14:creationId xmlns:p14="http://schemas.microsoft.com/office/powerpoint/2010/main" val="654338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3"/>
                                        </p:tgtEl>
                                        <p:attrNameLst>
                                          <p:attrName>style.visibility</p:attrName>
                                        </p:attrNameLst>
                                      </p:cBhvr>
                                      <p:to>
                                        <p:strVal val="visible"/>
                                      </p:to>
                                    </p:set>
                                    <p:animEffect transition="in" filter="fade">
                                      <p:cBhvr>
                                        <p:cTn id="7" dur="500"/>
                                        <p:tgtEl>
                                          <p:spTgt spid="41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25"/>
                                        </p:tgtEl>
                                        <p:attrNameLst>
                                          <p:attrName>style.visibility</p:attrName>
                                        </p:attrNameLst>
                                      </p:cBhvr>
                                      <p:to>
                                        <p:strVal val="visible"/>
                                      </p:to>
                                    </p:set>
                                    <p:animEffect transition="in" filter="fade">
                                      <p:cBhvr>
                                        <p:cTn id="12" dur="500"/>
                                        <p:tgtEl>
                                          <p:spTgt spid="41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26"/>
                                        </p:tgtEl>
                                        <p:attrNameLst>
                                          <p:attrName>style.visibility</p:attrName>
                                        </p:attrNameLst>
                                      </p:cBhvr>
                                      <p:to>
                                        <p:strVal val="visible"/>
                                      </p:to>
                                    </p:set>
                                    <p:animEffect transition="in" filter="fade">
                                      <p:cBhvr>
                                        <p:cTn id="17" dur="500"/>
                                        <p:tgtEl>
                                          <p:spTgt spid="41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500"/>
                                        <p:tgtEl>
                                          <p:spTgt spid="104"/>
                                        </p:tgtEl>
                                      </p:cBhvr>
                                    </p:animEffect>
                                  </p:childTnLst>
                                </p:cTn>
                              </p:par>
                              <p:par>
                                <p:cTn id="23" presetID="10" presetClass="entr" presetSubtype="0" fill="hold" nodeType="withEffect">
                                  <p:stCondLst>
                                    <p:cond delay="0"/>
                                  </p:stCondLst>
                                  <p:childTnLst>
                                    <p:set>
                                      <p:cBhvr>
                                        <p:cTn id="24" dur="1" fill="hold">
                                          <p:stCondLst>
                                            <p:cond delay="0"/>
                                          </p:stCondLst>
                                        </p:cTn>
                                        <p:tgtEl>
                                          <p:spTgt spid="165"/>
                                        </p:tgtEl>
                                        <p:attrNameLst>
                                          <p:attrName>style.visibility</p:attrName>
                                        </p:attrNameLst>
                                      </p:cBhvr>
                                      <p:to>
                                        <p:strVal val="visible"/>
                                      </p:to>
                                    </p:set>
                                    <p:animEffect transition="in" filter="fade">
                                      <p:cBhvr>
                                        <p:cTn id="25" dur="500"/>
                                        <p:tgtEl>
                                          <p:spTgt spid="16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fade">
                                      <p:cBhvr>
                                        <p:cTn id="28" dur="500"/>
                                        <p:tgtEl>
                                          <p:spTgt spid="1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fade">
                                      <p:cBhvr>
                                        <p:cTn id="31" dur="500"/>
                                        <p:tgtEl>
                                          <p:spTgt spid="17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7"/>
                                        </p:tgtEl>
                                        <p:attrNameLst>
                                          <p:attrName>style.visibility</p:attrName>
                                        </p:attrNameLst>
                                      </p:cBhvr>
                                      <p:to>
                                        <p:strVal val="visible"/>
                                      </p:to>
                                    </p:set>
                                    <p:animEffect transition="in" filter="fade">
                                      <p:cBhvr>
                                        <p:cTn id="34" dur="500"/>
                                        <p:tgtEl>
                                          <p:spTgt spid="17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9"/>
                                        </p:tgtEl>
                                        <p:attrNameLst>
                                          <p:attrName>style.visibility</p:attrName>
                                        </p:attrNameLst>
                                      </p:cBhvr>
                                      <p:to>
                                        <p:strVal val="visible"/>
                                      </p:to>
                                    </p:set>
                                    <p:animEffect transition="in" filter="fade">
                                      <p:cBhvr>
                                        <p:cTn id="37" dur="500"/>
                                        <p:tgtEl>
                                          <p:spTgt spid="179"/>
                                        </p:tgtEl>
                                      </p:cBhvr>
                                    </p:animEffect>
                                  </p:childTnLst>
                                </p:cTn>
                              </p:par>
                              <p:par>
                                <p:cTn id="38" presetID="10" presetClass="entr" presetSubtype="0" fill="hold" nodeType="withEffect">
                                  <p:stCondLst>
                                    <p:cond delay="0"/>
                                  </p:stCondLst>
                                  <p:childTnLst>
                                    <p:set>
                                      <p:cBhvr>
                                        <p:cTn id="39" dur="1" fill="hold">
                                          <p:stCondLst>
                                            <p:cond delay="0"/>
                                          </p:stCondLst>
                                        </p:cTn>
                                        <p:tgtEl>
                                          <p:spTgt spid="4120"/>
                                        </p:tgtEl>
                                        <p:attrNameLst>
                                          <p:attrName>style.visibility</p:attrName>
                                        </p:attrNameLst>
                                      </p:cBhvr>
                                      <p:to>
                                        <p:strVal val="visible"/>
                                      </p:to>
                                    </p:set>
                                    <p:animEffect transition="in" filter="fade">
                                      <p:cBhvr>
                                        <p:cTn id="40" dur="500"/>
                                        <p:tgtEl>
                                          <p:spTgt spid="41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nodeType="withEffect">
                                  <p:stCondLst>
                                    <p:cond delay="0"/>
                                  </p:stCondLst>
                                  <p:childTnLst>
                                    <p:set>
                                      <p:cBhvr>
                                        <p:cTn id="48" dur="1" fill="hold">
                                          <p:stCondLst>
                                            <p:cond delay="0"/>
                                          </p:stCondLst>
                                        </p:cTn>
                                        <p:tgtEl>
                                          <p:spTgt spid="4116"/>
                                        </p:tgtEl>
                                        <p:attrNameLst>
                                          <p:attrName>style.visibility</p:attrName>
                                        </p:attrNameLst>
                                      </p:cBhvr>
                                      <p:to>
                                        <p:strVal val="visible"/>
                                      </p:to>
                                    </p:set>
                                    <p:animEffect transition="in" filter="fade">
                                      <p:cBhvr>
                                        <p:cTn id="49" dur="500"/>
                                        <p:tgtEl>
                                          <p:spTgt spid="41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5"/>
                                        </p:tgtEl>
                                        <p:attrNameLst>
                                          <p:attrName>style.visibility</p:attrName>
                                        </p:attrNameLst>
                                      </p:cBhvr>
                                      <p:to>
                                        <p:strVal val="visible"/>
                                      </p:to>
                                    </p:set>
                                    <p:animEffect transition="in" filter="fade">
                                      <p:cBhvr>
                                        <p:cTn id="54" dur="500"/>
                                        <p:tgtEl>
                                          <p:spTgt spid="10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2"/>
                                        </p:tgtEl>
                                        <p:attrNameLst>
                                          <p:attrName>style.visibility</p:attrName>
                                        </p:attrNameLst>
                                      </p:cBhvr>
                                      <p:to>
                                        <p:strVal val="visible"/>
                                      </p:to>
                                    </p:set>
                                    <p:animEffect transition="in" filter="fade">
                                      <p:cBhvr>
                                        <p:cTn id="57" dur="500"/>
                                        <p:tgtEl>
                                          <p:spTgt spid="18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80"/>
                                        </p:tgtEl>
                                        <p:attrNameLst>
                                          <p:attrName>style.visibility</p:attrName>
                                        </p:attrNameLst>
                                      </p:cBhvr>
                                      <p:to>
                                        <p:strVal val="visible"/>
                                      </p:to>
                                    </p:set>
                                    <p:animEffect transition="in" filter="fade">
                                      <p:cBhvr>
                                        <p:cTn id="60" dur="500"/>
                                        <p:tgtEl>
                                          <p:spTgt spid="18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81"/>
                                        </p:tgtEl>
                                        <p:attrNameLst>
                                          <p:attrName>style.visibility</p:attrName>
                                        </p:attrNameLst>
                                      </p:cBhvr>
                                      <p:to>
                                        <p:strVal val="visible"/>
                                      </p:to>
                                    </p:set>
                                    <p:animEffect transition="in" filter="fade">
                                      <p:cBhvr>
                                        <p:cTn id="63" dur="500"/>
                                        <p:tgtEl>
                                          <p:spTgt spid="181"/>
                                        </p:tgtEl>
                                      </p:cBhvr>
                                    </p:animEffect>
                                  </p:childTnLst>
                                </p:cTn>
                              </p:par>
                              <p:par>
                                <p:cTn id="64" presetID="10" presetClass="entr" presetSubtype="0" fill="hold" nodeType="withEffect">
                                  <p:stCondLst>
                                    <p:cond delay="0"/>
                                  </p:stCondLst>
                                  <p:childTnLst>
                                    <p:set>
                                      <p:cBhvr>
                                        <p:cTn id="65" dur="1" fill="hold">
                                          <p:stCondLst>
                                            <p:cond delay="0"/>
                                          </p:stCondLst>
                                        </p:cTn>
                                        <p:tgtEl>
                                          <p:spTgt spid="170"/>
                                        </p:tgtEl>
                                        <p:attrNameLst>
                                          <p:attrName>style.visibility</p:attrName>
                                        </p:attrNameLst>
                                      </p:cBhvr>
                                      <p:to>
                                        <p:strVal val="visible"/>
                                      </p:to>
                                    </p:set>
                                    <p:animEffect transition="in" filter="fade">
                                      <p:cBhvr>
                                        <p:cTn id="66" dur="500"/>
                                        <p:tgtEl>
                                          <p:spTgt spid="17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94"/>
                                        </p:tgtEl>
                                        <p:attrNameLst>
                                          <p:attrName>style.visibility</p:attrName>
                                        </p:attrNameLst>
                                      </p:cBhvr>
                                      <p:to>
                                        <p:strVal val="visible"/>
                                      </p:to>
                                    </p:set>
                                    <p:animEffect transition="in" filter="fade">
                                      <p:cBhvr>
                                        <p:cTn id="69" dur="500"/>
                                        <p:tgtEl>
                                          <p:spTgt spid="19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4127"/>
                                        </p:tgtEl>
                                        <p:attrNameLst>
                                          <p:attrName>style.visibility</p:attrName>
                                        </p:attrNameLst>
                                      </p:cBhvr>
                                      <p:to>
                                        <p:strVal val="visible"/>
                                      </p:to>
                                    </p:set>
                                    <p:animEffect transition="in" filter="fade">
                                      <p:cBhvr>
                                        <p:cTn id="74" dur="500"/>
                                        <p:tgtEl>
                                          <p:spTgt spid="412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fade">
                                      <p:cBhvr>
                                        <p:cTn id="79"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P spid="178" grpId="0" animBg="1"/>
      <p:bldP spid="180" grpId="0" animBg="1"/>
      <p:bldP spid="179" grpId="0" animBg="1"/>
      <p:bldP spid="181" grpId="0" animBg="1"/>
      <p:bldP spid="182" grpId="0" animBg="1"/>
      <p:bldP spid="19" grpId="0"/>
      <p:bldP spid="20" grpId="0"/>
      <p:bldP spid="177" grpId="0" animBg="1"/>
      <p:bldP spid="19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ight Arrow 80"/>
          <p:cNvSpPr/>
          <p:nvPr/>
        </p:nvSpPr>
        <p:spPr bwMode="auto">
          <a:xfrm rot="20730103">
            <a:off x="2112068" y="4630174"/>
            <a:ext cx="5126183" cy="435526"/>
          </a:xfrm>
          <a:prstGeom prst="rightArrow">
            <a:avLst>
              <a:gd name="adj1" fmla="val 50000"/>
              <a:gd name="adj2" fmla="val 61111"/>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141" name="Right Arrow 140"/>
          <p:cNvSpPr/>
          <p:nvPr/>
        </p:nvSpPr>
        <p:spPr bwMode="auto">
          <a:xfrm rot="20140915">
            <a:off x="2010228" y="4373741"/>
            <a:ext cx="3334718" cy="435526"/>
          </a:xfrm>
          <a:prstGeom prst="rightArrow">
            <a:avLst>
              <a:gd name="adj1" fmla="val 50000"/>
              <a:gd name="adj2" fmla="val 61111"/>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105" name="Oval Blue"/>
          <p:cNvSpPr>
            <a:spLocks noChangeAspect="1"/>
          </p:cNvSpPr>
          <p:nvPr/>
        </p:nvSpPr>
        <p:spPr bwMode="auto">
          <a:xfrm rot="5400000">
            <a:off x="1192287" y="5584636"/>
            <a:ext cx="568284" cy="1938386"/>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30" name="Oval 40"/>
          <p:cNvSpPr/>
          <p:nvPr/>
        </p:nvSpPr>
        <p:spPr bwMode="auto">
          <a:xfrm rot="16200000">
            <a:off x="7318414" y="3178869"/>
            <a:ext cx="878275" cy="1322189"/>
          </a:xfrm>
          <a:custGeom>
            <a:avLst/>
            <a:gdLst/>
            <a:ahLst/>
            <a:cxnLst/>
            <a:rect l="l" t="t" r="r" b="b"/>
            <a:pathLst>
              <a:path w="1722466" h="2062880">
                <a:moveTo>
                  <a:pt x="861233" y="1937150"/>
                </a:moveTo>
                <a:cubicBezTo>
                  <a:pt x="747514" y="1937150"/>
                  <a:pt x="655327" y="1960701"/>
                  <a:pt x="655327" y="1989752"/>
                </a:cubicBezTo>
                <a:cubicBezTo>
                  <a:pt x="655327" y="2018803"/>
                  <a:pt x="747514" y="2042354"/>
                  <a:pt x="861233" y="2042354"/>
                </a:cubicBezTo>
                <a:cubicBezTo>
                  <a:pt x="974952" y="2042354"/>
                  <a:pt x="1067139" y="2018803"/>
                  <a:pt x="1067139" y="1989752"/>
                </a:cubicBezTo>
                <a:cubicBezTo>
                  <a:pt x="1067139" y="1960701"/>
                  <a:pt x="974952" y="1937150"/>
                  <a:pt x="861233" y="1937150"/>
                </a:cubicBezTo>
                <a:close/>
                <a:moveTo>
                  <a:pt x="474194" y="1595858"/>
                </a:moveTo>
                <a:lnTo>
                  <a:pt x="472390" y="1600429"/>
                </a:lnTo>
                <a:cubicBezTo>
                  <a:pt x="472390" y="1654797"/>
                  <a:pt x="644910" y="1698870"/>
                  <a:pt x="857725" y="1698870"/>
                </a:cubicBezTo>
                <a:cubicBezTo>
                  <a:pt x="1070539" y="1698870"/>
                  <a:pt x="1243059" y="1654797"/>
                  <a:pt x="1243059" y="1600429"/>
                </a:cubicBezTo>
                <a:cubicBezTo>
                  <a:pt x="1243059" y="1598811"/>
                  <a:pt x="1242906" y="1597202"/>
                  <a:pt x="1241255" y="1595858"/>
                </a:cubicBezTo>
                <a:cubicBezTo>
                  <a:pt x="1232698" y="1645845"/>
                  <a:pt x="1064171" y="1685414"/>
                  <a:pt x="857725" y="1685414"/>
                </a:cubicBezTo>
                <a:cubicBezTo>
                  <a:pt x="651278" y="1685414"/>
                  <a:pt x="482751" y="1645845"/>
                  <a:pt x="474194" y="1595858"/>
                </a:cubicBezTo>
                <a:close/>
                <a:moveTo>
                  <a:pt x="861233" y="20523"/>
                </a:moveTo>
                <a:cubicBezTo>
                  <a:pt x="446350" y="20523"/>
                  <a:pt x="110021" y="102497"/>
                  <a:pt x="110021" y="203617"/>
                </a:cubicBezTo>
                <a:cubicBezTo>
                  <a:pt x="110021" y="304737"/>
                  <a:pt x="446350" y="386711"/>
                  <a:pt x="861233" y="386711"/>
                </a:cubicBezTo>
                <a:cubicBezTo>
                  <a:pt x="1276116" y="386711"/>
                  <a:pt x="1612445" y="304737"/>
                  <a:pt x="1612445" y="203617"/>
                </a:cubicBezTo>
                <a:cubicBezTo>
                  <a:pt x="1612445" y="102497"/>
                  <a:pt x="1276116" y="20523"/>
                  <a:pt x="861233" y="20523"/>
                </a:cubicBezTo>
                <a:close/>
                <a:moveTo>
                  <a:pt x="861233" y="0"/>
                </a:moveTo>
                <a:cubicBezTo>
                  <a:pt x="1336879" y="0"/>
                  <a:pt x="1722466" y="98506"/>
                  <a:pt x="1722466" y="220019"/>
                </a:cubicBezTo>
                <a:lnTo>
                  <a:pt x="1720940" y="227742"/>
                </a:lnTo>
                <a:lnTo>
                  <a:pt x="1722465" y="227742"/>
                </a:lnTo>
                <a:lnTo>
                  <a:pt x="1718849" y="238319"/>
                </a:lnTo>
                <a:cubicBezTo>
                  <a:pt x="1718753" y="240702"/>
                  <a:pt x="1717917" y="242876"/>
                  <a:pt x="1716605" y="244883"/>
                </a:cubicBezTo>
                <a:lnTo>
                  <a:pt x="1572468" y="666477"/>
                </a:lnTo>
                <a:lnTo>
                  <a:pt x="1570303" y="660990"/>
                </a:lnTo>
                <a:cubicBezTo>
                  <a:pt x="1554590" y="752777"/>
                  <a:pt x="1245138" y="825435"/>
                  <a:pt x="866059" y="825435"/>
                </a:cubicBezTo>
                <a:cubicBezTo>
                  <a:pt x="486980" y="825435"/>
                  <a:pt x="177528" y="752777"/>
                  <a:pt x="161815" y="660990"/>
                </a:cubicBezTo>
                <a:lnTo>
                  <a:pt x="158503" y="669384"/>
                </a:lnTo>
                <a:cubicBezTo>
                  <a:pt x="158503" y="769214"/>
                  <a:pt x="475287" y="850143"/>
                  <a:pt x="866059" y="850143"/>
                </a:cubicBezTo>
                <a:cubicBezTo>
                  <a:pt x="1207565" y="850143"/>
                  <a:pt x="1492563" y="788334"/>
                  <a:pt x="1558933" y="706066"/>
                </a:cubicBezTo>
                <a:lnTo>
                  <a:pt x="1400536" y="1169371"/>
                </a:lnTo>
                <a:lnTo>
                  <a:pt x="1400092" y="1168244"/>
                </a:lnTo>
                <a:cubicBezTo>
                  <a:pt x="1388176" y="1237847"/>
                  <a:pt x="1153517" y="1292944"/>
                  <a:pt x="866059" y="1292944"/>
                </a:cubicBezTo>
                <a:cubicBezTo>
                  <a:pt x="578601" y="1292944"/>
                  <a:pt x="343942" y="1237847"/>
                  <a:pt x="332027" y="1168244"/>
                </a:cubicBezTo>
                <a:lnTo>
                  <a:pt x="329515" y="1174609"/>
                </a:lnTo>
                <a:cubicBezTo>
                  <a:pt x="329515" y="1250311"/>
                  <a:pt x="569734" y="1311680"/>
                  <a:pt x="866059" y="1311680"/>
                </a:cubicBezTo>
                <a:cubicBezTo>
                  <a:pt x="1120811" y="1311680"/>
                  <a:pt x="1334096" y="1266323"/>
                  <a:pt x="1388360" y="1204984"/>
                </a:cubicBezTo>
                <a:lnTo>
                  <a:pt x="1118504" y="1994302"/>
                </a:lnTo>
                <a:cubicBezTo>
                  <a:pt x="1119455" y="1995076"/>
                  <a:pt x="1119527" y="1995983"/>
                  <a:pt x="1119527" y="1996894"/>
                </a:cubicBezTo>
                <a:cubicBezTo>
                  <a:pt x="1119527" y="2033337"/>
                  <a:pt x="1003885" y="2062880"/>
                  <a:pt x="861233" y="2062880"/>
                </a:cubicBezTo>
                <a:cubicBezTo>
                  <a:pt x="718581" y="2062880"/>
                  <a:pt x="602939" y="2033337"/>
                  <a:pt x="602939" y="1996894"/>
                </a:cubicBezTo>
                <a:lnTo>
                  <a:pt x="603961" y="1994304"/>
                </a:lnTo>
                <a:lnTo>
                  <a:pt x="5859" y="244879"/>
                </a:lnTo>
                <a:cubicBezTo>
                  <a:pt x="4549" y="242875"/>
                  <a:pt x="3714" y="240705"/>
                  <a:pt x="3619" y="238326"/>
                </a:cubicBezTo>
                <a:lnTo>
                  <a:pt x="0" y="227742"/>
                </a:lnTo>
                <a:lnTo>
                  <a:pt x="1526" y="227742"/>
                </a:lnTo>
                <a:cubicBezTo>
                  <a:pt x="181" y="225270"/>
                  <a:pt x="0" y="222650"/>
                  <a:pt x="0" y="220019"/>
                </a:cubicBezTo>
                <a:cubicBezTo>
                  <a:pt x="0" y="98506"/>
                  <a:pt x="385587" y="0"/>
                  <a:pt x="861233"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ts val="200"/>
              </a:spcBef>
              <a:spcAft>
                <a:spcPct val="0"/>
              </a:spcAft>
            </a:pPr>
            <a:endParaRPr lang="en-US" sz="2800" dirty="0">
              <a:ln>
                <a:solidFill>
                  <a:schemeClr val="bg1">
                    <a:alpha val="0"/>
                  </a:schemeClr>
                </a:solidFill>
              </a:ln>
              <a:solidFill>
                <a:schemeClr val="bg1"/>
              </a:solidFill>
            </a:endParaRPr>
          </a:p>
        </p:txBody>
      </p:sp>
      <p:sp>
        <p:nvSpPr>
          <p:cNvPr id="2" name="Title 1"/>
          <p:cNvSpPr>
            <a:spLocks noGrp="1"/>
          </p:cNvSpPr>
          <p:nvPr>
            <p:ph type="title"/>
          </p:nvPr>
        </p:nvSpPr>
        <p:spPr>
          <a:xfrm>
            <a:off x="519112" y="228600"/>
            <a:ext cx="11669713" cy="581698"/>
          </a:xfrm>
        </p:spPr>
        <p:txBody>
          <a:bodyPr/>
          <a:lstStyle/>
          <a:p>
            <a:r>
              <a:rPr lang="en-US" sz="4200" dirty="0"/>
              <a:t>Authenticating </a:t>
            </a:r>
            <a:r>
              <a:rPr lang="en-US" sz="4200" dirty="0" smtClean="0"/>
              <a:t>Users </a:t>
            </a:r>
            <a:r>
              <a:rPr lang="en-US" sz="4200" dirty="0"/>
              <a:t>from Web and </a:t>
            </a:r>
            <a:r>
              <a:rPr lang="en-US" sz="4200" dirty="0" smtClean="0"/>
              <a:t>Social Providers</a:t>
            </a:r>
            <a:endParaRPr lang="en-US" sz="4200" dirty="0"/>
          </a:p>
        </p:txBody>
      </p:sp>
      <p:grpSp>
        <p:nvGrpSpPr>
          <p:cNvPr id="14" name="Group 13"/>
          <p:cNvGrpSpPr/>
          <p:nvPr/>
        </p:nvGrpSpPr>
        <p:grpSpPr>
          <a:xfrm>
            <a:off x="5086299" y="4194867"/>
            <a:ext cx="3693175" cy="2190515"/>
            <a:chOff x="5086299" y="4194867"/>
            <a:chExt cx="3693175" cy="2190515"/>
          </a:xfrm>
        </p:grpSpPr>
        <p:sp>
          <p:nvSpPr>
            <p:cNvPr id="152" name="Rectangle 151"/>
            <p:cNvSpPr/>
            <p:nvPr/>
          </p:nvSpPr>
          <p:spPr bwMode="auto">
            <a:xfrm>
              <a:off x="5086299" y="5314320"/>
              <a:ext cx="3693175" cy="991303"/>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noAutofit/>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16" name="Down Arrow 15"/>
            <p:cNvSpPr/>
            <p:nvPr/>
          </p:nvSpPr>
          <p:spPr bwMode="auto">
            <a:xfrm flipV="1">
              <a:off x="5639571" y="4194867"/>
              <a:ext cx="484632" cy="1119453"/>
            </a:xfrm>
            <a:prstGeom prst="downArrow">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71" name="Down Arrow 70"/>
            <p:cNvSpPr/>
            <p:nvPr/>
          </p:nvSpPr>
          <p:spPr bwMode="auto">
            <a:xfrm flipV="1">
              <a:off x="7515235" y="4194867"/>
              <a:ext cx="484632" cy="1119452"/>
            </a:xfrm>
            <a:prstGeom prst="downArrow">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17" name="TextBox 16"/>
            <p:cNvSpPr txBox="1"/>
            <p:nvPr/>
          </p:nvSpPr>
          <p:spPr>
            <a:xfrm>
              <a:off x="5086299" y="5314320"/>
              <a:ext cx="3449983" cy="1071062"/>
            </a:xfrm>
            <a:prstGeom prst="rect">
              <a:avLst/>
            </a:prstGeom>
            <a:noFill/>
          </p:spPr>
          <p:txBody>
            <a:bodyPr wrap="none" lIns="91440" tIns="91440" rIns="91440" bIns="91440" rtlCol="0">
              <a:spAutoFit/>
            </a:bodyPr>
            <a:lstStyle/>
            <a:p>
              <a:pPr>
                <a:lnSpc>
                  <a:spcPct val="80000"/>
                </a:lnSpc>
              </a:pPr>
              <a:r>
                <a:rPr lang="en-US" sz="3600" spc="-100" dirty="0">
                  <a:ln>
                    <a:solidFill>
                      <a:schemeClr val="bg1">
                        <a:alpha val="0"/>
                      </a:schemeClr>
                    </a:solidFill>
                  </a:ln>
                  <a:solidFill>
                    <a:schemeClr val="accent2">
                      <a:alpha val="99000"/>
                    </a:schemeClr>
                  </a:solidFill>
                  <a:latin typeface="Segoe UI Light" pitchFamily="34" charset="0"/>
                </a:rPr>
                <a:t>Sign-up </a:t>
              </a:r>
              <a:r>
                <a:rPr lang="en-US" sz="3600" spc="-100" dirty="0" smtClean="0">
                  <a:ln>
                    <a:solidFill>
                      <a:schemeClr val="bg1">
                        <a:alpha val="0"/>
                      </a:schemeClr>
                    </a:solidFill>
                  </a:ln>
                  <a:solidFill>
                    <a:schemeClr val="accent2">
                      <a:alpha val="99000"/>
                    </a:schemeClr>
                  </a:solidFill>
                  <a:latin typeface="Segoe UI Light" pitchFamily="34" charset="0"/>
                </a:rPr>
                <a:t>and </a:t>
              </a:r>
              <a:br>
                <a:rPr lang="en-US" sz="3600" spc="-100" dirty="0" smtClean="0">
                  <a:ln>
                    <a:solidFill>
                      <a:schemeClr val="bg1">
                        <a:alpha val="0"/>
                      </a:schemeClr>
                    </a:solidFill>
                  </a:ln>
                  <a:solidFill>
                    <a:schemeClr val="accent2">
                      <a:alpha val="99000"/>
                    </a:schemeClr>
                  </a:solidFill>
                  <a:latin typeface="Segoe UI Light" pitchFamily="34" charset="0"/>
                </a:rPr>
              </a:br>
              <a:r>
                <a:rPr lang="en-US" sz="3600" spc="-100" dirty="0" smtClean="0">
                  <a:ln>
                    <a:solidFill>
                      <a:schemeClr val="bg1">
                        <a:alpha val="0"/>
                      </a:schemeClr>
                    </a:solidFill>
                  </a:ln>
                  <a:solidFill>
                    <a:schemeClr val="accent2">
                      <a:alpha val="99000"/>
                    </a:schemeClr>
                  </a:solidFill>
                  <a:latin typeface="Segoe UI Light" pitchFamily="34" charset="0"/>
                </a:rPr>
                <a:t>claims enrichment</a:t>
              </a:r>
              <a:endParaRPr lang="en-US" sz="3600" spc="-100" dirty="0">
                <a:ln>
                  <a:solidFill>
                    <a:schemeClr val="bg1">
                      <a:alpha val="0"/>
                    </a:schemeClr>
                  </a:solidFill>
                </a:ln>
                <a:solidFill>
                  <a:schemeClr val="accent2">
                    <a:alpha val="99000"/>
                  </a:schemeClr>
                </a:solidFill>
                <a:latin typeface="Segoe UI Light" pitchFamily="34" charset="0"/>
              </a:endParaRPr>
            </a:p>
          </p:txBody>
        </p:sp>
      </p:grpSp>
      <p:grpSp>
        <p:nvGrpSpPr>
          <p:cNvPr id="54" name="Group 53"/>
          <p:cNvGrpSpPr/>
          <p:nvPr/>
        </p:nvGrpSpPr>
        <p:grpSpPr>
          <a:xfrm>
            <a:off x="519110" y="1912927"/>
            <a:ext cx="986817" cy="986816"/>
            <a:chOff x="1546018" y="1304764"/>
            <a:chExt cx="763524" cy="763524"/>
          </a:xfrm>
        </p:grpSpPr>
        <p:sp>
          <p:nvSpPr>
            <p:cNvPr id="55" name="Oval Blue"/>
            <p:cNvSpPr>
              <a:spLocks noChangeAspect="1"/>
            </p:cNvSpPr>
            <p:nvPr/>
          </p:nvSpPr>
          <p:spPr bwMode="auto">
            <a:xfrm>
              <a:off x="1546018" y="1304764"/>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57" name="Group 56"/>
            <p:cNvGrpSpPr/>
            <p:nvPr/>
          </p:nvGrpSpPr>
          <p:grpSpPr bwMode="black">
            <a:xfrm>
              <a:off x="1729258" y="1488056"/>
              <a:ext cx="397044" cy="396940"/>
              <a:chOff x="3249834" y="963808"/>
              <a:chExt cx="1000896" cy="1000896"/>
            </a:xfrm>
          </p:grpSpPr>
          <p:sp>
            <p:nvSpPr>
              <p:cNvPr id="60"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61"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grpSp>
        <p:nvGrpSpPr>
          <p:cNvPr id="63" name="Group 62"/>
          <p:cNvGrpSpPr/>
          <p:nvPr/>
        </p:nvGrpSpPr>
        <p:grpSpPr>
          <a:xfrm>
            <a:off x="1643441" y="1912927"/>
            <a:ext cx="986817" cy="986816"/>
            <a:chOff x="4079927" y="1556792"/>
            <a:chExt cx="763524" cy="763524"/>
          </a:xfrm>
        </p:grpSpPr>
        <p:sp>
          <p:nvSpPr>
            <p:cNvPr id="68" name="Oval Blue"/>
            <p:cNvSpPr>
              <a:spLocks noChangeAspect="1"/>
            </p:cNvSpPr>
            <p:nvPr/>
          </p:nvSpPr>
          <p:spPr bwMode="auto">
            <a:xfrm>
              <a:off x="4079927" y="1556792"/>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69" name="Group 68"/>
            <p:cNvGrpSpPr/>
            <p:nvPr/>
          </p:nvGrpSpPr>
          <p:grpSpPr>
            <a:xfrm>
              <a:off x="4146687" y="1706533"/>
              <a:ext cx="505841" cy="476163"/>
              <a:chOff x="4985657" y="7068129"/>
              <a:chExt cx="592808" cy="558028"/>
            </a:xfrm>
          </p:grpSpPr>
          <p:sp>
            <p:nvSpPr>
              <p:cNvPr id="70"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72" name="Right Arrow 71"/>
              <p:cNvSpPr/>
              <p:nvPr/>
            </p:nvSpPr>
            <p:spPr bwMode="auto">
              <a:xfrm>
                <a:off x="4985657" y="7206343"/>
                <a:ext cx="370114" cy="261257"/>
              </a:xfrm>
              <a:prstGeom prst="right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73" name="Group 72"/>
          <p:cNvGrpSpPr/>
          <p:nvPr/>
        </p:nvGrpSpPr>
        <p:grpSpPr>
          <a:xfrm>
            <a:off x="3892103" y="1912927"/>
            <a:ext cx="986817" cy="986816"/>
            <a:chOff x="9928721" y="1628800"/>
            <a:chExt cx="763524" cy="763524"/>
          </a:xfrm>
        </p:grpSpPr>
        <p:sp>
          <p:nvSpPr>
            <p:cNvPr id="74" name="Oval Blue"/>
            <p:cNvSpPr>
              <a:spLocks noChangeAspect="1"/>
            </p:cNvSpPr>
            <p:nvPr/>
          </p:nvSpPr>
          <p:spPr bwMode="auto">
            <a:xfrm>
              <a:off x="9928721" y="1628800"/>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75"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60522" y="1830246"/>
              <a:ext cx="569373" cy="360632"/>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76" name="Group 75"/>
          <p:cNvGrpSpPr/>
          <p:nvPr/>
        </p:nvGrpSpPr>
        <p:grpSpPr>
          <a:xfrm>
            <a:off x="2767772" y="1912927"/>
            <a:ext cx="986817" cy="986816"/>
            <a:chOff x="9928721" y="1088740"/>
            <a:chExt cx="763524" cy="763524"/>
          </a:xfrm>
        </p:grpSpPr>
        <p:sp>
          <p:nvSpPr>
            <p:cNvPr id="77" name="Oval Blue"/>
            <p:cNvSpPr>
              <a:spLocks noChangeAspect="1"/>
            </p:cNvSpPr>
            <p:nvPr/>
          </p:nvSpPr>
          <p:spPr bwMode="auto">
            <a:xfrm>
              <a:off x="9928721" y="1088740"/>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78"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9090" y="1199109"/>
              <a:ext cx="542787" cy="542787"/>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79" name="Rectangle 78"/>
          <p:cNvSpPr/>
          <p:nvPr/>
        </p:nvSpPr>
        <p:spPr bwMode="auto">
          <a:xfrm>
            <a:off x="519112" y="4202504"/>
            <a:ext cx="2103120" cy="2103120"/>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82" name="Right Arrow 81"/>
          <p:cNvSpPr/>
          <p:nvPr/>
        </p:nvSpPr>
        <p:spPr bwMode="auto">
          <a:xfrm rot="16200000">
            <a:off x="456642" y="3588239"/>
            <a:ext cx="1812514"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83" name="Group 82"/>
          <p:cNvGrpSpPr/>
          <p:nvPr/>
        </p:nvGrpSpPr>
        <p:grpSpPr>
          <a:xfrm>
            <a:off x="1211943" y="4689841"/>
            <a:ext cx="1043866" cy="771107"/>
            <a:chOff x="-649698" y="1228115"/>
            <a:chExt cx="1168810" cy="863403"/>
          </a:xfrm>
        </p:grpSpPr>
        <p:grpSp>
          <p:nvGrpSpPr>
            <p:cNvPr id="84" name="Group 83"/>
            <p:cNvGrpSpPr/>
            <p:nvPr/>
          </p:nvGrpSpPr>
          <p:grpSpPr>
            <a:xfrm>
              <a:off x="-649698" y="1228115"/>
              <a:ext cx="1168810" cy="863403"/>
              <a:chOff x="-1631694" y="803378"/>
              <a:chExt cx="1168810" cy="863403"/>
            </a:xfrm>
          </p:grpSpPr>
          <p:sp>
            <p:nvSpPr>
              <p:cNvPr id="86" name="Rectangle 85"/>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85" name="Picture 3"/>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1380759" y="4928768"/>
            <a:ext cx="1043866" cy="771107"/>
            <a:chOff x="1380759" y="4928768"/>
            <a:chExt cx="1043866" cy="771107"/>
          </a:xfrm>
        </p:grpSpPr>
        <p:grpSp>
          <p:nvGrpSpPr>
            <p:cNvPr id="107" name="Group 106"/>
            <p:cNvGrpSpPr/>
            <p:nvPr/>
          </p:nvGrpSpPr>
          <p:grpSpPr>
            <a:xfrm>
              <a:off x="1380759" y="4928768"/>
              <a:ext cx="1043866" cy="771107"/>
              <a:chOff x="-1631694" y="803378"/>
              <a:chExt cx="1168810" cy="863403"/>
            </a:xfrm>
          </p:grpSpPr>
          <p:sp>
            <p:nvSpPr>
              <p:cNvPr id="109" name="Rectangle 108"/>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0"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5" name="Group 124"/>
            <p:cNvGrpSpPr/>
            <p:nvPr/>
          </p:nvGrpSpPr>
          <p:grpSpPr bwMode="black">
            <a:xfrm>
              <a:off x="1558054" y="5119916"/>
              <a:ext cx="236079" cy="236017"/>
              <a:chOff x="3249834" y="963808"/>
              <a:chExt cx="1000896" cy="1000896"/>
            </a:xfrm>
          </p:grpSpPr>
          <p:sp>
            <p:nvSpPr>
              <p:cNvPr id="126"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27"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nvGrpSpPr>
            <p:cNvPr id="121" name="Group 120"/>
            <p:cNvGrpSpPr/>
            <p:nvPr/>
          </p:nvGrpSpPr>
          <p:grpSpPr>
            <a:xfrm>
              <a:off x="1934597" y="5099967"/>
              <a:ext cx="300768" cy="283121"/>
              <a:chOff x="4985657" y="7068129"/>
              <a:chExt cx="592808" cy="558028"/>
            </a:xfrm>
          </p:grpSpPr>
          <p:sp>
            <p:nvSpPr>
              <p:cNvPr id="122"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23" name="Right Arrow 122"/>
              <p:cNvSpPr/>
              <p:nvPr/>
            </p:nvSpPr>
            <p:spPr bwMode="auto">
              <a:xfrm>
                <a:off x="4985657" y="7206343"/>
                <a:ext cx="370114" cy="261257"/>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pic>
          <p:nvPicPr>
            <p:cNvPr id="119"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2891" y="5420071"/>
              <a:ext cx="338544" cy="21442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17"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164" y="5348538"/>
              <a:ext cx="349773" cy="349773"/>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88" name="Group 87"/>
          <p:cNvGrpSpPr/>
          <p:nvPr/>
        </p:nvGrpSpPr>
        <p:grpSpPr>
          <a:xfrm>
            <a:off x="643265" y="4699489"/>
            <a:ext cx="1032829" cy="1043779"/>
            <a:chOff x="4309069" y="4226808"/>
            <a:chExt cx="1032829" cy="1043779"/>
          </a:xfrm>
        </p:grpSpPr>
        <p:sp>
          <p:nvSpPr>
            <p:cNvPr id="89"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Freeform 11"/>
          <p:cNvSpPr>
            <a:spLocks noEditPoints="1"/>
          </p:cNvSpPr>
          <p:nvPr/>
        </p:nvSpPr>
        <p:spPr bwMode="auto">
          <a:xfrm>
            <a:off x="5001232" y="2899745"/>
            <a:ext cx="1761309" cy="1268347"/>
          </a:xfrm>
          <a:custGeom>
            <a:avLst/>
            <a:gdLst>
              <a:gd name="T0" fmla="*/ 870 w 882"/>
              <a:gd name="T1" fmla="*/ 426 h 635"/>
              <a:gd name="T2" fmla="*/ 826 w 882"/>
              <a:gd name="T3" fmla="*/ 415 h 635"/>
              <a:gd name="T4" fmla="*/ 842 w 882"/>
              <a:gd name="T5" fmla="*/ 371 h 635"/>
              <a:gd name="T6" fmla="*/ 814 w 882"/>
              <a:gd name="T7" fmla="*/ 354 h 635"/>
              <a:gd name="T8" fmla="*/ 773 w 882"/>
              <a:gd name="T9" fmla="*/ 375 h 635"/>
              <a:gd name="T10" fmla="*/ 757 w 882"/>
              <a:gd name="T11" fmla="*/ 325 h 635"/>
              <a:gd name="T12" fmla="*/ 724 w 882"/>
              <a:gd name="T13" fmla="*/ 331 h 635"/>
              <a:gd name="T14" fmla="*/ 705 w 882"/>
              <a:gd name="T15" fmla="*/ 379 h 635"/>
              <a:gd name="T16" fmla="*/ 665 w 882"/>
              <a:gd name="T17" fmla="*/ 354 h 635"/>
              <a:gd name="T18" fmla="*/ 643 w 882"/>
              <a:gd name="T19" fmla="*/ 380 h 635"/>
              <a:gd name="T20" fmla="*/ 656 w 882"/>
              <a:gd name="T21" fmla="*/ 424 h 635"/>
              <a:gd name="T22" fmla="*/ 610 w 882"/>
              <a:gd name="T23" fmla="*/ 432 h 635"/>
              <a:gd name="T24" fmla="*/ 609 w 882"/>
              <a:gd name="T25" fmla="*/ 465 h 635"/>
              <a:gd name="T26" fmla="*/ 648 w 882"/>
              <a:gd name="T27" fmla="*/ 491 h 635"/>
              <a:gd name="T28" fmla="*/ 618 w 882"/>
              <a:gd name="T29" fmla="*/ 526 h 635"/>
              <a:gd name="T30" fmla="*/ 639 w 882"/>
              <a:gd name="T31" fmla="*/ 552 h 635"/>
              <a:gd name="T32" fmla="*/ 685 w 882"/>
              <a:gd name="T33" fmla="*/ 547 h 635"/>
              <a:gd name="T34" fmla="*/ 684 w 882"/>
              <a:gd name="T35" fmla="*/ 593 h 635"/>
              <a:gd name="T36" fmla="*/ 717 w 882"/>
              <a:gd name="T37" fmla="*/ 600 h 635"/>
              <a:gd name="T38" fmla="*/ 744 w 882"/>
              <a:gd name="T39" fmla="*/ 567 h 635"/>
              <a:gd name="T40" fmla="*/ 770 w 882"/>
              <a:gd name="T41" fmla="*/ 600 h 635"/>
              <a:gd name="T42" fmla="*/ 803 w 882"/>
              <a:gd name="T43" fmla="*/ 593 h 635"/>
              <a:gd name="T44" fmla="*/ 802 w 882"/>
              <a:gd name="T45" fmla="*/ 547 h 635"/>
              <a:gd name="T46" fmla="*/ 849 w 882"/>
              <a:gd name="T47" fmla="*/ 552 h 635"/>
              <a:gd name="T48" fmla="*/ 869 w 882"/>
              <a:gd name="T49" fmla="*/ 526 h 635"/>
              <a:gd name="T50" fmla="*/ 839 w 882"/>
              <a:gd name="T51" fmla="*/ 491 h 635"/>
              <a:gd name="T52" fmla="*/ 878 w 882"/>
              <a:gd name="T53" fmla="*/ 465 h 635"/>
              <a:gd name="T54" fmla="*/ 877 w 882"/>
              <a:gd name="T55" fmla="*/ 432 h 635"/>
              <a:gd name="T56" fmla="*/ 744 w 882"/>
              <a:gd name="T57" fmla="*/ 523 h 635"/>
              <a:gd name="T58" fmla="*/ 689 w 882"/>
              <a:gd name="T59" fmla="*/ 468 h 635"/>
              <a:gd name="T60" fmla="*/ 744 w 882"/>
              <a:gd name="T61" fmla="*/ 414 h 635"/>
              <a:gd name="T62" fmla="*/ 799 w 882"/>
              <a:gd name="T63" fmla="*/ 468 h 635"/>
              <a:gd name="T64" fmla="*/ 624 w 882"/>
              <a:gd name="T65" fmla="*/ 219 h 635"/>
              <a:gd name="T66" fmla="*/ 427 w 882"/>
              <a:gd name="T67" fmla="*/ 187 h 635"/>
              <a:gd name="T68" fmla="*/ 298 w 882"/>
              <a:gd name="T69" fmla="*/ 14 h 635"/>
              <a:gd name="T70" fmla="*/ 32 w 882"/>
              <a:gd name="T71" fmla="*/ 187 h 635"/>
              <a:gd name="T72" fmla="*/ 32 w 882"/>
              <a:gd name="T73" fmla="*/ 251 h 635"/>
              <a:gd name="T74" fmla="*/ 68 w 882"/>
              <a:gd name="T75" fmla="*/ 412 h 635"/>
              <a:gd name="T76" fmla="*/ 280 w 882"/>
              <a:gd name="T77" fmla="*/ 437 h 635"/>
              <a:gd name="T78" fmla="*/ 312 w 882"/>
              <a:gd name="T79" fmla="*/ 635 h 635"/>
              <a:gd name="T80" fmla="*/ 344 w 882"/>
              <a:gd name="T81" fmla="*/ 437 h 635"/>
              <a:gd name="T82" fmla="*/ 557 w 882"/>
              <a:gd name="T83" fmla="*/ 412 h 635"/>
              <a:gd name="T84" fmla="*/ 592 w 882"/>
              <a:gd name="T85" fmla="*/ 251 h 635"/>
              <a:gd name="T86" fmla="*/ 194 w 882"/>
              <a:gd name="T87" fmla="*/ 365 h 635"/>
              <a:gd name="T88" fmla="*/ 431 w 882"/>
              <a:gd name="T89"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2" h="635">
                <a:moveTo>
                  <a:pt x="877" y="432"/>
                </a:moveTo>
                <a:cubicBezTo>
                  <a:pt x="876" y="429"/>
                  <a:pt x="874" y="427"/>
                  <a:pt x="870" y="426"/>
                </a:cubicBezTo>
                <a:cubicBezTo>
                  <a:pt x="832" y="424"/>
                  <a:pt x="832" y="424"/>
                  <a:pt x="832" y="424"/>
                </a:cubicBezTo>
                <a:cubicBezTo>
                  <a:pt x="830" y="421"/>
                  <a:pt x="828" y="417"/>
                  <a:pt x="826" y="415"/>
                </a:cubicBezTo>
                <a:cubicBezTo>
                  <a:pt x="844" y="380"/>
                  <a:pt x="844" y="380"/>
                  <a:pt x="844" y="380"/>
                </a:cubicBezTo>
                <a:cubicBezTo>
                  <a:pt x="846" y="377"/>
                  <a:pt x="845" y="373"/>
                  <a:pt x="842" y="371"/>
                </a:cubicBezTo>
                <a:cubicBezTo>
                  <a:pt x="822" y="355"/>
                  <a:pt x="822" y="355"/>
                  <a:pt x="822" y="355"/>
                </a:cubicBezTo>
                <a:cubicBezTo>
                  <a:pt x="820" y="352"/>
                  <a:pt x="816" y="352"/>
                  <a:pt x="814" y="354"/>
                </a:cubicBezTo>
                <a:cubicBezTo>
                  <a:pt x="782" y="379"/>
                  <a:pt x="782" y="379"/>
                  <a:pt x="782" y="379"/>
                </a:cubicBezTo>
                <a:cubicBezTo>
                  <a:pt x="780" y="377"/>
                  <a:pt x="777" y="376"/>
                  <a:pt x="773" y="375"/>
                </a:cubicBezTo>
                <a:cubicBezTo>
                  <a:pt x="764" y="331"/>
                  <a:pt x="764" y="331"/>
                  <a:pt x="764" y="331"/>
                </a:cubicBezTo>
                <a:cubicBezTo>
                  <a:pt x="763" y="328"/>
                  <a:pt x="760" y="325"/>
                  <a:pt x="757" y="325"/>
                </a:cubicBezTo>
                <a:cubicBezTo>
                  <a:pt x="730" y="325"/>
                  <a:pt x="730" y="325"/>
                  <a:pt x="730" y="325"/>
                </a:cubicBezTo>
                <a:cubicBezTo>
                  <a:pt x="728" y="325"/>
                  <a:pt x="725" y="328"/>
                  <a:pt x="724" y="331"/>
                </a:cubicBezTo>
                <a:cubicBezTo>
                  <a:pt x="714" y="375"/>
                  <a:pt x="714" y="375"/>
                  <a:pt x="714" y="375"/>
                </a:cubicBezTo>
                <a:cubicBezTo>
                  <a:pt x="711" y="376"/>
                  <a:pt x="708" y="377"/>
                  <a:pt x="705" y="379"/>
                </a:cubicBezTo>
                <a:cubicBezTo>
                  <a:pt x="674" y="354"/>
                  <a:pt x="674" y="354"/>
                  <a:pt x="674" y="354"/>
                </a:cubicBezTo>
                <a:cubicBezTo>
                  <a:pt x="671" y="352"/>
                  <a:pt x="667" y="352"/>
                  <a:pt x="665" y="354"/>
                </a:cubicBezTo>
                <a:cubicBezTo>
                  <a:pt x="645" y="371"/>
                  <a:pt x="645" y="371"/>
                  <a:pt x="645" y="371"/>
                </a:cubicBezTo>
                <a:cubicBezTo>
                  <a:pt x="642" y="373"/>
                  <a:pt x="642" y="377"/>
                  <a:pt x="643" y="380"/>
                </a:cubicBezTo>
                <a:cubicBezTo>
                  <a:pt x="661" y="415"/>
                  <a:pt x="661" y="415"/>
                  <a:pt x="661" y="415"/>
                </a:cubicBezTo>
                <a:cubicBezTo>
                  <a:pt x="659" y="417"/>
                  <a:pt x="658" y="421"/>
                  <a:pt x="656" y="424"/>
                </a:cubicBezTo>
                <a:cubicBezTo>
                  <a:pt x="617" y="426"/>
                  <a:pt x="617" y="426"/>
                  <a:pt x="617" y="426"/>
                </a:cubicBezTo>
                <a:cubicBezTo>
                  <a:pt x="613" y="426"/>
                  <a:pt x="611" y="429"/>
                  <a:pt x="610" y="432"/>
                </a:cubicBezTo>
                <a:cubicBezTo>
                  <a:pt x="606" y="457"/>
                  <a:pt x="606" y="457"/>
                  <a:pt x="606" y="457"/>
                </a:cubicBezTo>
                <a:cubicBezTo>
                  <a:pt x="606" y="460"/>
                  <a:pt x="607" y="464"/>
                  <a:pt x="609" y="465"/>
                </a:cubicBezTo>
                <a:cubicBezTo>
                  <a:pt x="646" y="480"/>
                  <a:pt x="646" y="480"/>
                  <a:pt x="646" y="480"/>
                </a:cubicBezTo>
                <a:cubicBezTo>
                  <a:pt x="647" y="484"/>
                  <a:pt x="647" y="487"/>
                  <a:pt x="648" y="491"/>
                </a:cubicBezTo>
                <a:cubicBezTo>
                  <a:pt x="619" y="518"/>
                  <a:pt x="619" y="518"/>
                  <a:pt x="619" y="518"/>
                </a:cubicBezTo>
                <a:cubicBezTo>
                  <a:pt x="617" y="519"/>
                  <a:pt x="616" y="523"/>
                  <a:pt x="618" y="526"/>
                </a:cubicBezTo>
                <a:cubicBezTo>
                  <a:pt x="631" y="549"/>
                  <a:pt x="631" y="549"/>
                  <a:pt x="631" y="549"/>
                </a:cubicBezTo>
                <a:cubicBezTo>
                  <a:pt x="632" y="551"/>
                  <a:pt x="636" y="553"/>
                  <a:pt x="639" y="552"/>
                </a:cubicBezTo>
                <a:cubicBezTo>
                  <a:pt x="677" y="539"/>
                  <a:pt x="677" y="539"/>
                  <a:pt x="677" y="539"/>
                </a:cubicBezTo>
                <a:cubicBezTo>
                  <a:pt x="679" y="542"/>
                  <a:pt x="682" y="545"/>
                  <a:pt x="685" y="547"/>
                </a:cubicBezTo>
                <a:cubicBezTo>
                  <a:pt x="680" y="586"/>
                  <a:pt x="680" y="586"/>
                  <a:pt x="680" y="586"/>
                </a:cubicBezTo>
                <a:cubicBezTo>
                  <a:pt x="679" y="589"/>
                  <a:pt x="681" y="592"/>
                  <a:pt x="684" y="593"/>
                </a:cubicBezTo>
                <a:cubicBezTo>
                  <a:pt x="709" y="602"/>
                  <a:pt x="709" y="602"/>
                  <a:pt x="709" y="602"/>
                </a:cubicBezTo>
                <a:cubicBezTo>
                  <a:pt x="712" y="603"/>
                  <a:pt x="715" y="602"/>
                  <a:pt x="717" y="600"/>
                </a:cubicBezTo>
                <a:cubicBezTo>
                  <a:pt x="738" y="566"/>
                  <a:pt x="738" y="566"/>
                  <a:pt x="738" y="566"/>
                </a:cubicBezTo>
                <a:cubicBezTo>
                  <a:pt x="740" y="566"/>
                  <a:pt x="742" y="567"/>
                  <a:pt x="744" y="567"/>
                </a:cubicBezTo>
                <a:cubicBezTo>
                  <a:pt x="746" y="567"/>
                  <a:pt x="747" y="566"/>
                  <a:pt x="749" y="566"/>
                </a:cubicBezTo>
                <a:cubicBezTo>
                  <a:pt x="770" y="600"/>
                  <a:pt x="770" y="600"/>
                  <a:pt x="770" y="600"/>
                </a:cubicBezTo>
                <a:cubicBezTo>
                  <a:pt x="772" y="602"/>
                  <a:pt x="776" y="603"/>
                  <a:pt x="779" y="602"/>
                </a:cubicBezTo>
                <a:cubicBezTo>
                  <a:pt x="803" y="593"/>
                  <a:pt x="803" y="593"/>
                  <a:pt x="803" y="593"/>
                </a:cubicBezTo>
                <a:cubicBezTo>
                  <a:pt x="806" y="592"/>
                  <a:pt x="808" y="589"/>
                  <a:pt x="807" y="586"/>
                </a:cubicBezTo>
                <a:cubicBezTo>
                  <a:pt x="802" y="547"/>
                  <a:pt x="802" y="547"/>
                  <a:pt x="802" y="547"/>
                </a:cubicBezTo>
                <a:cubicBezTo>
                  <a:pt x="805" y="544"/>
                  <a:pt x="808" y="542"/>
                  <a:pt x="811" y="539"/>
                </a:cubicBezTo>
                <a:cubicBezTo>
                  <a:pt x="849" y="552"/>
                  <a:pt x="849" y="552"/>
                  <a:pt x="849" y="552"/>
                </a:cubicBezTo>
                <a:cubicBezTo>
                  <a:pt x="851" y="553"/>
                  <a:pt x="855" y="551"/>
                  <a:pt x="856" y="549"/>
                </a:cubicBezTo>
                <a:cubicBezTo>
                  <a:pt x="869" y="526"/>
                  <a:pt x="869" y="526"/>
                  <a:pt x="869" y="526"/>
                </a:cubicBezTo>
                <a:cubicBezTo>
                  <a:pt x="871" y="523"/>
                  <a:pt x="870" y="519"/>
                  <a:pt x="869" y="518"/>
                </a:cubicBezTo>
                <a:cubicBezTo>
                  <a:pt x="839" y="491"/>
                  <a:pt x="839" y="491"/>
                  <a:pt x="839" y="491"/>
                </a:cubicBezTo>
                <a:cubicBezTo>
                  <a:pt x="840" y="487"/>
                  <a:pt x="840" y="484"/>
                  <a:pt x="841" y="480"/>
                </a:cubicBezTo>
                <a:cubicBezTo>
                  <a:pt x="878" y="465"/>
                  <a:pt x="878" y="465"/>
                  <a:pt x="878" y="465"/>
                </a:cubicBezTo>
                <a:cubicBezTo>
                  <a:pt x="881" y="464"/>
                  <a:pt x="882" y="461"/>
                  <a:pt x="882" y="457"/>
                </a:cubicBezTo>
                <a:cubicBezTo>
                  <a:pt x="877" y="432"/>
                  <a:pt x="877" y="432"/>
                  <a:pt x="877" y="432"/>
                </a:cubicBezTo>
                <a:close/>
                <a:moveTo>
                  <a:pt x="782" y="507"/>
                </a:moveTo>
                <a:cubicBezTo>
                  <a:pt x="772" y="517"/>
                  <a:pt x="759" y="523"/>
                  <a:pt x="744" y="523"/>
                </a:cubicBezTo>
                <a:cubicBezTo>
                  <a:pt x="729" y="523"/>
                  <a:pt x="715" y="517"/>
                  <a:pt x="705" y="507"/>
                </a:cubicBezTo>
                <a:cubicBezTo>
                  <a:pt x="695" y="497"/>
                  <a:pt x="689" y="484"/>
                  <a:pt x="689" y="468"/>
                </a:cubicBezTo>
                <a:cubicBezTo>
                  <a:pt x="689" y="453"/>
                  <a:pt x="695" y="439"/>
                  <a:pt x="705" y="430"/>
                </a:cubicBezTo>
                <a:cubicBezTo>
                  <a:pt x="715" y="419"/>
                  <a:pt x="729" y="414"/>
                  <a:pt x="744" y="414"/>
                </a:cubicBezTo>
                <a:cubicBezTo>
                  <a:pt x="759" y="414"/>
                  <a:pt x="772" y="419"/>
                  <a:pt x="782" y="430"/>
                </a:cubicBezTo>
                <a:cubicBezTo>
                  <a:pt x="792" y="439"/>
                  <a:pt x="799" y="453"/>
                  <a:pt x="799" y="468"/>
                </a:cubicBezTo>
                <a:cubicBezTo>
                  <a:pt x="799" y="484"/>
                  <a:pt x="792" y="497"/>
                  <a:pt x="782" y="507"/>
                </a:cubicBezTo>
                <a:close/>
                <a:moveTo>
                  <a:pt x="624" y="219"/>
                </a:moveTo>
                <a:cubicBezTo>
                  <a:pt x="624" y="201"/>
                  <a:pt x="610" y="187"/>
                  <a:pt x="592" y="187"/>
                </a:cubicBez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3"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7" y="412"/>
                </a:cubicBezTo>
                <a:cubicBezTo>
                  <a:pt x="464" y="251"/>
                  <a:pt x="464" y="251"/>
                  <a:pt x="464" y="251"/>
                </a:cubicBezTo>
                <a:cubicBezTo>
                  <a:pt x="592" y="251"/>
                  <a:pt x="592" y="251"/>
                  <a:pt x="592" y="251"/>
                </a:cubicBezTo>
                <a:cubicBezTo>
                  <a:pt x="610" y="251"/>
                  <a:pt x="624" y="237"/>
                  <a:pt x="624" y="219"/>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30" name="Group 129"/>
          <p:cNvGrpSpPr/>
          <p:nvPr/>
        </p:nvGrpSpPr>
        <p:grpSpPr>
          <a:xfrm>
            <a:off x="8295034" y="2637572"/>
            <a:ext cx="3373091" cy="1724548"/>
            <a:chOff x="8295034" y="1343838"/>
            <a:chExt cx="3373091" cy="1724548"/>
          </a:xfrm>
        </p:grpSpPr>
        <p:grpSp>
          <p:nvGrpSpPr>
            <p:cNvPr id="131" name="Group 130"/>
            <p:cNvGrpSpPr/>
            <p:nvPr/>
          </p:nvGrpSpPr>
          <p:grpSpPr>
            <a:xfrm>
              <a:off x="9095117" y="1343838"/>
              <a:ext cx="2573008" cy="1724548"/>
              <a:chOff x="9408951" y="-890895"/>
              <a:chExt cx="2573008" cy="1724548"/>
            </a:xfrm>
          </p:grpSpPr>
          <p:sp>
            <p:nvSpPr>
              <p:cNvPr id="136"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137" name="Rectangle 136"/>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132" name="Group 131"/>
            <p:cNvGrpSpPr/>
            <p:nvPr/>
          </p:nvGrpSpPr>
          <p:grpSpPr>
            <a:xfrm>
              <a:off x="8295034" y="1908815"/>
              <a:ext cx="1119305" cy="910604"/>
              <a:chOff x="8126216" y="-1012633"/>
              <a:chExt cx="1119305" cy="910604"/>
            </a:xfrm>
          </p:grpSpPr>
          <p:sp>
            <p:nvSpPr>
              <p:cNvPr id="133"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4"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5"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nvGrpSpPr>
          <p:cNvPr id="138" name="green id"/>
          <p:cNvGrpSpPr/>
          <p:nvPr/>
        </p:nvGrpSpPr>
        <p:grpSpPr>
          <a:xfrm>
            <a:off x="5205630" y="3075727"/>
            <a:ext cx="848238" cy="848238"/>
            <a:chOff x="2713130" y="2800130"/>
            <a:chExt cx="848238" cy="848238"/>
          </a:xfrm>
        </p:grpSpPr>
        <p:sp>
          <p:nvSpPr>
            <p:cNvPr id="139" name="Oval Blue"/>
            <p:cNvSpPr>
              <a:spLocks noChangeAspect="1"/>
            </p:cNvSpPr>
            <p:nvPr/>
          </p:nvSpPr>
          <p:spPr bwMode="auto">
            <a:xfrm>
              <a:off x="2713130" y="2800130"/>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40" name="Freeform 164"/>
            <p:cNvSpPr>
              <a:spLocks noEditPoints="1"/>
            </p:cNvSpPr>
            <p:nvPr/>
          </p:nvSpPr>
          <p:spPr bwMode="black">
            <a:xfrm>
              <a:off x="2926384" y="2931905"/>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pic>
        <p:nvPicPr>
          <p:cNvPr id="4120" name="Picture 6" descr="C:\Users\vittorib\Desktop\PDCPics\96. FshippingHom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8674" y="2074375"/>
            <a:ext cx="1885894" cy="107118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1773994" y="3075727"/>
            <a:ext cx="848238" cy="848238"/>
            <a:chOff x="2818048" y="3075727"/>
            <a:chExt cx="848238" cy="848238"/>
          </a:xfrm>
        </p:grpSpPr>
        <p:sp>
          <p:nvSpPr>
            <p:cNvPr id="143" name="Oval Blue"/>
            <p:cNvSpPr>
              <a:spLocks noChangeAspect="1"/>
            </p:cNvSpPr>
            <p:nvPr/>
          </p:nvSpPr>
          <p:spPr bwMode="auto">
            <a:xfrm>
              <a:off x="2818048" y="3075727"/>
              <a:ext cx="848238" cy="848238"/>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45" name="Octagon 144"/>
            <p:cNvSpPr/>
            <p:nvPr/>
          </p:nvSpPr>
          <p:spPr bwMode="auto">
            <a:xfrm>
              <a:off x="2940149" y="3219989"/>
              <a:ext cx="604037" cy="559714"/>
            </a:xfrm>
            <a:prstGeom prst="octagon">
              <a:avLst/>
            </a:prstGeom>
            <a:solidFill>
              <a:schemeClr val="bg1"/>
            </a:solidFill>
            <a:ln>
              <a:headEnd type="none" w="med" len="med"/>
              <a:tailEnd type="none" w="med" len="med"/>
            </a:ln>
            <a:effectLst/>
            <a:scene3d>
              <a:camera prst="orthographicFront">
                <a:rot lat="0" lon="0" rev="0"/>
              </a:camera>
              <a:lightRig rig="threePt" dir="t">
                <a:rot lat="0" lon="0" rev="20400000"/>
              </a:lightRig>
            </a:scene3d>
            <a:sp3d>
              <a:contourClr>
                <a:schemeClr val="accent1">
                  <a:shade val="25000"/>
                  <a:satMod val="15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spTree>
    <p:extLst>
      <p:ext uri="{BB962C8B-B14F-4D97-AF65-F5344CB8AC3E}">
        <p14:creationId xmlns:p14="http://schemas.microsoft.com/office/powerpoint/2010/main" val="2895489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500"/>
                                        <p:tgtEl>
                                          <p:spTgt spid="6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500"/>
                                        <p:tgtEl>
                                          <p:spTgt spid="7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1"/>
                                        </p:tgtEl>
                                        <p:attrNameLst>
                                          <p:attrName>style.visibility</p:attrName>
                                        </p:attrNameLst>
                                      </p:cBhvr>
                                      <p:to>
                                        <p:strVal val="visible"/>
                                      </p:to>
                                    </p:set>
                                    <p:animEffect transition="in" filter="wipe(left)">
                                      <p:cBhvr>
                                        <p:cTn id="24" dur="500"/>
                                        <p:tgtEl>
                                          <p:spTgt spid="8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1"/>
                                        </p:tgtEl>
                                        <p:attrNameLst>
                                          <p:attrName>style.visibility</p:attrName>
                                        </p:attrNameLst>
                                      </p:cBhvr>
                                      <p:to>
                                        <p:strVal val="visible"/>
                                      </p:to>
                                    </p:set>
                                    <p:animEffect transition="in" filter="wipe(left)">
                                      <p:cBhvr>
                                        <p:cTn id="29" dur="500"/>
                                        <p:tgtEl>
                                          <p:spTgt spid="14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down)">
                                      <p:cBhvr>
                                        <p:cTn id="39" dur="500"/>
                                        <p:tgtEl>
                                          <p:spTgt spid="82"/>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fill="hold" nodeType="clickEffect">
                                  <p:stCondLst>
                                    <p:cond delay="0"/>
                                  </p:stCondLst>
                                  <p:childTnLst>
                                    <p:animMotion origin="layout" path="M 1.66667E-6 4.81481E-6 L 1.66667E-6 0.23541 " pathEditMode="relative" rAng="0" ptsTypes="AA">
                                      <p:cBhvr>
                                        <p:cTn id="47" dur="500" fill="hold"/>
                                        <p:tgtEl>
                                          <p:spTgt spid="13"/>
                                        </p:tgtEl>
                                        <p:attrNameLst>
                                          <p:attrName>ppt_x</p:attrName>
                                          <p:attrName>ppt_y</p:attrName>
                                        </p:attrNameLst>
                                      </p:cBhvr>
                                      <p:rCtr x="0" y="11759"/>
                                    </p:animMotion>
                                  </p:childTnLst>
                                </p:cTn>
                              </p:par>
                              <p:par>
                                <p:cTn id="48" presetID="63" presetClass="path" presetSubtype="0" decel="100000" fill="hold" nodeType="withEffect">
                                  <p:stCondLst>
                                    <p:cond delay="500"/>
                                  </p:stCondLst>
                                  <p:childTnLst>
                                    <p:animMotion origin="layout" path="M 1.66667E-6 0.23541 L 0.28151 4.81481E-6 " pathEditMode="relative" rAng="0" ptsTypes="AA">
                                      <p:cBhvr>
                                        <p:cTn id="49" dur="1500" fill="hold"/>
                                        <p:tgtEl>
                                          <p:spTgt spid="13"/>
                                        </p:tgtEl>
                                        <p:attrNameLst>
                                          <p:attrName>ppt_x</p:attrName>
                                          <p:attrName>ppt_y</p:attrName>
                                        </p:attrNameLst>
                                      </p:cBhvr>
                                      <p:rCtr x="14076" y="-11782"/>
                                    </p:animMotion>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1000"/>
                                        <p:tgtEl>
                                          <p:spTgt spid="13"/>
                                        </p:tgtEl>
                                      </p:cBhvr>
                                    </p:animEffect>
                                    <p:set>
                                      <p:cBhvr>
                                        <p:cTn id="54" dur="1" fill="hold">
                                          <p:stCondLst>
                                            <p:cond delay="999"/>
                                          </p:stCondLst>
                                        </p:cTn>
                                        <p:tgtEl>
                                          <p:spTgt spid="13"/>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138"/>
                                        </p:tgtEl>
                                        <p:attrNameLst>
                                          <p:attrName>style.visibility</p:attrName>
                                        </p:attrNameLst>
                                      </p:cBhvr>
                                      <p:to>
                                        <p:strVal val="visible"/>
                                      </p:to>
                                    </p:set>
                                    <p:animEffect transition="in" filter="fade">
                                      <p:cBhvr>
                                        <p:cTn id="57" dur="1000"/>
                                        <p:tgtEl>
                                          <p:spTgt spid="138"/>
                                        </p:tgtEl>
                                      </p:cBhvr>
                                    </p:animEffect>
                                  </p:childTnLst>
                                </p:cTn>
                              </p:par>
                            </p:childTnLst>
                          </p:cTn>
                        </p:par>
                      </p:childTnLst>
                    </p:cTn>
                  </p:par>
                  <p:par>
                    <p:cTn id="58" fill="hold">
                      <p:stCondLst>
                        <p:cond delay="indefinite"/>
                      </p:stCondLst>
                      <p:childTnLst>
                        <p:par>
                          <p:cTn id="59" fill="hold">
                            <p:stCondLst>
                              <p:cond delay="0"/>
                            </p:stCondLst>
                            <p:childTnLst>
                              <p:par>
                                <p:cTn id="60" presetID="64" presetClass="path" presetSubtype="0" fill="hold" nodeType="clickEffect">
                                  <p:stCondLst>
                                    <p:cond delay="0"/>
                                  </p:stCondLst>
                                  <p:childTnLst>
                                    <p:animMotion origin="layout" path="M 1.25E-6 4.81481E-6 L -0.28151 0.23541 " pathEditMode="relative" rAng="0" ptsTypes="AA">
                                      <p:cBhvr>
                                        <p:cTn id="61" dur="1250" fill="hold"/>
                                        <p:tgtEl>
                                          <p:spTgt spid="138"/>
                                        </p:tgtEl>
                                        <p:attrNameLst>
                                          <p:attrName>ppt_x</p:attrName>
                                          <p:attrName>ppt_y</p:attrName>
                                        </p:attrNameLst>
                                      </p:cBhvr>
                                      <p:rCtr x="-14076" y="11759"/>
                                    </p:animMotion>
                                  </p:childTnLst>
                                </p:cTn>
                              </p:par>
                              <p:par>
                                <p:cTn id="62" presetID="63" presetClass="path" presetSubtype="0" decel="100000" fill="hold" nodeType="withEffect">
                                  <p:stCondLst>
                                    <p:cond delay="1250"/>
                                  </p:stCondLst>
                                  <p:childTnLst>
                                    <p:animMotion origin="layout" path="M -0.28151 0.23541 L 0.13307 0.04907 " pathEditMode="relative" rAng="0" ptsTypes="AA">
                                      <p:cBhvr>
                                        <p:cTn id="63" dur="2000" fill="hold"/>
                                        <p:tgtEl>
                                          <p:spTgt spid="138"/>
                                        </p:tgtEl>
                                        <p:attrNameLst>
                                          <p:attrName>ppt_x</p:attrName>
                                          <p:attrName>ppt_y</p:attrName>
                                        </p:attrNameLst>
                                      </p:cBhvr>
                                      <p:rCtr x="20729" y="-9329"/>
                                    </p:animMotion>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120"/>
                                        </p:tgtEl>
                                        <p:attrNameLst>
                                          <p:attrName>style.visibility</p:attrName>
                                        </p:attrNameLst>
                                      </p:cBhvr>
                                      <p:to>
                                        <p:strVal val="visible"/>
                                      </p:to>
                                    </p:set>
                                    <p:animEffect transition="in" filter="fade">
                                      <p:cBhvr>
                                        <p:cTn id="73" dur="500"/>
                                        <p:tgtEl>
                                          <p:spTgt spid="4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141" grpId="0" animBg="1"/>
      <p:bldP spid="8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loud 2"/>
          <p:cNvSpPr/>
          <p:nvPr/>
        </p:nvSpPr>
        <p:spPr bwMode="auto">
          <a:xfrm>
            <a:off x="8601338" y="3109926"/>
            <a:ext cx="3369939" cy="1435566"/>
          </a:xfrm>
          <a:prstGeom prst="cloud">
            <a:avLst/>
          </a:prstGeom>
          <a:solidFill>
            <a:schemeClr val="accent2">
              <a:lumMod val="20000"/>
              <a:lumOff val="80000"/>
            </a:schemeClr>
          </a:solidFill>
          <a:ln>
            <a:solidFill>
              <a:schemeClr val="accent2">
                <a:shade val="95000"/>
                <a:satMod val="105000"/>
                <a:alpha val="15000"/>
              </a:schemeClr>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30" name="Oval 40"/>
          <p:cNvSpPr/>
          <p:nvPr/>
        </p:nvSpPr>
        <p:spPr bwMode="auto">
          <a:xfrm rot="16200000">
            <a:off x="8353337" y="3123101"/>
            <a:ext cx="766740" cy="1322189"/>
          </a:xfrm>
          <a:custGeom>
            <a:avLst/>
            <a:gdLst/>
            <a:ahLst/>
            <a:cxnLst/>
            <a:rect l="l" t="t" r="r" b="b"/>
            <a:pathLst>
              <a:path w="1722466" h="2062880">
                <a:moveTo>
                  <a:pt x="861233" y="1937150"/>
                </a:moveTo>
                <a:cubicBezTo>
                  <a:pt x="747514" y="1937150"/>
                  <a:pt x="655327" y="1960701"/>
                  <a:pt x="655327" y="1989752"/>
                </a:cubicBezTo>
                <a:cubicBezTo>
                  <a:pt x="655327" y="2018803"/>
                  <a:pt x="747514" y="2042354"/>
                  <a:pt x="861233" y="2042354"/>
                </a:cubicBezTo>
                <a:cubicBezTo>
                  <a:pt x="974952" y="2042354"/>
                  <a:pt x="1067139" y="2018803"/>
                  <a:pt x="1067139" y="1989752"/>
                </a:cubicBezTo>
                <a:cubicBezTo>
                  <a:pt x="1067139" y="1960701"/>
                  <a:pt x="974952" y="1937150"/>
                  <a:pt x="861233" y="1937150"/>
                </a:cubicBezTo>
                <a:close/>
                <a:moveTo>
                  <a:pt x="474194" y="1595858"/>
                </a:moveTo>
                <a:lnTo>
                  <a:pt x="472390" y="1600429"/>
                </a:lnTo>
                <a:cubicBezTo>
                  <a:pt x="472390" y="1654797"/>
                  <a:pt x="644910" y="1698870"/>
                  <a:pt x="857725" y="1698870"/>
                </a:cubicBezTo>
                <a:cubicBezTo>
                  <a:pt x="1070539" y="1698870"/>
                  <a:pt x="1243059" y="1654797"/>
                  <a:pt x="1243059" y="1600429"/>
                </a:cubicBezTo>
                <a:cubicBezTo>
                  <a:pt x="1243059" y="1598811"/>
                  <a:pt x="1242906" y="1597202"/>
                  <a:pt x="1241255" y="1595858"/>
                </a:cubicBezTo>
                <a:cubicBezTo>
                  <a:pt x="1232698" y="1645845"/>
                  <a:pt x="1064171" y="1685414"/>
                  <a:pt x="857725" y="1685414"/>
                </a:cubicBezTo>
                <a:cubicBezTo>
                  <a:pt x="651278" y="1685414"/>
                  <a:pt x="482751" y="1645845"/>
                  <a:pt x="474194" y="1595858"/>
                </a:cubicBezTo>
                <a:close/>
                <a:moveTo>
                  <a:pt x="861233" y="20523"/>
                </a:moveTo>
                <a:cubicBezTo>
                  <a:pt x="446350" y="20523"/>
                  <a:pt x="110021" y="102497"/>
                  <a:pt x="110021" y="203617"/>
                </a:cubicBezTo>
                <a:cubicBezTo>
                  <a:pt x="110021" y="304737"/>
                  <a:pt x="446350" y="386711"/>
                  <a:pt x="861233" y="386711"/>
                </a:cubicBezTo>
                <a:cubicBezTo>
                  <a:pt x="1276116" y="386711"/>
                  <a:pt x="1612445" y="304737"/>
                  <a:pt x="1612445" y="203617"/>
                </a:cubicBezTo>
                <a:cubicBezTo>
                  <a:pt x="1612445" y="102497"/>
                  <a:pt x="1276116" y="20523"/>
                  <a:pt x="861233" y="20523"/>
                </a:cubicBezTo>
                <a:close/>
                <a:moveTo>
                  <a:pt x="861233" y="0"/>
                </a:moveTo>
                <a:cubicBezTo>
                  <a:pt x="1336879" y="0"/>
                  <a:pt x="1722466" y="98506"/>
                  <a:pt x="1722466" y="220019"/>
                </a:cubicBezTo>
                <a:lnTo>
                  <a:pt x="1720940" y="227742"/>
                </a:lnTo>
                <a:lnTo>
                  <a:pt x="1722465" y="227742"/>
                </a:lnTo>
                <a:lnTo>
                  <a:pt x="1718849" y="238319"/>
                </a:lnTo>
                <a:cubicBezTo>
                  <a:pt x="1718753" y="240702"/>
                  <a:pt x="1717917" y="242876"/>
                  <a:pt x="1716605" y="244883"/>
                </a:cubicBezTo>
                <a:lnTo>
                  <a:pt x="1572468" y="666477"/>
                </a:lnTo>
                <a:lnTo>
                  <a:pt x="1570303" y="660990"/>
                </a:lnTo>
                <a:cubicBezTo>
                  <a:pt x="1554590" y="752777"/>
                  <a:pt x="1245138" y="825435"/>
                  <a:pt x="866059" y="825435"/>
                </a:cubicBezTo>
                <a:cubicBezTo>
                  <a:pt x="486980" y="825435"/>
                  <a:pt x="177528" y="752777"/>
                  <a:pt x="161815" y="660990"/>
                </a:cubicBezTo>
                <a:lnTo>
                  <a:pt x="158503" y="669384"/>
                </a:lnTo>
                <a:cubicBezTo>
                  <a:pt x="158503" y="769214"/>
                  <a:pt x="475287" y="850143"/>
                  <a:pt x="866059" y="850143"/>
                </a:cubicBezTo>
                <a:cubicBezTo>
                  <a:pt x="1207565" y="850143"/>
                  <a:pt x="1492563" y="788334"/>
                  <a:pt x="1558933" y="706066"/>
                </a:cubicBezTo>
                <a:lnTo>
                  <a:pt x="1400536" y="1169371"/>
                </a:lnTo>
                <a:lnTo>
                  <a:pt x="1400092" y="1168244"/>
                </a:lnTo>
                <a:cubicBezTo>
                  <a:pt x="1388176" y="1237847"/>
                  <a:pt x="1153517" y="1292944"/>
                  <a:pt x="866059" y="1292944"/>
                </a:cubicBezTo>
                <a:cubicBezTo>
                  <a:pt x="578601" y="1292944"/>
                  <a:pt x="343942" y="1237847"/>
                  <a:pt x="332027" y="1168244"/>
                </a:cubicBezTo>
                <a:lnTo>
                  <a:pt x="329515" y="1174609"/>
                </a:lnTo>
                <a:cubicBezTo>
                  <a:pt x="329515" y="1250311"/>
                  <a:pt x="569734" y="1311680"/>
                  <a:pt x="866059" y="1311680"/>
                </a:cubicBezTo>
                <a:cubicBezTo>
                  <a:pt x="1120811" y="1311680"/>
                  <a:pt x="1334096" y="1266323"/>
                  <a:pt x="1388360" y="1204984"/>
                </a:cubicBezTo>
                <a:lnTo>
                  <a:pt x="1118504" y="1994302"/>
                </a:lnTo>
                <a:cubicBezTo>
                  <a:pt x="1119455" y="1995076"/>
                  <a:pt x="1119527" y="1995983"/>
                  <a:pt x="1119527" y="1996894"/>
                </a:cubicBezTo>
                <a:cubicBezTo>
                  <a:pt x="1119527" y="2033337"/>
                  <a:pt x="1003885" y="2062880"/>
                  <a:pt x="861233" y="2062880"/>
                </a:cubicBezTo>
                <a:cubicBezTo>
                  <a:pt x="718581" y="2062880"/>
                  <a:pt x="602939" y="2033337"/>
                  <a:pt x="602939" y="1996894"/>
                </a:cubicBezTo>
                <a:lnTo>
                  <a:pt x="603961" y="1994304"/>
                </a:lnTo>
                <a:lnTo>
                  <a:pt x="5859" y="244879"/>
                </a:lnTo>
                <a:cubicBezTo>
                  <a:pt x="4549" y="242875"/>
                  <a:pt x="3714" y="240705"/>
                  <a:pt x="3619" y="238326"/>
                </a:cubicBezTo>
                <a:lnTo>
                  <a:pt x="0" y="227742"/>
                </a:lnTo>
                <a:lnTo>
                  <a:pt x="1526" y="227742"/>
                </a:lnTo>
                <a:cubicBezTo>
                  <a:pt x="181" y="225270"/>
                  <a:pt x="0" y="222650"/>
                  <a:pt x="0" y="220019"/>
                </a:cubicBezTo>
                <a:cubicBezTo>
                  <a:pt x="0" y="98506"/>
                  <a:pt x="385587" y="0"/>
                  <a:pt x="861233"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ts val="200"/>
              </a:spcBef>
              <a:spcAft>
                <a:spcPct val="0"/>
              </a:spcAft>
            </a:pPr>
            <a:endParaRPr lang="en-US" sz="2800" dirty="0">
              <a:ln>
                <a:solidFill>
                  <a:schemeClr val="bg1">
                    <a:alpha val="0"/>
                  </a:schemeClr>
                </a:solidFill>
              </a:ln>
              <a:solidFill>
                <a:schemeClr val="bg1"/>
              </a:solidFill>
            </a:endParaRPr>
          </a:p>
        </p:txBody>
      </p:sp>
      <p:cxnSp>
        <p:nvCxnSpPr>
          <p:cNvPr id="62" name="arrow 3"/>
          <p:cNvCxnSpPr>
            <a:endCxn id="4098" idx="2"/>
          </p:cNvCxnSpPr>
          <p:nvPr/>
        </p:nvCxnSpPr>
        <p:spPr>
          <a:xfrm rot="16200000" flipV="1">
            <a:off x="-331920" y="3317295"/>
            <a:ext cx="3497890" cy="988706"/>
          </a:xfrm>
          <a:prstGeom prst="bentConnector3">
            <a:avLst>
              <a:gd name="adj1" fmla="val 50000"/>
            </a:avLst>
          </a:prstGeom>
          <a:ln w="57150">
            <a:solidFill>
              <a:schemeClr val="accent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19112" y="228600"/>
            <a:ext cx="11669713" cy="581698"/>
          </a:xfrm>
        </p:spPr>
        <p:txBody>
          <a:bodyPr/>
          <a:lstStyle/>
          <a:p>
            <a:r>
              <a:rPr lang="en-US" sz="4200" dirty="0"/>
              <a:t>Authenticating </a:t>
            </a:r>
            <a:r>
              <a:rPr lang="en-US" sz="4200" dirty="0" smtClean="0"/>
              <a:t>Users </a:t>
            </a:r>
            <a:r>
              <a:rPr lang="en-US" sz="4200" dirty="0"/>
              <a:t>from Web and </a:t>
            </a:r>
            <a:r>
              <a:rPr lang="en-US" sz="4200" dirty="0" smtClean="0"/>
              <a:t>Social Providers</a:t>
            </a:r>
            <a:endParaRPr lang="en-US" sz="4200" dirty="0"/>
          </a:p>
        </p:txBody>
      </p:sp>
      <p:pic>
        <p:nvPicPr>
          <p:cNvPr id="4098" name="Picture 2" descr="C:\Users\vittorib\Desktop\PDCPics\95. logo F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656" y="1552672"/>
            <a:ext cx="510031" cy="51003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vittorib\Desktop\PDCPics\95. logo 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090" y="1471118"/>
            <a:ext cx="673139" cy="6731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vittorib\Desktop\PDCPics\95. logo wli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7085" y="1555894"/>
            <a:ext cx="479607" cy="503587"/>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browser"/>
          <p:cNvGrpSpPr/>
          <p:nvPr/>
        </p:nvGrpSpPr>
        <p:grpSpPr>
          <a:xfrm>
            <a:off x="912812" y="4891087"/>
            <a:ext cx="1195388" cy="976313"/>
            <a:chOff x="4899025" y="2452687"/>
            <a:chExt cx="2390775" cy="1952625"/>
          </a:xfrm>
          <a:scene3d>
            <a:camera prst="perspectiveHeroicExtremeLeftFacing"/>
            <a:lightRig rig="threePt" dir="t"/>
          </a:scene3d>
        </p:grpSpPr>
        <p:pic>
          <p:nvPicPr>
            <p:cNvPr id="34" name="Picture 2" descr="C:\DVD_Art_Sept-2-2010\Artwork_Imagery\Icons - Illustrations\_ WINDOWS SERVER ICONS\Documents\Window Application progra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9025" y="2452687"/>
              <a:ext cx="2390775" cy="195262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DVD_Art_Sept-2-2010\Artwork_Imagery\Icons - Illustrations\_ WINDOWS SERVER ICONS\Search\Globe earth internet world web 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962" y="2824162"/>
              <a:ext cx="1104900" cy="1209675"/>
            </a:xfrm>
            <a:prstGeom prst="rect">
              <a:avLst/>
            </a:prstGeom>
            <a:noFill/>
            <a:extLst>
              <a:ext uri="{909E8E84-426E-40DD-AFC4-6F175D3DCCD1}">
                <a14:hiddenFill xmlns:a14="http://schemas.microsoft.com/office/drawing/2010/main">
                  <a:solidFill>
                    <a:srgbClr val="FFFFFF"/>
                  </a:solidFill>
                </a14:hiddenFill>
              </a:ext>
            </a:extLst>
          </p:spPr>
        </p:pic>
      </p:grpSp>
      <p:pic>
        <p:nvPicPr>
          <p:cNvPr id="36" name="Use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flipH="1">
            <a:off x="376911" y="5016498"/>
            <a:ext cx="922098" cy="1086758"/>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arrow 3"/>
          <p:cNvCxnSpPr/>
          <p:nvPr/>
        </p:nvCxnSpPr>
        <p:spPr>
          <a:xfrm flipV="1">
            <a:off x="1606574" y="3891403"/>
            <a:ext cx="6540950" cy="1074107"/>
          </a:xfrm>
          <a:prstGeom prst="bentConnector3">
            <a:avLst>
              <a:gd name="adj1" fmla="val 87429"/>
            </a:avLst>
          </a:prstGeom>
          <a:ln w="57150">
            <a:solidFill>
              <a:srgbClr val="FF0000"/>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pic>
        <p:nvPicPr>
          <p:cNvPr id="56" name="Picture 3" descr="C:\Users\vittorib\Desktop\TEChinaPics\93. STS-RP.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8612" y="3078111"/>
            <a:ext cx="1362693" cy="1412176"/>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arrow 3"/>
          <p:cNvCxnSpPr>
            <a:endCxn id="56" idx="1"/>
          </p:cNvCxnSpPr>
          <p:nvPr/>
        </p:nvCxnSpPr>
        <p:spPr>
          <a:xfrm flipV="1">
            <a:off x="1758974" y="3784199"/>
            <a:ext cx="3649638" cy="1333712"/>
          </a:xfrm>
          <a:prstGeom prst="bentConnector3">
            <a:avLst>
              <a:gd name="adj1" fmla="val 73438"/>
            </a:avLst>
          </a:prstGeom>
          <a:ln w="57150">
            <a:solidFill>
              <a:srgbClr val="FF0000"/>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pic>
        <p:nvPicPr>
          <p:cNvPr id="59" name="Token" descr="C:\Users\vittorib\Desktop\PDCPics\6. Token.png"/>
          <p:cNvPicPr>
            <a:picLocks noChangeAspect="1" noChangeArrowheads="1"/>
          </p:cNvPicPr>
          <p:nvPr/>
        </p:nvPicPr>
        <p:blipFill>
          <a:blip r:embed="rId10">
            <a:duotone>
              <a:schemeClr val="accent4">
                <a:shade val="45000"/>
                <a:satMod val="135000"/>
              </a:schemeClr>
              <a:prstClr val="white"/>
            </a:duotone>
            <a:extLst>
              <a:ext uri="{BEBA8EAE-BF5A-486C-A8C5-ECC9F3942E4B}">
                <a14:imgProps xmlns:a14="http://schemas.microsoft.com/office/drawing/2010/main">
                  <a14:imgLayer r:embed="rId11">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513437" y="3784197"/>
            <a:ext cx="1126134" cy="103784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3198627" y="1563729"/>
            <a:ext cx="770331" cy="487916"/>
          </a:xfrm>
          <a:prstGeom prst="rect">
            <a:avLst/>
          </a:prstGeom>
          <a:noFill/>
          <a:extLst>
            <a:ext uri="{909E8E84-426E-40DD-AFC4-6F175D3DCCD1}">
              <a14:hiddenFill xmlns:a14="http://schemas.microsoft.com/office/drawing/2010/main">
                <a:solidFill>
                  <a:srgbClr val="FFFFFF"/>
                </a:solidFill>
              </a14:hiddenFill>
            </a:ext>
          </a:extLst>
        </p:spPr>
      </p:pic>
      <p:sp>
        <p:nvSpPr>
          <p:cNvPr id="12" name="Octagon 11"/>
          <p:cNvSpPr/>
          <p:nvPr/>
        </p:nvSpPr>
        <p:spPr bwMode="auto">
          <a:xfrm>
            <a:off x="1024731" y="2631953"/>
            <a:ext cx="762000" cy="706086"/>
          </a:xfrm>
          <a:prstGeom prst="octagon">
            <a:avLst/>
          </a:prstGeom>
          <a:solidFill>
            <a:schemeClr val="accent1"/>
          </a:solidFill>
          <a:ln>
            <a:headEnd type="none" w="med" len="med"/>
            <a:tailEnd type="none" w="med" len="med"/>
          </a:ln>
          <a:effectLst/>
          <a:scene3d>
            <a:camera prst="orthographicFront">
              <a:rot lat="0" lon="0" rev="0"/>
            </a:camera>
            <a:lightRig rig="threePt" dir="t">
              <a:rot lat="0" lon="0" rev="20400000"/>
            </a:lightRig>
          </a:scene3d>
          <a:sp3d>
            <a:contourClr>
              <a:schemeClr val="accent1">
                <a:shade val="25000"/>
                <a:satMod val="15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15" name="Group 14"/>
          <p:cNvGrpSpPr/>
          <p:nvPr/>
        </p:nvGrpSpPr>
        <p:grpSpPr>
          <a:xfrm>
            <a:off x="1141412" y="5101818"/>
            <a:ext cx="1195388" cy="994182"/>
            <a:chOff x="4166248" y="5364905"/>
            <a:chExt cx="1195388" cy="994182"/>
          </a:xfrm>
          <a:scene3d>
            <a:camera prst="perspectiveHeroicExtremeLeftFacing"/>
            <a:lightRig rig="threePt" dir="t"/>
          </a:scene3d>
        </p:grpSpPr>
        <p:pic>
          <p:nvPicPr>
            <p:cNvPr id="48" name="Picture 2" descr="C:\DVD_Art_Sept-2-2010\Artwork_Imagery\Icons - Illustrations\_ WINDOWS SERVER ICONS\Documents\Window Application progra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6248" y="5364905"/>
              <a:ext cx="1195388" cy="97631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C:\Users\vittorib\Desktop\PDCPics\95. logo F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521" y="5511317"/>
              <a:ext cx="355091" cy="35509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3" descr="C:\Users\vittorib\Desktop\PDCPics\95. logo 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5612" y="5831100"/>
              <a:ext cx="527987" cy="52798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4" descr="C:\Users\vittorib\Desktop\PDCPics\95. logo wli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2134" y="5518146"/>
              <a:ext cx="331678" cy="348261"/>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C:\Users\vittorib\Desktop\PDCPics\95. logo Y.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2812" y="5902266"/>
              <a:ext cx="565132" cy="331650"/>
            </a:xfrm>
            <a:prstGeom prst="rect">
              <a:avLst/>
            </a:prstGeom>
            <a:noFill/>
            <a:extLst>
              <a:ext uri="{909E8E84-426E-40DD-AFC4-6F175D3DCCD1}">
                <a14:hiddenFill xmlns:a14="http://schemas.microsoft.com/office/drawing/2010/main">
                  <a:solidFill>
                    <a:srgbClr val="FFFFFF"/>
                  </a:solidFill>
                </a14:hiddenFill>
              </a:ext>
            </a:extLst>
          </p:spPr>
        </p:pic>
      </p:grpSp>
      <p:pic>
        <p:nvPicPr>
          <p:cNvPr id="4120" name="Picture 6" descr="C:\Users\vittorib\Desktop\PDCPics\96. FshippingHom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47882" y="2133600"/>
            <a:ext cx="2509130" cy="1425186"/>
          </a:xfrm>
          <a:prstGeom prst="rect">
            <a:avLst/>
          </a:prstGeom>
          <a:noFill/>
          <a:extLst>
            <a:ext uri="{909E8E84-426E-40DD-AFC4-6F175D3DCCD1}">
              <a14:hiddenFill xmlns:a14="http://schemas.microsoft.com/office/drawing/2010/main">
                <a:solidFill>
                  <a:srgbClr val="FFFFFF"/>
                </a:solidFill>
              </a14:hiddenFill>
            </a:ext>
          </a:extLst>
        </p:spPr>
      </p:pic>
      <p:pic>
        <p:nvPicPr>
          <p:cNvPr id="32" name="App" descr="C:\Users\vittorib\Desktop\PDCPics\3. Application.png"/>
          <p:cNvPicPr>
            <a:picLocks noChangeAspect="1" noChangeArrowheads="1"/>
          </p:cNvPicPr>
          <p:nvPr/>
        </p:nvPicPr>
        <p:blipFill>
          <a:blip r:embed="rId15">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990012" y="3197970"/>
            <a:ext cx="1045703" cy="1172456"/>
          </a:xfrm>
          <a:prstGeom prst="rect">
            <a:avLst/>
          </a:prstGeom>
          <a:noFill/>
          <a:extLst>
            <a:ext uri="{909E8E84-426E-40DD-AFC4-6F175D3DCCD1}">
              <a14:hiddenFill xmlns:a14="http://schemas.microsoft.com/office/drawing/2010/main">
                <a:solidFill>
                  <a:srgbClr val="FFFFFF"/>
                </a:solidFill>
              </a14:hiddenFill>
            </a:ext>
          </a:extLst>
        </p:spPr>
      </p:pic>
      <p:sp>
        <p:nvSpPr>
          <p:cNvPr id="16" name="Down Arrow 15"/>
          <p:cNvSpPr/>
          <p:nvPr/>
        </p:nvSpPr>
        <p:spPr bwMode="auto">
          <a:xfrm flipV="1">
            <a:off x="5639571" y="4343400"/>
            <a:ext cx="484632" cy="978408"/>
          </a:xfrm>
          <a:prstGeom prst="downArrow">
            <a:avLst/>
          </a:prstGeom>
          <a:solidFill>
            <a:schemeClr val="bg1">
              <a:lumMod val="75000"/>
            </a:schemeClr>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gradFill>
                <a:gsLst>
                  <a:gs pos="0">
                    <a:srgbClr val="000000"/>
                  </a:gs>
                  <a:gs pos="100000">
                    <a:srgbClr val="000000"/>
                  </a:gs>
                </a:gsLst>
                <a:lin ang="5400000" scaled="0"/>
              </a:gradFill>
            </a:endParaRPr>
          </a:p>
        </p:txBody>
      </p:sp>
      <p:sp>
        <p:nvSpPr>
          <p:cNvPr id="71" name="Down Arrow 70"/>
          <p:cNvSpPr/>
          <p:nvPr/>
        </p:nvSpPr>
        <p:spPr bwMode="auto">
          <a:xfrm flipV="1">
            <a:off x="8368232" y="4194869"/>
            <a:ext cx="484632" cy="978408"/>
          </a:xfrm>
          <a:prstGeom prst="downArrow">
            <a:avLst/>
          </a:prstGeom>
          <a:solidFill>
            <a:schemeClr val="bg1">
              <a:lumMod val="75000"/>
            </a:schemeClr>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17" name="TextBox 16"/>
          <p:cNvSpPr txBox="1"/>
          <p:nvPr/>
        </p:nvSpPr>
        <p:spPr>
          <a:xfrm>
            <a:off x="4949891" y="5271794"/>
            <a:ext cx="5615320" cy="553998"/>
          </a:xfrm>
          <a:prstGeom prst="rect">
            <a:avLst/>
          </a:prstGeom>
          <a:noFill/>
        </p:spPr>
        <p:txBody>
          <a:bodyPr wrap="none" lIns="0" tIns="0" rIns="0" bIns="0" rtlCol="0">
            <a:spAutoFit/>
          </a:bodyPr>
          <a:lstStyle/>
          <a:p>
            <a:r>
              <a:rPr lang="en-US" sz="3600" spc="-100" dirty="0">
                <a:ln>
                  <a:solidFill>
                    <a:schemeClr val="bg1">
                      <a:alpha val="0"/>
                    </a:schemeClr>
                  </a:solidFill>
                </a:ln>
                <a:solidFill>
                  <a:schemeClr val="accent2"/>
                </a:solidFill>
                <a:latin typeface="Segoe UI Light" pitchFamily="34" charset="0"/>
              </a:rPr>
              <a:t>Sign-up and claims enrichment</a:t>
            </a:r>
          </a:p>
        </p:txBody>
      </p:sp>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42486" y="3770869"/>
            <a:ext cx="1936751" cy="93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49896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fade">
                                      <p:cBhvr>
                                        <p:cTn id="11" dur="500"/>
                                        <p:tgtEl>
                                          <p:spTgt spid="410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500"/>
                                        <p:tgtEl>
                                          <p:spTgt spid="409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122"/>
                                        </p:tgtEl>
                                        <p:attrNameLst>
                                          <p:attrName>style.visibility</p:attrName>
                                        </p:attrNameLst>
                                      </p:cBhvr>
                                      <p:to>
                                        <p:strVal val="visible"/>
                                      </p:to>
                                    </p:set>
                                    <p:animEffect transition="in" filter="fade">
                                      <p:cBhvr>
                                        <p:cTn id="19" dur="500"/>
                                        <p:tgtEl>
                                          <p:spTgt spid="512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left)">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left)">
                                      <p:cBhvr>
                                        <p:cTn id="29" dur="500"/>
                                        <p:tgtEl>
                                          <p:spTgt spid="58"/>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wipe(down)">
                                      <p:cBhvr>
                                        <p:cTn id="41" dur="500"/>
                                        <p:tgtEl>
                                          <p:spTgt spid="62"/>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1" nodeType="clickEffect">
                                  <p:stCondLst>
                                    <p:cond delay="0"/>
                                  </p:stCondLst>
                                  <p:childTnLst>
                                    <p:animMotion origin="layout" path="M 0 0 L 0.0069 0.28538 L 0.02241 0.36332 L 0.01759 0.28191 L 0.30215 0.20236 " pathEditMode="relative" ptsTypes="AAAAA">
                                      <p:cBhvr>
                                        <p:cTn id="51" dur="2000" fill="hold"/>
                                        <p:tgtEl>
                                          <p:spTgt spid="12"/>
                                        </p:tgtEl>
                                        <p:attrNameLst>
                                          <p:attrName>ppt_x</p:attrName>
                                          <p:attrName>ppt_y</p:attrName>
                                        </p:attrNameLst>
                                      </p:cBhvr>
                                    </p:animMotion>
                                  </p:childTnLst>
                                </p:cTn>
                              </p:par>
                            </p:childTnLst>
                          </p:cTn>
                        </p:par>
                      </p:childTnLst>
                    </p:cTn>
                  </p:par>
                  <p:par>
                    <p:cTn id="52" fill="hold">
                      <p:stCondLst>
                        <p:cond delay="indefinite"/>
                      </p:stCondLst>
                      <p:childTnLst>
                        <p:par>
                          <p:cTn id="53" fill="hold">
                            <p:stCondLst>
                              <p:cond delay="0"/>
                            </p:stCondLst>
                            <p:childTnLst>
                              <p:par>
                                <p:cTn id="54" presetID="14" presetClass="exit" presetSubtype="10" fill="hold" grpId="2" nodeType="clickEffect">
                                  <p:stCondLst>
                                    <p:cond delay="0"/>
                                  </p:stCondLst>
                                  <p:childTnLst>
                                    <p:animEffect transition="out" filter="randombar(horizontal)">
                                      <p:cBhvr>
                                        <p:cTn id="55" dur="1250"/>
                                        <p:tgtEl>
                                          <p:spTgt spid="12"/>
                                        </p:tgtEl>
                                      </p:cBhvr>
                                    </p:animEffect>
                                    <p:set>
                                      <p:cBhvr>
                                        <p:cTn id="56" dur="1" fill="hold">
                                          <p:stCondLst>
                                            <p:cond delay="1249"/>
                                          </p:stCondLst>
                                        </p:cTn>
                                        <p:tgtEl>
                                          <p:spTgt spid="12"/>
                                        </p:tgtEl>
                                        <p:attrNameLst>
                                          <p:attrName>style.visibility</p:attrName>
                                        </p:attrNameLst>
                                      </p:cBhvr>
                                      <p:to>
                                        <p:strVal val="hidden"/>
                                      </p:to>
                                    </p:set>
                                  </p:childTnLst>
                                </p:cTn>
                              </p:par>
                              <p:par>
                                <p:cTn id="57" presetID="14" presetClass="entr" presetSubtype="1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randombar(horizontal)">
                                      <p:cBhvr>
                                        <p:cTn id="59" dur="175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0" presetClass="path" presetSubtype="0" accel="50000" decel="50000" fill="hold" nodeType="clickEffect">
                                  <p:stCondLst>
                                    <p:cond delay="0"/>
                                  </p:stCondLst>
                                  <p:childTnLst>
                                    <p:animMotion origin="layout" path="M -4.72313E-6 -5.20814E-6 L -0.29133 0.15216 L 0.21733 0.02589 " pathEditMode="relative" ptsTypes="AAA">
                                      <p:cBhvr>
                                        <p:cTn id="63" dur="2000" fill="hold"/>
                                        <p:tgtEl>
                                          <p:spTgt spid="59"/>
                                        </p:tgtEl>
                                        <p:attrNameLst>
                                          <p:attrName>ppt_x</p:attrName>
                                          <p:attrName>ppt_y</p:attrName>
                                        </p:attrNameLst>
                                      </p:cBhvr>
                                    </p:animMotion>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down)">
                                      <p:cBhvr>
                                        <p:cTn id="68" dur="500"/>
                                        <p:tgtEl>
                                          <p:spTgt spid="17"/>
                                        </p:tgtEl>
                                      </p:cBhvr>
                                    </p:animEffect>
                                  </p:childTnLst>
                                </p:cTn>
                              </p:par>
                              <p:par>
                                <p:cTn id="69" presetID="22" presetClass="entr" presetSubtype="4" fill="hold" grpId="0" nodeType="withEffect" nodePh="1">
                                  <p:stCondLst>
                                    <p:cond delay="0"/>
                                  </p:stCondLst>
                                  <p:endCondLst>
                                    <p:cond evt="begin" delay="0">
                                      <p:tn val="69"/>
                                    </p:cond>
                                  </p:endCondLst>
                                  <p:childTnLst>
                                    <p:set>
                                      <p:cBhvr>
                                        <p:cTn id="70" dur="1" fill="hold">
                                          <p:stCondLst>
                                            <p:cond delay="0"/>
                                          </p:stCondLst>
                                        </p:cTn>
                                        <p:tgtEl>
                                          <p:spTgt spid="16"/>
                                        </p:tgtEl>
                                        <p:attrNameLst>
                                          <p:attrName>style.visibility</p:attrName>
                                        </p:attrNameLst>
                                      </p:cBhvr>
                                      <p:to>
                                        <p:strVal val="visible"/>
                                      </p:to>
                                    </p:set>
                                    <p:animEffect transition="in" filter="wipe(down)">
                                      <p:cBhvr>
                                        <p:cTn id="71" dur="500"/>
                                        <p:tgtEl>
                                          <p:spTgt spid="16"/>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wipe(down)">
                                      <p:cBhvr>
                                        <p:cTn id="74" dur="500"/>
                                        <p:tgtEl>
                                          <p:spTgt spid="71"/>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4120"/>
                                        </p:tgtEl>
                                        <p:attrNameLst>
                                          <p:attrName>style.visibility</p:attrName>
                                        </p:attrNameLst>
                                      </p:cBhvr>
                                      <p:to>
                                        <p:strVal val="visible"/>
                                      </p:to>
                                    </p:set>
                                    <p:anim calcmode="lin" valueType="num">
                                      <p:cBhvr>
                                        <p:cTn id="79" dur="500" fill="hold"/>
                                        <p:tgtEl>
                                          <p:spTgt spid="4120"/>
                                        </p:tgtEl>
                                        <p:attrNameLst>
                                          <p:attrName>ppt_w</p:attrName>
                                        </p:attrNameLst>
                                      </p:cBhvr>
                                      <p:tavLst>
                                        <p:tav tm="0">
                                          <p:val>
                                            <p:fltVal val="0"/>
                                          </p:val>
                                        </p:tav>
                                        <p:tav tm="100000">
                                          <p:val>
                                            <p:strVal val="#ppt_w"/>
                                          </p:val>
                                        </p:tav>
                                      </p:tavLst>
                                    </p:anim>
                                    <p:anim calcmode="lin" valueType="num">
                                      <p:cBhvr>
                                        <p:cTn id="80" dur="500" fill="hold"/>
                                        <p:tgtEl>
                                          <p:spTgt spid="4120"/>
                                        </p:tgtEl>
                                        <p:attrNameLst>
                                          <p:attrName>ppt_h</p:attrName>
                                        </p:attrNameLst>
                                      </p:cBhvr>
                                      <p:tavLst>
                                        <p:tav tm="0">
                                          <p:val>
                                            <p:fltVal val="0"/>
                                          </p:val>
                                        </p:tav>
                                        <p:tav tm="100000">
                                          <p:val>
                                            <p:strVal val="#ppt_h"/>
                                          </p:val>
                                        </p:tav>
                                      </p:tavLst>
                                    </p:anim>
                                    <p:animEffect transition="in" filter="fade">
                                      <p:cBhvr>
                                        <p:cTn id="81" dur="500"/>
                                        <p:tgtEl>
                                          <p:spTgt spid="4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6" grpId="0" animBg="1"/>
      <p:bldP spid="71"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89124" y="1447800"/>
            <a:ext cx="5593715" cy="1523494"/>
          </a:xfrm>
        </p:spPr>
        <p:txBody>
          <a:bodyPr/>
          <a:lstStyle/>
          <a:p>
            <a:r>
              <a:rPr lang="en-US" sz="3600" dirty="0" err="1"/>
              <a:t>FabrikamShipping</a:t>
            </a:r>
            <a:r>
              <a:rPr lang="en-US" sz="3600" dirty="0"/>
              <a:t>: </a:t>
            </a:r>
            <a:br>
              <a:rPr lang="en-US" sz="3600" dirty="0"/>
            </a:br>
            <a:r>
              <a:rPr lang="en-US" sz="3600" dirty="0"/>
              <a:t>Automating Customer Sign-up from Social Providers via ACS</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21636357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3804" y="1730277"/>
            <a:ext cx="6945312" cy="4616648"/>
          </a:xfrm>
        </p:spPr>
        <p:txBody>
          <a:bodyPr/>
          <a:lstStyle/>
          <a:p>
            <a:r>
              <a:rPr lang="en-US" sz="4000" dirty="0"/>
              <a:t>Claims Will Get the Job Done</a:t>
            </a:r>
          </a:p>
          <a:p>
            <a:r>
              <a:rPr lang="en-US" sz="4000" dirty="0"/>
              <a:t>Claims Based Identity &amp; WIF</a:t>
            </a:r>
          </a:p>
          <a:p>
            <a:r>
              <a:rPr lang="en-US" sz="4000" dirty="0"/>
              <a:t>WIF &amp; Windows Azure</a:t>
            </a:r>
          </a:p>
          <a:p>
            <a:pPr marL="0" indent="3175"/>
            <a:r>
              <a:rPr lang="en-US" sz="4000" dirty="0"/>
              <a:t>Windows Azure </a:t>
            </a:r>
            <a:r>
              <a:rPr lang="en-US" sz="4000" dirty="0" smtClean="0"/>
              <a:t>Access </a:t>
            </a:r>
            <a:r>
              <a:rPr lang="en-US" sz="4000" dirty="0"/>
              <a:t>Control service</a:t>
            </a:r>
          </a:p>
          <a:p>
            <a:r>
              <a:rPr lang="en-US" sz="4000" dirty="0"/>
              <a:t>More </a:t>
            </a:r>
            <a:r>
              <a:rPr lang="en-US" sz="4000" dirty="0" smtClean="0"/>
              <a:t>Scenarios</a:t>
            </a:r>
            <a:endParaRPr lang="en-US" sz="4000" dirty="0"/>
          </a:p>
        </p:txBody>
      </p:sp>
    </p:spTree>
    <p:extLst>
      <p:ext uri="{BB962C8B-B14F-4D97-AF65-F5344CB8AC3E}">
        <p14:creationId xmlns:p14="http://schemas.microsoft.com/office/powerpoint/2010/main" val="155311845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720458"/>
            <a:ext cx="11155680" cy="1107996"/>
          </a:xfrm>
        </p:spPr>
        <p:txBody>
          <a:bodyPr/>
          <a:lstStyle/>
          <a:p>
            <a:r>
              <a:rPr lang="en-US" sz="7200" dirty="0"/>
              <a:t>More Scenarios</a:t>
            </a:r>
          </a:p>
        </p:txBody>
      </p:sp>
    </p:spTree>
    <p:extLst>
      <p:ext uri="{BB962C8B-B14F-4D97-AF65-F5344CB8AC3E}">
        <p14:creationId xmlns:p14="http://schemas.microsoft.com/office/powerpoint/2010/main" val="115334295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664797"/>
          </a:xfrm>
        </p:spPr>
        <p:txBody>
          <a:bodyPr/>
          <a:lstStyle/>
          <a:p>
            <a:r>
              <a:rPr lang="en-US" sz="4800" dirty="0" smtClean="0"/>
              <a:t>[Almost</a:t>
            </a:r>
            <a:r>
              <a:rPr lang="en-US" sz="4800" dirty="0"/>
              <a:t>]</a:t>
            </a:r>
            <a:r>
              <a:rPr lang="en-US" sz="4800" dirty="0" smtClean="0"/>
              <a:t> the Same Applies to Web Services</a:t>
            </a:r>
            <a:endParaRPr lang="en-US" sz="4800" dirty="0"/>
          </a:p>
        </p:txBody>
      </p:sp>
      <p:sp>
        <p:nvSpPr>
          <p:cNvPr id="4" name="Content Placeholder 3"/>
          <p:cNvSpPr>
            <a:spLocks noGrp="1"/>
          </p:cNvSpPr>
          <p:nvPr>
            <p:ph sz="quarter" idx="10"/>
          </p:nvPr>
        </p:nvSpPr>
        <p:spPr>
          <a:xfrm>
            <a:off x="519113" y="1463674"/>
            <a:ext cx="11155680" cy="4016484"/>
          </a:xfrm>
          <a:prstGeom prst="rect">
            <a:avLst/>
          </a:prstGeom>
        </p:spPr>
        <p:txBody>
          <a:bodyPr/>
          <a:lstStyle/>
          <a:p>
            <a:pPr>
              <a:spcBef>
                <a:spcPts val="0"/>
              </a:spcBef>
              <a:spcAft>
                <a:spcPts val="600"/>
              </a:spcAft>
            </a:pPr>
            <a:r>
              <a:rPr lang="en-US" sz="3600" dirty="0">
                <a:solidFill>
                  <a:schemeClr val="accent2">
                    <a:alpha val="99000"/>
                  </a:schemeClr>
                </a:solidFill>
              </a:rPr>
              <a:t>Native WCF Integration </a:t>
            </a:r>
            <a:r>
              <a:rPr lang="en-US" sz="3600" dirty="0" smtClean="0">
                <a:solidFill>
                  <a:schemeClr val="accent2">
                    <a:alpha val="99000"/>
                  </a:schemeClr>
                </a:solidFill>
              </a:rPr>
              <a:t/>
            </a:r>
            <a:br>
              <a:rPr lang="en-US" sz="3600" dirty="0" smtClean="0">
                <a:solidFill>
                  <a:schemeClr val="accent2">
                    <a:alpha val="99000"/>
                  </a:schemeClr>
                </a:solidFill>
              </a:rPr>
            </a:br>
            <a:r>
              <a:rPr lang="en-US" sz="3600" dirty="0" smtClean="0">
                <a:solidFill>
                  <a:schemeClr val="accent2">
                    <a:alpha val="99000"/>
                  </a:schemeClr>
                </a:solidFill>
              </a:rPr>
              <a:t>for WS-Trust/WS-Security</a:t>
            </a:r>
            <a:endParaRPr lang="en-US" sz="3600" dirty="0">
              <a:solidFill>
                <a:schemeClr val="accent2">
                  <a:alpha val="99000"/>
                </a:schemeClr>
              </a:solidFill>
            </a:endParaRPr>
          </a:p>
          <a:p>
            <a:pPr lvl="1">
              <a:spcBef>
                <a:spcPts val="0"/>
              </a:spcBef>
              <a:spcAft>
                <a:spcPts val="600"/>
              </a:spcAft>
            </a:pPr>
            <a:r>
              <a:rPr lang="en-US" sz="2400" dirty="0">
                <a:solidFill>
                  <a:schemeClr val="tx1">
                    <a:lumMod val="75000"/>
                    <a:lumOff val="25000"/>
                    <a:alpha val="99000"/>
                  </a:schemeClr>
                </a:solidFill>
              </a:rPr>
              <a:t>Some gimmicks necessary in Silverlight</a:t>
            </a:r>
          </a:p>
          <a:p>
            <a:pPr>
              <a:spcBef>
                <a:spcPts val="1800"/>
              </a:spcBef>
              <a:spcAft>
                <a:spcPts val="600"/>
              </a:spcAft>
            </a:pPr>
            <a:r>
              <a:rPr lang="en-US" sz="3600" dirty="0">
                <a:solidFill>
                  <a:schemeClr val="accent2">
                    <a:alpha val="99000"/>
                  </a:schemeClr>
                </a:solidFill>
              </a:rPr>
              <a:t>Custom WIF extensions </a:t>
            </a:r>
            <a:r>
              <a:rPr lang="en-US" sz="3600" dirty="0" smtClean="0">
                <a:solidFill>
                  <a:schemeClr val="accent2">
                    <a:alpha val="99000"/>
                  </a:schemeClr>
                </a:solidFill>
              </a:rPr>
              <a:t/>
            </a:r>
            <a:br>
              <a:rPr lang="en-US" sz="3600" dirty="0" smtClean="0">
                <a:solidFill>
                  <a:schemeClr val="accent2">
                    <a:alpha val="99000"/>
                  </a:schemeClr>
                </a:solidFill>
              </a:rPr>
            </a:br>
            <a:r>
              <a:rPr lang="en-US" sz="3600" dirty="0" smtClean="0">
                <a:solidFill>
                  <a:schemeClr val="accent2">
                    <a:alpha val="99000"/>
                  </a:schemeClr>
                </a:solidFill>
              </a:rPr>
              <a:t>for handling </a:t>
            </a:r>
            <a:r>
              <a:rPr lang="en-US" sz="3600" dirty="0">
                <a:solidFill>
                  <a:schemeClr val="accent2">
                    <a:alpha val="99000"/>
                  </a:schemeClr>
                </a:solidFill>
              </a:rPr>
              <a:t>REST/OAuth</a:t>
            </a:r>
          </a:p>
          <a:p>
            <a:pPr>
              <a:spcBef>
                <a:spcPts val="1800"/>
              </a:spcBef>
              <a:spcAft>
                <a:spcPts val="600"/>
              </a:spcAft>
            </a:pPr>
            <a:r>
              <a:rPr lang="en-US" sz="3600" dirty="0">
                <a:solidFill>
                  <a:schemeClr val="accent2">
                    <a:alpha val="99000"/>
                  </a:schemeClr>
                </a:solidFill>
              </a:rPr>
              <a:t>Variations of protocol transition </a:t>
            </a:r>
            <a:r>
              <a:rPr lang="en-US" sz="3600" dirty="0" smtClean="0">
                <a:solidFill>
                  <a:schemeClr val="accent2">
                    <a:alpha val="99000"/>
                  </a:schemeClr>
                </a:solidFill>
              </a:rPr>
              <a:t/>
            </a:r>
            <a:br>
              <a:rPr lang="en-US" sz="3600" dirty="0" smtClean="0">
                <a:solidFill>
                  <a:schemeClr val="accent2">
                    <a:alpha val="99000"/>
                  </a:schemeClr>
                </a:solidFill>
              </a:rPr>
            </a:br>
            <a:r>
              <a:rPr lang="en-US" sz="3600" dirty="0" smtClean="0">
                <a:solidFill>
                  <a:schemeClr val="accent2">
                    <a:alpha val="99000"/>
                  </a:schemeClr>
                </a:solidFill>
              </a:rPr>
              <a:t>patterns </a:t>
            </a:r>
            <a:r>
              <a:rPr lang="en-US" sz="3600" dirty="0">
                <a:solidFill>
                  <a:schemeClr val="accent2">
                    <a:alpha val="99000"/>
                  </a:schemeClr>
                </a:solidFill>
              </a:rPr>
              <a:t>for handling mobile scenarios</a:t>
            </a:r>
          </a:p>
        </p:txBody>
      </p:sp>
      <p:sp>
        <p:nvSpPr>
          <p:cNvPr id="6" name="Freeform 74"/>
          <p:cNvSpPr>
            <a:spLocks noEditPoints="1"/>
          </p:cNvSpPr>
          <p:nvPr/>
        </p:nvSpPr>
        <p:spPr bwMode="black">
          <a:xfrm>
            <a:off x="7990589" y="2441300"/>
            <a:ext cx="3337181" cy="2854600"/>
          </a:xfrm>
          <a:custGeom>
            <a:avLst/>
            <a:gdLst>
              <a:gd name="T0" fmla="*/ 2004 w 2444"/>
              <a:gd name="T1" fmla="*/ 326 h 2090"/>
              <a:gd name="T2" fmla="*/ 1774 w 2444"/>
              <a:gd name="T3" fmla="*/ 391 h 2090"/>
              <a:gd name="T4" fmla="*/ 1156 w 2444"/>
              <a:gd name="T5" fmla="*/ 0 h 2090"/>
              <a:gd name="T6" fmla="*/ 489 w 2444"/>
              <a:gd name="T7" fmla="*/ 535 h 2090"/>
              <a:gd name="T8" fmla="*/ 350 w 2444"/>
              <a:gd name="T9" fmla="*/ 506 h 2090"/>
              <a:gd name="T10" fmla="*/ 0 w 2444"/>
              <a:gd name="T11" fmla="*/ 856 h 2090"/>
              <a:gd name="T12" fmla="*/ 350 w 2444"/>
              <a:gd name="T13" fmla="*/ 1206 h 2090"/>
              <a:gd name="T14" fmla="*/ 2004 w 2444"/>
              <a:gd name="T15" fmla="*/ 1206 h 2090"/>
              <a:gd name="T16" fmla="*/ 2444 w 2444"/>
              <a:gd name="T17" fmla="*/ 766 h 2090"/>
              <a:gd name="T18" fmla="*/ 2004 w 2444"/>
              <a:gd name="T19" fmla="*/ 326 h 2090"/>
              <a:gd name="T20" fmla="*/ 1590 w 2444"/>
              <a:gd name="T21" fmla="*/ 1326 h 2090"/>
              <a:gd name="T22" fmla="*/ 1465 w 2444"/>
              <a:gd name="T23" fmla="*/ 1326 h 2090"/>
              <a:gd name="T24" fmla="*/ 1465 w 2444"/>
              <a:gd name="T25" fmla="*/ 1743 h 2090"/>
              <a:gd name="T26" fmla="*/ 1222 w 2444"/>
              <a:gd name="T27" fmla="*/ 1934 h 2090"/>
              <a:gd name="T28" fmla="*/ 980 w 2444"/>
              <a:gd name="T29" fmla="*/ 1743 h 2090"/>
              <a:gd name="T30" fmla="*/ 980 w 2444"/>
              <a:gd name="T31" fmla="*/ 1326 h 2090"/>
              <a:gd name="T32" fmla="*/ 854 w 2444"/>
              <a:gd name="T33" fmla="*/ 1326 h 2090"/>
              <a:gd name="T34" fmla="*/ 854 w 2444"/>
              <a:gd name="T35" fmla="*/ 1656 h 2090"/>
              <a:gd name="T36" fmla="*/ 666 w 2444"/>
              <a:gd name="T37" fmla="*/ 1656 h 2090"/>
              <a:gd name="T38" fmla="*/ 1222 w 2444"/>
              <a:gd name="T39" fmla="*/ 2090 h 2090"/>
              <a:gd name="T40" fmla="*/ 1779 w 2444"/>
              <a:gd name="T41" fmla="*/ 1656 h 2090"/>
              <a:gd name="T42" fmla="*/ 1590 w 2444"/>
              <a:gd name="T43" fmla="*/ 1656 h 2090"/>
              <a:gd name="T44" fmla="*/ 1590 w 2444"/>
              <a:gd name="T45" fmla="*/ 1326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44" h="2090">
                <a:moveTo>
                  <a:pt x="2004" y="326"/>
                </a:moveTo>
                <a:cubicBezTo>
                  <a:pt x="1920" y="326"/>
                  <a:pt x="1841" y="350"/>
                  <a:pt x="1774" y="391"/>
                </a:cubicBezTo>
                <a:cubicBezTo>
                  <a:pt x="1665" y="160"/>
                  <a:pt x="1429" y="0"/>
                  <a:pt x="1156" y="0"/>
                </a:cubicBezTo>
                <a:cubicBezTo>
                  <a:pt x="830" y="0"/>
                  <a:pt x="557" y="229"/>
                  <a:pt x="489" y="535"/>
                </a:cubicBezTo>
                <a:cubicBezTo>
                  <a:pt x="446" y="516"/>
                  <a:pt x="399" y="506"/>
                  <a:pt x="350" y="506"/>
                </a:cubicBezTo>
                <a:cubicBezTo>
                  <a:pt x="157" y="506"/>
                  <a:pt x="0" y="663"/>
                  <a:pt x="0" y="856"/>
                </a:cubicBezTo>
                <a:cubicBezTo>
                  <a:pt x="0" y="1049"/>
                  <a:pt x="157" y="1206"/>
                  <a:pt x="350" y="1206"/>
                </a:cubicBezTo>
                <a:cubicBezTo>
                  <a:pt x="2004" y="1206"/>
                  <a:pt x="2004" y="1206"/>
                  <a:pt x="2004" y="1206"/>
                </a:cubicBezTo>
                <a:cubicBezTo>
                  <a:pt x="2247" y="1206"/>
                  <a:pt x="2444" y="1009"/>
                  <a:pt x="2444" y="766"/>
                </a:cubicBezTo>
                <a:cubicBezTo>
                  <a:pt x="2444" y="523"/>
                  <a:pt x="2247" y="326"/>
                  <a:pt x="2004" y="326"/>
                </a:cubicBezTo>
                <a:close/>
                <a:moveTo>
                  <a:pt x="1590" y="1326"/>
                </a:moveTo>
                <a:cubicBezTo>
                  <a:pt x="1465" y="1326"/>
                  <a:pt x="1465" y="1326"/>
                  <a:pt x="1465" y="1326"/>
                </a:cubicBezTo>
                <a:cubicBezTo>
                  <a:pt x="1465" y="1743"/>
                  <a:pt x="1465" y="1743"/>
                  <a:pt x="1465" y="1743"/>
                </a:cubicBezTo>
                <a:cubicBezTo>
                  <a:pt x="1222" y="1934"/>
                  <a:pt x="1222" y="1934"/>
                  <a:pt x="1222" y="1934"/>
                </a:cubicBezTo>
                <a:cubicBezTo>
                  <a:pt x="980" y="1743"/>
                  <a:pt x="980" y="1743"/>
                  <a:pt x="980" y="1743"/>
                </a:cubicBezTo>
                <a:cubicBezTo>
                  <a:pt x="980" y="1326"/>
                  <a:pt x="980" y="1326"/>
                  <a:pt x="980" y="1326"/>
                </a:cubicBezTo>
                <a:cubicBezTo>
                  <a:pt x="854" y="1326"/>
                  <a:pt x="854" y="1326"/>
                  <a:pt x="854" y="1326"/>
                </a:cubicBezTo>
                <a:cubicBezTo>
                  <a:pt x="854" y="1656"/>
                  <a:pt x="854" y="1656"/>
                  <a:pt x="854" y="1656"/>
                </a:cubicBezTo>
                <a:cubicBezTo>
                  <a:pt x="666" y="1656"/>
                  <a:pt x="666" y="1656"/>
                  <a:pt x="666" y="1656"/>
                </a:cubicBezTo>
                <a:cubicBezTo>
                  <a:pt x="1222" y="2090"/>
                  <a:pt x="1222" y="2090"/>
                  <a:pt x="1222" y="2090"/>
                </a:cubicBezTo>
                <a:cubicBezTo>
                  <a:pt x="1779" y="1656"/>
                  <a:pt x="1779" y="1656"/>
                  <a:pt x="1779" y="1656"/>
                </a:cubicBezTo>
                <a:cubicBezTo>
                  <a:pt x="1590" y="1656"/>
                  <a:pt x="1590" y="1656"/>
                  <a:pt x="1590" y="1656"/>
                </a:cubicBezTo>
                <a:lnTo>
                  <a:pt x="1590" y="1326"/>
                </a:ln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23602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720459"/>
            <a:ext cx="11155680" cy="1107996"/>
          </a:xfrm>
        </p:spPr>
        <p:txBody>
          <a:bodyPr/>
          <a:lstStyle/>
          <a:p>
            <a:r>
              <a:rPr lang="en-US" sz="7200" dirty="0"/>
              <a:t>Claims Will Get the Job Done</a:t>
            </a:r>
          </a:p>
        </p:txBody>
      </p:sp>
    </p:spTree>
    <p:extLst>
      <p:ext uri="{BB962C8B-B14F-4D97-AF65-F5344CB8AC3E}">
        <p14:creationId xmlns:p14="http://schemas.microsoft.com/office/powerpoint/2010/main" val="31513405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47291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7200" dirty="0" smtClean="0"/>
              <a:t>Claims Will Get the Job Done</a:t>
            </a:r>
            <a:endParaRPr lang="en-US" sz="7200" dirty="0"/>
          </a:p>
        </p:txBody>
      </p:sp>
    </p:spTree>
    <p:extLst>
      <p:ext uri="{BB962C8B-B14F-4D97-AF65-F5344CB8AC3E}">
        <p14:creationId xmlns:p14="http://schemas.microsoft.com/office/powerpoint/2010/main" val="412956330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215153" y="6197518"/>
            <a:ext cx="2094389" cy="6604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5" name="Group 14"/>
          <p:cNvGrpSpPr/>
          <p:nvPr/>
        </p:nvGrpSpPr>
        <p:grpSpPr>
          <a:xfrm>
            <a:off x="1546018" y="5807356"/>
            <a:ext cx="763524" cy="763524"/>
            <a:chOff x="1546018" y="1304764"/>
            <a:chExt cx="763524" cy="763524"/>
          </a:xfrm>
        </p:grpSpPr>
        <p:sp>
          <p:nvSpPr>
            <p:cNvPr id="113" name="Oval Blue"/>
            <p:cNvSpPr>
              <a:spLocks noChangeAspect="1"/>
            </p:cNvSpPr>
            <p:nvPr/>
          </p:nvSpPr>
          <p:spPr bwMode="auto">
            <a:xfrm>
              <a:off x="1546018" y="1304764"/>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114" name="Group 113"/>
            <p:cNvGrpSpPr/>
            <p:nvPr/>
          </p:nvGrpSpPr>
          <p:grpSpPr bwMode="black">
            <a:xfrm>
              <a:off x="1729258" y="1488056"/>
              <a:ext cx="397044" cy="396940"/>
              <a:chOff x="3249834" y="963808"/>
              <a:chExt cx="1000896" cy="1000896"/>
            </a:xfrm>
          </p:grpSpPr>
          <p:sp>
            <p:nvSpPr>
              <p:cNvPr id="115"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16"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grpSp>
        <p:nvGrpSpPr>
          <p:cNvPr id="13" name="Group 12"/>
          <p:cNvGrpSpPr/>
          <p:nvPr/>
        </p:nvGrpSpPr>
        <p:grpSpPr>
          <a:xfrm>
            <a:off x="4079927" y="3274392"/>
            <a:ext cx="763524" cy="763524"/>
            <a:chOff x="4079927" y="1556792"/>
            <a:chExt cx="763524" cy="763524"/>
          </a:xfrm>
        </p:grpSpPr>
        <p:sp>
          <p:nvSpPr>
            <p:cNvPr id="97" name="Oval Blue"/>
            <p:cNvSpPr>
              <a:spLocks noChangeAspect="1"/>
            </p:cNvSpPr>
            <p:nvPr/>
          </p:nvSpPr>
          <p:spPr bwMode="auto">
            <a:xfrm>
              <a:off x="4079927" y="1556792"/>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98" name="Group 97"/>
            <p:cNvGrpSpPr/>
            <p:nvPr/>
          </p:nvGrpSpPr>
          <p:grpSpPr>
            <a:xfrm>
              <a:off x="4146687" y="1706533"/>
              <a:ext cx="505841" cy="476163"/>
              <a:chOff x="4985657" y="7068129"/>
              <a:chExt cx="592808" cy="558028"/>
            </a:xfrm>
          </p:grpSpPr>
          <p:sp>
            <p:nvSpPr>
              <p:cNvPr id="99"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12" name="Right Arrow 111"/>
              <p:cNvSpPr/>
              <p:nvPr/>
            </p:nvSpPr>
            <p:spPr bwMode="auto">
              <a:xfrm>
                <a:off x="4985657" y="7206343"/>
                <a:ext cx="370114" cy="261257"/>
              </a:xfrm>
              <a:prstGeom prst="right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12" name="Group 11"/>
          <p:cNvGrpSpPr/>
          <p:nvPr/>
        </p:nvGrpSpPr>
        <p:grpSpPr>
          <a:xfrm>
            <a:off x="9928721" y="3274392"/>
            <a:ext cx="763524" cy="763524"/>
            <a:chOff x="9928721" y="1628800"/>
            <a:chExt cx="763524" cy="763524"/>
          </a:xfrm>
        </p:grpSpPr>
        <p:sp>
          <p:nvSpPr>
            <p:cNvPr id="94" name="Oval Blue"/>
            <p:cNvSpPr>
              <a:spLocks noChangeAspect="1"/>
            </p:cNvSpPr>
            <p:nvPr/>
          </p:nvSpPr>
          <p:spPr bwMode="auto">
            <a:xfrm>
              <a:off x="9928721" y="1628800"/>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95"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60522" y="1830246"/>
              <a:ext cx="569373" cy="360632"/>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9928721" y="5807356"/>
            <a:ext cx="763524" cy="763524"/>
            <a:chOff x="9928721" y="1088740"/>
            <a:chExt cx="763524" cy="763524"/>
          </a:xfrm>
        </p:grpSpPr>
        <p:sp>
          <p:nvSpPr>
            <p:cNvPr id="91" name="Oval Blue"/>
            <p:cNvSpPr>
              <a:spLocks noChangeAspect="1"/>
            </p:cNvSpPr>
            <p:nvPr/>
          </p:nvSpPr>
          <p:spPr bwMode="auto">
            <a:xfrm>
              <a:off x="9928721" y="1088740"/>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92"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9090" y="1199109"/>
              <a:ext cx="542787" cy="542787"/>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2430743" y="2510868"/>
            <a:ext cx="1527048" cy="1527048"/>
            <a:chOff x="2430743" y="692696"/>
            <a:chExt cx="1527048" cy="1527048"/>
          </a:xfrm>
        </p:grpSpPr>
        <p:sp>
          <p:nvSpPr>
            <p:cNvPr id="86" name="Oval Blue"/>
            <p:cNvSpPr/>
            <p:nvPr/>
          </p:nvSpPr>
          <p:spPr bwMode="auto">
            <a:xfrm>
              <a:off x="2430743" y="692696"/>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87" name="Freeform 61"/>
            <p:cNvSpPr>
              <a:spLocks noEditPoints="1"/>
            </p:cNvSpPr>
            <p:nvPr/>
          </p:nvSpPr>
          <p:spPr bwMode="black">
            <a:xfrm>
              <a:off x="2737290" y="883657"/>
              <a:ext cx="913954" cy="114512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9" name="Group 8"/>
          <p:cNvGrpSpPr/>
          <p:nvPr/>
        </p:nvGrpSpPr>
        <p:grpSpPr>
          <a:xfrm>
            <a:off x="782494" y="2510868"/>
            <a:ext cx="1527048" cy="1527048"/>
            <a:chOff x="782494" y="656692"/>
            <a:chExt cx="1527048" cy="1527048"/>
          </a:xfrm>
        </p:grpSpPr>
        <p:sp>
          <p:nvSpPr>
            <p:cNvPr id="79" name="Oval Blue"/>
            <p:cNvSpPr/>
            <p:nvPr/>
          </p:nvSpPr>
          <p:spPr bwMode="auto">
            <a:xfrm>
              <a:off x="782494" y="656692"/>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80" name="Picture 9"/>
            <p:cNvPicPr>
              <a:picLocks noChangeAspect="1" noChangeArrowheads="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flipH="1">
              <a:off x="1110784" y="782736"/>
              <a:ext cx="839315" cy="12249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928721" y="4161942"/>
            <a:ext cx="1527048" cy="1527048"/>
            <a:chOff x="9928721" y="548680"/>
            <a:chExt cx="1527048" cy="1527048"/>
          </a:xfrm>
        </p:grpSpPr>
        <p:sp>
          <p:nvSpPr>
            <p:cNvPr id="76" name="Oval Blue"/>
            <p:cNvSpPr/>
            <p:nvPr/>
          </p:nvSpPr>
          <p:spPr bwMode="auto">
            <a:xfrm>
              <a:off x="9928721" y="548680"/>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77" name="Picture 9"/>
            <p:cNvPicPr>
              <a:picLocks noChangeAspect="1" noChangeArrowheads="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flipH="1">
              <a:off x="10272588" y="699726"/>
              <a:ext cx="839315" cy="12249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9" name="Group 158"/>
          <p:cNvGrpSpPr>
            <a:grpSpLocks noChangeAspect="1"/>
          </p:cNvGrpSpPr>
          <p:nvPr/>
        </p:nvGrpSpPr>
        <p:grpSpPr>
          <a:xfrm>
            <a:off x="8285026" y="4161942"/>
            <a:ext cx="1527048" cy="1527048"/>
            <a:chOff x="2742604" y="2165877"/>
            <a:chExt cx="1014984" cy="1014984"/>
          </a:xfrm>
        </p:grpSpPr>
        <p:sp>
          <p:nvSpPr>
            <p:cNvPr id="160" name="Oval Blue"/>
            <p:cNvSpPr/>
            <p:nvPr/>
          </p:nvSpPr>
          <p:spPr bwMode="auto">
            <a:xfrm>
              <a:off x="2742604" y="2165877"/>
              <a:ext cx="1014984" cy="101498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61" name="Isosceles Triangle 160"/>
            <p:cNvSpPr/>
            <p:nvPr/>
          </p:nvSpPr>
          <p:spPr bwMode="auto">
            <a:xfrm>
              <a:off x="2864387" y="2339613"/>
              <a:ext cx="771419" cy="66501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6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1494" y="2590915"/>
              <a:ext cx="317204" cy="36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2" name="Group 21" hidden="1"/>
          <p:cNvGrpSpPr>
            <a:grpSpLocks noChangeAspect="1"/>
          </p:cNvGrpSpPr>
          <p:nvPr/>
        </p:nvGrpSpPr>
        <p:grpSpPr>
          <a:xfrm>
            <a:off x="4079927" y="4161332"/>
            <a:ext cx="4097762" cy="1527658"/>
            <a:chOff x="3732212" y="4977172"/>
            <a:chExt cx="5463683" cy="2036877"/>
          </a:xfrm>
        </p:grpSpPr>
        <p:sp>
          <p:nvSpPr>
            <p:cNvPr id="164" name="Oval Green"/>
            <p:cNvSpPr/>
            <p:nvPr/>
          </p:nvSpPr>
          <p:spPr bwMode="auto">
            <a:xfrm>
              <a:off x="3732212" y="4977172"/>
              <a:ext cx="5463683" cy="203687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Condensed"/>
                <a:ea typeface="+mn-ea"/>
                <a:cs typeface="+mn-cs"/>
              </a:endParaRPr>
            </a:p>
          </p:txBody>
        </p:sp>
        <p:grpSp>
          <p:nvGrpSpPr>
            <p:cNvPr id="165" name="Group 164"/>
            <p:cNvGrpSpPr/>
            <p:nvPr/>
          </p:nvGrpSpPr>
          <p:grpSpPr>
            <a:xfrm>
              <a:off x="3981313" y="5388395"/>
              <a:ext cx="1201690" cy="1214430"/>
              <a:chOff x="6198396" y="6858000"/>
              <a:chExt cx="898525" cy="908050"/>
            </a:xfrm>
            <a:solidFill>
              <a:schemeClr val="accent6">
                <a:lumMod val="75000"/>
              </a:schemeClr>
            </a:solidFill>
          </p:grpSpPr>
          <p:sp>
            <p:nvSpPr>
              <p:cNvPr id="170"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6" name="auth"/>
            <p:cNvGrpSpPr/>
            <p:nvPr/>
          </p:nvGrpSpPr>
          <p:grpSpPr>
            <a:xfrm>
              <a:off x="5589488" y="5324722"/>
              <a:ext cx="1553207" cy="1341776"/>
              <a:chOff x="9793236" y="790417"/>
              <a:chExt cx="1553207" cy="1341776"/>
            </a:xfrm>
          </p:grpSpPr>
          <p:pic>
            <p:nvPicPr>
              <p:cNvPr id="168" name="DIR 1"/>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793236" y="790417"/>
                <a:ext cx="1553207" cy="1341776"/>
              </a:xfrm>
              <a:prstGeom prst="rect">
                <a:avLst/>
              </a:prstGeom>
              <a:noFill/>
              <a:extLst>
                <a:ext uri="{909E8E84-426E-40DD-AFC4-6F175D3DCCD1}">
                  <a14:hiddenFill xmlns:a14="http://schemas.microsoft.com/office/drawing/2010/main">
                    <a:solidFill>
                      <a:srgbClr val="FFFFFF"/>
                    </a:solidFill>
                  </a14:hiddenFill>
                </a:ext>
              </a:extLst>
            </p:spPr>
          </p:pic>
          <p:sp>
            <p:nvSpPr>
              <p:cNvPr id="169" name="Freeform 164"/>
              <p:cNvSpPr>
                <a:spLocks noEditPoints="1"/>
              </p:cNvSpPr>
              <p:nvPr/>
            </p:nvSpPr>
            <p:spPr bwMode="black">
              <a:xfrm>
                <a:off x="10308137" y="1308067"/>
                <a:ext cx="523404" cy="72565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67" name="Freeform 6"/>
            <p:cNvSpPr>
              <a:spLocks noEditPoints="1"/>
            </p:cNvSpPr>
            <p:nvPr/>
          </p:nvSpPr>
          <p:spPr bwMode="auto">
            <a:xfrm>
              <a:off x="7549180" y="5305317"/>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a:grpSpLocks noChangeAspect="1"/>
          </p:cNvGrpSpPr>
          <p:nvPr/>
        </p:nvGrpSpPr>
        <p:grpSpPr>
          <a:xfrm>
            <a:off x="8285026" y="2510868"/>
            <a:ext cx="1527048" cy="1527048"/>
            <a:chOff x="2742604" y="2165877"/>
            <a:chExt cx="1014984" cy="1014984"/>
          </a:xfrm>
        </p:grpSpPr>
        <p:sp>
          <p:nvSpPr>
            <p:cNvPr id="150" name="Oval Blue"/>
            <p:cNvSpPr/>
            <p:nvPr/>
          </p:nvSpPr>
          <p:spPr bwMode="auto">
            <a:xfrm>
              <a:off x="2742604" y="2165877"/>
              <a:ext cx="1014984" cy="101498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20" name="Isosceles Triangle 19"/>
            <p:cNvSpPr/>
            <p:nvPr/>
          </p:nvSpPr>
          <p:spPr bwMode="auto">
            <a:xfrm>
              <a:off x="2864387" y="2339613"/>
              <a:ext cx="771419" cy="665016"/>
            </a:xfrm>
            <a:prstGeom prst="triangl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5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1494" y="2590915"/>
              <a:ext cx="317204" cy="36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5" name="Group 154"/>
          <p:cNvGrpSpPr>
            <a:grpSpLocks noChangeAspect="1"/>
          </p:cNvGrpSpPr>
          <p:nvPr/>
        </p:nvGrpSpPr>
        <p:grpSpPr>
          <a:xfrm>
            <a:off x="6650641" y="2510868"/>
            <a:ext cx="1527048" cy="1527048"/>
            <a:chOff x="2742604" y="2165877"/>
            <a:chExt cx="1014984" cy="1014984"/>
          </a:xfrm>
        </p:grpSpPr>
        <p:sp>
          <p:nvSpPr>
            <p:cNvPr id="156" name="Oval Blue"/>
            <p:cNvSpPr/>
            <p:nvPr/>
          </p:nvSpPr>
          <p:spPr bwMode="auto">
            <a:xfrm>
              <a:off x="2742604" y="2165877"/>
              <a:ext cx="1014984" cy="101498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57" name="Isosceles Triangle 156"/>
            <p:cNvSpPr/>
            <p:nvPr/>
          </p:nvSpPr>
          <p:spPr bwMode="auto">
            <a:xfrm>
              <a:off x="2864387" y="2339613"/>
              <a:ext cx="771419" cy="665016"/>
            </a:xfrm>
            <a:prstGeom prst="triangl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1494" y="2590915"/>
              <a:ext cx="317204" cy="36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 name="Group 13"/>
          <p:cNvGrpSpPr/>
          <p:nvPr/>
        </p:nvGrpSpPr>
        <p:grpSpPr>
          <a:xfrm>
            <a:off x="3402163" y="3906723"/>
            <a:ext cx="5463683" cy="2036877"/>
            <a:chOff x="3884612" y="4059123"/>
            <a:chExt cx="5463683" cy="2036877"/>
          </a:xfrm>
        </p:grpSpPr>
        <p:sp>
          <p:nvSpPr>
            <p:cNvPr id="106" name="Oval Green"/>
            <p:cNvSpPr/>
            <p:nvPr/>
          </p:nvSpPr>
          <p:spPr bwMode="auto">
            <a:xfrm>
              <a:off x="3884612" y="4059123"/>
              <a:ext cx="5463683" cy="203687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Condensed"/>
                <a:ea typeface="+mn-ea"/>
                <a:cs typeface="+mn-cs"/>
              </a:endParaRPr>
            </a:p>
          </p:txBody>
        </p:sp>
        <p:grpSp>
          <p:nvGrpSpPr>
            <p:cNvPr id="107" name="Group 106"/>
            <p:cNvGrpSpPr/>
            <p:nvPr/>
          </p:nvGrpSpPr>
          <p:grpSpPr>
            <a:xfrm>
              <a:off x="4133713" y="4470346"/>
              <a:ext cx="1201690" cy="1214430"/>
              <a:chOff x="6198396" y="6858000"/>
              <a:chExt cx="898525" cy="908050"/>
            </a:xfrm>
            <a:solidFill>
              <a:schemeClr val="accent6">
                <a:lumMod val="75000"/>
              </a:schemeClr>
            </a:solidFill>
          </p:grpSpPr>
          <p:sp>
            <p:nvSpPr>
              <p:cNvPr id="108"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6" name="auth"/>
            <p:cNvGrpSpPr/>
            <p:nvPr/>
          </p:nvGrpSpPr>
          <p:grpSpPr>
            <a:xfrm>
              <a:off x="5741888" y="4406673"/>
              <a:ext cx="1553207" cy="1341776"/>
              <a:chOff x="9793236" y="790417"/>
              <a:chExt cx="1553207" cy="1341776"/>
            </a:xfrm>
          </p:grpSpPr>
          <p:pic>
            <p:nvPicPr>
              <p:cNvPr id="127" name="DIR 1"/>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793236" y="790417"/>
                <a:ext cx="1553207" cy="1341776"/>
              </a:xfrm>
              <a:prstGeom prst="rect">
                <a:avLst/>
              </a:prstGeom>
              <a:noFill/>
              <a:extLst>
                <a:ext uri="{909E8E84-426E-40DD-AFC4-6F175D3DCCD1}">
                  <a14:hiddenFill xmlns:a14="http://schemas.microsoft.com/office/drawing/2010/main">
                    <a:solidFill>
                      <a:srgbClr val="FFFFFF"/>
                    </a:solidFill>
                  </a14:hiddenFill>
                </a:ext>
              </a:extLst>
            </p:spPr>
          </p:pic>
          <p:sp>
            <p:nvSpPr>
              <p:cNvPr id="128" name="Freeform 164"/>
              <p:cNvSpPr>
                <a:spLocks noEditPoints="1"/>
              </p:cNvSpPr>
              <p:nvPr/>
            </p:nvSpPr>
            <p:spPr bwMode="black">
              <a:xfrm>
                <a:off x="10308137" y="1308067"/>
                <a:ext cx="523404" cy="72565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29" name="Freeform 6"/>
            <p:cNvSpPr>
              <a:spLocks noEditPoints="1"/>
            </p:cNvSpPr>
            <p:nvPr/>
          </p:nvSpPr>
          <p:spPr bwMode="auto">
            <a:xfrm>
              <a:off x="7701580" y="4387268"/>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lstStyle/>
          <a:p>
            <a:r>
              <a:rPr lang="en-US" dirty="0" smtClean="0"/>
              <a:t>Scenarios</a:t>
            </a:r>
            <a:endParaRPr lang="en-US" dirty="0"/>
          </a:p>
        </p:txBody>
      </p:sp>
      <p:sp>
        <p:nvSpPr>
          <p:cNvPr id="42" name="Freeform 6"/>
          <p:cNvSpPr>
            <a:spLocks/>
          </p:cNvSpPr>
          <p:nvPr/>
        </p:nvSpPr>
        <p:spPr bwMode="auto">
          <a:xfrm>
            <a:off x="6166920" y="36748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5" name="Rectangle 4"/>
          <p:cNvSpPr/>
          <p:nvPr/>
        </p:nvSpPr>
        <p:spPr>
          <a:xfrm>
            <a:off x="6521117" y="103028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sp>
        <p:nvSpPr>
          <p:cNvPr id="226" name="Oval Green"/>
          <p:cNvSpPr/>
          <p:nvPr/>
        </p:nvSpPr>
        <p:spPr bwMode="auto">
          <a:xfrm>
            <a:off x="3402163" y="3906723"/>
            <a:ext cx="5463683" cy="203687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Condensed"/>
              <a:ea typeface="+mn-ea"/>
              <a:cs typeface="+mn-cs"/>
            </a:endParaRPr>
          </a:p>
        </p:txBody>
      </p:sp>
      <p:grpSp>
        <p:nvGrpSpPr>
          <p:cNvPr id="8" name="Group 7"/>
          <p:cNvGrpSpPr/>
          <p:nvPr/>
        </p:nvGrpSpPr>
        <p:grpSpPr>
          <a:xfrm>
            <a:off x="3651264" y="4317946"/>
            <a:ext cx="1201690" cy="1214430"/>
            <a:chOff x="6198396" y="6858000"/>
            <a:chExt cx="898525" cy="908050"/>
          </a:xfrm>
          <a:solidFill>
            <a:schemeClr val="accent6">
              <a:lumMod val="75000"/>
            </a:schemeClr>
          </a:solidFill>
        </p:grpSpPr>
        <p:sp>
          <p:nvSpPr>
            <p:cNvPr id="56"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auth"/>
          <p:cNvGrpSpPr/>
          <p:nvPr/>
        </p:nvGrpSpPr>
        <p:grpSpPr>
          <a:xfrm>
            <a:off x="5259439" y="4254273"/>
            <a:ext cx="1553207" cy="1341776"/>
            <a:chOff x="9793236" y="790417"/>
            <a:chExt cx="1553207" cy="1341776"/>
          </a:xfrm>
        </p:grpSpPr>
        <p:pic>
          <p:nvPicPr>
            <p:cNvPr id="85" name="DIR 1"/>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793236" y="790417"/>
              <a:ext cx="1553207" cy="1341776"/>
            </a:xfrm>
            <a:prstGeom prst="rect">
              <a:avLst/>
            </a:prstGeom>
            <a:noFill/>
            <a:extLst>
              <a:ext uri="{909E8E84-426E-40DD-AFC4-6F175D3DCCD1}">
                <a14:hiddenFill xmlns:a14="http://schemas.microsoft.com/office/drawing/2010/main">
                  <a:solidFill>
                    <a:srgbClr val="FFFFFF"/>
                  </a:solidFill>
                </a14:hiddenFill>
              </a:ext>
            </a:extLst>
          </p:spPr>
        </p:pic>
        <p:sp>
          <p:nvSpPr>
            <p:cNvPr id="100" name="Freeform 164"/>
            <p:cNvSpPr>
              <a:spLocks noEditPoints="1"/>
            </p:cNvSpPr>
            <p:nvPr/>
          </p:nvSpPr>
          <p:spPr bwMode="black">
            <a:xfrm>
              <a:off x="10308137" y="1308067"/>
              <a:ext cx="523404" cy="72565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01" name="Freeform 6"/>
          <p:cNvSpPr>
            <a:spLocks noEditPoints="1"/>
          </p:cNvSpPr>
          <p:nvPr/>
        </p:nvSpPr>
        <p:spPr bwMode="auto">
          <a:xfrm>
            <a:off x="7219131" y="4234868"/>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102" name="Group 101"/>
          <p:cNvGrpSpPr/>
          <p:nvPr/>
        </p:nvGrpSpPr>
        <p:grpSpPr bwMode="black">
          <a:xfrm>
            <a:off x="7467756" y="3510352"/>
            <a:ext cx="1119305" cy="910604"/>
            <a:chOff x="5184775" y="225425"/>
            <a:chExt cx="1500188" cy="1220788"/>
          </a:xfrm>
          <a:solidFill>
            <a:schemeClr val="accent4"/>
          </a:solidFill>
        </p:grpSpPr>
        <p:sp>
          <p:nvSpPr>
            <p:cNvPr id="10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82" name="Group 81"/>
          <p:cNvGrpSpPr/>
          <p:nvPr/>
        </p:nvGrpSpPr>
        <p:grpSpPr>
          <a:xfrm>
            <a:off x="782494" y="4161332"/>
            <a:ext cx="1527048" cy="1527048"/>
            <a:chOff x="782494" y="656692"/>
            <a:chExt cx="1527048" cy="1527048"/>
          </a:xfrm>
        </p:grpSpPr>
        <p:sp>
          <p:nvSpPr>
            <p:cNvPr id="83" name="Oval Blue"/>
            <p:cNvSpPr/>
            <p:nvPr/>
          </p:nvSpPr>
          <p:spPr bwMode="auto">
            <a:xfrm>
              <a:off x="782494" y="656692"/>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84" name="Picture 9"/>
            <p:cNvPicPr>
              <a:picLocks noChangeAspect="1" noChangeArrowheads="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flipH="1">
              <a:off x="1110784" y="782736"/>
              <a:ext cx="839315" cy="12249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8" name="Group 87"/>
          <p:cNvGrpSpPr/>
          <p:nvPr/>
        </p:nvGrpSpPr>
        <p:grpSpPr>
          <a:xfrm>
            <a:off x="2430743" y="4161332"/>
            <a:ext cx="1527048" cy="1527048"/>
            <a:chOff x="2430743" y="692696"/>
            <a:chExt cx="1527048" cy="1527048"/>
          </a:xfrm>
        </p:grpSpPr>
        <p:sp>
          <p:nvSpPr>
            <p:cNvPr id="89" name="Oval Blue"/>
            <p:cNvSpPr/>
            <p:nvPr/>
          </p:nvSpPr>
          <p:spPr bwMode="auto">
            <a:xfrm>
              <a:off x="2430743" y="692696"/>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90" name="Freeform 61"/>
            <p:cNvSpPr>
              <a:spLocks noEditPoints="1"/>
            </p:cNvSpPr>
            <p:nvPr/>
          </p:nvSpPr>
          <p:spPr bwMode="black">
            <a:xfrm>
              <a:off x="2737290" y="883657"/>
              <a:ext cx="913954" cy="114512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4198714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500"/>
                                        <p:tgtEl>
                                          <p:spTgt spid="2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wipe(down)">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1000"/>
                                        <p:tgtEl>
                                          <p:spTgt spid="102"/>
                                        </p:tgtEl>
                                      </p:cBhvr>
                                    </p:animEffect>
                                    <p:anim calcmode="lin" valueType="num">
                                      <p:cBhvr>
                                        <p:cTn id="28" dur="1000" fill="hold"/>
                                        <p:tgtEl>
                                          <p:spTgt spid="102"/>
                                        </p:tgtEl>
                                        <p:attrNameLst>
                                          <p:attrName>ppt_x</p:attrName>
                                        </p:attrNameLst>
                                      </p:cBhvr>
                                      <p:tavLst>
                                        <p:tav tm="0">
                                          <p:val>
                                            <p:strVal val="#ppt_x"/>
                                          </p:val>
                                        </p:tav>
                                        <p:tav tm="100000">
                                          <p:val>
                                            <p:strVal val="#ppt_x"/>
                                          </p:val>
                                        </p:tav>
                                      </p:tavLst>
                                    </p:anim>
                                    <p:anim calcmode="lin" valueType="num">
                                      <p:cBhvr>
                                        <p:cTn id="29"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par>
                          <p:cTn id="38" fill="hold">
                            <p:stCondLst>
                              <p:cond delay="500"/>
                            </p:stCondLst>
                            <p:childTnLst>
                              <p:par>
                                <p:cTn id="39" presetID="42" presetClass="path" presetSubtype="0" decel="100000" fill="hold" nodeType="afterEffect">
                                  <p:stCondLst>
                                    <p:cond delay="0"/>
                                  </p:stCondLst>
                                  <p:childTnLst>
                                    <p:animMotion origin="layout" path="M -5.95285E-7 4.17206E-6 L 0.03009 -0.29418 " pathEditMode="relative" rAng="0" ptsTypes="AA">
                                      <p:cBhvr>
                                        <p:cTn id="40" dur="1000" fill="hold"/>
                                        <p:tgtEl>
                                          <p:spTgt spid="102"/>
                                        </p:tgtEl>
                                        <p:attrNameLst>
                                          <p:attrName>ppt_x</p:attrName>
                                          <p:attrName>ppt_y</p:attrName>
                                        </p:attrNameLst>
                                      </p:cBhvr>
                                      <p:rCtr x="1498" y="-14709"/>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26"/>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0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6" presetClass="emph" presetSubtype="0" fill="hold" nodeType="withEffect">
                                  <p:stCondLst>
                                    <p:cond delay="0"/>
                                  </p:stCondLst>
                                  <p:childTnLst>
                                    <p:animScale>
                                      <p:cBhvr>
                                        <p:cTn id="54" dur="1250" fill="hold"/>
                                        <p:tgtEl>
                                          <p:spTgt spid="14"/>
                                        </p:tgtEl>
                                      </p:cBhvr>
                                      <p:by x="75000" y="75000"/>
                                    </p:animScale>
                                  </p:childTnLst>
                                </p:cTn>
                              </p:par>
                            </p:childTnLst>
                          </p:cTn>
                        </p:par>
                        <p:par>
                          <p:cTn id="55" fill="hold">
                            <p:stCondLst>
                              <p:cond delay="1250"/>
                            </p:stCondLst>
                            <p:childTnLst>
                              <p:par>
                                <p:cTn id="56" presetID="10" presetClass="entr" presetSubtype="0" fill="hold" nodeType="afterEffect">
                                  <p:stCondLst>
                                    <p:cond delay="0"/>
                                  </p:stCondLst>
                                  <p:childTnLst>
                                    <p:set>
                                      <p:cBhvr>
                                        <p:cTn id="57" dur="1" fill="hold">
                                          <p:stCondLst>
                                            <p:cond delay="0"/>
                                          </p:stCondLst>
                                        </p:cTn>
                                        <p:tgtEl>
                                          <p:spTgt spid="155"/>
                                        </p:tgtEl>
                                        <p:attrNameLst>
                                          <p:attrName>style.visibility</p:attrName>
                                        </p:attrNameLst>
                                      </p:cBhvr>
                                      <p:to>
                                        <p:strVal val="visible"/>
                                      </p:to>
                                    </p:set>
                                    <p:animEffect transition="in" filter="fade">
                                      <p:cBhvr>
                                        <p:cTn id="58" dur="500"/>
                                        <p:tgtEl>
                                          <p:spTgt spid="155"/>
                                        </p:tgtEl>
                                      </p:cBhvr>
                                    </p:animEffect>
                                  </p:childTnLst>
                                </p:cTn>
                              </p:par>
                            </p:childTnLst>
                          </p:cTn>
                        </p:par>
                        <p:par>
                          <p:cTn id="59" fill="hold">
                            <p:stCondLst>
                              <p:cond delay="1750"/>
                            </p:stCondLst>
                            <p:childTnLst>
                              <p:par>
                                <p:cTn id="60" presetID="10" presetClass="entr" presetSubtype="0" fill="hold" nodeType="after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par>
                          <p:cTn id="63" fill="hold">
                            <p:stCondLst>
                              <p:cond delay="2250"/>
                            </p:stCondLst>
                            <p:childTnLst>
                              <p:par>
                                <p:cTn id="64" presetID="10" presetClass="entr" presetSubtype="0" fill="hold" nodeType="afterEffect">
                                  <p:stCondLst>
                                    <p:cond delay="0"/>
                                  </p:stCondLst>
                                  <p:childTnLst>
                                    <p:set>
                                      <p:cBhvr>
                                        <p:cTn id="65" dur="1" fill="hold">
                                          <p:stCondLst>
                                            <p:cond delay="0"/>
                                          </p:stCondLst>
                                        </p:cTn>
                                        <p:tgtEl>
                                          <p:spTgt spid="159"/>
                                        </p:tgtEl>
                                        <p:attrNameLst>
                                          <p:attrName>style.visibility</p:attrName>
                                        </p:attrNameLst>
                                      </p:cBhvr>
                                      <p:to>
                                        <p:strVal val="visible"/>
                                      </p:to>
                                    </p:set>
                                    <p:animEffect transition="in" filter="fade">
                                      <p:cBhvr>
                                        <p:cTn id="66" dur="500"/>
                                        <p:tgtEl>
                                          <p:spTgt spid="159"/>
                                        </p:tgtEl>
                                      </p:cBhvr>
                                    </p:animEffect>
                                  </p:childTnLst>
                                </p:cTn>
                              </p:par>
                            </p:childTnLst>
                          </p:cTn>
                        </p:par>
                        <p:par>
                          <p:cTn id="67" fill="hold">
                            <p:stCondLst>
                              <p:cond delay="2750"/>
                            </p:stCondLst>
                            <p:childTnLst>
                              <p:par>
                                <p:cTn id="68" presetID="10" presetClass="entr" presetSubtype="0" fill="hold"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500"/>
                                        <p:tgtEl>
                                          <p:spTgt spid="6"/>
                                        </p:tgtEl>
                                      </p:cBhvr>
                                    </p:animEffect>
                                  </p:childTnLst>
                                </p:cTn>
                              </p:par>
                            </p:childTnLst>
                          </p:cTn>
                        </p:par>
                        <p:par>
                          <p:cTn id="71" fill="hold">
                            <p:stCondLst>
                              <p:cond delay="3250"/>
                            </p:stCondLst>
                            <p:childTnLst>
                              <p:par>
                                <p:cTn id="72" presetID="10" presetClass="entr" presetSubtype="0" fill="hold" nodeType="after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500"/>
                                        <p:tgtEl>
                                          <p:spTgt spid="9"/>
                                        </p:tgtEl>
                                      </p:cBhvr>
                                    </p:animEffect>
                                  </p:childTnLst>
                                </p:cTn>
                              </p:par>
                            </p:childTnLst>
                          </p:cTn>
                        </p:par>
                        <p:par>
                          <p:cTn id="75" fill="hold">
                            <p:stCondLst>
                              <p:cond delay="3750"/>
                            </p:stCondLst>
                            <p:childTnLst>
                              <p:par>
                                <p:cTn id="76" presetID="10" presetClass="entr" presetSubtype="0" fill="hold" nodeType="afterEffect">
                                  <p:stCondLst>
                                    <p:cond delay="0"/>
                                  </p:stCondLst>
                                  <p:childTnLst>
                                    <p:set>
                                      <p:cBhvr>
                                        <p:cTn id="77" dur="1" fill="hold">
                                          <p:stCondLst>
                                            <p:cond delay="0"/>
                                          </p:stCondLst>
                                        </p:cTn>
                                        <p:tgtEl>
                                          <p:spTgt spid="82"/>
                                        </p:tgtEl>
                                        <p:attrNameLst>
                                          <p:attrName>style.visibility</p:attrName>
                                        </p:attrNameLst>
                                      </p:cBhvr>
                                      <p:to>
                                        <p:strVal val="visible"/>
                                      </p:to>
                                    </p:set>
                                    <p:animEffect transition="in" filter="fade">
                                      <p:cBhvr>
                                        <p:cTn id="78" dur="500"/>
                                        <p:tgtEl>
                                          <p:spTgt spid="8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childTnLst>
                          </p:cTn>
                        </p:par>
                        <p:par>
                          <p:cTn id="84" fill="hold">
                            <p:stCondLst>
                              <p:cond delay="500"/>
                            </p:stCondLst>
                            <p:childTnLst>
                              <p:par>
                                <p:cTn id="85" presetID="10" presetClass="entr" presetSubtype="0" fill="hold" nodeType="after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500"/>
                                        <p:tgtEl>
                                          <p:spTgt spid="13"/>
                                        </p:tgtEl>
                                      </p:cBhvr>
                                    </p:animEffect>
                                  </p:childTnLst>
                                </p:cTn>
                              </p:par>
                            </p:childTnLst>
                          </p:cTn>
                        </p:par>
                        <p:par>
                          <p:cTn id="88" fill="hold">
                            <p:stCondLst>
                              <p:cond delay="1000"/>
                            </p:stCondLst>
                            <p:childTnLst>
                              <p:par>
                                <p:cTn id="89" presetID="10" presetClass="entr" presetSubtype="0" fill="hold"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fade">
                                      <p:cBhvr>
                                        <p:cTn id="91" dur="500"/>
                                        <p:tgtEl>
                                          <p:spTgt spid="12"/>
                                        </p:tgtEl>
                                      </p:cBhvr>
                                    </p:animEffect>
                                  </p:childTnLst>
                                </p:cTn>
                              </p:par>
                            </p:childTnLst>
                          </p:cTn>
                        </p:par>
                        <p:par>
                          <p:cTn id="92" fill="hold">
                            <p:stCondLst>
                              <p:cond delay="1500"/>
                            </p:stCondLst>
                            <p:childTnLst>
                              <p:par>
                                <p:cTn id="93" presetID="10" presetClass="entr" presetSubtype="0" fill="hold"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500"/>
                                        <p:tgtEl>
                                          <p:spTgt spid="10"/>
                                        </p:tgtEl>
                                      </p:cBhvr>
                                    </p:animEffect>
                                  </p:childTnLst>
                                </p:cTn>
                              </p:par>
                            </p:childTnLst>
                          </p:cTn>
                        </p:par>
                        <p:par>
                          <p:cTn id="101" fill="hold">
                            <p:stCondLst>
                              <p:cond delay="500"/>
                            </p:stCondLst>
                            <p:childTnLst>
                              <p:par>
                                <p:cTn id="102" presetID="10" presetClass="entr" presetSubtype="0" fill="hold" nodeType="after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fade">
                                      <p:cBhvr>
                                        <p:cTn id="10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 grpId="0"/>
      <p:bldP spid="226" grpId="0" animBg="1"/>
      <p:bldP spid="226" grpId="1" animBg="1"/>
      <p:bldP spid="101" grpId="0" animBg="1"/>
      <p:bldP spid="10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6572" y="2720459"/>
            <a:ext cx="11155680" cy="1107996"/>
          </a:xfrm>
        </p:spPr>
        <p:txBody>
          <a:bodyPr/>
          <a:lstStyle/>
          <a:p>
            <a:r>
              <a:rPr lang="en-US" sz="7200" dirty="0"/>
              <a:t>Claims Based Identity &amp; WIF</a:t>
            </a:r>
          </a:p>
        </p:txBody>
      </p:sp>
    </p:spTree>
    <p:extLst>
      <p:ext uri="{BB962C8B-B14F-4D97-AF65-F5344CB8AC3E}">
        <p14:creationId xmlns:p14="http://schemas.microsoft.com/office/powerpoint/2010/main" val="341582506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7324347" y="3076874"/>
            <a:ext cx="4416730" cy="185686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63" name="Freeform 38"/>
          <p:cNvSpPr>
            <a:spLocks noEditPoints="1"/>
          </p:cNvSpPr>
          <p:nvPr/>
        </p:nvSpPr>
        <p:spPr bwMode="auto">
          <a:xfrm>
            <a:off x="9619796" y="3315014"/>
            <a:ext cx="575910" cy="949109"/>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64" name="Freeform 38"/>
          <p:cNvSpPr>
            <a:spLocks noEditPoints="1"/>
          </p:cNvSpPr>
          <p:nvPr/>
        </p:nvSpPr>
        <p:spPr bwMode="auto">
          <a:xfrm>
            <a:off x="10550656" y="3315014"/>
            <a:ext cx="575910" cy="949109"/>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56" name="Freeform 6"/>
          <p:cNvSpPr>
            <a:spLocks noEditPoints="1"/>
          </p:cNvSpPr>
          <p:nvPr/>
        </p:nvSpPr>
        <p:spPr bwMode="auto">
          <a:xfrm>
            <a:off x="7612624" y="3315014"/>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p:nvPr/>
        </p:nvSpPr>
        <p:spPr bwMode="auto">
          <a:xfrm>
            <a:off x="411982" y="3076874"/>
            <a:ext cx="4597601" cy="185686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55" name="Freeform 6"/>
          <p:cNvSpPr>
            <a:spLocks noEditPoints="1"/>
          </p:cNvSpPr>
          <p:nvPr/>
        </p:nvSpPr>
        <p:spPr bwMode="auto">
          <a:xfrm>
            <a:off x="664524" y="3315014"/>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5" name="Group 4"/>
          <p:cNvGrpSpPr/>
          <p:nvPr/>
        </p:nvGrpSpPr>
        <p:grpSpPr>
          <a:xfrm>
            <a:off x="4880461" y="1203903"/>
            <a:ext cx="2573008" cy="1724548"/>
            <a:chOff x="6166920" y="367485"/>
            <a:chExt cx="2573008" cy="1724548"/>
          </a:xfrm>
        </p:grpSpPr>
        <p:sp>
          <p:nvSpPr>
            <p:cNvPr id="34" name="Freeform 6"/>
            <p:cNvSpPr>
              <a:spLocks/>
            </p:cNvSpPr>
            <p:nvPr/>
          </p:nvSpPr>
          <p:spPr bwMode="auto">
            <a:xfrm>
              <a:off x="6166920" y="36748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37" name="Rectangle 36"/>
            <p:cNvSpPr/>
            <p:nvPr/>
          </p:nvSpPr>
          <p:spPr>
            <a:xfrm>
              <a:off x="6521117" y="103028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sp>
        <p:nvSpPr>
          <p:cNvPr id="27" name="Isosceles Triangle 26"/>
          <p:cNvSpPr/>
          <p:nvPr/>
        </p:nvSpPr>
        <p:spPr bwMode="auto">
          <a:xfrm>
            <a:off x="2976815" y="3179999"/>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26" name="Left-Right Arrow 25"/>
          <p:cNvSpPr/>
          <p:nvPr/>
        </p:nvSpPr>
        <p:spPr bwMode="auto">
          <a:xfrm>
            <a:off x="411982" y="4953837"/>
            <a:ext cx="11308998" cy="1306285"/>
          </a:xfrm>
          <a:prstGeom prst="leftRightArrow">
            <a:avLst>
              <a:gd name="adj1" fmla="val 61355"/>
              <a:gd name="adj2" fmla="val 64871"/>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2" name="Title 1"/>
          <p:cNvSpPr>
            <a:spLocks noGrp="1"/>
          </p:cNvSpPr>
          <p:nvPr>
            <p:ph type="title"/>
          </p:nvPr>
        </p:nvSpPr>
        <p:spPr/>
        <p:txBody>
          <a:bodyPr/>
          <a:lstStyle/>
          <a:p>
            <a:r>
              <a:rPr lang="en-US" dirty="0" smtClean="0"/>
              <a:t>A Service-Oriented Approach to Identity</a:t>
            </a:r>
            <a:endParaRPr lang="en-US" dirty="0"/>
          </a:p>
        </p:txBody>
      </p:sp>
      <p:sp>
        <p:nvSpPr>
          <p:cNvPr id="9" name="RELY TextBox 8"/>
          <p:cNvSpPr txBox="1"/>
          <p:nvPr/>
        </p:nvSpPr>
        <p:spPr>
          <a:xfrm>
            <a:off x="1499255" y="5329980"/>
            <a:ext cx="1599092" cy="553998"/>
          </a:xfrm>
          <a:prstGeom prst="rect">
            <a:avLst/>
          </a:prstGeom>
          <a:noFill/>
        </p:spPr>
        <p:txBody>
          <a:bodyPr wrap="none" lIns="0" tIns="0" rIns="0" bIns="0" rtlCol="0">
            <a:spAutoFit/>
          </a:bodyPr>
          <a:lstStyle/>
          <a:p>
            <a:pPr>
              <a:lnSpc>
                <a:spcPct val="90000"/>
              </a:lnSpc>
            </a:pPr>
            <a:r>
              <a:rPr lang="en-US" sz="2000" dirty="0">
                <a:ln>
                  <a:solidFill>
                    <a:schemeClr val="bg1">
                      <a:alpha val="0"/>
                    </a:schemeClr>
                  </a:solidFill>
                </a:ln>
                <a:solidFill>
                  <a:schemeClr val="bg1">
                    <a:alpha val="99000"/>
                  </a:schemeClr>
                </a:solidFill>
              </a:rPr>
              <a:t>Rely </a:t>
            </a:r>
            <a:r>
              <a:rPr lang="en-US" sz="2000" dirty="0" smtClean="0">
                <a:ln>
                  <a:solidFill>
                    <a:schemeClr val="bg1">
                      <a:alpha val="0"/>
                    </a:schemeClr>
                  </a:solidFill>
                </a:ln>
                <a:solidFill>
                  <a:schemeClr val="bg1">
                    <a:alpha val="99000"/>
                  </a:schemeClr>
                </a:solidFill>
              </a:rPr>
              <a:t>100% on </a:t>
            </a:r>
            <a:br>
              <a:rPr lang="en-US" sz="2000" dirty="0" smtClean="0">
                <a:ln>
                  <a:solidFill>
                    <a:schemeClr val="bg1">
                      <a:alpha val="0"/>
                    </a:schemeClr>
                  </a:solidFill>
                </a:ln>
                <a:solidFill>
                  <a:schemeClr val="bg1">
                    <a:alpha val="99000"/>
                  </a:schemeClr>
                </a:solidFill>
              </a:rPr>
            </a:br>
            <a:r>
              <a:rPr lang="en-US" sz="2000" dirty="0" smtClean="0">
                <a:ln>
                  <a:solidFill>
                    <a:schemeClr val="bg1">
                      <a:alpha val="0"/>
                    </a:schemeClr>
                  </a:solidFill>
                </a:ln>
                <a:solidFill>
                  <a:schemeClr val="bg1">
                    <a:alpha val="99000"/>
                  </a:schemeClr>
                </a:solidFill>
              </a:rPr>
              <a:t>Infrastructure</a:t>
            </a:r>
            <a:endParaRPr lang="en-US" sz="2000" dirty="0">
              <a:ln>
                <a:solidFill>
                  <a:schemeClr val="bg1">
                    <a:alpha val="0"/>
                  </a:schemeClr>
                </a:solidFill>
              </a:ln>
              <a:solidFill>
                <a:schemeClr val="bg1">
                  <a:alpha val="99000"/>
                </a:schemeClr>
              </a:solidFill>
            </a:endParaRPr>
          </a:p>
        </p:txBody>
      </p:sp>
      <p:sp>
        <p:nvSpPr>
          <p:cNvPr id="32" name="CARE TextBox 31"/>
          <p:cNvSpPr txBox="1"/>
          <p:nvPr/>
        </p:nvSpPr>
        <p:spPr>
          <a:xfrm>
            <a:off x="9309081" y="5329980"/>
            <a:ext cx="1442446" cy="553998"/>
          </a:xfrm>
          <a:prstGeom prst="rect">
            <a:avLst/>
          </a:prstGeom>
          <a:noFill/>
        </p:spPr>
        <p:txBody>
          <a:bodyPr wrap="none" lIns="0" tIns="0" rIns="0" bIns="0" rtlCol="0">
            <a:spAutoFit/>
          </a:bodyPr>
          <a:lstStyle/>
          <a:p>
            <a:pPr algn="r">
              <a:lnSpc>
                <a:spcPct val="90000"/>
              </a:lnSpc>
            </a:pPr>
            <a:r>
              <a:rPr lang="en-US" sz="2000" dirty="0">
                <a:ln>
                  <a:solidFill>
                    <a:schemeClr val="bg1">
                      <a:alpha val="0"/>
                    </a:schemeClr>
                  </a:solidFill>
                </a:ln>
                <a:solidFill>
                  <a:schemeClr val="bg1">
                    <a:alpha val="99000"/>
                  </a:schemeClr>
                </a:solidFill>
              </a:rPr>
              <a:t>Take </a:t>
            </a:r>
            <a:r>
              <a:rPr lang="en-US" sz="2000" dirty="0" smtClean="0">
                <a:ln>
                  <a:solidFill>
                    <a:schemeClr val="bg1">
                      <a:alpha val="0"/>
                    </a:schemeClr>
                  </a:solidFill>
                </a:ln>
                <a:solidFill>
                  <a:schemeClr val="bg1">
                    <a:alpha val="99000"/>
                  </a:schemeClr>
                </a:solidFill>
              </a:rPr>
              <a:t>Care of </a:t>
            </a:r>
            <a:br>
              <a:rPr lang="en-US" sz="2000" dirty="0" smtClean="0">
                <a:ln>
                  <a:solidFill>
                    <a:schemeClr val="bg1">
                      <a:alpha val="0"/>
                    </a:schemeClr>
                  </a:solidFill>
                </a:ln>
                <a:solidFill>
                  <a:schemeClr val="bg1">
                    <a:alpha val="99000"/>
                  </a:schemeClr>
                </a:solidFill>
              </a:rPr>
            </a:br>
            <a:r>
              <a:rPr lang="en-US" sz="2000" dirty="0" smtClean="0">
                <a:ln>
                  <a:solidFill>
                    <a:schemeClr val="bg1">
                      <a:alpha val="0"/>
                    </a:schemeClr>
                  </a:solidFill>
                </a:ln>
                <a:solidFill>
                  <a:schemeClr val="bg1">
                    <a:alpha val="99000"/>
                  </a:schemeClr>
                </a:solidFill>
              </a:rPr>
              <a:t>everything</a:t>
            </a:r>
            <a:endParaRPr lang="en-US" sz="2000" dirty="0">
              <a:ln>
                <a:solidFill>
                  <a:schemeClr val="bg1">
                    <a:alpha val="0"/>
                  </a:schemeClr>
                </a:solidFill>
              </a:ln>
              <a:solidFill>
                <a:schemeClr val="bg1">
                  <a:alpha val="99000"/>
                </a:schemeClr>
              </a:solidFill>
            </a:endParaRPr>
          </a:p>
        </p:txBody>
      </p:sp>
      <p:pic>
        <p:nvPicPr>
          <p:cNvPr id="10" name="question left"/>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4399632" y="2109208"/>
            <a:ext cx="480829" cy="822960"/>
          </a:xfrm>
          <a:prstGeom prst="rect">
            <a:avLst/>
          </a:prstGeom>
          <a:noFill/>
          <a:extLst>
            <a:ext uri="{909E8E84-426E-40DD-AFC4-6F175D3DCCD1}">
              <a14:hiddenFill xmlns:a14="http://schemas.microsoft.com/office/drawing/2010/main">
                <a:solidFill>
                  <a:srgbClr val="FFFFFF"/>
                </a:solidFill>
              </a14:hiddenFill>
            </a:ext>
          </a:extLst>
        </p:spPr>
      </p:pic>
      <p:pic>
        <p:nvPicPr>
          <p:cNvPr id="35" name="question"/>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453469" y="2109208"/>
            <a:ext cx="480830" cy="822960"/>
          </a:xfrm>
          <a:prstGeom prst="rect">
            <a:avLst/>
          </a:prstGeom>
          <a:noFill/>
          <a:extLst>
            <a:ext uri="{909E8E84-426E-40DD-AFC4-6F175D3DCCD1}">
              <a14:hiddenFill xmlns:a14="http://schemas.microsoft.com/office/drawing/2010/main">
                <a:solidFill>
                  <a:srgbClr val="FFFFFF"/>
                </a:solidFill>
              </a14:hiddenFill>
            </a:ext>
          </a:extLst>
        </p:spPr>
      </p:pic>
      <p:sp>
        <p:nvSpPr>
          <p:cNvPr id="36" name="REUSE TextBox 35"/>
          <p:cNvSpPr txBox="1"/>
          <p:nvPr/>
        </p:nvSpPr>
        <p:spPr>
          <a:xfrm>
            <a:off x="4496430" y="5274581"/>
            <a:ext cx="3560462" cy="664797"/>
          </a:xfrm>
          <a:prstGeom prst="rect">
            <a:avLst/>
          </a:prstGeom>
          <a:noFill/>
        </p:spPr>
        <p:txBody>
          <a:bodyPr wrap="none" lIns="0" tIns="0" rIns="0" bIns="0" rtlCol="0">
            <a:spAutoFit/>
          </a:bodyPr>
          <a:lstStyle/>
          <a:p>
            <a:pPr algn="ctr">
              <a:lnSpc>
                <a:spcPct val="90000"/>
              </a:lnSpc>
            </a:pPr>
            <a:r>
              <a:rPr lang="en-US" sz="2400" dirty="0">
                <a:ln>
                  <a:solidFill>
                    <a:schemeClr val="bg1">
                      <a:alpha val="0"/>
                    </a:schemeClr>
                  </a:solidFill>
                </a:ln>
                <a:solidFill>
                  <a:schemeClr val="bg1">
                    <a:alpha val="99000"/>
                  </a:schemeClr>
                </a:solidFill>
              </a:rPr>
              <a:t>Reuse Identity Capabilities</a:t>
            </a:r>
          </a:p>
          <a:p>
            <a:pPr algn="ctr">
              <a:lnSpc>
                <a:spcPct val="90000"/>
              </a:lnSpc>
            </a:pPr>
            <a:r>
              <a:rPr lang="en-US" sz="2400" dirty="0">
                <a:ln>
                  <a:solidFill>
                    <a:schemeClr val="bg1">
                      <a:alpha val="0"/>
                    </a:schemeClr>
                  </a:solidFill>
                </a:ln>
                <a:solidFill>
                  <a:schemeClr val="bg1">
                    <a:alpha val="99000"/>
                  </a:schemeClr>
                </a:solidFill>
              </a:rPr>
              <a:t>via Standard Facades </a:t>
            </a:r>
          </a:p>
        </p:txBody>
      </p:sp>
      <p:grpSp>
        <p:nvGrpSpPr>
          <p:cNvPr id="3" name="Group 2"/>
          <p:cNvGrpSpPr/>
          <p:nvPr/>
        </p:nvGrpSpPr>
        <p:grpSpPr>
          <a:xfrm>
            <a:off x="1362430" y="2630453"/>
            <a:ext cx="1119305" cy="910604"/>
            <a:chOff x="7467756" y="3510352"/>
            <a:chExt cx="1119305" cy="910604"/>
          </a:xfrm>
        </p:grpSpPr>
        <p:sp>
          <p:nvSpPr>
            <p:cNvPr id="30" name="Freeform 86"/>
            <p:cNvSpPr>
              <a:spLocks noEditPoints="1"/>
            </p:cNvSpPr>
            <p:nvPr/>
          </p:nvSpPr>
          <p:spPr bwMode="black">
            <a:xfrm>
              <a:off x="7467756" y="3599163"/>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Oval 87"/>
            <p:cNvSpPr>
              <a:spLocks noChangeArrowheads="1"/>
            </p:cNvSpPr>
            <p:nvPr/>
          </p:nvSpPr>
          <p:spPr bwMode="black">
            <a:xfrm>
              <a:off x="7800587" y="3948484"/>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88"/>
            <p:cNvSpPr>
              <a:spLocks noEditPoints="1"/>
            </p:cNvSpPr>
            <p:nvPr/>
          </p:nvSpPr>
          <p:spPr bwMode="black">
            <a:xfrm>
              <a:off x="8172504" y="3510352"/>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6" name="Group 5"/>
          <p:cNvGrpSpPr/>
          <p:nvPr/>
        </p:nvGrpSpPr>
        <p:grpSpPr>
          <a:xfrm>
            <a:off x="8208151" y="2630453"/>
            <a:ext cx="1119305" cy="910604"/>
            <a:chOff x="9874832" y="2630453"/>
            <a:chExt cx="1119305" cy="910604"/>
          </a:xfrm>
        </p:grpSpPr>
        <p:sp>
          <p:nvSpPr>
            <p:cNvPr id="39" name="Freeform 86"/>
            <p:cNvSpPr>
              <a:spLocks noEditPoints="1"/>
            </p:cNvSpPr>
            <p:nvPr/>
          </p:nvSpPr>
          <p:spPr bwMode="black">
            <a:xfrm>
              <a:off x="9874832" y="2719264"/>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5" name="Oval 87"/>
            <p:cNvSpPr>
              <a:spLocks noChangeArrowheads="1"/>
            </p:cNvSpPr>
            <p:nvPr/>
          </p:nvSpPr>
          <p:spPr bwMode="black">
            <a:xfrm>
              <a:off x="10207663" y="3068585"/>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6" name="Freeform 88"/>
            <p:cNvSpPr>
              <a:spLocks noEditPoints="1"/>
            </p:cNvSpPr>
            <p:nvPr/>
          </p:nvSpPr>
          <p:spPr bwMode="black">
            <a:xfrm>
              <a:off x="10579580" y="263045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47" name="Group 46"/>
          <p:cNvGrpSpPr/>
          <p:nvPr/>
        </p:nvGrpSpPr>
        <p:grpSpPr>
          <a:xfrm>
            <a:off x="3423839" y="3704919"/>
            <a:ext cx="1032829" cy="1043779"/>
            <a:chOff x="6198396" y="6858000"/>
            <a:chExt cx="898525" cy="908050"/>
          </a:xfrm>
          <a:solidFill>
            <a:schemeClr val="accent6">
              <a:lumMod val="75000"/>
            </a:schemeClr>
          </a:solidFill>
        </p:grpSpPr>
        <p:sp>
          <p:nvSpPr>
            <p:cNvPr id="48"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p:cNvGrpSpPr/>
          <p:nvPr/>
        </p:nvGrpSpPr>
        <p:grpSpPr>
          <a:xfrm>
            <a:off x="9856766" y="3704919"/>
            <a:ext cx="1032829" cy="1043779"/>
            <a:chOff x="6198396" y="6858000"/>
            <a:chExt cx="898525" cy="908050"/>
          </a:xfrm>
          <a:solidFill>
            <a:schemeClr val="tx1">
              <a:lumMod val="75000"/>
              <a:lumOff val="25000"/>
            </a:schemeClr>
          </a:solidFill>
        </p:grpSpPr>
        <p:sp>
          <p:nvSpPr>
            <p:cNvPr id="58"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5" name="Rectangle 24"/>
          <p:cNvSpPr/>
          <p:nvPr/>
        </p:nvSpPr>
        <p:spPr bwMode="auto">
          <a:xfrm>
            <a:off x="2976815" y="3179999"/>
            <a:ext cx="1926876" cy="1650617"/>
          </a:xfrm>
          <a:prstGeom prst="rect">
            <a:avLst/>
          </a:prstGeom>
          <a:solidFill>
            <a:schemeClr val="accent6">
              <a:alpha val="8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13" name="Group 12"/>
          <p:cNvGrpSpPr/>
          <p:nvPr/>
        </p:nvGrpSpPr>
        <p:grpSpPr>
          <a:xfrm>
            <a:off x="3265858" y="3372493"/>
            <a:ext cx="1336141" cy="1233406"/>
            <a:chOff x="3303905" y="3301794"/>
            <a:chExt cx="1336141" cy="1233406"/>
          </a:xfrm>
        </p:grpSpPr>
        <p:sp>
          <p:nvSpPr>
            <p:cNvPr id="65" name="Freeform 73"/>
            <p:cNvSpPr>
              <a:spLocks noEditPoints="1"/>
            </p:cNvSpPr>
            <p:nvPr/>
          </p:nvSpPr>
          <p:spPr bwMode="black">
            <a:xfrm>
              <a:off x="3932259" y="330179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2" name="Group 11"/>
            <p:cNvGrpSpPr/>
            <p:nvPr/>
          </p:nvGrpSpPr>
          <p:grpSpPr>
            <a:xfrm>
              <a:off x="3303905" y="3704920"/>
              <a:ext cx="821570" cy="830280"/>
              <a:chOff x="5842384" y="3704919"/>
              <a:chExt cx="1032829" cy="1043779"/>
            </a:xfrm>
            <a:solidFill>
              <a:schemeClr val="bg1"/>
            </a:solidFill>
          </p:grpSpPr>
          <p:sp>
            <p:nvSpPr>
              <p:cNvPr id="67"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914435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arn(outVertical)">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500"/>
                                        <p:tgtEl>
                                          <p:spTgt spid="6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decel="100000" fill="hold" nodeType="clickEffect">
                                  <p:stCondLst>
                                    <p:cond delay="0"/>
                                  </p:stCondLst>
                                  <p:childTnLst>
                                    <p:animMotion origin="layout" path="M -3.65117E-6 -3.71878E-6 L 0.26235 -0.1894 " pathEditMode="relative" rAng="0" ptsTypes="AA">
                                      <p:cBhvr>
                                        <p:cTn id="45" dur="1000" fill="hold"/>
                                        <p:tgtEl>
                                          <p:spTgt spid="3"/>
                                        </p:tgtEl>
                                        <p:attrNameLst>
                                          <p:attrName>ppt_x</p:attrName>
                                          <p:attrName>ppt_y</p:attrName>
                                        </p:attrNameLst>
                                      </p:cBhvr>
                                      <p:rCtr x="13117" y="-9482"/>
                                    </p:animMotion>
                                  </p:childTnLst>
                                </p:cTn>
                              </p:par>
                              <p:par>
                                <p:cTn id="46" presetID="42" presetClass="path" presetSubtype="0" decel="100000" fill="hold" nodeType="withEffect">
                                  <p:stCondLst>
                                    <p:cond delay="0"/>
                                  </p:stCondLst>
                                  <p:childTnLst>
                                    <p:animMotion origin="layout" path="M -1.64908E-6 -3.71878E-6 L -0.12036 -0.1894 " pathEditMode="relative" rAng="0" ptsTypes="AA">
                                      <p:cBhvr>
                                        <p:cTn id="47" dur="1000" fill="hold"/>
                                        <p:tgtEl>
                                          <p:spTgt spid="6"/>
                                        </p:tgtEl>
                                        <p:attrNameLst>
                                          <p:attrName>ppt_x</p:attrName>
                                          <p:attrName>ppt_y</p:attrName>
                                        </p:attrNameLst>
                                      </p:cBhvr>
                                      <p:rCtr x="-6018" y="-9482"/>
                                    </p:animMotion>
                                  </p:childTnLst>
                                </p:cTn>
                              </p:par>
                            </p:childTnLst>
                          </p:cTn>
                        </p:par>
                        <p:par>
                          <p:cTn id="48" fill="hold">
                            <p:stCondLst>
                              <p:cond delay="1000"/>
                            </p:stCondLst>
                            <p:childTnLst>
                              <p:par>
                                <p:cTn id="49" presetID="10" presetClass="entr" presetSubtype="0"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35"/>
                                        </p:tgtEl>
                                      </p:cBhvr>
                                    </p:animEffect>
                                    <p:set>
                                      <p:cBhvr>
                                        <p:cTn id="68" dur="1" fill="hold">
                                          <p:stCondLst>
                                            <p:cond delay="499"/>
                                          </p:stCondLst>
                                        </p:cTn>
                                        <p:tgtEl>
                                          <p:spTgt spid="35"/>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0"/>
                                        </p:tgtEl>
                                      </p:cBhvr>
                                    </p:animEffect>
                                    <p:set>
                                      <p:cBhvr>
                                        <p:cTn id="71" dur="1" fill="hold">
                                          <p:stCondLst>
                                            <p:cond delay="499"/>
                                          </p:stCondLst>
                                        </p:cTn>
                                        <p:tgtEl>
                                          <p:spTgt spid="10"/>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57"/>
                                        </p:tgtEl>
                                      </p:cBhvr>
                                    </p:animEffect>
                                    <p:set>
                                      <p:cBhvr>
                                        <p:cTn id="74" dur="1" fill="hold">
                                          <p:stCondLst>
                                            <p:cond delay="499"/>
                                          </p:stCondLst>
                                        </p:cTn>
                                        <p:tgtEl>
                                          <p:spTgt spid="57"/>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64"/>
                                        </p:tgtEl>
                                      </p:cBhvr>
                                    </p:animEffect>
                                    <p:set>
                                      <p:cBhvr>
                                        <p:cTn id="77" dur="1" fill="hold">
                                          <p:stCondLst>
                                            <p:cond delay="499"/>
                                          </p:stCondLst>
                                        </p:cTn>
                                        <p:tgtEl>
                                          <p:spTgt spid="64"/>
                                        </p:tgtEl>
                                        <p:attrNameLst>
                                          <p:attrName>style.visibility</p:attrName>
                                        </p:attrNameLst>
                                      </p:cBhvr>
                                      <p:to>
                                        <p:strVal val="hidden"/>
                                      </p:to>
                                    </p:set>
                                  </p:childTnLst>
                                </p:cTn>
                              </p:par>
                            </p:childTnLst>
                          </p:cTn>
                        </p:par>
                        <p:par>
                          <p:cTn id="78" fill="hold">
                            <p:stCondLst>
                              <p:cond delay="500"/>
                            </p:stCondLst>
                            <p:childTnLst>
                              <p:par>
                                <p:cTn id="79" presetID="10" presetClass="exit" presetSubtype="0" fill="hold" grpId="1" nodeType="afterEffect">
                                  <p:stCondLst>
                                    <p:cond delay="0"/>
                                  </p:stCondLst>
                                  <p:childTnLst>
                                    <p:animEffect transition="out" filter="fade">
                                      <p:cBhvr>
                                        <p:cTn id="80" dur="500"/>
                                        <p:tgtEl>
                                          <p:spTgt spid="63"/>
                                        </p:tgtEl>
                                      </p:cBhvr>
                                    </p:animEffect>
                                    <p:set>
                                      <p:cBhvr>
                                        <p:cTn id="81" dur="1" fill="hold">
                                          <p:stCondLst>
                                            <p:cond delay="499"/>
                                          </p:stCondLst>
                                        </p:cTn>
                                        <p:tgtEl>
                                          <p:spTgt spid="63"/>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500"/>
                                        <p:tgtEl>
                                          <p:spTgt spid="56"/>
                                        </p:tgtEl>
                                      </p:cBhvr>
                                    </p:animEffect>
                                    <p:set>
                                      <p:cBhvr>
                                        <p:cTn id="84" dur="1" fill="hold">
                                          <p:stCondLst>
                                            <p:cond delay="499"/>
                                          </p:stCondLst>
                                        </p:cTn>
                                        <p:tgtEl>
                                          <p:spTgt spid="56"/>
                                        </p:tgtEl>
                                        <p:attrNameLst>
                                          <p:attrName>style.visibility</p:attrName>
                                        </p:attrNameLst>
                                      </p:cBhvr>
                                      <p:to>
                                        <p:strVal val="hidden"/>
                                      </p:to>
                                    </p:set>
                                  </p:childTnLst>
                                </p:cTn>
                              </p:par>
                              <p:par>
                                <p:cTn id="85" presetID="10" presetClass="exit" presetSubtype="0" fill="hold" grpId="0" nodeType="withEffect">
                                  <p:stCondLst>
                                    <p:cond delay="0"/>
                                  </p:stCondLst>
                                  <p:childTnLst>
                                    <p:animEffect transition="out" filter="fade">
                                      <p:cBhvr>
                                        <p:cTn id="86" dur="500"/>
                                        <p:tgtEl>
                                          <p:spTgt spid="42"/>
                                        </p:tgtEl>
                                      </p:cBhvr>
                                    </p:animEffect>
                                    <p:set>
                                      <p:cBhvr>
                                        <p:cTn id="87" dur="1" fill="hold">
                                          <p:stCondLst>
                                            <p:cond delay="499"/>
                                          </p:stCondLst>
                                        </p:cTn>
                                        <p:tgtEl>
                                          <p:spTgt spid="42"/>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500"/>
                                        <p:tgtEl>
                                          <p:spTgt spid="2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3" grpId="0" animBg="1"/>
      <p:bldP spid="63" grpId="1" animBg="1"/>
      <p:bldP spid="64" grpId="0" animBg="1"/>
      <p:bldP spid="64" grpId="1" animBg="1"/>
      <p:bldP spid="56" grpId="0" animBg="1"/>
      <p:bldP spid="27" grpId="0" animBg="1"/>
      <p:bldP spid="26" grpId="0" animBg="1"/>
      <p:bldP spid="9" grpId="0"/>
      <p:bldP spid="32" grpId="0"/>
      <p:bldP spid="36" grpId="0"/>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519112" y="1678106"/>
            <a:ext cx="2107974" cy="4681130"/>
          </a:xfrm>
          <a:prstGeom prst="rect">
            <a:avLst/>
          </a:prstGeom>
          <a:solidFill>
            <a:schemeClr val="bg1">
              <a:lumMod val="85000"/>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2050" name="Up-Down Arrow 2049"/>
          <p:cNvSpPr/>
          <p:nvPr/>
        </p:nvSpPr>
        <p:spPr bwMode="auto">
          <a:xfrm>
            <a:off x="1355336" y="3034559"/>
            <a:ext cx="435526" cy="162930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73" name="Right Arrow 72"/>
          <p:cNvSpPr/>
          <p:nvPr/>
        </p:nvSpPr>
        <p:spPr bwMode="auto">
          <a:xfrm>
            <a:off x="2451465" y="1970809"/>
            <a:ext cx="4500597"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74" name="Right Arrow 73"/>
          <p:cNvSpPr/>
          <p:nvPr/>
        </p:nvSpPr>
        <p:spPr bwMode="auto">
          <a:xfrm>
            <a:off x="2451465" y="2385059"/>
            <a:ext cx="4500597"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3" name="Group 2"/>
          <p:cNvGrpSpPr/>
          <p:nvPr/>
        </p:nvGrpSpPr>
        <p:grpSpPr>
          <a:xfrm>
            <a:off x="9095117" y="1343838"/>
            <a:ext cx="2573008" cy="1724548"/>
            <a:chOff x="9408951" y="-890895"/>
            <a:chExt cx="2573008" cy="1724548"/>
          </a:xfrm>
        </p:grpSpPr>
        <p:sp>
          <p:nvSpPr>
            <p:cNvPr id="29"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30" name="Rectangle 29"/>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sp>
        <p:nvSpPr>
          <p:cNvPr id="2" name="Title 1"/>
          <p:cNvSpPr>
            <a:spLocks noGrp="1"/>
          </p:cNvSpPr>
          <p:nvPr>
            <p:ph type="title"/>
          </p:nvPr>
        </p:nvSpPr>
        <p:spPr>
          <a:xfrm>
            <a:off x="519112" y="228600"/>
            <a:ext cx="11149013" cy="747897"/>
          </a:xfrm>
        </p:spPr>
        <p:txBody>
          <a:bodyPr/>
          <a:lstStyle/>
          <a:p>
            <a:r>
              <a:rPr lang="en-US" dirty="0" smtClean="0"/>
              <a:t>Claims-Based Identity</a:t>
            </a:r>
            <a:endParaRPr lang="en-US" dirty="0"/>
          </a:p>
        </p:txBody>
      </p:sp>
      <p:pic>
        <p:nvPicPr>
          <p:cNvPr id="2053" name="WIF pipelin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52063" y="1908815"/>
            <a:ext cx="1167440" cy="973764"/>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bwMode="auto">
          <a:xfrm>
            <a:off x="8268262" y="874896"/>
            <a:ext cx="731520" cy="731520"/>
          </a:xfrm>
          <a:prstGeom prst="rect">
            <a:avLst/>
          </a:prstGeom>
          <a:solidFill>
            <a:schemeClr val="tx1">
              <a:lumMod val="75000"/>
              <a:lumOff val="25000"/>
            </a:schemeClr>
          </a:solidFill>
          <a:ln>
            <a:noFill/>
          </a:ln>
        </p:spPr>
        <p:txBody>
          <a:bodyPr vert="horz" wrap="square" lIns="45720" tIns="45720" rIns="45720" bIns="45720" numCol="1" anchor="b" anchorCtr="0" compatLnSpc="1">
            <a:prstTxWarp prst="textNoShape">
              <a:avLst/>
            </a:prstTxWarp>
          </a:bodyPr>
          <a:lstStyle/>
          <a:p>
            <a:r>
              <a:rPr lang="en-US" sz="1600" dirty="0">
                <a:solidFill>
                  <a:schemeClr val="bg1">
                    <a:alpha val="99000"/>
                  </a:schemeClr>
                </a:solidFill>
              </a:rPr>
              <a:t>Claims</a:t>
            </a:r>
          </a:p>
        </p:txBody>
      </p:sp>
      <p:sp>
        <p:nvSpPr>
          <p:cNvPr id="26" name="Rectangle 25"/>
          <p:cNvSpPr/>
          <p:nvPr/>
        </p:nvSpPr>
        <p:spPr bwMode="auto">
          <a:xfrm>
            <a:off x="2730500" y="3856630"/>
            <a:ext cx="8921818" cy="2502606"/>
          </a:xfrm>
          <a:prstGeom prst="rect">
            <a:avLst/>
          </a:prstGeom>
          <a:solidFill>
            <a:schemeClr val="bg1">
              <a:lumMod val="85000"/>
              <a:alpha val="90000"/>
            </a:schemeClr>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noAutofit/>
          </a:bodyPr>
          <a:lstStyle/>
          <a:p>
            <a:pPr defTabSz="913788" fontAlgn="base">
              <a:lnSpc>
                <a:spcPct val="90000"/>
              </a:lnSpc>
            </a:pPr>
            <a:r>
              <a:rPr lang="en-US" sz="2000" dirty="0">
                <a:solidFill>
                  <a:schemeClr val="bg2">
                    <a:lumMod val="50000"/>
                    <a:alpha val="99000"/>
                  </a:schemeClr>
                </a:solidFill>
              </a:rPr>
              <a:t>Active Directory</a:t>
            </a:r>
          </a:p>
          <a:p>
            <a:pPr defTabSz="913788" fontAlgn="base">
              <a:lnSpc>
                <a:spcPct val="90000"/>
              </a:lnSpc>
              <a:spcAft>
                <a:spcPts val="600"/>
              </a:spcAft>
            </a:pPr>
            <a:r>
              <a:rPr lang="en-US" sz="4400" dirty="0" smtClean="0">
                <a:solidFill>
                  <a:schemeClr val="accent2">
                    <a:alpha val="99000"/>
                  </a:schemeClr>
                </a:solidFill>
                <a:latin typeface="Segoe UI Light" pitchFamily="34" charset="0"/>
              </a:rPr>
              <a:t>Federation Services 2</a:t>
            </a:r>
            <a:endParaRPr lang="en-US" sz="4400" dirty="0">
              <a:solidFill>
                <a:schemeClr val="accent2">
                  <a:alpha val="99000"/>
                </a:schemeClr>
              </a:solidFill>
              <a:latin typeface="Segoe UI Light" pitchFamily="34" charset="0"/>
            </a:endParaRPr>
          </a:p>
          <a:p>
            <a:pPr defTabSz="913788" fontAlgn="base"/>
            <a:r>
              <a:rPr lang="en-US" sz="2800" dirty="0" smtClean="0">
                <a:solidFill>
                  <a:schemeClr val="bg2">
                    <a:lumMod val="50000"/>
                    <a:alpha val="99000"/>
                  </a:schemeClr>
                </a:solidFill>
              </a:rPr>
              <a:t>Windows Server Role</a:t>
            </a:r>
          </a:p>
          <a:p>
            <a:pPr defTabSz="913788" fontAlgn="base"/>
            <a:r>
              <a:rPr lang="en-US" sz="2800" dirty="0" smtClean="0">
                <a:solidFill>
                  <a:schemeClr val="bg2">
                    <a:lumMod val="50000"/>
                    <a:alpha val="99000"/>
                  </a:schemeClr>
                </a:solidFill>
              </a:rPr>
              <a:t>An STS for AD</a:t>
            </a:r>
          </a:p>
          <a:p>
            <a:pPr defTabSz="913788" fontAlgn="base"/>
            <a:r>
              <a:rPr lang="en-US" sz="2800" dirty="0" smtClean="0">
                <a:solidFill>
                  <a:schemeClr val="bg2">
                    <a:lumMod val="50000"/>
                    <a:alpha val="99000"/>
                  </a:schemeClr>
                </a:solidFill>
              </a:rPr>
              <a:t>WS-Federation, WS-Trust, SAML</a:t>
            </a:r>
            <a:endParaRPr lang="en-US" sz="2800" dirty="0">
              <a:solidFill>
                <a:schemeClr val="bg2">
                  <a:lumMod val="50000"/>
                  <a:alpha val="99000"/>
                </a:schemeClr>
              </a:solidFill>
            </a:endParaRPr>
          </a:p>
        </p:txBody>
      </p:sp>
      <p:grpSp>
        <p:nvGrpSpPr>
          <p:cNvPr id="7" name="Group 6"/>
          <p:cNvGrpSpPr/>
          <p:nvPr/>
        </p:nvGrpSpPr>
        <p:grpSpPr>
          <a:xfrm>
            <a:off x="8295034" y="1908815"/>
            <a:ext cx="1119305" cy="910604"/>
            <a:chOff x="8126216" y="-1012633"/>
            <a:chExt cx="1119305" cy="910604"/>
          </a:xfrm>
        </p:grpSpPr>
        <p:sp>
          <p:nvSpPr>
            <p:cNvPr id="33"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9"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50" name="Group 49"/>
          <p:cNvGrpSpPr/>
          <p:nvPr/>
        </p:nvGrpSpPr>
        <p:grpSpPr>
          <a:xfrm>
            <a:off x="1407599" y="1981132"/>
            <a:ext cx="1043866" cy="771107"/>
            <a:chOff x="-649698" y="1228115"/>
            <a:chExt cx="1168810" cy="863403"/>
          </a:xfrm>
        </p:grpSpPr>
        <p:grpSp>
          <p:nvGrpSpPr>
            <p:cNvPr id="49" name="Group 48"/>
            <p:cNvGrpSpPr/>
            <p:nvPr/>
          </p:nvGrpSpPr>
          <p:grpSpPr>
            <a:xfrm>
              <a:off x="-649698" y="1228115"/>
              <a:ext cx="1168810" cy="863403"/>
              <a:chOff x="-1631694" y="803378"/>
              <a:chExt cx="1168810" cy="863403"/>
            </a:xfrm>
          </p:grpSpPr>
          <p:sp>
            <p:nvSpPr>
              <p:cNvPr id="48" name="Rectangle 47"/>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4" name="Picture 3"/>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p:cNvGrpSpPr/>
          <p:nvPr/>
        </p:nvGrpSpPr>
        <p:grpSpPr>
          <a:xfrm>
            <a:off x="838921" y="1990780"/>
            <a:ext cx="1032829" cy="1043779"/>
            <a:chOff x="4309069" y="4226808"/>
            <a:chExt cx="1032829" cy="1043779"/>
          </a:xfrm>
        </p:grpSpPr>
        <p:sp>
          <p:nvSpPr>
            <p:cNvPr id="44"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p:cNvGrpSpPr/>
          <p:nvPr/>
        </p:nvGrpSpPr>
        <p:grpSpPr>
          <a:xfrm>
            <a:off x="660183" y="4663861"/>
            <a:ext cx="1825832" cy="1564060"/>
            <a:chOff x="644919" y="4502608"/>
            <a:chExt cx="1926876" cy="1650617"/>
          </a:xfrm>
        </p:grpSpPr>
        <p:sp>
          <p:nvSpPr>
            <p:cNvPr id="63" name="Isosceles Triangle 62"/>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52" name="Group 51"/>
            <p:cNvGrpSpPr/>
            <p:nvPr/>
          </p:nvGrpSpPr>
          <p:grpSpPr>
            <a:xfrm>
              <a:off x="987709" y="5108633"/>
              <a:ext cx="1037834" cy="958035"/>
              <a:chOff x="1794674" y="3936014"/>
              <a:chExt cx="1336141" cy="1233406"/>
            </a:xfrm>
          </p:grpSpPr>
          <p:sp>
            <p:nvSpPr>
              <p:cNvPr id="57"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8" name="Group 57"/>
              <p:cNvGrpSpPr/>
              <p:nvPr/>
            </p:nvGrpSpPr>
            <p:grpSpPr>
              <a:xfrm>
                <a:off x="1794674" y="4339140"/>
                <a:ext cx="821570" cy="830280"/>
                <a:chOff x="5842384" y="3704919"/>
                <a:chExt cx="1032829" cy="1043779"/>
              </a:xfrm>
              <a:solidFill>
                <a:schemeClr val="bg1"/>
              </a:solidFill>
            </p:grpSpPr>
            <p:sp>
              <p:nvSpPr>
                <p:cNvPr id="59"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5" name="Group 54"/>
          <p:cNvGrpSpPr/>
          <p:nvPr/>
        </p:nvGrpSpPr>
        <p:grpSpPr>
          <a:xfrm>
            <a:off x="859489" y="4800701"/>
            <a:ext cx="1427220" cy="1427220"/>
            <a:chOff x="3063950" y="4018671"/>
            <a:chExt cx="1427220" cy="1427220"/>
          </a:xfrm>
        </p:grpSpPr>
        <p:sp>
          <p:nvSpPr>
            <p:cNvPr id="68"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69"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2054" name="Group 2053"/>
          <p:cNvGrpSpPr/>
          <p:nvPr/>
        </p:nvGrpSpPr>
        <p:grpSpPr>
          <a:xfrm>
            <a:off x="7633825" y="1681077"/>
            <a:ext cx="600109" cy="600109"/>
            <a:chOff x="6591300" y="3068386"/>
            <a:chExt cx="600109" cy="600109"/>
          </a:xfrm>
        </p:grpSpPr>
        <p:sp>
          <p:nvSpPr>
            <p:cNvPr id="2051" name="Rectangle 2050"/>
            <p:cNvSpPr/>
            <p:nvPr/>
          </p:nvSpPr>
          <p:spPr bwMode="auto">
            <a:xfrm>
              <a:off x="6591300" y="3068386"/>
              <a:ext cx="600109" cy="60010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 name="cookie"/>
            <p:cNvSpPr>
              <a:spLocks noEditPoints="1"/>
            </p:cNvSpPr>
            <p:nvPr/>
          </p:nvSpPr>
          <p:spPr bwMode="black">
            <a:xfrm>
              <a:off x="6689342" y="3126952"/>
              <a:ext cx="404024" cy="48297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57200" rIns="82305" bIns="41153" numCol="1" anchor="t" anchorCtr="0" compatLnSpc="1">
              <a:prstTxWarp prst="textNoShape">
                <a:avLst/>
              </a:prstTxWarp>
            </a:bodyPr>
            <a:lstStyle/>
            <a:p>
              <a:pPr algn="ctr"/>
              <a:endParaRPr lang="en-US" sz="1600">
                <a:solidFill>
                  <a:schemeClr val="bg1">
                    <a:alpha val="99000"/>
                  </a:schemeClr>
                </a:solidFill>
              </a:endParaRPr>
            </a:p>
          </p:txBody>
        </p:sp>
      </p:grpSp>
      <p:grpSp>
        <p:nvGrpSpPr>
          <p:cNvPr id="2055" name="Group 2054" hidden="1"/>
          <p:cNvGrpSpPr/>
          <p:nvPr/>
        </p:nvGrpSpPr>
        <p:grpSpPr>
          <a:xfrm>
            <a:off x="2730500" y="1678105"/>
            <a:ext cx="5451549" cy="2056235"/>
            <a:chOff x="2730500" y="1678105"/>
            <a:chExt cx="5451549" cy="2056235"/>
          </a:xfrm>
        </p:grpSpPr>
        <p:sp>
          <p:nvSpPr>
            <p:cNvPr id="27" name="Rectangle 26"/>
            <p:cNvSpPr/>
            <p:nvPr/>
          </p:nvSpPr>
          <p:spPr bwMode="auto">
            <a:xfrm>
              <a:off x="2730500" y="1678105"/>
              <a:ext cx="5451549" cy="2056235"/>
            </a:xfrm>
            <a:prstGeom prst="rect">
              <a:avLst/>
            </a:prstGeom>
            <a:solidFill>
              <a:schemeClr val="bg1">
                <a:lumMod val="85000"/>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91440" numCol="1" spcCol="0" rtlCol="0" anchor="b" anchorCtr="0" compatLnSpc="1">
              <a:prstTxWarp prst="textNoShape">
                <a:avLst/>
              </a:prstTxWarp>
              <a:noAutofit/>
            </a:bodyPr>
            <a:lstStyle/>
            <a:p>
              <a:pPr marL="177800" defTabSz="913788" fontAlgn="base">
                <a:spcAft>
                  <a:spcPts val="600"/>
                </a:spcAft>
              </a:pPr>
              <a:r>
                <a:rPr lang="en-US" sz="1600" dirty="0" smtClean="0">
                  <a:solidFill>
                    <a:schemeClr val="bg2">
                      <a:lumMod val="50000"/>
                      <a:alpha val="99000"/>
                    </a:schemeClr>
                  </a:solidFill>
                </a:rPr>
                <a:t>.NET Framework Extension</a:t>
              </a:r>
            </a:p>
            <a:p>
              <a:pPr marL="177800" defTabSz="913788" fontAlgn="base">
                <a:spcAft>
                  <a:spcPts val="600"/>
                </a:spcAft>
              </a:pPr>
              <a:r>
                <a:rPr lang="en-US" sz="1600" dirty="0" smtClean="0">
                  <a:solidFill>
                    <a:schemeClr val="bg2">
                      <a:lumMod val="50000"/>
                      <a:alpha val="99000"/>
                    </a:schemeClr>
                  </a:solidFill>
                </a:rPr>
                <a:t>Programming model for claims</a:t>
              </a:r>
            </a:p>
            <a:p>
              <a:pPr marL="177800" defTabSz="913788" fontAlgn="base">
                <a:spcAft>
                  <a:spcPts val="600"/>
                </a:spcAft>
              </a:pPr>
              <a:r>
                <a:rPr lang="en-US" sz="1600" dirty="0" smtClean="0">
                  <a:solidFill>
                    <a:schemeClr val="bg2">
                      <a:lumMod val="50000"/>
                      <a:alpha val="99000"/>
                    </a:schemeClr>
                  </a:solidFill>
                </a:rPr>
                <a:t>Visual Studio Tools &amp; Templates</a:t>
              </a:r>
              <a:endParaRPr lang="en-US" sz="1600" dirty="0">
                <a:solidFill>
                  <a:schemeClr val="bg2">
                    <a:lumMod val="50000"/>
                    <a:alpha val="99000"/>
                  </a:schemeClr>
                </a:solidFill>
              </a:endParaRPr>
            </a:p>
          </p:txBody>
        </p:sp>
        <p:grpSp>
          <p:nvGrpSpPr>
            <p:cNvPr id="2048" name="Group 2047"/>
            <p:cNvGrpSpPr/>
            <p:nvPr/>
          </p:nvGrpSpPr>
          <p:grpSpPr>
            <a:xfrm>
              <a:off x="3051289" y="1884620"/>
              <a:ext cx="4749617" cy="805310"/>
              <a:chOff x="3051289" y="1884620"/>
              <a:chExt cx="4749617" cy="805310"/>
            </a:xfrm>
          </p:grpSpPr>
          <p:pic>
            <p:nvPicPr>
              <p:cNvPr id="1026" name="Picture 2" descr="E:\PPT\Power Point\Microsoft Clip Organizer\Microsoft Logos\microsoft-dot-net-new-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1289" y="1884620"/>
                <a:ext cx="3032089" cy="74877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6175734" y="1890662"/>
                <a:ext cx="0" cy="780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287875" y="1942033"/>
                <a:ext cx="1513031" cy="747897"/>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Windows Identity Foundation</a:t>
                </a:r>
                <a:endParaRPr lang="en-US" dirty="0">
                  <a:gradFill>
                    <a:gsLst>
                      <a:gs pos="0">
                        <a:srgbClr val="292929">
                          <a:lumMod val="90000"/>
                          <a:lumOff val="10000"/>
                        </a:srgbClr>
                      </a:gs>
                      <a:gs pos="86000">
                        <a:srgbClr val="292929">
                          <a:lumMod val="90000"/>
                          <a:lumOff val="10000"/>
                        </a:srgbClr>
                      </a:gs>
                    </a:gsLst>
                    <a:lin ang="5400000" scaled="0"/>
                  </a:gradFill>
                </a:endParaRPr>
              </a:p>
            </p:txBody>
          </p:sp>
        </p:grpSp>
      </p:grpSp>
    </p:spTree>
    <p:extLst>
      <p:ext uri="{BB962C8B-B14F-4D97-AF65-F5344CB8AC3E}">
        <p14:creationId xmlns:p14="http://schemas.microsoft.com/office/powerpoint/2010/main" val="32074474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left)">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wipe(up)">
                                      <p:cBhvr>
                                        <p:cTn id="22" dur="500"/>
                                        <p:tgtEl>
                                          <p:spTgt spid="20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64" presetClass="path" presetSubtype="0" decel="100000" fill="hold" nodeType="clickEffect">
                                  <p:stCondLst>
                                    <p:cond delay="0"/>
                                  </p:stCondLst>
                                  <p:childTnLst>
                                    <p:animMotion origin="layout" path="M 3.75E-6 4.81481E-6 L 3.75E-6 -0.45533 " pathEditMode="relative" rAng="0" ptsTypes="AA">
                                      <p:cBhvr>
                                        <p:cTn id="31" dur="750" fill="hold"/>
                                        <p:tgtEl>
                                          <p:spTgt spid="55"/>
                                        </p:tgtEl>
                                        <p:attrNameLst>
                                          <p:attrName>ppt_x</p:attrName>
                                          <p:attrName>ppt_y</p:attrName>
                                        </p:attrNameLst>
                                      </p:cBhvr>
                                      <p:rCtr x="0" y="-22778"/>
                                    </p:animMotion>
                                  </p:childTnLst>
                                </p:cTn>
                              </p:par>
                            </p:childTnLst>
                          </p:cTn>
                        </p:par>
                      </p:childTnLst>
                    </p:cTn>
                  </p:par>
                  <p:par>
                    <p:cTn id="32" fill="hold">
                      <p:stCondLst>
                        <p:cond delay="indefinite"/>
                      </p:stCondLst>
                      <p:childTnLst>
                        <p:par>
                          <p:cTn id="33" fill="hold">
                            <p:stCondLst>
                              <p:cond delay="0"/>
                            </p:stCondLst>
                            <p:childTnLst>
                              <p:par>
                                <p:cTn id="34" presetID="63" presetClass="path" presetSubtype="0" decel="100000" fill="hold" nodeType="clickEffect">
                                  <p:stCondLst>
                                    <p:cond delay="250"/>
                                  </p:stCondLst>
                                  <p:childTnLst>
                                    <p:animMotion origin="layout" path="M 3.75E-6 -0.45533 L 0.37005 -0.45533 " pathEditMode="relative" rAng="0" ptsTypes="AA">
                                      <p:cBhvr>
                                        <p:cTn id="35" dur="1500" fill="hold"/>
                                        <p:tgtEl>
                                          <p:spTgt spid="55"/>
                                        </p:tgtEl>
                                        <p:attrNameLst>
                                          <p:attrName>ppt_x</p:attrName>
                                          <p:attrName>ppt_y</p:attrName>
                                        </p:attrNameLst>
                                      </p:cBhvr>
                                      <p:rCtr x="18503" y="0"/>
                                    </p:animMotion>
                                  </p:childTnLst>
                                </p:cTn>
                              </p:par>
                              <p:par>
                                <p:cTn id="36" presetID="22" presetClass="entr" presetSubtype="8" fill="hold" grpId="0" nodeType="with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wipe(left)">
                                      <p:cBhvr>
                                        <p:cTn id="38" dur="750"/>
                                        <p:tgtEl>
                                          <p:spTgt spid="7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54"/>
                                        </p:tgtEl>
                                        <p:attrNameLst>
                                          <p:attrName>style.visibility</p:attrName>
                                        </p:attrNameLst>
                                      </p:cBhvr>
                                      <p:to>
                                        <p:strVal val="visible"/>
                                      </p:to>
                                    </p:set>
                                    <p:animEffect transition="in" filter="fade">
                                      <p:cBhvr>
                                        <p:cTn id="48" dur="500"/>
                                        <p:tgtEl>
                                          <p:spTgt spid="2054"/>
                                        </p:tgtEl>
                                      </p:cBhvr>
                                    </p:animEffect>
                                  </p:childTnLst>
                                </p:cTn>
                              </p:par>
                              <p:par>
                                <p:cTn id="49" presetID="35" presetClass="path" presetSubtype="0" decel="100000" fill="hold" nodeType="withEffect">
                                  <p:stCondLst>
                                    <p:cond delay="250"/>
                                  </p:stCondLst>
                                  <p:childTnLst>
                                    <p:animMotion origin="layout" path="M -1.25E-6 1.11111E-6 L -0.45989 1.11111E-6 " pathEditMode="relative" rAng="0" ptsTypes="AA">
                                      <p:cBhvr>
                                        <p:cTn id="50" dur="1500" fill="hold"/>
                                        <p:tgtEl>
                                          <p:spTgt spid="2054"/>
                                        </p:tgtEl>
                                        <p:attrNameLst>
                                          <p:attrName>ppt_x</p:attrName>
                                          <p:attrName>ppt_y</p:attrName>
                                        </p:attrNameLst>
                                      </p:cBhvr>
                                      <p:rCtr x="-22995" y="0"/>
                                    </p:animMotion>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055"/>
                                        </p:tgtEl>
                                        <p:attrNameLst>
                                          <p:attrName>style.visibility</p:attrName>
                                        </p:attrNameLst>
                                      </p:cBhvr>
                                      <p:to>
                                        <p:strVal val="visible"/>
                                      </p:to>
                                    </p:set>
                                    <p:animEffect transition="in" filter="fade">
                                      <p:cBhvr>
                                        <p:cTn id="60"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P spid="73" grpId="0" animBg="1"/>
      <p:bldP spid="74" grpId="0" animBg="1"/>
      <p:bldP spid="21"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Basic Use of WIF with a Web Role</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13907114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reeform 16"/>
          <p:cNvSpPr>
            <a:spLocks noEditPoints="1"/>
          </p:cNvSpPr>
          <p:nvPr/>
        </p:nvSpPr>
        <p:spPr bwMode="auto">
          <a:xfrm>
            <a:off x="2729552" y="1678106"/>
            <a:ext cx="5817014" cy="4369448"/>
          </a:xfrm>
          <a:custGeom>
            <a:avLst/>
            <a:gdLst>
              <a:gd name="T0" fmla="*/ 1154 w 1764"/>
              <a:gd name="T1" fmla="*/ 295 h 1281"/>
              <a:gd name="T2" fmla="*/ 789 w 1764"/>
              <a:gd name="T3" fmla="*/ 191 h 1281"/>
              <a:gd name="T4" fmla="*/ 862 w 1764"/>
              <a:gd name="T5" fmla="*/ 641 h 1281"/>
              <a:gd name="T6" fmla="*/ 789 w 1764"/>
              <a:gd name="T7" fmla="*/ 1090 h 1281"/>
              <a:gd name="T8" fmla="*/ 1154 w 1764"/>
              <a:gd name="T9" fmla="*/ 987 h 1281"/>
              <a:gd name="T10" fmla="*/ 1209 w 1764"/>
              <a:gd name="T11" fmla="*/ 641 h 1281"/>
              <a:gd name="T12" fmla="*/ 1154 w 1764"/>
              <a:gd name="T13" fmla="*/ 295 h 1281"/>
              <a:gd name="T14" fmla="*/ 1704 w 1764"/>
              <a:gd name="T15" fmla="*/ 451 h 1281"/>
              <a:gd name="T16" fmla="*/ 1186 w 1764"/>
              <a:gd name="T17" fmla="*/ 304 h 1281"/>
              <a:gd name="T18" fmla="*/ 1235 w 1764"/>
              <a:gd name="T19" fmla="*/ 641 h 1281"/>
              <a:gd name="T20" fmla="*/ 1186 w 1764"/>
              <a:gd name="T21" fmla="*/ 977 h 1281"/>
              <a:gd name="T22" fmla="*/ 1704 w 1764"/>
              <a:gd name="T23" fmla="*/ 830 h 1281"/>
              <a:gd name="T24" fmla="*/ 1764 w 1764"/>
              <a:gd name="T25" fmla="*/ 641 h 1281"/>
              <a:gd name="T26" fmla="*/ 1704 w 1764"/>
              <a:gd name="T27" fmla="*/ 451 h 1281"/>
              <a:gd name="T28" fmla="*/ 1700 w 1764"/>
              <a:gd name="T29" fmla="*/ 801 h 1281"/>
              <a:gd name="T30" fmla="*/ 1655 w 1764"/>
              <a:gd name="T31" fmla="*/ 641 h 1281"/>
              <a:gd name="T32" fmla="*/ 1700 w 1764"/>
              <a:gd name="T33" fmla="*/ 480 h 1281"/>
              <a:gd name="T34" fmla="*/ 1745 w 1764"/>
              <a:gd name="T35" fmla="*/ 641 h 1281"/>
              <a:gd name="T36" fmla="*/ 1700 w 1764"/>
              <a:gd name="T37" fmla="*/ 801 h 1281"/>
              <a:gd name="T38" fmla="*/ 755 w 1764"/>
              <a:gd name="T39" fmla="*/ 181 h 1281"/>
              <a:gd name="T40" fmla="*/ 181 w 1764"/>
              <a:gd name="T41" fmla="*/ 18 h 1281"/>
              <a:gd name="T42" fmla="*/ 0 w 1764"/>
              <a:gd name="T43" fmla="*/ 641 h 1281"/>
              <a:gd name="T44" fmla="*/ 181 w 1764"/>
              <a:gd name="T45" fmla="*/ 1263 h 1281"/>
              <a:gd name="T46" fmla="*/ 755 w 1764"/>
              <a:gd name="T47" fmla="*/ 1100 h 1281"/>
              <a:gd name="T48" fmla="*/ 838 w 1764"/>
              <a:gd name="T49" fmla="*/ 641 h 1281"/>
              <a:gd name="T50" fmla="*/ 755 w 1764"/>
              <a:gd name="T51" fmla="*/ 181 h 1281"/>
              <a:gd name="T52" fmla="*/ 178 w 1764"/>
              <a:gd name="T53" fmla="*/ 1221 h 1281"/>
              <a:gd name="T54" fmla="*/ 26 w 1764"/>
              <a:gd name="T55" fmla="*/ 641 h 1281"/>
              <a:gd name="T56" fmla="*/ 178 w 1764"/>
              <a:gd name="T57" fmla="*/ 60 h 1281"/>
              <a:gd name="T58" fmla="*/ 329 w 1764"/>
              <a:gd name="T59" fmla="*/ 641 h 1281"/>
              <a:gd name="T60" fmla="*/ 178 w 1764"/>
              <a:gd name="T61" fmla="*/ 122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4" h="1281">
                <a:moveTo>
                  <a:pt x="1154" y="295"/>
                </a:moveTo>
                <a:cubicBezTo>
                  <a:pt x="789" y="191"/>
                  <a:pt x="789" y="191"/>
                  <a:pt x="789" y="191"/>
                </a:cubicBezTo>
                <a:cubicBezTo>
                  <a:pt x="837" y="281"/>
                  <a:pt x="862" y="465"/>
                  <a:pt x="862" y="641"/>
                </a:cubicBezTo>
                <a:cubicBezTo>
                  <a:pt x="862" y="817"/>
                  <a:pt x="837" y="1001"/>
                  <a:pt x="789" y="1090"/>
                </a:cubicBezTo>
                <a:cubicBezTo>
                  <a:pt x="1154" y="987"/>
                  <a:pt x="1154" y="987"/>
                  <a:pt x="1154" y="987"/>
                </a:cubicBezTo>
                <a:cubicBezTo>
                  <a:pt x="1182" y="931"/>
                  <a:pt x="1209" y="809"/>
                  <a:pt x="1209" y="641"/>
                </a:cubicBezTo>
                <a:cubicBezTo>
                  <a:pt x="1209" y="472"/>
                  <a:pt x="1182" y="350"/>
                  <a:pt x="1154" y="295"/>
                </a:cubicBezTo>
                <a:close/>
                <a:moveTo>
                  <a:pt x="1704" y="451"/>
                </a:moveTo>
                <a:cubicBezTo>
                  <a:pt x="1186" y="304"/>
                  <a:pt x="1186" y="304"/>
                  <a:pt x="1186" y="304"/>
                </a:cubicBezTo>
                <a:cubicBezTo>
                  <a:pt x="1218" y="382"/>
                  <a:pt x="1235" y="514"/>
                  <a:pt x="1235" y="641"/>
                </a:cubicBezTo>
                <a:cubicBezTo>
                  <a:pt x="1235" y="768"/>
                  <a:pt x="1218" y="900"/>
                  <a:pt x="1186" y="977"/>
                </a:cubicBezTo>
                <a:cubicBezTo>
                  <a:pt x="1704" y="830"/>
                  <a:pt x="1704" y="830"/>
                  <a:pt x="1704" y="830"/>
                </a:cubicBezTo>
                <a:cubicBezTo>
                  <a:pt x="1745" y="816"/>
                  <a:pt x="1764" y="745"/>
                  <a:pt x="1764" y="641"/>
                </a:cubicBezTo>
                <a:cubicBezTo>
                  <a:pt x="1764" y="536"/>
                  <a:pt x="1738" y="464"/>
                  <a:pt x="1704" y="451"/>
                </a:cubicBezTo>
                <a:close/>
                <a:moveTo>
                  <a:pt x="1700" y="801"/>
                </a:moveTo>
                <a:cubicBezTo>
                  <a:pt x="1675" y="801"/>
                  <a:pt x="1655" y="729"/>
                  <a:pt x="1655" y="641"/>
                </a:cubicBezTo>
                <a:cubicBezTo>
                  <a:pt x="1655" y="552"/>
                  <a:pt x="1675" y="480"/>
                  <a:pt x="1700" y="480"/>
                </a:cubicBezTo>
                <a:cubicBezTo>
                  <a:pt x="1725" y="480"/>
                  <a:pt x="1745" y="552"/>
                  <a:pt x="1745" y="641"/>
                </a:cubicBezTo>
                <a:cubicBezTo>
                  <a:pt x="1745" y="729"/>
                  <a:pt x="1725" y="801"/>
                  <a:pt x="1700" y="801"/>
                </a:cubicBezTo>
                <a:close/>
                <a:moveTo>
                  <a:pt x="755" y="181"/>
                </a:moveTo>
                <a:cubicBezTo>
                  <a:pt x="181" y="18"/>
                  <a:pt x="181" y="18"/>
                  <a:pt x="181" y="18"/>
                </a:cubicBezTo>
                <a:cubicBezTo>
                  <a:pt x="79" y="0"/>
                  <a:pt x="0" y="297"/>
                  <a:pt x="0" y="641"/>
                </a:cubicBezTo>
                <a:cubicBezTo>
                  <a:pt x="0" y="984"/>
                  <a:pt x="96" y="1281"/>
                  <a:pt x="181" y="1263"/>
                </a:cubicBezTo>
                <a:cubicBezTo>
                  <a:pt x="755" y="1100"/>
                  <a:pt x="755" y="1100"/>
                  <a:pt x="755" y="1100"/>
                </a:cubicBezTo>
                <a:cubicBezTo>
                  <a:pt x="799" y="1041"/>
                  <a:pt x="838" y="869"/>
                  <a:pt x="838" y="641"/>
                </a:cubicBezTo>
                <a:cubicBezTo>
                  <a:pt x="838" y="413"/>
                  <a:pt x="799" y="240"/>
                  <a:pt x="755" y="181"/>
                </a:cubicBezTo>
                <a:close/>
                <a:moveTo>
                  <a:pt x="178" y="1221"/>
                </a:moveTo>
                <a:cubicBezTo>
                  <a:pt x="94" y="1221"/>
                  <a:pt x="26" y="961"/>
                  <a:pt x="26" y="641"/>
                </a:cubicBezTo>
                <a:cubicBezTo>
                  <a:pt x="26" y="320"/>
                  <a:pt x="94" y="60"/>
                  <a:pt x="178" y="60"/>
                </a:cubicBezTo>
                <a:cubicBezTo>
                  <a:pt x="261" y="60"/>
                  <a:pt x="329" y="320"/>
                  <a:pt x="329" y="641"/>
                </a:cubicBezTo>
                <a:cubicBezTo>
                  <a:pt x="329" y="961"/>
                  <a:pt x="261" y="1221"/>
                  <a:pt x="178" y="12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smtClean="0"/>
              <a:t>WIF Pipeline for ASP.NET</a:t>
            </a:r>
            <a:endParaRPr lang="en-US" dirty="0"/>
          </a:p>
        </p:txBody>
      </p:sp>
      <p:sp>
        <p:nvSpPr>
          <p:cNvPr id="9" name="TextBox 8"/>
          <p:cNvSpPr txBox="1"/>
          <p:nvPr/>
        </p:nvSpPr>
        <p:spPr>
          <a:xfrm>
            <a:off x="3942812" y="2976534"/>
            <a:ext cx="891704" cy="461665"/>
          </a:xfrm>
          <a:prstGeom prst="rect">
            <a:avLst/>
          </a:prstGeom>
          <a:noFill/>
        </p:spPr>
        <p:txBody>
          <a:bodyPr wrap="square" lIns="0" tIns="0" rIns="0" bIns="0" rtlCol="0">
            <a:spAutoFit/>
          </a:bodyPr>
          <a:lstStyle/>
          <a:p>
            <a:r>
              <a:rPr lang="en-US" sz="3000" dirty="0">
                <a:solidFill>
                  <a:schemeClr val="bg1">
                    <a:alpha val="99000"/>
                  </a:schemeClr>
                </a:solidFill>
                <a:latin typeface="Segoe UI Light" pitchFamily="34" charset="0"/>
              </a:rPr>
              <a:t>FAM</a:t>
            </a:r>
          </a:p>
        </p:txBody>
      </p:sp>
      <p:sp>
        <p:nvSpPr>
          <p:cNvPr id="25" name="TextBox 24"/>
          <p:cNvSpPr txBox="1"/>
          <p:nvPr/>
        </p:nvSpPr>
        <p:spPr>
          <a:xfrm>
            <a:off x="5661753" y="2976534"/>
            <a:ext cx="1040420" cy="461665"/>
          </a:xfrm>
          <a:prstGeom prst="rect">
            <a:avLst/>
          </a:prstGeom>
          <a:noFill/>
        </p:spPr>
        <p:txBody>
          <a:bodyPr wrap="square" lIns="0" tIns="0" rIns="0" bIns="0" rtlCol="0">
            <a:spAutoFit/>
          </a:bodyPr>
          <a:lstStyle/>
          <a:p>
            <a:r>
              <a:rPr lang="en-US" sz="3000" dirty="0">
                <a:solidFill>
                  <a:schemeClr val="bg1">
                    <a:alpha val="99000"/>
                  </a:schemeClr>
                </a:solidFill>
                <a:latin typeface="Segoe UI Light" pitchFamily="34" charset="0"/>
              </a:rPr>
              <a:t>SAM</a:t>
            </a:r>
          </a:p>
        </p:txBody>
      </p:sp>
      <p:sp>
        <p:nvSpPr>
          <p:cNvPr id="26" name="TextBox 25"/>
          <p:cNvSpPr txBox="1"/>
          <p:nvPr/>
        </p:nvSpPr>
        <p:spPr>
          <a:xfrm>
            <a:off x="6886338" y="2976534"/>
            <a:ext cx="1050511" cy="461665"/>
          </a:xfrm>
          <a:prstGeom prst="rect">
            <a:avLst/>
          </a:prstGeom>
          <a:noFill/>
        </p:spPr>
        <p:txBody>
          <a:bodyPr wrap="square" lIns="0" tIns="0" rIns="0" bIns="0" rtlCol="0">
            <a:spAutoFit/>
          </a:bodyPr>
          <a:lstStyle/>
          <a:p>
            <a:r>
              <a:rPr lang="en-US" sz="3000" dirty="0">
                <a:solidFill>
                  <a:schemeClr val="bg1">
                    <a:alpha val="99000"/>
                  </a:schemeClr>
                </a:solidFill>
                <a:latin typeface="Segoe UI Light" pitchFamily="34" charset="0"/>
              </a:rPr>
              <a:t>CAM</a:t>
            </a:r>
          </a:p>
        </p:txBody>
      </p:sp>
      <p:sp>
        <p:nvSpPr>
          <p:cNvPr id="16" name="TextBox 15"/>
          <p:cNvSpPr txBox="1"/>
          <p:nvPr/>
        </p:nvSpPr>
        <p:spPr>
          <a:xfrm>
            <a:off x="3942812" y="3525283"/>
            <a:ext cx="1784525" cy="738664"/>
          </a:xfrm>
          <a:prstGeom prst="rect">
            <a:avLst/>
          </a:prstGeom>
          <a:noFill/>
        </p:spPr>
        <p:txBody>
          <a:bodyPr wrap="square" lIns="0" tIns="0" rIns="0" bIns="0" rtlCol="0">
            <a:spAutoFit/>
          </a:bodyPr>
          <a:lstStyle/>
          <a:p>
            <a:r>
              <a:rPr lang="en-US" sz="1600" dirty="0" smtClean="0">
                <a:solidFill>
                  <a:schemeClr val="bg1">
                    <a:alpha val="99000"/>
                  </a:schemeClr>
                </a:solidFill>
              </a:rPr>
              <a:t>Redirect</a:t>
            </a:r>
            <a:endParaRPr lang="en-US" sz="1600" dirty="0">
              <a:solidFill>
                <a:schemeClr val="bg1">
                  <a:alpha val="99000"/>
                </a:schemeClr>
              </a:solidFill>
            </a:endParaRPr>
          </a:p>
          <a:p>
            <a:r>
              <a:rPr lang="en-US" sz="1600" dirty="0" smtClean="0">
                <a:solidFill>
                  <a:schemeClr val="bg1">
                    <a:alpha val="99000"/>
                  </a:schemeClr>
                </a:solidFill>
              </a:rPr>
              <a:t>Token </a:t>
            </a:r>
            <a:r>
              <a:rPr lang="en-US" sz="1600" dirty="0">
                <a:solidFill>
                  <a:schemeClr val="bg1">
                    <a:alpha val="99000"/>
                  </a:schemeClr>
                </a:solidFill>
              </a:rPr>
              <a:t>handling</a:t>
            </a:r>
          </a:p>
          <a:p>
            <a:r>
              <a:rPr lang="en-US" sz="1600" dirty="0" smtClean="0">
                <a:solidFill>
                  <a:schemeClr val="bg1">
                    <a:alpha val="99000"/>
                  </a:schemeClr>
                </a:solidFill>
              </a:rPr>
              <a:t>Claims </a:t>
            </a:r>
            <a:r>
              <a:rPr lang="en-US" sz="1600" dirty="0">
                <a:solidFill>
                  <a:schemeClr val="bg1">
                    <a:alpha val="99000"/>
                  </a:schemeClr>
                </a:solidFill>
              </a:rPr>
              <a:t>filtering</a:t>
            </a:r>
          </a:p>
        </p:txBody>
      </p:sp>
      <p:sp>
        <p:nvSpPr>
          <p:cNvPr id="29" name="TextBox 28"/>
          <p:cNvSpPr txBox="1"/>
          <p:nvPr/>
        </p:nvSpPr>
        <p:spPr>
          <a:xfrm>
            <a:off x="5661753" y="3525283"/>
            <a:ext cx="925258" cy="246221"/>
          </a:xfrm>
          <a:prstGeom prst="rect">
            <a:avLst/>
          </a:prstGeom>
          <a:noFill/>
        </p:spPr>
        <p:txBody>
          <a:bodyPr wrap="square" lIns="0" tIns="0" rIns="0" bIns="0" rtlCol="0">
            <a:spAutoFit/>
          </a:bodyPr>
          <a:lstStyle/>
          <a:p>
            <a:r>
              <a:rPr lang="en-US" sz="1600" dirty="0" smtClean="0">
                <a:solidFill>
                  <a:schemeClr val="bg1">
                    <a:alpha val="99000"/>
                  </a:schemeClr>
                </a:solidFill>
              </a:rPr>
              <a:t>Session</a:t>
            </a:r>
            <a:endParaRPr lang="en-US" sz="1600" dirty="0">
              <a:solidFill>
                <a:schemeClr val="bg1">
                  <a:alpha val="99000"/>
                </a:schemeClr>
              </a:solidFill>
            </a:endParaRPr>
          </a:p>
        </p:txBody>
      </p:sp>
      <p:sp>
        <p:nvSpPr>
          <p:cNvPr id="30" name="TextBox 29"/>
          <p:cNvSpPr txBox="1"/>
          <p:nvPr/>
        </p:nvSpPr>
        <p:spPr>
          <a:xfrm>
            <a:off x="6886338" y="3525283"/>
            <a:ext cx="1478142" cy="492443"/>
          </a:xfrm>
          <a:prstGeom prst="rect">
            <a:avLst/>
          </a:prstGeom>
          <a:noFill/>
        </p:spPr>
        <p:txBody>
          <a:bodyPr wrap="square" lIns="0" tIns="0" rIns="0" bIns="0" rtlCol="0">
            <a:spAutoFit/>
          </a:bodyPr>
          <a:lstStyle/>
          <a:p>
            <a:r>
              <a:rPr lang="en-US" sz="1600" dirty="0">
                <a:solidFill>
                  <a:schemeClr val="bg1">
                    <a:alpha val="99000"/>
                  </a:schemeClr>
                </a:solidFill>
              </a:rPr>
              <a:t>Claims-Based</a:t>
            </a:r>
          </a:p>
          <a:p>
            <a:r>
              <a:rPr lang="en-US" sz="1600" dirty="0">
                <a:solidFill>
                  <a:schemeClr val="bg1">
                    <a:alpha val="99000"/>
                  </a:schemeClr>
                </a:solidFill>
              </a:rPr>
              <a:t>Authorization</a:t>
            </a:r>
          </a:p>
        </p:txBody>
      </p:sp>
      <p:sp>
        <p:nvSpPr>
          <p:cNvPr id="32" name="Rectangle 31"/>
          <p:cNvSpPr/>
          <p:nvPr/>
        </p:nvSpPr>
        <p:spPr bwMode="auto">
          <a:xfrm>
            <a:off x="519112" y="1678106"/>
            <a:ext cx="2107974" cy="4681130"/>
          </a:xfrm>
          <a:prstGeom prst="rect">
            <a:avLst/>
          </a:prstGeom>
          <a:solidFill>
            <a:schemeClr val="bg1">
              <a:lumMod val="85000"/>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33" name="Up-Down Arrow 32"/>
          <p:cNvSpPr/>
          <p:nvPr/>
        </p:nvSpPr>
        <p:spPr bwMode="auto">
          <a:xfrm>
            <a:off x="1355336" y="3034559"/>
            <a:ext cx="435526" cy="162930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37" name="Group 36"/>
          <p:cNvGrpSpPr/>
          <p:nvPr/>
        </p:nvGrpSpPr>
        <p:grpSpPr>
          <a:xfrm>
            <a:off x="1407599" y="1981132"/>
            <a:ext cx="1043866" cy="771107"/>
            <a:chOff x="-649698" y="1228115"/>
            <a:chExt cx="1168810" cy="863403"/>
          </a:xfrm>
        </p:grpSpPr>
        <p:grpSp>
          <p:nvGrpSpPr>
            <p:cNvPr id="40" name="Group 39"/>
            <p:cNvGrpSpPr/>
            <p:nvPr/>
          </p:nvGrpSpPr>
          <p:grpSpPr>
            <a:xfrm>
              <a:off x="-649698" y="1228115"/>
              <a:ext cx="1168810" cy="863403"/>
              <a:chOff x="-1631694" y="803378"/>
              <a:chExt cx="1168810" cy="863403"/>
            </a:xfrm>
          </p:grpSpPr>
          <p:sp>
            <p:nvSpPr>
              <p:cNvPr id="42" name="Rectangle 41"/>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1"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p:cNvGrpSpPr/>
          <p:nvPr/>
        </p:nvGrpSpPr>
        <p:grpSpPr>
          <a:xfrm>
            <a:off x="838921" y="1990780"/>
            <a:ext cx="1032829" cy="1043779"/>
            <a:chOff x="4309069" y="4226808"/>
            <a:chExt cx="1032829" cy="1043779"/>
          </a:xfrm>
        </p:grpSpPr>
        <p:sp>
          <p:nvSpPr>
            <p:cNvPr id="45"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p:cNvGrpSpPr/>
          <p:nvPr/>
        </p:nvGrpSpPr>
        <p:grpSpPr>
          <a:xfrm>
            <a:off x="660183" y="4663861"/>
            <a:ext cx="1825832" cy="1564060"/>
            <a:chOff x="644919" y="4502608"/>
            <a:chExt cx="1926876" cy="1650617"/>
          </a:xfrm>
        </p:grpSpPr>
        <p:sp>
          <p:nvSpPr>
            <p:cNvPr id="50" name="Isosceles Triangle 49"/>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51" name="Group 50"/>
            <p:cNvGrpSpPr/>
            <p:nvPr/>
          </p:nvGrpSpPr>
          <p:grpSpPr>
            <a:xfrm>
              <a:off x="987709" y="5108633"/>
              <a:ext cx="1037834" cy="958035"/>
              <a:chOff x="1794674" y="3936014"/>
              <a:chExt cx="1336141" cy="1233406"/>
            </a:xfrm>
          </p:grpSpPr>
          <p:sp>
            <p:nvSpPr>
              <p:cNvPr id="52"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3" name="Group 52"/>
              <p:cNvGrpSpPr/>
              <p:nvPr/>
            </p:nvGrpSpPr>
            <p:grpSpPr>
              <a:xfrm>
                <a:off x="1794674" y="4339140"/>
                <a:ext cx="821570" cy="830280"/>
                <a:chOff x="5842384" y="3704919"/>
                <a:chExt cx="1032829" cy="1043779"/>
              </a:xfrm>
              <a:solidFill>
                <a:schemeClr val="bg1"/>
              </a:solidFill>
            </p:grpSpPr>
            <p:sp>
              <p:nvSpPr>
                <p:cNvPr id="54"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8" name="Group 57"/>
          <p:cNvGrpSpPr/>
          <p:nvPr/>
        </p:nvGrpSpPr>
        <p:grpSpPr>
          <a:xfrm>
            <a:off x="4219071" y="4562263"/>
            <a:ext cx="731520" cy="731520"/>
            <a:chOff x="3063950" y="4018671"/>
            <a:chExt cx="1427220" cy="1427220"/>
          </a:xfrm>
        </p:grpSpPr>
        <p:sp>
          <p:nvSpPr>
            <p:cNvPr id="59"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60"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61" name="Right Arrow 60"/>
          <p:cNvSpPr/>
          <p:nvPr/>
        </p:nvSpPr>
        <p:spPr bwMode="auto">
          <a:xfrm>
            <a:off x="2451465" y="2385059"/>
            <a:ext cx="837645"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14" name="Group 13"/>
          <p:cNvGrpSpPr/>
          <p:nvPr/>
        </p:nvGrpSpPr>
        <p:grpSpPr>
          <a:xfrm>
            <a:off x="8295034" y="2746371"/>
            <a:ext cx="3373091" cy="1724548"/>
            <a:chOff x="8295034" y="1343838"/>
            <a:chExt cx="3373091" cy="1724548"/>
          </a:xfrm>
        </p:grpSpPr>
        <p:grpSp>
          <p:nvGrpSpPr>
            <p:cNvPr id="62" name="Group 61"/>
            <p:cNvGrpSpPr/>
            <p:nvPr/>
          </p:nvGrpSpPr>
          <p:grpSpPr>
            <a:xfrm>
              <a:off x="9095117" y="1343838"/>
              <a:ext cx="2573008" cy="1724548"/>
              <a:chOff x="9408951" y="-890895"/>
              <a:chExt cx="2573008" cy="1724548"/>
            </a:xfrm>
          </p:grpSpPr>
          <p:sp>
            <p:nvSpPr>
              <p:cNvPr id="63"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64" name="Rectangle 63"/>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65" name="Group 64"/>
            <p:cNvGrpSpPr/>
            <p:nvPr/>
          </p:nvGrpSpPr>
          <p:grpSpPr>
            <a:xfrm>
              <a:off x="8295034" y="1908815"/>
              <a:ext cx="1119305" cy="910604"/>
              <a:chOff x="8126216" y="-1012633"/>
              <a:chExt cx="1119305" cy="910604"/>
            </a:xfrm>
          </p:grpSpPr>
          <p:sp>
            <p:nvSpPr>
              <p:cNvPr id="66"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69" name="Rectangle 68"/>
          <p:cNvSpPr/>
          <p:nvPr/>
        </p:nvSpPr>
        <p:spPr bwMode="auto">
          <a:xfrm>
            <a:off x="5719809" y="4562263"/>
            <a:ext cx="731520" cy="731520"/>
          </a:xfrm>
          <a:prstGeom prst="rect">
            <a:avLst/>
          </a:prstGeom>
          <a:solidFill>
            <a:schemeClr val="tx1">
              <a:lumMod val="75000"/>
              <a:lumOff val="25000"/>
            </a:schemeClr>
          </a:solidFill>
          <a:ln>
            <a:noFill/>
          </a:ln>
        </p:spPr>
        <p:txBody>
          <a:bodyPr vert="horz" wrap="square" lIns="45720" tIns="45720" rIns="45720" bIns="45720" numCol="1" anchor="b" anchorCtr="0" compatLnSpc="1">
            <a:prstTxWarp prst="textNoShape">
              <a:avLst/>
            </a:prstTxWarp>
          </a:bodyPr>
          <a:lstStyle/>
          <a:p>
            <a:r>
              <a:rPr lang="en-US" sz="1600" dirty="0">
                <a:solidFill>
                  <a:schemeClr val="bg1">
                    <a:alpha val="99000"/>
                  </a:schemeClr>
                </a:solidFill>
              </a:rPr>
              <a:t>Claims</a:t>
            </a:r>
          </a:p>
        </p:txBody>
      </p:sp>
      <p:grpSp>
        <p:nvGrpSpPr>
          <p:cNvPr id="70" name="Group 69"/>
          <p:cNvGrpSpPr/>
          <p:nvPr/>
        </p:nvGrpSpPr>
        <p:grpSpPr>
          <a:xfrm>
            <a:off x="7205646" y="4562263"/>
            <a:ext cx="731520" cy="731520"/>
            <a:chOff x="6591300" y="3068386"/>
            <a:chExt cx="600109" cy="600109"/>
          </a:xfrm>
        </p:grpSpPr>
        <p:sp>
          <p:nvSpPr>
            <p:cNvPr id="71" name="Rectangle 70"/>
            <p:cNvSpPr/>
            <p:nvPr/>
          </p:nvSpPr>
          <p:spPr bwMode="auto">
            <a:xfrm>
              <a:off x="6591300" y="3068386"/>
              <a:ext cx="600109" cy="60010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 name="cookie"/>
            <p:cNvSpPr>
              <a:spLocks noEditPoints="1"/>
            </p:cNvSpPr>
            <p:nvPr/>
          </p:nvSpPr>
          <p:spPr bwMode="black">
            <a:xfrm>
              <a:off x="6689342" y="3126952"/>
              <a:ext cx="404024" cy="48297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57200" rIns="82305" bIns="41153" numCol="1" anchor="t" anchorCtr="0" compatLnSpc="1">
              <a:prstTxWarp prst="textNoShape">
                <a:avLst/>
              </a:prstTxWarp>
            </a:bodyPr>
            <a:lstStyle/>
            <a:p>
              <a:pPr algn="ctr"/>
              <a:endParaRPr lang="en-US" sz="1600">
                <a:solidFill>
                  <a:schemeClr val="bg1">
                    <a:alpha val="99000"/>
                  </a:schemeClr>
                </a:solidFill>
              </a:endParaRPr>
            </a:p>
          </p:txBody>
        </p:sp>
      </p:grpSp>
    </p:spTree>
    <p:extLst>
      <p:ext uri="{BB962C8B-B14F-4D97-AF65-F5344CB8AC3E}">
        <p14:creationId xmlns:p14="http://schemas.microsoft.com/office/powerpoint/2010/main" val="2177924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fade">
                                      <p:cBhvr>
                                        <p:cTn id="27" dur="500"/>
                                        <p:tgtEl>
                                          <p:spTgt spid="16">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1" end="1"/>
                                            </p:txEl>
                                          </p:spTgt>
                                        </p:tgtEl>
                                        <p:attrNameLst>
                                          <p:attrName>style.visibility</p:attrName>
                                        </p:attrNameLst>
                                      </p:cBhvr>
                                      <p:to>
                                        <p:strVal val="visible"/>
                                      </p:to>
                                    </p:set>
                                    <p:animEffect transition="in" filter="fade">
                                      <p:cBhvr>
                                        <p:cTn id="30" dur="500"/>
                                        <p:tgtEl>
                                          <p:spTgt spid="16">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xEl>
                                              <p:pRg st="2" end="2"/>
                                            </p:txEl>
                                          </p:spTgt>
                                        </p:tgtEl>
                                        <p:attrNameLst>
                                          <p:attrName>style.visibility</p:attrName>
                                        </p:attrNameLst>
                                      </p:cBhvr>
                                      <p:to>
                                        <p:strVal val="visible"/>
                                      </p:to>
                                    </p:set>
                                    <p:animEffect transition="in" filter="fade">
                                      <p:cBhvr>
                                        <p:cTn id="33" dur="500"/>
                                        <p:tgtEl>
                                          <p:spTgt spid="16">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fade">
                                      <p:cBhvr>
                                        <p:cTn id="38" dur="500"/>
                                        <p:tgtEl>
                                          <p:spTgt spid="6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5" grpId="0"/>
      <p:bldP spid="26" grpId="0"/>
      <p:bldP spid="16" grpId="0" uiExpand="1" build="p"/>
      <p:bldP spid="29" grpId="0"/>
      <p:bldP spid="30" grpId="0"/>
      <p:bldP spid="6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9"/>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1844</TotalTime>
  <Words>4992</Words>
  <Application>Microsoft Office PowerPoint</Application>
  <PresentationFormat>Custom</PresentationFormat>
  <Paragraphs>259</Paragraphs>
  <Slides>23</Slides>
  <Notes>23</Notes>
  <HiddenSlides>1</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1_MS1444_Windows Azure Template 16x9_r08b</vt:lpstr>
      <vt:lpstr>1_White with Consolas font for code slides</vt:lpstr>
      <vt:lpstr>Identity &amp; Access Control in the Cloud</vt:lpstr>
      <vt:lpstr>Agenda</vt:lpstr>
      <vt:lpstr>PowerPoint Presentation</vt:lpstr>
      <vt:lpstr>Scenarios</vt:lpstr>
      <vt:lpstr>PowerPoint Presentation</vt:lpstr>
      <vt:lpstr>A Service-Oriented Approach to Identity</vt:lpstr>
      <vt:lpstr>Claims-Based Identity</vt:lpstr>
      <vt:lpstr>Basic Use of WIF with a Web Role</vt:lpstr>
      <vt:lpstr>WIF Pipeline for ASP.NET</vt:lpstr>
      <vt:lpstr>PowerPoint Presentation</vt:lpstr>
      <vt:lpstr>WIF in Windows Azure</vt:lpstr>
      <vt:lpstr>PowerPoint Presentation</vt:lpstr>
      <vt:lpstr>Authenticating Users from Business Partners (I)</vt:lpstr>
      <vt:lpstr>Authenticating Users from Business Partners (II)</vt:lpstr>
      <vt:lpstr>Using ACS for  Managing Relationships,  Home Realm Discovery and token normalization</vt:lpstr>
      <vt:lpstr>ACS</vt:lpstr>
      <vt:lpstr>Authenticating Users from Web and Social Providers</vt:lpstr>
      <vt:lpstr>Authenticating Users from Web and Social Providers</vt:lpstr>
      <vt:lpstr>FabrikamShipping:  Automating Customer Sign-up from Social Providers via ACS</vt:lpstr>
      <vt:lpstr>PowerPoint Presentation</vt:lpstr>
      <vt:lpstr>[Almost] the Same Applies to Web Services</vt:lpstr>
      <vt:lpstr>PowerPoint Presentation</vt:lpstr>
      <vt:lpstr>PowerPoint Presentation</vt:lpstr>
    </vt:vector>
  </TitlesOfParts>
  <Manager>&lt;Content Manager Name Here&gt;</Manager>
  <Company>Artitudes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Identity and Access Control</dc:title>
  <dc:subject>&lt;Event Name Here&gt;</dc:subject>
  <dc:creator>Greg Flowers (Artitudes Design Inc)</dc:creator>
  <dc:description>Template: Greg Flowers, Artitudes Design
Formatting:
Event Date:
Event Location:
Audience Type:</dc:description>
  <cp:lastModifiedBy>James Conard</cp:lastModifiedBy>
  <cp:revision>204</cp:revision>
  <dcterms:created xsi:type="dcterms:W3CDTF">2011-12-07T03:47:39Z</dcterms:created>
  <dcterms:modified xsi:type="dcterms:W3CDTF">2012-06-16T18:04:56Z</dcterms:modified>
</cp:coreProperties>
</file>