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5"/>
  </p:notesMasterIdLst>
  <p:handoutMasterIdLst>
    <p:handoutMasterId r:id="rId36"/>
  </p:handoutMasterIdLst>
  <p:sldIdLst>
    <p:sldId id="364" r:id="rId6"/>
    <p:sldId id="362" r:id="rId7"/>
    <p:sldId id="366" r:id="rId8"/>
    <p:sldId id="372" r:id="rId9"/>
    <p:sldId id="373" r:id="rId10"/>
    <p:sldId id="414" r:id="rId11"/>
    <p:sldId id="374" r:id="rId12"/>
    <p:sldId id="375" r:id="rId13"/>
    <p:sldId id="376" r:id="rId14"/>
    <p:sldId id="378" r:id="rId15"/>
    <p:sldId id="379" r:id="rId16"/>
    <p:sldId id="380" r:id="rId17"/>
    <p:sldId id="383" r:id="rId18"/>
    <p:sldId id="384" r:id="rId19"/>
    <p:sldId id="385" r:id="rId20"/>
    <p:sldId id="415" r:id="rId21"/>
    <p:sldId id="398" r:id="rId22"/>
    <p:sldId id="399" r:id="rId23"/>
    <p:sldId id="401" r:id="rId24"/>
    <p:sldId id="402" r:id="rId25"/>
    <p:sldId id="411" r:id="rId26"/>
    <p:sldId id="422" r:id="rId27"/>
    <p:sldId id="416" r:id="rId28"/>
    <p:sldId id="417" r:id="rId29"/>
    <p:sldId id="418" r:id="rId30"/>
    <p:sldId id="419" r:id="rId31"/>
    <p:sldId id="420" r:id="rId32"/>
    <p:sldId id="421" r:id="rId33"/>
    <p:sldId id="360"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2585" autoAdjust="0"/>
    <p:restoredTop sz="76557" autoAdjust="0"/>
  </p:normalViewPr>
  <p:slideViewPr>
    <p:cSldViewPr snapToGrid="0" snapToObjects="1">
      <p:cViewPr varScale="1">
        <p:scale>
          <a:sx n="71" d="100"/>
          <a:sy n="71" d="100"/>
        </p:scale>
        <p:origin x="-108" y="-168"/>
      </p:cViewPr>
      <p:guideLst>
        <p:guide orient="horz" pos="144"/>
        <p:guide orient="horz" pos="1200"/>
        <p:guide orient="horz" pos="2736"/>
        <p:guide orient="horz" pos="4176"/>
        <p:guide orient="horz" pos="1488"/>
        <p:guide orient="horz" pos="912"/>
        <p:guide pos="3839"/>
        <p:guide pos="327"/>
        <p:guide pos="1190"/>
        <p:guide pos="7350"/>
        <p:guide pos="7063"/>
        <p:guide pos="611"/>
        <p:guide pos="1989"/>
      </p:guideLst>
    </p:cSldViewPr>
  </p:slideViewPr>
  <p:notesTextViewPr>
    <p:cViewPr>
      <p:scale>
        <a:sx n="100" d="100"/>
        <a:sy n="100" d="100"/>
      </p:scale>
      <p:origin x="0" y="0"/>
    </p:cViewPr>
  </p:notesTextViewPr>
  <p:sorterViewPr>
    <p:cViewPr>
      <p:scale>
        <a:sx n="100" d="100"/>
        <a:sy n="100" d="100"/>
      </p:scale>
      <p:origin x="0" y="186"/>
    </p:cViewPr>
  </p:sorterViewPr>
  <p:notesViewPr>
    <p:cSldViewPr snapToGrid="0" snapToObjects="1"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83583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5010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07750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79079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09526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1285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98558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258044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078117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774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68212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25885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143645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82511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276398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462212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809819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956095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51391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405303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64351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478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21420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933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418788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70965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 Failure would be cool.</a:t>
            </a:r>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8</a:t>
            </a:fld>
            <a:endParaRPr lang="en-US"/>
          </a:p>
        </p:txBody>
      </p:sp>
    </p:spTree>
    <p:extLst>
      <p:ext uri="{BB962C8B-B14F-4D97-AF65-F5344CB8AC3E}">
        <p14:creationId xmlns:p14="http://schemas.microsoft.com/office/powerpoint/2010/main" val="391886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6FF32-28F8-4EF5-B688-6D72C7D9B789}" type="slidenum">
              <a:rPr lang="en-US" smtClean="0"/>
              <a:t>9</a:t>
            </a:fld>
            <a:endParaRPr lang="en-US"/>
          </a:p>
        </p:txBody>
      </p:sp>
    </p:spTree>
    <p:extLst>
      <p:ext uri="{BB962C8B-B14F-4D97-AF65-F5344CB8AC3E}">
        <p14:creationId xmlns:p14="http://schemas.microsoft.com/office/powerpoint/2010/main" val="391886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79574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ndows Azur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5845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0.png"/><Relationship Id="rId12"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5.png"/><Relationship Id="rId9" Type="http://schemas.microsoft.com/office/2007/relationships/hdphoto" Target="../media/hdphoto5.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0.png"/><Relationship Id="rId12"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5.png"/><Relationship Id="rId9" Type="http://schemas.microsoft.com/office/2007/relationships/hdphoto" Target="../media/hdphoto5.wdp"/><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24.wmf"/><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18.png"/><Relationship Id="rId5" Type="http://schemas.microsoft.com/office/2007/relationships/hdphoto" Target="../media/hdphoto6.wdp"/><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24.wmf"/><Relationship Id="rId5" Type="http://schemas.microsoft.com/office/2007/relationships/hdphoto" Target="../media/hdphoto8.wdp"/><Relationship Id="rId10" Type="http://schemas.microsoft.com/office/2007/relationships/hdphoto" Target="../media/hdphoto6.wdp"/><Relationship Id="rId4" Type="http://schemas.openxmlformats.org/officeDocument/2006/relationships/image" Target="../media/image28.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microsoft.com/office/2007/relationships/hdphoto" Target="../media/hdphoto9.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8.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24.wmf"/><Relationship Id="rId10" Type="http://schemas.openxmlformats.org/officeDocument/2006/relationships/image" Target="../media/image30.png"/><Relationship Id="rId4" Type="http://schemas.microsoft.com/office/2007/relationships/hdphoto" Target="../media/hdphoto8.wdp"/><Relationship Id="rId9" Type="http://schemas.microsoft.com/office/2007/relationships/hdphoto" Target="../media/hdphoto6.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microsoft.com/office/2007/relationships/hdphoto" Target="../media/hdphoto8.wdp"/><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image" Target="../media/image17.png"/><Relationship Id="rId5" Type="http://schemas.microsoft.com/office/2007/relationships/hdphoto" Target="../media/hdphoto8.wdp"/><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microsoft.com/office/2007/relationships/hdphoto" Target="../media/hdphoto4.wdp"/><Relationship Id="rId5"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Running on an Azure Virtual Network</a:t>
            </a:r>
            <a:endParaRPr lang="en-US" dirty="0"/>
          </a:p>
        </p:txBody>
      </p:sp>
      <p:sp>
        <p:nvSpPr>
          <p:cNvPr id="3" name="Subtitle 2"/>
          <p:cNvSpPr>
            <a:spLocks noGrp="1"/>
          </p:cNvSpPr>
          <p:nvPr>
            <p:ph type="subTitle" idx="11"/>
          </p:nvPr>
        </p:nvSpPr>
        <p:spPr/>
        <p:txBody>
          <a:bodyPr/>
          <a:lstStyle/>
          <a:p>
            <a:r>
              <a:rPr lang="en-US" dirty="0"/>
              <a:t>Speaker</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3257971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800" dirty="0" smtClean="0"/>
              <a:t>The Technology to Provision a Platform Image</a:t>
            </a:r>
            <a:endParaRPr lang="en-US" sz="4800"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4" name="Rectangle 13"/>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5" name="Rectangle 14"/>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7" name="TextBox 16"/>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 name="TextBox 17"/>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9" name="TextBox 18"/>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26" name="TextBox 25"/>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28" name="Rectangle 27"/>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Platform Storage Repository</a:t>
            </a:r>
            <a:endParaRPr lang="en-US" sz="1200" dirty="0">
              <a:solidFill>
                <a:schemeClr val="bg1">
                  <a:alpha val="99000"/>
                </a:schemeClr>
              </a:solidFill>
            </a:endParaRPr>
          </a:p>
        </p:txBody>
      </p:sp>
      <p:sp>
        <p:nvSpPr>
          <p:cNvPr id="29" name="Rectangle 28"/>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31" name="Rectangle 30"/>
          <p:cNvSpPr/>
          <p:nvPr/>
        </p:nvSpPr>
        <p:spPr>
          <a:xfrm>
            <a:off x="3797166" y="2124362"/>
            <a:ext cx="1380744" cy="777240"/>
          </a:xfrm>
          <a:prstGeom prst="rect">
            <a:avLst/>
          </a:prstGeom>
          <a:blipFill>
            <a:blip r:embed="rId6"/>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32" name="Rectangle 31"/>
          <p:cNvSpPr/>
          <p:nvPr/>
        </p:nvSpPr>
        <p:spPr>
          <a:xfrm>
            <a:off x="3793387" y="1248638"/>
            <a:ext cx="1381728" cy="777422"/>
          </a:xfrm>
          <a:prstGeom prst="rect">
            <a:avLst/>
          </a:prstGeom>
          <a:blipFill>
            <a:blip r:embed="rId6"/>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37" name="TextBox 36"/>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38" name="Rectangle 37"/>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40" name="TextBox 39"/>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34" name="Rectangular Callout 33"/>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43" name="Bent-Up Arrow 42"/>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44" name="Bent-Up Arrow 43"/>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1039"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58" name="Up-Down Arrow 57"/>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0" name="TextBox 59"/>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61" name="Left-Right Arrow 60"/>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62" name="Left-Right Arrow 61"/>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63" name="Bent Arrow 62"/>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50" name="Rectangle 49"/>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1026"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42"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7" name="Rectangle 6"/>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51" name="Picture 50"/>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54" name="Picture 53"/>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1029" name="Picture 5"/>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1028"/>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1028"/>
                                        </p:tgtEl>
                                      </p:cBhvr>
                                    </p:animEffect>
                                    <p:anim calcmode="lin" valueType="num">
                                      <p:cBhvr>
                                        <p:cTn id="20" dur="2000"/>
                                        <p:tgtEl>
                                          <p:spTgt spid="10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1028"/>
                                        </p:tgtEl>
                                        <p:attrNameLst>
                                          <p:attrName>ppt_h</p:attrName>
                                        </p:attrNameLst>
                                      </p:cBhvr>
                                      <p:tavLst>
                                        <p:tav tm="0">
                                          <p:val>
                                            <p:strVal val="ppt_h"/>
                                          </p:val>
                                        </p:tav>
                                        <p:tav tm="100000">
                                          <p:val>
                                            <p:strVal val="ppt_h"/>
                                          </p:val>
                                        </p:tav>
                                      </p:tavLst>
                                    </p:anim>
                                    <p:set>
                                      <p:cBhvr>
                                        <p:cTn id="22" dur="1" fill="hold">
                                          <p:stCondLst>
                                            <p:cond delay="1999"/>
                                          </p:stCondLst>
                                        </p:cTn>
                                        <p:tgtEl>
                                          <p:spTgt spid="1028"/>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fade">
                                      <p:cBhvr>
                                        <p:cTn id="25" dur="2000"/>
                                        <p:tgtEl>
                                          <p:spTgt spid="1029"/>
                                        </p:tgtEl>
                                      </p:cBhvr>
                                    </p:animEffect>
                                    <p:anim calcmode="lin" valueType="num">
                                      <p:cBhvr>
                                        <p:cTn id="26" dur="2000" fill="hold"/>
                                        <p:tgtEl>
                                          <p:spTgt spid="1029"/>
                                        </p:tgtEl>
                                        <p:attrNameLst>
                                          <p:attrName>ppt_w</p:attrName>
                                        </p:attrNameLst>
                                      </p:cBhvr>
                                      <p:tavLst>
                                        <p:tav tm="0" fmla="#ppt_w*sin(2.5*pi*$)">
                                          <p:val>
                                            <p:fltVal val="0"/>
                                          </p:val>
                                        </p:tav>
                                        <p:tav tm="100000">
                                          <p:val>
                                            <p:fltVal val="1"/>
                                          </p:val>
                                        </p:tav>
                                      </p:tavLst>
                                    </p:anim>
                                    <p:anim calcmode="lin" valueType="num">
                                      <p:cBhvr>
                                        <p:cTn id="27" dur="2000" fill="hold"/>
                                        <p:tgtEl>
                                          <p:spTgt spid="102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1029"/>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43"/>
                                        </p:tgtEl>
                                        <p:attrNameLst>
                                          <p:attrName>style.color</p:attrName>
                                        </p:attrNameLst>
                                      </p:cBhvr>
                                      <p:to>
                                        <a:schemeClr val="bg1"/>
                                      </p:to>
                                    </p:animClr>
                                    <p:animClr clrSpc="rgb" dir="cw">
                                      <p:cBhvr>
                                        <p:cTn id="42" dur="250" autoRev="1" fill="remove"/>
                                        <p:tgtEl>
                                          <p:spTgt spid="43"/>
                                        </p:tgtEl>
                                        <p:attrNameLst>
                                          <p:attrName>fillcolor</p:attrName>
                                        </p:attrNameLst>
                                      </p:cBhvr>
                                      <p:to>
                                        <a:schemeClr val="bg1"/>
                                      </p:to>
                                    </p:animClr>
                                    <p:set>
                                      <p:cBhvr>
                                        <p:cTn id="43" dur="250" autoRev="1" fill="remove"/>
                                        <p:tgtEl>
                                          <p:spTgt spid="43"/>
                                        </p:tgtEl>
                                        <p:attrNameLst>
                                          <p:attrName>fill.type</p:attrName>
                                        </p:attrNameLst>
                                      </p:cBhvr>
                                      <p:to>
                                        <p:strVal val="solid"/>
                                      </p:to>
                                    </p:set>
                                    <p:set>
                                      <p:cBhvr>
                                        <p:cTn id="44" dur="250" autoRev="1" fill="remove"/>
                                        <p:tgtEl>
                                          <p:spTgt spid="43"/>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44"/>
                                        </p:tgtEl>
                                        <p:attrNameLst>
                                          <p:attrName>style.color</p:attrName>
                                        </p:attrNameLst>
                                      </p:cBhvr>
                                      <p:to>
                                        <a:schemeClr val="bg1"/>
                                      </p:to>
                                    </p:animClr>
                                    <p:animClr clrSpc="rgb" dir="cw">
                                      <p:cBhvr>
                                        <p:cTn id="54" dur="250" autoRev="1" fill="remove"/>
                                        <p:tgtEl>
                                          <p:spTgt spid="44"/>
                                        </p:tgtEl>
                                        <p:attrNameLst>
                                          <p:attrName>fillcolor</p:attrName>
                                        </p:attrNameLst>
                                      </p:cBhvr>
                                      <p:to>
                                        <a:schemeClr val="bg1"/>
                                      </p:to>
                                    </p:animClr>
                                    <p:set>
                                      <p:cBhvr>
                                        <p:cTn id="55" dur="250" autoRev="1" fill="remove"/>
                                        <p:tgtEl>
                                          <p:spTgt spid="44"/>
                                        </p:tgtEl>
                                        <p:attrNameLst>
                                          <p:attrName>fill.type</p:attrName>
                                        </p:attrNameLst>
                                      </p:cBhvr>
                                      <p:to>
                                        <p:strVal val="solid"/>
                                      </p:to>
                                    </p:set>
                                    <p:set>
                                      <p:cBhvr>
                                        <p:cTn id="56" dur="250" autoRev="1" fill="remove"/>
                                        <p:tgtEl>
                                          <p:spTgt spid="44"/>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39"/>
                                        </p:tgtEl>
                                        <p:attrNameLst>
                                          <p:attrName>style.visibility</p:attrName>
                                        </p:attrNameLst>
                                      </p:cBhvr>
                                      <p:to>
                                        <p:strVal val="visible"/>
                                      </p:to>
                                    </p:set>
                                    <p:animEffect transition="in" filter="fade">
                                      <p:cBhvr>
                                        <p:cTn id="70" dur="500"/>
                                        <p:tgtEl>
                                          <p:spTgt spid="1039"/>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down)">
                                      <p:cBhvr>
                                        <p:cTn id="83" dur="500"/>
                                        <p:tgtEl>
                                          <p:spTgt spid="5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down)">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anim calcmode="lin" valueType="num">
                                      <p:cBhvr>
                                        <p:cTn id="92" dur="1000" fill="hold"/>
                                        <p:tgtEl>
                                          <p:spTgt spid="24"/>
                                        </p:tgtEl>
                                        <p:attrNameLst>
                                          <p:attrName>ppt_x</p:attrName>
                                        </p:attrNameLst>
                                      </p:cBhvr>
                                      <p:tavLst>
                                        <p:tav tm="0">
                                          <p:val>
                                            <p:strVal val="#ppt_x"/>
                                          </p:val>
                                        </p:tav>
                                        <p:tav tm="100000">
                                          <p:val>
                                            <p:strVal val="#ppt_x"/>
                                          </p:val>
                                        </p:tav>
                                      </p:tavLst>
                                    </p:anim>
                                    <p:anim calcmode="lin" valueType="num">
                                      <p:cBhvr>
                                        <p:cTn id="93" dur="1000" fill="hold"/>
                                        <p:tgtEl>
                                          <p:spTgt spid="24"/>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1500"/>
                            </p:stCondLst>
                            <p:childTnLst>
                              <p:par>
                                <p:cTn id="99" presetID="16" presetClass="entr" presetSubtype="42" fill="hold" grpId="0" nodeType="after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barn(outHorizontal)">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1000"/>
                                        <p:tgtEl>
                                          <p:spTgt spid="22"/>
                                        </p:tgtEl>
                                      </p:cBhvr>
                                    </p:animEffect>
                                    <p:anim calcmode="lin" valueType="num">
                                      <p:cBhvr>
                                        <p:cTn id="107" dur="1000" fill="hold"/>
                                        <p:tgtEl>
                                          <p:spTgt spid="22"/>
                                        </p:tgtEl>
                                        <p:attrNameLst>
                                          <p:attrName>ppt_x</p:attrName>
                                        </p:attrNameLst>
                                      </p:cBhvr>
                                      <p:tavLst>
                                        <p:tav tm="0">
                                          <p:val>
                                            <p:strVal val="#ppt_x"/>
                                          </p:val>
                                        </p:tav>
                                        <p:tav tm="100000">
                                          <p:val>
                                            <p:strVal val="#ppt_x"/>
                                          </p:val>
                                        </p:tav>
                                      </p:tavLst>
                                    </p:anim>
                                    <p:anim calcmode="lin" valueType="num">
                                      <p:cBhvr>
                                        <p:cTn id="108" dur="1000" fill="hold"/>
                                        <p:tgtEl>
                                          <p:spTgt spid="22"/>
                                        </p:tgtEl>
                                        <p:attrNameLst>
                                          <p:attrName>ppt_y</p:attrName>
                                        </p:attrNameLst>
                                      </p:cBhvr>
                                      <p:tavLst>
                                        <p:tav tm="0">
                                          <p:val>
                                            <p:strVal val="#ppt_y+.1"/>
                                          </p:val>
                                        </p:tav>
                                        <p:tav tm="100000">
                                          <p:val>
                                            <p:strVal val="#ppt_y"/>
                                          </p:val>
                                        </p:tav>
                                      </p:tavLst>
                                    </p:anim>
                                  </p:childTnLst>
                                </p:cTn>
                              </p:par>
                            </p:childTnLst>
                          </p:cTn>
                        </p:par>
                        <p:par>
                          <p:cTn id="109" fill="hold">
                            <p:stCondLst>
                              <p:cond delay="1000"/>
                            </p:stCondLst>
                            <p:childTnLst>
                              <p:par>
                                <p:cTn id="110" presetID="10" presetClass="entr" presetSubtype="0"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childTnLst>
                          </p:cTn>
                        </p:par>
                        <p:par>
                          <p:cTn id="113" fill="hold">
                            <p:stCondLst>
                              <p:cond delay="1500"/>
                            </p:stCondLst>
                            <p:childTnLst>
                              <p:par>
                                <p:cTn id="114" presetID="16" presetClass="entr" presetSubtype="37" fill="hold" grpId="0"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arn(out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1000"/>
                                        <p:tgtEl>
                                          <p:spTgt spid="23"/>
                                        </p:tgtEl>
                                      </p:cBhvr>
                                    </p:animEffect>
                                    <p:anim calcmode="lin" valueType="num">
                                      <p:cBhvr>
                                        <p:cTn id="122" dur="1000" fill="hold"/>
                                        <p:tgtEl>
                                          <p:spTgt spid="23"/>
                                        </p:tgtEl>
                                        <p:attrNameLst>
                                          <p:attrName>ppt_x</p:attrName>
                                        </p:attrNameLst>
                                      </p:cBhvr>
                                      <p:tavLst>
                                        <p:tav tm="0">
                                          <p:val>
                                            <p:strVal val="#ppt_x"/>
                                          </p:val>
                                        </p:tav>
                                        <p:tav tm="100000">
                                          <p:val>
                                            <p:strVal val="#ppt_x"/>
                                          </p:val>
                                        </p:tav>
                                      </p:tavLst>
                                    </p:anim>
                                    <p:anim calcmode="lin" valueType="num">
                                      <p:cBhvr>
                                        <p:cTn id="123" dur="1000" fill="hold"/>
                                        <p:tgtEl>
                                          <p:spTgt spid="23"/>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childTnLst>
                          </p:cTn>
                        </p:par>
                        <p:par>
                          <p:cTn id="128" fill="hold">
                            <p:stCondLst>
                              <p:cond delay="1500"/>
                            </p:stCondLst>
                            <p:childTnLst>
                              <p:par>
                                <p:cTn id="129" presetID="16" presetClass="entr" presetSubtype="37" fill="hold" grpId="0" nodeType="after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barn(outVertical)">
                                      <p:cBhvr>
                                        <p:cTn id="131" dur="500"/>
                                        <p:tgtEl>
                                          <p:spTgt spid="62"/>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1000"/>
                                        <p:tgtEl>
                                          <p:spTgt spid="25"/>
                                        </p:tgtEl>
                                      </p:cBhvr>
                                    </p:animEffect>
                                    <p:anim calcmode="lin" valueType="num">
                                      <p:cBhvr>
                                        <p:cTn id="137" dur="1000" fill="hold"/>
                                        <p:tgtEl>
                                          <p:spTgt spid="25"/>
                                        </p:tgtEl>
                                        <p:attrNameLst>
                                          <p:attrName>ppt_x</p:attrName>
                                        </p:attrNameLst>
                                      </p:cBhvr>
                                      <p:tavLst>
                                        <p:tav tm="0">
                                          <p:val>
                                            <p:strVal val="#ppt_x"/>
                                          </p:val>
                                        </p:tav>
                                        <p:tav tm="100000">
                                          <p:val>
                                            <p:strVal val="#ppt_x"/>
                                          </p:val>
                                        </p:tav>
                                      </p:tavLst>
                                    </p:anim>
                                    <p:anim calcmode="lin" valueType="num">
                                      <p:cBhvr>
                                        <p:cTn id="138" dur="1000" fill="hold"/>
                                        <p:tgtEl>
                                          <p:spTgt spid="25"/>
                                        </p:tgtEl>
                                        <p:attrNameLst>
                                          <p:attrName>ppt_y</p:attrName>
                                        </p:attrNameLst>
                                      </p:cBhvr>
                                      <p:tavLst>
                                        <p:tav tm="0">
                                          <p:val>
                                            <p:strVal val="#ppt_y+.1"/>
                                          </p:val>
                                        </p:tav>
                                        <p:tav tm="100000">
                                          <p:val>
                                            <p:strVal val="#ppt_y"/>
                                          </p:val>
                                        </p:tav>
                                      </p:tavLst>
                                    </p:anim>
                                  </p:childTnLst>
                                </p:cTn>
                              </p:par>
                            </p:childTnLst>
                          </p:cTn>
                        </p:par>
                        <p:par>
                          <p:cTn id="139" fill="hold">
                            <p:stCondLst>
                              <p:cond delay="1000"/>
                            </p:stCondLst>
                            <p:childTnLst>
                              <p:par>
                                <p:cTn id="140" presetID="10" presetClass="entr" presetSubtype="0" fill="hold" grpId="0" nodeType="after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childTnLst>
                          </p:cTn>
                        </p:par>
                        <p:par>
                          <p:cTn id="143" fill="hold">
                            <p:stCondLst>
                              <p:cond delay="1500"/>
                            </p:stCondLst>
                            <p:childTnLst>
                              <p:par>
                                <p:cTn id="144" presetID="22" presetClass="entr" presetSubtype="2" fill="hold" grpId="1" nodeType="after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righ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B865"/>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par>
                          <p:cTn id="153" fill="hold">
                            <p:stCondLst>
                              <p:cond delay="2000"/>
                            </p:stCondLst>
                            <p:childTnLst>
                              <p:par>
                                <p:cTn id="154" presetID="8" presetClass="emph" presetSubtype="0" fill="hold" nodeType="afterEffect">
                                  <p:stCondLst>
                                    <p:cond delay="0"/>
                                  </p:stCondLst>
                                  <p:childTnLst>
                                    <p:animRot by="21600000">
                                      <p:cBhvr>
                                        <p:cTn id="155" dur="2000" fill="hold"/>
                                        <p:tgtEl>
                                          <p:spTgt spid="25"/>
                                        </p:tgtEl>
                                        <p:attrNameLst>
                                          <p:attrName>r</p:attrName>
                                        </p:attrNameLst>
                                      </p:cBhvr>
                                    </p:animRot>
                                  </p:childTnLst>
                                </p:cTn>
                              </p:par>
                            </p:childTnLst>
                          </p:cTn>
                        </p:par>
                        <p:par>
                          <p:cTn id="156" fill="hold">
                            <p:stCondLst>
                              <p:cond delay="4000"/>
                            </p:stCondLst>
                            <p:childTnLst>
                              <p:par>
                                <p:cTn id="157" presetID="10" presetClass="exit" presetSubtype="0" fill="hold" nodeType="afterEffect">
                                  <p:stCondLst>
                                    <p:cond delay="0"/>
                                  </p:stCondLst>
                                  <p:childTnLst>
                                    <p:animEffect transition="out" filter="fade">
                                      <p:cBhvr>
                                        <p:cTn id="158" dur="500"/>
                                        <p:tgtEl>
                                          <p:spTgt spid="25"/>
                                        </p:tgtEl>
                                      </p:cBhvr>
                                    </p:animEffect>
                                    <p:set>
                                      <p:cBhvr>
                                        <p:cTn id="159" dur="1" fill="hold">
                                          <p:stCondLst>
                                            <p:cond delay="499"/>
                                          </p:stCondLst>
                                        </p:cTn>
                                        <p:tgtEl>
                                          <p:spTgt spid="25"/>
                                        </p:tgtEl>
                                        <p:attrNameLst>
                                          <p:attrName>style.visibility</p:attrName>
                                        </p:attrNameLst>
                                      </p:cBhvr>
                                      <p:to>
                                        <p:strVal val="hidden"/>
                                      </p:to>
                                    </p:set>
                                  </p:childTnLst>
                                </p:cTn>
                              </p:par>
                              <p:par>
                                <p:cTn id="160" presetID="22" presetClass="exit" presetSubtype="8" fill="hold" grpId="0" nodeType="withEffect">
                                  <p:stCondLst>
                                    <p:cond delay="0"/>
                                  </p:stCondLst>
                                  <p:childTnLst>
                                    <p:animEffect transition="out" filter="wipe(left)">
                                      <p:cBhvr>
                                        <p:cTn id="161" dur="500"/>
                                        <p:tgtEl>
                                          <p:spTgt spid="63"/>
                                        </p:tgtEl>
                                      </p:cBhvr>
                                    </p:animEffect>
                                    <p:set>
                                      <p:cBhvr>
                                        <p:cTn id="162" dur="1" fill="hold">
                                          <p:stCondLst>
                                            <p:cond delay="499"/>
                                          </p:stCondLst>
                                        </p:cTn>
                                        <p:tgtEl>
                                          <p:spTgt spid="6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26"/>
                                        </p:tgtEl>
                                      </p:cBhvr>
                                    </p:animEffect>
                                    <p:set>
                                      <p:cBhvr>
                                        <p:cTn id="165" dur="1" fill="hold">
                                          <p:stCondLst>
                                            <p:cond delay="499"/>
                                          </p:stCondLst>
                                        </p:cTn>
                                        <p:tgtEl>
                                          <p:spTgt spid="26"/>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40"/>
                                        </p:tgtEl>
                                      </p:cBhvr>
                                    </p:animEffect>
                                    <p:set>
                                      <p:cBhvr>
                                        <p:cTn id="168" dur="1" fill="hold">
                                          <p:stCondLst>
                                            <p:cond delay="499"/>
                                          </p:stCondLst>
                                        </p:cTn>
                                        <p:tgtEl>
                                          <p:spTgt spid="40"/>
                                        </p:tgtEl>
                                        <p:attrNameLst>
                                          <p:attrName>style.visibility</p:attrName>
                                        </p:attrNameLst>
                                      </p:cBhvr>
                                      <p:to>
                                        <p:strVal val="hidden"/>
                                      </p:to>
                                    </p:set>
                                  </p:childTnLst>
                                </p:cTn>
                              </p:par>
                            </p:childTnLst>
                          </p:cTn>
                        </p:par>
                        <p:par>
                          <p:cTn id="169" fill="hold">
                            <p:stCondLst>
                              <p:cond delay="4500"/>
                            </p:stCondLst>
                            <p:childTnLst>
                              <p:par>
                                <p:cTn id="170" presetID="10" presetClass="exit" presetSubtype="0" fill="hold" grpId="2" nodeType="afterEffect">
                                  <p:stCondLst>
                                    <p:cond delay="0"/>
                                  </p:stCondLst>
                                  <p:childTnLst>
                                    <p:animEffect transition="out" filter="fade">
                                      <p:cBhvr>
                                        <p:cTn id="171" dur="500"/>
                                        <p:tgtEl>
                                          <p:spTgt spid="34"/>
                                        </p:tgtEl>
                                      </p:cBhvr>
                                    </p:animEffect>
                                    <p:set>
                                      <p:cBhvr>
                                        <p:cTn id="172" dur="1" fill="hold">
                                          <p:stCondLst>
                                            <p:cond delay="499"/>
                                          </p:stCondLst>
                                        </p:cTn>
                                        <p:tgtEl>
                                          <p:spTgt spid="34"/>
                                        </p:tgtEl>
                                        <p:attrNameLst>
                                          <p:attrName>style.visibility</p:attrName>
                                        </p:attrNameLst>
                                      </p:cBhvr>
                                      <p:to>
                                        <p:strVal val="hidden"/>
                                      </p:to>
                                    </p:set>
                                  </p:childTnLst>
                                </p:cTn>
                              </p:par>
                            </p:childTnLst>
                          </p:cTn>
                        </p:par>
                        <p:par>
                          <p:cTn id="173" fill="hold">
                            <p:stCondLst>
                              <p:cond delay="5000"/>
                            </p:stCondLst>
                            <p:childTnLst>
                              <p:par>
                                <p:cTn id="174" presetID="32" presetClass="emph" presetSubtype="0" fill="hold" nodeType="afterEffect">
                                  <p:stCondLst>
                                    <p:cond delay="0"/>
                                  </p:stCondLst>
                                  <p:childTnLst>
                                    <p:animRot by="120000">
                                      <p:cBhvr>
                                        <p:cTn id="175" dur="100" fill="hold">
                                          <p:stCondLst>
                                            <p:cond delay="0"/>
                                          </p:stCondLst>
                                        </p:cTn>
                                        <p:tgtEl>
                                          <p:spTgt spid="2055"/>
                                        </p:tgtEl>
                                        <p:attrNameLst>
                                          <p:attrName>r</p:attrName>
                                        </p:attrNameLst>
                                      </p:cBhvr>
                                    </p:animRot>
                                    <p:animRot by="-240000">
                                      <p:cBhvr>
                                        <p:cTn id="176" dur="200" fill="hold">
                                          <p:stCondLst>
                                            <p:cond delay="200"/>
                                          </p:stCondLst>
                                        </p:cTn>
                                        <p:tgtEl>
                                          <p:spTgt spid="2055"/>
                                        </p:tgtEl>
                                        <p:attrNameLst>
                                          <p:attrName>r</p:attrName>
                                        </p:attrNameLst>
                                      </p:cBhvr>
                                    </p:animRot>
                                    <p:animRot by="240000">
                                      <p:cBhvr>
                                        <p:cTn id="177" dur="200" fill="hold">
                                          <p:stCondLst>
                                            <p:cond delay="400"/>
                                          </p:stCondLst>
                                        </p:cTn>
                                        <p:tgtEl>
                                          <p:spTgt spid="2055"/>
                                        </p:tgtEl>
                                        <p:attrNameLst>
                                          <p:attrName>r</p:attrName>
                                        </p:attrNameLst>
                                      </p:cBhvr>
                                    </p:animRot>
                                    <p:animRot by="-240000">
                                      <p:cBhvr>
                                        <p:cTn id="178" dur="200" fill="hold">
                                          <p:stCondLst>
                                            <p:cond delay="600"/>
                                          </p:stCondLst>
                                        </p:cTn>
                                        <p:tgtEl>
                                          <p:spTgt spid="2055"/>
                                        </p:tgtEl>
                                        <p:attrNameLst>
                                          <p:attrName>r</p:attrName>
                                        </p:attrNameLst>
                                      </p:cBhvr>
                                    </p:animRot>
                                    <p:animRot by="120000">
                                      <p:cBhvr>
                                        <p:cTn id="179" dur="200" fill="hold">
                                          <p:stCondLst>
                                            <p:cond delay="800"/>
                                          </p:stCondLst>
                                        </p:cTn>
                                        <p:tgtEl>
                                          <p:spTgt spid="20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6" grpId="0"/>
      <p:bldP spid="26" grpId="1"/>
      <p:bldP spid="31" grpId="0" animBg="1"/>
      <p:bldP spid="40" grpId="0"/>
      <p:bldP spid="40" grpId="1"/>
      <p:bldP spid="34" grpId="1" animBg="1"/>
      <p:bldP spid="34" grpId="2" animBg="1"/>
      <p:bldP spid="43" grpId="0" animBg="1"/>
      <p:bldP spid="43" grpId="1" animBg="1"/>
      <p:bldP spid="43" grpId="2" animBg="1"/>
      <p:bldP spid="44" grpId="0" animBg="1"/>
      <p:bldP spid="44" grpId="1" animBg="1"/>
      <p:bldP spid="44" grpId="2" animBg="1"/>
      <p:bldP spid="58" grpId="0" animBg="1"/>
      <p:bldP spid="60" grpId="0"/>
      <p:bldP spid="61" grpId="0" animBg="1"/>
      <p:bldP spid="62" grpId="0" animBg="1"/>
      <p:bldP spid="63" grpId="0" animBg="1"/>
      <p:bldP spid="63" grpId="1"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Built on Persistent VM Role</a:t>
            </a:r>
            <a:endParaRPr lang="en-US" dirty="0"/>
          </a:p>
        </p:txBody>
      </p:sp>
      <p:sp>
        <p:nvSpPr>
          <p:cNvPr id="3" name="Content Placeholder 2"/>
          <p:cNvSpPr>
            <a:spLocks noGrp="1"/>
          </p:cNvSpPr>
          <p:nvPr>
            <p:ph idx="1"/>
          </p:nvPr>
        </p:nvSpPr>
        <p:spPr>
          <a:xfrm>
            <a:off x="519113" y="1447800"/>
            <a:ext cx="11149012" cy="443198"/>
          </a:xfrm>
        </p:spPr>
        <p:txBody>
          <a:bodyPr/>
          <a:lstStyle/>
          <a:p>
            <a:pPr marL="0" indent="0">
              <a:buNone/>
            </a:pPr>
            <a:r>
              <a:rPr lang="en-US" dirty="0" smtClean="0">
                <a:latin typeface="Segoe UI Light" pitchFamily="34" charset="0"/>
              </a:rPr>
              <a:t>*Some Features not present in Linux at Preview</a:t>
            </a:r>
            <a:endParaRPr lang="en-US" dirty="0">
              <a:latin typeface="Segoe UI Light" pitchFamily="34" charset="0"/>
            </a:endParaRPr>
          </a:p>
        </p:txBody>
      </p:sp>
      <p:sp>
        <p:nvSpPr>
          <p:cNvPr id="5" name="Rectangle 4"/>
          <p:cNvSpPr/>
          <p:nvPr/>
        </p:nvSpPr>
        <p:spPr>
          <a:xfrm>
            <a:off x="1613341" y="4343399"/>
            <a:ext cx="8938472" cy="1311619"/>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smtClean="0">
                <a:solidFill>
                  <a:schemeClr val="bg1">
                    <a:alpha val="99000"/>
                  </a:schemeClr>
                </a:solidFill>
              </a:rPr>
              <a:t>Windows Azure Virtual Machines</a:t>
            </a:r>
            <a:endParaRPr lang="en-US" sz="2800" dirty="0">
              <a:solidFill>
                <a:schemeClr val="bg1">
                  <a:alpha val="99000"/>
                </a:schemeClr>
              </a:solidFill>
            </a:endParaRPr>
          </a:p>
        </p:txBody>
      </p:sp>
      <p:sp>
        <p:nvSpPr>
          <p:cNvPr id="9" name="Rectangle 8"/>
          <p:cNvSpPr/>
          <p:nvPr/>
        </p:nvSpPr>
        <p:spPr>
          <a:xfrm>
            <a:off x="1889125" y="2635102"/>
            <a:ext cx="3758221" cy="1632098"/>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000" dirty="0">
                <a:solidFill>
                  <a:schemeClr val="bg1">
                    <a:alpha val="99000"/>
                  </a:schemeClr>
                </a:solidFill>
              </a:rPr>
              <a:t>Linux</a:t>
            </a:r>
          </a:p>
        </p:txBody>
      </p:sp>
      <p:sp>
        <p:nvSpPr>
          <p:cNvPr id="11" name="Rectangle 10"/>
          <p:cNvSpPr/>
          <p:nvPr/>
        </p:nvSpPr>
        <p:spPr>
          <a:xfrm>
            <a:off x="6469973" y="2651052"/>
            <a:ext cx="3758221" cy="1616149"/>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ctr"/>
            <a:r>
              <a:rPr lang="en-US" sz="2000" dirty="0">
                <a:solidFill>
                  <a:schemeClr val="bg1">
                    <a:alpha val="99000"/>
                  </a:schemeClr>
                </a:solidFill>
              </a:rPr>
              <a:t>Windows</a:t>
            </a:r>
          </a:p>
        </p:txBody>
      </p:sp>
      <p:sp>
        <p:nvSpPr>
          <p:cNvPr id="12" name="Rectangle 11"/>
          <p:cNvSpPr/>
          <p:nvPr/>
        </p:nvSpPr>
        <p:spPr>
          <a:xfrm>
            <a:off x="3265889" y="3810000"/>
            <a:ext cx="2234618"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WA Linux Agent</a:t>
            </a:r>
          </a:p>
        </p:txBody>
      </p:sp>
      <p:sp>
        <p:nvSpPr>
          <p:cNvPr id="13" name="Rectangle 12"/>
          <p:cNvSpPr/>
          <p:nvPr/>
        </p:nvSpPr>
        <p:spPr>
          <a:xfrm>
            <a:off x="7861662" y="3795823"/>
            <a:ext cx="2231136" cy="304800"/>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1600" dirty="0">
                <a:solidFill>
                  <a:schemeClr val="bg1">
                    <a:alpha val="99000"/>
                  </a:schemeClr>
                </a:solidFill>
              </a:rPr>
              <a:t>Windows Setup</a:t>
            </a:r>
          </a:p>
        </p:txBody>
      </p:sp>
      <p:sp>
        <p:nvSpPr>
          <p:cNvPr id="14" name="Rectangle 13"/>
          <p:cNvSpPr/>
          <p:nvPr/>
        </p:nvSpPr>
        <p:spPr>
          <a:xfrm>
            <a:off x="2055539" y="2895601"/>
            <a:ext cx="914400"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IC</a:t>
            </a:r>
            <a:endParaRPr lang="en-US" sz="1600" dirty="0">
              <a:solidFill>
                <a:schemeClr val="bg1">
                  <a:alpha val="99000"/>
                </a:schemeClr>
              </a:solidFill>
            </a:endParaRPr>
          </a:p>
        </p:txBody>
      </p:sp>
      <p:sp>
        <p:nvSpPr>
          <p:cNvPr id="15" name="Rectangle 14"/>
          <p:cNvSpPr/>
          <p:nvPr/>
        </p:nvSpPr>
        <p:spPr>
          <a:xfrm>
            <a:off x="6692018" y="2895601"/>
            <a:ext cx="914162" cy="555551"/>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Drivers</a:t>
            </a:r>
          </a:p>
        </p:txBody>
      </p:sp>
      <p:sp>
        <p:nvSpPr>
          <p:cNvPr id="16" name="Oval 15"/>
          <p:cNvSpPr/>
          <p:nvPr/>
        </p:nvSpPr>
        <p:spPr>
          <a:xfrm>
            <a:off x="6641231"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bg1">
                    <a:alpha val="99000"/>
                  </a:schemeClr>
                </a:solidFill>
              </a:rPr>
              <a:t>Certs</a:t>
            </a:r>
          </a:p>
        </p:txBody>
      </p:sp>
      <p:sp>
        <p:nvSpPr>
          <p:cNvPr id="17" name="Oval 16"/>
          <p:cNvSpPr/>
          <p:nvPr/>
        </p:nvSpPr>
        <p:spPr>
          <a:xfrm>
            <a:off x="2004872" y="3681523"/>
            <a:ext cx="1015735" cy="533400"/>
          </a:xfrm>
          <a:prstGeom prst="ellipse">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solidFill>
                  <a:schemeClr val="bg1">
                    <a:alpha val="99000"/>
                  </a:schemeClr>
                </a:solidFill>
              </a:rPr>
              <a:t>SSH</a:t>
            </a:r>
            <a:br>
              <a:rPr lang="en-US" sz="1600" dirty="0" smtClean="0">
                <a:solidFill>
                  <a:schemeClr val="bg1">
                    <a:alpha val="99000"/>
                  </a:schemeClr>
                </a:solidFill>
              </a:rPr>
            </a:br>
            <a:r>
              <a:rPr lang="en-US" sz="1600" dirty="0" smtClean="0">
                <a:solidFill>
                  <a:schemeClr val="bg1">
                    <a:alpha val="99000"/>
                  </a:schemeClr>
                </a:solidFill>
              </a:rPr>
              <a:t>Keys</a:t>
            </a:r>
            <a:endParaRPr lang="en-US" sz="1600" dirty="0">
              <a:solidFill>
                <a:schemeClr val="bg1">
                  <a:alpha val="99000"/>
                </a:schemeClr>
              </a:solidFill>
            </a:endParaRPr>
          </a:p>
        </p:txBody>
      </p:sp>
    </p:spTree>
    <p:extLst>
      <p:ext uri="{BB962C8B-B14F-4D97-AF65-F5344CB8AC3E}">
        <p14:creationId xmlns:p14="http://schemas.microsoft.com/office/powerpoint/2010/main" val="175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09398"/>
          </a:xfrm>
        </p:spPr>
        <p:txBody>
          <a:bodyPr/>
          <a:lstStyle/>
          <a:p>
            <a:r>
              <a:rPr lang="en-US" sz="4400" dirty="0" smtClean="0"/>
              <a:t>The Technology to Provision a </a:t>
            </a:r>
            <a:r>
              <a:rPr lang="en-US" sz="4400" dirty="0" smtClean="0">
                <a:solidFill>
                  <a:schemeClr val="accent2"/>
                </a:solidFill>
              </a:rPr>
              <a:t>Linux</a:t>
            </a:r>
            <a:r>
              <a:rPr lang="en-US" sz="4400" dirty="0" smtClean="0"/>
              <a:t> Platform Image</a:t>
            </a:r>
            <a:endParaRPr lang="en-US" sz="4400" dirty="0"/>
          </a:p>
        </p:txBody>
      </p:sp>
      <p:pic>
        <p:nvPicPr>
          <p:cNvPr id="180"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26425" y="5751515"/>
            <a:ext cx="391206" cy="993775"/>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6094413" y="5677494"/>
            <a:ext cx="2221423" cy="951905"/>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Portal (API)</a:t>
            </a:r>
            <a:endParaRPr lang="en-US" sz="2000" dirty="0">
              <a:solidFill>
                <a:schemeClr val="bg1">
                  <a:alpha val="99000"/>
                </a:schemeClr>
              </a:solidFill>
            </a:endParaRPr>
          </a:p>
        </p:txBody>
      </p:sp>
      <p:sp>
        <p:nvSpPr>
          <p:cNvPr id="182" name="Rectangle 181"/>
          <p:cNvSpPr/>
          <p:nvPr/>
        </p:nvSpPr>
        <p:spPr>
          <a:xfrm>
            <a:off x="514240" y="1181178"/>
            <a:ext cx="2945633" cy="5448221"/>
          </a:xfrm>
          <a:prstGeom prst="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US" sz="2800" dirty="0" err="1" smtClean="0">
                <a:solidFill>
                  <a:schemeClr val="bg1">
                    <a:alpha val="99000"/>
                  </a:schemeClr>
                </a:solidFill>
              </a:rPr>
              <a:t>HyperVisor</a:t>
            </a:r>
            <a:endParaRPr lang="en-US" sz="2800" dirty="0">
              <a:solidFill>
                <a:schemeClr val="bg1">
                  <a:alpha val="99000"/>
                </a:schemeClr>
              </a:solidFill>
            </a:endParaRPr>
          </a:p>
        </p:txBody>
      </p:sp>
      <p:sp>
        <p:nvSpPr>
          <p:cNvPr id="183" name="Rectangle 182"/>
          <p:cNvSpPr/>
          <p:nvPr/>
        </p:nvSpPr>
        <p:spPr>
          <a:xfrm>
            <a:off x="786161" y="1447800"/>
            <a:ext cx="2401790" cy="3123988"/>
          </a:xfrm>
          <a:prstGeom prst="rect">
            <a:avLst/>
          </a:prstGeom>
          <a:solidFill>
            <a:schemeClr val="accent6">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b"/>
          <a:lstStyle/>
          <a:p>
            <a:pPr algn="r"/>
            <a:r>
              <a:rPr lang="en-US" sz="2000" dirty="0" smtClean="0">
                <a:solidFill>
                  <a:schemeClr val="bg1">
                    <a:alpha val="99000"/>
                  </a:schemeClr>
                </a:solidFill>
              </a:rPr>
              <a:t>VM</a:t>
            </a:r>
            <a:endParaRPr lang="en-US" sz="2000" dirty="0">
              <a:solidFill>
                <a:schemeClr val="bg1">
                  <a:alpha val="99000"/>
                </a:schemeClr>
              </a:solidFill>
            </a:endParaRPr>
          </a:p>
        </p:txBody>
      </p:sp>
      <p:sp>
        <p:nvSpPr>
          <p:cNvPr id="184" name="TextBox 183"/>
          <p:cNvSpPr txBox="1"/>
          <p:nvPr/>
        </p:nvSpPr>
        <p:spPr>
          <a:xfrm>
            <a:off x="980117" y="2442888"/>
            <a:ext cx="482824" cy="369332"/>
          </a:xfrm>
          <a:prstGeom prst="rect">
            <a:avLst/>
          </a:prstGeom>
          <a:noFill/>
        </p:spPr>
        <p:txBody>
          <a:bodyPr wrap="none" rtlCol="0">
            <a:spAutoFit/>
          </a:bodyPr>
          <a:lstStyle/>
          <a:p>
            <a:r>
              <a:rPr lang="en-US" dirty="0" smtClean="0">
                <a:solidFill>
                  <a:schemeClr val="bg1">
                    <a:alpha val="99000"/>
                  </a:schemeClr>
                </a:solidFill>
              </a:rPr>
              <a:t>OS</a:t>
            </a:r>
          </a:p>
        </p:txBody>
      </p:sp>
      <p:sp>
        <p:nvSpPr>
          <p:cNvPr id="185" name="TextBox 184"/>
          <p:cNvSpPr txBox="1"/>
          <p:nvPr/>
        </p:nvSpPr>
        <p:spPr>
          <a:xfrm>
            <a:off x="961748" y="1697348"/>
            <a:ext cx="659155" cy="369332"/>
          </a:xfrm>
          <a:prstGeom prst="rect">
            <a:avLst/>
          </a:prstGeom>
          <a:noFill/>
        </p:spPr>
        <p:txBody>
          <a:bodyPr wrap="none" rtlCol="0">
            <a:spAutoFit/>
          </a:bodyPr>
          <a:lstStyle/>
          <a:p>
            <a:r>
              <a:rPr lang="en-US" dirty="0" smtClean="0">
                <a:solidFill>
                  <a:schemeClr val="bg1">
                    <a:alpha val="99000"/>
                  </a:schemeClr>
                </a:solidFill>
              </a:rPr>
              <a:t>Data</a:t>
            </a:r>
            <a:endParaRPr lang="en-US" dirty="0">
              <a:solidFill>
                <a:schemeClr val="bg1">
                  <a:alpha val="99000"/>
                </a:schemeClr>
              </a:solidFill>
            </a:endParaRPr>
          </a:p>
        </p:txBody>
      </p:sp>
      <p:sp>
        <p:nvSpPr>
          <p:cNvPr id="186" name="TextBox 185"/>
          <p:cNvSpPr txBox="1"/>
          <p:nvPr/>
        </p:nvSpPr>
        <p:spPr>
          <a:xfrm>
            <a:off x="980117" y="3933968"/>
            <a:ext cx="801823" cy="369332"/>
          </a:xfrm>
          <a:prstGeom prst="rect">
            <a:avLst/>
          </a:prstGeom>
          <a:noFill/>
        </p:spPr>
        <p:txBody>
          <a:bodyPr wrap="none" rtlCol="0">
            <a:spAutoFit/>
          </a:bodyPr>
          <a:lstStyle/>
          <a:p>
            <a:r>
              <a:rPr lang="en-US" dirty="0" smtClean="0">
                <a:solidFill>
                  <a:schemeClr val="bg1">
                    <a:alpha val="99000"/>
                  </a:schemeClr>
                </a:solidFill>
              </a:rPr>
              <a:t>Cache</a:t>
            </a:r>
          </a:p>
        </p:txBody>
      </p:sp>
      <p:pic>
        <p:nvPicPr>
          <p:cNvPr id="187"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2355626"/>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7909" y="1611743"/>
            <a:ext cx="398294" cy="540543"/>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5888" y="3845620"/>
            <a:ext cx="402336" cy="546028"/>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9"/>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r="4304" b="3215"/>
          <a:stretch/>
        </p:blipFill>
        <p:spPr bwMode="auto">
          <a:xfrm>
            <a:off x="1697797" y="3078092"/>
            <a:ext cx="578518" cy="590004"/>
          </a:xfrm>
          <a:prstGeom prst="ellipse">
            <a:avLst/>
          </a:prstGeom>
          <a:noFill/>
          <a:ln>
            <a:noFill/>
          </a:ln>
        </p:spPr>
      </p:pic>
      <p:sp>
        <p:nvSpPr>
          <p:cNvPr id="191" name="TextBox 190"/>
          <p:cNvSpPr txBox="1"/>
          <p:nvPr/>
        </p:nvSpPr>
        <p:spPr>
          <a:xfrm>
            <a:off x="980117" y="3188428"/>
            <a:ext cx="543739" cy="369332"/>
          </a:xfrm>
          <a:prstGeom prst="rect">
            <a:avLst/>
          </a:prstGeom>
          <a:noFill/>
        </p:spPr>
        <p:txBody>
          <a:bodyPr wrap="none" rtlCol="0">
            <a:spAutoFit/>
          </a:bodyPr>
          <a:lstStyle/>
          <a:p>
            <a:r>
              <a:rPr lang="en-US" dirty="0" smtClean="0">
                <a:solidFill>
                  <a:schemeClr val="bg1">
                    <a:alpha val="99000"/>
                  </a:schemeClr>
                </a:solidFill>
              </a:rPr>
              <a:t>ISO</a:t>
            </a:r>
            <a:endParaRPr lang="en-US" dirty="0">
              <a:solidFill>
                <a:schemeClr val="bg1">
                  <a:alpha val="99000"/>
                </a:schemeClr>
              </a:solidFill>
            </a:endParaRPr>
          </a:p>
        </p:txBody>
      </p:sp>
      <p:sp>
        <p:nvSpPr>
          <p:cNvPr id="192" name="Rectangle 191"/>
          <p:cNvSpPr/>
          <p:nvPr/>
        </p:nvSpPr>
        <p:spPr>
          <a:xfrm>
            <a:off x="8816804" y="1181178"/>
            <a:ext cx="2844059" cy="1760571"/>
          </a:xfrm>
          <a:prstGeom prst="rect">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r>
              <a:rPr lang="en-US" sz="1200" dirty="0" smtClean="0">
                <a:solidFill>
                  <a:schemeClr val="bg1">
                    <a:alpha val="99000"/>
                  </a:schemeClr>
                </a:solidFill>
              </a:rPr>
              <a:t>Partner Repository</a:t>
            </a:r>
            <a:endParaRPr lang="en-US" sz="1200" dirty="0">
              <a:solidFill>
                <a:schemeClr val="bg1">
                  <a:alpha val="99000"/>
                </a:schemeClr>
              </a:solidFill>
            </a:endParaRPr>
          </a:p>
        </p:txBody>
      </p:sp>
      <p:sp>
        <p:nvSpPr>
          <p:cNvPr id="193" name="Rectangle 192"/>
          <p:cNvSpPr/>
          <p:nvPr/>
        </p:nvSpPr>
        <p:spPr>
          <a:xfrm>
            <a:off x="3706988" y="1181178"/>
            <a:ext cx="4830430" cy="1760573"/>
          </a:xfrm>
          <a:prstGeom prst="rect">
            <a:avLst/>
          </a:prstGeom>
          <a:solidFill>
            <a:schemeClr val="accent4"/>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algn="r"/>
            <a:r>
              <a:rPr lang="en-US" sz="2800" dirty="0" smtClean="0">
                <a:solidFill>
                  <a:schemeClr val="bg1">
                    <a:alpha val="99000"/>
                  </a:schemeClr>
                </a:solidFill>
              </a:rPr>
              <a:t>Customer’s </a:t>
            </a:r>
          </a:p>
          <a:p>
            <a:pPr algn="r"/>
            <a:r>
              <a:rPr lang="en-US" sz="2800" dirty="0" smtClean="0">
                <a:solidFill>
                  <a:schemeClr val="bg1">
                    <a:alpha val="99000"/>
                  </a:schemeClr>
                </a:solidFill>
              </a:rPr>
              <a:t>Storage </a:t>
            </a:r>
            <a:br>
              <a:rPr lang="en-US" sz="2800" dirty="0" smtClean="0">
                <a:solidFill>
                  <a:schemeClr val="bg1">
                    <a:alpha val="99000"/>
                  </a:schemeClr>
                </a:solidFill>
              </a:rPr>
            </a:br>
            <a:r>
              <a:rPr lang="en-US" sz="2800" dirty="0" smtClean="0">
                <a:solidFill>
                  <a:schemeClr val="bg1">
                    <a:alpha val="99000"/>
                  </a:schemeClr>
                </a:solidFill>
              </a:rPr>
              <a:t>Account</a:t>
            </a:r>
            <a:endParaRPr lang="en-US" sz="2800" dirty="0">
              <a:solidFill>
                <a:schemeClr val="bg1">
                  <a:alpha val="99000"/>
                </a:schemeClr>
              </a:solidFill>
            </a:endParaRPr>
          </a:p>
        </p:txBody>
      </p:sp>
      <p:sp>
        <p:nvSpPr>
          <p:cNvPr id="194" name="Rectangle 193"/>
          <p:cNvSpPr/>
          <p:nvPr/>
        </p:nvSpPr>
        <p:spPr>
          <a:xfrm>
            <a:off x="3797166" y="2124362"/>
            <a:ext cx="1380744" cy="777240"/>
          </a:xfrm>
          <a:prstGeom prst="rect">
            <a:avLst/>
          </a:prstGeom>
          <a:blipFill>
            <a:blip r:embed="rId6"/>
            <a:stretch>
              <a:fillRect/>
            </a:stretch>
          </a:bli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2">
                  <a:alpha val="99000"/>
                </a:schemeClr>
              </a:solidFill>
            </a:endParaRPr>
          </a:p>
        </p:txBody>
      </p:sp>
      <p:sp>
        <p:nvSpPr>
          <p:cNvPr id="195" name="Rectangle 194"/>
          <p:cNvSpPr/>
          <p:nvPr/>
        </p:nvSpPr>
        <p:spPr>
          <a:xfrm>
            <a:off x="3793387" y="1248638"/>
            <a:ext cx="1381728" cy="777422"/>
          </a:xfrm>
          <a:prstGeom prst="rect">
            <a:avLst/>
          </a:prstGeom>
          <a:blipFill>
            <a:blip r:embed="rId6"/>
            <a:stretch>
              <a:fillRect/>
            </a:stretch>
          </a:bli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2">
                  <a:alpha val="99000"/>
                </a:schemeClr>
              </a:solidFill>
            </a:endParaRPr>
          </a:p>
        </p:txBody>
      </p:sp>
      <p:sp>
        <p:nvSpPr>
          <p:cNvPr id="196" name="TextBox 195"/>
          <p:cNvSpPr txBox="1"/>
          <p:nvPr/>
        </p:nvSpPr>
        <p:spPr>
          <a:xfrm>
            <a:off x="9832538" y="1181178"/>
            <a:ext cx="1828325" cy="707886"/>
          </a:xfrm>
          <a:prstGeom prst="rect">
            <a:avLst/>
          </a:prstGeom>
          <a:noFill/>
        </p:spPr>
        <p:txBody>
          <a:bodyPr wrap="square" rtlCol="0">
            <a:spAutoFit/>
          </a:bodyPr>
          <a:lstStyle/>
          <a:p>
            <a:pPr algn="r"/>
            <a:r>
              <a:rPr lang="en-US" sz="2000" dirty="0" smtClean="0">
                <a:solidFill>
                  <a:schemeClr val="bg1">
                    <a:alpha val="99000"/>
                  </a:schemeClr>
                </a:solidFill>
              </a:rPr>
              <a:t>Stock </a:t>
            </a:r>
            <a:br>
              <a:rPr lang="en-US" sz="2000" dirty="0" smtClean="0">
                <a:solidFill>
                  <a:schemeClr val="bg1">
                    <a:alpha val="99000"/>
                  </a:schemeClr>
                </a:solidFill>
              </a:rPr>
            </a:br>
            <a:r>
              <a:rPr lang="en-US" sz="2000" dirty="0" smtClean="0">
                <a:solidFill>
                  <a:schemeClr val="bg1">
                    <a:alpha val="99000"/>
                  </a:schemeClr>
                </a:solidFill>
              </a:rPr>
              <a:t>Images</a:t>
            </a:r>
            <a:endParaRPr lang="en-US" sz="2000" dirty="0">
              <a:solidFill>
                <a:schemeClr val="bg1">
                  <a:alpha val="99000"/>
                </a:schemeClr>
              </a:solidFill>
            </a:endParaRPr>
          </a:p>
        </p:txBody>
      </p:sp>
      <p:sp>
        <p:nvSpPr>
          <p:cNvPr id="197" name="Rectangle 196"/>
          <p:cNvSpPr/>
          <p:nvPr/>
        </p:nvSpPr>
        <p:spPr>
          <a:xfrm>
            <a:off x="3706986" y="3188428"/>
            <a:ext cx="2126250" cy="2382252"/>
          </a:xfrm>
          <a:prstGeom prst="rect">
            <a:avLst/>
          </a:prstGeom>
          <a:solidFill>
            <a:schemeClr val="accent2">
              <a:lumMod val="20000"/>
              <a:lumOff val="8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b"/>
          <a:lstStyle/>
          <a:p>
            <a:pPr algn="r"/>
            <a:r>
              <a:rPr lang="en-US" dirty="0" smtClean="0">
                <a:solidFill>
                  <a:schemeClr val="tx2">
                    <a:alpha val="99000"/>
                  </a:schemeClr>
                </a:solidFill>
              </a:rPr>
              <a:t>Provisioning Repository</a:t>
            </a:r>
            <a:endParaRPr lang="en-US" dirty="0">
              <a:solidFill>
                <a:schemeClr val="tx2">
                  <a:alpha val="99000"/>
                </a:schemeClr>
              </a:solidFill>
            </a:endParaRPr>
          </a:p>
        </p:txBody>
      </p:sp>
      <p:sp>
        <p:nvSpPr>
          <p:cNvPr id="198" name="TextBox 197"/>
          <p:cNvSpPr txBox="1"/>
          <p:nvPr/>
        </p:nvSpPr>
        <p:spPr>
          <a:xfrm>
            <a:off x="4151455" y="4237335"/>
            <a:ext cx="1237312" cy="338554"/>
          </a:xfrm>
          <a:prstGeom prst="rect">
            <a:avLst/>
          </a:prstGeom>
          <a:noFill/>
        </p:spPr>
        <p:txBody>
          <a:bodyPr wrap="square" rtlCol="0">
            <a:spAutoFit/>
          </a:bodyPr>
          <a:lstStyle/>
          <a:p>
            <a:pPr algn="ctr"/>
            <a:r>
              <a:rPr lang="en-US" sz="1600" dirty="0" err="1" smtClean="0">
                <a:solidFill>
                  <a:schemeClr val="tx2">
                    <a:alpha val="99000"/>
                  </a:schemeClr>
                </a:solidFill>
              </a:rPr>
              <a:t>Unattend</a:t>
            </a:r>
            <a:endParaRPr lang="en-US" dirty="0">
              <a:solidFill>
                <a:schemeClr val="tx2">
                  <a:alpha val="99000"/>
                </a:schemeClr>
              </a:solidFill>
            </a:endParaRPr>
          </a:p>
        </p:txBody>
      </p:sp>
      <p:sp>
        <p:nvSpPr>
          <p:cNvPr id="199" name="Rectangular Callout 198"/>
          <p:cNvSpPr/>
          <p:nvPr/>
        </p:nvSpPr>
        <p:spPr>
          <a:xfrm>
            <a:off x="9809649" y="4571788"/>
            <a:ext cx="1851214" cy="998892"/>
          </a:xfrm>
          <a:prstGeom prst="wedgeRectCallout">
            <a:avLst>
              <a:gd name="adj1" fmla="val -3888"/>
              <a:gd name="adj2" fmla="val 70904"/>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2">
                    <a:alpha val="99000"/>
                  </a:schemeClr>
                </a:solidFill>
              </a:rPr>
              <a:t>Add Server</a:t>
            </a:r>
          </a:p>
          <a:p>
            <a:pPr marL="285750" indent="-285750">
              <a:buFont typeface="Wingdings" pitchFamily="2" charset="2"/>
              <a:buChar char="à"/>
            </a:pPr>
            <a:r>
              <a:rPr lang="en-US" sz="1100" dirty="0" smtClean="0">
                <a:solidFill>
                  <a:schemeClr val="tx2">
                    <a:alpha val="99000"/>
                  </a:schemeClr>
                </a:solidFill>
                <a:sym typeface="Wingdings" pitchFamily="2" charset="2"/>
              </a:rPr>
              <a:t>Hostname</a:t>
            </a:r>
          </a:p>
          <a:p>
            <a:pPr marL="285750" indent="-285750">
              <a:buFont typeface="Wingdings" pitchFamily="2" charset="2"/>
              <a:buChar char="à"/>
            </a:pPr>
            <a:r>
              <a:rPr lang="en-US" sz="1100" dirty="0" smtClean="0">
                <a:solidFill>
                  <a:schemeClr val="tx2">
                    <a:alpha val="99000"/>
                  </a:schemeClr>
                </a:solidFill>
                <a:sym typeface="Wingdings" pitchFamily="2" charset="2"/>
              </a:rPr>
              <a:t>Password</a:t>
            </a:r>
          </a:p>
          <a:p>
            <a:pPr marL="285750" indent="-285750">
              <a:buFont typeface="Wingdings" pitchFamily="2" charset="2"/>
              <a:buChar char="à"/>
            </a:pPr>
            <a:r>
              <a:rPr lang="en-US" sz="1200" dirty="0" smtClean="0">
                <a:solidFill>
                  <a:schemeClr val="tx2">
                    <a:alpha val="99000"/>
                  </a:schemeClr>
                </a:solidFill>
                <a:sym typeface="Wingdings" pitchFamily="2" charset="2"/>
              </a:rPr>
              <a:t>…</a:t>
            </a:r>
          </a:p>
        </p:txBody>
      </p:sp>
      <p:pic>
        <p:nvPicPr>
          <p:cNvPr id="200"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754823" y="5939919"/>
            <a:ext cx="471533" cy="471533"/>
          </a:xfrm>
          <a:prstGeom prst="rect">
            <a:avLst/>
          </a:prstGeom>
          <a:noFill/>
          <a:extLst>
            <a:ext uri="{909E8E84-426E-40DD-AFC4-6F175D3DCCD1}">
              <a14:hiddenFill xmlns:a14="http://schemas.microsoft.com/office/drawing/2010/main">
                <a:solidFill>
                  <a:srgbClr val="FFFFFF"/>
                </a:solidFill>
              </a14:hiddenFill>
            </a:ext>
          </a:extLst>
        </p:spPr>
      </p:pic>
      <p:sp>
        <p:nvSpPr>
          <p:cNvPr id="201" name="Bent-Up Arrow 200"/>
          <p:cNvSpPr/>
          <p:nvPr/>
        </p:nvSpPr>
        <p:spPr>
          <a:xfrm>
            <a:off x="7174630" y="2941751"/>
            <a:ext cx="2635020" cy="2320090"/>
          </a:xfrm>
          <a:prstGeom prst="bentUpArrow">
            <a:avLst>
              <a:gd name="adj1" fmla="val 13476"/>
              <a:gd name="adj2" fmla="val 17180"/>
              <a:gd name="adj3" fmla="val 25000"/>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sp>
        <p:nvSpPr>
          <p:cNvPr id="202" name="Bent-Up Arrow 201"/>
          <p:cNvSpPr/>
          <p:nvPr/>
        </p:nvSpPr>
        <p:spPr>
          <a:xfrm rot="16200000">
            <a:off x="4829440" y="2422078"/>
            <a:ext cx="2503591" cy="1806647"/>
          </a:xfrm>
          <a:prstGeom prst="bentUpArrow">
            <a:avLst>
              <a:gd name="adj1" fmla="val 13269"/>
              <a:gd name="adj2" fmla="val 15721"/>
              <a:gd name="adj3" fmla="val 20782"/>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endParaRPr lang="en-US" sz="2000">
              <a:solidFill>
                <a:schemeClr val="bg1">
                  <a:alpha val="99000"/>
                </a:schemeClr>
              </a:solidFill>
            </a:endParaRPr>
          </a:p>
        </p:txBody>
      </p:sp>
      <p:pic>
        <p:nvPicPr>
          <p:cNvPr id="203"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1244550"/>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5"/>
          <p:cNvPicPr>
            <a:picLocks noChangeAspect="1" noChangeArrowheads="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765612" y="2101513"/>
            <a:ext cx="411803" cy="559891"/>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635716" y="4953003"/>
            <a:ext cx="702678" cy="617677"/>
          </a:xfrm>
          <a:prstGeom prst="rect">
            <a:avLst/>
          </a:prstGeom>
          <a:noFill/>
          <a:extLst>
            <a:ext uri="{909E8E84-426E-40DD-AFC4-6F175D3DCCD1}">
              <a14:hiddenFill xmlns:a14="http://schemas.microsoft.com/office/drawing/2010/main">
                <a:solidFill>
                  <a:srgbClr val="FFFFFF"/>
                </a:solidFill>
              </a14:hiddenFill>
            </a:ext>
          </a:extLst>
        </p:spPr>
      </p:pic>
      <p:sp>
        <p:nvSpPr>
          <p:cNvPr id="206" name="Up-Down Arrow 205"/>
          <p:cNvSpPr/>
          <p:nvPr/>
        </p:nvSpPr>
        <p:spPr>
          <a:xfrm>
            <a:off x="1876489" y="4478476"/>
            <a:ext cx="221134" cy="452576"/>
          </a:xfrm>
          <a:prstGeom prst="up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7" name="TextBox 206"/>
          <p:cNvSpPr txBox="1"/>
          <p:nvPr/>
        </p:nvSpPr>
        <p:spPr>
          <a:xfrm>
            <a:off x="1291993" y="5537239"/>
            <a:ext cx="1319592" cy="369332"/>
          </a:xfrm>
          <a:prstGeom prst="rect">
            <a:avLst/>
          </a:prstGeom>
          <a:noFill/>
        </p:spPr>
        <p:txBody>
          <a:bodyPr wrap="none" rtlCol="0">
            <a:spAutoFit/>
          </a:bodyPr>
          <a:lstStyle/>
          <a:p>
            <a:r>
              <a:rPr lang="en-US" dirty="0" err="1" smtClean="0">
                <a:solidFill>
                  <a:schemeClr val="bg1">
                    <a:alpha val="99000"/>
                  </a:schemeClr>
                </a:solidFill>
              </a:rPr>
              <a:t>Cache.VHD</a:t>
            </a:r>
            <a:endParaRPr lang="en-US" sz="2000" dirty="0">
              <a:solidFill>
                <a:schemeClr val="bg1">
                  <a:alpha val="99000"/>
                </a:schemeClr>
              </a:solidFill>
            </a:endParaRPr>
          </a:p>
        </p:txBody>
      </p:sp>
      <p:sp>
        <p:nvSpPr>
          <p:cNvPr id="208" name="Left-Right Arrow 207"/>
          <p:cNvSpPr/>
          <p:nvPr/>
        </p:nvSpPr>
        <p:spPr>
          <a:xfrm>
            <a:off x="2276312" y="2528836"/>
            <a:ext cx="1389113"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09" name="Left-Right Arrow 208"/>
          <p:cNvSpPr/>
          <p:nvPr/>
        </p:nvSpPr>
        <p:spPr>
          <a:xfrm>
            <a:off x="2276312" y="1782210"/>
            <a:ext cx="1389114" cy="199607"/>
          </a:xfrm>
          <a:prstGeom prst="leftRight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dirty="0">
              <a:solidFill>
                <a:schemeClr val="accent1">
                  <a:lumMod val="50000"/>
                  <a:alpha val="99000"/>
                </a:schemeClr>
              </a:solidFill>
            </a:endParaRPr>
          </a:p>
        </p:txBody>
      </p:sp>
      <p:sp>
        <p:nvSpPr>
          <p:cNvPr id="210" name="Bent Arrow 209"/>
          <p:cNvSpPr/>
          <p:nvPr/>
        </p:nvSpPr>
        <p:spPr>
          <a:xfrm flipH="1">
            <a:off x="2276313" y="3207095"/>
            <a:ext cx="2494942" cy="428566"/>
          </a:xfrm>
          <a:prstGeom prst="bentArrow">
            <a:avLst>
              <a:gd name="adj1" fmla="val 25565"/>
              <a:gd name="adj2" fmla="val 25011"/>
              <a:gd name="adj3" fmla="val 24595"/>
              <a:gd name="adj4" fmla="val 50925"/>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rtlCol="0" anchor="b"/>
          <a:lstStyle/>
          <a:p>
            <a:pPr algn="ctr"/>
            <a:endParaRPr lang="en-US" sz="1200" b="1">
              <a:solidFill>
                <a:schemeClr val="accent1">
                  <a:lumMod val="50000"/>
                  <a:alpha val="99000"/>
                </a:schemeClr>
              </a:solidFill>
            </a:endParaRPr>
          </a:p>
        </p:txBody>
      </p:sp>
      <p:sp>
        <p:nvSpPr>
          <p:cNvPr id="211" name="Rectangle 210"/>
          <p:cNvSpPr/>
          <p:nvPr/>
        </p:nvSpPr>
        <p:spPr>
          <a:xfrm>
            <a:off x="6094413" y="4577198"/>
            <a:ext cx="2221423" cy="992476"/>
          </a:xfrm>
          <a:prstGeom prst="rect">
            <a:avLst/>
          </a:prstGeom>
          <a:solidFill>
            <a:schemeClr val="accent5"/>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algn="r"/>
            <a:r>
              <a:rPr lang="en-US" sz="2000" dirty="0" smtClean="0">
                <a:solidFill>
                  <a:schemeClr val="bg1">
                    <a:alpha val="99000"/>
                  </a:schemeClr>
                </a:solidFill>
              </a:rPr>
              <a:t/>
            </a:r>
            <a:br>
              <a:rPr lang="en-US" sz="2000" dirty="0" smtClean="0">
                <a:solidFill>
                  <a:schemeClr val="bg1">
                    <a:alpha val="99000"/>
                  </a:schemeClr>
                </a:solidFill>
              </a:rPr>
            </a:br>
            <a:r>
              <a:rPr lang="en-US" sz="2000" dirty="0" smtClean="0">
                <a:solidFill>
                  <a:schemeClr val="bg1">
                    <a:alpha val="99000"/>
                  </a:schemeClr>
                </a:solidFill>
              </a:rPr>
              <a:t>Storage API</a:t>
            </a:r>
            <a:endParaRPr lang="en-US" sz="2000" dirty="0">
              <a:solidFill>
                <a:schemeClr val="bg1">
                  <a:alpha val="99000"/>
                </a:schemeClr>
              </a:solidFill>
            </a:endParaRPr>
          </a:p>
        </p:txBody>
      </p:sp>
      <p:pic>
        <p:nvPicPr>
          <p:cNvPr id="212"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8936209" y="1287628"/>
            <a:ext cx="1078762" cy="1074572"/>
          </a:xfrm>
          <a:prstGeom prst="ellipse">
            <a:avLst/>
          </a:prstGeom>
          <a:noFill/>
          <a:extLst>
            <a:ext uri="{909E8E84-426E-40DD-AFC4-6F175D3DCCD1}">
              <a14:hiddenFill xmlns:a14="http://schemas.microsoft.com/office/drawing/2010/main">
                <a:solidFill>
                  <a:srgbClr val="FFFFFF"/>
                </a:solidFill>
              </a14:hiddenFill>
            </a:ext>
          </a:extLst>
        </p:spPr>
      </p:pic>
      <p:pic>
        <p:nvPicPr>
          <p:cNvPr id="213" name="Picture 2" descr="C:\Users\Greg\Desktop\Misc\DVD_ART36\Artwork_Imagery\Icons - Illustrations\_ WINDOWS SERVER ICONS\Media\Media DVD CD Disc.png"/>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1116" t="2000" r="4012" b="4283"/>
          <a:stretch/>
        </p:blipFill>
        <p:spPr bwMode="auto">
          <a:xfrm>
            <a:off x="9657040" y="1637349"/>
            <a:ext cx="1078762" cy="1074572"/>
          </a:xfrm>
          <a:prstGeom prst="ellipse">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771256" y="2527886"/>
            <a:ext cx="1090359" cy="369332"/>
          </a:xfrm>
          <a:prstGeom prst="rect">
            <a:avLst/>
          </a:prstGeom>
        </p:spPr>
        <p:txBody>
          <a:bodyPr wrap="square">
            <a:spAutoFit/>
          </a:bodyPr>
          <a:lstStyle/>
          <a:p>
            <a:pPr algn="ctr"/>
            <a:r>
              <a:rPr lang="en-US" dirty="0">
                <a:solidFill>
                  <a:schemeClr val="bg1">
                    <a:alpha val="99000"/>
                  </a:schemeClr>
                </a:solidFill>
              </a:rPr>
              <a:t>OS </a:t>
            </a:r>
            <a:r>
              <a:rPr lang="en-US" dirty="0" smtClean="0">
                <a:solidFill>
                  <a:schemeClr val="bg1">
                    <a:alpha val="99000"/>
                  </a:schemeClr>
                </a:solidFill>
              </a:rPr>
              <a:t>Disk</a:t>
            </a:r>
            <a:endParaRPr lang="en-US" dirty="0">
              <a:solidFill>
                <a:schemeClr val="bg1">
                  <a:alpha val="99000"/>
                </a:schemeClr>
              </a:solidFill>
            </a:endParaRPr>
          </a:p>
        </p:txBody>
      </p:sp>
      <p:sp>
        <p:nvSpPr>
          <p:cNvPr id="215" name="Rectangle 214"/>
          <p:cNvSpPr/>
          <p:nvPr/>
        </p:nvSpPr>
        <p:spPr>
          <a:xfrm>
            <a:off x="4589047" y="1665781"/>
            <a:ext cx="1652063" cy="369332"/>
          </a:xfrm>
          <a:prstGeom prst="rect">
            <a:avLst/>
          </a:prstGeom>
        </p:spPr>
        <p:txBody>
          <a:bodyPr wrap="square">
            <a:spAutoFit/>
          </a:bodyPr>
          <a:lstStyle/>
          <a:p>
            <a:pPr algn="ctr"/>
            <a:r>
              <a:rPr lang="en-US" dirty="0">
                <a:solidFill>
                  <a:schemeClr val="bg1">
                    <a:alpha val="99000"/>
                  </a:schemeClr>
                </a:solidFill>
              </a:rPr>
              <a:t>Data </a:t>
            </a:r>
            <a:r>
              <a:rPr lang="en-US" dirty="0" smtClean="0">
                <a:solidFill>
                  <a:schemeClr val="bg1">
                    <a:alpha val="99000"/>
                  </a:schemeClr>
                </a:solidFill>
              </a:rPr>
              <a:t>Disk</a:t>
            </a:r>
            <a:endParaRPr lang="en-US" dirty="0">
              <a:solidFill>
                <a:schemeClr val="bg1">
                  <a:alpha val="99000"/>
                </a:schemeClr>
              </a:solidFill>
            </a:endParaRPr>
          </a:p>
        </p:txBody>
      </p:sp>
      <p:pic>
        <p:nvPicPr>
          <p:cNvPr id="216" name="Picture 215"/>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4671674"/>
            <a:ext cx="2057400" cy="239146"/>
          </a:xfrm>
          <a:prstGeom prst="rect">
            <a:avLst/>
          </a:prstGeom>
        </p:spPr>
      </p:pic>
      <p:pic>
        <p:nvPicPr>
          <p:cNvPr id="217" name="Picture 216"/>
          <p:cNvPicPr>
            <a:picLocks noChangeAspect="1"/>
          </p:cNvPicPr>
          <p:nvPr/>
        </p:nvPicPr>
        <p:blipFill>
          <a:blip r:embed="rId11" cstate="print">
            <a:lum bright="70000" contrast="-70000"/>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08352" y="5720858"/>
            <a:ext cx="2057400" cy="239146"/>
          </a:xfrm>
          <a:prstGeom prst="rect">
            <a:avLst/>
          </a:prstGeom>
        </p:spPr>
      </p:pic>
      <p:pic>
        <p:nvPicPr>
          <p:cNvPr id="218" name="Picture 5"/>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094413" y="5706340"/>
            <a:ext cx="1007902" cy="100790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338393" y="3445045"/>
            <a:ext cx="765753" cy="791325"/>
            <a:chOff x="2071031" y="2590801"/>
            <a:chExt cx="765753" cy="791325"/>
          </a:xfrm>
        </p:grpSpPr>
        <p:pic>
          <p:nvPicPr>
            <p:cNvPr id="219" name="Picture 2" descr="C:\Users\hjerez.REDMOND\AppData\Local\Microsoft\Windows\Temporary Internet Files\Content.IE5\89YZ8OWK\MC900326128[1].wmf"/>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6544" y="2590801"/>
              <a:ext cx="534726" cy="585935"/>
            </a:xfrm>
            <a:prstGeom prst="rect">
              <a:avLst/>
            </a:prstGeom>
            <a:noFill/>
            <a:extLst>
              <a:ext uri="{909E8E84-426E-40DD-AFC4-6F175D3DCCD1}">
                <a14:hiddenFill xmlns:a14="http://schemas.microsoft.com/office/drawing/2010/main">
                  <a:solidFill>
                    <a:srgbClr val="FFFFFF"/>
                  </a:solidFill>
                </a14:hiddenFill>
              </a:ext>
            </a:extLst>
          </p:spPr>
        </p:pic>
        <p:sp>
          <p:nvSpPr>
            <p:cNvPr id="220" name="TextBox 219"/>
            <p:cNvSpPr txBox="1"/>
            <p:nvPr/>
          </p:nvSpPr>
          <p:spPr>
            <a:xfrm>
              <a:off x="2071031" y="3120516"/>
              <a:ext cx="765753" cy="261610"/>
            </a:xfrm>
            <a:prstGeom prst="rect">
              <a:avLst/>
            </a:prstGeom>
            <a:noFill/>
          </p:spPr>
          <p:txBody>
            <a:bodyPr wrap="square" lIns="0" rIns="0" rtlCol="0">
              <a:spAutoFit/>
            </a:bodyPr>
            <a:lstStyle/>
            <a:p>
              <a:r>
                <a:rPr lang="en-US" sz="1100" dirty="0" smtClean="0">
                  <a:solidFill>
                    <a:schemeClr val="accent5"/>
                  </a:solidFill>
                </a:rPr>
                <a:t>Linux Agent</a:t>
              </a:r>
              <a:endParaRPr lang="en-US" sz="1100" dirty="0">
                <a:solidFill>
                  <a:schemeClr val="accent5"/>
                </a:solidFill>
              </a:endParaRPr>
            </a:p>
          </p:txBody>
        </p:sp>
      </p:grpSp>
      <p:grpSp>
        <p:nvGrpSpPr>
          <p:cNvPr id="8" name="Group 7"/>
          <p:cNvGrpSpPr/>
          <p:nvPr/>
        </p:nvGrpSpPr>
        <p:grpSpPr>
          <a:xfrm>
            <a:off x="4432591" y="2351878"/>
            <a:ext cx="379309" cy="444086"/>
            <a:chOff x="4589047" y="2222442"/>
            <a:chExt cx="379309" cy="444086"/>
          </a:xfrm>
        </p:grpSpPr>
        <p:sp>
          <p:nvSpPr>
            <p:cNvPr id="221" name="TextBox 220"/>
            <p:cNvSpPr txBox="1"/>
            <p:nvPr/>
          </p:nvSpPr>
          <p:spPr>
            <a:xfrm>
              <a:off x="4589047" y="2222442"/>
              <a:ext cx="379309" cy="253916"/>
            </a:xfrm>
            <a:prstGeom prst="rect">
              <a:avLst/>
            </a:prstGeom>
            <a:noFill/>
          </p:spPr>
          <p:txBody>
            <a:bodyPr wrap="square" rtlCol="0">
              <a:spAutoFit/>
            </a:bodyPr>
            <a:lstStyle/>
            <a:p>
              <a:pPr algn="ctr"/>
              <a:r>
                <a:rPr lang="en-US" sz="1050" dirty="0" smtClean="0">
                  <a:solidFill>
                    <a:srgbClr val="FF0000">
                      <a:alpha val="99000"/>
                    </a:srgbClr>
                  </a:solidFill>
                </a:rPr>
                <a:t>ICs</a:t>
              </a:r>
              <a:endParaRPr lang="en-US" sz="1050" dirty="0">
                <a:solidFill>
                  <a:srgbClr val="FF0000">
                    <a:alpha val="99000"/>
                  </a:srgbClr>
                </a:solidFill>
              </a:endParaRPr>
            </a:p>
          </p:txBody>
        </p:sp>
        <p:pic>
          <p:nvPicPr>
            <p:cNvPr id="222" name="Picture 2" descr="C:\Users\hjerez.REDMOND\AppData\Local\Microsoft\Windows\Temporary Internet Files\Content.IE5\89YZ8OWK\MC900326128[1].wmf"/>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9680" y="2427605"/>
              <a:ext cx="218042" cy="238923"/>
            </a:xfrm>
            <a:prstGeom prst="rect">
              <a:avLst/>
            </a:prstGeom>
            <a:noFill/>
          </p:spPr>
        </p:pic>
      </p:grpSp>
    </p:spTree>
    <p:extLst>
      <p:ext uri="{BB962C8B-B14F-4D97-AF65-F5344CB8AC3E}">
        <p14:creationId xmlns:p14="http://schemas.microsoft.com/office/powerpoint/2010/main" val="470122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500"/>
                                        <p:tgtEl>
                                          <p:spTgt spid="200"/>
                                        </p:tgtEl>
                                      </p:cBhvr>
                                    </p:animEffect>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1.45833E-6 -2.59259E-6 L -0.27877 -2.59259E-6 " pathEditMode="relative" rAng="0" ptsTypes="AA">
                                      <p:cBhvr>
                                        <p:cTn id="15" dur="2000" fill="hold"/>
                                        <p:tgtEl>
                                          <p:spTgt spid="200"/>
                                        </p:tgtEl>
                                        <p:attrNameLst>
                                          <p:attrName>ppt_x</p:attrName>
                                          <p:attrName>ppt_y</p:attrName>
                                        </p:attrNameLst>
                                      </p:cBhvr>
                                      <p:rCtr x="-13945" y="0"/>
                                    </p:animMotion>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nodeType="clickEffect">
                                  <p:stCondLst>
                                    <p:cond delay="0"/>
                                  </p:stCondLst>
                                  <p:childTnLst>
                                    <p:animEffect transition="out" filter="fade">
                                      <p:cBhvr>
                                        <p:cTn id="19" dur="2000"/>
                                        <p:tgtEl>
                                          <p:spTgt spid="200"/>
                                        </p:tgtEl>
                                      </p:cBhvr>
                                    </p:animEffect>
                                    <p:anim calcmode="lin" valueType="num">
                                      <p:cBhvr>
                                        <p:cTn id="20" dur="2000"/>
                                        <p:tgtEl>
                                          <p:spTgt spid="2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2000"/>
                                        <p:tgtEl>
                                          <p:spTgt spid="200"/>
                                        </p:tgtEl>
                                        <p:attrNameLst>
                                          <p:attrName>ppt_h</p:attrName>
                                        </p:attrNameLst>
                                      </p:cBhvr>
                                      <p:tavLst>
                                        <p:tav tm="0">
                                          <p:val>
                                            <p:strVal val="ppt_h"/>
                                          </p:val>
                                        </p:tav>
                                        <p:tav tm="100000">
                                          <p:val>
                                            <p:strVal val="ppt_h"/>
                                          </p:val>
                                        </p:tav>
                                      </p:tavLst>
                                    </p:anim>
                                    <p:set>
                                      <p:cBhvr>
                                        <p:cTn id="22" dur="1" fill="hold">
                                          <p:stCondLst>
                                            <p:cond delay="1999"/>
                                          </p:stCondLst>
                                        </p:cTn>
                                        <p:tgtEl>
                                          <p:spTgt spid="200"/>
                                        </p:tgtEl>
                                        <p:attrNameLst>
                                          <p:attrName>style.visibility</p:attrName>
                                        </p:attrNameLst>
                                      </p:cBhvr>
                                      <p:to>
                                        <p:strVal val="hidden"/>
                                      </p:to>
                                    </p:set>
                                  </p:childTnLst>
                                </p:cTn>
                              </p:par>
                              <p:par>
                                <p:cTn id="23" presetID="45"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fade">
                                      <p:cBhvr>
                                        <p:cTn id="25" dur="2000"/>
                                        <p:tgtEl>
                                          <p:spTgt spid="218"/>
                                        </p:tgtEl>
                                      </p:cBhvr>
                                    </p:animEffect>
                                    <p:anim calcmode="lin" valueType="num">
                                      <p:cBhvr>
                                        <p:cTn id="26" dur="2000" fill="hold"/>
                                        <p:tgtEl>
                                          <p:spTgt spid="218"/>
                                        </p:tgtEl>
                                        <p:attrNameLst>
                                          <p:attrName>ppt_w</p:attrName>
                                        </p:attrNameLst>
                                      </p:cBhvr>
                                      <p:tavLst>
                                        <p:tav tm="0" fmla="#ppt_w*sin(2.5*pi*$)">
                                          <p:val>
                                            <p:fltVal val="0"/>
                                          </p:val>
                                        </p:tav>
                                        <p:tav tm="100000">
                                          <p:val>
                                            <p:fltVal val="1"/>
                                          </p:val>
                                        </p:tav>
                                      </p:tavLst>
                                    </p:anim>
                                    <p:anim calcmode="lin" valueType="num">
                                      <p:cBhvr>
                                        <p:cTn id="27" dur="2000" fill="hold"/>
                                        <p:tgtEl>
                                          <p:spTgt spid="2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0.00026 -0.00047 L -0.00026 -0.17284 C -0.00026 -0.25128 -0.04143 -0.34845 -0.07516 -0.34845 L -0.15136 -0.34845 " pathEditMode="relative" rAng="16200000" ptsTypes="FfFF">
                                      <p:cBhvr>
                                        <p:cTn id="31" dur="2000" fill="hold"/>
                                        <p:tgtEl>
                                          <p:spTgt spid="218"/>
                                        </p:tgtEl>
                                        <p:attrNameLst>
                                          <p:attrName>ppt_x</p:attrName>
                                          <p:attrName>ppt_y</p:attrName>
                                        </p:attrNameLst>
                                      </p:cBhvr>
                                      <p:rCtr x="-7555" y="-17399"/>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8"/>
                                        </p:tgtEl>
                                        <p:attrNameLst>
                                          <p:attrName>style.visibility</p:attrName>
                                        </p:attrNameLst>
                                      </p:cBhvr>
                                      <p:to>
                                        <p:strVal val="visible"/>
                                      </p:to>
                                    </p:set>
                                    <p:animEffect transition="in" filter="fade">
                                      <p:cBhvr>
                                        <p:cTn id="35" dur="500"/>
                                        <p:tgtEl>
                                          <p:spTgt spid="1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01"/>
                                        </p:tgtEl>
                                        <p:attrNameLst>
                                          <p:attrName>style.visibility</p:attrName>
                                        </p:attrNameLst>
                                      </p:cBhvr>
                                      <p:to>
                                        <p:strVal val="visible"/>
                                      </p:to>
                                    </p:set>
                                  </p:childTnLst>
                                </p:cTn>
                              </p:par>
                              <p:par>
                                <p:cTn id="40" presetID="27" presetClass="emph" presetSubtype="0" fill="remove" grpId="0" nodeType="withEffect">
                                  <p:stCondLst>
                                    <p:cond delay="0"/>
                                  </p:stCondLst>
                                  <p:childTnLst>
                                    <p:animClr clrSpc="rgb" dir="cw">
                                      <p:cBhvr override="childStyle">
                                        <p:cTn id="41" dur="250" autoRev="1" fill="remove"/>
                                        <p:tgtEl>
                                          <p:spTgt spid="201"/>
                                        </p:tgtEl>
                                        <p:attrNameLst>
                                          <p:attrName>style.color</p:attrName>
                                        </p:attrNameLst>
                                      </p:cBhvr>
                                      <p:to>
                                        <a:schemeClr val="bg1"/>
                                      </p:to>
                                    </p:animClr>
                                    <p:animClr clrSpc="rgb" dir="cw">
                                      <p:cBhvr>
                                        <p:cTn id="42" dur="250" autoRev="1" fill="remove"/>
                                        <p:tgtEl>
                                          <p:spTgt spid="201"/>
                                        </p:tgtEl>
                                        <p:attrNameLst>
                                          <p:attrName>fillcolor</p:attrName>
                                        </p:attrNameLst>
                                      </p:cBhvr>
                                      <p:to>
                                        <a:schemeClr val="bg1"/>
                                      </p:to>
                                    </p:animClr>
                                    <p:set>
                                      <p:cBhvr>
                                        <p:cTn id="43" dur="250" autoRev="1" fill="remove"/>
                                        <p:tgtEl>
                                          <p:spTgt spid="201"/>
                                        </p:tgtEl>
                                        <p:attrNameLst>
                                          <p:attrName>fill.type</p:attrName>
                                        </p:attrNameLst>
                                      </p:cBhvr>
                                      <p:to>
                                        <p:strVal val="solid"/>
                                      </p:to>
                                    </p:set>
                                    <p:set>
                                      <p:cBhvr>
                                        <p:cTn id="44" dur="250" autoRev="1" fill="remove"/>
                                        <p:tgtEl>
                                          <p:spTgt spid="201"/>
                                        </p:tgtEl>
                                        <p:attrNameLst>
                                          <p:attrName>fill.on</p:attrName>
                                        </p:attrNameLst>
                                      </p:cBhvr>
                                      <p:to>
                                        <p:strVal val="true"/>
                                      </p:to>
                                    </p:set>
                                  </p:childTnLst>
                                </p:cTn>
                              </p:par>
                              <p:par>
                                <p:cTn id="45" presetID="22" presetClass="exit" presetSubtype="4" fill="hold" grpId="1" nodeType="withEffect">
                                  <p:stCondLst>
                                    <p:cond delay="500"/>
                                  </p:stCondLst>
                                  <p:childTnLst>
                                    <p:animEffect transition="out" filter="wipe(down)">
                                      <p:cBhvr>
                                        <p:cTn id="46" dur="500"/>
                                        <p:tgtEl>
                                          <p:spTgt spid="201"/>
                                        </p:tgtEl>
                                      </p:cBhvr>
                                    </p:animEffect>
                                    <p:set>
                                      <p:cBhvr>
                                        <p:cTn id="47" dur="1" fill="hold">
                                          <p:stCondLst>
                                            <p:cond delay="499"/>
                                          </p:stCondLst>
                                        </p:cTn>
                                        <p:tgtEl>
                                          <p:spTgt spid="201"/>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2" nodeType="afterEffect">
                                  <p:stCondLst>
                                    <p:cond delay="0"/>
                                  </p:stCondLst>
                                  <p:childTnLst>
                                    <p:set>
                                      <p:cBhvr>
                                        <p:cTn id="50" dur="1" fill="hold">
                                          <p:stCondLst>
                                            <p:cond delay="0"/>
                                          </p:stCondLst>
                                        </p:cTn>
                                        <p:tgtEl>
                                          <p:spTgt spid="202"/>
                                        </p:tgtEl>
                                        <p:attrNameLst>
                                          <p:attrName>style.visibility</p:attrName>
                                        </p:attrNameLst>
                                      </p:cBhvr>
                                      <p:to>
                                        <p:strVal val="visible"/>
                                      </p:to>
                                    </p:set>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202"/>
                                        </p:tgtEl>
                                        <p:attrNameLst>
                                          <p:attrName>style.color</p:attrName>
                                        </p:attrNameLst>
                                      </p:cBhvr>
                                      <p:to>
                                        <a:schemeClr val="bg1"/>
                                      </p:to>
                                    </p:animClr>
                                    <p:animClr clrSpc="rgb" dir="cw">
                                      <p:cBhvr>
                                        <p:cTn id="54" dur="250" autoRev="1" fill="remove"/>
                                        <p:tgtEl>
                                          <p:spTgt spid="202"/>
                                        </p:tgtEl>
                                        <p:attrNameLst>
                                          <p:attrName>fillcolor</p:attrName>
                                        </p:attrNameLst>
                                      </p:cBhvr>
                                      <p:to>
                                        <a:schemeClr val="bg1"/>
                                      </p:to>
                                    </p:animClr>
                                    <p:set>
                                      <p:cBhvr>
                                        <p:cTn id="55" dur="250" autoRev="1" fill="remove"/>
                                        <p:tgtEl>
                                          <p:spTgt spid="202"/>
                                        </p:tgtEl>
                                        <p:attrNameLst>
                                          <p:attrName>fill.type</p:attrName>
                                        </p:attrNameLst>
                                      </p:cBhvr>
                                      <p:to>
                                        <p:strVal val="solid"/>
                                      </p:to>
                                    </p:set>
                                    <p:set>
                                      <p:cBhvr>
                                        <p:cTn id="56" dur="250" autoRev="1" fill="remove"/>
                                        <p:tgtEl>
                                          <p:spTgt spid="202"/>
                                        </p:tgtEl>
                                        <p:attrNameLst>
                                          <p:attrName>fill.on</p:attrName>
                                        </p:attrNameLst>
                                      </p:cBhvr>
                                      <p:to>
                                        <p:strVal val="true"/>
                                      </p:to>
                                    </p:set>
                                  </p:childTnLst>
                                </p:cTn>
                              </p:par>
                              <p:par>
                                <p:cTn id="57" presetID="22" presetClass="exit" presetSubtype="4" fill="hold" grpId="1" nodeType="withEffect">
                                  <p:stCondLst>
                                    <p:cond delay="500"/>
                                  </p:stCondLst>
                                  <p:childTnLst>
                                    <p:animEffect transition="out" filter="wipe(down)">
                                      <p:cBhvr>
                                        <p:cTn id="58" dur="500"/>
                                        <p:tgtEl>
                                          <p:spTgt spid="202"/>
                                        </p:tgtEl>
                                      </p:cBhvr>
                                    </p:animEffect>
                                    <p:set>
                                      <p:cBhvr>
                                        <p:cTn id="59" dur="1" fill="hold">
                                          <p:stCondLst>
                                            <p:cond delay="499"/>
                                          </p:stCondLst>
                                        </p:cTn>
                                        <p:tgtEl>
                                          <p:spTgt spid="202"/>
                                        </p:tgtEl>
                                        <p:attrNameLst>
                                          <p:attrName>style.visibility</p:attrName>
                                        </p:attrNameLst>
                                      </p:cBhvr>
                                      <p:to>
                                        <p:strVal val="hidden"/>
                                      </p:to>
                                    </p:set>
                                  </p:childTnLst>
                                </p:cTn>
                              </p:par>
                              <p:par>
                                <p:cTn id="60" presetID="10" presetClass="entr" presetSubtype="0" fill="hold" grpId="0" nodeType="withEffect">
                                  <p:stCondLst>
                                    <p:cond delay="500"/>
                                  </p:stCondLst>
                                  <p:childTnLst>
                                    <p:set>
                                      <p:cBhvr>
                                        <p:cTn id="61" dur="1" fill="hold">
                                          <p:stCondLst>
                                            <p:cond delay="0"/>
                                          </p:stCondLst>
                                        </p:cTn>
                                        <p:tgtEl>
                                          <p:spTgt spid="194"/>
                                        </p:tgtEl>
                                        <p:attrNameLst>
                                          <p:attrName>style.visibility</p:attrName>
                                        </p:attrNameLst>
                                      </p:cBhvr>
                                      <p:to>
                                        <p:strVal val="visible"/>
                                      </p:to>
                                    </p:set>
                                    <p:animEffect transition="in" filter="fade">
                                      <p:cBhvr>
                                        <p:cTn id="62" dur="500"/>
                                        <p:tgtEl>
                                          <p:spTgt spid="194"/>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214"/>
                                        </p:tgtEl>
                                        <p:attrNameLst>
                                          <p:attrName>style.visibility</p:attrName>
                                        </p:attrNameLst>
                                      </p:cBhvr>
                                      <p:to>
                                        <p:strVal val="visible"/>
                                      </p:to>
                                    </p:set>
                                    <p:animEffect transition="in" filter="fade">
                                      <p:cBhvr>
                                        <p:cTn id="65" dur="500"/>
                                        <p:tgtEl>
                                          <p:spTgt spid="214"/>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3"/>
                                        </p:tgtEl>
                                        <p:attrNameLst>
                                          <p:attrName>style.visibility</p:attrName>
                                        </p:attrNameLst>
                                      </p:cBhvr>
                                      <p:to>
                                        <p:strVal val="visible"/>
                                      </p:to>
                                    </p:set>
                                    <p:animEffect transition="in" filter="fade">
                                      <p:cBhvr>
                                        <p:cTn id="74" dur="500"/>
                                        <p:tgtEl>
                                          <p:spTgt spid="203"/>
                                        </p:tgtEl>
                                      </p:cBhvr>
                                    </p:animEffect>
                                  </p:childTnLst>
                                </p:cTn>
                              </p:par>
                              <p:par>
                                <p:cTn id="75" presetID="10" presetClass="entr" presetSubtype="0" fill="hold" nodeType="withEffect">
                                  <p:stCondLst>
                                    <p:cond delay="0"/>
                                  </p:stCondLst>
                                  <p:childTnLst>
                                    <p:set>
                                      <p:cBhvr>
                                        <p:cTn id="76" dur="1" fill="hold">
                                          <p:stCondLst>
                                            <p:cond delay="0"/>
                                          </p:stCondLst>
                                        </p:cTn>
                                        <p:tgtEl>
                                          <p:spTgt spid="204"/>
                                        </p:tgtEl>
                                        <p:attrNameLst>
                                          <p:attrName>style.visibility</p:attrName>
                                        </p:attrNameLst>
                                      </p:cBhvr>
                                      <p:to>
                                        <p:strVal val="visible"/>
                                      </p:to>
                                    </p:set>
                                    <p:animEffect transition="in" filter="fade">
                                      <p:cBhvr>
                                        <p:cTn id="77" dur="500"/>
                                        <p:tgtEl>
                                          <p:spTgt spid="20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3"/>
                                        </p:tgtEl>
                                        <p:attrNameLst>
                                          <p:attrName>style.visibility</p:attrName>
                                        </p:attrNameLst>
                                      </p:cBhvr>
                                      <p:to>
                                        <p:strVal val="visible"/>
                                      </p:to>
                                    </p:set>
                                    <p:animEffect transition="in" filter="fade">
                                      <p:cBhvr>
                                        <p:cTn id="82" dur="500"/>
                                        <p:tgtEl>
                                          <p:spTgt spid="18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wipe(down)">
                                      <p:cBhvr>
                                        <p:cTn id="87" dur="500"/>
                                        <p:tgtEl>
                                          <p:spTgt spid="20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07"/>
                                        </p:tgtEl>
                                        <p:attrNameLst>
                                          <p:attrName>style.visibility</p:attrName>
                                        </p:attrNameLst>
                                      </p:cBhvr>
                                      <p:to>
                                        <p:strVal val="visible"/>
                                      </p:to>
                                    </p:set>
                                    <p:animEffect transition="in" filter="wipe(down)">
                                      <p:cBhvr>
                                        <p:cTn id="90" dur="500"/>
                                        <p:tgtEl>
                                          <p:spTgt spid="20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animEffect transition="in" filter="fade">
                                      <p:cBhvr>
                                        <p:cTn id="95" dur="1000"/>
                                        <p:tgtEl>
                                          <p:spTgt spid="189"/>
                                        </p:tgtEl>
                                      </p:cBhvr>
                                    </p:animEffect>
                                    <p:anim calcmode="lin" valueType="num">
                                      <p:cBhvr>
                                        <p:cTn id="96" dur="1000" fill="hold"/>
                                        <p:tgtEl>
                                          <p:spTgt spid="189"/>
                                        </p:tgtEl>
                                        <p:attrNameLst>
                                          <p:attrName>ppt_x</p:attrName>
                                        </p:attrNameLst>
                                      </p:cBhvr>
                                      <p:tavLst>
                                        <p:tav tm="0">
                                          <p:val>
                                            <p:strVal val="#ppt_x"/>
                                          </p:val>
                                        </p:tav>
                                        <p:tav tm="100000">
                                          <p:val>
                                            <p:strVal val="#ppt_x"/>
                                          </p:val>
                                        </p:tav>
                                      </p:tavLst>
                                    </p:anim>
                                    <p:anim calcmode="lin" valueType="num">
                                      <p:cBhvr>
                                        <p:cTn id="97" dur="1000" fill="hold"/>
                                        <p:tgtEl>
                                          <p:spTgt spid="189"/>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186"/>
                                        </p:tgtEl>
                                        <p:attrNameLst>
                                          <p:attrName>style.visibility</p:attrName>
                                        </p:attrNameLst>
                                      </p:cBhvr>
                                      <p:to>
                                        <p:strVal val="visible"/>
                                      </p:to>
                                    </p:set>
                                    <p:animEffect transition="in" filter="fade">
                                      <p:cBhvr>
                                        <p:cTn id="101" dur="500"/>
                                        <p:tgtEl>
                                          <p:spTgt spid="186"/>
                                        </p:tgtEl>
                                      </p:cBhvr>
                                    </p:animEffect>
                                  </p:childTnLst>
                                </p:cTn>
                              </p:par>
                            </p:childTnLst>
                          </p:cTn>
                        </p:par>
                        <p:par>
                          <p:cTn id="102" fill="hold">
                            <p:stCondLst>
                              <p:cond delay="1500"/>
                            </p:stCondLst>
                            <p:childTnLst>
                              <p:par>
                                <p:cTn id="103" presetID="16" presetClass="entr" presetSubtype="42" fill="hold" grpId="0" nodeType="after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barn(outHorizontal)">
                                      <p:cBhvr>
                                        <p:cTn id="105" dur="500"/>
                                        <p:tgtEl>
                                          <p:spTgt spid="206"/>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87"/>
                                        </p:tgtEl>
                                        <p:attrNameLst>
                                          <p:attrName>style.visibility</p:attrName>
                                        </p:attrNameLst>
                                      </p:cBhvr>
                                      <p:to>
                                        <p:strVal val="visible"/>
                                      </p:to>
                                    </p:set>
                                    <p:animEffect transition="in" filter="fade">
                                      <p:cBhvr>
                                        <p:cTn id="110" dur="1000"/>
                                        <p:tgtEl>
                                          <p:spTgt spid="187"/>
                                        </p:tgtEl>
                                      </p:cBhvr>
                                    </p:animEffect>
                                    <p:anim calcmode="lin" valueType="num">
                                      <p:cBhvr>
                                        <p:cTn id="111" dur="1000" fill="hold"/>
                                        <p:tgtEl>
                                          <p:spTgt spid="187"/>
                                        </p:tgtEl>
                                        <p:attrNameLst>
                                          <p:attrName>ppt_x</p:attrName>
                                        </p:attrNameLst>
                                      </p:cBhvr>
                                      <p:tavLst>
                                        <p:tav tm="0">
                                          <p:val>
                                            <p:strVal val="#ppt_x"/>
                                          </p:val>
                                        </p:tav>
                                        <p:tav tm="100000">
                                          <p:val>
                                            <p:strVal val="#ppt_x"/>
                                          </p:val>
                                        </p:tav>
                                      </p:tavLst>
                                    </p:anim>
                                    <p:anim calcmode="lin" valueType="num">
                                      <p:cBhvr>
                                        <p:cTn id="112" dur="1000" fill="hold"/>
                                        <p:tgtEl>
                                          <p:spTgt spid="187"/>
                                        </p:tgtEl>
                                        <p:attrNameLst>
                                          <p:attrName>ppt_y</p:attrName>
                                        </p:attrNameLst>
                                      </p:cBhvr>
                                      <p:tavLst>
                                        <p:tav tm="0">
                                          <p:val>
                                            <p:strVal val="#ppt_y+.1"/>
                                          </p:val>
                                        </p:tav>
                                        <p:tav tm="100000">
                                          <p:val>
                                            <p:strVal val="#ppt_y"/>
                                          </p:val>
                                        </p:tav>
                                      </p:tavLst>
                                    </p:anim>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fade">
                                      <p:cBhvr>
                                        <p:cTn id="116" dur="500"/>
                                        <p:tgtEl>
                                          <p:spTgt spid="184"/>
                                        </p:tgtEl>
                                      </p:cBhvr>
                                    </p:animEffect>
                                  </p:childTnLst>
                                </p:cTn>
                              </p:par>
                            </p:childTnLst>
                          </p:cTn>
                        </p:par>
                        <p:par>
                          <p:cTn id="117" fill="hold">
                            <p:stCondLst>
                              <p:cond delay="1500"/>
                            </p:stCondLst>
                            <p:childTnLst>
                              <p:par>
                                <p:cTn id="118" presetID="16" presetClass="entr" presetSubtype="37" fill="hold" grpId="0" nodeType="afterEffect">
                                  <p:stCondLst>
                                    <p:cond delay="0"/>
                                  </p:stCondLst>
                                  <p:childTnLst>
                                    <p:set>
                                      <p:cBhvr>
                                        <p:cTn id="119" dur="1" fill="hold">
                                          <p:stCondLst>
                                            <p:cond delay="0"/>
                                          </p:stCondLst>
                                        </p:cTn>
                                        <p:tgtEl>
                                          <p:spTgt spid="208"/>
                                        </p:tgtEl>
                                        <p:attrNameLst>
                                          <p:attrName>style.visibility</p:attrName>
                                        </p:attrNameLst>
                                      </p:cBhvr>
                                      <p:to>
                                        <p:strVal val="visible"/>
                                      </p:to>
                                    </p:set>
                                    <p:animEffect transition="in" filter="barn(outVertical)">
                                      <p:cBhvr>
                                        <p:cTn id="120" dur="500"/>
                                        <p:tgtEl>
                                          <p:spTgt spid="208"/>
                                        </p:tgtEl>
                                      </p:cBhvr>
                                    </p:animEffect>
                                  </p:childTnLst>
                                </p:cTn>
                              </p:par>
                            </p:childTnLst>
                          </p:cTn>
                        </p:par>
                        <p:par>
                          <p:cTn id="121" fill="hold">
                            <p:stCondLst>
                              <p:cond delay="2000"/>
                            </p:stCondLst>
                            <p:childTnLst>
                              <p:par>
                                <p:cTn id="122" presetID="10" presetClass="entr" presetSubtype="0" fill="hold" nodeType="after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fade">
                                      <p:cBhvr>
                                        <p:cTn id="129" dur="1000"/>
                                        <p:tgtEl>
                                          <p:spTgt spid="188"/>
                                        </p:tgtEl>
                                      </p:cBhvr>
                                    </p:animEffect>
                                    <p:anim calcmode="lin" valueType="num">
                                      <p:cBhvr>
                                        <p:cTn id="130" dur="1000" fill="hold"/>
                                        <p:tgtEl>
                                          <p:spTgt spid="188"/>
                                        </p:tgtEl>
                                        <p:attrNameLst>
                                          <p:attrName>ppt_x</p:attrName>
                                        </p:attrNameLst>
                                      </p:cBhvr>
                                      <p:tavLst>
                                        <p:tav tm="0">
                                          <p:val>
                                            <p:strVal val="#ppt_x"/>
                                          </p:val>
                                        </p:tav>
                                        <p:tav tm="100000">
                                          <p:val>
                                            <p:strVal val="#ppt_x"/>
                                          </p:val>
                                        </p:tav>
                                      </p:tavLst>
                                    </p:anim>
                                    <p:anim calcmode="lin" valueType="num">
                                      <p:cBhvr>
                                        <p:cTn id="131" dur="1000" fill="hold"/>
                                        <p:tgtEl>
                                          <p:spTgt spid="188"/>
                                        </p:tgtEl>
                                        <p:attrNameLst>
                                          <p:attrName>ppt_y</p:attrName>
                                        </p:attrNameLst>
                                      </p:cBhvr>
                                      <p:tavLst>
                                        <p:tav tm="0">
                                          <p:val>
                                            <p:strVal val="#ppt_y+.1"/>
                                          </p:val>
                                        </p:tav>
                                        <p:tav tm="100000">
                                          <p:val>
                                            <p:strVal val="#ppt_y"/>
                                          </p:val>
                                        </p:tav>
                                      </p:tavLst>
                                    </p:anim>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185"/>
                                        </p:tgtEl>
                                        <p:attrNameLst>
                                          <p:attrName>style.visibility</p:attrName>
                                        </p:attrNameLst>
                                      </p:cBhvr>
                                      <p:to>
                                        <p:strVal val="visible"/>
                                      </p:to>
                                    </p:set>
                                    <p:animEffect transition="in" filter="fade">
                                      <p:cBhvr>
                                        <p:cTn id="135" dur="500"/>
                                        <p:tgtEl>
                                          <p:spTgt spid="185"/>
                                        </p:tgtEl>
                                      </p:cBhvr>
                                    </p:animEffect>
                                  </p:childTnLst>
                                </p:cTn>
                              </p:par>
                            </p:childTnLst>
                          </p:cTn>
                        </p:par>
                        <p:par>
                          <p:cTn id="136" fill="hold">
                            <p:stCondLst>
                              <p:cond delay="1500"/>
                            </p:stCondLst>
                            <p:childTnLst>
                              <p:par>
                                <p:cTn id="137" presetID="16" presetClass="entr" presetSubtype="37" fill="hold" grpId="0" nodeType="afterEffect">
                                  <p:stCondLst>
                                    <p:cond delay="0"/>
                                  </p:stCondLst>
                                  <p:childTnLst>
                                    <p:set>
                                      <p:cBhvr>
                                        <p:cTn id="138" dur="1" fill="hold">
                                          <p:stCondLst>
                                            <p:cond delay="0"/>
                                          </p:stCondLst>
                                        </p:cTn>
                                        <p:tgtEl>
                                          <p:spTgt spid="209"/>
                                        </p:tgtEl>
                                        <p:attrNameLst>
                                          <p:attrName>style.visibility</p:attrName>
                                        </p:attrNameLst>
                                      </p:cBhvr>
                                      <p:to>
                                        <p:strVal val="visible"/>
                                      </p:to>
                                    </p:set>
                                    <p:animEffect transition="in" filter="barn(outVertical)">
                                      <p:cBhvr>
                                        <p:cTn id="139" dur="500"/>
                                        <p:tgtEl>
                                          <p:spTgt spid="20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90"/>
                                        </p:tgtEl>
                                        <p:attrNameLst>
                                          <p:attrName>style.visibility</p:attrName>
                                        </p:attrNameLst>
                                      </p:cBhvr>
                                      <p:to>
                                        <p:strVal val="visible"/>
                                      </p:to>
                                    </p:set>
                                    <p:animEffect transition="in" filter="fade">
                                      <p:cBhvr>
                                        <p:cTn id="144" dur="1000"/>
                                        <p:tgtEl>
                                          <p:spTgt spid="190"/>
                                        </p:tgtEl>
                                      </p:cBhvr>
                                    </p:animEffect>
                                    <p:anim calcmode="lin" valueType="num">
                                      <p:cBhvr>
                                        <p:cTn id="145" dur="1000" fill="hold"/>
                                        <p:tgtEl>
                                          <p:spTgt spid="190"/>
                                        </p:tgtEl>
                                        <p:attrNameLst>
                                          <p:attrName>ppt_x</p:attrName>
                                        </p:attrNameLst>
                                      </p:cBhvr>
                                      <p:tavLst>
                                        <p:tav tm="0">
                                          <p:val>
                                            <p:strVal val="#ppt_x"/>
                                          </p:val>
                                        </p:tav>
                                        <p:tav tm="100000">
                                          <p:val>
                                            <p:strVal val="#ppt_x"/>
                                          </p:val>
                                        </p:tav>
                                      </p:tavLst>
                                    </p:anim>
                                    <p:anim calcmode="lin" valueType="num">
                                      <p:cBhvr>
                                        <p:cTn id="146" dur="1000" fill="hold"/>
                                        <p:tgtEl>
                                          <p:spTgt spid="190"/>
                                        </p:tgtEl>
                                        <p:attrNameLst>
                                          <p:attrName>ppt_y</p:attrName>
                                        </p:attrNameLst>
                                      </p:cBhvr>
                                      <p:tavLst>
                                        <p:tav tm="0">
                                          <p:val>
                                            <p:strVal val="#ppt_y+.1"/>
                                          </p:val>
                                        </p:tav>
                                        <p:tav tm="100000">
                                          <p:val>
                                            <p:strVal val="#ppt_y"/>
                                          </p:val>
                                        </p:tav>
                                      </p:tavLst>
                                    </p:anim>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191"/>
                                        </p:tgtEl>
                                        <p:attrNameLst>
                                          <p:attrName>style.visibility</p:attrName>
                                        </p:attrNameLst>
                                      </p:cBhvr>
                                      <p:to>
                                        <p:strVal val="visible"/>
                                      </p:to>
                                    </p:set>
                                    <p:animEffect transition="in" filter="fade">
                                      <p:cBhvr>
                                        <p:cTn id="150" dur="500"/>
                                        <p:tgtEl>
                                          <p:spTgt spid="191"/>
                                        </p:tgtEl>
                                      </p:cBhvr>
                                    </p:animEffect>
                                  </p:childTnLst>
                                </p:cTn>
                              </p:par>
                            </p:childTnLst>
                          </p:cTn>
                        </p:par>
                        <p:par>
                          <p:cTn id="151" fill="hold">
                            <p:stCondLst>
                              <p:cond delay="1500"/>
                            </p:stCondLst>
                            <p:childTnLst>
                              <p:par>
                                <p:cTn id="152" presetID="22" presetClass="entr" presetSubtype="2" fill="hold" grpId="1" nodeType="afterEffect">
                                  <p:stCondLst>
                                    <p:cond delay="0"/>
                                  </p:stCondLst>
                                  <p:childTnLst>
                                    <p:set>
                                      <p:cBhvr>
                                        <p:cTn id="153" dur="1" fill="hold">
                                          <p:stCondLst>
                                            <p:cond delay="0"/>
                                          </p:stCondLst>
                                        </p:cTn>
                                        <p:tgtEl>
                                          <p:spTgt spid="210"/>
                                        </p:tgtEl>
                                        <p:attrNameLst>
                                          <p:attrName>style.visibility</p:attrName>
                                        </p:attrNameLst>
                                      </p:cBhvr>
                                      <p:to>
                                        <p:strVal val="visible"/>
                                      </p:to>
                                    </p:set>
                                    <p:animEffect transition="in" filter="wipe(right)">
                                      <p:cBhvr>
                                        <p:cTn id="154" dur="500"/>
                                        <p:tgtEl>
                                          <p:spTgt spid="210"/>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83"/>
                                        </p:tgtEl>
                                        <p:attrNameLst>
                                          <p:attrName>fillcolor</p:attrName>
                                        </p:attrNameLst>
                                      </p:cBhvr>
                                      <p:to>
                                        <a:srgbClr val="FFB865"/>
                                      </p:to>
                                    </p:animClr>
                                    <p:set>
                                      <p:cBhvr>
                                        <p:cTn id="159" dur="2000" fill="hold"/>
                                        <p:tgtEl>
                                          <p:spTgt spid="183"/>
                                        </p:tgtEl>
                                        <p:attrNameLst>
                                          <p:attrName>fill.type</p:attrName>
                                        </p:attrNameLst>
                                      </p:cBhvr>
                                      <p:to>
                                        <p:strVal val="solid"/>
                                      </p:to>
                                    </p:set>
                                    <p:set>
                                      <p:cBhvr>
                                        <p:cTn id="160" dur="2000" fill="hold"/>
                                        <p:tgtEl>
                                          <p:spTgt spid="183"/>
                                        </p:tgtEl>
                                        <p:attrNameLst>
                                          <p:attrName>fill.on</p:attrName>
                                        </p:attrNameLst>
                                      </p:cBhvr>
                                      <p:to>
                                        <p:strVal val="true"/>
                                      </p:to>
                                    </p:set>
                                  </p:childTnLst>
                                </p:cTn>
                              </p:par>
                            </p:childTnLst>
                          </p:cTn>
                        </p:par>
                        <p:par>
                          <p:cTn id="161" fill="hold">
                            <p:stCondLst>
                              <p:cond delay="2000"/>
                            </p:stCondLst>
                            <p:childTnLst>
                              <p:par>
                                <p:cTn id="162" presetID="8" presetClass="emph" presetSubtype="0" fill="hold" nodeType="afterEffect">
                                  <p:stCondLst>
                                    <p:cond delay="0"/>
                                  </p:stCondLst>
                                  <p:childTnLst>
                                    <p:animRot by="21600000">
                                      <p:cBhvr>
                                        <p:cTn id="163" dur="2000" fill="hold"/>
                                        <p:tgtEl>
                                          <p:spTgt spid="190"/>
                                        </p:tgtEl>
                                        <p:attrNameLst>
                                          <p:attrName>r</p:attrName>
                                        </p:attrNameLst>
                                      </p:cBhvr>
                                    </p:animRot>
                                  </p:childTnLst>
                                </p:cTn>
                              </p:par>
                            </p:childTnLst>
                          </p:cTn>
                        </p:par>
                        <p:par>
                          <p:cTn id="164" fill="hold">
                            <p:stCondLst>
                              <p:cond delay="4000"/>
                            </p:stCondLst>
                            <p:childTnLst>
                              <p:par>
                                <p:cTn id="165" presetID="10" presetClass="exit" presetSubtype="0" fill="hold" nodeType="afterEffect">
                                  <p:stCondLst>
                                    <p:cond delay="0"/>
                                  </p:stCondLst>
                                  <p:childTnLst>
                                    <p:animEffect transition="out" filter="fade">
                                      <p:cBhvr>
                                        <p:cTn id="166" dur="500"/>
                                        <p:tgtEl>
                                          <p:spTgt spid="190"/>
                                        </p:tgtEl>
                                      </p:cBhvr>
                                    </p:animEffect>
                                    <p:set>
                                      <p:cBhvr>
                                        <p:cTn id="167" dur="1" fill="hold">
                                          <p:stCondLst>
                                            <p:cond delay="499"/>
                                          </p:stCondLst>
                                        </p:cTn>
                                        <p:tgtEl>
                                          <p:spTgt spid="190"/>
                                        </p:tgtEl>
                                        <p:attrNameLst>
                                          <p:attrName>style.visibility</p:attrName>
                                        </p:attrNameLst>
                                      </p:cBhvr>
                                      <p:to>
                                        <p:strVal val="hidden"/>
                                      </p:to>
                                    </p:set>
                                  </p:childTnLst>
                                </p:cTn>
                              </p:par>
                              <p:par>
                                <p:cTn id="168" presetID="22" presetClass="exit" presetSubtype="8" fill="hold" grpId="0" nodeType="withEffect">
                                  <p:stCondLst>
                                    <p:cond delay="0"/>
                                  </p:stCondLst>
                                  <p:childTnLst>
                                    <p:animEffect transition="out" filter="wipe(left)">
                                      <p:cBhvr>
                                        <p:cTn id="169" dur="500"/>
                                        <p:tgtEl>
                                          <p:spTgt spid="210"/>
                                        </p:tgtEl>
                                      </p:cBhvr>
                                    </p:animEffect>
                                    <p:set>
                                      <p:cBhvr>
                                        <p:cTn id="170" dur="1" fill="hold">
                                          <p:stCondLst>
                                            <p:cond delay="499"/>
                                          </p:stCondLst>
                                        </p:cTn>
                                        <p:tgtEl>
                                          <p:spTgt spid="210"/>
                                        </p:tgtEl>
                                        <p:attrNameLst>
                                          <p:attrName>style.visibility</p:attrName>
                                        </p:attrNameLst>
                                      </p:cBhvr>
                                      <p:to>
                                        <p:strVal val="hidden"/>
                                      </p:to>
                                    </p:set>
                                  </p:childTnLst>
                                </p:cTn>
                              </p:par>
                              <p:par>
                                <p:cTn id="171" presetID="9" presetClass="exit" presetSubtype="0" fill="hold" grpId="1" nodeType="withEffect">
                                  <p:stCondLst>
                                    <p:cond delay="0"/>
                                  </p:stCondLst>
                                  <p:childTnLst>
                                    <p:animEffect transition="out" filter="dissolve">
                                      <p:cBhvr>
                                        <p:cTn id="172" dur="500"/>
                                        <p:tgtEl>
                                          <p:spTgt spid="191"/>
                                        </p:tgtEl>
                                      </p:cBhvr>
                                    </p:animEffect>
                                    <p:set>
                                      <p:cBhvr>
                                        <p:cTn id="173" dur="1" fill="hold">
                                          <p:stCondLst>
                                            <p:cond delay="499"/>
                                          </p:stCondLst>
                                        </p:cTn>
                                        <p:tgtEl>
                                          <p:spTgt spid="191"/>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198"/>
                                        </p:tgtEl>
                                      </p:cBhvr>
                                    </p:animEffect>
                                    <p:set>
                                      <p:cBhvr>
                                        <p:cTn id="176" dur="1" fill="hold">
                                          <p:stCondLst>
                                            <p:cond delay="499"/>
                                          </p:stCondLst>
                                        </p:cTn>
                                        <p:tgtEl>
                                          <p:spTgt spid="198"/>
                                        </p:tgtEl>
                                        <p:attrNameLst>
                                          <p:attrName>style.visibility</p:attrName>
                                        </p:attrNameLst>
                                      </p:cBhvr>
                                      <p:to>
                                        <p:strVal val="hidden"/>
                                      </p:to>
                                    </p:set>
                                  </p:childTnLst>
                                </p:cTn>
                              </p:par>
                            </p:childTnLst>
                          </p:cTn>
                        </p:par>
                        <p:par>
                          <p:cTn id="177" fill="hold">
                            <p:stCondLst>
                              <p:cond delay="4500"/>
                            </p:stCondLst>
                            <p:childTnLst>
                              <p:par>
                                <p:cTn id="178" presetID="10" presetClass="exit" presetSubtype="0" fill="hold" grpId="1" nodeType="afterEffect">
                                  <p:stCondLst>
                                    <p:cond delay="0"/>
                                  </p:stCondLst>
                                  <p:childTnLst>
                                    <p:animEffect transition="out" filter="fade">
                                      <p:cBhvr>
                                        <p:cTn id="179" dur="500"/>
                                        <p:tgtEl>
                                          <p:spTgt spid="199"/>
                                        </p:tgtEl>
                                      </p:cBhvr>
                                    </p:animEffect>
                                    <p:set>
                                      <p:cBhvr>
                                        <p:cTn id="180" dur="1" fill="hold">
                                          <p:stCondLst>
                                            <p:cond delay="499"/>
                                          </p:stCondLst>
                                        </p:cTn>
                                        <p:tgtEl>
                                          <p:spTgt spid="199"/>
                                        </p:tgtEl>
                                        <p:attrNameLst>
                                          <p:attrName>style.visibility</p:attrName>
                                        </p:attrNameLst>
                                      </p:cBhvr>
                                      <p:to>
                                        <p:strVal val="hidden"/>
                                      </p:to>
                                    </p:set>
                                  </p:childTnLst>
                                </p:cTn>
                              </p:par>
                            </p:childTnLst>
                          </p:cTn>
                        </p:par>
                        <p:par>
                          <p:cTn id="181" fill="hold">
                            <p:stCondLst>
                              <p:cond delay="5000"/>
                            </p:stCondLst>
                            <p:childTnLst>
                              <p:par>
                                <p:cTn id="182" presetID="10" presetClass="exit" presetSubtype="0" fill="hold" nodeType="afterEffect">
                                  <p:stCondLst>
                                    <p:cond delay="0"/>
                                  </p:stCondLst>
                                  <p:childTnLst>
                                    <p:animEffect transition="out" filter="fade">
                                      <p:cBhvr>
                                        <p:cTn id="183" dur="500"/>
                                        <p:tgtEl>
                                          <p:spTgt spid="218"/>
                                        </p:tgtEl>
                                      </p:cBhvr>
                                    </p:animEffect>
                                    <p:set>
                                      <p:cBhvr>
                                        <p:cTn id="184" dur="1" fill="hold">
                                          <p:stCondLst>
                                            <p:cond delay="499"/>
                                          </p:stCondLst>
                                        </p:cTn>
                                        <p:tgtEl>
                                          <p:spTgt spid="218"/>
                                        </p:tgtEl>
                                        <p:attrNameLst>
                                          <p:attrName>style.visibility</p:attrName>
                                        </p:attrNameLst>
                                      </p:cBhvr>
                                      <p:to>
                                        <p:strVal val="hidden"/>
                                      </p:to>
                                    </p:set>
                                  </p:childTnLst>
                                </p:cTn>
                              </p:par>
                            </p:childTnLst>
                          </p:cTn>
                        </p:par>
                        <p:par>
                          <p:cTn id="185" fill="hold">
                            <p:stCondLst>
                              <p:cond delay="5500"/>
                            </p:stCondLst>
                            <p:childTnLst>
                              <p:par>
                                <p:cTn id="186" presetID="32" presetClass="emph" presetSubtype="0" fill="hold" nodeType="afterEffect">
                                  <p:stCondLst>
                                    <p:cond delay="0"/>
                                  </p:stCondLst>
                                  <p:childTnLst>
                                    <p:animRot by="120000">
                                      <p:cBhvr>
                                        <p:cTn id="187" dur="100" fill="hold">
                                          <p:stCondLst>
                                            <p:cond delay="0"/>
                                          </p:stCondLst>
                                        </p:cTn>
                                        <p:tgtEl>
                                          <p:spTgt spid="180"/>
                                        </p:tgtEl>
                                        <p:attrNameLst>
                                          <p:attrName>r</p:attrName>
                                        </p:attrNameLst>
                                      </p:cBhvr>
                                    </p:animRot>
                                    <p:animRot by="-240000">
                                      <p:cBhvr>
                                        <p:cTn id="188" dur="200" fill="hold">
                                          <p:stCondLst>
                                            <p:cond delay="200"/>
                                          </p:stCondLst>
                                        </p:cTn>
                                        <p:tgtEl>
                                          <p:spTgt spid="180"/>
                                        </p:tgtEl>
                                        <p:attrNameLst>
                                          <p:attrName>r</p:attrName>
                                        </p:attrNameLst>
                                      </p:cBhvr>
                                    </p:animRot>
                                    <p:animRot by="240000">
                                      <p:cBhvr>
                                        <p:cTn id="189" dur="200" fill="hold">
                                          <p:stCondLst>
                                            <p:cond delay="400"/>
                                          </p:stCondLst>
                                        </p:cTn>
                                        <p:tgtEl>
                                          <p:spTgt spid="180"/>
                                        </p:tgtEl>
                                        <p:attrNameLst>
                                          <p:attrName>r</p:attrName>
                                        </p:attrNameLst>
                                      </p:cBhvr>
                                    </p:animRot>
                                    <p:animRot by="-240000">
                                      <p:cBhvr>
                                        <p:cTn id="190" dur="200" fill="hold">
                                          <p:stCondLst>
                                            <p:cond delay="600"/>
                                          </p:stCondLst>
                                        </p:cTn>
                                        <p:tgtEl>
                                          <p:spTgt spid="180"/>
                                        </p:tgtEl>
                                        <p:attrNameLst>
                                          <p:attrName>r</p:attrName>
                                        </p:attrNameLst>
                                      </p:cBhvr>
                                    </p:animRot>
                                    <p:animRot by="120000">
                                      <p:cBhvr>
                                        <p:cTn id="191" dur="200" fill="hold">
                                          <p:stCondLst>
                                            <p:cond delay="800"/>
                                          </p:stCondLst>
                                        </p:cTn>
                                        <p:tgtEl>
                                          <p:spTgt spid="1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p:bldP spid="185" grpId="0"/>
      <p:bldP spid="186" grpId="0"/>
      <p:bldP spid="191" grpId="0"/>
      <p:bldP spid="191" grpId="1"/>
      <p:bldP spid="194" grpId="0" animBg="1"/>
      <p:bldP spid="198" grpId="0"/>
      <p:bldP spid="198" grpId="1"/>
      <p:bldP spid="199" grpId="0" animBg="1"/>
      <p:bldP spid="199" grpId="1" animBg="1"/>
      <p:bldP spid="201" grpId="0" animBg="1"/>
      <p:bldP spid="201" grpId="1" animBg="1"/>
      <p:bldP spid="201" grpId="2" animBg="1"/>
      <p:bldP spid="202" grpId="0" animBg="1"/>
      <p:bldP spid="202" grpId="1" animBg="1"/>
      <p:bldP spid="202" grpId="2" animBg="1"/>
      <p:bldP spid="206" grpId="0" animBg="1"/>
      <p:bldP spid="207" grpId="0"/>
      <p:bldP spid="208" grpId="0" animBg="1"/>
      <p:bldP spid="209" grpId="0" animBg="1"/>
      <p:bldP spid="210" grpId="0" animBg="1"/>
      <p:bldP spid="210" grpId="1" animBg="1"/>
      <p:bldP spid="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ent-Up Arrow 18"/>
          <p:cNvSpPr/>
          <p:nvPr/>
        </p:nvSpPr>
        <p:spPr bwMode="auto">
          <a:xfrm>
            <a:off x="4004230" y="2707944"/>
            <a:ext cx="5130717" cy="1357758"/>
          </a:xfrm>
          <a:prstGeom prst="bentUpArrow">
            <a:avLst>
              <a:gd name="adj1" fmla="val 13302"/>
              <a:gd name="adj2" fmla="val 14253"/>
              <a:gd name="adj3" fmla="val 1711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n-US" dirty="0" smtClean="0"/>
              <a:t>Windows Azure Linux Agent</a:t>
            </a:r>
            <a:endParaRPr lang="en-US" dirty="0"/>
          </a:p>
        </p:txBody>
      </p:sp>
      <p:sp>
        <p:nvSpPr>
          <p:cNvPr id="5" name="Rectangle 4"/>
          <p:cNvSpPr/>
          <p:nvPr/>
        </p:nvSpPr>
        <p:spPr>
          <a:xfrm>
            <a:off x="1320456"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HV1</a:t>
            </a:r>
            <a:endParaRPr lang="en-US" dirty="0">
              <a:solidFill>
                <a:schemeClr val="bg1">
                  <a:alpha val="99000"/>
                </a:schemeClr>
              </a:solidFill>
            </a:endParaRPr>
          </a:p>
        </p:txBody>
      </p:sp>
      <p:sp>
        <p:nvSpPr>
          <p:cNvPr id="6" name="Rectangle 5"/>
          <p:cNvSpPr/>
          <p:nvPr/>
        </p:nvSpPr>
        <p:spPr>
          <a:xfrm>
            <a:off x="6670700" y="4800600"/>
            <a:ext cx="325035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HV2</a:t>
            </a:r>
            <a:endParaRPr lang="en-US" dirty="0">
              <a:solidFill>
                <a:schemeClr val="bg1">
                  <a:alpha val="99000"/>
                </a:schemeClr>
              </a:solidFill>
            </a:endParaRPr>
          </a:p>
        </p:txBody>
      </p:sp>
      <p:sp>
        <p:nvSpPr>
          <p:cNvPr id="7" name="Rectangle 6"/>
          <p:cNvSpPr/>
          <p:nvPr/>
        </p:nvSpPr>
        <p:spPr>
          <a:xfrm>
            <a:off x="1320457" y="3332707"/>
            <a:ext cx="2894846" cy="1219200"/>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lt1">
                    <a:alpha val="99000"/>
                  </a:schemeClr>
                </a:solidFill>
              </a:rPr>
              <a:t>VM</a:t>
            </a:r>
          </a:p>
        </p:txBody>
      </p:sp>
      <p:pic>
        <p:nvPicPr>
          <p:cNvPr id="9" name="Picture 5" descr="C:\Users\hjerez\AppData\Local\Microsoft\Windows\Temporary Internet Files\Content.IE5\03NX556T\MC9003261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5872" y="3810001"/>
            <a:ext cx="507868" cy="5694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57539" y="1905000"/>
            <a:ext cx="3475062"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Service Management API</a:t>
            </a:r>
            <a:endParaRPr lang="en-US" dirty="0">
              <a:solidFill>
                <a:schemeClr val="bg1">
                  <a:alpha val="99000"/>
                </a:schemeClr>
              </a:solidFill>
            </a:endParaRPr>
          </a:p>
        </p:txBody>
      </p:sp>
      <p:sp>
        <p:nvSpPr>
          <p:cNvPr id="11" name="Rectangle 10"/>
          <p:cNvSpPr/>
          <p:nvPr/>
        </p:nvSpPr>
        <p:spPr>
          <a:xfrm>
            <a:off x="7917986" y="1905000"/>
            <a:ext cx="2003067" cy="802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alpha val="99000"/>
                  </a:schemeClr>
                </a:solidFill>
              </a:rPr>
              <a:t>Windows Azure </a:t>
            </a:r>
          </a:p>
          <a:p>
            <a:pPr algn="ctr"/>
            <a:r>
              <a:rPr lang="en-US" smtClean="0">
                <a:solidFill>
                  <a:schemeClr val="bg1">
                    <a:alpha val="99000"/>
                  </a:schemeClr>
                </a:solidFill>
              </a:rPr>
              <a:t>provided </a:t>
            </a:r>
            <a:r>
              <a:rPr lang="en-US" dirty="0" smtClean="0">
                <a:solidFill>
                  <a:schemeClr val="bg1">
                    <a:alpha val="99000"/>
                  </a:schemeClr>
                </a:solidFill>
              </a:rPr>
              <a:t>DNS</a:t>
            </a:r>
            <a:endParaRPr lang="en-US" dirty="0">
              <a:solidFill>
                <a:schemeClr val="bg1">
                  <a:alpha val="99000"/>
                </a:schemeClr>
              </a:solidFill>
            </a:endParaRPr>
          </a:p>
        </p:txBody>
      </p:sp>
      <p:sp>
        <p:nvSpPr>
          <p:cNvPr id="12" name="Bent-Up Arrow 11"/>
          <p:cNvSpPr/>
          <p:nvPr/>
        </p:nvSpPr>
        <p:spPr>
          <a:xfrm rot="10800000" flipH="1" flipV="1">
            <a:off x="4215302" y="2707942"/>
            <a:ext cx="711194" cy="1357759"/>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3" descr="C:\Users\hjerez\AppData\Local\Microsoft\Windows\Temporary Internet Files\Content.IE5\EMAV50ZC\MC900433903[1].png"/>
          <p:cNvPicPr>
            <a:picLocks noChangeAspect="1" noChangeArrowheads="1"/>
          </p:cNvPicPr>
          <p:nvPr/>
        </p:nvPicPr>
        <p:blipFill>
          <a:blip r:embed="rId4" cstate="print">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6145354" y="2064250"/>
            <a:ext cx="424234" cy="42423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235277" y="2124457"/>
            <a:ext cx="361008" cy="364028"/>
            <a:chOff x="4570412" y="3806957"/>
            <a:chExt cx="747584" cy="640069"/>
          </a:xfrm>
        </p:grpSpPr>
        <p:pic>
          <p:nvPicPr>
            <p:cNvPr id="15" name="Picture 4"/>
            <p:cNvPicPr>
              <a:picLocks noChangeAspect="1" noChangeArrowheads="1"/>
            </p:cNvPicPr>
            <p:nvPr/>
          </p:nvPicPr>
          <p:blipFill>
            <a:blip r:embed="rId6">
              <a:grayscl/>
              <a:extLst>
                <a:ext uri="{28A0092B-C50C-407E-A947-70E740481C1C}">
                  <a14:useLocalDpi xmlns:a14="http://schemas.microsoft.com/office/drawing/2010/main" val="0"/>
                </a:ext>
              </a:extLst>
            </a:blip>
            <a:stretch>
              <a:fillRect/>
            </a:stretch>
          </p:blipFill>
          <p:spPr bwMode="auto">
            <a:xfrm>
              <a:off x="4570412" y="3806957"/>
              <a:ext cx="747584" cy="640069"/>
            </a:xfrm>
            <a:prstGeom prst="ellipse">
              <a:avLst/>
            </a:prstGeom>
            <a:noFill/>
            <a:extLst>
              <a:ext uri="{909E8E84-426E-40DD-AFC4-6F175D3DCCD1}">
                <a14:hiddenFill xmlns:a14="http://schemas.microsoft.com/office/drawing/2010/main">
                  <a:solidFill>
                    <a:srgbClr val="FFFFFF"/>
                  </a:solidFill>
                </a14:hiddenFill>
              </a:ext>
            </a:extLst>
          </p:spPr>
        </p:pic>
        <p:sp>
          <p:nvSpPr>
            <p:cNvPr id="16"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bg1"/>
            </a:solidFill>
            <a:ln w="9525">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bwMode="auto">
          <a:xfrm>
            <a:off x="1413216" y="3386299"/>
            <a:ext cx="632656" cy="531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smtClean="0">
                <a:gradFill>
                  <a:gsLst>
                    <a:gs pos="0">
                      <a:srgbClr val="FFFFFF"/>
                    </a:gs>
                    <a:gs pos="100000">
                      <a:srgbClr val="FFFFFF"/>
                    </a:gs>
                  </a:gsLst>
                  <a:lin ang="5400000" scaled="0"/>
                </a:gradFill>
              </a:rPr>
              <a:t>Host1</a:t>
            </a:r>
          </a:p>
        </p:txBody>
      </p:sp>
      <p:sp>
        <p:nvSpPr>
          <p:cNvPr id="18" name="Rectangle 17"/>
          <p:cNvSpPr/>
          <p:nvPr/>
        </p:nvSpPr>
        <p:spPr bwMode="auto">
          <a:xfrm>
            <a:off x="1413216" y="3386299"/>
            <a:ext cx="632656" cy="531679"/>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bg1">
                    <a:alpha val="99000"/>
                  </a:schemeClr>
                </a:solidFill>
              </a:rPr>
              <a:t>Host2</a:t>
            </a:r>
          </a:p>
        </p:txBody>
      </p:sp>
      <p:pic>
        <p:nvPicPr>
          <p:cNvPr id="1026" name="Picture 2" descr="C:\Users\hjerez.REDMOND\AppData\Local\Microsoft\Windows\Temporary Internet Files\Content.IE5\1KOFX01C\MC900432631[1].png"/>
          <p:cNvPicPr>
            <a:picLocks noChangeAspect="1" noChangeArrowheads="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03918" y="3810001"/>
            <a:ext cx="955001" cy="95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42" presetClass="path" presetSubtype="0" decel="100000" fill="hold" nodeType="afterEffect">
                                  <p:stCondLst>
                                    <p:cond delay="0"/>
                                  </p:stCondLst>
                                  <p:childTnLst>
                                    <p:animMotion origin="layout" path="M -4.59825E-6 -2.59259E-6 L -4.59825E-6 0.24236 " pathEditMode="relative" rAng="0" ptsTypes="AA">
                                      <p:cBhvr>
                                        <p:cTn id="14" dur="1000" fill="hold"/>
                                        <p:tgtEl>
                                          <p:spTgt spid="14"/>
                                        </p:tgtEl>
                                        <p:attrNameLst>
                                          <p:attrName>ppt_x</p:attrName>
                                          <p:attrName>ppt_y</p:attrName>
                                        </p:attrNameLst>
                                      </p:cBhvr>
                                      <p:rCtr x="0" y="1210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000"/>
                            </p:stCondLst>
                            <p:childTnLst>
                              <p:par>
                                <p:cTn id="34" presetID="36" presetClass="path" presetSubtype="0" decel="100000" fill="hold" nodeType="afterEffect">
                                  <p:stCondLst>
                                    <p:cond delay="0"/>
                                  </p:stCondLst>
                                  <p:childTnLst>
                                    <p:animMotion origin="layout" path="M -4.16667E-6 -4.44444E-6 L -4.16667E-6 0.1007 C -4.16667E-6 0.14584 -0.09036 0.20186 -0.16341 0.20186 L -0.32617 0.20186 " pathEditMode="relative" rAng="0" ptsTypes="FfFF">
                                      <p:cBhvr>
                                        <p:cTn id="35" dur="1000" fill="hold"/>
                                        <p:tgtEl>
                                          <p:spTgt spid="13"/>
                                        </p:tgtEl>
                                        <p:attrNameLst>
                                          <p:attrName>ppt_x</p:attrName>
                                          <p:attrName>ppt_y</p:attrName>
                                        </p:attrNameLst>
                                      </p:cBhvr>
                                      <p:rCtr x="-16315" y="10093"/>
                                    </p:animMotion>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par>
                          <p:cTn id="58" fill="hold">
                            <p:stCondLst>
                              <p:cond delay="500"/>
                            </p:stCondLst>
                            <p:childTnLst>
                              <p:par>
                                <p:cTn id="59" presetID="10" presetClass="exit" presetSubtype="0" fill="hold" grpId="1" nodeType="after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1000"/>
                            </p:stCondLst>
                            <p:childTnLst>
                              <p:par>
                                <p:cTn id="72" presetID="63" presetClass="path" presetSubtype="0" decel="100000" fill="hold" grpId="1" nodeType="afterEffect">
                                  <p:stCondLst>
                                    <p:cond delay="0"/>
                                  </p:stCondLst>
                                  <p:childTnLst>
                                    <p:animMotion origin="layout" path="M -3.125E-6 1.48148E-6 L 0.46875 1.48148E-6 " pathEditMode="relative" rAng="0" ptsTypes="AA">
                                      <p:cBhvr>
                                        <p:cTn id="73" dur="1000" fill="hold"/>
                                        <p:tgtEl>
                                          <p:spTgt spid="7"/>
                                        </p:tgtEl>
                                        <p:attrNameLst>
                                          <p:attrName>ppt_x</p:attrName>
                                          <p:attrName>ppt_y</p:attrName>
                                        </p:attrNameLst>
                                      </p:cBhvr>
                                      <p:rCtr x="23438" y="0"/>
                                    </p:animMotion>
                                  </p:childTnLst>
                                </p:cTn>
                              </p:par>
                              <p:par>
                                <p:cTn id="74" presetID="63" presetClass="path" presetSubtype="0" decel="100000" fill="hold" nodeType="withEffect">
                                  <p:stCondLst>
                                    <p:cond delay="0"/>
                                  </p:stCondLst>
                                  <p:childTnLst>
                                    <p:animMotion origin="layout" path="M -1.875E-6 -7.40741E-7 L 0.46797 -7.40741E-7 " pathEditMode="relative" rAng="0" ptsTypes="AA">
                                      <p:cBhvr>
                                        <p:cTn id="75" dur="1000" fill="hold"/>
                                        <p:tgtEl>
                                          <p:spTgt spid="9"/>
                                        </p:tgtEl>
                                        <p:attrNameLst>
                                          <p:attrName>ppt_x</p:attrName>
                                          <p:attrName>ppt_y</p:attrName>
                                        </p:attrNameLst>
                                      </p:cBhvr>
                                      <p:rCtr x="23398" y="0"/>
                                    </p:animMotion>
                                  </p:childTnLst>
                                </p:cTn>
                              </p:par>
                              <p:par>
                                <p:cTn id="76" presetID="63" presetClass="path" presetSubtype="0" decel="100000" fill="hold" grpId="1" nodeType="withEffect">
                                  <p:stCondLst>
                                    <p:cond delay="0"/>
                                  </p:stCondLst>
                                  <p:childTnLst>
                                    <p:animMotion origin="layout" path="M 3.125E-6 2.59259E-6 L 0.46875 2.59259E-6 " pathEditMode="relative" rAng="0" ptsTypes="AA">
                                      <p:cBhvr>
                                        <p:cTn id="77" dur="1000" fill="hold"/>
                                        <p:tgtEl>
                                          <p:spTgt spid="18"/>
                                        </p:tgtEl>
                                        <p:attrNameLst>
                                          <p:attrName>ppt_x</p:attrName>
                                          <p:attrName>ppt_y</p:attrName>
                                        </p:attrNameLst>
                                      </p:cBhvr>
                                      <p:rCtr x="23438" y="0"/>
                                    </p:animMotion>
                                  </p:childTnLst>
                                </p:cTn>
                              </p:par>
                              <p:par>
                                <p:cTn id="78" presetID="63" presetClass="path" presetSubtype="0" decel="100000" fill="hold" nodeType="withEffect">
                                  <p:stCondLst>
                                    <p:cond delay="0"/>
                                  </p:stCondLst>
                                  <p:childTnLst>
                                    <p:animMotion origin="layout" path="M -0.32617 0.20186 L 0.15039 0.20186 " pathEditMode="relative" rAng="0" ptsTypes="AA">
                                      <p:cBhvr>
                                        <p:cTn id="79" dur="1000" fill="hold"/>
                                        <p:tgtEl>
                                          <p:spTgt spid="13"/>
                                        </p:tgtEl>
                                        <p:attrNameLst>
                                          <p:attrName>ppt_x</p:attrName>
                                          <p:attrName>ppt_y</p:attrName>
                                        </p:attrNameLst>
                                      </p:cBhvr>
                                      <p:rCtr x="23828" y="0"/>
                                    </p:animMotion>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1026"/>
                                        </p:tgtEl>
                                        <p:attrNameLst>
                                          <p:attrName>style.visibility</p:attrName>
                                        </p:attrNameLst>
                                      </p:cBhvr>
                                      <p:to>
                                        <p:strVal val="visible"/>
                                      </p:to>
                                    </p:set>
                                    <p:animEffect transition="in" filter="fade">
                                      <p:cBhvr>
                                        <p:cTn id="8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5" grpId="0" animBg="1"/>
      <p:bldP spid="6" grpId="0" animBg="1"/>
      <p:bldP spid="7" grpId="0" animBg="1"/>
      <p:bldP spid="7" grpId="1" animBg="1"/>
      <p:bldP spid="11" grpId="0" animBg="1"/>
      <p:bldP spid="12" grpId="0" animBg="1"/>
      <p:bldP spid="12"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7200" dirty="0" smtClean="0"/>
              <a:t>Top Linux VM Provisioning </a:t>
            </a:r>
            <a:br>
              <a:rPr lang="en-US" sz="7200" dirty="0" smtClean="0"/>
            </a:br>
            <a:r>
              <a:rPr lang="en-US" sz="7200" dirty="0" smtClean="0"/>
              <a:t>Scenarios for Customers</a:t>
            </a:r>
            <a:endParaRPr lang="en-US" sz="7200" dirty="0"/>
          </a:p>
        </p:txBody>
      </p:sp>
      <p:sp>
        <p:nvSpPr>
          <p:cNvPr id="10" name="Text Placeholder 8"/>
          <p:cNvSpPr txBox="1">
            <a:spLocks/>
          </p:cNvSpPr>
          <p:nvPr/>
        </p:nvSpPr>
        <p:spPr>
          <a:xfrm>
            <a:off x="512763" y="4343400"/>
            <a:ext cx="7513637" cy="1526572"/>
          </a:xfrm>
          <a:prstGeom prst="rect">
            <a:avLst/>
          </a:prstGeom>
        </p:spPr>
        <p:txBody>
          <a:bodyPr vert="horz" wrap="square" lIns="0" tIns="0" rIns="0" bIns="0" rtlCol="0">
            <a:spAutoFit/>
          </a:bodyPr>
          <a:lstStyle>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Gallery Experience</a:t>
            </a:r>
          </a:p>
          <a:p>
            <a:r>
              <a:rPr lang="en-US" dirty="0"/>
              <a:t>Third Party Tool Provisioning</a:t>
            </a:r>
          </a:p>
          <a:p>
            <a:r>
              <a:rPr lang="en-US" dirty="0"/>
              <a:t>Bring Your Own Linux</a:t>
            </a:r>
          </a:p>
        </p:txBody>
      </p:sp>
    </p:spTree>
    <p:extLst>
      <p:ext uri="{BB962C8B-B14F-4D97-AF65-F5344CB8AC3E}">
        <p14:creationId xmlns:p14="http://schemas.microsoft.com/office/powerpoint/2010/main" val="24481538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idx="1"/>
          </p:nvPr>
        </p:nvSpPr>
        <p:spPr>
          <a:xfrm>
            <a:off x="519113" y="1447800"/>
            <a:ext cx="11149012" cy="4351961"/>
          </a:xfrm>
        </p:spPr>
        <p:txBody>
          <a:bodyPr/>
          <a:lstStyle/>
          <a:p>
            <a:pPr marL="0" indent="0">
              <a:buNone/>
            </a:pPr>
            <a:r>
              <a:rPr lang="en-US" dirty="0" smtClean="0">
                <a:latin typeface="Segoe UI Light" pitchFamily="34" charset="0"/>
              </a:rPr>
              <a:t>Lowest barrier of entry </a:t>
            </a:r>
          </a:p>
          <a:p>
            <a:pPr marL="0" indent="0">
              <a:buNone/>
            </a:pPr>
            <a:r>
              <a:rPr lang="en-US" dirty="0" smtClean="0"/>
              <a:t>Partner</a:t>
            </a:r>
            <a:r>
              <a:rPr lang="en-US" b="1" dirty="0" smtClean="0">
                <a:latin typeface="Segoe UI Light" pitchFamily="34" charset="0"/>
              </a:rPr>
              <a:t> </a:t>
            </a:r>
            <a:r>
              <a:rPr lang="en-US" dirty="0" smtClean="0">
                <a:latin typeface="Segoe UI Light" pitchFamily="34" charset="0"/>
              </a:rPr>
              <a:t>created images </a:t>
            </a:r>
          </a:p>
          <a:p>
            <a:pPr marL="0" indent="0">
              <a:buNone/>
            </a:pPr>
            <a:r>
              <a:rPr lang="en-US" dirty="0" smtClean="0">
                <a:latin typeface="Segoe UI Light" pitchFamily="34" charset="0"/>
              </a:rPr>
              <a:t>Click through provisioning </a:t>
            </a:r>
          </a:p>
          <a:p>
            <a:pPr marL="0" indent="0">
              <a:buNone/>
            </a:pP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smtClean="0">
                <a:latin typeface="Segoe UI Light" pitchFamily="34" charset="0"/>
              </a:rPr>
              <a:t>Associate SSH </a:t>
            </a:r>
            <a:r>
              <a:rPr lang="en-US" dirty="0" smtClean="0">
                <a:latin typeface="Segoe UI Light" pitchFamily="34" charset="0"/>
              </a:rPr>
              <a:t>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0827"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1802"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3475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Quick Create Demo</a:t>
            </a:r>
            <a:endParaRPr lang="en-US" dirty="0"/>
          </a:p>
        </p:txBody>
      </p:sp>
    </p:spTree>
    <p:extLst>
      <p:ext uri="{BB962C8B-B14F-4D97-AF65-F5344CB8AC3E}">
        <p14:creationId xmlns:p14="http://schemas.microsoft.com/office/powerpoint/2010/main" val="9813780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Third Party Tool </a:t>
            </a:r>
            <a:br>
              <a:rPr lang="en-US" dirty="0" smtClean="0"/>
            </a:br>
            <a:r>
              <a:rPr lang="en-US" dirty="0" smtClean="0"/>
              <a:t>Provisioning</a:t>
            </a:r>
            <a:endParaRPr lang="en-US" dirty="0"/>
          </a:p>
        </p:txBody>
      </p:sp>
      <p:sp>
        <p:nvSpPr>
          <p:cNvPr id="3" name="Content Placeholder 2"/>
          <p:cNvSpPr>
            <a:spLocks noGrp="1"/>
          </p:cNvSpPr>
          <p:nvPr>
            <p:ph idx="1"/>
          </p:nvPr>
        </p:nvSpPr>
        <p:spPr>
          <a:xfrm>
            <a:off x="519113" y="1905000"/>
            <a:ext cx="11149012" cy="5022914"/>
          </a:xfrm>
        </p:spPr>
        <p:txBody>
          <a:bodyPr/>
          <a:lstStyle/>
          <a:p>
            <a:pPr marL="0" indent="0">
              <a:buNone/>
            </a:pPr>
            <a:r>
              <a:rPr lang="en-US" dirty="0" smtClean="0">
                <a:latin typeface="Segoe UI Light" pitchFamily="34" charset="0"/>
              </a:rPr>
              <a:t>Currently Only SUSE</a:t>
            </a:r>
          </a:p>
          <a:p>
            <a:pPr marL="0" indent="0">
              <a:buNone/>
            </a:pPr>
            <a:r>
              <a:rPr lang="en-US" dirty="0" smtClean="0">
                <a:latin typeface="Segoe UI Light" pitchFamily="34" charset="0"/>
              </a:rPr>
              <a:t>Ease the creation of custom images, </a:t>
            </a:r>
            <a:br>
              <a:rPr lang="en-US" dirty="0" smtClean="0">
                <a:latin typeface="Segoe UI Light" pitchFamily="34" charset="0"/>
              </a:rPr>
            </a:br>
            <a:r>
              <a:rPr lang="en-US" dirty="0" smtClean="0">
                <a:latin typeface="Segoe UI Light" pitchFamily="34" charset="0"/>
              </a:rPr>
              <a:t>configuration and resources </a:t>
            </a:r>
          </a:p>
          <a:p>
            <a:pPr marL="0" indent="0">
              <a:buNone/>
            </a:pPr>
            <a:r>
              <a:rPr lang="en-US" dirty="0" smtClean="0">
                <a:latin typeface="Segoe UI Light" pitchFamily="34" charset="0"/>
              </a:rPr>
              <a:t>Customize a partner image</a:t>
            </a:r>
          </a:p>
          <a:p>
            <a:pPr marL="0" indent="0">
              <a:buNone/>
            </a:pPr>
            <a:r>
              <a:rPr lang="en-US" dirty="0" smtClean="0">
                <a:latin typeface="Segoe UI Light" pitchFamily="34" charset="0"/>
              </a:rPr>
              <a:t>Select packages to include</a:t>
            </a:r>
          </a:p>
          <a:p>
            <a:pPr marL="0" indent="0">
              <a:buNone/>
            </a:pPr>
            <a:r>
              <a:rPr lang="en-US" dirty="0" smtClean="0">
                <a:latin typeface="Segoe UI Light" pitchFamily="34" charset="0"/>
              </a:rPr>
              <a:t>Tool will include the appropriate </a:t>
            </a:r>
            <a:br>
              <a:rPr lang="en-US" dirty="0" smtClean="0">
                <a:latin typeface="Segoe UI Light" pitchFamily="34" charset="0"/>
              </a:rPr>
            </a:br>
            <a:r>
              <a:rPr lang="en-US" dirty="0" smtClean="0">
                <a:latin typeface="Segoe UI Light" pitchFamily="34" charset="0"/>
              </a:rPr>
              <a:t>ICs and Agent</a:t>
            </a:r>
          </a:p>
          <a:p>
            <a:pPr marL="0" indent="0">
              <a:buNone/>
            </a:pPr>
            <a:r>
              <a:rPr lang="en-US" dirty="0" smtClean="0">
                <a:latin typeface="Segoe UI Light" pitchFamily="34" charset="0"/>
              </a:rPr>
              <a:t>Tool will drive provisioning for Customer </a:t>
            </a:r>
            <a:br>
              <a:rPr lang="en-US" dirty="0" smtClean="0">
                <a:latin typeface="Segoe UI Light" pitchFamily="34" charset="0"/>
              </a:rPr>
            </a:br>
            <a:r>
              <a:rPr lang="en-US" dirty="0" smtClean="0">
                <a:latin typeface="Segoe UI Light" pitchFamily="34" charset="0"/>
              </a:rPr>
              <a:t>if it chooses to provide it access</a:t>
            </a:r>
          </a:p>
          <a:p>
            <a:pPr marL="0" indent="0">
              <a:buNone/>
            </a:pPr>
            <a:endParaRPr lang="en-US" dirty="0">
              <a:latin typeface="Segoe UI Light" pitchFamily="34" charset="0"/>
            </a:endParaRPr>
          </a:p>
        </p:txBody>
      </p:sp>
      <p:sp>
        <p:nvSpPr>
          <p:cNvPr id="4" name="Rectangle 3"/>
          <p:cNvSpPr/>
          <p:nvPr/>
        </p:nvSpPr>
        <p:spPr bwMode="auto">
          <a:xfrm>
            <a:off x="7980827" y="0"/>
            <a:ext cx="4207998"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8754260" y="4010685"/>
            <a:ext cx="2661133" cy="2547697"/>
            <a:chOff x="4470400" y="1935163"/>
            <a:chExt cx="3240088" cy="3101975"/>
          </a:xfrm>
          <a:solidFill>
            <a:schemeClr val="bg1"/>
          </a:solidFill>
        </p:grpSpPr>
        <p:sp>
          <p:nvSpPr>
            <p:cNvPr id="1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59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13" name="Bent-Up Arrow 12"/>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9214638" y="4450259"/>
            <a:ext cx="2133600"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VM2</a:t>
            </a:r>
            <a:endParaRPr lang="en-US" dirty="0">
              <a:solidFill>
                <a:schemeClr val="bg1">
                  <a:alpha val="99000"/>
                </a:schemeClr>
              </a:solidFill>
            </a:endParaRPr>
          </a:p>
        </p:txBody>
      </p:sp>
      <p:sp>
        <p:nvSpPr>
          <p:cNvPr id="4" name="Rectangle 3"/>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 name="Rectangle 2"/>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2" name="Title 1"/>
          <p:cNvSpPr>
            <a:spLocks noGrp="1"/>
          </p:cNvSpPr>
          <p:nvPr>
            <p:ph type="title"/>
          </p:nvPr>
        </p:nvSpPr>
        <p:spPr/>
        <p:txBody>
          <a:bodyPr/>
          <a:lstStyle/>
          <a:p>
            <a:r>
              <a:rPr lang="en-US" dirty="0" smtClean="0"/>
              <a:t>Tool Based Provisioning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1447800"/>
            <a:ext cx="2819400" cy="212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10" name="Rectangle 9"/>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15" name="Group 14"/>
          <p:cNvGrpSpPr/>
          <p:nvPr/>
        </p:nvGrpSpPr>
        <p:grpSpPr>
          <a:xfrm>
            <a:off x="9433208" y="2372692"/>
            <a:ext cx="405592" cy="527687"/>
            <a:chOff x="7868260" y="1529713"/>
            <a:chExt cx="405592" cy="527687"/>
          </a:xfrm>
        </p:grpSpPr>
        <p:pic>
          <p:nvPicPr>
            <p:cNvPr id="16"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3077" name="Picture 5" descr="C:\Users\hjerez\AppData\Local\Microsoft\Windows\Temporary Internet Files\Content.IE5\03NX556T\MC900326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5"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938311" y="1853100"/>
            <a:ext cx="405591" cy="532140"/>
            <a:chOff x="8016096" y="1525260"/>
            <a:chExt cx="405592" cy="532140"/>
          </a:xfrm>
        </p:grpSpPr>
        <p:pic>
          <p:nvPicPr>
            <p:cNvPr id="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
        <p:nvSpPr>
          <p:cNvPr id="14" name="Flowchart: Decision 13"/>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26" name="Group 25"/>
          <p:cNvGrpSpPr/>
          <p:nvPr/>
        </p:nvGrpSpPr>
        <p:grpSpPr>
          <a:xfrm>
            <a:off x="10693370" y="2371238"/>
            <a:ext cx="405591" cy="528218"/>
            <a:chOff x="8016096" y="1529182"/>
            <a:chExt cx="405592" cy="528218"/>
          </a:xfrm>
        </p:grpSpPr>
        <p:pic>
          <p:nvPicPr>
            <p:cNvPr id="2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8016096" y="1529182"/>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29" name="Picture 5" descr="C:\Users\hjerez\AppData\Local\Microsoft\Windows\Temporary Internet Files\Content.IE5\03NX556T\MC900326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9589" y="4567299"/>
            <a:ext cx="389838" cy="56941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795929" y="3957652"/>
            <a:ext cx="519503" cy="523850"/>
            <a:chOff x="4570412" y="3786701"/>
            <a:chExt cx="747584" cy="680585"/>
          </a:xfrm>
        </p:grpSpPr>
        <p:pic>
          <p:nvPicPr>
            <p:cNvPr id="31"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701"/>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32"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2">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7" name="Picture 7"/>
          <p:cNvPicPr>
            <a:picLocks noChangeAspect="1" noChangeArrowheads="1"/>
          </p:cNvPicPr>
          <p:nvPr/>
        </p:nvPicPr>
        <p:blipFill>
          <a:blip r:embed="rId8">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297673" y="3957652"/>
            <a:ext cx="519503" cy="523850"/>
            <a:chOff x="4570412" y="3786699"/>
            <a:chExt cx="747584" cy="680585"/>
          </a:xfrm>
        </p:grpSpPr>
        <p:pic>
          <p:nvPicPr>
            <p:cNvPr id="3076"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18"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33" name="Picture 3" descr="C:\Users\hjerez\AppData\Local\Microsoft\Windows\Temporary Internet Files\Content.IE5\EMAV50ZC\MC900433903[1].png"/>
          <p:cNvPicPr>
            <a:picLocks noChangeAspect="1" noChangeArrowheads="1"/>
          </p:cNvPicPr>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4615657" y="3229148"/>
            <a:ext cx="411955" cy="4119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jerez\AppData\Local\Microsoft\Windows\Temporary Internet Files\Content.IE5\EMAV50ZC\MC900433903[1].png"/>
          <p:cNvPicPr>
            <a:picLocks noGrp="1" noChangeAspect="1" noChangeArrowheads="1"/>
          </p:cNvPicPr>
          <p:nvPr>
            <p:ph idx="1"/>
          </p:nvPr>
        </p:nvPicPr>
        <p:blipFill>
          <a:blip r:embed="rId9" cstate="print">
            <a:biLevel thresh="75000"/>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Tree>
    <p:extLst>
      <p:ext uri="{BB962C8B-B14F-4D97-AF65-F5344CB8AC3E}">
        <p14:creationId xmlns:p14="http://schemas.microsoft.com/office/powerpoint/2010/main" val="38030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500"/>
                                        <p:tgtEl>
                                          <p:spTgt spid="3075"/>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decel="100000" fill="hold" nodeType="clickEffect">
                                  <p:stCondLst>
                                    <p:cond delay="0"/>
                                  </p:stCondLst>
                                  <p:childTnLst>
                                    <p:animMotion origin="layout" path="M 0.00078 -0.00046 L 0.45078 0.07546 " pathEditMode="relative" rAng="0" ptsTypes="AA">
                                      <p:cBhvr>
                                        <p:cTn id="17" dur="2000" fill="hold"/>
                                        <p:tgtEl>
                                          <p:spTgt spid="6"/>
                                        </p:tgtEl>
                                        <p:attrNameLst>
                                          <p:attrName>ppt_x</p:attrName>
                                          <p:attrName>ppt_y</p:attrName>
                                        </p:attrNameLst>
                                      </p:cBhvr>
                                      <p:rCtr x="22500" y="3796"/>
                                    </p:animMotion>
                                  </p:childTnLst>
                                </p:cTn>
                              </p:par>
                              <p:par>
                                <p:cTn id="18" presetID="42" presetClass="path" presetSubtype="0" decel="100000" fill="hold" grpId="1" nodeType="withEffect">
                                  <p:stCondLst>
                                    <p:cond delay="0"/>
                                  </p:stCondLst>
                                  <p:childTnLst>
                                    <p:animMotion origin="layout" path="M -2.70833E-6 4.56859E-6 L 0.07422 0.08998 " pathEditMode="relative" rAng="0" ptsTypes="AA">
                                      <p:cBhvr>
                                        <p:cTn id="19" dur="500" fill="hold"/>
                                        <p:tgtEl>
                                          <p:spTgt spid="5"/>
                                        </p:tgtEl>
                                        <p:attrNameLst>
                                          <p:attrName>ppt_x</p:attrName>
                                          <p:attrName>ppt_y</p:attrName>
                                        </p:attrNameLst>
                                      </p:cBhvr>
                                      <p:rCtr x="3711" y="4488"/>
                                    </p:animMotion>
                                  </p:childTnLst>
                                </p:cTn>
                              </p:par>
                              <p:par>
                                <p:cTn id="20" presetID="42" presetClass="path" presetSubtype="0" decel="100000" fill="hold" nodeType="withEffect">
                                  <p:stCondLst>
                                    <p:cond delay="0"/>
                                  </p:stCondLst>
                                  <p:childTnLst>
                                    <p:animMotion origin="layout" path="M 3.75E-6 4.94333E-6 L 0.072 0.08304 " pathEditMode="relative" rAng="0" ptsTypes="AA">
                                      <p:cBhvr>
                                        <p:cTn id="21" dur="500" fill="hold"/>
                                        <p:tgtEl>
                                          <p:spTgt spid="3075"/>
                                        </p:tgtEl>
                                        <p:attrNameLst>
                                          <p:attrName>ppt_x</p:attrName>
                                          <p:attrName>ppt_y</p:attrName>
                                        </p:attrNameLst>
                                      </p:cBhvr>
                                      <p:rCtr x="3594" y="4141"/>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42" presetClass="path" presetSubtype="0" decel="100000" fill="hold" nodeType="withEffect">
                                  <p:stCondLst>
                                    <p:cond delay="0"/>
                                  </p:stCondLst>
                                  <p:childTnLst>
                                    <p:animMotion origin="layout" path="M -4.61058E-7 -7.40741E-7 L -0.00013 0.16829 " pathEditMode="relative" rAng="0" ptsTypes="AA">
                                      <p:cBhvr>
                                        <p:cTn id="27" dur="500" fill="hold"/>
                                        <p:tgtEl>
                                          <p:spTgt spid="15"/>
                                        </p:tgtEl>
                                        <p:attrNameLst>
                                          <p:attrName>ppt_x</p:attrName>
                                          <p:attrName>ppt_y</p:attrName>
                                        </p:attrNameLst>
                                      </p:cBhvr>
                                      <p:rCtr x="-13" y="8403"/>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path" presetSubtype="0" decel="100000" fill="hold" nodeType="withEffect">
                                  <p:stCondLst>
                                    <p:cond delay="0"/>
                                  </p:stCondLst>
                                  <p:childTnLst>
                                    <p:animMotion origin="layout" path="M -2.65242E-6 -7.98057E-7 L 0.23255 0.19593 " pathEditMode="relative" rAng="0" ptsTypes="AA">
                                      <p:cBhvr>
                                        <p:cTn id="37" dur="1000" fill="hold"/>
                                        <p:tgtEl>
                                          <p:spTgt spid="12"/>
                                        </p:tgtEl>
                                        <p:attrNameLst>
                                          <p:attrName>ppt_x</p:attrName>
                                          <p:attrName>ppt_y</p:attrName>
                                        </p:attrNameLst>
                                      </p:cBhvr>
                                      <p:rCtr x="11621" y="9785"/>
                                    </p:animMotion>
                                  </p:childTnLst>
                                </p:cTn>
                              </p:par>
                              <p:par>
                                <p:cTn id="38"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9" dur="2000" fill="hold"/>
                                        <p:tgtEl>
                                          <p:spTgt spid="15"/>
                                        </p:tgtEl>
                                        <p:attrNameLst>
                                          <p:attrName>ppt_x</p:attrName>
                                          <p:attrName>ppt_y</p:attrName>
                                        </p:attrNameLst>
                                      </p:cBhvr>
                                      <p:rCtr x="-4583" y="10872"/>
                                    </p:animMotion>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077"/>
                                        </p:tgtEl>
                                        <p:attrNameLst>
                                          <p:attrName>style.visibility</p:attrName>
                                        </p:attrNameLst>
                                      </p:cBhvr>
                                      <p:to>
                                        <p:strVal val="visible"/>
                                      </p:to>
                                    </p:set>
                                    <p:animEffect transition="in" filter="fade">
                                      <p:cBhvr>
                                        <p:cTn id="43" dur="500"/>
                                        <p:tgtEl>
                                          <p:spTgt spid="3077"/>
                                        </p:tgtEl>
                                      </p:cBhvr>
                                    </p:animEffect>
                                  </p:childTnLst>
                                </p:cTn>
                              </p:par>
                            </p:childTnLst>
                          </p:cTn>
                        </p:par>
                        <p:par>
                          <p:cTn id="44" fill="hold">
                            <p:stCondLst>
                              <p:cond delay="2500"/>
                            </p:stCondLst>
                            <p:childTnLst>
                              <p:par>
                                <p:cTn id="45" presetID="1" presetClass="exit" presetSubtype="0" fill="hold"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500"/>
                            </p:stCondLst>
                            <p:childTnLst>
                              <p:par>
                                <p:cTn id="53" presetID="36" presetClass="path" presetSubtype="0" decel="100000" fill="hold" nodeType="afterEffect">
                                  <p:stCondLst>
                                    <p:cond delay="0"/>
                                  </p:stCondLst>
                                  <p:childTnLst>
                                    <p:animMotion origin="layout" path="M 0.072 0.0831 L 0.072 0.2456 C 0.072 0.31898 0.14309 0.40926 0.20104 0.40926 L 0.33033 0.40926 " pathEditMode="relative" rAng="0" ptsTypes="FfFF">
                                      <p:cBhvr>
                                        <p:cTn id="54" dur="2000" fill="hold"/>
                                        <p:tgtEl>
                                          <p:spTgt spid="3075"/>
                                        </p:tgtEl>
                                        <p:attrNameLst>
                                          <p:attrName>ppt_x</p:attrName>
                                          <p:attrName>ppt_y</p:attrName>
                                        </p:attrNameLst>
                                      </p:cBhvr>
                                      <p:rCtr x="12917" y="16296"/>
                                    </p:animMotion>
                                  </p:childTnLst>
                                </p:cTn>
                              </p:par>
                            </p:childTnLst>
                          </p:cTn>
                        </p:par>
                        <p:par>
                          <p:cTn id="55" fill="hold">
                            <p:stCondLst>
                              <p:cond delay="2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42" presetClass="path" presetSubtype="0" decel="100000" fill="hold" nodeType="withEffect">
                                  <p:stCondLst>
                                    <p:cond delay="0"/>
                                  </p:stCondLst>
                                  <p:childTnLst>
                                    <p:animMotion origin="layout" path="M -2.56577E-6 7.40741E-7 L -0.00013 0.17037 " pathEditMode="relative" rAng="0" ptsTypes="AA">
                                      <p:cBhvr>
                                        <p:cTn id="67" dur="500" fill="hold"/>
                                        <p:tgtEl>
                                          <p:spTgt spid="26"/>
                                        </p:tgtEl>
                                        <p:attrNameLst>
                                          <p:attrName>ppt_x</p:attrName>
                                          <p:attrName>ppt_y</p:attrName>
                                        </p:attrNameLst>
                                      </p:cBhvr>
                                      <p:rCtr x="-13" y="8519"/>
                                    </p:animMotion>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50" presetClass="path" presetSubtype="0" decel="100000" fill="hold" nodeType="withEffect">
                                  <p:stCondLst>
                                    <p:cond delay="0"/>
                                  </p:stCondLst>
                                  <p:childTnLst>
                                    <p:animMotion origin="layout" path="M 0.1612 0.01412 L 0.28386 0.01412 C 0.33881 0.01412 0.40677 0.06759 0.40677 0.11134 L 0.40677 0.20879 " pathEditMode="relative" rAng="0" ptsTypes="FfFF">
                                      <p:cBhvr>
                                        <p:cTn id="72" dur="2000" fill="hold"/>
                                        <p:tgtEl>
                                          <p:spTgt spid="30"/>
                                        </p:tgtEl>
                                        <p:attrNameLst>
                                          <p:attrName>ppt_x</p:attrName>
                                          <p:attrName>ppt_y</p:attrName>
                                        </p:attrNameLst>
                                      </p:cBhvr>
                                      <p:rCtr x="12279" y="9722"/>
                                    </p:animMotion>
                                  </p:childTnLst>
                                </p:cTn>
                              </p:par>
                              <p:par>
                                <p:cTn id="73" presetID="42" presetClass="path" presetSubtype="0" accel="50000" decel="50000" fill="hold" nodeType="withEffect">
                                  <p:stCondLst>
                                    <p:cond delay="0"/>
                                  </p:stCondLst>
                                  <p:childTnLst>
                                    <p:animMotion origin="layout" path="M -0.00013 0.17037 L -0.00013 0.37986 " pathEditMode="relative" rAng="0" ptsTypes="AA">
                                      <p:cBhvr>
                                        <p:cTn id="74" dur="2000" fill="hold"/>
                                        <p:tgtEl>
                                          <p:spTgt spid="26"/>
                                        </p:tgtEl>
                                        <p:attrNameLst>
                                          <p:attrName>ppt_x</p:attrName>
                                          <p:attrName>ppt_y</p:attrName>
                                        </p:attrNameLst>
                                      </p:cBhvr>
                                      <p:rCtr x="0" y="10463"/>
                                    </p:animMotion>
                                  </p:childTnLst>
                                </p:cTn>
                              </p:par>
                            </p:childTnLst>
                          </p:cTn>
                        </p:par>
                        <p:par>
                          <p:cTn id="75" fill="hold">
                            <p:stCondLst>
                              <p:cond delay="2000"/>
                            </p:stCondLst>
                            <p:childTnLst>
                              <p:par>
                                <p:cTn id="76" presetID="1" presetClass="exit" presetSubtype="0" fill="hold" nodeType="afterEffect">
                                  <p:stCondLst>
                                    <p:cond delay="0"/>
                                  </p:stCondLst>
                                  <p:childTnLst>
                                    <p:set>
                                      <p:cBhvr>
                                        <p:cTn id="77" dur="1" fill="hold">
                                          <p:stCondLst>
                                            <p:cond delay="0"/>
                                          </p:stCondLst>
                                        </p:cTn>
                                        <p:tgtEl>
                                          <p:spTgt spid="3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42" presetClass="path" presetSubtype="0" decel="100000" fill="hold" nodeType="afterEffect">
                                  <p:stCondLst>
                                    <p:cond delay="0"/>
                                  </p:stCondLst>
                                  <p:childTnLst>
                                    <p:animMotion origin="layout" path="M 0.12552 0.0243 L 0.4806 0.32314 " pathEditMode="relative" rAng="0" ptsTypes="AA">
                                      <p:cBhvr>
                                        <p:cTn id="88" dur="2000" fill="hold"/>
                                        <p:tgtEl>
                                          <p:spTgt spid="33"/>
                                        </p:tgtEl>
                                        <p:attrNameLst>
                                          <p:attrName>ppt_x</p:attrName>
                                          <p:attrName>ppt_y</p:attrName>
                                        </p:attrNameLst>
                                      </p:cBhvr>
                                      <p:rCtr x="17747" y="1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5" grpId="0" animBg="1"/>
      <p:bldP spid="5" grpId="0" animBg="1"/>
      <p:bldP spid="5"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8040"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Bring Your Own Linux</a:t>
            </a:r>
            <a:endParaRPr lang="en-US" dirty="0"/>
          </a:p>
        </p:txBody>
      </p:sp>
      <p:sp>
        <p:nvSpPr>
          <p:cNvPr id="3" name="Content Placeholder 2"/>
          <p:cNvSpPr>
            <a:spLocks noGrp="1"/>
          </p:cNvSpPr>
          <p:nvPr>
            <p:ph idx="1"/>
          </p:nvPr>
        </p:nvSpPr>
        <p:spPr>
          <a:xfrm>
            <a:off x="519112" y="1447800"/>
            <a:ext cx="6406789" cy="4413516"/>
          </a:xfrm>
        </p:spPr>
        <p:txBody>
          <a:bodyPr/>
          <a:lstStyle/>
          <a:p>
            <a:pPr marL="0" indent="0">
              <a:buNone/>
            </a:pPr>
            <a:r>
              <a:rPr lang="en-US" sz="2800" dirty="0" smtClean="0">
                <a:latin typeface="Segoe UI Light" pitchFamily="34" charset="0"/>
              </a:rPr>
              <a:t>Expert Customers that want to tweak , customize, create images based on supported* distributions</a:t>
            </a:r>
          </a:p>
          <a:p>
            <a:pPr marL="0" indent="0">
              <a:buNone/>
            </a:pPr>
            <a:r>
              <a:rPr lang="en-US" sz="2800" dirty="0" smtClean="0">
                <a:latin typeface="Segoe UI Light" pitchFamily="34" charset="0"/>
              </a:rPr>
              <a:t>Customer will</a:t>
            </a:r>
          </a:p>
          <a:p>
            <a:pPr marL="460375" lvl="1" indent="0">
              <a:buNone/>
            </a:pPr>
            <a:r>
              <a:rPr lang="en-US" sz="2400" dirty="0" smtClean="0">
                <a:latin typeface="Segoe UI Light" pitchFamily="34" charset="0"/>
              </a:rPr>
              <a:t>Use Hyper-V to install Distribution</a:t>
            </a:r>
          </a:p>
          <a:p>
            <a:pPr marL="460375" lvl="1" indent="0">
              <a:buNone/>
            </a:pPr>
            <a:r>
              <a:rPr lang="en-US" sz="2400" dirty="0" smtClean="0">
                <a:latin typeface="Segoe UI Light" pitchFamily="34" charset="0"/>
              </a:rPr>
              <a:t>Add ICs and Agent</a:t>
            </a:r>
          </a:p>
          <a:p>
            <a:pPr marL="460375" lvl="1" indent="0">
              <a:buNone/>
            </a:pPr>
            <a:r>
              <a:rPr lang="en-US" sz="2400" dirty="0" smtClean="0">
                <a:latin typeface="Segoe UI Light" pitchFamily="34" charset="0"/>
              </a:rPr>
              <a:t>Generate the VHD</a:t>
            </a:r>
          </a:p>
          <a:p>
            <a:pPr marL="460375" lvl="1" indent="0">
              <a:buNone/>
            </a:pPr>
            <a:r>
              <a:rPr lang="en-US" sz="2400" dirty="0" smtClean="0">
                <a:latin typeface="Segoe UI Light" pitchFamily="34" charset="0"/>
              </a:rPr>
              <a:t>Capture configuration</a:t>
            </a:r>
          </a:p>
          <a:p>
            <a:pPr marL="460375" lvl="1" indent="0">
              <a:buNone/>
            </a:pPr>
            <a:r>
              <a:rPr lang="en-US" sz="2400" dirty="0" smtClean="0">
                <a:latin typeface="Segoe UI Light" pitchFamily="34" charset="0"/>
              </a:rPr>
              <a:t>Generate resources</a:t>
            </a:r>
          </a:p>
          <a:p>
            <a:pPr marL="460375" lvl="1" indent="0">
              <a:buNone/>
            </a:pPr>
            <a:r>
              <a:rPr lang="en-US" sz="2400" dirty="0" smtClean="0">
                <a:latin typeface="Segoe UI Light" pitchFamily="34" charset="0"/>
              </a:rPr>
              <a:t>Upload and start instance</a:t>
            </a:r>
          </a:p>
          <a:p>
            <a:pPr marL="855663" lvl="2" indent="0">
              <a:buNone/>
            </a:pPr>
            <a:r>
              <a:rPr lang="en-US" sz="2000" dirty="0" smtClean="0">
                <a:latin typeface="Segoe UI Light" pitchFamily="34" charset="0"/>
              </a:rPr>
              <a:t>Linux </a:t>
            </a:r>
            <a:r>
              <a:rPr lang="en-US" sz="2000" dirty="0">
                <a:latin typeface="Segoe UI Light" pitchFamily="34" charset="0"/>
              </a:rPr>
              <a:t>Native: Tools, libraries, </a:t>
            </a:r>
            <a:r>
              <a:rPr lang="en-US" sz="2000" dirty="0" smtClean="0">
                <a:latin typeface="Segoe UI Light" pitchFamily="34" charset="0"/>
              </a:rPr>
              <a:t>scripts</a:t>
            </a:r>
            <a:endParaRPr lang="en-US" sz="2000" dirty="0">
              <a:latin typeface="Segoe UI Light" pitchFamily="34" charset="0"/>
            </a:endParaRP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7980" y="3495995"/>
            <a:ext cx="2660904" cy="3124352"/>
          </a:xfrm>
          <a:prstGeom prst="rect">
            <a:avLst/>
          </a:prstGeom>
        </p:spPr>
      </p:pic>
    </p:spTree>
    <p:extLst>
      <p:ext uri="{BB962C8B-B14F-4D97-AF65-F5344CB8AC3E}">
        <p14:creationId xmlns:p14="http://schemas.microsoft.com/office/powerpoint/2010/main" val="253719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1539454"/>
            <a:ext cx="6945312" cy="4998291"/>
          </a:xfrm>
        </p:spPr>
        <p:txBody>
          <a:bodyPr/>
          <a:lstStyle/>
          <a:p>
            <a:r>
              <a:rPr lang="en-US" sz="3600" dirty="0" smtClean="0"/>
              <a:t>Why Linux</a:t>
            </a:r>
          </a:p>
          <a:p>
            <a:r>
              <a:rPr lang="en-US" sz="3600" dirty="0" smtClean="0"/>
              <a:t>Linux Deployments</a:t>
            </a:r>
          </a:p>
          <a:p>
            <a:r>
              <a:rPr lang="en-US" sz="3600" dirty="0" smtClean="0"/>
              <a:t>Understanding a Linux VM</a:t>
            </a:r>
          </a:p>
          <a:p>
            <a:r>
              <a:rPr lang="en-US" sz="3600" dirty="0" smtClean="0"/>
              <a:t>Top Linux Provisioning </a:t>
            </a:r>
            <a:br>
              <a:rPr lang="en-US" sz="3600" dirty="0" smtClean="0"/>
            </a:br>
            <a:r>
              <a:rPr lang="en-US" sz="3600" dirty="0" smtClean="0"/>
              <a:t>Scenarios for Customers</a:t>
            </a:r>
          </a:p>
          <a:p>
            <a:r>
              <a:rPr lang="en-US" sz="3600" dirty="0" smtClean="0"/>
              <a:t>Top Linux Scenarios for Partners</a:t>
            </a:r>
          </a:p>
          <a:p>
            <a:r>
              <a:rPr lang="en-US" sz="3600" dirty="0" smtClean="0"/>
              <a:t>Linux Open Source Strategy</a:t>
            </a:r>
            <a:endParaRPr lang="en-US" sz="3600" dirty="0"/>
          </a:p>
        </p:txBody>
      </p:sp>
    </p:spTree>
    <p:extLst>
      <p:ext uri="{BB962C8B-B14F-4D97-AF65-F5344CB8AC3E}">
        <p14:creationId xmlns:p14="http://schemas.microsoft.com/office/powerpoint/2010/main" val="19271651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a:xfrm>
            <a:off x="6977061" y="4450259"/>
            <a:ext cx="2133600" cy="1600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VM</a:t>
            </a:r>
            <a:endParaRPr lang="en-US" dirty="0">
              <a:solidFill>
                <a:schemeClr val="bg1">
                  <a:alpha val="99000"/>
                </a:schemeClr>
              </a:solidFill>
            </a:endParaRPr>
          </a:p>
        </p:txBody>
      </p:sp>
      <p:sp>
        <p:nvSpPr>
          <p:cNvPr id="31" name="Bent-Up Arrow 30"/>
          <p:cNvSpPr/>
          <p:nvPr/>
        </p:nvSpPr>
        <p:spPr>
          <a:xfrm rot="10800000" flipV="1">
            <a:off x="5511224" y="3874994"/>
            <a:ext cx="1465836" cy="1569254"/>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Service Management API</a:t>
            </a:r>
            <a:endParaRPr lang="en-US" dirty="0">
              <a:solidFill>
                <a:schemeClr val="tx2">
                  <a:alpha val="99000"/>
                </a:schemeClr>
              </a:solidFill>
            </a:endParaRPr>
          </a:p>
        </p:txBody>
      </p:sp>
      <p:sp>
        <p:nvSpPr>
          <p:cNvPr id="38" name="Rectangle 37"/>
          <p:cNvSpPr/>
          <p:nvPr/>
        </p:nvSpPr>
        <p:spPr>
          <a:xfrm>
            <a:off x="8782050" y="1447800"/>
            <a:ext cx="2886075" cy="2895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err="1" smtClean="0">
                <a:solidFill>
                  <a:schemeClr val="tx2">
                    <a:alpha val="99000"/>
                  </a:schemeClr>
                </a:solidFill>
              </a:rPr>
              <a:t>XStore</a:t>
            </a:r>
            <a:endParaRPr lang="en-US" dirty="0">
              <a:solidFill>
                <a:schemeClr val="tx2">
                  <a:alpha val="99000"/>
                </a:schemeClr>
              </a:solidFill>
            </a:endParaRPr>
          </a:p>
        </p:txBody>
      </p:sp>
      <p:sp>
        <p:nvSpPr>
          <p:cNvPr id="40" name="Rectangle 39"/>
          <p:cNvSpPr/>
          <p:nvPr/>
        </p:nvSpPr>
        <p:spPr>
          <a:xfrm>
            <a:off x="9005887" y="1842701"/>
            <a:ext cx="2438400" cy="10850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Image Repository</a:t>
            </a:r>
            <a:endParaRPr lang="en-US" dirty="0">
              <a:solidFill>
                <a:schemeClr val="bg1">
                  <a:alpha val="99000"/>
                </a:schemeClr>
              </a:solidFill>
            </a:endParaRPr>
          </a:p>
        </p:txBody>
      </p:sp>
      <p:sp>
        <p:nvSpPr>
          <p:cNvPr id="41" name="Rectangle 40"/>
          <p:cNvSpPr/>
          <p:nvPr/>
        </p:nvSpPr>
        <p:spPr>
          <a:xfrm>
            <a:off x="9019381" y="3111101"/>
            <a:ext cx="2411413" cy="10600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Storage Account</a:t>
            </a:r>
            <a:endParaRPr lang="en-US" dirty="0">
              <a:solidFill>
                <a:schemeClr val="bg1">
                  <a:alpha val="99000"/>
                </a:schemeClr>
              </a:solidFill>
            </a:endParaRPr>
          </a:p>
        </p:txBody>
      </p:sp>
      <p:grpSp>
        <p:nvGrpSpPr>
          <p:cNvPr id="42" name="Group 41"/>
          <p:cNvGrpSpPr/>
          <p:nvPr/>
        </p:nvGrpSpPr>
        <p:grpSpPr>
          <a:xfrm>
            <a:off x="9322206" y="2342363"/>
            <a:ext cx="405592" cy="527687"/>
            <a:chOff x="7868260" y="1529713"/>
            <a:chExt cx="405592" cy="527687"/>
          </a:xfrm>
        </p:grpSpPr>
        <p:pic>
          <p:nvPicPr>
            <p:cNvPr id="43"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5" name="Picture 5" descr="C:\Users\hjerez\AppData\Local\Microsoft\Windows\Temporary Internet Files\Content.IE5\03NX556T\MC900326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3257" y="4567299"/>
            <a:ext cx="389838" cy="569415"/>
          </a:xfrm>
          <a:prstGeom prst="rect">
            <a:avLst/>
          </a:prstGeom>
          <a:noFill/>
          <a:extLst>
            <a:ext uri="{909E8E84-426E-40DD-AFC4-6F175D3DCCD1}">
              <a14:hiddenFill xmlns:a14="http://schemas.microsoft.com/office/drawing/2010/main">
                <a:solidFill>
                  <a:srgbClr val="FFFFFF"/>
                </a:solidFill>
              </a14:hiddenFill>
            </a:ext>
          </a:extLst>
        </p:spPr>
      </p:pic>
      <p:sp>
        <p:nvSpPr>
          <p:cNvPr id="46" name="Infopage"/>
          <p:cNvSpPr>
            <a:spLocks noEditPoints="1" noChangeArrowheads="1"/>
          </p:cNvSpPr>
          <p:nvPr/>
        </p:nvSpPr>
        <p:spPr bwMode="auto">
          <a:xfrm>
            <a:off x="3995393" y="2429994"/>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3938311" y="1853100"/>
            <a:ext cx="405591" cy="532140"/>
            <a:chOff x="8016096" y="1525260"/>
            <a:chExt cx="405592" cy="532140"/>
          </a:xfrm>
        </p:grpSpPr>
        <p:pic>
          <p:nvPicPr>
            <p:cNvPr id="48" name="Picture 5"/>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58" name="Picture 7"/>
          <p:cNvPicPr>
            <a:picLocks noChangeAspect="1" noChangeArrowheads="1"/>
          </p:cNvPicPr>
          <p:nvPr/>
        </p:nvPicPr>
        <p:blipFill>
          <a:blip r:embed="rId6">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4297673" y="3957652"/>
            <a:ext cx="519503" cy="523850"/>
            <a:chOff x="4570412" y="3786699"/>
            <a:chExt cx="747584" cy="680585"/>
          </a:xfrm>
        </p:grpSpPr>
        <p:pic>
          <p:nvPicPr>
            <p:cNvPr id="60" name="Picture 4"/>
            <p:cNvPicPr>
              <a:picLocks noChangeAspect="1" noChangeArrowheads="1"/>
            </p:cNvPicPr>
            <p:nvPr/>
          </p:nvPicPr>
          <p:blipFill>
            <a:blip r:embed="rId7">
              <a:grayscl/>
              <a:extLst>
                <a:ext uri="{28A0092B-C50C-407E-A947-70E740481C1C}">
                  <a14:useLocalDpi xmlns:a14="http://schemas.microsoft.com/office/drawing/2010/main" val="0"/>
                </a:ext>
              </a:extLst>
            </a:blip>
            <a:stretch>
              <a:fillRect/>
            </a:stretch>
          </p:blipFill>
          <p:spPr bwMode="auto">
            <a:xfrm>
              <a:off x="4570412" y="3786699"/>
              <a:ext cx="747584" cy="680585"/>
            </a:xfrm>
            <a:prstGeom prst="rect">
              <a:avLst/>
            </a:prstGeom>
            <a:noFill/>
            <a:extLst>
              <a:ext uri="{909E8E84-426E-40DD-AFC4-6F175D3DCCD1}">
                <a14:hiddenFill xmlns:a14="http://schemas.microsoft.com/office/drawing/2010/main">
                  <a:solidFill>
                    <a:srgbClr val="FFFFFF"/>
                  </a:solidFill>
                </a14:hiddenFill>
              </a:ext>
            </a:extLst>
          </p:spPr>
        </p:pic>
        <p:sp>
          <p:nvSpPr>
            <p:cNvPr id="61" name="Infopage"/>
            <p:cNvSpPr>
              <a:spLocks noEditPoints="1" noChangeArrowheads="1"/>
            </p:cNvSpPr>
            <p:nvPr/>
          </p:nvSpPr>
          <p:spPr bwMode="auto">
            <a:xfrm>
              <a:off x="4798491" y="3950779"/>
              <a:ext cx="291425" cy="352426"/>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chemeClr val="accent4">
                <a:lumMod val="60000"/>
                <a:lumOff val="40000"/>
              </a:schemeClr>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63" name="Picture 3" descr="C:\Users\hjerez\AppData\Local\Microsoft\Windows\Temporary Internet Files\Content.IE5\EMAV50ZC\MC900433903[1].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4005294" y="2827173"/>
            <a:ext cx="307586" cy="411500"/>
          </a:xfrm>
          <a:prstGeom prst="rect">
            <a:avLst/>
          </a:prstGeom>
          <a:noFill/>
        </p:spPr>
      </p:pic>
      <p:sp>
        <p:nvSpPr>
          <p:cNvPr id="2" name="Title 1"/>
          <p:cNvSpPr>
            <a:spLocks noGrp="1"/>
          </p:cNvSpPr>
          <p:nvPr>
            <p:ph type="title"/>
          </p:nvPr>
        </p:nvSpPr>
        <p:spPr/>
        <p:txBody>
          <a:bodyPr/>
          <a:lstStyle/>
          <a:p>
            <a:r>
              <a:rPr lang="en-US" smtClean="0"/>
              <a:t>Bring Your Own Linux</a:t>
            </a:r>
            <a:endParaRPr lang="en-US" dirty="0"/>
          </a:p>
        </p:txBody>
      </p:sp>
      <p:pic>
        <p:nvPicPr>
          <p:cNvPr id="34" name="Picture 3"/>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ight Arrow 63"/>
          <p:cNvSpPr/>
          <p:nvPr/>
        </p:nvSpPr>
        <p:spPr>
          <a:xfrm>
            <a:off x="2437765" y="5061517"/>
            <a:ext cx="4539295" cy="391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alpha val="99000"/>
                </a:schemeClr>
              </a:solidFill>
            </a:endParaRPr>
          </a:p>
        </p:txBody>
      </p:sp>
      <p:sp>
        <p:nvSpPr>
          <p:cNvPr id="50" name="Flowchart: Decision 49"/>
          <p:cNvSpPr/>
          <p:nvPr/>
        </p:nvSpPr>
        <p:spPr>
          <a:xfrm>
            <a:off x="2871793" y="3935703"/>
            <a:ext cx="926829" cy="2693697"/>
          </a:xfrm>
          <a:prstGeom prst="flowChartDecis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alpha val="99000"/>
                  </a:schemeClr>
                </a:solidFill>
              </a:rPr>
              <a:t>P</a:t>
            </a:r>
          </a:p>
          <a:p>
            <a:pPr algn="ctr"/>
            <a:r>
              <a:rPr lang="en-US" sz="1600" dirty="0" smtClean="0">
                <a:solidFill>
                  <a:schemeClr val="tx2">
                    <a:alpha val="99000"/>
                  </a:schemeClr>
                </a:solidFill>
              </a:rPr>
              <a:t>O</a:t>
            </a:r>
          </a:p>
          <a:p>
            <a:pPr algn="ctr"/>
            <a:r>
              <a:rPr lang="en-US" sz="1600" dirty="0" smtClean="0">
                <a:solidFill>
                  <a:schemeClr val="tx2">
                    <a:alpha val="99000"/>
                  </a:schemeClr>
                </a:solidFill>
              </a:rPr>
              <a:t>R</a:t>
            </a:r>
          </a:p>
          <a:p>
            <a:pPr algn="ctr"/>
            <a:r>
              <a:rPr lang="en-US" sz="1600" dirty="0" smtClean="0">
                <a:solidFill>
                  <a:schemeClr val="tx2">
                    <a:alpha val="99000"/>
                  </a:schemeClr>
                </a:solidFill>
              </a:rPr>
              <a:t>T</a:t>
            </a:r>
          </a:p>
          <a:p>
            <a:pPr algn="ctr"/>
            <a:r>
              <a:rPr lang="en-US" sz="1600" dirty="0" smtClean="0">
                <a:solidFill>
                  <a:schemeClr val="tx2">
                    <a:alpha val="99000"/>
                  </a:schemeClr>
                </a:solidFill>
              </a:rPr>
              <a:t>A</a:t>
            </a:r>
          </a:p>
          <a:p>
            <a:pPr algn="ctr"/>
            <a:r>
              <a:rPr lang="en-US" sz="1600" dirty="0" smtClean="0">
                <a:solidFill>
                  <a:schemeClr val="tx2">
                    <a:alpha val="99000"/>
                  </a:schemeClr>
                </a:solidFill>
              </a:rPr>
              <a:t>L</a:t>
            </a:r>
          </a:p>
        </p:txBody>
      </p:sp>
      <p:grpSp>
        <p:nvGrpSpPr>
          <p:cNvPr id="35" name="Group 34"/>
          <p:cNvGrpSpPr/>
          <p:nvPr/>
        </p:nvGrpSpPr>
        <p:grpSpPr>
          <a:xfrm>
            <a:off x="7656283" y="3935703"/>
            <a:ext cx="405592" cy="527687"/>
            <a:chOff x="7868260" y="1529713"/>
            <a:chExt cx="405592" cy="527687"/>
          </a:xfrm>
        </p:grpSpPr>
        <p:pic>
          <p:nvPicPr>
            <p:cNvPr id="36" name="Picture 5"/>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862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500"/>
                            </p:stCondLst>
                            <p:childTnLst>
                              <p:par>
                                <p:cTn id="15" presetID="63" presetClass="path" presetSubtype="0" decel="100000" fill="hold" nodeType="afterEffect">
                                  <p:stCondLst>
                                    <p:cond delay="0"/>
                                  </p:stCondLst>
                                  <p:childTnLst>
                                    <p:animMotion origin="layout" path="M 0.00078 -0.00046 L 0.45078 0.07546 " pathEditMode="relative" rAng="0" ptsTypes="AA">
                                      <p:cBhvr>
                                        <p:cTn id="16" dur="2000" fill="hold"/>
                                        <p:tgtEl>
                                          <p:spTgt spid="47"/>
                                        </p:tgtEl>
                                        <p:attrNameLst>
                                          <p:attrName>ppt_x</p:attrName>
                                          <p:attrName>ppt_y</p:attrName>
                                        </p:attrNameLst>
                                      </p:cBhvr>
                                      <p:rCtr x="22500" y="3796"/>
                                    </p:animMotion>
                                  </p:childTnLst>
                                </p:cTn>
                              </p:par>
                              <p:par>
                                <p:cTn id="17" presetID="42" presetClass="path" presetSubtype="0" decel="100000" fill="hold" grpId="1" nodeType="withEffect">
                                  <p:stCondLst>
                                    <p:cond delay="0"/>
                                  </p:stCondLst>
                                  <p:childTnLst>
                                    <p:animMotion origin="layout" path="M -2.70833E-6 4.56859E-6 L 0.07422 0.08998 " pathEditMode="relative" rAng="0" ptsTypes="AA">
                                      <p:cBhvr>
                                        <p:cTn id="18" dur="500" fill="hold"/>
                                        <p:tgtEl>
                                          <p:spTgt spid="46"/>
                                        </p:tgtEl>
                                        <p:attrNameLst>
                                          <p:attrName>ppt_x</p:attrName>
                                          <p:attrName>ppt_y</p:attrName>
                                        </p:attrNameLst>
                                      </p:cBhvr>
                                      <p:rCtr x="3711" y="4488"/>
                                    </p:animMotion>
                                  </p:childTnLst>
                                </p:cTn>
                              </p:par>
                              <p:par>
                                <p:cTn id="19" presetID="42" presetClass="path" presetSubtype="0" decel="100000" fill="hold" nodeType="withEffect">
                                  <p:stCondLst>
                                    <p:cond delay="0"/>
                                  </p:stCondLst>
                                  <p:childTnLst>
                                    <p:animMotion origin="layout" path="M 3.75E-6 4.94333E-6 L 0.072 0.08304 " pathEditMode="relative" rAng="0" ptsTypes="AA">
                                      <p:cBhvr>
                                        <p:cTn id="20" dur="500" fill="hold"/>
                                        <p:tgtEl>
                                          <p:spTgt spid="63"/>
                                        </p:tgtEl>
                                        <p:attrNameLst>
                                          <p:attrName>ppt_x</p:attrName>
                                          <p:attrName>ppt_y</p:attrName>
                                        </p:attrNameLst>
                                      </p:cBhvr>
                                      <p:rCtr x="3594" y="4141"/>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42" presetClass="path" presetSubtype="0" decel="100000" fill="hold" nodeType="withEffect">
                                  <p:stCondLst>
                                    <p:cond delay="0"/>
                                  </p:stCondLst>
                                  <p:childTnLst>
                                    <p:animMotion origin="layout" path="M -4.61058E-7 -7.40741E-7 L -0.00013 0.16829 " pathEditMode="relative" rAng="0" ptsTypes="AA">
                                      <p:cBhvr>
                                        <p:cTn id="25" dur="500" fill="hold"/>
                                        <p:tgtEl>
                                          <p:spTgt spid="42"/>
                                        </p:tgtEl>
                                        <p:attrNameLst>
                                          <p:attrName>ppt_x</p:attrName>
                                          <p:attrName>ppt_y</p:attrName>
                                        </p:attrNameLst>
                                      </p:cBhvr>
                                      <p:rCtr x="-13" y="8403"/>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42" presetClass="path" presetSubtype="0" decel="100000" fill="hold" nodeType="withEffect">
                                  <p:stCondLst>
                                    <p:cond delay="0"/>
                                  </p:stCondLst>
                                  <p:childTnLst>
                                    <p:animMotion origin="layout" path="M -2.65242E-6 -7.98057E-7 L 0.23255 0.19593 " pathEditMode="relative" rAng="0" ptsTypes="AA">
                                      <p:cBhvr>
                                        <p:cTn id="34" dur="1000" fill="hold"/>
                                        <p:tgtEl>
                                          <p:spTgt spid="59"/>
                                        </p:tgtEl>
                                        <p:attrNameLst>
                                          <p:attrName>ppt_x</p:attrName>
                                          <p:attrName>ppt_y</p:attrName>
                                        </p:attrNameLst>
                                      </p:cBhvr>
                                      <p:rCtr x="11621" y="9785"/>
                                    </p:animMotion>
                                  </p:childTnLst>
                                </p:cTn>
                              </p:par>
                              <p:par>
                                <p:cTn id="35" presetID="36" presetClass="path" presetSubtype="0" decel="100000" fill="hold" nodeType="withEffect">
                                  <p:stCondLst>
                                    <p:cond delay="0"/>
                                  </p:stCondLst>
                                  <p:childTnLst>
                                    <p:animMotion origin="layout" path="M -0.00013 0.16817 L -0.00013 0.27689 C -0.00013 0.32547 -0.02552 0.38585 -0.04596 0.38585 L -0.09179 0.38585 " pathEditMode="relative" rAng="0" ptsTypes="FfFF">
                                      <p:cBhvr>
                                        <p:cTn id="36" dur="2000" fill="hold"/>
                                        <p:tgtEl>
                                          <p:spTgt spid="42"/>
                                        </p:tgtEl>
                                        <p:attrNameLst>
                                          <p:attrName>ppt_x</p:attrName>
                                          <p:attrName>ppt_y</p:attrName>
                                        </p:attrNameLst>
                                      </p:cBhvr>
                                      <p:rCtr x="-4583" y="10872"/>
                                    </p:animMotion>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500"/>
                            </p:stCondLst>
                            <p:childTnLst>
                              <p:par>
                                <p:cTn id="42" presetID="10" presetClass="exit" presetSubtype="0" fill="hold" nodeType="afterEffect">
                                  <p:stCondLst>
                                    <p:cond delay="0"/>
                                  </p:stCondLst>
                                  <p:childTnLst>
                                    <p:animEffect transition="out" filter="fad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par>
                          <p:cTn id="45" fill="hold">
                            <p:stCondLst>
                              <p:cond delay="6000"/>
                            </p:stCondLst>
                            <p:childTnLst>
                              <p:par>
                                <p:cTn id="46" presetID="2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par>
                          <p:cTn id="49" fill="hold">
                            <p:stCondLst>
                              <p:cond delay="6500"/>
                            </p:stCondLst>
                            <p:childTnLst>
                              <p:par>
                                <p:cTn id="50" presetID="36" presetClass="path" presetSubtype="0" decel="100000" fill="hold" nodeType="afterEffect">
                                  <p:stCondLst>
                                    <p:cond delay="0"/>
                                  </p:stCondLst>
                                  <p:childTnLst>
                                    <p:animMotion origin="layout" path="M 0.07201 0.08308 L 0.07201 0.24554 C 0.07201 0.3189 0.15705 0.40916 0.22646 0.40916 L 0.38091 0.40916 " pathEditMode="relative" rAng="0" ptsTypes="FfFF">
                                      <p:cBhvr>
                                        <p:cTn id="51" dur="2000" fill="hold"/>
                                        <p:tgtEl>
                                          <p:spTgt spid="63"/>
                                        </p:tgtEl>
                                        <p:attrNameLst>
                                          <p:attrName>ppt_x</p:attrName>
                                          <p:attrName>ppt_y</p:attrName>
                                        </p:attrNameLst>
                                      </p:cBhvr>
                                      <p:rCtr x="15445" y="16293"/>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grpId="1" nodeType="clickEffect">
                                  <p:stCondLst>
                                    <p:cond delay="0"/>
                                  </p:stCondLst>
                                  <p:childTnLst>
                                    <p:animEffect transition="out" filter="wipe(up)">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par>
                          <p:cTn id="69" fill="hold">
                            <p:stCondLst>
                              <p:cond delay="1000"/>
                            </p:stCondLst>
                            <p:childTnLst>
                              <p:par>
                                <p:cTn id="70" presetID="10" presetClass="exit" presetSubtype="0" fill="hold" grpId="1" nodeType="after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5"/>
                                        </p:tgtEl>
                                      </p:cBhvr>
                                    </p:animEffect>
                                    <p:set>
                                      <p:cBhvr>
                                        <p:cTn id="75" dur="1" fill="hold">
                                          <p:stCondLst>
                                            <p:cond delay="499"/>
                                          </p:stCondLst>
                                        </p:cTn>
                                        <p:tgtEl>
                                          <p:spTgt spid="4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9"/>
                                        </p:tgtEl>
                                      </p:cBhvr>
                                    </p:animEffect>
                                    <p:set>
                                      <p:cBhvr>
                                        <p:cTn id="78" dur="1" fill="hold">
                                          <p:stCondLst>
                                            <p:cond delay="499"/>
                                          </p:stCondLst>
                                        </p:cTn>
                                        <p:tgtEl>
                                          <p:spTgt spid="5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childTnLst>
                          </p:cTn>
                        </p:par>
                        <p:par>
                          <p:cTn id="84" fill="hold">
                            <p:stCondLst>
                              <p:cond delay="1500"/>
                            </p:stCondLst>
                            <p:childTnLst>
                              <p:par>
                                <p:cTn id="85" presetID="42"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2436 -0.00139 C 0.04051 -0.00394 0.05654 -0.00533 0.07282 -0.00648 C 0.07985 -0.0081 0.08636 -0.01134 0.09327 -0.01296 C 0.10408 -0.01783 0.11463 -0.02199 0.12531 -0.02824 C 0.12857 -0.03009 0.13117 -0.03195 0.13417 -0.03449 C 0.13547 -0.03542 0.13821 -0.03681 0.13821 -0.03658 C 0.1429 -0.04283 0.14811 -0.04722 0.15332 -0.05208 C 0.15618 -0.05486 0.15827 -0.05903 0.16139 -0.06111 C 0.16348 -0.06482 0.16556 -0.06736 0.16765 -0.0713 C 0.16856 -0.07662 0.16999 -0.08195 0.17168 -0.08658 C 0.17455 -0.10232 0.17729 -0.11829 0.17846 -0.13472 C 0.17924 -0.16343 0.17976 -0.16621 0.17846 -0.19676 C 0.17794 -0.20903 0.17507 -0.21968 0.17507 -0.23218 " pathEditMode="relative" rAng="0" ptsTypes="ffffffffffffA">
                                      <p:cBhvr>
                                        <p:cTn id="93" dur="2000" fill="hold"/>
                                        <p:tgtEl>
                                          <p:spTgt spid="35"/>
                                        </p:tgtEl>
                                        <p:attrNameLst>
                                          <p:attrName>ppt_x</p:attrName>
                                          <p:attrName>ppt_y</p:attrName>
                                        </p:attrNameLst>
                                      </p:cBhvr>
                                      <p:rCtr x="7763" y="-1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46" grpId="0" animBg="1"/>
      <p:bldP spid="46" grpId="1" animBg="1"/>
      <p:bldP spid="64" grpId="0" animBg="1"/>
      <p:bldP spid="64" grpId="1"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467389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txBox="1">
            <a:spLocks/>
          </p:cNvSpPr>
          <p:nvPr/>
        </p:nvSpPr>
        <p:spPr>
          <a:xfrm>
            <a:off x="512763" y="4343400"/>
            <a:ext cx="9455102" cy="1526572"/>
          </a:xfrm>
          <a:prstGeom prst="rect">
            <a:avLst/>
          </a:prstGeom>
        </p:spPr>
        <p:txBody>
          <a:bodyPr vert="horz" wrap="square" lIns="0" tIns="0" rIns="0" bIns="0" rtlCol="0">
            <a:spAutoFit/>
          </a:bodyPr>
          <a:lstStyle>
            <a:defPPr>
              <a:defRPr lang="en-US"/>
            </a:defPPr>
            <a:lvl1pPr lvl="0" indent="0">
              <a:lnSpc>
                <a:spcPct val="90000"/>
              </a:lnSpc>
              <a:spcBef>
                <a:spcPct val="20000"/>
              </a:spcBef>
              <a:buSzPct val="90000"/>
              <a:buFont typeface="Arial" pitchFamily="34" charset="0"/>
              <a:buNone/>
              <a:defRPr sz="3200" spc="-100" baseline="0">
                <a:solidFill>
                  <a:schemeClr val="bg1">
                    <a:alpha val="99000"/>
                  </a:schemeClr>
                </a:solidFill>
                <a:latin typeface="+mj-lt"/>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t>Creating a Partner Supported  Image</a:t>
            </a:r>
          </a:p>
          <a:p>
            <a:r>
              <a:rPr lang="en-US" dirty="0"/>
              <a:t>Creating a Third Party Provisioning Tool</a:t>
            </a:r>
          </a:p>
          <a:p>
            <a:r>
              <a:rPr lang="en-US" dirty="0"/>
              <a:t>Creating and Managing </a:t>
            </a:r>
            <a:r>
              <a:rPr lang="en-US" dirty="0" smtClean="0"/>
              <a:t>Linux </a:t>
            </a:r>
            <a:r>
              <a:rPr lang="en-US" dirty="0"/>
              <a:t>Images for Customers</a:t>
            </a:r>
          </a:p>
        </p:txBody>
      </p:sp>
      <p:sp>
        <p:nvSpPr>
          <p:cNvPr id="3" name="Content Placeholder 2"/>
          <p:cNvSpPr>
            <a:spLocks noGrp="1"/>
          </p:cNvSpPr>
          <p:nvPr>
            <p:ph type="body" sz="quarter" idx="10"/>
          </p:nvPr>
        </p:nvSpPr>
        <p:spPr/>
        <p:txBody>
          <a:bodyPr/>
          <a:lstStyle/>
          <a:p>
            <a:r>
              <a:rPr lang="en-US" smtClean="0"/>
              <a:t>Top Linux Scenarios </a:t>
            </a:r>
            <a:br>
              <a:rPr lang="en-US" smtClean="0"/>
            </a:br>
            <a:r>
              <a:rPr lang="en-US" smtClean="0"/>
              <a:t>for Partners</a:t>
            </a:r>
            <a:endParaRPr lang="en-US" dirty="0"/>
          </a:p>
        </p:txBody>
      </p:sp>
    </p:spTree>
    <p:extLst>
      <p:ext uri="{BB962C8B-B14F-4D97-AF65-F5344CB8AC3E}">
        <p14:creationId xmlns:p14="http://schemas.microsoft.com/office/powerpoint/2010/main" val="40076362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en-US" dirty="0" smtClean="0"/>
              <a:t>Creating a Partner </a:t>
            </a:r>
            <a:br>
              <a:rPr lang="en-US" dirty="0" smtClean="0"/>
            </a:br>
            <a:r>
              <a:rPr lang="en-US" dirty="0" smtClean="0"/>
              <a:t>Supported Image</a:t>
            </a:r>
            <a:endParaRPr lang="en-US" dirty="0"/>
          </a:p>
        </p:txBody>
      </p:sp>
      <p:sp>
        <p:nvSpPr>
          <p:cNvPr id="3" name="Content Placeholder 2"/>
          <p:cNvSpPr>
            <a:spLocks noGrp="1"/>
          </p:cNvSpPr>
          <p:nvPr>
            <p:ph idx="1"/>
          </p:nvPr>
        </p:nvSpPr>
        <p:spPr>
          <a:xfrm>
            <a:off x="519113" y="1905000"/>
            <a:ext cx="5575300" cy="4382738"/>
          </a:xfrm>
        </p:spPr>
        <p:txBody>
          <a:bodyPr/>
          <a:lstStyle/>
          <a:p>
            <a:pPr marL="0" indent="0">
              <a:buNone/>
            </a:pPr>
            <a:r>
              <a:rPr lang="en-US" dirty="0" smtClean="0">
                <a:latin typeface="Segoe UI Light" pitchFamily="34" charset="0"/>
              </a:rPr>
              <a:t>Same Bring your </a:t>
            </a:r>
            <a:br>
              <a:rPr lang="en-US" dirty="0" smtClean="0">
                <a:latin typeface="Segoe UI Light" pitchFamily="34" charset="0"/>
              </a:rPr>
            </a:br>
            <a:r>
              <a:rPr lang="en-US" dirty="0" smtClean="0">
                <a:latin typeface="Segoe UI Light" pitchFamily="34" charset="0"/>
              </a:rPr>
              <a:t>own Linux operations</a:t>
            </a:r>
          </a:p>
          <a:p>
            <a:pPr marL="0" indent="0">
              <a:buNone/>
            </a:pPr>
            <a:r>
              <a:rPr lang="en-US" dirty="0" smtClean="0">
                <a:latin typeface="Segoe UI Light" pitchFamily="34" charset="0"/>
              </a:rPr>
              <a:t>Register as a partner (Small, select number of partners)</a:t>
            </a:r>
          </a:p>
          <a:p>
            <a:pPr marL="0" indent="0">
              <a:buNone/>
            </a:pPr>
            <a:r>
              <a:rPr lang="en-US" dirty="0" smtClean="0">
                <a:latin typeface="Segoe UI Light" pitchFamily="34" charset="0"/>
              </a:rPr>
              <a:t>Publish image in your </a:t>
            </a:r>
            <a:br>
              <a:rPr lang="en-US" dirty="0" smtClean="0">
                <a:latin typeface="Segoe UI Light" pitchFamily="34" charset="0"/>
              </a:rPr>
            </a:br>
            <a:r>
              <a:rPr lang="en-US" dirty="0" smtClean="0">
                <a:latin typeface="Segoe UI Light" pitchFamily="34" charset="0"/>
              </a:rPr>
              <a:t>own repository </a:t>
            </a:r>
          </a:p>
          <a:p>
            <a:pPr marL="0" indent="0">
              <a:buNone/>
            </a:pPr>
            <a:r>
              <a:rPr lang="en-US" dirty="0" smtClean="0">
                <a:latin typeface="Segoe UI Light" pitchFamily="34" charset="0"/>
              </a:rPr>
              <a:t>Register the image with the platform so that it is listed</a:t>
            </a:r>
          </a:p>
          <a:p>
            <a:pPr marL="0" indent="0">
              <a:buNone/>
            </a:pPr>
            <a:r>
              <a:rPr lang="en-US" dirty="0" smtClean="0">
                <a:latin typeface="Segoe UI Light" pitchFamily="34" charset="0"/>
              </a:rPr>
              <a:t>Support that image*</a:t>
            </a:r>
          </a:p>
        </p:txBody>
      </p:sp>
      <p:sp>
        <p:nvSpPr>
          <p:cNvPr id="6" name="Rectangle 5"/>
          <p:cNvSpPr/>
          <p:nvPr/>
        </p:nvSpPr>
        <p:spPr bwMode="auto">
          <a:xfrm>
            <a:off x="7288040" y="0"/>
            <a:ext cx="490078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18"/>
          <p:cNvSpPr>
            <a:spLocks noEditPoints="1"/>
          </p:cNvSpPr>
          <p:nvPr/>
        </p:nvSpPr>
        <p:spPr bwMode="black">
          <a:xfrm>
            <a:off x="8478497" y="3555181"/>
            <a:ext cx="2519871" cy="307421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98645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Partner Supported Image</a:t>
            </a:r>
            <a:endParaRPr lang="en-US" dirty="0"/>
          </a:p>
        </p:txBody>
      </p:sp>
      <p:sp>
        <p:nvSpPr>
          <p:cNvPr id="10" name="Content Placeholder 9"/>
          <p:cNvSpPr>
            <a:spLocks noGrp="1"/>
          </p:cNvSpPr>
          <p:nvPr>
            <p:ph idx="1"/>
          </p:nvPr>
        </p:nvSpPr>
        <p:spPr/>
        <p:txBody>
          <a:bodyPr/>
          <a:lstStyle/>
          <a:p>
            <a:endParaRPr lang="en-US"/>
          </a:p>
        </p:txBody>
      </p:sp>
      <p:sp>
        <p:nvSpPr>
          <p:cNvPr id="21" name="Rectangle 20"/>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a:xfrm>
            <a:off x="8782050" y="1447800"/>
            <a:ext cx="2886075"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Partner Personal </a:t>
            </a:r>
            <a:endParaRPr lang="en-US" dirty="0">
              <a:solidFill>
                <a:schemeClr val="bg1">
                  <a:alpha val="99000"/>
                </a:schemeClr>
              </a:solidFill>
            </a:endParaRPr>
          </a:p>
          <a:p>
            <a:pPr algn="ctr"/>
            <a:r>
              <a:rPr lang="en-US" dirty="0" smtClean="0">
                <a:solidFill>
                  <a:schemeClr val="bg1">
                    <a:alpha val="99000"/>
                  </a:schemeClr>
                </a:solidFill>
              </a:rPr>
              <a:t>Storage Account</a:t>
            </a:r>
            <a:endParaRPr lang="en-US" dirty="0">
              <a:solidFill>
                <a:schemeClr val="bg1">
                  <a:alpha val="99000"/>
                </a:schemeClr>
              </a:solidFill>
            </a:endParaRPr>
          </a:p>
        </p:txBody>
      </p:sp>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25" name="Rectangle 24"/>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sp>
        <p:nvSpPr>
          <p:cNvPr id="26" name="Rectangle 25"/>
          <p:cNvSpPr/>
          <p:nvPr/>
        </p:nvSpPr>
        <p:spPr>
          <a:xfrm>
            <a:off x="8782051" y="4450259"/>
            <a:ext cx="2886074" cy="1600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Account</a:t>
            </a:r>
            <a:endParaRPr lang="en-US" dirty="0">
              <a:solidFill>
                <a:schemeClr val="bg1">
                  <a:alpha val="99000"/>
                </a:schemeClr>
              </a:solidFill>
            </a:endParaRPr>
          </a:p>
        </p:txBody>
      </p:sp>
      <p:sp>
        <p:nvSpPr>
          <p:cNvPr id="27" name="Rectangle 26"/>
          <p:cNvSpPr/>
          <p:nvPr/>
        </p:nvSpPr>
        <p:spPr>
          <a:xfrm>
            <a:off x="4455034" y="2927778"/>
            <a:ext cx="4230179" cy="9472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alpha val="99000"/>
                  </a:schemeClr>
                </a:solidFill>
              </a:rPr>
              <a:t>Partner Registration</a:t>
            </a:r>
            <a:endParaRPr lang="en-US" dirty="0">
              <a:solidFill>
                <a:schemeClr val="tx2">
                  <a:alpha val="99000"/>
                </a:schemeClr>
              </a:solidFill>
            </a:endParaRPr>
          </a:p>
        </p:txBody>
      </p:sp>
      <p:cxnSp>
        <p:nvCxnSpPr>
          <p:cNvPr id="28" name="Elbow Connector 27"/>
          <p:cNvCxnSpPr>
            <a:stCxn id="32" idx="1"/>
            <a:endCxn id="24"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2" idx="1"/>
            <a:endCxn id="27" idx="1"/>
          </p:cNvCxnSpPr>
          <p:nvPr/>
        </p:nvCxnSpPr>
        <p:spPr>
          <a:xfrm rot="10800000" flipH="1" flipV="1">
            <a:off x="3966334" y="2929154"/>
            <a:ext cx="488699" cy="472232"/>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927692" y="2534567"/>
            <a:ext cx="426830" cy="642047"/>
            <a:chOff x="3477373" y="5301553"/>
            <a:chExt cx="426830" cy="642047"/>
          </a:xfrm>
        </p:grpSpPr>
        <p:sp>
          <p:nvSpPr>
            <p:cNvPr id="31"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2" name="Rounded Rectangle 31"/>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3938311" y="1853100"/>
            <a:ext cx="405591" cy="532140"/>
            <a:chOff x="8016096" y="1525260"/>
            <a:chExt cx="405592" cy="532140"/>
          </a:xfrm>
        </p:grpSpPr>
        <p:pic>
          <p:nvPicPr>
            <p:cNvPr id="34"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36" name="Group 35"/>
          <p:cNvGrpSpPr/>
          <p:nvPr/>
        </p:nvGrpSpPr>
        <p:grpSpPr>
          <a:xfrm>
            <a:off x="9433208" y="2372692"/>
            <a:ext cx="405592" cy="527687"/>
            <a:chOff x="7868260" y="1529713"/>
            <a:chExt cx="405592" cy="527687"/>
          </a:xfrm>
        </p:grpSpPr>
        <p:pic>
          <p:nvPicPr>
            <p:cNvPr id="37"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316837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63" presetClass="path" presetSubtype="0" decel="100000" fill="hold" nodeType="afterEffect">
                                  <p:stCondLst>
                                    <p:cond delay="0"/>
                                  </p:stCondLst>
                                  <p:childTnLst>
                                    <p:animMotion origin="layout" path="M 0.00078 -0.00046 L 0.45078 0.07546 " pathEditMode="relative" rAng="0" ptsTypes="AA">
                                      <p:cBhvr>
                                        <p:cTn id="22" dur="2000" fill="hold"/>
                                        <p:tgtEl>
                                          <p:spTgt spid="33"/>
                                        </p:tgtEl>
                                        <p:attrNameLst>
                                          <p:attrName>ppt_x</p:attrName>
                                          <p:attrName>ppt_y</p:attrName>
                                        </p:attrNameLst>
                                      </p:cBhvr>
                                      <p:rCtr x="22500" y="3796"/>
                                    </p:animMotion>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par>
                          <p:cTn id="28" fill="hold">
                            <p:stCondLst>
                              <p:cond delay="500"/>
                            </p:stCondLst>
                            <p:childTnLst>
                              <p:par>
                                <p:cTn id="29" presetID="10" presetClass="exit" presetSubtype="0" fill="hold" grpId="1" nodeType="after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42" presetClass="path" presetSubtype="0" decel="100000" fill="hold" nodeType="withEffect">
                                  <p:stCondLst>
                                    <p:cond delay="0"/>
                                  </p:stCondLst>
                                  <p:childTnLst>
                                    <p:animMotion origin="layout" path="M -4.61058E-7 -7.40741E-7 L -0.00013 0.16829 " pathEditMode="relative" rAng="0" ptsTypes="AA">
                                      <p:cBhvr>
                                        <p:cTn id="44" dur="500" fill="hold"/>
                                        <p:tgtEl>
                                          <p:spTgt spid="36"/>
                                        </p:tgtEl>
                                        <p:attrNameLst>
                                          <p:attrName>ppt_x</p:attrName>
                                          <p:attrName>ppt_y</p:attrName>
                                        </p:attrNameLst>
                                      </p:cBhvr>
                                      <p:rCtr x="-13" y="8403"/>
                                    </p:animMotion>
                                  </p:childTnLst>
                                </p:cTn>
                              </p:par>
                              <p:par>
                                <p:cTn id="45" presetID="36" presetClass="path" presetSubtype="0" decel="100000" fill="hold" nodeType="withEffect">
                                  <p:stCondLst>
                                    <p:cond delay="0"/>
                                  </p:stCondLst>
                                  <p:childTnLst>
                                    <p:animMotion origin="layout" path="M -3.18093E-6 2.22222E-6 L -3.18093E-6 0.16574 C -3.18093E-6 0.24004 -0.02852 0.33287 -0.05145 0.33287 L -0.1029 0.33287 " pathEditMode="relative" rAng="0" ptsTypes="FfFF">
                                      <p:cBhvr>
                                        <p:cTn id="46" dur="2000" fill="hold"/>
                                        <p:tgtEl>
                                          <p:spTgt spid="36"/>
                                        </p:tgtEl>
                                        <p:attrNameLst>
                                          <p:attrName>ppt_x</p:attrName>
                                          <p:attrName>ppt_y</p:attrName>
                                        </p:attrNameLst>
                                      </p:cBhvr>
                                      <p:rCtr x="-5145" y="16644"/>
                                    </p:animMotion>
                                  </p:childTnLst>
                                </p:cTn>
                              </p:par>
                              <p:par>
                                <p:cTn id="47" presetID="10" presetClass="entr" presetSubtype="0" fill="hold" grpId="0" nodeType="withEffect">
                                  <p:stCondLst>
                                    <p:cond delay="100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4000"/>
                            </p:stCondLst>
                            <p:childTnLst>
                              <p:par>
                                <p:cTn id="51" presetID="42" presetClass="path" presetSubtype="0" decel="100000" fill="hold" nodeType="afterEffect">
                                  <p:stCondLst>
                                    <p:cond delay="0"/>
                                  </p:stCondLst>
                                  <p:childTnLst>
                                    <p:animMotion origin="layout" path="M -0.10292 0.33264 L -0.03309 0.4069 " pathEditMode="relative" rAng="0" ptsTypes="AA">
                                      <p:cBhvr>
                                        <p:cTn id="52" dur="500" fill="hold"/>
                                        <p:tgtEl>
                                          <p:spTgt spid="36"/>
                                        </p:tgtEl>
                                        <p:attrNameLst>
                                          <p:attrName>ppt_x</p:attrName>
                                          <p:attrName>ppt_y</p:attrName>
                                        </p:attrNameLst>
                                      </p:cBhvr>
                                      <p:rCtr x="3491" y="3701"/>
                                    </p:animMotion>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4500"/>
                            </p:stCondLst>
                            <p:childTnLst>
                              <p:par>
                                <p:cTn id="57" presetID="42" presetClass="path" presetSubtype="0" decel="100000" fill="hold" nodeType="afterEffect">
                                  <p:stCondLst>
                                    <p:cond delay="0"/>
                                  </p:stCondLst>
                                  <p:childTnLst>
                                    <p:animMotion origin="layout" path="M -0.03309 0.4069 L -0.10514 0.4446 " pathEditMode="relative" rAng="0" ptsTypes="AA">
                                      <p:cBhvr>
                                        <p:cTn id="58" dur="500" fill="hold"/>
                                        <p:tgtEl>
                                          <p:spTgt spid="36"/>
                                        </p:tgtEl>
                                        <p:attrNameLst>
                                          <p:attrName>ppt_x</p:attrName>
                                          <p:attrName>ppt_y</p:attrName>
                                        </p:attrNameLst>
                                      </p:cBhvr>
                                      <p:rCtr x="-3609" y="18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Creating a Third Party </a:t>
            </a:r>
            <a:br>
              <a:rPr lang="en-US" dirty="0" smtClean="0"/>
            </a:br>
            <a:r>
              <a:rPr lang="en-US" dirty="0" smtClean="0"/>
              <a:t>Provisioning Tool</a:t>
            </a:r>
            <a:endParaRPr lang="en-US" dirty="0"/>
          </a:p>
        </p:txBody>
      </p:sp>
      <p:sp>
        <p:nvSpPr>
          <p:cNvPr id="3" name="Content Placeholder 2"/>
          <p:cNvSpPr>
            <a:spLocks noGrp="1"/>
          </p:cNvSpPr>
          <p:nvPr>
            <p:ph idx="1"/>
          </p:nvPr>
        </p:nvSpPr>
        <p:spPr>
          <a:xfrm>
            <a:off x="519113" y="1905000"/>
            <a:ext cx="7954931" cy="3594830"/>
          </a:xfrm>
        </p:spPr>
        <p:txBody>
          <a:bodyPr/>
          <a:lstStyle/>
          <a:p>
            <a:pPr marL="0" indent="0">
              <a:buNone/>
            </a:pPr>
            <a:r>
              <a:rPr lang="en-US" dirty="0" smtClean="0">
                <a:latin typeface="Segoe UI Light" pitchFamily="34" charset="0"/>
              </a:rPr>
              <a:t>Provide a distribution that is supported</a:t>
            </a:r>
          </a:p>
          <a:p>
            <a:pPr marL="0" indent="0">
              <a:buNone/>
            </a:pPr>
            <a:r>
              <a:rPr lang="en-US" dirty="0" smtClean="0">
                <a:latin typeface="Segoe UI Light" pitchFamily="34" charset="0"/>
              </a:rPr>
              <a:t>Create an experience to allow customers </a:t>
            </a:r>
            <a:br>
              <a:rPr lang="en-US" dirty="0" smtClean="0">
                <a:latin typeface="Segoe UI Light" pitchFamily="34" charset="0"/>
              </a:rPr>
            </a:br>
            <a:r>
              <a:rPr lang="en-US" dirty="0" smtClean="0">
                <a:latin typeface="Segoe UI Light" pitchFamily="34" charset="0"/>
              </a:rPr>
              <a:t>to create VHDs</a:t>
            </a:r>
          </a:p>
          <a:p>
            <a:pPr marL="0" indent="0">
              <a:buNone/>
            </a:pPr>
            <a:r>
              <a:rPr lang="en-US" dirty="0" smtClean="0">
                <a:latin typeface="Segoe UI Light" pitchFamily="34" charset="0"/>
              </a:rPr>
              <a:t>Interface with the service management API</a:t>
            </a:r>
          </a:p>
          <a:p>
            <a:pPr marL="0" indent="0">
              <a:buNone/>
            </a:pPr>
            <a:r>
              <a:rPr lang="en-US" dirty="0" smtClean="0">
                <a:latin typeface="Segoe UI Light" pitchFamily="34" charset="0"/>
              </a:rPr>
              <a:t>Correctly retrieve and store user credentials</a:t>
            </a:r>
          </a:p>
          <a:p>
            <a:pPr marL="0" indent="0">
              <a:buNone/>
            </a:pPr>
            <a:r>
              <a:rPr lang="en-US" dirty="0" smtClean="0">
                <a:latin typeface="Segoe UI Light" pitchFamily="34" charset="0"/>
              </a:rPr>
              <a:t>Upload image, configuration and resources</a:t>
            </a:r>
          </a:p>
          <a:p>
            <a:pPr marL="0" indent="0">
              <a:buNone/>
            </a:pPr>
            <a:r>
              <a:rPr lang="en-US" dirty="0" smtClean="0">
                <a:latin typeface="Segoe UI Light" pitchFamily="34" charset="0"/>
              </a:rPr>
              <a:t>Create and start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81"/>
          <p:cNvSpPr>
            <a:spLocks/>
          </p:cNvSpPr>
          <p:nvPr/>
        </p:nvSpPr>
        <p:spPr bwMode="black">
          <a:xfrm>
            <a:off x="9220217" y="3603279"/>
            <a:ext cx="2222434" cy="3026121"/>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Trapezoid 5"/>
          <p:cNvSpPr/>
          <p:nvPr/>
        </p:nvSpPr>
        <p:spPr bwMode="auto">
          <a:xfrm rot="5400000">
            <a:off x="7965941" y="4815000"/>
            <a:ext cx="1339175" cy="1339175"/>
          </a:xfrm>
          <a:prstGeom prst="trapezoid">
            <a:avLst>
              <a:gd name="adj" fmla="val 918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04808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2243691"/>
          </a:xfrm>
        </p:spPr>
        <p:txBody>
          <a:bodyPr/>
          <a:lstStyle/>
          <a:p>
            <a:r>
              <a:rPr lang="en-US" dirty="0" smtClean="0"/>
              <a:t>Creating and Managing </a:t>
            </a:r>
            <a:br>
              <a:rPr lang="en-US" dirty="0" smtClean="0"/>
            </a:br>
            <a:r>
              <a:rPr lang="en-US" dirty="0" smtClean="0"/>
              <a:t>Linux Images for Customers</a:t>
            </a:r>
            <a:br>
              <a:rPr lang="en-US" dirty="0" smtClean="0"/>
            </a:br>
            <a:endParaRPr lang="en-US" dirty="0"/>
          </a:p>
        </p:txBody>
      </p:sp>
      <p:sp>
        <p:nvSpPr>
          <p:cNvPr id="3" name="Content Placeholder 2"/>
          <p:cNvSpPr>
            <a:spLocks noGrp="1"/>
          </p:cNvSpPr>
          <p:nvPr>
            <p:ph idx="1"/>
          </p:nvPr>
        </p:nvSpPr>
        <p:spPr>
          <a:xfrm>
            <a:off x="519113" y="1905000"/>
            <a:ext cx="6931889" cy="2474524"/>
          </a:xfrm>
        </p:spPr>
        <p:txBody>
          <a:bodyPr/>
          <a:lstStyle/>
          <a:p>
            <a:pPr marL="0" indent="0">
              <a:buNone/>
            </a:pPr>
            <a:r>
              <a:rPr lang="en-US" dirty="0" smtClean="0">
                <a:latin typeface="Segoe UI Light" pitchFamily="34" charset="0"/>
              </a:rPr>
              <a:t>Same Bring your own Linux Operations</a:t>
            </a:r>
          </a:p>
          <a:p>
            <a:pPr marL="0" indent="0">
              <a:buNone/>
            </a:pPr>
            <a:r>
              <a:rPr lang="en-US" dirty="0" smtClean="0">
                <a:latin typeface="Segoe UI Light" pitchFamily="34" charset="0"/>
              </a:rPr>
              <a:t>Upload and publish image to </a:t>
            </a:r>
          </a:p>
          <a:p>
            <a:pPr marL="460375" lvl="1" indent="0">
              <a:buNone/>
            </a:pPr>
            <a:r>
              <a:rPr lang="en-US" dirty="0" smtClean="0">
                <a:latin typeface="Segoe UI Light" pitchFamily="34" charset="0"/>
              </a:rPr>
              <a:t>Customer’s Personal Repository</a:t>
            </a:r>
          </a:p>
          <a:p>
            <a:pPr marL="460375" lvl="1" indent="0">
              <a:buNone/>
            </a:pPr>
            <a:r>
              <a:rPr lang="en-US" dirty="0" smtClean="0">
                <a:latin typeface="Segoe UI Light" pitchFamily="34" charset="0"/>
              </a:rPr>
              <a:t>Platform Repository</a:t>
            </a:r>
          </a:p>
          <a:p>
            <a:pPr marL="0" indent="0">
              <a:buNone/>
            </a:pPr>
            <a:r>
              <a:rPr lang="en-US" dirty="0" smtClean="0">
                <a:latin typeface="Segoe UI Light" pitchFamily="34" charset="0"/>
              </a:rPr>
              <a:t>Manage Images and Instances</a:t>
            </a:r>
            <a:endParaRPr lang="en-US" dirty="0">
              <a:latin typeface="Segoe UI Light" pitchFamily="34" charset="0"/>
            </a:endParaRPr>
          </a:p>
        </p:txBody>
      </p:sp>
      <p:sp>
        <p:nvSpPr>
          <p:cNvPr id="4" name="Rectangle 3"/>
          <p:cNvSpPr/>
          <p:nvPr/>
        </p:nvSpPr>
        <p:spPr bwMode="auto">
          <a:xfrm>
            <a:off x="8474044" y="0"/>
            <a:ext cx="371478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80"/>
          <p:cNvSpPr>
            <a:spLocks noEditPoints="1"/>
          </p:cNvSpPr>
          <p:nvPr/>
        </p:nvSpPr>
        <p:spPr bwMode="black">
          <a:xfrm>
            <a:off x="9569320" y="3728783"/>
            <a:ext cx="2098805" cy="25462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4382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1120588"/>
            <a:ext cx="12188825" cy="5508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a:xfrm>
            <a:off x="8782050" y="2885120"/>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Customer Personal </a:t>
            </a:r>
            <a:br>
              <a:rPr lang="en-US" dirty="0" smtClean="0">
                <a:solidFill>
                  <a:schemeClr val="bg1">
                    <a:alpha val="99000"/>
                  </a:schemeClr>
                </a:solidFill>
              </a:rPr>
            </a:br>
            <a:r>
              <a:rPr lang="en-US" dirty="0" smtClean="0">
                <a:solidFill>
                  <a:schemeClr val="bg1">
                    <a:alpha val="99000"/>
                  </a:schemeClr>
                </a:solidFill>
              </a:rPr>
              <a:t>Storage Account </a:t>
            </a:r>
          </a:p>
        </p:txBody>
      </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113" y="1447800"/>
            <a:ext cx="2816094" cy="234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19112" y="228600"/>
            <a:ext cx="11669713" cy="1218795"/>
          </a:xfrm>
        </p:spPr>
        <p:txBody>
          <a:bodyPr/>
          <a:lstStyle/>
          <a:p>
            <a:r>
              <a:rPr lang="en-US" sz="4400" dirty="0"/>
              <a:t>Creating and Managing Linux Images for Customers</a:t>
            </a:r>
          </a:p>
        </p:txBody>
      </p:sp>
      <p:sp>
        <p:nvSpPr>
          <p:cNvPr id="12" name="Rectangle 11"/>
          <p:cNvSpPr/>
          <p:nvPr/>
        </p:nvSpPr>
        <p:spPr>
          <a:xfrm>
            <a:off x="4455033" y="4450259"/>
            <a:ext cx="4230179" cy="800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Azure Platform</a:t>
            </a:r>
            <a:endParaRPr lang="en-US" dirty="0">
              <a:solidFill>
                <a:schemeClr val="bg1"/>
              </a:solidFill>
            </a:endParaRPr>
          </a:p>
        </p:txBody>
      </p:sp>
      <p:sp>
        <p:nvSpPr>
          <p:cNvPr id="18" name="Rectangle 17"/>
          <p:cNvSpPr/>
          <p:nvPr/>
        </p:nvSpPr>
        <p:spPr>
          <a:xfrm>
            <a:off x="4455034" y="5341546"/>
            <a:ext cx="4230177" cy="7089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Customer VM</a:t>
            </a:r>
            <a:endParaRPr lang="en-US" dirty="0">
              <a:solidFill>
                <a:schemeClr val="bg1"/>
              </a:solidFill>
            </a:endParaRPr>
          </a:p>
        </p:txBody>
      </p:sp>
      <p:cxnSp>
        <p:nvCxnSpPr>
          <p:cNvPr id="32" name="Elbow Connector 31"/>
          <p:cNvCxnSpPr>
            <a:stCxn id="3" idx="1"/>
            <a:endCxn id="12" idx="1"/>
          </p:cNvCxnSpPr>
          <p:nvPr/>
        </p:nvCxnSpPr>
        <p:spPr>
          <a:xfrm rot="10800000" flipH="1" flipV="1">
            <a:off x="3966335" y="2929153"/>
            <a:ext cx="488698" cy="1921155"/>
          </a:xfrm>
          <a:prstGeom prst="bentConnector3">
            <a:avLst>
              <a:gd name="adj1" fmla="val -47934"/>
            </a:avLst>
          </a:prstGeom>
          <a:ln w="76200">
            <a:solidFill>
              <a:schemeClr val="tx2"/>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927692" y="2534567"/>
            <a:ext cx="426830" cy="642047"/>
            <a:chOff x="3477373" y="5301553"/>
            <a:chExt cx="426830" cy="642047"/>
          </a:xfrm>
        </p:grpSpPr>
        <p:sp>
          <p:nvSpPr>
            <p:cNvPr id="23" name="Freeform 159"/>
            <p:cNvSpPr>
              <a:spLocks noEditPoints="1"/>
            </p:cNvSpPr>
            <p:nvPr/>
          </p:nvSpPr>
          <p:spPr bwMode="black">
            <a:xfrm>
              <a:off x="3477373" y="5301553"/>
              <a:ext cx="426830" cy="642047"/>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 name="Rounded Rectangle 2"/>
            <p:cNvSpPr/>
            <p:nvPr/>
          </p:nvSpPr>
          <p:spPr bwMode="auto">
            <a:xfrm rot="20722248">
              <a:off x="3510364" y="5543636"/>
              <a:ext cx="348689" cy="216941"/>
            </a:xfrm>
            <a:prstGeom prst="roundRect">
              <a:avLst>
                <a:gd name="adj" fmla="val 4984"/>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8" name="Group 37"/>
          <p:cNvGrpSpPr/>
          <p:nvPr/>
        </p:nvGrpSpPr>
        <p:grpSpPr>
          <a:xfrm>
            <a:off x="3938311" y="1853100"/>
            <a:ext cx="405591" cy="532140"/>
            <a:chOff x="8016096" y="1525260"/>
            <a:chExt cx="405592" cy="532140"/>
          </a:xfrm>
        </p:grpSpPr>
        <p:pic>
          <p:nvPicPr>
            <p:cNvPr id="39"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grpSp>
        <p:nvGrpSpPr>
          <p:cNvPr id="44" name="Group 43"/>
          <p:cNvGrpSpPr/>
          <p:nvPr/>
        </p:nvGrpSpPr>
        <p:grpSpPr>
          <a:xfrm>
            <a:off x="9069017" y="3439560"/>
            <a:ext cx="405592" cy="527687"/>
            <a:chOff x="7868260" y="1529713"/>
            <a:chExt cx="405592" cy="527687"/>
          </a:xfrm>
        </p:grpSpPr>
        <p:pic>
          <p:nvPicPr>
            <p:cNvPr id="45"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935242"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7868260" y="1529713"/>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pic>
        <p:nvPicPr>
          <p:cNvPr id="47" name="Picture 7"/>
          <p:cNvPicPr>
            <a:picLocks noChangeAspect="1" noChangeArrowheads="1"/>
          </p:cNvPicPr>
          <p:nvPr/>
        </p:nvPicPr>
        <p:blipFill>
          <a:blip r:embed="rId6">
            <a:biLevel thresh="25000"/>
            <a:extLst>
              <a:ext uri="{28A0092B-C50C-407E-A947-70E740481C1C}">
                <a14:useLocalDpi xmlns:a14="http://schemas.microsoft.com/office/drawing/2010/main" val="0"/>
              </a:ext>
            </a:extLst>
          </a:blip>
          <a:stretch>
            <a:fillRect/>
          </a:stretch>
        </p:blipFill>
        <p:spPr bwMode="auto">
          <a:xfrm>
            <a:off x="1518445" y="4171110"/>
            <a:ext cx="820737" cy="208490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hjerez.REDMOND\AppData\Local\Microsoft\Windows\Temporary Internet Files\Content.IE5\CL6O2JGU\MC900434825[1].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194327" y="5188193"/>
            <a:ext cx="963211" cy="96321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8782049" y="1231682"/>
            <a:ext cx="2886075" cy="145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91440" rtlCol="0" anchor="t" anchorCtr="0"/>
          <a:lstStyle/>
          <a:p>
            <a:pPr algn="ctr"/>
            <a:r>
              <a:rPr lang="en-US" dirty="0" smtClean="0">
                <a:solidFill>
                  <a:schemeClr val="bg1">
                    <a:alpha val="99000"/>
                  </a:schemeClr>
                </a:solidFill>
              </a:rPr>
              <a:t>Platform Image Repository </a:t>
            </a:r>
            <a:endParaRPr lang="en-US" dirty="0">
              <a:solidFill>
                <a:schemeClr val="bg1">
                  <a:alpha val="99000"/>
                </a:schemeClr>
              </a:solidFill>
            </a:endParaRPr>
          </a:p>
        </p:txBody>
      </p:sp>
      <p:grpSp>
        <p:nvGrpSpPr>
          <p:cNvPr id="24" name="Group 23"/>
          <p:cNvGrpSpPr/>
          <p:nvPr/>
        </p:nvGrpSpPr>
        <p:grpSpPr>
          <a:xfrm>
            <a:off x="9545361" y="1750532"/>
            <a:ext cx="405591" cy="532140"/>
            <a:chOff x="8016096" y="1525260"/>
            <a:chExt cx="405592" cy="532140"/>
          </a:xfrm>
        </p:grpSpPr>
        <p:pic>
          <p:nvPicPr>
            <p:cNvPr id="26" name="Picture 5"/>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8083079" y="1688762"/>
              <a:ext cx="271628" cy="3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8016096" y="1525260"/>
              <a:ext cx="405592" cy="215444"/>
            </a:xfrm>
            <a:prstGeom prst="rect">
              <a:avLst/>
            </a:prstGeom>
            <a:noFill/>
          </p:spPr>
          <p:txBody>
            <a:bodyPr wrap="square" rtlCol="0">
              <a:spAutoFit/>
            </a:bodyPr>
            <a:lstStyle/>
            <a:p>
              <a:r>
                <a:rPr lang="en-US" sz="800" b="1" dirty="0" smtClean="0">
                  <a:solidFill>
                    <a:schemeClr val="bg1">
                      <a:alpha val="99000"/>
                    </a:schemeClr>
                  </a:solidFill>
                </a:rPr>
                <a:t>VHD</a:t>
              </a:r>
              <a:endParaRPr lang="en-US" sz="800" b="1" dirty="0">
                <a:solidFill>
                  <a:schemeClr val="bg1">
                    <a:alpha val="99000"/>
                  </a:schemeClr>
                </a:solidFill>
              </a:endParaRPr>
            </a:p>
          </p:txBody>
        </p:sp>
      </p:grpSp>
    </p:spTree>
    <p:extLst>
      <p:ext uri="{BB962C8B-B14F-4D97-AF65-F5344CB8AC3E}">
        <p14:creationId xmlns:p14="http://schemas.microsoft.com/office/powerpoint/2010/main" val="15617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64" presetClass="path" presetSubtype="0" decel="100000" fill="hold" nodeType="afterEffect">
                                  <p:stCondLst>
                                    <p:cond delay="0"/>
                                  </p:stCondLst>
                                  <p:childTnLst>
                                    <p:animMotion origin="layout" path="M 4.62741E-6 3.27319E-6 L 0.12102 -0.33311 " pathEditMode="relative" rAng="0" ptsTypes="AA">
                                      <p:cBhvr>
                                        <p:cTn id="10" dur="1000" fill="hold"/>
                                        <p:tgtEl>
                                          <p:spTgt spid="49"/>
                                        </p:tgtEl>
                                        <p:attrNameLst>
                                          <p:attrName>ppt_x</p:attrName>
                                          <p:attrName>ppt_y</p:attrName>
                                        </p:attrNameLst>
                                      </p:cBhvr>
                                      <p:rCtr x="6045" y="-16655"/>
                                    </p:animMotion>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2000"/>
                            </p:stCondLst>
                            <p:childTnLst>
                              <p:par>
                                <p:cTn id="16" presetID="63" presetClass="path" presetSubtype="0" decel="100000" fill="hold" nodeType="afterEffect">
                                  <p:stCondLst>
                                    <p:cond delay="0"/>
                                  </p:stCondLst>
                                  <p:childTnLst>
                                    <p:animMotion origin="layout" path="M 0.00364 2.22222E-6 L 0.42083 0.23102 " pathEditMode="relative" rAng="0" ptsTypes="AA">
                                      <p:cBhvr>
                                        <p:cTn id="17" dur="2000" fill="hold"/>
                                        <p:tgtEl>
                                          <p:spTgt spid="38"/>
                                        </p:tgtEl>
                                        <p:attrNameLst>
                                          <p:attrName>ppt_x</p:attrName>
                                          <p:attrName>ppt_y</p:attrName>
                                        </p:attrNameLst>
                                      </p:cBhvr>
                                      <p:rCtr x="20859" y="11551"/>
                                    </p:animMotion>
                                  </p:childTnLst>
                                </p:cTn>
                              </p:par>
                            </p:childTnLst>
                          </p:cTn>
                        </p:par>
                        <p:par>
                          <p:cTn id="18" fill="hold">
                            <p:stCondLst>
                              <p:cond delay="4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5000"/>
                            </p:stCondLst>
                            <p:childTnLst>
                              <p:par>
                                <p:cTn id="27" presetID="22" presetClass="exit" presetSubtype="4" fill="hold" nodeType="afterEffect">
                                  <p:stCondLst>
                                    <p:cond delay="0"/>
                                  </p:stCondLst>
                                  <p:childTnLst>
                                    <p:animEffect transition="out" filter="wipe(down)">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par>
                          <p:cTn id="30" fill="hold">
                            <p:stCondLst>
                              <p:cond delay="5500"/>
                            </p:stCondLst>
                            <p:childTnLst>
                              <p:par>
                                <p:cTn id="31" presetID="1"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36" presetClass="path" presetSubtype="0" decel="100000" fill="hold" nodeType="withEffect">
                                  <p:stCondLst>
                                    <p:cond delay="0"/>
                                  </p:stCondLst>
                                  <p:childTnLst>
                                    <p:animMotion origin="layout" path="M -0.00286 3.7037E-6 L -0.00286 0.07569 C -0.00286 0.10972 -0.03138 0.15231 -0.0543 0.15231 L -0.10573 0.15231 " pathEditMode="relative" rAng="0" ptsTypes="FfFF">
                                      <p:cBhvr>
                                        <p:cTn id="34" dur="2000" fill="hold"/>
                                        <p:tgtEl>
                                          <p:spTgt spid="44"/>
                                        </p:tgtEl>
                                        <p:attrNameLst>
                                          <p:attrName>ppt_x</p:attrName>
                                          <p:attrName>ppt_y</p:attrName>
                                        </p:attrNameLst>
                                      </p:cBhvr>
                                      <p:rCtr x="-5143" y="7616"/>
                                    </p:animMotion>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7500"/>
                            </p:stCondLst>
                            <p:childTnLst>
                              <p:par>
                                <p:cTn id="39" presetID="42" presetClass="path" presetSubtype="0" decel="100000" fill="hold" nodeType="afterEffect">
                                  <p:stCondLst>
                                    <p:cond delay="0"/>
                                  </p:stCondLst>
                                  <p:childTnLst>
                                    <p:animMotion origin="layout" path="M -0.10573 0.15231 L -0.1086 0.26134 " pathEditMode="relative" rAng="0" ptsTypes="AA">
                                      <p:cBhvr>
                                        <p:cTn id="40" dur="500" fill="hold"/>
                                        <p:tgtEl>
                                          <p:spTgt spid="44"/>
                                        </p:tgtEl>
                                        <p:attrNameLst>
                                          <p:attrName>ppt_x</p:attrName>
                                          <p:attrName>ppt_y</p:attrName>
                                        </p:attrNameLst>
                                      </p:cBhvr>
                                      <p:rCtr x="-143" y="5440"/>
                                    </p:animMotion>
                                  </p:childTnLst>
                                </p:cTn>
                              </p:par>
                            </p:childTnLst>
                          </p:cTn>
                        </p:par>
                        <p:par>
                          <p:cTn id="41" fill="hold">
                            <p:stCondLst>
                              <p:cond delay="80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500"/>
                            </p:stCondLst>
                            <p:childTnLst>
                              <p:par>
                                <p:cTn id="51" presetID="0" presetClass="path" presetSubtype="0" accel="50000" decel="50000" fill="hold" nodeType="afterEffect">
                                  <p:stCondLst>
                                    <p:cond delay="0"/>
                                  </p:stCondLst>
                                  <p:childTnLst>
                                    <p:animMotion origin="layout" path="M -0.00234 0.01759 L -0.04714 0.24074 L -0.14766 0.39815 L -0.14662 0.50741 " pathEditMode="relative" rAng="0" ptsTypes="AAAA">
                                      <p:cBhvr>
                                        <p:cTn id="52" dur="2000" fill="hold"/>
                                        <p:tgtEl>
                                          <p:spTgt spid="24"/>
                                        </p:tgtEl>
                                        <p:attrNameLst>
                                          <p:attrName>ppt_x</p:attrName>
                                          <p:attrName>ppt_y</p:attrName>
                                        </p:attrNameLst>
                                      </p:cBhvr>
                                      <p:rCtr x="-7266" y="2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2" grpId="0" animBg="1"/>
      <p:bldP spid="18"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Linux on Azure </a:t>
            </a:r>
            <a:br>
              <a:rPr lang="en-US" dirty="0" smtClean="0"/>
            </a:br>
            <a:r>
              <a:rPr lang="en-US" dirty="0" smtClean="0"/>
              <a:t>Open Source Strategy</a:t>
            </a:r>
            <a:endParaRPr lang="en-US" dirty="0"/>
          </a:p>
        </p:txBody>
      </p:sp>
      <p:sp>
        <p:nvSpPr>
          <p:cNvPr id="3" name="Content Placeholder 2"/>
          <p:cNvSpPr>
            <a:spLocks noGrp="1"/>
          </p:cNvSpPr>
          <p:nvPr>
            <p:ph idx="1"/>
          </p:nvPr>
        </p:nvSpPr>
        <p:spPr>
          <a:xfrm>
            <a:off x="519113" y="1905000"/>
            <a:ext cx="6153291" cy="4770537"/>
          </a:xfrm>
        </p:spPr>
        <p:txBody>
          <a:bodyPr/>
          <a:lstStyle/>
          <a:p>
            <a:pPr marL="0" indent="0">
              <a:buNone/>
            </a:pPr>
            <a:r>
              <a:rPr lang="en-US" sz="2800" dirty="0" smtClean="0">
                <a:latin typeface="Segoe UI Light" pitchFamily="34" charset="0"/>
              </a:rPr>
              <a:t>Open Source Linux Agent</a:t>
            </a:r>
          </a:p>
          <a:p>
            <a:pPr marL="0" indent="0">
              <a:buNone/>
            </a:pPr>
            <a:r>
              <a:rPr lang="en-US" sz="2800" dirty="0" smtClean="0">
                <a:latin typeface="Segoe UI Light" pitchFamily="34" charset="0"/>
              </a:rPr>
              <a:t>Fully documented APIs</a:t>
            </a:r>
          </a:p>
          <a:p>
            <a:pPr marL="0" indent="0">
              <a:buNone/>
            </a:pPr>
            <a:r>
              <a:rPr lang="en-US" sz="2800" dirty="0" smtClean="0">
                <a:latin typeface="Segoe UI Light" pitchFamily="34" charset="0"/>
              </a:rPr>
              <a:t>For Linux IT professionals provisioning and management operations:</a:t>
            </a:r>
          </a:p>
          <a:p>
            <a:pPr marL="460375" lvl="1" indent="0">
              <a:buNone/>
            </a:pPr>
            <a:r>
              <a:rPr lang="en-US" sz="2400" dirty="0" smtClean="0">
                <a:latin typeface="Segoe UI Light" pitchFamily="34" charset="0"/>
              </a:rPr>
              <a:t>Native scripts</a:t>
            </a:r>
          </a:p>
          <a:p>
            <a:pPr marL="460375" lvl="1" indent="0">
              <a:buNone/>
            </a:pPr>
            <a:r>
              <a:rPr lang="en-US" sz="2400" dirty="0" smtClean="0">
                <a:latin typeface="Segoe UI Light" pitchFamily="34" charset="0"/>
              </a:rPr>
              <a:t>Native libraries (open sourced)</a:t>
            </a:r>
          </a:p>
          <a:p>
            <a:pPr marL="460375" lvl="1" indent="0">
              <a:buNone/>
            </a:pPr>
            <a:r>
              <a:rPr lang="en-US" sz="2400" dirty="0" smtClean="0">
                <a:latin typeface="Segoe UI Light" pitchFamily="34" charset="0"/>
              </a:rPr>
              <a:t>Native tools (open sourced)</a:t>
            </a:r>
          </a:p>
          <a:p>
            <a:pPr marL="0" indent="0">
              <a:buNone/>
            </a:pPr>
            <a:r>
              <a:rPr lang="en-US" sz="2800" dirty="0" smtClean="0">
                <a:latin typeface="Segoe UI Light" pitchFamily="34" charset="0"/>
              </a:rPr>
              <a:t>For Linux developers</a:t>
            </a:r>
          </a:p>
          <a:p>
            <a:pPr marL="460375" lvl="1" indent="0">
              <a:buNone/>
            </a:pPr>
            <a:r>
              <a:rPr lang="en-US" sz="2400" dirty="0" smtClean="0">
                <a:latin typeface="Segoe UI Light" pitchFamily="34" charset="0"/>
              </a:rPr>
              <a:t>Client Libraries</a:t>
            </a:r>
          </a:p>
          <a:p>
            <a:pPr marL="460375" lvl="1" indent="0">
              <a:buNone/>
            </a:pPr>
            <a:r>
              <a:rPr lang="en-US" sz="2400" dirty="0" smtClean="0">
                <a:latin typeface="Segoe UI Light" pitchFamily="34" charset="0"/>
              </a:rPr>
              <a:t>Documented interfaces </a:t>
            </a:r>
          </a:p>
          <a:p>
            <a:pPr marL="0" indent="0">
              <a:buNone/>
            </a:pPr>
            <a:endParaRPr lang="en-US" sz="2800" dirty="0">
              <a:latin typeface="Segoe UI Light" pitchFamily="34" charset="0"/>
            </a:endParaRPr>
          </a:p>
        </p:txBody>
      </p:sp>
      <p:sp>
        <p:nvSpPr>
          <p:cNvPr id="4" name="Rectangle 3"/>
          <p:cNvSpPr/>
          <p:nvPr/>
        </p:nvSpPr>
        <p:spPr bwMode="auto">
          <a:xfrm>
            <a:off x="7288040" y="0"/>
            <a:ext cx="490078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Freeform 21"/>
          <p:cNvSpPr>
            <a:spLocks noEditPoints="1"/>
          </p:cNvSpPr>
          <p:nvPr/>
        </p:nvSpPr>
        <p:spPr bwMode="black">
          <a:xfrm>
            <a:off x="8297424" y="3748135"/>
            <a:ext cx="2882016" cy="288126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9953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a:off x="4829784" y="-3381983"/>
            <a:ext cx="2529259" cy="1218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Why Linux</a:t>
            </a:r>
            <a:endParaRPr lang="en-US" dirty="0"/>
          </a:p>
        </p:txBody>
      </p:sp>
      <p:sp>
        <p:nvSpPr>
          <p:cNvPr id="3" name="Content Placeholder 2"/>
          <p:cNvSpPr>
            <a:spLocks noGrp="1"/>
          </p:cNvSpPr>
          <p:nvPr>
            <p:ph idx="1"/>
          </p:nvPr>
        </p:nvSpPr>
        <p:spPr>
          <a:xfrm>
            <a:off x="519907" y="1776789"/>
            <a:ext cx="11149012" cy="1871282"/>
          </a:xfrm>
        </p:spPr>
        <p:txBody>
          <a:bodyPr/>
          <a:lstStyle/>
          <a:p>
            <a:pPr marL="0" indent="0">
              <a:buNone/>
            </a:pPr>
            <a:r>
              <a:rPr lang="en-US" dirty="0" smtClean="0">
                <a:solidFill>
                  <a:schemeClr val="bg1"/>
                </a:solidFill>
              </a:rPr>
              <a:t>Our customers have </a:t>
            </a:r>
            <a:r>
              <a:rPr lang="en-US" b="1" dirty="0" smtClean="0">
                <a:solidFill>
                  <a:schemeClr val="bg1"/>
                </a:solidFill>
              </a:rPr>
              <a:t>Linux Workloads </a:t>
            </a:r>
            <a:br>
              <a:rPr lang="en-US" b="1" dirty="0" smtClean="0">
                <a:solidFill>
                  <a:schemeClr val="bg1"/>
                </a:solidFill>
              </a:rPr>
            </a:br>
            <a:r>
              <a:rPr lang="en-US" dirty="0" smtClean="0">
                <a:solidFill>
                  <a:schemeClr val="bg1"/>
                </a:solidFill>
              </a:rPr>
              <a:t>that they want to run in </a:t>
            </a:r>
            <a:r>
              <a:rPr lang="en-US" b="1" dirty="0" smtClean="0">
                <a:solidFill>
                  <a:schemeClr val="bg1"/>
                </a:solidFill>
              </a:rPr>
              <a:t>Windows Azure</a:t>
            </a:r>
            <a:br>
              <a:rPr lang="en-US" b="1" dirty="0" smtClean="0">
                <a:solidFill>
                  <a:schemeClr val="bg1"/>
                </a:solidFill>
              </a:rPr>
            </a:br>
            <a:endParaRPr lang="en-US" b="1" dirty="0" smtClean="0">
              <a:solidFill>
                <a:schemeClr val="bg1"/>
              </a:solidFill>
            </a:endParaRPr>
          </a:p>
          <a:p>
            <a:pPr marL="0" indent="0">
              <a:buNone/>
            </a:pPr>
            <a:r>
              <a:rPr lang="en-US" b="1" dirty="0" err="1" smtClean="0">
                <a:solidFill>
                  <a:schemeClr val="bg1"/>
                </a:solidFill>
              </a:rPr>
              <a:t>IaaS</a:t>
            </a:r>
            <a:r>
              <a:rPr lang="en-US" dirty="0" smtClean="0">
                <a:solidFill>
                  <a:schemeClr val="bg1"/>
                </a:solidFill>
              </a:rPr>
              <a:t> enables us to satisfy this need</a:t>
            </a:r>
          </a:p>
        </p:txBody>
      </p:sp>
      <p:grpSp>
        <p:nvGrpSpPr>
          <p:cNvPr id="12" name="Group 11"/>
          <p:cNvGrpSpPr/>
          <p:nvPr/>
        </p:nvGrpSpPr>
        <p:grpSpPr>
          <a:xfrm>
            <a:off x="7493534" y="4370546"/>
            <a:ext cx="4087039" cy="2178744"/>
            <a:chOff x="6819029" y="4026409"/>
            <a:chExt cx="4087039" cy="2178744"/>
          </a:xfrm>
        </p:grpSpPr>
        <p:pic>
          <p:nvPicPr>
            <p:cNvPr id="8" name="Picture 2" descr="http://www.notebookcheck.net/uploads/tx_jppageteaser/Linux_Penguin_Logo_0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9339" y="4026409"/>
              <a:ext cx="1619250" cy="19050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19029" y="5730089"/>
              <a:ext cx="4087039" cy="475064"/>
            </a:xfrm>
            <a:prstGeom prst="rect">
              <a:avLst/>
            </a:prstGeom>
          </p:spPr>
        </p:pic>
      </p:grpSp>
    </p:spTree>
    <p:extLst>
      <p:ext uri="{BB962C8B-B14F-4D97-AF65-F5344CB8AC3E}">
        <p14:creationId xmlns:p14="http://schemas.microsoft.com/office/powerpoint/2010/main" val="214830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Understanding </a:t>
            </a:r>
            <a:br>
              <a:rPr lang="en-US" dirty="0" smtClean="0"/>
            </a:br>
            <a:r>
              <a:rPr lang="en-US" dirty="0" smtClean="0"/>
              <a:t>a Linux VM</a:t>
            </a:r>
            <a:endParaRPr lang="en-US" dirty="0"/>
          </a:p>
        </p:txBody>
      </p:sp>
    </p:spTree>
    <p:extLst>
      <p:ext uri="{BB962C8B-B14F-4D97-AF65-F5344CB8AC3E}">
        <p14:creationId xmlns:p14="http://schemas.microsoft.com/office/powerpoint/2010/main" val="39598918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a:xfrm>
            <a:off x="519113" y="1447800"/>
            <a:ext cx="11149012" cy="4425827"/>
          </a:xfrm>
        </p:spPr>
        <p:txBody>
          <a:bodyPr/>
          <a:lstStyle/>
          <a:p>
            <a:pPr marL="0" indent="0">
              <a:buNone/>
            </a:pPr>
            <a:r>
              <a:rPr lang="en-US" sz="3600" dirty="0" smtClean="0">
                <a:solidFill>
                  <a:schemeClr val="accent2">
                    <a:alpha val="99000"/>
                  </a:schemeClr>
                </a:solidFill>
                <a:latin typeface="Segoe Light" pitchFamily="34" charset="0"/>
              </a:rPr>
              <a:t>We will support</a:t>
            </a:r>
          </a:p>
          <a:p>
            <a:pPr marL="460375" lvl="1" indent="0">
              <a:buNone/>
            </a:pPr>
            <a:r>
              <a:rPr lang="en-US" dirty="0" smtClean="0">
                <a:latin typeface="Segoe UI Light" pitchFamily="34" charset="0"/>
              </a:rPr>
              <a:t>SUSE SLES 11  sp2</a:t>
            </a:r>
          </a:p>
          <a:p>
            <a:pPr marL="460375" lvl="1" indent="0">
              <a:buNone/>
            </a:pPr>
            <a:r>
              <a:rPr lang="en-US" dirty="0" smtClean="0">
                <a:latin typeface="Segoe UI Light" pitchFamily="34" charset="0"/>
              </a:rPr>
              <a:t>Open SUSE 12.1</a:t>
            </a:r>
          </a:p>
          <a:p>
            <a:pPr marL="460375" lvl="1" indent="0">
              <a:buNone/>
            </a:pPr>
            <a:r>
              <a:rPr lang="en-US" dirty="0" err="1" smtClean="0">
                <a:latin typeface="Segoe UI Light" pitchFamily="34" charset="0"/>
              </a:rPr>
              <a:t>CentOS</a:t>
            </a:r>
            <a:r>
              <a:rPr lang="en-US" dirty="0" smtClean="0">
                <a:latin typeface="Segoe UI Light" pitchFamily="34" charset="0"/>
              </a:rPr>
              <a:t> 6.2 by </a:t>
            </a:r>
            <a:r>
              <a:rPr lang="en-US" dirty="0" err="1" smtClean="0">
                <a:latin typeface="Segoe UI Light" pitchFamily="34" charset="0"/>
              </a:rPr>
              <a:t>OpenLogic</a:t>
            </a:r>
            <a:r>
              <a:rPr lang="en-US" dirty="0" smtClean="0">
                <a:latin typeface="Segoe UI Light" pitchFamily="34" charset="0"/>
              </a:rPr>
              <a:t>*  </a:t>
            </a:r>
          </a:p>
          <a:p>
            <a:pPr marL="460375" lvl="1" indent="0">
              <a:buNone/>
            </a:pPr>
            <a:r>
              <a:rPr lang="en-US" dirty="0" smtClean="0">
                <a:latin typeface="Segoe UI Light" pitchFamily="34" charset="0"/>
              </a:rPr>
              <a:t>Ubuntu 12.04</a:t>
            </a:r>
          </a:p>
          <a:p>
            <a:pPr marL="0" indent="0">
              <a:buNone/>
            </a:pPr>
            <a:r>
              <a:rPr lang="en-US" sz="3600" dirty="0">
                <a:solidFill>
                  <a:schemeClr val="accent2">
                    <a:alpha val="99000"/>
                  </a:schemeClr>
                </a:solidFill>
                <a:latin typeface="Segoe Light" pitchFamily="34" charset="0"/>
              </a:rPr>
              <a:t>Specific versions are endorsed</a:t>
            </a:r>
          </a:p>
          <a:p>
            <a:pPr marL="460375" lvl="1" indent="0">
              <a:buNone/>
            </a:pPr>
            <a:r>
              <a:rPr lang="en-US" dirty="0" smtClean="0">
                <a:latin typeface="Segoe UI Light" pitchFamily="34" charset="0"/>
              </a:rPr>
              <a:t>Integration Components</a:t>
            </a:r>
          </a:p>
          <a:p>
            <a:pPr marL="460375" lvl="1" indent="0">
              <a:buNone/>
            </a:pPr>
            <a:r>
              <a:rPr lang="en-US" dirty="0" smtClean="0">
                <a:latin typeface="Segoe UI Light" pitchFamily="34" charset="0"/>
              </a:rPr>
              <a:t>Testing and validation by partners</a:t>
            </a:r>
          </a:p>
          <a:p>
            <a:pPr marL="460375" lvl="1" indent="0">
              <a:buNone/>
            </a:pPr>
            <a:r>
              <a:rPr lang="en-US" dirty="0" smtClean="0">
                <a:latin typeface="Segoe UI Light" pitchFamily="34" charset="0"/>
              </a:rPr>
              <a:t>Bring other variants at your own risk**</a:t>
            </a:r>
          </a:p>
        </p:txBody>
      </p:sp>
      <p:pic>
        <p:nvPicPr>
          <p:cNvPr id="1034" name="Picture 10" descr="http://t1.gstatic.com/images?q=tbn:ANd9GcSKCjha-gRtSSL5ZPRaclGXFgJhRdGQK-dl6jOZJCr_LuzIJQoPg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42" b="1045"/>
          <a:stretch/>
        </p:blipFill>
        <p:spPr bwMode="auto">
          <a:xfrm>
            <a:off x="7665342" y="4337906"/>
            <a:ext cx="2647212" cy="169658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251756" y="1517562"/>
            <a:ext cx="3474384" cy="1183148"/>
            <a:chOff x="7141678" y="1905000"/>
            <a:chExt cx="3474384" cy="1183148"/>
          </a:xfrm>
        </p:grpSpPr>
        <p:pic>
          <p:nvPicPr>
            <p:cNvPr id="1028" name="Picture 4" descr="http://ts4.mm.bing.net/images/thumbnail.aspx?q=1610656516803&amp;id=9e392fddcaf13063e14767d92949a298&amp;url=http%3a%2f%2flinuxplate.in%2flogo%2fopensuse.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834011" y="1958478"/>
              <a:ext cx="1782051" cy="111969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141678" y="1905000"/>
              <a:ext cx="1508746" cy="1183148"/>
              <a:chOff x="7141678" y="1905000"/>
              <a:chExt cx="1508746" cy="1183148"/>
            </a:xfrm>
          </p:grpSpPr>
          <p:pic>
            <p:nvPicPr>
              <p:cNvPr id="1026" name="Picture 2" descr="http://ts4.mm.bing.net/images/thumbnail.aspx?q=1581582583131&amp;id=7b8fe2ba615d2ecadb3cce92f89dbef0&amp;url=http%3a%2f%2fwww.thinkingchannel.com%2fwp-content%2fuploads%2f2011%2f07%2fsuse-logo-green.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10732" y="1905000"/>
                <a:ext cx="1370637" cy="8138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7141678" y="2718816"/>
                <a:ext cx="1508746" cy="369332"/>
              </a:xfrm>
              <a:prstGeom prst="rect">
                <a:avLst/>
              </a:prstGeom>
            </p:spPr>
            <p:txBody>
              <a:bodyPr wrap="none">
                <a:spAutoFit/>
              </a:bodyPr>
              <a:lstStyle/>
              <a:p>
                <a:r>
                  <a:rPr lang="en-US" dirty="0">
                    <a:solidFill>
                      <a:schemeClr val="tx2">
                        <a:alpha val="99000"/>
                      </a:schemeClr>
                    </a:solidFill>
                  </a:rPr>
                  <a:t> ( at GA only)</a:t>
                </a:r>
              </a:p>
            </p:txBody>
          </p:sp>
        </p:grpSp>
      </p:grpSp>
      <p:sp>
        <p:nvSpPr>
          <p:cNvPr id="7" name="TextBox 6"/>
          <p:cNvSpPr txBox="1"/>
          <p:nvPr/>
        </p:nvSpPr>
        <p:spPr>
          <a:xfrm>
            <a:off x="519112" y="5936721"/>
            <a:ext cx="6349042" cy="430887"/>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6"/>
              </a:buBlip>
            </a:pPr>
            <a:r>
              <a:rPr lang="en-US" sz="1400" dirty="0" smtClean="0"/>
              <a:t>*Image </a:t>
            </a:r>
            <a:r>
              <a:rPr lang="en-US" sz="1400" dirty="0"/>
              <a:t>provided by </a:t>
            </a:r>
            <a:r>
              <a:rPr lang="en-US" sz="1400" dirty="0" err="1"/>
              <a:t>OpenLogic</a:t>
            </a:r>
            <a:r>
              <a:rPr lang="en-US" sz="1400" dirty="0"/>
              <a:t> </a:t>
            </a:r>
            <a:r>
              <a:rPr lang="en-US" sz="1400" dirty="0" smtClean="0"/>
              <a:t>based </a:t>
            </a:r>
            <a:r>
              <a:rPr lang="en-US" sz="1400" dirty="0"/>
              <a:t>on </a:t>
            </a:r>
            <a:r>
              <a:rPr lang="en-US" sz="1400" dirty="0" err="1"/>
              <a:t>CentOS</a:t>
            </a:r>
            <a:r>
              <a:rPr lang="en-US" sz="1400" dirty="0"/>
              <a:t> </a:t>
            </a:r>
            <a:r>
              <a:rPr lang="en-US" sz="1400" dirty="0" smtClean="0"/>
              <a:t>6.2</a:t>
            </a:r>
          </a:p>
          <a:p>
            <a:pPr marL="460375" indent="-460375">
              <a:lnSpc>
                <a:spcPct val="90000"/>
              </a:lnSpc>
              <a:spcBef>
                <a:spcPct val="20000"/>
              </a:spcBef>
              <a:buSzPct val="80000"/>
              <a:buBlip>
                <a:blip r:embed="rId6"/>
              </a:buBlip>
            </a:pPr>
            <a:r>
              <a:rPr lang="en-US" sz="1400" dirty="0" smtClean="0">
                <a:gradFill>
                  <a:gsLst>
                    <a:gs pos="0">
                      <a:srgbClr val="292929">
                        <a:lumMod val="90000"/>
                        <a:lumOff val="10000"/>
                      </a:srgbClr>
                    </a:gs>
                    <a:gs pos="86000">
                      <a:srgbClr val="292929">
                        <a:lumMod val="90000"/>
                        <a:lumOff val="10000"/>
                      </a:srgbClr>
                    </a:gs>
                  </a:gsLst>
                  <a:lin ang="5400000" scaled="0"/>
                </a:gradFill>
              </a:rPr>
              <a:t>**Integration Work will be needed</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2770" y="2884099"/>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97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9659566" y="0"/>
            <a:ext cx="2529259"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Linux Offering</a:t>
            </a:r>
            <a:endParaRPr lang="en-US" dirty="0"/>
          </a:p>
        </p:txBody>
      </p:sp>
      <p:sp>
        <p:nvSpPr>
          <p:cNvPr id="3" name="Text Placeholder 2"/>
          <p:cNvSpPr>
            <a:spLocks noGrp="1"/>
          </p:cNvSpPr>
          <p:nvPr>
            <p:ph type="body" sz="quarter" idx="10"/>
          </p:nvPr>
        </p:nvSpPr>
        <p:spPr>
          <a:xfrm>
            <a:off x="519112" y="1447799"/>
            <a:ext cx="11149013" cy="5572295"/>
          </a:xfrm>
        </p:spPr>
        <p:txBody>
          <a:bodyPr/>
          <a:lstStyle/>
          <a:p>
            <a:r>
              <a:rPr lang="en-US" sz="3600" dirty="0" smtClean="0"/>
              <a:t>Linux as a first class citizen in Azure</a:t>
            </a:r>
          </a:p>
          <a:p>
            <a:r>
              <a:rPr lang="en-US" sz="3600" dirty="0" smtClean="0"/>
              <a:t>We will focus mainly on Enterprises and ISVs </a:t>
            </a:r>
            <a:br>
              <a:rPr lang="en-US" sz="3600" dirty="0" smtClean="0"/>
            </a:br>
            <a:r>
              <a:rPr lang="en-US" sz="3600" dirty="0" smtClean="0"/>
              <a:t>but will also reach out to the community </a:t>
            </a:r>
          </a:p>
          <a:p>
            <a:r>
              <a:rPr lang="en-US" sz="2800" dirty="0" smtClean="0"/>
              <a:t>	Open Sourcing critical components</a:t>
            </a:r>
          </a:p>
          <a:p>
            <a:r>
              <a:rPr lang="en-US" sz="2800" dirty="0" smtClean="0"/>
              <a:t>	Documenting API</a:t>
            </a:r>
          </a:p>
          <a:p>
            <a:r>
              <a:rPr lang="en-US" sz="3600" dirty="0" smtClean="0"/>
              <a:t>We will offer both Community</a:t>
            </a:r>
          </a:p>
          <a:p>
            <a:r>
              <a:rPr lang="en-US" sz="3600" dirty="0" smtClean="0"/>
              <a:t>and Commercial Distributions </a:t>
            </a:r>
          </a:p>
          <a:p>
            <a:r>
              <a:rPr lang="en-US" sz="3600" dirty="0" smtClean="0"/>
              <a:t>You will be able to buy support for </a:t>
            </a:r>
            <a:br>
              <a:rPr lang="en-US" sz="3600" dirty="0" smtClean="0"/>
            </a:br>
            <a:r>
              <a:rPr lang="en-US" sz="3600" dirty="0" smtClean="0"/>
              <a:t>the commercial distributions (</a:t>
            </a:r>
            <a:r>
              <a:rPr lang="en-US" sz="3600" dirty="0"/>
              <a:t>GA only)</a:t>
            </a:r>
          </a:p>
          <a:p>
            <a:endParaRPr lang="en-US" sz="3600" dirty="0" smtClean="0"/>
          </a:p>
        </p:txBody>
      </p:sp>
      <p:sp>
        <p:nvSpPr>
          <p:cNvPr id="13" name="Freeform 84"/>
          <p:cNvSpPr>
            <a:spLocks noEditPoints="1"/>
          </p:cNvSpPr>
          <p:nvPr/>
        </p:nvSpPr>
        <p:spPr bwMode="black">
          <a:xfrm>
            <a:off x="10153601" y="4787038"/>
            <a:ext cx="1541189" cy="184236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006346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IaaS Enables Linux</a:t>
            </a:r>
            <a:endParaRPr lang="en-US" dirty="0"/>
          </a:p>
        </p:txBody>
      </p:sp>
    </p:spTree>
    <p:extLst>
      <p:ext uri="{BB962C8B-B14F-4D97-AF65-F5344CB8AC3E}">
        <p14:creationId xmlns:p14="http://schemas.microsoft.com/office/powerpoint/2010/main" val="19207127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Title 1"/>
          <p:cNvSpPr>
            <a:spLocks noGrp="1"/>
          </p:cNvSpPr>
          <p:nvPr>
            <p:ph type="title"/>
          </p:nvPr>
        </p:nvSpPr>
        <p:spPr/>
        <p:txBody>
          <a:bodyPr/>
          <a:lstStyle/>
          <a:p>
            <a:r>
              <a:rPr lang="en-US" dirty="0" smtClean="0"/>
              <a:t>What Does Persistent Mean?</a:t>
            </a:r>
            <a:endParaRPr lang="en-US" dirty="0"/>
          </a:p>
        </p:txBody>
      </p:sp>
      <p:sp>
        <p:nvSpPr>
          <p:cNvPr id="3"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4981" r="1"/>
          <a:stretch/>
        </p:blipFill>
        <p:spPr bwMode="auto">
          <a:xfrm>
            <a:off x="306586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992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13" name="Straight Connector 12"/>
          <p:cNvCxnSpPr>
            <a:stCxn id="1026" idx="3"/>
            <a:endCxn id="10" idx="1"/>
          </p:cNvCxnSpPr>
          <p:nvPr/>
        </p:nvCxnSpPr>
        <p:spPr>
          <a:xfrm flipV="1">
            <a:off x="3997728" y="4096960"/>
            <a:ext cx="1850048" cy="4864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0" idx="2"/>
            <a:endCxn id="9"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2"/>
            <a:endCxn id="11"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26" name="Rectangle 25"/>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stCxn id="28" idx="3"/>
            <a:endCxn id="10"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(Disaster Recovery)</a:t>
            </a:r>
            <a:endParaRPr lang="en-US" sz="2000" dirty="0">
              <a:solidFill>
                <a:schemeClr val="tx2">
                  <a:alpha val="99000"/>
                </a:schemeClr>
              </a:solidFill>
            </a:endParaRPr>
          </a:p>
        </p:txBody>
      </p:sp>
      <p:cxnSp>
        <p:nvCxnSpPr>
          <p:cNvPr id="35" name="Straight Connector 34"/>
          <p:cNvCxnSpPr>
            <a:stCxn id="28"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36" name="Straight Connector 35"/>
          <p:cNvCxnSpPr>
            <a:endCxn id="30"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fade">
                                      <p:cBhvr>
                                        <p:cTn id="36" dur="500"/>
                                        <p:tgtEl>
                                          <p:spTgt spid="1027"/>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8" presetClass="emph" presetSubtype="0" fill="hold" nodeType="withEffect">
                                  <p:stCondLst>
                                    <p:cond delay="0"/>
                                  </p:stCondLst>
                                  <p:childTnLst>
                                    <p:animRot by="21600000">
                                      <p:cBhvr>
                                        <p:cTn id="41" dur="2000" fill="hold"/>
                                        <p:tgtEl>
                                          <p:spTgt spid="10"/>
                                        </p:tgtEl>
                                        <p:attrNameLst>
                                          <p:attrName>r</p:attrName>
                                        </p:attrNameLst>
                                      </p:cBhvr>
                                    </p:animRot>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8" presetClass="emph" presetSubtype="0" fill="hold" nodeType="withEffect">
                                  <p:stCondLst>
                                    <p:cond delay="0"/>
                                  </p:stCondLst>
                                  <p:childTnLst>
                                    <p:animRot by="21600000">
                                      <p:cBhvr>
                                        <p:cTn id="47" dur="2000" fill="hold"/>
                                        <p:tgtEl>
                                          <p:spTgt spid="11"/>
                                        </p:tgtEl>
                                        <p:attrNameLst>
                                          <p:attrName>r</p:attrName>
                                        </p:attrNameLst>
                                      </p:cBhvr>
                                    </p:animRot>
                                  </p:childTnLst>
                                </p:cTn>
                              </p:par>
                              <p:par>
                                <p:cTn id="48" presetID="22" presetClass="entr" presetSubtype="1"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par>
                                <p:cTn id="51" presetID="8" presetClass="emph" presetSubtype="0" fill="hold" nodeType="withEffect">
                                  <p:stCondLst>
                                    <p:cond delay="0"/>
                                  </p:stCondLst>
                                  <p:childTnLst>
                                    <p:animRot by="21600000">
                                      <p:cBhvr>
                                        <p:cTn id="52" dur="2000" fill="hold"/>
                                        <p:tgtEl>
                                          <p:spTgt spid="9"/>
                                        </p:tgtEl>
                                        <p:attrNameLst>
                                          <p:attrName>r</p:attrName>
                                        </p:attrNameLst>
                                      </p:cBhvr>
                                    </p:animRo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fade">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childTnLst>
                          </p:cTn>
                        </p:par>
                        <p:par>
                          <p:cTn id="90" fill="hold">
                            <p:stCondLst>
                              <p:cond delay="1000"/>
                            </p:stCondLst>
                            <p:childTnLst>
                              <p:par>
                                <p:cTn id="91" presetID="8" presetClass="emph" presetSubtype="0" fill="hold" nodeType="afterEffect">
                                  <p:stCondLst>
                                    <p:cond delay="0"/>
                                  </p:stCondLst>
                                  <p:childTnLst>
                                    <p:animRot by="21600000">
                                      <p:cBhvr>
                                        <p:cTn id="92" dur="2000" fill="hold"/>
                                        <p:tgtEl>
                                          <p:spTgt spid="30"/>
                                        </p:tgtEl>
                                        <p:attrNameLst>
                                          <p:attrName>r</p:attrName>
                                        </p:attrNameLst>
                                      </p:cBhvr>
                                    </p:animRot>
                                  </p:childTnLst>
                                </p:cTn>
                              </p:par>
                              <p:par>
                                <p:cTn id="93" presetID="8" presetClass="emph" presetSubtype="0" fill="hold" nodeType="withEffect">
                                  <p:stCondLst>
                                    <p:cond delay="0"/>
                                  </p:stCondLst>
                                  <p:childTnLst>
                                    <p:animRot by="21600000">
                                      <p:cBhvr>
                                        <p:cTn id="94" dur="2000" fill="hold"/>
                                        <p:tgtEl>
                                          <p:spTgt spid="29"/>
                                        </p:tgtEl>
                                        <p:attrNameLst>
                                          <p:attrName>r</p:attrName>
                                        </p:attrNameLst>
                                      </p:cBhvr>
                                    </p:animRot>
                                  </p:childTnLst>
                                </p:cTn>
                              </p:par>
                              <p:par>
                                <p:cTn id="95" presetID="8" presetClass="emph" presetSubtype="0" fill="hold" nodeType="withEffect">
                                  <p:stCondLst>
                                    <p:cond delay="0"/>
                                  </p:stCondLst>
                                  <p:childTnLst>
                                    <p:animRot by="21600000">
                                      <p:cBhvr>
                                        <p:cTn id="96" dur="2000" fill="hold"/>
                                        <p:tgtEl>
                                          <p:spTgt spid="28"/>
                                        </p:tgtEl>
                                        <p:attrNameLst>
                                          <p:attrName>r</p:attrName>
                                        </p:attrNameLst>
                                      </p:cBhvr>
                                    </p:animRo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23" grpId="0"/>
      <p:bldP spid="26"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dirty="0" smtClean="0"/>
              <a:t>What Does Persistent Mean?</a:t>
            </a:r>
            <a:endParaRPr lang="en-US" dirty="0"/>
          </a:p>
        </p:txBody>
      </p:sp>
      <p:sp>
        <p:nvSpPr>
          <p:cNvPr id="37" name="Rectangle 36"/>
          <p:cNvSpPr/>
          <p:nvPr/>
        </p:nvSpPr>
        <p:spPr>
          <a:xfrm>
            <a:off x="5380441" y="2871153"/>
            <a:ext cx="4800600" cy="3491549"/>
          </a:xfrm>
          <a:prstGeom prst="rect">
            <a:avLst/>
          </a:prstGeom>
          <a:solidFill>
            <a:schemeClr val="accent4"/>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8" name="Content Placeholder 2"/>
          <p:cNvSpPr>
            <a:spLocks noGrp="1"/>
          </p:cNvSpPr>
          <p:nvPr>
            <p:ph idx="1"/>
          </p:nvPr>
        </p:nvSpPr>
        <p:spPr>
          <a:xfrm>
            <a:off x="5380441" y="1447800"/>
            <a:ext cx="4800600" cy="1211542"/>
          </a:xfrm>
          <a:solidFill>
            <a:schemeClr val="accent1"/>
          </a:solidFill>
        </p:spPr>
        <p:txBody>
          <a:bodyPr lIns="91440" tIns="91440" bIns="91440">
            <a:noAutofit/>
          </a:bodyPr>
          <a:lstStyle/>
          <a:p>
            <a:pPr marL="0" indent="0" algn="ctr">
              <a:buNone/>
            </a:pPr>
            <a:r>
              <a:rPr lang="en-US" dirty="0" smtClean="0">
                <a:solidFill>
                  <a:schemeClr val="bg1"/>
                </a:solidFill>
              </a:rPr>
              <a:t>Persistent OS Disk</a:t>
            </a:r>
          </a:p>
          <a:p>
            <a:pPr marL="0" indent="0" algn="ctr">
              <a:buNone/>
            </a:pPr>
            <a:r>
              <a:rPr lang="en-US" dirty="0" smtClean="0">
                <a:solidFill>
                  <a:schemeClr val="bg1"/>
                </a:solidFill>
              </a:rPr>
              <a:t>…and highly durable</a:t>
            </a:r>
          </a:p>
        </p:txBody>
      </p:sp>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09963"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2709921" y="56548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cxnSp>
        <p:nvCxnSpPr>
          <p:cNvPr id="50" name="Straight Connector 49"/>
          <p:cNvCxnSpPr>
            <a:stCxn id="40" idx="3"/>
            <a:endCxn id="62" idx="1"/>
          </p:cNvCxnSpPr>
          <p:nvPr/>
        </p:nvCxnSpPr>
        <p:spPr>
          <a:xfrm flipV="1">
            <a:off x="3997728" y="4096960"/>
            <a:ext cx="1850048"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1" name="Straight Connector 50"/>
          <p:cNvCxnSpPr>
            <a:stCxn id="62" idx="2"/>
            <a:endCxn id="61" idx="0"/>
          </p:cNvCxnSpPr>
          <p:nvPr/>
        </p:nvCxnSpPr>
        <p:spPr>
          <a:xfrm>
            <a:off x="6299648" y="4710214"/>
            <a:ext cx="1481094"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2" name="Straight Connector 51"/>
          <p:cNvCxnSpPr>
            <a:stCxn id="62" idx="2"/>
            <a:endCxn id="63" idx="0"/>
          </p:cNvCxnSpPr>
          <p:nvPr/>
        </p:nvCxnSpPr>
        <p:spPr>
          <a:xfrm>
            <a:off x="6299648" y="4710214"/>
            <a:ext cx="0" cy="24939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5847776" y="2876781"/>
            <a:ext cx="3865930" cy="523220"/>
          </a:xfrm>
          <a:prstGeom prst="rect">
            <a:avLst/>
          </a:prstGeom>
          <a:noFill/>
        </p:spPr>
        <p:txBody>
          <a:bodyPr wrap="none" lIns="0" rtlCol="0">
            <a:spAutoFit/>
          </a:bodyPr>
          <a:lstStyle/>
          <a:p>
            <a:pPr algn="ctr"/>
            <a:r>
              <a:rPr lang="en-US" sz="2800" dirty="0" smtClean="0">
                <a:solidFill>
                  <a:schemeClr val="bg1">
                    <a:alpha val="99000"/>
                  </a:schemeClr>
                </a:solidFill>
              </a:rPr>
              <a:t>Windows Azure Storage</a:t>
            </a:r>
            <a:endParaRPr lang="en-US" sz="2800" dirty="0">
              <a:solidFill>
                <a:schemeClr val="bg1">
                  <a:alpha val="99000"/>
                </a:schemeClr>
              </a:solidFill>
            </a:endParaRPr>
          </a:p>
        </p:txBody>
      </p:sp>
      <p:sp>
        <p:nvSpPr>
          <p:cNvPr id="54" name="Rectangle 53"/>
          <p:cNvSpPr/>
          <p:nvPr/>
        </p:nvSpPr>
        <p:spPr>
          <a:xfrm>
            <a:off x="2465790" y="1451266"/>
            <a:ext cx="2132013" cy="1447800"/>
          </a:xfrm>
          <a:prstGeom prst="rect">
            <a:avLst/>
          </a:prstGeom>
          <a:solidFill>
            <a:schemeClr val="accent2"/>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160540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3728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a:stCxn id="64" idx="3"/>
            <a:endCxn id="62" idx="1"/>
          </p:cNvCxnSpPr>
          <p:nvPr/>
        </p:nvCxnSpPr>
        <p:spPr>
          <a:xfrm>
            <a:off x="4334868" y="1832301"/>
            <a:ext cx="1512908" cy="2264659"/>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59" name="Straight Connector 58"/>
          <p:cNvCxnSpPr>
            <a:stCxn id="64" idx="2"/>
          </p:cNvCxnSpPr>
          <p:nvPr/>
        </p:nvCxnSpPr>
        <p:spPr>
          <a:xfrm flipH="1">
            <a:off x="4166298" y="2061074"/>
            <a:ext cx="1" cy="177477"/>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cxnSp>
        <p:nvCxnSpPr>
          <p:cNvPr id="60" name="Straight Connector 59"/>
          <p:cNvCxnSpPr>
            <a:endCxn id="66" idx="3"/>
          </p:cNvCxnSpPr>
          <p:nvPr/>
        </p:nvCxnSpPr>
        <p:spPr>
          <a:xfrm flipH="1">
            <a:off x="3700367" y="1832302"/>
            <a:ext cx="297361" cy="0"/>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28870"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4959611"/>
            <a:ext cx="903743" cy="122650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8" y="1603527"/>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97729" y="2249149"/>
            <a:ext cx="337140" cy="4575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3227" y="1603528"/>
            <a:ext cx="337140" cy="4575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967889" y="2963876"/>
            <a:ext cx="3127815" cy="707886"/>
          </a:xfrm>
          <a:prstGeom prst="rect">
            <a:avLst/>
          </a:prstGeom>
          <a:noFill/>
        </p:spPr>
        <p:txBody>
          <a:bodyPr wrap="square" rtlCol="0">
            <a:spAutoFit/>
          </a:bodyPr>
          <a:lstStyle/>
          <a:p>
            <a:pPr algn="ctr"/>
            <a:r>
              <a:rPr lang="en-US" sz="2000" dirty="0" smtClean="0">
                <a:solidFill>
                  <a:schemeClr val="tx2">
                    <a:alpha val="99000"/>
                  </a:schemeClr>
                </a:solidFill>
              </a:rPr>
              <a:t>Windows Azure Storage (Geo-Replication)</a:t>
            </a:r>
            <a:endParaRPr lang="en-US" sz="2000" dirty="0">
              <a:solidFill>
                <a:schemeClr val="tx2">
                  <a:alpha val="99000"/>
                </a:schemeClr>
              </a:solidFill>
            </a:endParaRPr>
          </a:p>
        </p:txBody>
      </p:sp>
      <p:grpSp>
        <p:nvGrpSpPr>
          <p:cNvPr id="14" name="Group 13"/>
          <p:cNvGrpSpPr/>
          <p:nvPr/>
        </p:nvGrpSpPr>
        <p:grpSpPr>
          <a:xfrm>
            <a:off x="1067249" y="3458167"/>
            <a:ext cx="1643751" cy="2904535"/>
            <a:chOff x="1018871" y="3461767"/>
            <a:chExt cx="1643751" cy="2904535"/>
          </a:xfrm>
        </p:grpSpPr>
        <p:pic>
          <p:nvPicPr>
            <p:cNvPr id="6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4981" r="1"/>
            <a:stretch/>
          </p:blipFill>
          <p:spPr bwMode="auto">
            <a:xfrm>
              <a:off x="1374815" y="3461767"/>
              <a:ext cx="931863" cy="2243291"/>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018871" y="5658416"/>
              <a:ext cx="1643751" cy="707886"/>
            </a:xfrm>
            <a:prstGeom prst="rect">
              <a:avLst/>
            </a:prstGeom>
            <a:noFill/>
          </p:spPr>
          <p:txBody>
            <a:bodyPr wrap="square" rtlCol="0">
              <a:spAutoFit/>
            </a:bodyPr>
            <a:lstStyle/>
            <a:p>
              <a:pPr algn="ctr"/>
              <a:r>
                <a:rPr lang="en-US" sz="2000" dirty="0">
                  <a:solidFill>
                    <a:schemeClr val="tx2">
                      <a:alpha val="99000"/>
                    </a:schemeClr>
                  </a:solidFill>
                </a:rPr>
                <a:t>Virtual </a:t>
              </a:r>
            </a:p>
            <a:p>
              <a:pPr algn="ctr"/>
              <a:r>
                <a:rPr lang="en-US" sz="2000" dirty="0">
                  <a:solidFill>
                    <a:schemeClr val="tx2">
                      <a:alpha val="99000"/>
                    </a:schemeClr>
                  </a:solidFill>
                </a:rPr>
                <a:t>Machine</a:t>
              </a:r>
            </a:p>
          </p:txBody>
        </p:sp>
      </p:grpSp>
      <p:pic>
        <p:nvPicPr>
          <p:cNvPr id="71" name="Picture 2"/>
          <p:cNvPicPr>
            <a:picLocks noChangeAspect="1" noChangeArrowheads="1"/>
          </p:cNvPicPr>
          <p:nvPr/>
        </p:nvPicPr>
        <p:blipFill rotWithShape="1">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74981" r="1"/>
          <a:stretch/>
        </p:blipFill>
        <p:spPr bwMode="auto">
          <a:xfrm>
            <a:off x="3065865" y="3458167"/>
            <a:ext cx="931863" cy="2243291"/>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Connector 71"/>
          <p:cNvCxnSpPr>
            <a:stCxn id="69" idx="3"/>
            <a:endCxn id="62" idx="1"/>
          </p:cNvCxnSpPr>
          <p:nvPr/>
        </p:nvCxnSpPr>
        <p:spPr>
          <a:xfrm flipV="1">
            <a:off x="2355056" y="4096960"/>
            <a:ext cx="3492720" cy="482853"/>
          </a:xfrm>
          <a:prstGeom prst="line">
            <a:avLst/>
          </a:prstGeom>
          <a:ln w="31750">
            <a:solidFill>
              <a:schemeClr val="tx2"/>
            </a:solidFill>
          </a:ln>
          <a:effectLst/>
        </p:spPr>
        <p:style>
          <a:lnRef idx="3">
            <a:schemeClr val="dk1"/>
          </a:lnRef>
          <a:fillRef idx="0">
            <a:schemeClr val="dk1"/>
          </a:fillRef>
          <a:effectRef idx="2">
            <a:schemeClr val="dk1"/>
          </a:effectRef>
          <a:fontRef idx="minor">
            <a:schemeClr val="tx1"/>
          </a:fontRef>
        </p:style>
      </p:cxnSp>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7776" y="3483706"/>
            <a:ext cx="903743" cy="12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83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xit" presetSubtype="0" fill="hold"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mph" presetSubtype="2" decel="100000" fill="hold" nodeType="withEffect">
                                  <p:stCondLst>
                                    <p:cond delay="0"/>
                                  </p:stCondLst>
                                  <p:childTnLst>
                                    <p:animClr clrSpc="rgb" dir="cw">
                                      <p:cBhvr override="childStyle">
                                        <p:cTn id="12" dur="500" fill="hold"/>
                                        <p:tgtEl>
                                          <p:spTgt spid="49">
                                            <p:txEl>
                                              <p:pRg st="0" end="0"/>
                                            </p:txEl>
                                          </p:spTgt>
                                        </p:tgtEl>
                                        <p:attrNameLst>
                                          <p:attrName>style.color</p:attrName>
                                        </p:attrNameLst>
                                      </p:cBhvr>
                                      <p:to>
                                        <a:srgbClr val="FF0000"/>
                                      </p:to>
                                    </p:animClr>
                                  </p:childTnLst>
                                </p:cTn>
                              </p:par>
                              <p:par>
                                <p:cTn id="13" presetID="3" presetClass="emph" presetSubtype="2" decel="100000" fill="hold" nodeType="withEffect">
                                  <p:stCondLst>
                                    <p:cond delay="0"/>
                                  </p:stCondLst>
                                  <p:childTnLst>
                                    <p:animClr clrSpc="rgb" dir="cw">
                                      <p:cBhvr override="childStyle">
                                        <p:cTn id="14" dur="500" fill="hold"/>
                                        <p:tgtEl>
                                          <p:spTgt spid="49">
                                            <p:txEl>
                                              <p:pRg st="1" end="1"/>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71"/>
                                        </p:tgtEl>
                                      </p:cBhvr>
                                    </p:animEffect>
                                    <p:anim calcmode="lin" valueType="num">
                                      <p:cBhvr>
                                        <p:cTn id="19" dur="1000"/>
                                        <p:tgtEl>
                                          <p:spTgt spid="71"/>
                                        </p:tgtEl>
                                        <p:attrNameLst>
                                          <p:attrName>ppt_x</p:attrName>
                                        </p:attrNameLst>
                                      </p:cBhvr>
                                      <p:tavLst>
                                        <p:tav tm="0">
                                          <p:val>
                                            <p:strVal val="ppt_x"/>
                                          </p:val>
                                        </p:tav>
                                        <p:tav tm="100000">
                                          <p:val>
                                            <p:strVal val="ppt_x"/>
                                          </p:val>
                                        </p:tav>
                                      </p:tavLst>
                                    </p:anim>
                                    <p:anim calcmode="lin" valueType="num">
                                      <p:cBhvr>
                                        <p:cTn id="20" dur="1000"/>
                                        <p:tgtEl>
                                          <p:spTgt spid="71"/>
                                        </p:tgtEl>
                                        <p:attrNameLst>
                                          <p:attrName>ppt_y</p:attrName>
                                        </p:attrNameLst>
                                      </p:cBhvr>
                                      <p:tavLst>
                                        <p:tav tm="0">
                                          <p:val>
                                            <p:strVal val="ppt_y"/>
                                          </p:val>
                                        </p:tav>
                                        <p:tav tm="100000">
                                          <p:val>
                                            <p:strVal val="ppt_y+.1"/>
                                          </p:val>
                                        </p:tav>
                                      </p:tavLst>
                                    </p:anim>
                                    <p:set>
                                      <p:cBhvr>
                                        <p:cTn id="21" dur="1" fill="hold">
                                          <p:stCondLst>
                                            <p:cond delay="999"/>
                                          </p:stCondLst>
                                        </p:cTn>
                                        <p:tgtEl>
                                          <p:spTgt spid="71"/>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49">
                                            <p:txEl>
                                              <p:pRg st="0" end="0"/>
                                            </p:txEl>
                                          </p:spTgt>
                                        </p:tgtEl>
                                      </p:cBhvr>
                                    </p:animEffect>
                                    <p:anim calcmode="lin" valueType="num">
                                      <p:cBhvr>
                                        <p:cTn id="24" dur="1000"/>
                                        <p:tgtEl>
                                          <p:spTgt spid="49">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49">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49">
                                            <p:txEl>
                                              <p:pRg st="0" end="0"/>
                                            </p:txEl>
                                          </p:spTgt>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49">
                                            <p:txEl>
                                              <p:pRg st="1" end="1"/>
                                            </p:txEl>
                                          </p:spTgt>
                                        </p:tgtEl>
                                      </p:cBhvr>
                                    </p:animEffect>
                                    <p:anim calcmode="lin" valueType="num">
                                      <p:cBhvr>
                                        <p:cTn id="29" dur="1000"/>
                                        <p:tgtEl>
                                          <p:spTgt spid="49">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49">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49">
                                            <p:txEl>
                                              <p:pRg st="1" end="1"/>
                                            </p:txEl>
                                          </p:spTgt>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right)">
                                      <p:cBhvr>
                                        <p:cTn id="38" dur="500"/>
                                        <p:tgtEl>
                                          <p:spTgt spid="72"/>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497DEB15095045AC0894E1B25B26FA" ma:contentTypeVersion="0" ma:contentTypeDescription="Create a new document." ma:contentTypeScope="" ma:versionID="23b3f6c563f60398a126454e1008df8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6D744-A7CF-4F24-99B0-83316750B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4C9AC8-4582-481B-B170-7D06F2602AC5}">
  <ds:schemaRefs>
    <ds:schemaRef ds:uri="http://schemas.microsoft.com/sharepoint/v3/contenttype/forms"/>
  </ds:schemaRefs>
</ds:datastoreItem>
</file>

<file path=customXml/itemProps3.xml><?xml version="1.0" encoding="utf-8"?>
<ds:datastoreItem xmlns:ds="http://schemas.openxmlformats.org/officeDocument/2006/customXml" ds:itemID="{447F73F2-4024-4AE1-89F0-4619F39F36BD}">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925</TotalTime>
  <Words>642</Words>
  <Application>Microsoft Office PowerPoint</Application>
  <PresentationFormat>Custom</PresentationFormat>
  <Paragraphs>272</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MS1444_Windows Azure Template 16x9_r08b</vt:lpstr>
      <vt:lpstr>White with Consolas font for code slides</vt:lpstr>
      <vt:lpstr>Linux Running on an Azure Virtual Network</vt:lpstr>
      <vt:lpstr>Agenda</vt:lpstr>
      <vt:lpstr>Why Linux</vt:lpstr>
      <vt:lpstr>PowerPoint Presentation</vt:lpstr>
      <vt:lpstr>Distributions</vt:lpstr>
      <vt:lpstr>Linux Offering</vt:lpstr>
      <vt:lpstr>PowerPoint Presentation</vt:lpstr>
      <vt:lpstr>What Does Persistent Mean?</vt:lpstr>
      <vt:lpstr>What Does Persistent Mean?</vt:lpstr>
      <vt:lpstr>The Technology to Provision a Platform Image</vt:lpstr>
      <vt:lpstr>Linux Built on Persistent VM Role</vt:lpstr>
      <vt:lpstr>The Technology to Provision a Linux Platform Image</vt:lpstr>
      <vt:lpstr>Windows Azure Linux Agent</vt:lpstr>
      <vt:lpstr>PowerPoint Presentation</vt:lpstr>
      <vt:lpstr>Gallery Experience</vt:lpstr>
      <vt:lpstr>Demo</vt:lpstr>
      <vt:lpstr>Third Party Tool  Provisioning</vt:lpstr>
      <vt:lpstr>Tool Based Provisioning</vt:lpstr>
      <vt:lpstr>Bring Your Own Linux</vt:lpstr>
      <vt:lpstr>Bring Your Own Linux</vt:lpstr>
      <vt:lpstr>Linux on Azure  Open Source Strategy</vt:lpstr>
      <vt:lpstr>PowerPoint Presentation</vt:lpstr>
      <vt:lpstr>Creating a Partner  Supported Image</vt:lpstr>
      <vt:lpstr>Creating a Partner Supported Image</vt:lpstr>
      <vt:lpstr>Creating a Third Party  Provisioning Tool</vt:lpstr>
      <vt:lpstr>Creating and Managing  Linux Images for Customers </vt:lpstr>
      <vt:lpstr>Creating and Managing Linux Images for Customers</vt:lpstr>
      <vt:lpstr>Linux on Azure  Open Source Strategy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Template 16x9</dc:title>
  <dc:subject>&lt;Event Name Here&gt;</dc:subject>
  <dc:creator>Greg</dc:creator>
  <dc:description>Template: Greg Flowers, Artitudes Design
Formatting:
Event Date:
Event Location:
Audience Type:</dc:description>
  <cp:lastModifiedBy>James Conard</cp:lastModifiedBy>
  <cp:revision>152</cp:revision>
  <dcterms:created xsi:type="dcterms:W3CDTF">2011-12-02T21:48:12Z</dcterms:created>
  <dcterms:modified xsi:type="dcterms:W3CDTF">2012-06-16T18:05:37Z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0x010100B2497DEB15095045AC0894E1B25B26FA</vt:lpwstr>
  </property>
</Properties>
</file>