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36"/>
  </p:notesMasterIdLst>
  <p:handoutMasterIdLst>
    <p:handoutMasterId r:id="rId37"/>
  </p:handoutMasterIdLst>
  <p:sldIdLst>
    <p:sldId id="256" r:id="rId4"/>
    <p:sldId id="306" r:id="rId5"/>
    <p:sldId id="258" r:id="rId6"/>
    <p:sldId id="326" r:id="rId7"/>
    <p:sldId id="327" r:id="rId8"/>
    <p:sldId id="320" r:id="rId9"/>
    <p:sldId id="321" r:id="rId10"/>
    <p:sldId id="261" r:id="rId11"/>
    <p:sldId id="286" r:id="rId12"/>
    <p:sldId id="322" r:id="rId13"/>
    <p:sldId id="323" r:id="rId14"/>
    <p:sldId id="324" r:id="rId15"/>
    <p:sldId id="291" r:id="rId16"/>
    <p:sldId id="292" r:id="rId17"/>
    <p:sldId id="308" r:id="rId18"/>
    <p:sldId id="331" r:id="rId19"/>
    <p:sldId id="332" r:id="rId20"/>
    <p:sldId id="309" r:id="rId21"/>
    <p:sldId id="328" r:id="rId22"/>
    <p:sldId id="295" r:id="rId23"/>
    <p:sldId id="296" r:id="rId24"/>
    <p:sldId id="297" r:id="rId25"/>
    <p:sldId id="298" r:id="rId26"/>
    <p:sldId id="299" r:id="rId27"/>
    <p:sldId id="329" r:id="rId28"/>
    <p:sldId id="301" r:id="rId29"/>
    <p:sldId id="302" r:id="rId30"/>
    <p:sldId id="330" r:id="rId31"/>
    <p:sldId id="304" r:id="rId32"/>
    <p:sldId id="333" r:id="rId33"/>
    <p:sldId id="307" r:id="rId34"/>
    <p:sldId id="305" r:id="rId35"/>
  </p:sldIdLst>
  <p:sldSz cx="12188825" cy="6858000"/>
  <p:notesSz cx="6858000" cy="9144000"/>
  <p:embeddedFontLst>
    <p:embeddedFont>
      <p:font typeface="Segoe UI" pitchFamily="34" charset="0"/>
      <p:regular r:id="rId38"/>
      <p:bold r:id="rId39"/>
      <p:italic r:id="rId40"/>
      <p:boldItalic r:id="rId41"/>
    </p:embeddedFont>
    <p:embeddedFont>
      <p:font typeface="Calibri" pitchFamily="34" charset="0"/>
      <p:regular r:id="rId42"/>
      <p:bold r:id="rId43"/>
      <p:italic r:id="rId44"/>
      <p:boldItalic r:id="rId45"/>
    </p:embeddedFont>
    <p:embeddedFont>
      <p:font typeface="Consolas" pitchFamily="49" charset="0"/>
      <p:regular r:id="rId46"/>
      <p:bold r:id="rId47"/>
      <p:italic r:id="rId48"/>
      <p:boldItalic r:id="rId49"/>
    </p:embeddedFont>
    <p:embeddedFont>
      <p:font typeface="Segoe UI Light" pitchFamily="34" charset="0"/>
      <p:regular r:id="rId50"/>
      <p:italic r:id="rId51"/>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497"/>
    <a:srgbClr val="FFE18B"/>
    <a:srgbClr val="FFDA71"/>
    <a:srgbClr val="FFD253"/>
    <a:srgbClr val="FFBE00"/>
    <a:srgbClr val="FCFCFC"/>
    <a:srgbClr val="FBFBFB"/>
    <a:srgbClr val="8CC600"/>
    <a:srgbClr val="DCDCDC"/>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293" autoAdjust="0"/>
    <p:restoredTop sz="82105" autoAdjust="0"/>
  </p:normalViewPr>
  <p:slideViewPr>
    <p:cSldViewPr snapToGrid="0">
      <p:cViewPr varScale="1">
        <p:scale>
          <a:sx n="60" d="100"/>
          <a:sy n="60" d="100"/>
        </p:scale>
        <p:origin x="-978" y="-78"/>
      </p:cViewPr>
      <p:guideLst>
        <p:guide orient="horz" pos="144"/>
        <p:guide orient="horz" pos="1200"/>
        <p:guide orient="horz" pos="2736"/>
        <p:guide orient="horz" pos="4176"/>
        <p:guide orient="horz" pos="1488"/>
        <p:guide orient="horz" pos="912"/>
        <p:guide pos="3839"/>
        <p:guide pos="327"/>
        <p:guide pos="1190"/>
        <p:guide pos="7350"/>
        <p:guide pos="7063"/>
        <p:guide pos="611"/>
        <p:guide pos="1994"/>
        <p:guide pos="3695"/>
        <p:guide pos="398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2.fntdata"/><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7.fntdata"/><Relationship Id="rId52"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font" Target="fonts/font14.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7.xml"/><Relationship Id="rId41" Type="http://schemas.openxmlformats.org/officeDocument/2006/relationships/font" Target="fonts/font4.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49" Type="http://schemas.openxmlformats.org/officeDocument/2006/relationships/font" Target="fonts/font12.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2F6B99-78E7-4F95-B2F3-CBB77712F98E}" type="doc">
      <dgm:prSet loTypeId="urn:microsoft.com/office/officeart/2005/8/layout/radial1" loCatId="cycle" qsTypeId="urn:microsoft.com/office/officeart/2005/8/quickstyle/3d9" qsCatId="3D" csTypeId="urn:microsoft.com/office/officeart/2005/8/colors/accent1_2" csCatId="accent1" phldr="1"/>
      <dgm:spPr/>
      <dgm:t>
        <a:bodyPr/>
        <a:lstStyle/>
        <a:p>
          <a:endParaRPr lang="en-US"/>
        </a:p>
      </dgm:t>
    </dgm:pt>
    <dgm:pt modelId="{94050BB7-A70F-483E-AB23-8CE3451D960B}">
      <dgm:prSet phldrT="[Text]"/>
      <dgm:spPr/>
      <dgm:t>
        <a:bodyPr/>
        <a:lstStyle/>
        <a:p>
          <a:r>
            <a:rPr lang="en-US" dirty="0" smtClean="0"/>
            <a:t>SQL Database (Hub)</a:t>
          </a:r>
          <a:endParaRPr lang="en-US" dirty="0"/>
        </a:p>
      </dgm:t>
    </dgm:pt>
    <dgm:pt modelId="{5587EF35-1B5F-47F0-931B-DE0C713A79BD}" type="parTrans" cxnId="{12210B67-1E78-4D08-AAEE-596919622911}">
      <dgm:prSet/>
      <dgm:spPr/>
      <dgm:t>
        <a:bodyPr/>
        <a:lstStyle/>
        <a:p>
          <a:endParaRPr lang="en-US"/>
        </a:p>
      </dgm:t>
    </dgm:pt>
    <dgm:pt modelId="{A1ABBED0-BA72-424D-B7D7-38167E36DF2D}" type="sibTrans" cxnId="{12210B67-1E78-4D08-AAEE-596919622911}">
      <dgm:prSet/>
      <dgm:spPr/>
      <dgm:t>
        <a:bodyPr/>
        <a:lstStyle/>
        <a:p>
          <a:endParaRPr lang="en-US"/>
        </a:p>
      </dgm:t>
    </dgm:pt>
    <dgm:pt modelId="{24642C94-DBEC-4DD0-A6CE-261D98311C8C}">
      <dgm:prSet phldrT="[Text]"/>
      <dgm:spPr/>
      <dgm:t>
        <a:bodyPr/>
        <a:lstStyle/>
        <a:p>
          <a:r>
            <a:rPr lang="en-US" dirty="0" smtClean="0"/>
            <a:t>SQL Database (US)</a:t>
          </a:r>
          <a:endParaRPr lang="en-US" dirty="0"/>
        </a:p>
      </dgm:t>
    </dgm:pt>
    <dgm:pt modelId="{F0EC1D10-B14A-4D30-A611-8FDDC38D85A3}" type="parTrans" cxnId="{110B150B-C08D-423A-85A6-3F4C9DE3C9D8}">
      <dgm:prSet/>
      <dgm:spPr/>
      <dgm:t>
        <a:bodyPr/>
        <a:lstStyle/>
        <a:p>
          <a:endParaRPr lang="en-US"/>
        </a:p>
      </dgm:t>
    </dgm:pt>
    <dgm:pt modelId="{359A99E1-ADFD-4815-B533-B0D8BDAF48EF}" type="sibTrans" cxnId="{110B150B-C08D-423A-85A6-3F4C9DE3C9D8}">
      <dgm:prSet/>
      <dgm:spPr/>
      <dgm:t>
        <a:bodyPr/>
        <a:lstStyle/>
        <a:p>
          <a:endParaRPr lang="en-US"/>
        </a:p>
      </dgm:t>
    </dgm:pt>
    <dgm:pt modelId="{E8BD4738-9C9D-4310-8308-ACADB5F68313}">
      <dgm:prSet phldrT="[Text]"/>
      <dgm:spPr/>
      <dgm:t>
        <a:bodyPr/>
        <a:lstStyle/>
        <a:p>
          <a:r>
            <a:rPr lang="en-US" dirty="0" smtClean="0"/>
            <a:t>SQL Database (WE)</a:t>
          </a:r>
          <a:endParaRPr lang="en-US" dirty="0"/>
        </a:p>
      </dgm:t>
    </dgm:pt>
    <dgm:pt modelId="{3677D5F7-93F2-4F4A-B373-05D1EBC62781}" type="parTrans" cxnId="{72BCEB60-B164-4A37-B790-5560F6A097F3}">
      <dgm:prSet/>
      <dgm:spPr/>
      <dgm:t>
        <a:bodyPr/>
        <a:lstStyle/>
        <a:p>
          <a:endParaRPr lang="en-US"/>
        </a:p>
      </dgm:t>
    </dgm:pt>
    <dgm:pt modelId="{F9420BD5-5597-4D56-8498-A095A2B30FFC}" type="sibTrans" cxnId="{72BCEB60-B164-4A37-B790-5560F6A097F3}">
      <dgm:prSet/>
      <dgm:spPr/>
      <dgm:t>
        <a:bodyPr/>
        <a:lstStyle/>
        <a:p>
          <a:endParaRPr lang="en-US"/>
        </a:p>
      </dgm:t>
    </dgm:pt>
    <dgm:pt modelId="{E91490AB-096F-4112-9F17-8E37863B8A5F}">
      <dgm:prSet phldrT="[Text]"/>
      <dgm:spPr>
        <a:solidFill>
          <a:srgbClr val="DCAE52"/>
        </a:solidFill>
      </dgm:spPr>
      <dgm:t>
        <a:bodyPr/>
        <a:lstStyle/>
        <a:p>
          <a:r>
            <a:rPr lang="en-US" dirty="0" smtClean="0"/>
            <a:t>SQL Server (</a:t>
          </a:r>
          <a:r>
            <a:rPr lang="en-US" dirty="0" err="1" smtClean="0"/>
            <a:t>OnPrem</a:t>
          </a:r>
          <a:r>
            <a:rPr lang="en-US" dirty="0" smtClean="0"/>
            <a:t>)</a:t>
          </a:r>
          <a:endParaRPr lang="en-US" dirty="0"/>
        </a:p>
      </dgm:t>
    </dgm:pt>
    <dgm:pt modelId="{7C5AC8A0-2F59-4BB2-B077-A4B09B402C19}" type="parTrans" cxnId="{85523EC1-66A9-4767-80AE-37C5A4318065}">
      <dgm:prSet/>
      <dgm:spPr/>
      <dgm:t>
        <a:bodyPr/>
        <a:lstStyle/>
        <a:p>
          <a:endParaRPr lang="en-US"/>
        </a:p>
      </dgm:t>
    </dgm:pt>
    <dgm:pt modelId="{E9E16020-78B3-425C-B6A8-208331CDE78E}" type="sibTrans" cxnId="{85523EC1-66A9-4767-80AE-37C5A4318065}">
      <dgm:prSet/>
      <dgm:spPr/>
      <dgm:t>
        <a:bodyPr/>
        <a:lstStyle/>
        <a:p>
          <a:endParaRPr lang="en-US"/>
        </a:p>
      </dgm:t>
    </dgm:pt>
    <dgm:pt modelId="{27E6DC88-6717-4454-AD14-47CA621595E6}" type="pres">
      <dgm:prSet presAssocID="{9D2F6B99-78E7-4F95-B2F3-CBB77712F98E}" presName="cycle" presStyleCnt="0">
        <dgm:presLayoutVars>
          <dgm:chMax val="1"/>
          <dgm:dir/>
          <dgm:animLvl val="ctr"/>
          <dgm:resizeHandles val="exact"/>
        </dgm:presLayoutVars>
      </dgm:prSet>
      <dgm:spPr/>
      <dgm:t>
        <a:bodyPr/>
        <a:lstStyle/>
        <a:p>
          <a:endParaRPr lang="en-US"/>
        </a:p>
      </dgm:t>
    </dgm:pt>
    <dgm:pt modelId="{B30DF49B-0856-4764-A457-C374131F9B1C}" type="pres">
      <dgm:prSet presAssocID="{94050BB7-A70F-483E-AB23-8CE3451D960B}" presName="centerShape" presStyleLbl="node0" presStyleIdx="0" presStyleCnt="1"/>
      <dgm:spPr/>
      <dgm:t>
        <a:bodyPr/>
        <a:lstStyle/>
        <a:p>
          <a:endParaRPr lang="en-US"/>
        </a:p>
      </dgm:t>
    </dgm:pt>
    <dgm:pt modelId="{8733C70E-D71A-4FAA-A5E7-87D9116DD4EF}" type="pres">
      <dgm:prSet presAssocID="{F0EC1D10-B14A-4D30-A611-8FDDC38D85A3}" presName="Name9" presStyleLbl="parChTrans1D2" presStyleIdx="0" presStyleCnt="3"/>
      <dgm:spPr/>
      <dgm:t>
        <a:bodyPr/>
        <a:lstStyle/>
        <a:p>
          <a:endParaRPr lang="en-US"/>
        </a:p>
      </dgm:t>
    </dgm:pt>
    <dgm:pt modelId="{B0253916-E958-4A09-8DA8-419E90A5A0AD}" type="pres">
      <dgm:prSet presAssocID="{F0EC1D10-B14A-4D30-A611-8FDDC38D85A3}" presName="connTx" presStyleLbl="parChTrans1D2" presStyleIdx="0" presStyleCnt="3"/>
      <dgm:spPr/>
      <dgm:t>
        <a:bodyPr/>
        <a:lstStyle/>
        <a:p>
          <a:endParaRPr lang="en-US"/>
        </a:p>
      </dgm:t>
    </dgm:pt>
    <dgm:pt modelId="{BA18DF32-3670-42F7-B070-1D0E04DFE2C4}" type="pres">
      <dgm:prSet presAssocID="{24642C94-DBEC-4DD0-A6CE-261D98311C8C}" presName="node" presStyleLbl="node1" presStyleIdx="0" presStyleCnt="3">
        <dgm:presLayoutVars>
          <dgm:bulletEnabled val="1"/>
        </dgm:presLayoutVars>
      </dgm:prSet>
      <dgm:spPr/>
      <dgm:t>
        <a:bodyPr/>
        <a:lstStyle/>
        <a:p>
          <a:endParaRPr lang="en-US"/>
        </a:p>
      </dgm:t>
    </dgm:pt>
    <dgm:pt modelId="{D8959441-D70A-4AE9-BAD0-94B1C59C4975}" type="pres">
      <dgm:prSet presAssocID="{3677D5F7-93F2-4F4A-B373-05D1EBC62781}" presName="Name9" presStyleLbl="parChTrans1D2" presStyleIdx="1" presStyleCnt="3"/>
      <dgm:spPr/>
      <dgm:t>
        <a:bodyPr/>
        <a:lstStyle/>
        <a:p>
          <a:endParaRPr lang="en-US"/>
        </a:p>
      </dgm:t>
    </dgm:pt>
    <dgm:pt modelId="{5CCA5118-59C3-4EAC-B3D3-DFDEBC6883AA}" type="pres">
      <dgm:prSet presAssocID="{3677D5F7-93F2-4F4A-B373-05D1EBC62781}" presName="connTx" presStyleLbl="parChTrans1D2" presStyleIdx="1" presStyleCnt="3"/>
      <dgm:spPr/>
      <dgm:t>
        <a:bodyPr/>
        <a:lstStyle/>
        <a:p>
          <a:endParaRPr lang="en-US"/>
        </a:p>
      </dgm:t>
    </dgm:pt>
    <dgm:pt modelId="{50C615F8-0A71-4A2C-8F48-AD6FB40200FF}" type="pres">
      <dgm:prSet presAssocID="{E8BD4738-9C9D-4310-8308-ACADB5F68313}" presName="node" presStyleLbl="node1" presStyleIdx="1" presStyleCnt="3">
        <dgm:presLayoutVars>
          <dgm:bulletEnabled val="1"/>
        </dgm:presLayoutVars>
      </dgm:prSet>
      <dgm:spPr/>
      <dgm:t>
        <a:bodyPr/>
        <a:lstStyle/>
        <a:p>
          <a:endParaRPr lang="en-US"/>
        </a:p>
      </dgm:t>
    </dgm:pt>
    <dgm:pt modelId="{DE1240C2-5E60-4F96-969F-2425DC7A8F58}" type="pres">
      <dgm:prSet presAssocID="{7C5AC8A0-2F59-4BB2-B077-A4B09B402C19}" presName="Name9" presStyleLbl="parChTrans1D2" presStyleIdx="2" presStyleCnt="3"/>
      <dgm:spPr/>
      <dgm:t>
        <a:bodyPr/>
        <a:lstStyle/>
        <a:p>
          <a:endParaRPr lang="en-US"/>
        </a:p>
      </dgm:t>
    </dgm:pt>
    <dgm:pt modelId="{D9486688-689D-48AF-8993-6B92226853DD}" type="pres">
      <dgm:prSet presAssocID="{7C5AC8A0-2F59-4BB2-B077-A4B09B402C19}" presName="connTx" presStyleLbl="parChTrans1D2" presStyleIdx="2" presStyleCnt="3"/>
      <dgm:spPr/>
      <dgm:t>
        <a:bodyPr/>
        <a:lstStyle/>
        <a:p>
          <a:endParaRPr lang="en-US"/>
        </a:p>
      </dgm:t>
    </dgm:pt>
    <dgm:pt modelId="{C75D0588-B4E4-41E8-BEED-E0E7064E4A2B}" type="pres">
      <dgm:prSet presAssocID="{E91490AB-096F-4112-9F17-8E37863B8A5F}" presName="node" presStyleLbl="node1" presStyleIdx="2" presStyleCnt="3">
        <dgm:presLayoutVars>
          <dgm:bulletEnabled val="1"/>
        </dgm:presLayoutVars>
      </dgm:prSet>
      <dgm:spPr/>
      <dgm:t>
        <a:bodyPr/>
        <a:lstStyle/>
        <a:p>
          <a:endParaRPr lang="en-US"/>
        </a:p>
      </dgm:t>
    </dgm:pt>
  </dgm:ptLst>
  <dgm:cxnLst>
    <dgm:cxn modelId="{85523EC1-66A9-4767-80AE-37C5A4318065}" srcId="{94050BB7-A70F-483E-AB23-8CE3451D960B}" destId="{E91490AB-096F-4112-9F17-8E37863B8A5F}" srcOrd="2" destOrd="0" parTransId="{7C5AC8A0-2F59-4BB2-B077-A4B09B402C19}" sibTransId="{E9E16020-78B3-425C-B6A8-208331CDE78E}"/>
    <dgm:cxn modelId="{6B3E1F14-BB80-44B7-8300-9D4E7B8C3AF2}" type="presOf" srcId="{F0EC1D10-B14A-4D30-A611-8FDDC38D85A3}" destId="{B0253916-E958-4A09-8DA8-419E90A5A0AD}" srcOrd="1" destOrd="0" presId="urn:microsoft.com/office/officeart/2005/8/layout/radial1"/>
    <dgm:cxn modelId="{29CE1456-D582-4554-853F-B4E5AA35DC13}" type="presOf" srcId="{9D2F6B99-78E7-4F95-B2F3-CBB77712F98E}" destId="{27E6DC88-6717-4454-AD14-47CA621595E6}" srcOrd="0" destOrd="0" presId="urn:microsoft.com/office/officeart/2005/8/layout/radial1"/>
    <dgm:cxn modelId="{72BCEB60-B164-4A37-B790-5560F6A097F3}" srcId="{94050BB7-A70F-483E-AB23-8CE3451D960B}" destId="{E8BD4738-9C9D-4310-8308-ACADB5F68313}" srcOrd="1" destOrd="0" parTransId="{3677D5F7-93F2-4F4A-B373-05D1EBC62781}" sibTransId="{F9420BD5-5597-4D56-8498-A095A2B30FFC}"/>
    <dgm:cxn modelId="{45FC2FDE-AE9D-43E1-B4ED-AAF76A8D3107}" type="presOf" srcId="{F0EC1D10-B14A-4D30-A611-8FDDC38D85A3}" destId="{8733C70E-D71A-4FAA-A5E7-87D9116DD4EF}" srcOrd="0" destOrd="0" presId="urn:microsoft.com/office/officeart/2005/8/layout/radial1"/>
    <dgm:cxn modelId="{FD4A94E4-D7B1-4328-87E0-0AF48EB1D92A}" type="presOf" srcId="{E8BD4738-9C9D-4310-8308-ACADB5F68313}" destId="{50C615F8-0A71-4A2C-8F48-AD6FB40200FF}" srcOrd="0" destOrd="0" presId="urn:microsoft.com/office/officeart/2005/8/layout/radial1"/>
    <dgm:cxn modelId="{6CF7FE53-688D-45A5-A08D-9F8470F71639}" type="presOf" srcId="{3677D5F7-93F2-4F4A-B373-05D1EBC62781}" destId="{5CCA5118-59C3-4EAC-B3D3-DFDEBC6883AA}" srcOrd="1" destOrd="0" presId="urn:microsoft.com/office/officeart/2005/8/layout/radial1"/>
    <dgm:cxn modelId="{E08A3F7E-A142-4AB1-B514-4FC7A90847F6}" type="presOf" srcId="{24642C94-DBEC-4DD0-A6CE-261D98311C8C}" destId="{BA18DF32-3670-42F7-B070-1D0E04DFE2C4}" srcOrd="0" destOrd="0" presId="urn:microsoft.com/office/officeart/2005/8/layout/radial1"/>
    <dgm:cxn modelId="{110B150B-C08D-423A-85A6-3F4C9DE3C9D8}" srcId="{94050BB7-A70F-483E-AB23-8CE3451D960B}" destId="{24642C94-DBEC-4DD0-A6CE-261D98311C8C}" srcOrd="0" destOrd="0" parTransId="{F0EC1D10-B14A-4D30-A611-8FDDC38D85A3}" sibTransId="{359A99E1-ADFD-4815-B533-B0D8BDAF48EF}"/>
    <dgm:cxn modelId="{751AB217-7A8B-48EC-806A-30AD836A6D90}" type="presOf" srcId="{7C5AC8A0-2F59-4BB2-B077-A4B09B402C19}" destId="{DE1240C2-5E60-4F96-969F-2425DC7A8F58}" srcOrd="0" destOrd="0" presId="urn:microsoft.com/office/officeart/2005/8/layout/radial1"/>
    <dgm:cxn modelId="{B0882747-EC17-486F-8FE0-AA7226385050}" type="presOf" srcId="{7C5AC8A0-2F59-4BB2-B077-A4B09B402C19}" destId="{D9486688-689D-48AF-8993-6B92226853DD}" srcOrd="1" destOrd="0" presId="urn:microsoft.com/office/officeart/2005/8/layout/radial1"/>
    <dgm:cxn modelId="{06902975-4AC1-4DA0-85A5-940E6A7DAC68}" type="presOf" srcId="{E91490AB-096F-4112-9F17-8E37863B8A5F}" destId="{C75D0588-B4E4-41E8-BEED-E0E7064E4A2B}" srcOrd="0" destOrd="0" presId="urn:microsoft.com/office/officeart/2005/8/layout/radial1"/>
    <dgm:cxn modelId="{B7272CFD-7391-4052-9922-09716466B030}" type="presOf" srcId="{94050BB7-A70F-483E-AB23-8CE3451D960B}" destId="{B30DF49B-0856-4764-A457-C374131F9B1C}" srcOrd="0" destOrd="0" presId="urn:microsoft.com/office/officeart/2005/8/layout/radial1"/>
    <dgm:cxn modelId="{73DEB431-AB72-4E6F-A7AA-2DD87C3A61E0}" type="presOf" srcId="{3677D5F7-93F2-4F4A-B373-05D1EBC62781}" destId="{D8959441-D70A-4AE9-BAD0-94B1C59C4975}" srcOrd="0" destOrd="0" presId="urn:microsoft.com/office/officeart/2005/8/layout/radial1"/>
    <dgm:cxn modelId="{12210B67-1E78-4D08-AAEE-596919622911}" srcId="{9D2F6B99-78E7-4F95-B2F3-CBB77712F98E}" destId="{94050BB7-A70F-483E-AB23-8CE3451D960B}" srcOrd="0" destOrd="0" parTransId="{5587EF35-1B5F-47F0-931B-DE0C713A79BD}" sibTransId="{A1ABBED0-BA72-424D-B7D7-38167E36DF2D}"/>
    <dgm:cxn modelId="{FC65BCF7-1790-4A9B-BA14-83E1A577C196}" type="presParOf" srcId="{27E6DC88-6717-4454-AD14-47CA621595E6}" destId="{B30DF49B-0856-4764-A457-C374131F9B1C}" srcOrd="0" destOrd="0" presId="urn:microsoft.com/office/officeart/2005/8/layout/radial1"/>
    <dgm:cxn modelId="{12A75B1E-E198-40C5-B818-BA7ABD1621C9}" type="presParOf" srcId="{27E6DC88-6717-4454-AD14-47CA621595E6}" destId="{8733C70E-D71A-4FAA-A5E7-87D9116DD4EF}" srcOrd="1" destOrd="0" presId="urn:microsoft.com/office/officeart/2005/8/layout/radial1"/>
    <dgm:cxn modelId="{260E16A5-1F51-4DB2-A8D0-49F20FDE2E28}" type="presParOf" srcId="{8733C70E-D71A-4FAA-A5E7-87D9116DD4EF}" destId="{B0253916-E958-4A09-8DA8-419E90A5A0AD}" srcOrd="0" destOrd="0" presId="urn:microsoft.com/office/officeart/2005/8/layout/radial1"/>
    <dgm:cxn modelId="{8CEE0E26-DE1F-483A-A879-D640514F2C70}" type="presParOf" srcId="{27E6DC88-6717-4454-AD14-47CA621595E6}" destId="{BA18DF32-3670-42F7-B070-1D0E04DFE2C4}" srcOrd="2" destOrd="0" presId="urn:microsoft.com/office/officeart/2005/8/layout/radial1"/>
    <dgm:cxn modelId="{D176CCDC-26D4-448A-910E-A8116ECCAADB}" type="presParOf" srcId="{27E6DC88-6717-4454-AD14-47CA621595E6}" destId="{D8959441-D70A-4AE9-BAD0-94B1C59C4975}" srcOrd="3" destOrd="0" presId="urn:microsoft.com/office/officeart/2005/8/layout/radial1"/>
    <dgm:cxn modelId="{7ABD2728-0200-4BC5-985D-8A1B716A36E2}" type="presParOf" srcId="{D8959441-D70A-4AE9-BAD0-94B1C59C4975}" destId="{5CCA5118-59C3-4EAC-B3D3-DFDEBC6883AA}" srcOrd="0" destOrd="0" presId="urn:microsoft.com/office/officeart/2005/8/layout/radial1"/>
    <dgm:cxn modelId="{73A79664-29D7-4029-B485-4EB91B0803F5}" type="presParOf" srcId="{27E6DC88-6717-4454-AD14-47CA621595E6}" destId="{50C615F8-0A71-4A2C-8F48-AD6FB40200FF}" srcOrd="4" destOrd="0" presId="urn:microsoft.com/office/officeart/2005/8/layout/radial1"/>
    <dgm:cxn modelId="{7655D0BA-9676-4375-974E-83A3E1115C8B}" type="presParOf" srcId="{27E6DC88-6717-4454-AD14-47CA621595E6}" destId="{DE1240C2-5E60-4F96-969F-2425DC7A8F58}" srcOrd="5" destOrd="0" presId="urn:microsoft.com/office/officeart/2005/8/layout/radial1"/>
    <dgm:cxn modelId="{6F4A9982-948E-40FA-A224-31AEBE7269DE}" type="presParOf" srcId="{DE1240C2-5E60-4F96-969F-2425DC7A8F58}" destId="{D9486688-689D-48AF-8993-6B92226853DD}" srcOrd="0" destOrd="0" presId="urn:microsoft.com/office/officeart/2005/8/layout/radial1"/>
    <dgm:cxn modelId="{3B25D797-4FCA-4EE2-9D3B-85B19F0FBFC1}" type="presParOf" srcId="{27E6DC88-6717-4454-AD14-47CA621595E6}" destId="{C75D0588-B4E4-41E8-BEED-E0E7064E4A2B}" srcOrd="6"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2507CF-7D6F-40C1-BAB8-148762A75D5D}" type="doc">
      <dgm:prSet loTypeId="urn:microsoft.com/office/officeart/2005/8/layout/hierarchy4" loCatId="relationship" qsTypeId="urn:microsoft.com/office/officeart/2005/8/quickstyle/3d5" qsCatId="3D" csTypeId="urn:microsoft.com/office/officeart/2005/8/colors/accent1_2" csCatId="accent1" phldr="1"/>
      <dgm:spPr/>
      <dgm:t>
        <a:bodyPr/>
        <a:lstStyle/>
        <a:p>
          <a:endParaRPr lang="en-US"/>
        </a:p>
      </dgm:t>
    </dgm:pt>
    <dgm:pt modelId="{E23ADE54-D6E2-42FF-8239-7595E0F4343A}">
      <dgm:prSet phldrT="[Text]"/>
      <dgm:spPr>
        <a:solidFill>
          <a:schemeClr val="accent4"/>
        </a:solidFill>
      </dgm:spPr>
      <dgm:t>
        <a:bodyPr/>
        <a:lstStyle/>
        <a:p>
          <a:r>
            <a:rPr lang="en-US" dirty="0" smtClean="0"/>
            <a:t>Federation Root</a:t>
          </a:r>
          <a:endParaRPr lang="en-US" dirty="0"/>
        </a:p>
      </dgm:t>
    </dgm:pt>
    <dgm:pt modelId="{3CAD3E87-1C88-47D4-8597-C3BEF18F531E}" type="parTrans" cxnId="{5E02B137-2400-46AA-BC06-51215F170112}">
      <dgm:prSet/>
      <dgm:spPr/>
      <dgm:t>
        <a:bodyPr/>
        <a:lstStyle/>
        <a:p>
          <a:endParaRPr lang="en-US"/>
        </a:p>
      </dgm:t>
    </dgm:pt>
    <dgm:pt modelId="{3046D9AA-C242-4C8E-B033-838F61AEDFD9}" type="sibTrans" cxnId="{5E02B137-2400-46AA-BC06-51215F170112}">
      <dgm:prSet/>
      <dgm:spPr/>
      <dgm:t>
        <a:bodyPr/>
        <a:lstStyle/>
        <a:p>
          <a:endParaRPr lang="en-US"/>
        </a:p>
      </dgm:t>
    </dgm:pt>
    <dgm:pt modelId="{B5A521A3-B640-46BD-906C-08083CEF1F40}">
      <dgm:prSet phldrT="[Text]"/>
      <dgm:spPr/>
      <dgm:t>
        <a:bodyPr/>
        <a:lstStyle/>
        <a:p>
          <a:r>
            <a:rPr lang="en-US" smtClean="0"/>
            <a:t>Multi-Tenant Db</a:t>
          </a:r>
          <a:endParaRPr lang="en-US" dirty="0"/>
        </a:p>
      </dgm:t>
    </dgm:pt>
    <dgm:pt modelId="{CC548793-EAD1-48D0-9C8D-BD38572D1C12}" type="parTrans" cxnId="{9F07E9D9-4BF7-419D-9840-6DB2FE2DC728}">
      <dgm:prSet/>
      <dgm:spPr/>
      <dgm:t>
        <a:bodyPr/>
        <a:lstStyle/>
        <a:p>
          <a:endParaRPr lang="en-US"/>
        </a:p>
      </dgm:t>
    </dgm:pt>
    <dgm:pt modelId="{9FC86732-39AE-4B3E-964C-C74B8E227D17}" type="sibTrans" cxnId="{9F07E9D9-4BF7-419D-9840-6DB2FE2DC728}">
      <dgm:prSet/>
      <dgm:spPr/>
      <dgm:t>
        <a:bodyPr/>
        <a:lstStyle/>
        <a:p>
          <a:endParaRPr lang="en-US"/>
        </a:p>
      </dgm:t>
    </dgm:pt>
    <dgm:pt modelId="{DFA6857A-FEED-4613-8BF2-ECB942102FD2}">
      <dgm:prSet phldrT="[Text]"/>
      <dgm:spPr>
        <a:solidFill>
          <a:schemeClr val="accent2"/>
        </a:solidFill>
      </dgm:spPr>
      <dgm:t>
        <a:bodyPr/>
        <a:lstStyle/>
        <a:p>
          <a:r>
            <a:rPr lang="en-US" dirty="0" smtClean="0"/>
            <a:t>Tenant 1</a:t>
          </a:r>
          <a:endParaRPr lang="en-US" dirty="0"/>
        </a:p>
      </dgm:t>
    </dgm:pt>
    <dgm:pt modelId="{D169D10E-60ED-43D9-AC8E-EADC89DD67E9}" type="parTrans" cxnId="{673C8FF4-9229-4E1A-B25D-8C429D57027D}">
      <dgm:prSet/>
      <dgm:spPr/>
      <dgm:t>
        <a:bodyPr/>
        <a:lstStyle/>
        <a:p>
          <a:endParaRPr lang="en-US"/>
        </a:p>
      </dgm:t>
    </dgm:pt>
    <dgm:pt modelId="{906C4093-5B86-49AE-9517-523DAD17C9F0}" type="sibTrans" cxnId="{673C8FF4-9229-4E1A-B25D-8C429D57027D}">
      <dgm:prSet/>
      <dgm:spPr/>
      <dgm:t>
        <a:bodyPr/>
        <a:lstStyle/>
        <a:p>
          <a:endParaRPr lang="en-US"/>
        </a:p>
      </dgm:t>
    </dgm:pt>
    <dgm:pt modelId="{F7EE9811-A903-4077-84C6-53307D085F97}">
      <dgm:prSet phldrT="[Text]"/>
      <dgm:spPr>
        <a:solidFill>
          <a:schemeClr val="accent2"/>
        </a:solidFill>
      </dgm:spPr>
      <dgm:t>
        <a:bodyPr/>
        <a:lstStyle/>
        <a:p>
          <a:r>
            <a:rPr lang="en-US" dirty="0" smtClean="0"/>
            <a:t>Tenant 2</a:t>
          </a:r>
          <a:endParaRPr lang="en-US" dirty="0"/>
        </a:p>
      </dgm:t>
    </dgm:pt>
    <dgm:pt modelId="{DD7B9635-5F4A-4595-A6FF-AE3B7CD065F2}" type="parTrans" cxnId="{48622BA3-F3AB-4E08-8EAD-2FC457A414EC}">
      <dgm:prSet/>
      <dgm:spPr/>
      <dgm:t>
        <a:bodyPr/>
        <a:lstStyle/>
        <a:p>
          <a:endParaRPr lang="en-US"/>
        </a:p>
      </dgm:t>
    </dgm:pt>
    <dgm:pt modelId="{B62C07E0-E1AA-4FA7-80CD-CE554A6DB980}" type="sibTrans" cxnId="{48622BA3-F3AB-4E08-8EAD-2FC457A414EC}">
      <dgm:prSet/>
      <dgm:spPr/>
      <dgm:t>
        <a:bodyPr/>
        <a:lstStyle/>
        <a:p>
          <a:endParaRPr lang="en-US"/>
        </a:p>
      </dgm:t>
    </dgm:pt>
    <dgm:pt modelId="{E10B0B40-2ACD-42BC-A271-60D00941CF5B}">
      <dgm:prSet phldrT="[Text]"/>
      <dgm:spPr/>
      <dgm:t>
        <a:bodyPr/>
        <a:lstStyle/>
        <a:p>
          <a:r>
            <a:rPr lang="en-US" dirty="0" smtClean="0"/>
            <a:t>Tenant </a:t>
          </a:r>
          <a:r>
            <a:rPr lang="en-US" smtClean="0"/>
            <a:t>3 Db</a:t>
          </a:r>
          <a:endParaRPr lang="en-US" dirty="0"/>
        </a:p>
      </dgm:t>
    </dgm:pt>
    <dgm:pt modelId="{F07E45B8-CB59-40BB-8493-7170F56DD0C5}" type="parTrans" cxnId="{BF954092-B360-45CA-90C4-9F3B3E476243}">
      <dgm:prSet/>
      <dgm:spPr/>
      <dgm:t>
        <a:bodyPr/>
        <a:lstStyle/>
        <a:p>
          <a:endParaRPr lang="en-US"/>
        </a:p>
      </dgm:t>
    </dgm:pt>
    <dgm:pt modelId="{A9536715-1C69-431C-B16F-EDC8527BA147}" type="sibTrans" cxnId="{BF954092-B360-45CA-90C4-9F3B3E476243}">
      <dgm:prSet/>
      <dgm:spPr/>
      <dgm:t>
        <a:bodyPr/>
        <a:lstStyle/>
        <a:p>
          <a:endParaRPr lang="en-US"/>
        </a:p>
      </dgm:t>
    </dgm:pt>
    <dgm:pt modelId="{CB5A78AF-0FE7-47DC-AB96-89B1C5B1238F}">
      <dgm:prSet phldrT="[Text]"/>
      <dgm:spPr/>
      <dgm:t>
        <a:bodyPr/>
        <a:lstStyle/>
        <a:p>
          <a:r>
            <a:rPr lang="en-US" dirty="0" smtClean="0"/>
            <a:t>Tenant 4</a:t>
          </a:r>
          <a:endParaRPr lang="en-US" dirty="0"/>
        </a:p>
      </dgm:t>
    </dgm:pt>
    <dgm:pt modelId="{0C51E369-8837-4288-AAD4-293E1E680BFA}" type="parTrans" cxnId="{A072811F-F10B-4342-9E1B-91221F9FC7D7}">
      <dgm:prSet/>
      <dgm:spPr/>
      <dgm:t>
        <a:bodyPr/>
        <a:lstStyle/>
        <a:p>
          <a:endParaRPr lang="en-US"/>
        </a:p>
      </dgm:t>
    </dgm:pt>
    <dgm:pt modelId="{43B7805B-B910-494A-97D1-3B6BDF26FBBA}" type="sibTrans" cxnId="{A072811F-F10B-4342-9E1B-91221F9FC7D7}">
      <dgm:prSet/>
      <dgm:spPr/>
      <dgm:t>
        <a:bodyPr/>
        <a:lstStyle/>
        <a:p>
          <a:endParaRPr lang="en-US"/>
        </a:p>
      </dgm:t>
    </dgm:pt>
    <dgm:pt modelId="{A408A6A8-50DA-4EEA-9905-B7CE4A1FA82D}">
      <dgm:prSet phldrT="[Text]"/>
      <dgm:spPr>
        <a:solidFill>
          <a:schemeClr val="accent2"/>
        </a:solidFill>
      </dgm:spPr>
      <dgm:t>
        <a:bodyPr/>
        <a:lstStyle/>
        <a:p>
          <a:r>
            <a:rPr lang="en-US" dirty="0" smtClean="0"/>
            <a:t>Tenant </a:t>
          </a:r>
          <a:r>
            <a:rPr lang="en-US" smtClean="0"/>
            <a:t>4 Db 1</a:t>
          </a:r>
          <a:endParaRPr lang="en-US" dirty="0" smtClean="0"/>
        </a:p>
      </dgm:t>
    </dgm:pt>
    <dgm:pt modelId="{FD9E6CA8-A9E6-438A-8F9A-2E95C3FAE1BE}" type="parTrans" cxnId="{F6E61C74-73C0-423C-8E95-AD99D182605E}">
      <dgm:prSet/>
      <dgm:spPr/>
      <dgm:t>
        <a:bodyPr/>
        <a:lstStyle/>
        <a:p>
          <a:endParaRPr lang="en-US"/>
        </a:p>
      </dgm:t>
    </dgm:pt>
    <dgm:pt modelId="{C0757802-1D8F-4874-852E-E5B1907B4B8C}" type="sibTrans" cxnId="{F6E61C74-73C0-423C-8E95-AD99D182605E}">
      <dgm:prSet/>
      <dgm:spPr/>
      <dgm:t>
        <a:bodyPr/>
        <a:lstStyle/>
        <a:p>
          <a:endParaRPr lang="en-US"/>
        </a:p>
      </dgm:t>
    </dgm:pt>
    <dgm:pt modelId="{4FAED5DA-D6C9-48D5-B40B-33CA19586E40}">
      <dgm:prSet phldrT="[Text]"/>
      <dgm:spPr>
        <a:solidFill>
          <a:schemeClr val="accent2"/>
        </a:solidFill>
      </dgm:spPr>
      <dgm:t>
        <a:bodyPr/>
        <a:lstStyle/>
        <a:p>
          <a:r>
            <a:rPr lang="en-US" dirty="0" smtClean="0"/>
            <a:t>Tenant 4 </a:t>
          </a:r>
          <a:r>
            <a:rPr lang="en-US" dirty="0" err="1" smtClean="0"/>
            <a:t>Db</a:t>
          </a:r>
          <a:r>
            <a:rPr lang="en-US" dirty="0" smtClean="0"/>
            <a:t> 2</a:t>
          </a:r>
        </a:p>
      </dgm:t>
    </dgm:pt>
    <dgm:pt modelId="{E2A3D6F5-5935-4349-956E-FA319059F680}" type="parTrans" cxnId="{FFDCA33B-A6FC-4418-BB33-A4A4074FAF33}">
      <dgm:prSet/>
      <dgm:spPr/>
      <dgm:t>
        <a:bodyPr/>
        <a:lstStyle/>
        <a:p>
          <a:endParaRPr lang="en-US"/>
        </a:p>
      </dgm:t>
    </dgm:pt>
    <dgm:pt modelId="{110FBA2A-666B-4B76-A55D-960B710AAF8B}" type="sibTrans" cxnId="{FFDCA33B-A6FC-4418-BB33-A4A4074FAF33}">
      <dgm:prSet/>
      <dgm:spPr/>
      <dgm:t>
        <a:bodyPr/>
        <a:lstStyle/>
        <a:p>
          <a:endParaRPr lang="en-US"/>
        </a:p>
      </dgm:t>
    </dgm:pt>
    <dgm:pt modelId="{6D3BAD3D-A8D7-4028-835C-096A1839FB49}" type="pres">
      <dgm:prSet presAssocID="{872507CF-7D6F-40C1-BAB8-148762A75D5D}" presName="Name0" presStyleCnt="0">
        <dgm:presLayoutVars>
          <dgm:chPref val="1"/>
          <dgm:dir/>
          <dgm:animOne val="branch"/>
          <dgm:animLvl val="lvl"/>
          <dgm:resizeHandles/>
        </dgm:presLayoutVars>
      </dgm:prSet>
      <dgm:spPr/>
      <dgm:t>
        <a:bodyPr/>
        <a:lstStyle/>
        <a:p>
          <a:endParaRPr lang="en-US"/>
        </a:p>
      </dgm:t>
    </dgm:pt>
    <dgm:pt modelId="{76566A1C-97FF-4E37-A353-9C68A8603935}" type="pres">
      <dgm:prSet presAssocID="{E23ADE54-D6E2-42FF-8239-7595E0F4343A}" presName="vertOne" presStyleCnt="0"/>
      <dgm:spPr/>
      <dgm:t>
        <a:bodyPr/>
        <a:lstStyle/>
        <a:p>
          <a:endParaRPr lang="en-US"/>
        </a:p>
      </dgm:t>
    </dgm:pt>
    <dgm:pt modelId="{AAD3DCA3-908D-44EF-88EE-3B3888CE3CC0}" type="pres">
      <dgm:prSet presAssocID="{E23ADE54-D6E2-42FF-8239-7595E0F4343A}" presName="txOne" presStyleLbl="node0" presStyleIdx="0" presStyleCnt="1">
        <dgm:presLayoutVars>
          <dgm:chPref val="3"/>
        </dgm:presLayoutVars>
      </dgm:prSet>
      <dgm:spPr/>
      <dgm:t>
        <a:bodyPr/>
        <a:lstStyle/>
        <a:p>
          <a:endParaRPr lang="en-US"/>
        </a:p>
      </dgm:t>
    </dgm:pt>
    <dgm:pt modelId="{F2579A39-837B-427F-A387-4D79946C3083}" type="pres">
      <dgm:prSet presAssocID="{E23ADE54-D6E2-42FF-8239-7595E0F4343A}" presName="parTransOne" presStyleCnt="0"/>
      <dgm:spPr/>
      <dgm:t>
        <a:bodyPr/>
        <a:lstStyle/>
        <a:p>
          <a:endParaRPr lang="en-US"/>
        </a:p>
      </dgm:t>
    </dgm:pt>
    <dgm:pt modelId="{056009B4-E7FF-414B-8352-C53B06BEFBE7}" type="pres">
      <dgm:prSet presAssocID="{E23ADE54-D6E2-42FF-8239-7595E0F4343A}" presName="horzOne" presStyleCnt="0"/>
      <dgm:spPr/>
      <dgm:t>
        <a:bodyPr/>
        <a:lstStyle/>
        <a:p>
          <a:endParaRPr lang="en-US"/>
        </a:p>
      </dgm:t>
    </dgm:pt>
    <dgm:pt modelId="{265A6368-377F-449F-8872-A9A43BE8E201}" type="pres">
      <dgm:prSet presAssocID="{B5A521A3-B640-46BD-906C-08083CEF1F40}" presName="vertTwo" presStyleCnt="0"/>
      <dgm:spPr/>
      <dgm:t>
        <a:bodyPr/>
        <a:lstStyle/>
        <a:p>
          <a:endParaRPr lang="en-US"/>
        </a:p>
      </dgm:t>
    </dgm:pt>
    <dgm:pt modelId="{6B583879-02BE-4973-9C71-83223628C209}" type="pres">
      <dgm:prSet presAssocID="{B5A521A3-B640-46BD-906C-08083CEF1F40}" presName="txTwo" presStyleLbl="node2" presStyleIdx="0" presStyleCnt="3">
        <dgm:presLayoutVars>
          <dgm:chPref val="3"/>
        </dgm:presLayoutVars>
      </dgm:prSet>
      <dgm:spPr/>
      <dgm:t>
        <a:bodyPr/>
        <a:lstStyle/>
        <a:p>
          <a:endParaRPr lang="en-US"/>
        </a:p>
      </dgm:t>
    </dgm:pt>
    <dgm:pt modelId="{76CC71D4-E474-453A-BAB6-BE4C628F8AEB}" type="pres">
      <dgm:prSet presAssocID="{B5A521A3-B640-46BD-906C-08083CEF1F40}" presName="parTransTwo" presStyleCnt="0"/>
      <dgm:spPr/>
      <dgm:t>
        <a:bodyPr/>
        <a:lstStyle/>
        <a:p>
          <a:endParaRPr lang="en-US"/>
        </a:p>
      </dgm:t>
    </dgm:pt>
    <dgm:pt modelId="{729617F9-730C-45DA-8E2F-FD360E183419}" type="pres">
      <dgm:prSet presAssocID="{B5A521A3-B640-46BD-906C-08083CEF1F40}" presName="horzTwo" presStyleCnt="0"/>
      <dgm:spPr/>
      <dgm:t>
        <a:bodyPr/>
        <a:lstStyle/>
        <a:p>
          <a:endParaRPr lang="en-US"/>
        </a:p>
      </dgm:t>
    </dgm:pt>
    <dgm:pt modelId="{35350325-3003-48F1-9BEA-FC66A1E19911}" type="pres">
      <dgm:prSet presAssocID="{DFA6857A-FEED-4613-8BF2-ECB942102FD2}" presName="vertThree" presStyleCnt="0"/>
      <dgm:spPr/>
      <dgm:t>
        <a:bodyPr/>
        <a:lstStyle/>
        <a:p>
          <a:endParaRPr lang="en-US"/>
        </a:p>
      </dgm:t>
    </dgm:pt>
    <dgm:pt modelId="{05B080B8-6013-40B8-97CD-0C92907B0607}" type="pres">
      <dgm:prSet presAssocID="{DFA6857A-FEED-4613-8BF2-ECB942102FD2}" presName="txThree" presStyleLbl="node3" presStyleIdx="0" presStyleCnt="4">
        <dgm:presLayoutVars>
          <dgm:chPref val="3"/>
        </dgm:presLayoutVars>
      </dgm:prSet>
      <dgm:spPr/>
      <dgm:t>
        <a:bodyPr/>
        <a:lstStyle/>
        <a:p>
          <a:endParaRPr lang="en-US"/>
        </a:p>
      </dgm:t>
    </dgm:pt>
    <dgm:pt modelId="{ED905E0D-0F5F-41CD-B7CE-3388A5821368}" type="pres">
      <dgm:prSet presAssocID="{DFA6857A-FEED-4613-8BF2-ECB942102FD2}" presName="horzThree" presStyleCnt="0"/>
      <dgm:spPr/>
      <dgm:t>
        <a:bodyPr/>
        <a:lstStyle/>
        <a:p>
          <a:endParaRPr lang="en-US"/>
        </a:p>
      </dgm:t>
    </dgm:pt>
    <dgm:pt modelId="{3BF093DD-4700-4121-9DC9-C6F81E396096}" type="pres">
      <dgm:prSet presAssocID="{906C4093-5B86-49AE-9517-523DAD17C9F0}" presName="sibSpaceThree" presStyleCnt="0"/>
      <dgm:spPr/>
      <dgm:t>
        <a:bodyPr/>
        <a:lstStyle/>
        <a:p>
          <a:endParaRPr lang="en-US"/>
        </a:p>
      </dgm:t>
    </dgm:pt>
    <dgm:pt modelId="{665973A3-4BC8-44F6-AC3F-32619E05006D}" type="pres">
      <dgm:prSet presAssocID="{F7EE9811-A903-4077-84C6-53307D085F97}" presName="vertThree" presStyleCnt="0"/>
      <dgm:spPr/>
      <dgm:t>
        <a:bodyPr/>
        <a:lstStyle/>
        <a:p>
          <a:endParaRPr lang="en-US"/>
        </a:p>
      </dgm:t>
    </dgm:pt>
    <dgm:pt modelId="{E721D68C-8C48-4037-8928-EC79D724BDCA}" type="pres">
      <dgm:prSet presAssocID="{F7EE9811-A903-4077-84C6-53307D085F97}" presName="txThree" presStyleLbl="node3" presStyleIdx="1" presStyleCnt="4">
        <dgm:presLayoutVars>
          <dgm:chPref val="3"/>
        </dgm:presLayoutVars>
      </dgm:prSet>
      <dgm:spPr/>
      <dgm:t>
        <a:bodyPr/>
        <a:lstStyle/>
        <a:p>
          <a:endParaRPr lang="en-US"/>
        </a:p>
      </dgm:t>
    </dgm:pt>
    <dgm:pt modelId="{C9B8EF58-5BB1-48FE-83E0-85A7605FBC49}" type="pres">
      <dgm:prSet presAssocID="{F7EE9811-A903-4077-84C6-53307D085F97}" presName="horzThree" presStyleCnt="0"/>
      <dgm:spPr/>
      <dgm:t>
        <a:bodyPr/>
        <a:lstStyle/>
        <a:p>
          <a:endParaRPr lang="en-US"/>
        </a:p>
      </dgm:t>
    </dgm:pt>
    <dgm:pt modelId="{EB977963-B010-4749-90E6-B015432EE95E}" type="pres">
      <dgm:prSet presAssocID="{9FC86732-39AE-4B3E-964C-C74B8E227D17}" presName="sibSpaceTwo" presStyleCnt="0"/>
      <dgm:spPr/>
      <dgm:t>
        <a:bodyPr/>
        <a:lstStyle/>
        <a:p>
          <a:endParaRPr lang="en-US"/>
        </a:p>
      </dgm:t>
    </dgm:pt>
    <dgm:pt modelId="{C2699D4A-EAFC-424B-B992-F9307220776E}" type="pres">
      <dgm:prSet presAssocID="{E10B0B40-2ACD-42BC-A271-60D00941CF5B}" presName="vertTwo" presStyleCnt="0"/>
      <dgm:spPr/>
      <dgm:t>
        <a:bodyPr/>
        <a:lstStyle/>
        <a:p>
          <a:endParaRPr lang="en-US"/>
        </a:p>
      </dgm:t>
    </dgm:pt>
    <dgm:pt modelId="{4E11C0F2-B182-4445-9369-95356CD73588}" type="pres">
      <dgm:prSet presAssocID="{E10B0B40-2ACD-42BC-A271-60D00941CF5B}" presName="txTwo" presStyleLbl="node2" presStyleIdx="1" presStyleCnt="3">
        <dgm:presLayoutVars>
          <dgm:chPref val="3"/>
        </dgm:presLayoutVars>
      </dgm:prSet>
      <dgm:spPr/>
      <dgm:t>
        <a:bodyPr/>
        <a:lstStyle/>
        <a:p>
          <a:endParaRPr lang="en-US"/>
        </a:p>
      </dgm:t>
    </dgm:pt>
    <dgm:pt modelId="{08162A5C-9291-4947-A92C-979802C444A1}" type="pres">
      <dgm:prSet presAssocID="{E10B0B40-2ACD-42BC-A271-60D00941CF5B}" presName="horzTwo" presStyleCnt="0"/>
      <dgm:spPr/>
      <dgm:t>
        <a:bodyPr/>
        <a:lstStyle/>
        <a:p>
          <a:endParaRPr lang="en-US"/>
        </a:p>
      </dgm:t>
    </dgm:pt>
    <dgm:pt modelId="{84AB03BB-7920-4383-B605-3EF16A8B05C8}" type="pres">
      <dgm:prSet presAssocID="{A9536715-1C69-431C-B16F-EDC8527BA147}" presName="sibSpaceTwo" presStyleCnt="0"/>
      <dgm:spPr/>
      <dgm:t>
        <a:bodyPr/>
        <a:lstStyle/>
        <a:p>
          <a:endParaRPr lang="en-US"/>
        </a:p>
      </dgm:t>
    </dgm:pt>
    <dgm:pt modelId="{04386ACA-A2A3-4561-990F-3E6CB1A9ED60}" type="pres">
      <dgm:prSet presAssocID="{CB5A78AF-0FE7-47DC-AB96-89B1C5B1238F}" presName="vertTwo" presStyleCnt="0"/>
      <dgm:spPr/>
      <dgm:t>
        <a:bodyPr/>
        <a:lstStyle/>
        <a:p>
          <a:endParaRPr lang="en-US"/>
        </a:p>
      </dgm:t>
    </dgm:pt>
    <dgm:pt modelId="{AD987AF2-032D-45DB-9BDE-07F1950A3B4C}" type="pres">
      <dgm:prSet presAssocID="{CB5A78AF-0FE7-47DC-AB96-89B1C5B1238F}" presName="txTwo" presStyleLbl="node2" presStyleIdx="2" presStyleCnt="3">
        <dgm:presLayoutVars>
          <dgm:chPref val="3"/>
        </dgm:presLayoutVars>
      </dgm:prSet>
      <dgm:spPr/>
      <dgm:t>
        <a:bodyPr/>
        <a:lstStyle/>
        <a:p>
          <a:endParaRPr lang="en-US"/>
        </a:p>
      </dgm:t>
    </dgm:pt>
    <dgm:pt modelId="{F52C5F46-6D0C-472F-B63D-569F98C1BE69}" type="pres">
      <dgm:prSet presAssocID="{CB5A78AF-0FE7-47DC-AB96-89B1C5B1238F}" presName="parTransTwo" presStyleCnt="0"/>
      <dgm:spPr/>
      <dgm:t>
        <a:bodyPr/>
        <a:lstStyle/>
        <a:p>
          <a:endParaRPr lang="en-US"/>
        </a:p>
      </dgm:t>
    </dgm:pt>
    <dgm:pt modelId="{E08D62C0-46A0-425E-9C8D-BF66B19E15C8}" type="pres">
      <dgm:prSet presAssocID="{CB5A78AF-0FE7-47DC-AB96-89B1C5B1238F}" presName="horzTwo" presStyleCnt="0"/>
      <dgm:spPr/>
      <dgm:t>
        <a:bodyPr/>
        <a:lstStyle/>
        <a:p>
          <a:endParaRPr lang="en-US"/>
        </a:p>
      </dgm:t>
    </dgm:pt>
    <dgm:pt modelId="{663B31CF-F431-49A7-A8C4-2EFBEC416A4D}" type="pres">
      <dgm:prSet presAssocID="{A408A6A8-50DA-4EEA-9905-B7CE4A1FA82D}" presName="vertThree" presStyleCnt="0"/>
      <dgm:spPr/>
      <dgm:t>
        <a:bodyPr/>
        <a:lstStyle/>
        <a:p>
          <a:endParaRPr lang="en-US"/>
        </a:p>
      </dgm:t>
    </dgm:pt>
    <dgm:pt modelId="{6A37CC5A-766F-43A8-9362-BE366D523444}" type="pres">
      <dgm:prSet presAssocID="{A408A6A8-50DA-4EEA-9905-B7CE4A1FA82D}" presName="txThree" presStyleLbl="node3" presStyleIdx="2" presStyleCnt="4">
        <dgm:presLayoutVars>
          <dgm:chPref val="3"/>
        </dgm:presLayoutVars>
      </dgm:prSet>
      <dgm:spPr/>
      <dgm:t>
        <a:bodyPr/>
        <a:lstStyle/>
        <a:p>
          <a:endParaRPr lang="en-US"/>
        </a:p>
      </dgm:t>
    </dgm:pt>
    <dgm:pt modelId="{CCFE0467-BCDF-48CA-B9AD-C1FED96A2171}" type="pres">
      <dgm:prSet presAssocID="{A408A6A8-50DA-4EEA-9905-B7CE4A1FA82D}" presName="horzThree" presStyleCnt="0"/>
      <dgm:spPr/>
      <dgm:t>
        <a:bodyPr/>
        <a:lstStyle/>
        <a:p>
          <a:endParaRPr lang="en-US"/>
        </a:p>
      </dgm:t>
    </dgm:pt>
    <dgm:pt modelId="{8D79E250-B428-40FA-9145-8EB76133FCE9}" type="pres">
      <dgm:prSet presAssocID="{C0757802-1D8F-4874-852E-E5B1907B4B8C}" presName="sibSpaceThree" presStyleCnt="0"/>
      <dgm:spPr/>
      <dgm:t>
        <a:bodyPr/>
        <a:lstStyle/>
        <a:p>
          <a:endParaRPr lang="en-US"/>
        </a:p>
      </dgm:t>
    </dgm:pt>
    <dgm:pt modelId="{D02DD588-FC4A-4510-A3F6-402C6F885438}" type="pres">
      <dgm:prSet presAssocID="{4FAED5DA-D6C9-48D5-B40B-33CA19586E40}" presName="vertThree" presStyleCnt="0"/>
      <dgm:spPr/>
      <dgm:t>
        <a:bodyPr/>
        <a:lstStyle/>
        <a:p>
          <a:endParaRPr lang="en-US"/>
        </a:p>
      </dgm:t>
    </dgm:pt>
    <dgm:pt modelId="{4F9AD407-BBB9-4D7A-BE05-7BD88F7BC4C2}" type="pres">
      <dgm:prSet presAssocID="{4FAED5DA-D6C9-48D5-B40B-33CA19586E40}" presName="txThree" presStyleLbl="node3" presStyleIdx="3" presStyleCnt="4">
        <dgm:presLayoutVars>
          <dgm:chPref val="3"/>
        </dgm:presLayoutVars>
      </dgm:prSet>
      <dgm:spPr/>
      <dgm:t>
        <a:bodyPr/>
        <a:lstStyle/>
        <a:p>
          <a:endParaRPr lang="en-US"/>
        </a:p>
      </dgm:t>
    </dgm:pt>
    <dgm:pt modelId="{B2A4A1AD-7FB7-426E-8A1C-1625ACACA6E3}" type="pres">
      <dgm:prSet presAssocID="{4FAED5DA-D6C9-48D5-B40B-33CA19586E40}" presName="horzThree" presStyleCnt="0"/>
      <dgm:spPr/>
      <dgm:t>
        <a:bodyPr/>
        <a:lstStyle/>
        <a:p>
          <a:endParaRPr lang="en-US"/>
        </a:p>
      </dgm:t>
    </dgm:pt>
  </dgm:ptLst>
  <dgm:cxnLst>
    <dgm:cxn modelId="{A072811F-F10B-4342-9E1B-91221F9FC7D7}" srcId="{E23ADE54-D6E2-42FF-8239-7595E0F4343A}" destId="{CB5A78AF-0FE7-47DC-AB96-89B1C5B1238F}" srcOrd="2" destOrd="0" parTransId="{0C51E369-8837-4288-AAD4-293E1E680BFA}" sibTransId="{43B7805B-B910-494A-97D1-3B6BDF26FBBA}"/>
    <dgm:cxn modelId="{FFDCA33B-A6FC-4418-BB33-A4A4074FAF33}" srcId="{CB5A78AF-0FE7-47DC-AB96-89B1C5B1238F}" destId="{4FAED5DA-D6C9-48D5-B40B-33CA19586E40}" srcOrd="1" destOrd="0" parTransId="{E2A3D6F5-5935-4349-956E-FA319059F680}" sibTransId="{110FBA2A-666B-4B76-A55D-960B710AAF8B}"/>
    <dgm:cxn modelId="{F075DA84-DBC3-428B-8DDF-73F7424D8805}" type="presOf" srcId="{A408A6A8-50DA-4EEA-9905-B7CE4A1FA82D}" destId="{6A37CC5A-766F-43A8-9362-BE366D523444}" srcOrd="0" destOrd="0" presId="urn:microsoft.com/office/officeart/2005/8/layout/hierarchy4"/>
    <dgm:cxn modelId="{BF954092-B360-45CA-90C4-9F3B3E476243}" srcId="{E23ADE54-D6E2-42FF-8239-7595E0F4343A}" destId="{E10B0B40-2ACD-42BC-A271-60D00941CF5B}" srcOrd="1" destOrd="0" parTransId="{F07E45B8-CB59-40BB-8493-7170F56DD0C5}" sibTransId="{A9536715-1C69-431C-B16F-EDC8527BA147}"/>
    <dgm:cxn modelId="{717787A1-42B7-4E87-A991-B39B9B67E55C}" type="presOf" srcId="{4FAED5DA-D6C9-48D5-B40B-33CA19586E40}" destId="{4F9AD407-BBB9-4D7A-BE05-7BD88F7BC4C2}" srcOrd="0" destOrd="0" presId="urn:microsoft.com/office/officeart/2005/8/layout/hierarchy4"/>
    <dgm:cxn modelId="{4CA8E500-375A-498F-84A6-8D203DE55A6C}" type="presOf" srcId="{B5A521A3-B640-46BD-906C-08083CEF1F40}" destId="{6B583879-02BE-4973-9C71-83223628C209}" srcOrd="0" destOrd="0" presId="urn:microsoft.com/office/officeart/2005/8/layout/hierarchy4"/>
    <dgm:cxn modelId="{2772D469-BCF8-427B-9EEA-F3E1BD8B4A33}" type="presOf" srcId="{DFA6857A-FEED-4613-8BF2-ECB942102FD2}" destId="{05B080B8-6013-40B8-97CD-0C92907B0607}" srcOrd="0" destOrd="0" presId="urn:microsoft.com/office/officeart/2005/8/layout/hierarchy4"/>
    <dgm:cxn modelId="{34C182BD-41A6-4E3C-A3E7-86A957B48A50}" type="presOf" srcId="{CB5A78AF-0FE7-47DC-AB96-89B1C5B1238F}" destId="{AD987AF2-032D-45DB-9BDE-07F1950A3B4C}" srcOrd="0" destOrd="0" presId="urn:microsoft.com/office/officeart/2005/8/layout/hierarchy4"/>
    <dgm:cxn modelId="{673C8FF4-9229-4E1A-B25D-8C429D57027D}" srcId="{B5A521A3-B640-46BD-906C-08083CEF1F40}" destId="{DFA6857A-FEED-4613-8BF2-ECB942102FD2}" srcOrd="0" destOrd="0" parTransId="{D169D10E-60ED-43D9-AC8E-EADC89DD67E9}" sibTransId="{906C4093-5B86-49AE-9517-523DAD17C9F0}"/>
    <dgm:cxn modelId="{48622BA3-F3AB-4E08-8EAD-2FC457A414EC}" srcId="{B5A521A3-B640-46BD-906C-08083CEF1F40}" destId="{F7EE9811-A903-4077-84C6-53307D085F97}" srcOrd="1" destOrd="0" parTransId="{DD7B9635-5F4A-4595-A6FF-AE3B7CD065F2}" sibTransId="{B62C07E0-E1AA-4FA7-80CD-CE554A6DB980}"/>
    <dgm:cxn modelId="{9F07E9D9-4BF7-419D-9840-6DB2FE2DC728}" srcId="{E23ADE54-D6E2-42FF-8239-7595E0F4343A}" destId="{B5A521A3-B640-46BD-906C-08083CEF1F40}" srcOrd="0" destOrd="0" parTransId="{CC548793-EAD1-48D0-9C8D-BD38572D1C12}" sibTransId="{9FC86732-39AE-4B3E-964C-C74B8E227D17}"/>
    <dgm:cxn modelId="{F6E61C74-73C0-423C-8E95-AD99D182605E}" srcId="{CB5A78AF-0FE7-47DC-AB96-89B1C5B1238F}" destId="{A408A6A8-50DA-4EEA-9905-B7CE4A1FA82D}" srcOrd="0" destOrd="0" parTransId="{FD9E6CA8-A9E6-438A-8F9A-2E95C3FAE1BE}" sibTransId="{C0757802-1D8F-4874-852E-E5B1907B4B8C}"/>
    <dgm:cxn modelId="{C69025E1-516D-4580-A6E8-4537C688CFCE}" type="presOf" srcId="{E23ADE54-D6E2-42FF-8239-7595E0F4343A}" destId="{AAD3DCA3-908D-44EF-88EE-3B3888CE3CC0}" srcOrd="0" destOrd="0" presId="urn:microsoft.com/office/officeart/2005/8/layout/hierarchy4"/>
    <dgm:cxn modelId="{46A64D04-ECC3-478B-824B-5BEE66A577B9}" type="presOf" srcId="{F7EE9811-A903-4077-84C6-53307D085F97}" destId="{E721D68C-8C48-4037-8928-EC79D724BDCA}" srcOrd="0" destOrd="0" presId="urn:microsoft.com/office/officeart/2005/8/layout/hierarchy4"/>
    <dgm:cxn modelId="{5E02B137-2400-46AA-BC06-51215F170112}" srcId="{872507CF-7D6F-40C1-BAB8-148762A75D5D}" destId="{E23ADE54-D6E2-42FF-8239-7595E0F4343A}" srcOrd="0" destOrd="0" parTransId="{3CAD3E87-1C88-47D4-8597-C3BEF18F531E}" sibTransId="{3046D9AA-C242-4C8E-B033-838F61AEDFD9}"/>
    <dgm:cxn modelId="{6EF1FE4D-5CA3-4A5E-A67C-BB4AB696EF1B}" type="presOf" srcId="{E10B0B40-2ACD-42BC-A271-60D00941CF5B}" destId="{4E11C0F2-B182-4445-9369-95356CD73588}" srcOrd="0" destOrd="0" presId="urn:microsoft.com/office/officeart/2005/8/layout/hierarchy4"/>
    <dgm:cxn modelId="{51775B7F-E149-424E-B63A-EE602B81CA71}" type="presOf" srcId="{872507CF-7D6F-40C1-BAB8-148762A75D5D}" destId="{6D3BAD3D-A8D7-4028-835C-096A1839FB49}" srcOrd="0" destOrd="0" presId="urn:microsoft.com/office/officeart/2005/8/layout/hierarchy4"/>
    <dgm:cxn modelId="{D24398AD-EEBF-46AA-9540-D56E7E53B806}" type="presParOf" srcId="{6D3BAD3D-A8D7-4028-835C-096A1839FB49}" destId="{76566A1C-97FF-4E37-A353-9C68A8603935}" srcOrd="0" destOrd="0" presId="urn:microsoft.com/office/officeart/2005/8/layout/hierarchy4"/>
    <dgm:cxn modelId="{03FADFD1-1700-4B98-9A14-041ADC15D1CB}" type="presParOf" srcId="{76566A1C-97FF-4E37-A353-9C68A8603935}" destId="{AAD3DCA3-908D-44EF-88EE-3B3888CE3CC0}" srcOrd="0" destOrd="0" presId="urn:microsoft.com/office/officeart/2005/8/layout/hierarchy4"/>
    <dgm:cxn modelId="{A9C3894D-B259-43CD-8136-B436DB33BF0F}" type="presParOf" srcId="{76566A1C-97FF-4E37-A353-9C68A8603935}" destId="{F2579A39-837B-427F-A387-4D79946C3083}" srcOrd="1" destOrd="0" presId="urn:microsoft.com/office/officeart/2005/8/layout/hierarchy4"/>
    <dgm:cxn modelId="{D0E4FC32-CA2B-4AB0-8864-73044511B27C}" type="presParOf" srcId="{76566A1C-97FF-4E37-A353-9C68A8603935}" destId="{056009B4-E7FF-414B-8352-C53B06BEFBE7}" srcOrd="2" destOrd="0" presId="urn:microsoft.com/office/officeart/2005/8/layout/hierarchy4"/>
    <dgm:cxn modelId="{E84F655E-B30F-41D1-8B06-4D5AF23624AC}" type="presParOf" srcId="{056009B4-E7FF-414B-8352-C53B06BEFBE7}" destId="{265A6368-377F-449F-8872-A9A43BE8E201}" srcOrd="0" destOrd="0" presId="urn:microsoft.com/office/officeart/2005/8/layout/hierarchy4"/>
    <dgm:cxn modelId="{2C4A07DF-AD58-4121-8EBF-D8EEEE77BF38}" type="presParOf" srcId="{265A6368-377F-449F-8872-A9A43BE8E201}" destId="{6B583879-02BE-4973-9C71-83223628C209}" srcOrd="0" destOrd="0" presId="urn:microsoft.com/office/officeart/2005/8/layout/hierarchy4"/>
    <dgm:cxn modelId="{B2BCACAD-69EE-45D5-BDE8-19B44EEB7EA4}" type="presParOf" srcId="{265A6368-377F-449F-8872-A9A43BE8E201}" destId="{76CC71D4-E474-453A-BAB6-BE4C628F8AEB}" srcOrd="1" destOrd="0" presId="urn:microsoft.com/office/officeart/2005/8/layout/hierarchy4"/>
    <dgm:cxn modelId="{DDD13196-5865-4153-A7FF-086175E183F8}" type="presParOf" srcId="{265A6368-377F-449F-8872-A9A43BE8E201}" destId="{729617F9-730C-45DA-8E2F-FD360E183419}" srcOrd="2" destOrd="0" presId="urn:microsoft.com/office/officeart/2005/8/layout/hierarchy4"/>
    <dgm:cxn modelId="{7AC6A0C4-5740-456E-B57B-34EC4CBF28C7}" type="presParOf" srcId="{729617F9-730C-45DA-8E2F-FD360E183419}" destId="{35350325-3003-48F1-9BEA-FC66A1E19911}" srcOrd="0" destOrd="0" presId="urn:microsoft.com/office/officeart/2005/8/layout/hierarchy4"/>
    <dgm:cxn modelId="{62D17E6C-D8FD-46F2-8E04-C14829C279B4}" type="presParOf" srcId="{35350325-3003-48F1-9BEA-FC66A1E19911}" destId="{05B080B8-6013-40B8-97CD-0C92907B0607}" srcOrd="0" destOrd="0" presId="urn:microsoft.com/office/officeart/2005/8/layout/hierarchy4"/>
    <dgm:cxn modelId="{37F45823-069B-4804-B955-8FE9051EF00B}" type="presParOf" srcId="{35350325-3003-48F1-9BEA-FC66A1E19911}" destId="{ED905E0D-0F5F-41CD-B7CE-3388A5821368}" srcOrd="1" destOrd="0" presId="urn:microsoft.com/office/officeart/2005/8/layout/hierarchy4"/>
    <dgm:cxn modelId="{5D1FE4A3-4AFB-4341-831B-AF066EE0C519}" type="presParOf" srcId="{729617F9-730C-45DA-8E2F-FD360E183419}" destId="{3BF093DD-4700-4121-9DC9-C6F81E396096}" srcOrd="1" destOrd="0" presId="urn:microsoft.com/office/officeart/2005/8/layout/hierarchy4"/>
    <dgm:cxn modelId="{6FA349B5-031C-48E4-9042-4DBA38BA6A1D}" type="presParOf" srcId="{729617F9-730C-45DA-8E2F-FD360E183419}" destId="{665973A3-4BC8-44F6-AC3F-32619E05006D}" srcOrd="2" destOrd="0" presId="urn:microsoft.com/office/officeart/2005/8/layout/hierarchy4"/>
    <dgm:cxn modelId="{1EBCA448-E124-485A-9D2E-065982D955D4}" type="presParOf" srcId="{665973A3-4BC8-44F6-AC3F-32619E05006D}" destId="{E721D68C-8C48-4037-8928-EC79D724BDCA}" srcOrd="0" destOrd="0" presId="urn:microsoft.com/office/officeart/2005/8/layout/hierarchy4"/>
    <dgm:cxn modelId="{7F1DD985-30D2-4EF0-B14B-68EB19BFBE1E}" type="presParOf" srcId="{665973A3-4BC8-44F6-AC3F-32619E05006D}" destId="{C9B8EF58-5BB1-48FE-83E0-85A7605FBC49}" srcOrd="1" destOrd="0" presId="urn:microsoft.com/office/officeart/2005/8/layout/hierarchy4"/>
    <dgm:cxn modelId="{5B3233FE-D749-47E3-B6E1-8B2B7A465BFB}" type="presParOf" srcId="{056009B4-E7FF-414B-8352-C53B06BEFBE7}" destId="{EB977963-B010-4749-90E6-B015432EE95E}" srcOrd="1" destOrd="0" presId="urn:microsoft.com/office/officeart/2005/8/layout/hierarchy4"/>
    <dgm:cxn modelId="{0F72132F-56FB-48F2-923B-6B5936D3A905}" type="presParOf" srcId="{056009B4-E7FF-414B-8352-C53B06BEFBE7}" destId="{C2699D4A-EAFC-424B-B992-F9307220776E}" srcOrd="2" destOrd="0" presId="urn:microsoft.com/office/officeart/2005/8/layout/hierarchy4"/>
    <dgm:cxn modelId="{091574A4-1D21-40DB-823C-72C013F7AB8C}" type="presParOf" srcId="{C2699D4A-EAFC-424B-B992-F9307220776E}" destId="{4E11C0F2-B182-4445-9369-95356CD73588}" srcOrd="0" destOrd="0" presId="urn:microsoft.com/office/officeart/2005/8/layout/hierarchy4"/>
    <dgm:cxn modelId="{FEC0FB05-D9DF-4946-8EF0-055602CA70FD}" type="presParOf" srcId="{C2699D4A-EAFC-424B-B992-F9307220776E}" destId="{08162A5C-9291-4947-A92C-979802C444A1}" srcOrd="1" destOrd="0" presId="urn:microsoft.com/office/officeart/2005/8/layout/hierarchy4"/>
    <dgm:cxn modelId="{3A9FDF18-7B04-4A58-B0DC-D2DE88E0776D}" type="presParOf" srcId="{056009B4-E7FF-414B-8352-C53B06BEFBE7}" destId="{84AB03BB-7920-4383-B605-3EF16A8B05C8}" srcOrd="3" destOrd="0" presId="urn:microsoft.com/office/officeart/2005/8/layout/hierarchy4"/>
    <dgm:cxn modelId="{E2B616DF-F06F-400A-BB59-FC117E1230B5}" type="presParOf" srcId="{056009B4-E7FF-414B-8352-C53B06BEFBE7}" destId="{04386ACA-A2A3-4561-990F-3E6CB1A9ED60}" srcOrd="4" destOrd="0" presId="urn:microsoft.com/office/officeart/2005/8/layout/hierarchy4"/>
    <dgm:cxn modelId="{69A7D822-E0DB-498D-B6E7-32F609EE3494}" type="presParOf" srcId="{04386ACA-A2A3-4561-990F-3E6CB1A9ED60}" destId="{AD987AF2-032D-45DB-9BDE-07F1950A3B4C}" srcOrd="0" destOrd="0" presId="urn:microsoft.com/office/officeart/2005/8/layout/hierarchy4"/>
    <dgm:cxn modelId="{1CD035FB-B8BA-4517-B350-9DCA0C479002}" type="presParOf" srcId="{04386ACA-A2A3-4561-990F-3E6CB1A9ED60}" destId="{F52C5F46-6D0C-472F-B63D-569F98C1BE69}" srcOrd="1" destOrd="0" presId="urn:microsoft.com/office/officeart/2005/8/layout/hierarchy4"/>
    <dgm:cxn modelId="{6C797125-044C-4871-BF88-162EF020C462}" type="presParOf" srcId="{04386ACA-A2A3-4561-990F-3E6CB1A9ED60}" destId="{E08D62C0-46A0-425E-9C8D-BF66B19E15C8}" srcOrd="2" destOrd="0" presId="urn:microsoft.com/office/officeart/2005/8/layout/hierarchy4"/>
    <dgm:cxn modelId="{B037A05E-0528-4CE1-B3F7-11CD5F6030E9}" type="presParOf" srcId="{E08D62C0-46A0-425E-9C8D-BF66B19E15C8}" destId="{663B31CF-F431-49A7-A8C4-2EFBEC416A4D}" srcOrd="0" destOrd="0" presId="urn:microsoft.com/office/officeart/2005/8/layout/hierarchy4"/>
    <dgm:cxn modelId="{136C1C85-A08F-49A8-9897-9C866B09AD85}" type="presParOf" srcId="{663B31CF-F431-49A7-A8C4-2EFBEC416A4D}" destId="{6A37CC5A-766F-43A8-9362-BE366D523444}" srcOrd="0" destOrd="0" presId="urn:microsoft.com/office/officeart/2005/8/layout/hierarchy4"/>
    <dgm:cxn modelId="{96411F22-6176-4BEA-B698-26E417D68EF9}" type="presParOf" srcId="{663B31CF-F431-49A7-A8C4-2EFBEC416A4D}" destId="{CCFE0467-BCDF-48CA-B9AD-C1FED96A2171}" srcOrd="1" destOrd="0" presId="urn:microsoft.com/office/officeart/2005/8/layout/hierarchy4"/>
    <dgm:cxn modelId="{8B6461AF-37CC-42A7-BB9D-A489ABD7CD98}" type="presParOf" srcId="{E08D62C0-46A0-425E-9C8D-BF66B19E15C8}" destId="{8D79E250-B428-40FA-9145-8EB76133FCE9}" srcOrd="1" destOrd="0" presId="urn:microsoft.com/office/officeart/2005/8/layout/hierarchy4"/>
    <dgm:cxn modelId="{D6BB6719-A1C4-40A7-8520-61FB094FCF6D}" type="presParOf" srcId="{E08D62C0-46A0-425E-9C8D-BF66B19E15C8}" destId="{D02DD588-FC4A-4510-A3F6-402C6F885438}" srcOrd="2" destOrd="0" presId="urn:microsoft.com/office/officeart/2005/8/layout/hierarchy4"/>
    <dgm:cxn modelId="{C9F06850-D0DB-4E6A-A8D8-A91C368C408B}" type="presParOf" srcId="{D02DD588-FC4A-4510-A3F6-402C6F885438}" destId="{4F9AD407-BBB9-4D7A-BE05-7BD88F7BC4C2}" srcOrd="0" destOrd="0" presId="urn:microsoft.com/office/officeart/2005/8/layout/hierarchy4"/>
    <dgm:cxn modelId="{8A9E15A5-3ED6-4B21-8D15-1829F81EC859}" type="presParOf" srcId="{D02DD588-FC4A-4510-A3F6-402C6F885438}" destId="{B2A4A1AD-7FB7-426E-8A1C-1625ACACA6E3}"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6/16/2012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6/16/2012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97605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884607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742216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568246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Database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13</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14</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15430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Rather than using a REST API like the other Azure storage services, SQL Database is accessed via Tabular Data Stream (TDS), the same protocol used by Microsoft SQL Server (operating over port TCP/1433). </a:t>
            </a:r>
            <a:r>
              <a:rPr lang="en-US" dirty="0" smtClean="0"/>
              <a:t>To help protect the</a:t>
            </a:r>
            <a:r>
              <a:rPr lang="en-US" baseline="0" dirty="0" smtClean="0"/>
              <a:t> </a:t>
            </a:r>
            <a:r>
              <a:rPr lang="en-US" dirty="0" smtClean="0"/>
              <a:t>data, the SQL Database firewall prevents all access to your SQL Database server until you specify which computers have permission. The firewall grants access based on the originating IP address of each request. </a:t>
            </a:r>
            <a:endParaRPr lang="en-US" sz="1200" b="0" i="0" u="none" strike="noStrike" kern="1200" baseline="0" dirty="0" smtClean="0">
              <a:solidFill>
                <a:schemeClr val="tx1"/>
              </a:solidFill>
              <a:latin typeface="+mn-lt"/>
              <a:ea typeface="+mn-ea"/>
              <a:cs typeface="+mn-cs"/>
            </a:endParaRPr>
          </a:p>
          <a:p>
            <a:endParaRPr lang="en-US" dirty="0" smtClean="0"/>
          </a:p>
          <a:p>
            <a:r>
              <a:rPr lang="en-US" dirty="0" smtClean="0"/>
              <a:t>Initially, all access to your SQL Database server is blocked by the SQL Database firewall; connection attempts originating from the Internet or Windows Azure will not be able to reach your SQL Database server. In order to begin using your SQL Database server, you must go to the SQL Database</a:t>
            </a:r>
            <a:r>
              <a:rPr lang="en-US" baseline="0" dirty="0" smtClean="0"/>
              <a:t> Portal</a:t>
            </a:r>
            <a:r>
              <a:rPr lang="en-US" dirty="0" smtClean="0"/>
              <a:t> and specify one or more firewall settings that enable access to your SQL Database server. Use the firewall settings to specify which IP address ranges from the Internet are allowed, and whether or not Windows Azure applications can attempt to connect to your SQL Database server.</a:t>
            </a:r>
            <a:endParaRPr lang="en-US" dirty="0"/>
          </a:p>
        </p:txBody>
      </p:sp>
      <p:sp>
        <p:nvSpPr>
          <p:cNvPr id="4" name="Slide Number Placeholder 3"/>
          <p:cNvSpPr>
            <a:spLocks noGrp="1"/>
          </p:cNvSpPr>
          <p:nvPr>
            <p:ph type="sldNum" sz="quarter" idx="10"/>
          </p:nvPr>
        </p:nvSpPr>
        <p:spPr/>
        <p:txBody>
          <a:bodyPr/>
          <a:lstStyle/>
          <a:p>
            <a:fld id="{ADA9749E-FBCD-4239-AFBA-6C4AFE6C59B7}" type="slidenum">
              <a:rPr lang="en-US" smtClean="0"/>
              <a:pPr/>
              <a:t>16</a:t>
            </a:fld>
            <a:endParaRPr lang="en-US"/>
          </a:p>
        </p:txBody>
      </p:sp>
    </p:spTree>
    <p:extLst>
      <p:ext uri="{BB962C8B-B14F-4D97-AF65-F5344CB8AC3E}">
        <p14:creationId xmlns:p14="http://schemas.microsoft.com/office/powerpoint/2010/main" val="2247778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823098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369838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4120835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2683934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20</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127180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1788966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890522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24</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628847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4132682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27</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9032251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29</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9" y="685488"/>
            <a:ext cx="61944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30</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160060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274833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557016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175192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168883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949738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Database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8</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9</a:t>
            </a:fld>
            <a:endParaRPr lang="en-US" dirty="0"/>
          </a:p>
        </p:txBody>
      </p:sp>
    </p:spTree>
    <p:extLst>
      <p:ext uri="{BB962C8B-B14F-4D97-AF65-F5344CB8AC3E}">
        <p14:creationId xmlns:p14="http://schemas.microsoft.com/office/powerpoint/2010/main" val="1782926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6/16/2012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9.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3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8.xml"/><Relationship Id="rId1" Type="http://schemas.openxmlformats.org/officeDocument/2006/relationships/slideLayout" Target="../slideLayouts/slideLayout3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10926653" cy="1359196"/>
          </a:xfrm>
        </p:spPr>
        <p:txBody>
          <a:bodyPr/>
          <a:lstStyle/>
          <a:p>
            <a:r>
              <a:rPr lang="en-US" smtClean="0"/>
              <a:t>Windows </a:t>
            </a:r>
            <a:r>
              <a:rPr lang="en-US" dirty="0" smtClean="0"/>
              <a:t>Azure SQL Database</a:t>
            </a:r>
            <a:endParaRPr lang="en-US" dirty="0"/>
          </a:p>
        </p:txBody>
      </p:sp>
      <p:sp>
        <p:nvSpPr>
          <p:cNvPr id="6" name="Text Placeholder 5"/>
          <p:cNvSpPr>
            <a:spLocks noGrp="1"/>
          </p:cNvSpPr>
          <p:nvPr>
            <p:ph type="body" sz="quarter" idx="11"/>
          </p:nvPr>
        </p:nvSpPr>
        <p:spPr>
          <a:xfrm>
            <a:off x="519113" y="4612341"/>
            <a:ext cx="5454333" cy="1144929"/>
          </a:xfrm>
        </p:spPr>
        <p:txBody>
          <a:bodyPr/>
          <a:lstStyle/>
          <a:p>
            <a:r>
              <a:rPr lang="en-US" dirty="0"/>
              <a:t>Name</a:t>
            </a:r>
          </a:p>
          <a:p>
            <a:r>
              <a:rPr lang="en-US" dirty="0"/>
              <a:t>Title</a:t>
            </a:r>
          </a:p>
          <a:p>
            <a:r>
              <a:rPr lang="en-US" dirty="0" smtClean="0"/>
              <a:t>Organization</a:t>
            </a:r>
            <a:endParaRPr lang="en-US"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Your </a:t>
            </a:r>
            <a:r>
              <a:rPr lang="en-US" dirty="0" smtClean="0">
                <a:solidFill>
                  <a:srgbClr val="92D050"/>
                </a:solidFill>
              </a:rPr>
              <a:t>Database</a:t>
            </a:r>
            <a:endParaRPr lang="en-US" dirty="0">
              <a:solidFill>
                <a:srgbClr val="92D050"/>
              </a:solidFill>
            </a:endParaRPr>
          </a:p>
        </p:txBody>
      </p:sp>
      <p:sp>
        <p:nvSpPr>
          <p:cNvPr id="7"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1">
                    <a:alpha val="99000"/>
                  </a:schemeClr>
                </a:solidFill>
                <a:latin typeface="Segoe UI Light" pitchFamily="34" charset="0"/>
              </a:rPr>
              <a:t>Use familiar technologies</a:t>
            </a:r>
          </a:p>
          <a:p>
            <a:pPr marL="3175" lvl="1" indent="0" defTabSz="914325">
              <a:spcBef>
                <a:spcPts val="900"/>
              </a:spcBef>
              <a:buNone/>
            </a:pPr>
            <a:r>
              <a:rPr lang="en-US" sz="1400" spc="-51" dirty="0"/>
              <a:t>Supports Transact-SQL</a:t>
            </a:r>
          </a:p>
          <a:p>
            <a:pPr marL="3175" lvl="1" indent="0" defTabSz="914325">
              <a:spcBef>
                <a:spcPts val="900"/>
              </a:spcBef>
              <a:buNone/>
            </a:pPr>
            <a:r>
              <a:rPr lang="en-US" sz="1400" spc="-51" dirty="0"/>
              <a:t>Supports popular languages</a:t>
            </a:r>
          </a:p>
          <a:p>
            <a:pPr marL="228600" lvl="1" indent="0" defTabSz="914325">
              <a:spcBef>
                <a:spcPts val="600"/>
              </a:spcBef>
              <a:buNone/>
            </a:pPr>
            <a:r>
              <a:rPr lang="en-US" sz="1200" spc="-51" dirty="0"/>
              <a:t>.NET Framework (C#, Visual Basic, F#) via ADO.NET</a:t>
            </a:r>
          </a:p>
          <a:p>
            <a:pPr marL="228600" lvl="1" indent="0" defTabSz="914325">
              <a:spcBef>
                <a:spcPts val="600"/>
              </a:spcBef>
              <a:buNone/>
            </a:pPr>
            <a:r>
              <a:rPr lang="en-US" sz="1200" spc="-51" dirty="0"/>
              <a:t>C / C++ via ODBC</a:t>
            </a:r>
          </a:p>
          <a:p>
            <a:pPr marL="228600" lvl="1" indent="0" defTabSz="914325">
              <a:spcBef>
                <a:spcPts val="600"/>
              </a:spcBef>
              <a:buNone/>
            </a:pPr>
            <a:r>
              <a:rPr lang="en-US" sz="1200" spc="-51" dirty="0"/>
              <a:t>Java via Microsoft JDBC provider</a:t>
            </a:r>
          </a:p>
          <a:p>
            <a:pPr marL="228600" lvl="1" indent="0" defTabSz="914325">
              <a:spcBef>
                <a:spcPts val="600"/>
              </a:spcBef>
              <a:buNone/>
            </a:pPr>
            <a:r>
              <a:rPr lang="en-US" sz="1200" spc="-51" dirty="0"/>
              <a:t>PHP via Microsoft PHP provider</a:t>
            </a:r>
          </a:p>
          <a:p>
            <a:pPr marL="3175" lvl="1" indent="0" defTabSz="914325">
              <a:spcBef>
                <a:spcPts val="900"/>
              </a:spcBef>
              <a:buNone/>
            </a:pPr>
            <a:r>
              <a:rPr lang="en-US" sz="1400" spc="-51" dirty="0"/>
              <a:t>Supports popular frameworks</a:t>
            </a:r>
          </a:p>
          <a:p>
            <a:pPr marL="228600" lvl="1" indent="0" defTabSz="914325">
              <a:spcBef>
                <a:spcPts val="600"/>
              </a:spcBef>
              <a:buNone/>
            </a:pPr>
            <a:r>
              <a:rPr lang="en-US" sz="1200" spc="-51" dirty="0"/>
              <a:t>OData, Entity Framework, WCF Data Services, NHibernate</a:t>
            </a:r>
          </a:p>
          <a:p>
            <a:pPr marL="3175" lvl="1" indent="0" defTabSz="914325">
              <a:spcBef>
                <a:spcPts val="900"/>
              </a:spcBef>
              <a:buNone/>
            </a:pPr>
            <a:r>
              <a:rPr lang="en-US" sz="1400" spc="-51" dirty="0"/>
              <a:t>Supports popular tools</a:t>
            </a:r>
          </a:p>
          <a:p>
            <a:pPr marL="228600" lvl="1" indent="0" defTabSz="914325">
              <a:spcBef>
                <a:spcPts val="600"/>
              </a:spcBef>
              <a:buNone/>
            </a:pPr>
            <a:r>
              <a:rPr lang="en-US" sz="1200" spc="-51" dirty="0"/>
              <a:t>SQL Server Management Studio (2008 R2 and later)</a:t>
            </a:r>
          </a:p>
          <a:p>
            <a:pPr marL="228600" lvl="1" indent="0" defTabSz="914325">
              <a:spcBef>
                <a:spcPts val="600"/>
              </a:spcBef>
              <a:buNone/>
            </a:pPr>
            <a:r>
              <a:rPr lang="en-US" sz="1200" spc="-51" dirty="0"/>
              <a:t>SQL Server command-line utilities (SQLCMD, BCP)</a:t>
            </a:r>
          </a:p>
          <a:p>
            <a:pPr marL="228600" lvl="1" indent="0" defTabSz="914325">
              <a:spcBef>
                <a:spcPts val="600"/>
              </a:spcBef>
              <a:buNone/>
            </a:pPr>
            <a:r>
              <a:rPr lang="en-US" sz="1200" spc="-51" dirty="0"/>
              <a:t>CA Erwin</a:t>
            </a:r>
            <a:r>
              <a:rPr lang="en-US" sz="1200" spc="-51" baseline="30000" dirty="0"/>
              <a:t>®</a:t>
            </a:r>
            <a:r>
              <a:rPr lang="en-US" sz="1200" spc="-51" dirty="0"/>
              <a:t> Data Modeler</a:t>
            </a:r>
          </a:p>
          <a:p>
            <a:pPr marL="228600" lvl="1" indent="0" defTabSz="914325">
              <a:spcBef>
                <a:spcPts val="600"/>
              </a:spcBef>
              <a:buNone/>
            </a:pPr>
            <a:r>
              <a:rPr lang="en-US" sz="1200" spc="-51" dirty="0"/>
              <a:t>Embarcadero Technologies DBArtisan</a:t>
            </a:r>
            <a:r>
              <a:rPr lang="en-US" sz="1200" spc="-51" baseline="30000" dirty="0"/>
              <a:t>®</a:t>
            </a:r>
          </a:p>
        </p:txBody>
      </p:sp>
      <p:sp>
        <p:nvSpPr>
          <p:cNvPr id="8" name="Content Placeholder 2"/>
          <p:cNvSpPr txBox="1">
            <a:spLocks/>
          </p:cNvSpPr>
          <p:nvPr/>
        </p:nvSpPr>
        <p:spPr>
          <a:xfrm>
            <a:off x="6094413" y="1434269"/>
            <a:ext cx="5573712" cy="2631490"/>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1">
                    <a:alpha val="99000"/>
                  </a:schemeClr>
                </a:solidFill>
                <a:latin typeface="Segoe UI Light" pitchFamily="34" charset="0"/>
              </a:rPr>
              <a:t>Differences in comparison </a:t>
            </a:r>
            <a:br>
              <a:rPr lang="en-US" sz="2800" spc="-100" dirty="0">
                <a:solidFill>
                  <a:schemeClr val="accent1">
                    <a:alpha val="99000"/>
                  </a:schemeClr>
                </a:solidFill>
                <a:latin typeface="Segoe UI Light" pitchFamily="34" charset="0"/>
              </a:rPr>
            </a:br>
            <a:r>
              <a:rPr lang="en-US" sz="2800" spc="-100" dirty="0">
                <a:solidFill>
                  <a:schemeClr val="accent1">
                    <a:alpha val="99000"/>
                  </a:schemeClr>
                </a:solidFill>
                <a:latin typeface="Segoe UI Light" pitchFamily="34" charset="0"/>
              </a:rPr>
              <a:t>to SQL Server </a:t>
            </a:r>
          </a:p>
          <a:p>
            <a:pPr marL="3175" lvl="1" indent="0" defTabSz="914325">
              <a:spcBef>
                <a:spcPts val="900"/>
              </a:spcBef>
              <a:buNone/>
            </a:pPr>
            <a:r>
              <a:rPr lang="en-US" sz="1400" spc="-51" dirty="0"/>
              <a:t>Focus on logical vs. physical administration</a:t>
            </a:r>
          </a:p>
          <a:p>
            <a:pPr marL="3175" lvl="1" indent="0" defTabSz="914325">
              <a:spcBef>
                <a:spcPts val="900"/>
              </a:spcBef>
              <a:buNone/>
            </a:pPr>
            <a:r>
              <a:rPr lang="en-US" sz="1400" spc="-51" dirty="0"/>
              <a:t>Database and log files automatically placed</a:t>
            </a:r>
          </a:p>
          <a:p>
            <a:pPr marL="3175" lvl="1" indent="0" defTabSz="914325">
              <a:spcBef>
                <a:spcPts val="900"/>
              </a:spcBef>
              <a:buNone/>
            </a:pPr>
            <a:r>
              <a:rPr lang="en-US" sz="1400" spc="-51" dirty="0"/>
              <a:t>Three high-availability replicas maintained for every database</a:t>
            </a:r>
          </a:p>
          <a:p>
            <a:pPr marL="3175" lvl="1" indent="0" defTabSz="914325">
              <a:spcBef>
                <a:spcPts val="900"/>
              </a:spcBef>
              <a:buNone/>
            </a:pPr>
            <a:r>
              <a:rPr lang="en-US" sz="1400" spc="-51" dirty="0"/>
              <a:t>Databases are fully contained</a:t>
            </a:r>
          </a:p>
          <a:p>
            <a:pPr marL="3175" lvl="1" indent="0" defTabSz="914325">
              <a:spcBef>
                <a:spcPts val="900"/>
              </a:spcBef>
              <a:buNone/>
            </a:pPr>
            <a:r>
              <a:rPr lang="en-US" sz="1400" spc="-51" dirty="0"/>
              <a:t>Tables require a clustered index</a:t>
            </a:r>
          </a:p>
          <a:p>
            <a:pPr marL="3175" lvl="1" indent="0" defTabSz="914325">
              <a:spcBef>
                <a:spcPts val="900"/>
              </a:spcBef>
              <a:buNone/>
            </a:pPr>
            <a:r>
              <a:rPr lang="en-US" sz="1400" spc="-51" dirty="0"/>
              <a:t>Maximum database size </a:t>
            </a:r>
            <a:r>
              <a:rPr lang="en-US" sz="1400" spc="-51"/>
              <a:t>is </a:t>
            </a:r>
            <a:r>
              <a:rPr lang="en-US" sz="1400" spc="-51" smtClean="0"/>
              <a:t>150 </a:t>
            </a:r>
            <a:r>
              <a:rPr lang="en-US" sz="1400" spc="-51" dirty="0"/>
              <a:t>Gb</a:t>
            </a:r>
            <a:endParaRPr lang="en-US" sz="1200" spc="-51" baseline="30000" dirty="0"/>
          </a:p>
        </p:txBody>
      </p:sp>
      <p:sp>
        <p:nvSpPr>
          <p:cNvPr id="9" name="Content Placeholder 2"/>
          <p:cNvSpPr txBox="1">
            <a:spLocks/>
          </p:cNvSpPr>
          <p:nvPr/>
        </p:nvSpPr>
        <p:spPr>
          <a:xfrm>
            <a:off x="6094413" y="4303777"/>
            <a:ext cx="5573712" cy="2128275"/>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1">
                    <a:alpha val="99000"/>
                  </a:schemeClr>
                </a:solidFill>
                <a:latin typeface="Segoe UI Light" pitchFamily="34" charset="0"/>
              </a:rPr>
              <a:t>Unsupported SQL Server features</a:t>
            </a:r>
          </a:p>
          <a:p>
            <a:pPr marL="3175" lvl="1" indent="0" defTabSz="914325">
              <a:spcBef>
                <a:spcPts val="900"/>
              </a:spcBef>
              <a:buNone/>
            </a:pPr>
            <a:r>
              <a:rPr lang="en-US" sz="1400" spc="-51" dirty="0"/>
              <a:t>BACKUP / RESTORE</a:t>
            </a:r>
          </a:p>
          <a:p>
            <a:pPr marL="3175" lvl="1" indent="0" defTabSz="914325">
              <a:spcBef>
                <a:spcPts val="900"/>
              </a:spcBef>
              <a:buNone/>
            </a:pPr>
            <a:r>
              <a:rPr lang="en-US" sz="1400" spc="-51" dirty="0"/>
              <a:t>USE command, linked servers, distributed transactions, distributed views, distributed queries, four-part names</a:t>
            </a:r>
          </a:p>
          <a:p>
            <a:pPr marL="3175" lvl="1" indent="0" defTabSz="914325">
              <a:spcBef>
                <a:spcPts val="900"/>
              </a:spcBef>
              <a:buNone/>
            </a:pPr>
            <a:r>
              <a:rPr lang="en-US" sz="1400" spc="-51" dirty="0"/>
              <a:t>Service Broker</a:t>
            </a:r>
          </a:p>
          <a:p>
            <a:pPr marL="3175" lvl="1" indent="0" defTabSz="914325">
              <a:spcBef>
                <a:spcPts val="900"/>
              </a:spcBef>
              <a:buNone/>
            </a:pPr>
            <a:r>
              <a:rPr lang="en-US" sz="1400" spc="-51" dirty="0"/>
              <a:t>Common Language Runtime (CLR)</a:t>
            </a:r>
          </a:p>
          <a:p>
            <a:pPr marL="3175" lvl="1" indent="0" defTabSz="914325">
              <a:spcBef>
                <a:spcPts val="900"/>
              </a:spcBef>
              <a:buNone/>
            </a:pPr>
            <a:r>
              <a:rPr lang="en-US" sz="1400" spc="-51" dirty="0"/>
              <a:t>SQL Agent</a:t>
            </a:r>
          </a:p>
        </p:txBody>
      </p:sp>
    </p:spTree>
    <p:extLst>
      <p:ext uri="{BB962C8B-B14F-4D97-AF65-F5344CB8AC3E}">
        <p14:creationId xmlns:p14="http://schemas.microsoft.com/office/powerpoint/2010/main" val="39817474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Your </a:t>
            </a:r>
            <a:r>
              <a:rPr lang="en-US" dirty="0" smtClean="0">
                <a:solidFill>
                  <a:srgbClr val="92D050"/>
                </a:solidFill>
              </a:rPr>
              <a:t>Database</a:t>
            </a:r>
            <a:endParaRPr lang="en-US" dirty="0">
              <a:solidFill>
                <a:srgbClr val="92D050"/>
              </a:solidFill>
            </a:endParaRPr>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98" y="1461686"/>
            <a:ext cx="3954577" cy="2243103"/>
          </a:xfrm>
          <a:prstGeom prst="rect">
            <a:avLst/>
          </a:prstGeom>
        </p:spPr>
      </p:pic>
      <p:pic>
        <p:nvPicPr>
          <p:cNvPr id="6"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698" y="3824742"/>
            <a:ext cx="3954577" cy="2319364"/>
          </a:xfrm>
          <a:prstGeom prst="rect">
            <a:avLst/>
          </a:prstGeom>
        </p:spPr>
      </p:pic>
      <p:sp>
        <p:nvSpPr>
          <p:cNvPr id="7" name="Content Placeholder 2"/>
          <p:cNvSpPr txBox="1">
            <a:spLocks/>
          </p:cNvSpPr>
          <p:nvPr/>
        </p:nvSpPr>
        <p:spPr>
          <a:xfrm>
            <a:off x="63230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2">
                    <a:alpha val="99000"/>
                  </a:schemeClr>
                </a:solidFill>
                <a:latin typeface="Segoe UI Light" pitchFamily="34" charset="0"/>
              </a:rPr>
              <a:t>Thin client database development</a:t>
            </a:r>
          </a:p>
          <a:p>
            <a:pPr marL="3175" lvl="1" indent="0" defTabSz="914325">
              <a:spcBef>
                <a:spcPts val="900"/>
              </a:spcBef>
              <a:buNone/>
            </a:pPr>
            <a:r>
              <a:rPr lang="en-US" sz="1600" spc="-51" dirty="0"/>
              <a:t>Introducing the </a:t>
            </a:r>
            <a:r>
              <a:rPr lang="en-US" sz="1600" spc="-51" dirty="0" smtClean="0"/>
              <a:t>SQL Database </a:t>
            </a:r>
            <a:r>
              <a:rPr lang="en-US" sz="1600" spc="-51" dirty="0"/>
              <a:t>management portal</a:t>
            </a:r>
          </a:p>
          <a:p>
            <a:pPr marL="3175" lvl="1" indent="0" defTabSz="914325">
              <a:spcBef>
                <a:spcPts val="900"/>
              </a:spcBef>
              <a:buNone/>
            </a:pPr>
            <a:r>
              <a:rPr lang="en-US" sz="1600" spc="-51" dirty="0"/>
              <a:t>Web designers for tables, views, stored procs</a:t>
            </a:r>
          </a:p>
          <a:p>
            <a:pPr marL="3175" lvl="1" indent="0" defTabSz="914325">
              <a:spcBef>
                <a:spcPts val="900"/>
              </a:spcBef>
              <a:buNone/>
            </a:pPr>
            <a:r>
              <a:rPr lang="en-US" sz="1600" spc="-51" dirty="0"/>
              <a:t>Interactive query editing and execution</a:t>
            </a:r>
            <a:br>
              <a:rPr lang="en-US" sz="1600" spc="-51" dirty="0"/>
            </a:br>
            <a:endParaRPr lang="en-US" sz="2000" dirty="0" smtClean="0"/>
          </a:p>
          <a:p>
            <a:pPr marL="3175" indent="0" defTabSz="914325">
              <a:spcBef>
                <a:spcPts val="0"/>
              </a:spcBef>
              <a:spcAft>
                <a:spcPts val="300"/>
              </a:spcAft>
              <a:buNone/>
            </a:pPr>
            <a:r>
              <a:rPr lang="en-US" spc="-100" dirty="0">
                <a:solidFill>
                  <a:schemeClr val="accent2">
                    <a:alpha val="99000"/>
                  </a:schemeClr>
                </a:solidFill>
                <a:latin typeface="Segoe UI Light" pitchFamily="34" charset="0"/>
              </a:rPr>
              <a:t>Rich client database development</a:t>
            </a:r>
          </a:p>
          <a:p>
            <a:pPr marL="3175" lvl="1" indent="0" defTabSz="914325">
              <a:spcBef>
                <a:spcPts val="900"/>
              </a:spcBef>
              <a:buNone/>
            </a:pPr>
            <a:r>
              <a:rPr lang="en-US" sz="1600" spc="-51" dirty="0"/>
              <a:t>Introducing SQL Server Data Tools (SSDT)</a:t>
            </a:r>
          </a:p>
          <a:p>
            <a:pPr marL="3175" lvl="1" indent="0" defTabSz="914325">
              <a:spcBef>
                <a:spcPts val="900"/>
              </a:spcBef>
              <a:buNone/>
            </a:pPr>
            <a:r>
              <a:rPr lang="en-US" sz="1600" spc="-51" dirty="0"/>
              <a:t>Visual Studio IDE for database development</a:t>
            </a:r>
          </a:p>
          <a:p>
            <a:pPr marL="3175" lvl="1" indent="0" defTabSz="914325">
              <a:spcBef>
                <a:spcPts val="900"/>
              </a:spcBef>
              <a:buNone/>
            </a:pPr>
            <a:r>
              <a:rPr lang="en-US" sz="1600" spc="-51" dirty="0"/>
              <a:t>Includes modern designers and projects with declarative, </a:t>
            </a:r>
            <a:r>
              <a:rPr lang="en-US" sz="1600" spc="-51" dirty="0" smtClean="0"/>
              <a:t/>
            </a:r>
            <a:br>
              <a:rPr lang="en-US" sz="1600" spc="-51" dirty="0" smtClean="0"/>
            </a:br>
            <a:r>
              <a:rPr lang="en-US" sz="1600" spc="-51" dirty="0" smtClean="0"/>
              <a:t>model-driven </a:t>
            </a:r>
            <a:r>
              <a:rPr lang="en-US" sz="1600" spc="-51" dirty="0"/>
              <a:t>development</a:t>
            </a:r>
          </a:p>
          <a:p>
            <a:pPr marL="3175" lvl="1" indent="0" defTabSz="914325">
              <a:spcBef>
                <a:spcPts val="900"/>
              </a:spcBef>
              <a:buNone/>
            </a:pPr>
            <a:r>
              <a:rPr lang="en-US" sz="1600" spc="-51" dirty="0"/>
              <a:t>Develop and test in both connected and disconnected states</a:t>
            </a:r>
          </a:p>
          <a:p>
            <a:pPr marL="3175" lvl="1" indent="0" defTabSz="914325">
              <a:spcBef>
                <a:spcPts val="900"/>
              </a:spcBef>
              <a:buNone/>
            </a:pPr>
            <a:r>
              <a:rPr lang="en-US" sz="1600" spc="-51" dirty="0"/>
              <a:t>Platform targeting for both SQL Server (2005 and above) </a:t>
            </a:r>
            <a:r>
              <a:rPr lang="en-US" sz="1600" spc="-51" dirty="0" smtClean="0"/>
              <a:t/>
            </a:r>
            <a:br>
              <a:rPr lang="en-US" sz="1600" spc="-51" dirty="0" smtClean="0"/>
            </a:br>
            <a:r>
              <a:rPr lang="en-US" sz="1600" spc="-51" dirty="0" smtClean="0"/>
              <a:t>and SQL Database</a:t>
            </a:r>
            <a:endParaRPr lang="en-US" sz="1600" spc="-51" dirty="0"/>
          </a:p>
          <a:p>
            <a:pPr marL="3175" lvl="1" indent="0" defTabSz="914325">
              <a:spcBef>
                <a:spcPts val="900"/>
              </a:spcBef>
              <a:buNone/>
            </a:pPr>
            <a:r>
              <a:rPr lang="en-US" sz="1600" spc="-51" dirty="0"/>
              <a:t>Get it free with Web PI, with SQL Server 2012 and with Visual Studio </a:t>
            </a:r>
            <a:r>
              <a:rPr lang="en-US" sz="1600" spc="-51" dirty="0" smtClean="0"/>
              <a:t>2012 RC</a:t>
            </a:r>
            <a:endParaRPr lang="en-US" sz="1600" spc="-51" dirty="0"/>
          </a:p>
        </p:txBody>
      </p:sp>
    </p:spTree>
    <p:extLst>
      <p:ext uri="{BB962C8B-B14F-4D97-AF65-F5344CB8AC3E}">
        <p14:creationId xmlns:p14="http://schemas.microsoft.com/office/powerpoint/2010/main" val="23788089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500"/>
                                        <p:tgtEl>
                                          <p:spTgt spid="7">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500"/>
                                        <p:tgtEl>
                                          <p:spTgt spid="7">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25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7">
                                            <p:txEl>
                                              <p:pRg st="5" end="5"/>
                                            </p:txEl>
                                          </p:spTgt>
                                        </p:tgtEl>
                                        <p:attrNameLst>
                                          <p:attrName>style.visibility</p:attrName>
                                        </p:attrNameLst>
                                      </p:cBhvr>
                                      <p:to>
                                        <p:strVal val="visible"/>
                                      </p:to>
                                    </p:set>
                                    <p:animEffect transition="in" filter="fade">
                                      <p:cBhvr>
                                        <p:cTn id="33" dur="500"/>
                                        <p:tgtEl>
                                          <p:spTgt spid="7">
                                            <p:txEl>
                                              <p:pRg st="5" end="5"/>
                                            </p:txEl>
                                          </p:spTgt>
                                        </p:tgtEl>
                                      </p:cBhvr>
                                    </p:animEffect>
                                  </p:childTnLst>
                                </p:cTn>
                              </p:par>
                              <p:par>
                                <p:cTn id="34" presetID="10" presetClass="entr" presetSubtype="0" fill="hold" grpId="0" nodeType="withEffect">
                                  <p:stCondLst>
                                    <p:cond delay="250"/>
                                  </p:stCondLst>
                                  <p:childTnLst>
                                    <p:set>
                                      <p:cBhvr>
                                        <p:cTn id="35" dur="1" fill="hold">
                                          <p:stCondLst>
                                            <p:cond delay="0"/>
                                          </p:stCondLst>
                                        </p:cTn>
                                        <p:tgtEl>
                                          <p:spTgt spid="7">
                                            <p:txEl>
                                              <p:pRg st="6" end="6"/>
                                            </p:txEl>
                                          </p:spTgt>
                                        </p:tgtEl>
                                        <p:attrNameLst>
                                          <p:attrName>style.visibility</p:attrName>
                                        </p:attrNameLst>
                                      </p:cBhvr>
                                      <p:to>
                                        <p:strVal val="visible"/>
                                      </p:to>
                                    </p:set>
                                    <p:animEffect transition="in" filter="fade">
                                      <p:cBhvr>
                                        <p:cTn id="36" dur="500"/>
                                        <p:tgtEl>
                                          <p:spTgt spid="7">
                                            <p:txEl>
                                              <p:pRg st="6" end="6"/>
                                            </p:txEl>
                                          </p:spTgt>
                                        </p:tgtEl>
                                      </p:cBhvr>
                                    </p:animEffect>
                                  </p:childTnLst>
                                </p:cTn>
                              </p:par>
                              <p:par>
                                <p:cTn id="37" presetID="10" presetClass="entr" presetSubtype="0" fill="hold" grpId="0" nodeType="withEffect">
                                  <p:stCondLst>
                                    <p:cond delay="250"/>
                                  </p:stCondLst>
                                  <p:childTnLst>
                                    <p:set>
                                      <p:cBhvr>
                                        <p:cTn id="38" dur="1" fill="hold">
                                          <p:stCondLst>
                                            <p:cond delay="0"/>
                                          </p:stCondLst>
                                        </p:cTn>
                                        <p:tgtEl>
                                          <p:spTgt spid="7">
                                            <p:txEl>
                                              <p:pRg st="7" end="7"/>
                                            </p:txEl>
                                          </p:spTgt>
                                        </p:tgtEl>
                                        <p:attrNameLst>
                                          <p:attrName>style.visibility</p:attrName>
                                        </p:attrNameLst>
                                      </p:cBhvr>
                                      <p:to>
                                        <p:strVal val="visible"/>
                                      </p:to>
                                    </p:set>
                                    <p:animEffect transition="in" filter="fade">
                                      <p:cBhvr>
                                        <p:cTn id="39" dur="500"/>
                                        <p:tgtEl>
                                          <p:spTgt spid="7">
                                            <p:txEl>
                                              <p:pRg st="7" end="7"/>
                                            </p:txEl>
                                          </p:spTgt>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7">
                                            <p:txEl>
                                              <p:pRg st="9" end="9"/>
                                            </p:txEl>
                                          </p:spTgt>
                                        </p:tgtEl>
                                        <p:attrNameLst>
                                          <p:attrName>style.visibility</p:attrName>
                                        </p:attrNameLst>
                                      </p:cBhvr>
                                      <p:to>
                                        <p:strVal val="visible"/>
                                      </p:to>
                                    </p:set>
                                    <p:animEffect transition="in" filter="fade">
                                      <p:cBhvr>
                                        <p:cTn id="45" dur="500"/>
                                        <p:tgtEl>
                                          <p:spTgt spid="7">
                                            <p:txEl>
                                              <p:pRg st="9" end="9"/>
                                            </p:txEl>
                                          </p:spTgt>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Your </a:t>
            </a:r>
            <a:r>
              <a:rPr lang="en-US" dirty="0" smtClean="0">
                <a:solidFill>
                  <a:srgbClr val="92D050"/>
                </a:solidFill>
              </a:rPr>
              <a:t>Database</a:t>
            </a:r>
            <a:endParaRPr lang="en-US" dirty="0">
              <a:solidFill>
                <a:srgbClr val="92D050"/>
              </a:solidFill>
            </a:endParaRPr>
          </a:p>
        </p:txBody>
      </p:sp>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657" y="1984027"/>
            <a:ext cx="4294491" cy="2415652"/>
          </a:xfrm>
          <a:prstGeom prst="rect">
            <a:avLst/>
          </a:prstGeom>
        </p:spPr>
      </p:pic>
      <p:sp>
        <p:nvSpPr>
          <p:cNvPr id="4" name="Text Placeholder 3"/>
          <p:cNvSpPr>
            <a:spLocks noGrp="1"/>
          </p:cNvSpPr>
          <p:nvPr>
            <p:ph type="body" sz="quarter" idx="10"/>
          </p:nvPr>
        </p:nvSpPr>
        <p:spPr/>
        <p:txBody>
          <a:bodyPr/>
          <a:lstStyle/>
          <a:p>
            <a:endParaRPr lang="en-US"/>
          </a:p>
        </p:txBody>
      </p:sp>
      <p:sp>
        <p:nvSpPr>
          <p:cNvPr id="6" name="Content Placeholder 2"/>
          <p:cNvSpPr txBox="1">
            <a:spLocks/>
          </p:cNvSpPr>
          <p:nvPr/>
        </p:nvSpPr>
        <p:spPr>
          <a:xfrm>
            <a:off x="63230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Data-tier Application Framework </a:t>
            </a:r>
            <a:br>
              <a:rPr lang="en-US" sz="2800" spc="-100" dirty="0">
                <a:solidFill>
                  <a:schemeClr val="accent2">
                    <a:alpha val="99000"/>
                  </a:schemeClr>
                </a:solidFill>
                <a:latin typeface="Segoe UI Light" pitchFamily="34" charset="0"/>
              </a:rPr>
            </a:br>
            <a:r>
              <a:rPr lang="en-US" sz="2800" spc="-100" dirty="0">
                <a:solidFill>
                  <a:schemeClr val="accent2">
                    <a:alpha val="99000"/>
                  </a:schemeClr>
                </a:solidFill>
                <a:latin typeface="Segoe UI Light" pitchFamily="34" charset="0"/>
              </a:rPr>
              <a:t>(DAC Fx)</a:t>
            </a:r>
          </a:p>
          <a:p>
            <a:pPr marL="3175" lvl="1" indent="0" defTabSz="914325">
              <a:spcBef>
                <a:spcPts val="900"/>
              </a:spcBef>
              <a:buNone/>
            </a:pPr>
            <a:r>
              <a:rPr lang="en-US" sz="1400" spc="-51" dirty="0"/>
              <a:t>Alternative to traditional script based approach</a:t>
            </a:r>
          </a:p>
          <a:p>
            <a:pPr marL="3175" lvl="1" indent="0" defTabSz="914325">
              <a:spcBef>
                <a:spcPts val="900"/>
              </a:spcBef>
              <a:buNone/>
            </a:pPr>
            <a:r>
              <a:rPr lang="en-US" sz="1400" spc="-51" dirty="0"/>
              <a:t>Dramatically simplifies deployment, migration and versioning of databases</a:t>
            </a:r>
          </a:p>
          <a:p>
            <a:pPr marL="3175" lvl="1" indent="0" defTabSz="914325">
              <a:spcBef>
                <a:spcPts val="900"/>
              </a:spcBef>
              <a:buNone/>
            </a:pPr>
            <a:r>
              <a:rPr lang="en-US" sz="1400" spc="-51" dirty="0"/>
              <a:t>Provides a single unit of deployment for schema (dacpac) or for schema </a:t>
            </a:r>
            <a:r>
              <a:rPr lang="en-US" sz="1400" spc="-51" dirty="0" smtClean="0"/>
              <a:t/>
            </a:r>
            <a:br>
              <a:rPr lang="en-US" sz="1400" spc="-51" dirty="0" smtClean="0"/>
            </a:br>
            <a:r>
              <a:rPr lang="en-US" sz="1400" spc="-51" dirty="0" smtClean="0"/>
              <a:t>+ </a:t>
            </a:r>
            <a:r>
              <a:rPr lang="en-US" sz="1400" spc="-51" dirty="0"/>
              <a:t>data (bacpac)</a:t>
            </a:r>
          </a:p>
          <a:p>
            <a:pPr marL="3175" lvl="1" indent="0" defTabSz="914325">
              <a:spcBef>
                <a:spcPts val="900"/>
              </a:spcBef>
              <a:buNone/>
            </a:pPr>
            <a:r>
              <a:rPr lang="en-US" sz="1400" spc="-51" dirty="0"/>
              <a:t>Supports automatic versioning of database schemas</a:t>
            </a:r>
          </a:p>
          <a:p>
            <a:pPr marL="3175" lvl="1" indent="0" defTabSz="914325">
              <a:spcBef>
                <a:spcPts val="900"/>
              </a:spcBef>
              <a:buNone/>
            </a:pPr>
            <a:r>
              <a:rPr lang="en-US" sz="1400" spc="-51" dirty="0"/>
              <a:t>Supports platform targeting for both SQL Server (2005 and above) </a:t>
            </a:r>
            <a:r>
              <a:rPr lang="en-US" sz="1400" spc="-51" dirty="0" smtClean="0"/>
              <a:t/>
            </a:r>
            <a:br>
              <a:rPr lang="en-US" sz="1400" spc="-51" dirty="0" smtClean="0"/>
            </a:br>
            <a:r>
              <a:rPr lang="en-US" sz="1400" spc="-51" dirty="0" smtClean="0"/>
              <a:t>and SQL Database</a:t>
            </a:r>
            <a:endParaRPr lang="en-US" sz="1400" spc="-51" dirty="0"/>
          </a:p>
          <a:p>
            <a:pPr marL="3175" lvl="1" indent="0" defTabSz="914325">
              <a:spcBef>
                <a:spcPts val="900"/>
              </a:spcBef>
              <a:buNone/>
            </a:pPr>
            <a:r>
              <a:rPr lang="en-US" sz="1400" spc="-51" dirty="0"/>
              <a:t>Build from scratch or extract from existing db</a:t>
            </a:r>
            <a:br>
              <a:rPr lang="en-US" sz="1400" spc="-51" dirty="0"/>
            </a:br>
            <a:endParaRPr lang="en-US" sz="1800" dirty="0" smtClean="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How to get the latest DAC Fx</a:t>
            </a:r>
          </a:p>
          <a:p>
            <a:pPr marL="3175" lvl="1" indent="0" defTabSz="914325">
              <a:spcBef>
                <a:spcPts val="900"/>
              </a:spcBef>
              <a:buNone/>
            </a:pPr>
            <a:r>
              <a:rPr lang="en-US" sz="1400" spc="-51" dirty="0"/>
              <a:t>With SQL Server Data Tools</a:t>
            </a:r>
          </a:p>
          <a:p>
            <a:pPr marL="3175" lvl="1" indent="0" defTabSz="914325">
              <a:spcBef>
                <a:spcPts val="900"/>
              </a:spcBef>
              <a:buNone/>
            </a:pPr>
            <a:r>
              <a:rPr lang="en-US" sz="1400" spc="-51" dirty="0"/>
              <a:t>With SQL Server 2012 Management Studio</a:t>
            </a:r>
          </a:p>
          <a:p>
            <a:pPr marL="3175" lvl="1" indent="0" defTabSz="914325">
              <a:spcBef>
                <a:spcPts val="900"/>
              </a:spcBef>
              <a:buNone/>
            </a:pPr>
            <a:r>
              <a:rPr lang="en-US" sz="1400" spc="-51" dirty="0"/>
              <a:t>With </a:t>
            </a:r>
            <a:r>
              <a:rPr lang="en-US" sz="1400" spc="-51" dirty="0" smtClean="0"/>
              <a:t>SQL Database </a:t>
            </a:r>
            <a:r>
              <a:rPr lang="en-US" sz="1400" spc="-51" dirty="0"/>
              <a:t>Import/Export Service</a:t>
            </a:r>
          </a:p>
          <a:p>
            <a:pPr marL="3175" lvl="1" indent="0" defTabSz="914325">
              <a:spcBef>
                <a:spcPts val="900"/>
              </a:spcBef>
              <a:buNone/>
            </a:pPr>
            <a:r>
              <a:rPr lang="en-US" sz="1400" b="1" spc="-51" dirty="0"/>
              <a:t>Via sqldacexamples.codeplex.com</a:t>
            </a:r>
          </a:p>
        </p:txBody>
      </p:sp>
    </p:spTree>
    <p:extLst>
      <p:ext uri="{BB962C8B-B14F-4D97-AF65-F5344CB8AC3E}">
        <p14:creationId xmlns:p14="http://schemas.microsoft.com/office/powerpoint/2010/main" val="39330451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500"/>
                                        <p:tgtEl>
                                          <p:spTgt spid="6">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fade">
                                      <p:cBhvr>
                                        <p:cTn id="36" dur="500"/>
                                        <p:tgtEl>
                                          <p:spTgt spid="6">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Effect transition="in" filter="fade">
                                      <p:cBhvr>
                                        <p:cTn id="39" dur="500"/>
                                        <p:tgtEl>
                                          <p:spTgt spid="6">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fade">
                                      <p:cBhvr>
                                        <p:cTn id="42" dur="500"/>
                                        <p:tgtEl>
                                          <p:spTgt spid="6">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animEffect transition="in" filter="fade">
                                      <p:cBhvr>
                                        <p:cTn id="45"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4950587" cy="1523494"/>
          </a:xfrm>
        </p:spPr>
        <p:txBody>
          <a:bodyPr/>
          <a:lstStyle/>
          <a:p>
            <a:r>
              <a:rPr lang="en-US" dirty="0"/>
              <a:t>DAC deployment from Visual Studio</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21645142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a:t>Secure your </a:t>
            </a:r>
            <a:r>
              <a:rPr lang="en-US" dirty="0" smtClean="0"/>
              <a:t/>
            </a:r>
            <a:br>
              <a:rPr lang="en-US" dirty="0" smtClean="0"/>
            </a:br>
            <a:r>
              <a:rPr lang="en-US" dirty="0" smtClean="0"/>
              <a:t>Database</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1447800"/>
            <a:ext cx="5803901" cy="2243691"/>
          </a:xfrm>
        </p:spPr>
        <p:txBody>
          <a:bodyPr/>
          <a:lstStyle/>
          <a:p>
            <a:r>
              <a:rPr lang="en-US" dirty="0"/>
              <a:t>There are two </a:t>
            </a:r>
            <a:r>
              <a:rPr lang="en-US" dirty="0" smtClean="0"/>
              <a:t/>
            </a:r>
            <a:br>
              <a:rPr lang="en-US" dirty="0" smtClean="0"/>
            </a:br>
            <a:r>
              <a:rPr lang="en-US" dirty="0" smtClean="0"/>
              <a:t>ways </a:t>
            </a:r>
            <a:r>
              <a:rPr lang="en-US" dirty="0"/>
              <a:t>to secure </a:t>
            </a:r>
            <a:r>
              <a:rPr lang="en-US" dirty="0" smtClean="0"/>
              <a:t/>
            </a:r>
            <a:br>
              <a:rPr lang="en-US" dirty="0" smtClean="0"/>
            </a:br>
            <a:r>
              <a:rPr lang="en-US" dirty="0" smtClean="0"/>
              <a:t>a database:</a:t>
            </a:r>
            <a:endParaRPr lang="en-US" dirty="0"/>
          </a:p>
        </p:txBody>
      </p:sp>
      <p:sp>
        <p:nvSpPr>
          <p:cNvPr id="5" name="Rounded Rectangle 4"/>
          <p:cNvSpPr/>
          <p:nvPr/>
        </p:nvSpPr>
        <p:spPr bwMode="auto">
          <a:xfrm>
            <a:off x="5865813" y="319872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TextBox 6"/>
          <p:cNvSpPr txBox="1"/>
          <p:nvPr/>
        </p:nvSpPr>
        <p:spPr>
          <a:xfrm>
            <a:off x="7414577" y="3480068"/>
            <a:ext cx="3368278" cy="1077218"/>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200" dirty="0" smtClean="0"/>
              <a:t>Within the Database</a:t>
            </a:r>
            <a:endParaRPr lang="en-US" altLang="zh-CN" sz="3200" dirty="0"/>
          </a:p>
        </p:txBody>
      </p:sp>
      <p:sp>
        <p:nvSpPr>
          <p:cNvPr id="9" name="Rounded Rectangle 8"/>
          <p:cNvSpPr/>
          <p:nvPr/>
        </p:nvSpPr>
        <p:spPr bwMode="auto">
          <a:xfrm>
            <a:off x="5865813" y="144780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0" name="TextBox 9"/>
          <p:cNvSpPr txBox="1"/>
          <p:nvPr/>
        </p:nvSpPr>
        <p:spPr>
          <a:xfrm>
            <a:off x="7414577" y="1975370"/>
            <a:ext cx="3368278" cy="584775"/>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200" dirty="0" smtClean="0"/>
              <a:t>On the Server</a:t>
            </a:r>
            <a:endParaRPr lang="en-US" altLang="zh-CN" sz="3200" dirty="0"/>
          </a:p>
        </p:txBody>
      </p:sp>
      <p:sp>
        <p:nvSpPr>
          <p:cNvPr id="12" name="Freeform 58"/>
          <p:cNvSpPr>
            <a:spLocks noEditPoints="1"/>
          </p:cNvSpPr>
          <p:nvPr/>
        </p:nvSpPr>
        <p:spPr bwMode="black">
          <a:xfrm>
            <a:off x="6032296" y="1705536"/>
            <a:ext cx="1024996" cy="109861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13" name="Freeform 83"/>
          <p:cNvSpPr>
            <a:spLocks noEditPoints="1"/>
          </p:cNvSpPr>
          <p:nvPr/>
        </p:nvSpPr>
        <p:spPr bwMode="black">
          <a:xfrm>
            <a:off x="6035798" y="3465419"/>
            <a:ext cx="1027116" cy="1084254"/>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82751475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 Database Firewall</a:t>
            </a:r>
            <a:endParaRPr lang="en-US" dirty="0"/>
          </a:p>
        </p:txBody>
      </p:sp>
      <p:sp>
        <p:nvSpPr>
          <p:cNvPr id="5" name="Content Placeholder 4"/>
          <p:cNvSpPr>
            <a:spLocks noGrp="1"/>
          </p:cNvSpPr>
          <p:nvPr>
            <p:ph type="body" sz="quarter" idx="10"/>
          </p:nvPr>
        </p:nvSpPr>
        <p:spPr>
          <a:xfrm>
            <a:off x="565435" y="1584433"/>
            <a:ext cx="8284275" cy="2146742"/>
          </a:xfrm>
        </p:spPr>
        <p:txBody>
          <a:bodyPr/>
          <a:lstStyle/>
          <a:p>
            <a:r>
              <a:rPr lang="en-US" sz="2800" dirty="0" smtClean="0">
                <a:solidFill>
                  <a:schemeClr val="accent2"/>
                </a:solidFill>
              </a:rPr>
              <a:t>IP Address-based access control for SQL Database</a:t>
            </a:r>
          </a:p>
          <a:p>
            <a:r>
              <a:rPr lang="en-US" sz="1800" dirty="0" smtClean="0"/>
              <a:t>No IP authorized by default</a:t>
            </a:r>
            <a:endParaRPr lang="en-US" sz="1800" dirty="0"/>
          </a:p>
          <a:p>
            <a:r>
              <a:rPr lang="en-US" sz="2800" dirty="0" smtClean="0">
                <a:solidFill>
                  <a:schemeClr val="accent2"/>
                </a:solidFill>
              </a:rPr>
              <a:t>Configurable using the SQL Database Portal</a:t>
            </a:r>
          </a:p>
          <a:p>
            <a:r>
              <a:rPr lang="en-US" sz="2800" dirty="0" smtClean="0">
                <a:solidFill>
                  <a:schemeClr val="accent2"/>
                </a:solidFill>
              </a:rPr>
              <a:t>Option to disable/enable access from applications hosted in Windows Azure</a:t>
            </a:r>
            <a:endParaRPr lang="en-US" sz="2800" dirty="0">
              <a:solidFill>
                <a:schemeClr val="accent2"/>
              </a:solidFill>
            </a:endParaRPr>
          </a:p>
        </p:txBody>
      </p:sp>
    </p:spTree>
    <p:extLst>
      <p:ext uri="{BB962C8B-B14F-4D97-AF65-F5344CB8AC3E}">
        <p14:creationId xmlns:p14="http://schemas.microsoft.com/office/powerpoint/2010/main" val="1340337408"/>
      </p:ext>
    </p:extLst>
  </p:cSld>
  <p:clrMapOvr>
    <a:masterClrMapping/>
  </p:clrMapOvr>
  <mc:AlternateContent xmlns:mc="http://schemas.openxmlformats.org/markup-compatibility/2006" xmlns:p14="http://schemas.microsoft.com/office/powerpoint/2010/main">
    <mc:Choice Requires="p14">
      <p:transition spd="med" advTm="4078">
        <p14:prism/>
      </p:transition>
    </mc:Choice>
    <mc:Fallback xmlns="">
      <p:transition spd="med" advTm="4078">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Server Benefits</a:t>
            </a:r>
            <a:endParaRPr lang="en-US" dirty="0"/>
          </a:p>
        </p:txBody>
      </p:sp>
      <p:sp>
        <p:nvSpPr>
          <p:cNvPr id="6" name="Content Placeholder 2"/>
          <p:cNvSpPr txBox="1">
            <a:spLocks/>
          </p:cNvSpPr>
          <p:nvPr/>
        </p:nvSpPr>
        <p:spPr>
          <a:xfrm>
            <a:off x="5791200" y="1434269"/>
            <a:ext cx="5876925"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smtClean="0">
                <a:solidFill>
                  <a:schemeClr val="accent2">
                    <a:alpha val="99000"/>
                  </a:schemeClr>
                </a:solidFill>
                <a:latin typeface="Segoe UI Light" pitchFamily="34" charset="0"/>
              </a:rPr>
              <a:t>Server </a:t>
            </a:r>
            <a:r>
              <a:rPr lang="en-US" sz="2800" spc="-100" dirty="0">
                <a:solidFill>
                  <a:schemeClr val="accent2">
                    <a:alpha val="99000"/>
                  </a:schemeClr>
                </a:solidFill>
                <a:latin typeface="Segoe UI Light" pitchFamily="34" charset="0"/>
              </a:rPr>
              <a:t>identity and access control</a:t>
            </a:r>
          </a:p>
          <a:p>
            <a:pPr marL="3175" lvl="1" indent="0" defTabSz="914325">
              <a:spcBef>
                <a:spcPts val="900"/>
              </a:spcBef>
              <a:buNone/>
            </a:pPr>
            <a:r>
              <a:rPr lang="en-US" sz="2000" spc="-51" dirty="0"/>
              <a:t>SQL authentication </a:t>
            </a:r>
            <a:r>
              <a:rPr lang="en-US" sz="2000" spc="-51" dirty="0" smtClean="0"/>
              <a:t>supported </a:t>
            </a:r>
            <a:endParaRPr lang="en-US" sz="2000" spc="-51" dirty="0"/>
          </a:p>
          <a:p>
            <a:pPr marL="3175" lvl="1" indent="0" defTabSz="914325">
              <a:spcBef>
                <a:spcPts val="900"/>
              </a:spcBef>
              <a:buNone/>
            </a:pPr>
            <a:r>
              <a:rPr lang="en-US" sz="2000" spc="-51" dirty="0"/>
              <a:t>Integrated authentication not supported</a:t>
            </a:r>
          </a:p>
          <a:p>
            <a:pPr marL="3175" lvl="1" indent="0" defTabSz="914325">
              <a:spcBef>
                <a:spcPts val="900"/>
              </a:spcBef>
              <a:buNone/>
            </a:pPr>
            <a:r>
              <a:rPr lang="en-US" sz="2000" spc="-51" dirty="0"/>
              <a:t>Connect to </a:t>
            </a:r>
            <a:r>
              <a:rPr lang="en-US" sz="2000" b="1" spc="-51" dirty="0"/>
              <a:t>master</a:t>
            </a:r>
            <a:r>
              <a:rPr lang="en-US" sz="2000" spc="-51" dirty="0"/>
              <a:t> to administer logins and create / drop databases</a:t>
            </a:r>
          </a:p>
          <a:p>
            <a:pPr marL="3175" lvl="1" indent="0" defTabSz="914325">
              <a:spcBef>
                <a:spcPts val="900"/>
              </a:spcBef>
              <a:buNone/>
            </a:pPr>
            <a:r>
              <a:rPr lang="en-US" sz="2000" spc="-51" dirty="0"/>
              <a:t>The admin login (configured during service provisioning) is like </a:t>
            </a:r>
            <a:r>
              <a:rPr lang="en-US" sz="2000" b="1" spc="-51" dirty="0"/>
              <a:t>sa</a:t>
            </a:r>
          </a:p>
          <a:p>
            <a:pPr marL="3175" lvl="1" indent="0" defTabSz="914325">
              <a:spcBef>
                <a:spcPts val="900"/>
              </a:spcBef>
              <a:buNone/>
            </a:pPr>
            <a:r>
              <a:rPr lang="en-US" sz="2000" spc="-51" dirty="0"/>
              <a:t>The admin login has full rights on the server (and all databases) and should only be used for  administration</a:t>
            </a:r>
          </a:p>
          <a:p>
            <a:pPr marL="3175" lvl="1" indent="0" defTabSz="914325">
              <a:spcBef>
                <a:spcPts val="900"/>
              </a:spcBef>
              <a:buNone/>
            </a:pPr>
            <a:r>
              <a:rPr lang="en-US" sz="2000" spc="-51" dirty="0"/>
              <a:t>Manage logins with  CREATE / ALTER / DROP LOGIN commands</a:t>
            </a:r>
          </a:p>
          <a:p>
            <a:pPr marL="3175" lvl="1" indent="0" defTabSz="914325">
              <a:spcBef>
                <a:spcPts val="900"/>
              </a:spcBef>
              <a:buNone/>
            </a:pPr>
            <a:r>
              <a:rPr lang="en-US" sz="2000" spc="-51" dirty="0"/>
              <a:t>Membership in the </a:t>
            </a:r>
            <a:r>
              <a:rPr lang="en-US" sz="2000" b="1" spc="-51" dirty="0"/>
              <a:t>loginmanager</a:t>
            </a:r>
            <a:r>
              <a:rPr lang="en-US" sz="2000" spc="-51" dirty="0"/>
              <a:t> server role grants CREATE / ALTER / DROP LOGIN </a:t>
            </a:r>
            <a:r>
              <a:rPr lang="en-US" sz="2000" spc="-51" dirty="0" smtClean="0"/>
              <a:t>privileges</a:t>
            </a:r>
            <a:endParaRPr lang="en-US" sz="2000" spc="-51" dirty="0"/>
          </a:p>
          <a:p>
            <a:pPr marL="3175" lvl="1" indent="0" defTabSz="914325">
              <a:spcBef>
                <a:spcPts val="900"/>
              </a:spcBef>
              <a:buNone/>
            </a:pPr>
            <a:r>
              <a:rPr lang="en-US" sz="2000" spc="-51" dirty="0"/>
              <a:t>Membership in the </a:t>
            </a:r>
            <a:r>
              <a:rPr lang="en-US" sz="2000" b="1" spc="-51" dirty="0"/>
              <a:t>dbmanager</a:t>
            </a:r>
            <a:r>
              <a:rPr lang="en-US" sz="2000" spc="-51" dirty="0"/>
              <a:t> server role grants CREATE / DROP DATABASE privileges</a:t>
            </a:r>
          </a:p>
        </p:txBody>
      </p:sp>
      <p:sp>
        <p:nvSpPr>
          <p:cNvPr id="9" name="Freeform 58"/>
          <p:cNvSpPr>
            <a:spLocks noEditPoints="1"/>
          </p:cNvSpPr>
          <p:nvPr/>
        </p:nvSpPr>
        <p:spPr bwMode="black">
          <a:xfrm>
            <a:off x="1064517" y="1668036"/>
            <a:ext cx="3551570" cy="380664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287266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Database Benefits</a:t>
            </a:r>
            <a:endParaRPr lang="en-US" dirty="0"/>
          </a:p>
        </p:txBody>
      </p:sp>
      <p:sp>
        <p:nvSpPr>
          <p:cNvPr id="7" name="Content Placeholder 2"/>
          <p:cNvSpPr txBox="1">
            <a:spLocks/>
          </p:cNvSpPr>
          <p:nvPr/>
        </p:nvSpPr>
        <p:spPr>
          <a:xfrm>
            <a:off x="520701" y="1434269"/>
            <a:ext cx="6090306" cy="4187300"/>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smtClean="0">
                <a:solidFill>
                  <a:schemeClr val="accent2">
                    <a:alpha val="99000"/>
                  </a:schemeClr>
                </a:solidFill>
                <a:latin typeface="Segoe UI Light" pitchFamily="34" charset="0"/>
              </a:rPr>
              <a:t>Database </a:t>
            </a:r>
            <a:r>
              <a:rPr lang="en-US" sz="2800" spc="-100" dirty="0">
                <a:solidFill>
                  <a:schemeClr val="accent2">
                    <a:alpha val="99000"/>
                  </a:schemeClr>
                </a:solidFill>
                <a:latin typeface="Segoe UI Light" pitchFamily="34" charset="0"/>
              </a:rPr>
              <a:t>identity and access control</a:t>
            </a:r>
          </a:p>
          <a:p>
            <a:pPr marL="3175" lvl="1" indent="0" defTabSz="914325">
              <a:spcBef>
                <a:spcPts val="900"/>
              </a:spcBef>
              <a:buNone/>
            </a:pPr>
            <a:r>
              <a:rPr lang="en-US" sz="1800" spc="-51" dirty="0"/>
              <a:t>Logins must have an associated user account </a:t>
            </a:r>
          </a:p>
          <a:p>
            <a:pPr marL="3175" lvl="1" indent="0" defTabSz="914325">
              <a:spcBef>
                <a:spcPts val="900"/>
              </a:spcBef>
              <a:buNone/>
            </a:pPr>
            <a:r>
              <a:rPr lang="en-US" sz="1800" spc="-51" dirty="0"/>
              <a:t>The admin login is automatically associated with a special user known as </a:t>
            </a:r>
            <a:r>
              <a:rPr lang="en-US" sz="1800" b="1" spc="-51" dirty="0"/>
              <a:t>dbo</a:t>
            </a:r>
            <a:r>
              <a:rPr lang="en-US" sz="1800" spc="-51" dirty="0"/>
              <a:t> (database owner)</a:t>
            </a:r>
          </a:p>
          <a:p>
            <a:pPr marL="3175" lvl="1" indent="0" defTabSz="914325">
              <a:spcBef>
                <a:spcPts val="900"/>
              </a:spcBef>
              <a:buNone/>
            </a:pPr>
            <a:r>
              <a:rPr lang="en-US" sz="1800" spc="-51" dirty="0"/>
              <a:t>The dbo has full rights in the database and should only be used for administration</a:t>
            </a:r>
          </a:p>
          <a:p>
            <a:pPr marL="3175" lvl="1" indent="0" defTabSz="914325">
              <a:spcBef>
                <a:spcPts val="900"/>
              </a:spcBef>
              <a:buNone/>
            </a:pPr>
            <a:r>
              <a:rPr lang="en-US" sz="1800" spc="-51" dirty="0"/>
              <a:t>Manage users with CREATE / ALTER / DROP USER commands</a:t>
            </a:r>
          </a:p>
          <a:p>
            <a:pPr marL="3175" lvl="1" indent="0" defTabSz="914325">
              <a:spcBef>
                <a:spcPts val="900"/>
              </a:spcBef>
              <a:buNone/>
            </a:pPr>
            <a:r>
              <a:rPr lang="en-US" sz="1800" spc="-51" dirty="0"/>
              <a:t>Add users to system or user-defined database roles to grant privileges via sp_add_rolemember</a:t>
            </a:r>
          </a:p>
          <a:p>
            <a:pPr marL="3175" lvl="1" indent="0" defTabSz="914325">
              <a:spcBef>
                <a:spcPts val="900"/>
              </a:spcBef>
              <a:buNone/>
            </a:pPr>
            <a:r>
              <a:rPr lang="en-US" sz="1800" spc="-51" dirty="0"/>
              <a:t>Organize database objects into schema containers based upon common access control requirements</a:t>
            </a:r>
          </a:p>
          <a:p>
            <a:pPr marL="3175" lvl="1" indent="0" defTabSz="914325">
              <a:spcBef>
                <a:spcPts val="900"/>
              </a:spcBef>
              <a:buNone/>
            </a:pPr>
            <a:r>
              <a:rPr lang="en-US" sz="1800" spc="-51" dirty="0"/>
              <a:t>Grant privileges to schema containers instead of individual objects for better productivity</a:t>
            </a:r>
          </a:p>
        </p:txBody>
      </p:sp>
      <p:sp>
        <p:nvSpPr>
          <p:cNvPr id="8" name="Freeform 83"/>
          <p:cNvSpPr>
            <a:spLocks noEditPoints="1"/>
          </p:cNvSpPr>
          <p:nvPr/>
        </p:nvSpPr>
        <p:spPr bwMode="black">
          <a:xfrm>
            <a:off x="7215588" y="1758462"/>
            <a:ext cx="3638120" cy="3840506"/>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478004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a:t>
            </a:r>
            <a:r>
              <a:rPr lang="en-US" dirty="0" smtClean="0">
                <a:solidFill>
                  <a:schemeClr val="accent1"/>
                </a:solidFill>
              </a:rPr>
              <a:t>Your Application</a:t>
            </a:r>
            <a:endParaRPr lang="en-US" dirty="0">
              <a:solidFill>
                <a:srgbClr val="92D050"/>
              </a:solidFill>
            </a:endParaRPr>
          </a:p>
        </p:txBody>
      </p:sp>
      <p:sp>
        <p:nvSpPr>
          <p:cNvPr id="8" name="Content Placeholder 2"/>
          <p:cNvSpPr txBox="1">
            <a:spLocks/>
          </p:cNvSpPr>
          <p:nvPr/>
        </p:nvSpPr>
        <p:spPr>
          <a:xfrm>
            <a:off x="520701" y="124508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4">
                    <a:alpha val="99000"/>
                  </a:schemeClr>
                </a:solidFill>
                <a:latin typeface="Segoe UI Light" pitchFamily="34" charset="0"/>
              </a:rPr>
              <a:t>Connecting to </a:t>
            </a:r>
            <a:r>
              <a:rPr lang="en-US" sz="2800" spc="-100" dirty="0" smtClean="0">
                <a:solidFill>
                  <a:schemeClr val="accent4">
                    <a:alpha val="99000"/>
                  </a:schemeClr>
                </a:solidFill>
                <a:latin typeface="Segoe UI Light" pitchFamily="34" charset="0"/>
              </a:rPr>
              <a:t>SQL Database</a:t>
            </a:r>
            <a:endParaRPr lang="en-US" sz="2800" spc="-100" dirty="0">
              <a:solidFill>
                <a:schemeClr val="accent4">
                  <a:alpha val="99000"/>
                </a:schemeClr>
              </a:solidFill>
              <a:latin typeface="Segoe UI Light" pitchFamily="34" charset="0"/>
            </a:endParaRPr>
          </a:p>
          <a:p>
            <a:pPr marL="234950" lvl="1" indent="-231775" defTabSz="914325">
              <a:spcBef>
                <a:spcPts val="900"/>
              </a:spcBef>
              <a:buClr>
                <a:schemeClr val="accent4"/>
              </a:buClr>
              <a:buFont typeface="+mj-lt"/>
              <a:buAutoNum type="arabicPeriod"/>
            </a:pPr>
            <a:r>
              <a:rPr lang="en-US" sz="1600" spc="-51" dirty="0"/>
              <a:t>TDS (Tabular Data Stream) protocol over TCP/IP supported</a:t>
            </a:r>
          </a:p>
          <a:p>
            <a:pPr marL="234950" lvl="1" indent="-231775" defTabSz="914325">
              <a:spcBef>
                <a:spcPts val="900"/>
              </a:spcBef>
              <a:buClr>
                <a:schemeClr val="accent4"/>
              </a:buClr>
              <a:buFont typeface="+mj-lt"/>
              <a:buAutoNum type="arabicPeriod"/>
            </a:pPr>
            <a:r>
              <a:rPr lang="en-US" sz="1600" spc="-51" dirty="0"/>
              <a:t>SSL required</a:t>
            </a:r>
          </a:p>
          <a:p>
            <a:pPr marL="234950" lvl="1" indent="-231775" defTabSz="914325">
              <a:spcBef>
                <a:spcPts val="900"/>
              </a:spcBef>
              <a:buClr>
                <a:schemeClr val="accent4"/>
              </a:buClr>
              <a:buFont typeface="+mj-lt"/>
              <a:buAutoNum type="arabicPeriod"/>
            </a:pPr>
            <a:r>
              <a:rPr lang="en-US" sz="1600" spc="-51" dirty="0"/>
              <a:t>Use firewall rules to connect from outside Microsoft data center</a:t>
            </a:r>
          </a:p>
          <a:p>
            <a:pPr marL="3175" lvl="1" indent="0" defTabSz="914325">
              <a:spcBef>
                <a:spcPts val="900"/>
              </a:spcBef>
              <a:buNone/>
            </a:pPr>
            <a:r>
              <a:rPr lang="en-US" sz="1600" b="1" spc="-51" dirty="0" smtClean="0"/>
              <a:t>ASP.NET EXAMPLE:</a:t>
            </a:r>
            <a:endParaRPr lang="en-US" sz="1600" b="1" spc="-51" dirty="0"/>
          </a:p>
        </p:txBody>
      </p:sp>
      <p:sp>
        <p:nvSpPr>
          <p:cNvPr id="9" name="Content Placeholder 2"/>
          <p:cNvSpPr txBox="1">
            <a:spLocks/>
          </p:cNvSpPr>
          <p:nvPr/>
        </p:nvSpPr>
        <p:spPr>
          <a:xfrm>
            <a:off x="6557475" y="1245089"/>
            <a:ext cx="5345112" cy="4307333"/>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4">
                    <a:alpha val="99000"/>
                  </a:schemeClr>
                </a:solidFill>
                <a:latin typeface="Segoe UI Light" pitchFamily="34" charset="0"/>
              </a:rPr>
              <a:t>Special considerations</a:t>
            </a:r>
          </a:p>
          <a:p>
            <a:pPr marL="234950" lvl="1" indent="-231775" defTabSz="914325">
              <a:spcBef>
                <a:spcPts val="900"/>
              </a:spcBef>
              <a:buClr>
                <a:schemeClr val="accent4"/>
              </a:buClr>
              <a:buFont typeface="+mj-lt"/>
              <a:buAutoNum type="arabicPeriod"/>
            </a:pPr>
            <a:r>
              <a:rPr lang="en-US" sz="1600" spc="-51" dirty="0"/>
              <a:t>Legacy tools and providers may require special format for login: </a:t>
            </a:r>
            <a:r>
              <a:rPr lang="en-US" sz="1600" b="1" spc="-51" dirty="0"/>
              <a:t>[login]@[server]</a:t>
            </a:r>
          </a:p>
          <a:p>
            <a:pPr marL="234950" lvl="1" indent="-231775" defTabSz="914325">
              <a:spcBef>
                <a:spcPts val="900"/>
              </a:spcBef>
              <a:buClr>
                <a:schemeClr val="accent4"/>
              </a:buClr>
              <a:buFont typeface="+mj-lt"/>
              <a:buAutoNum type="arabicPeriod"/>
            </a:pPr>
            <a:r>
              <a:rPr lang="en-US" sz="1600" spc="-51" dirty="0"/>
              <a:t>Idle connections terminated after 30 minutes</a:t>
            </a:r>
          </a:p>
          <a:p>
            <a:pPr marL="234950" lvl="1" indent="-231775" defTabSz="914325">
              <a:spcBef>
                <a:spcPts val="900"/>
              </a:spcBef>
              <a:buClr>
                <a:schemeClr val="accent4"/>
              </a:buClr>
              <a:buFont typeface="+mj-lt"/>
              <a:buAutoNum type="arabicPeriod"/>
            </a:pPr>
            <a:r>
              <a:rPr lang="en-US" sz="1600" spc="-51" dirty="0"/>
              <a:t>Long running transactions terminated after 24 hours</a:t>
            </a:r>
          </a:p>
          <a:p>
            <a:pPr marL="234950" lvl="1" indent="-231775" defTabSz="914325">
              <a:spcBef>
                <a:spcPts val="900"/>
              </a:spcBef>
              <a:buClr>
                <a:schemeClr val="accent4"/>
              </a:buClr>
              <a:buFont typeface="+mj-lt"/>
              <a:buAutoNum type="arabicPeriod"/>
            </a:pPr>
            <a:r>
              <a:rPr lang="en-US" sz="1600" spc="-51" dirty="0"/>
              <a:t>DoS guard terminates suspect connections with no error message</a:t>
            </a:r>
          </a:p>
          <a:p>
            <a:pPr marL="234950" lvl="1" indent="-231775" defTabSz="914325">
              <a:spcBef>
                <a:spcPts val="900"/>
              </a:spcBef>
              <a:buClr>
                <a:schemeClr val="accent4"/>
              </a:buClr>
              <a:buFont typeface="+mj-lt"/>
              <a:buAutoNum type="arabicPeriod"/>
            </a:pPr>
            <a:r>
              <a:rPr lang="en-US" sz="1600" spc="-51" dirty="0"/>
              <a:t>Failover events terminate connections</a:t>
            </a:r>
          </a:p>
          <a:p>
            <a:pPr marL="234950" lvl="1" indent="-231775" defTabSz="914325">
              <a:spcBef>
                <a:spcPts val="900"/>
              </a:spcBef>
              <a:buClr>
                <a:schemeClr val="accent4"/>
              </a:buClr>
              <a:buFont typeface="+mj-lt"/>
              <a:buAutoNum type="arabicPeriod"/>
            </a:pPr>
            <a:r>
              <a:rPr lang="en-US" sz="1600" spc="-51" dirty="0"/>
              <a:t>Throttling may cause errors</a:t>
            </a:r>
          </a:p>
          <a:p>
            <a:pPr marL="234950" lvl="1" indent="-231775" defTabSz="914325">
              <a:spcBef>
                <a:spcPts val="900"/>
              </a:spcBef>
              <a:buClr>
                <a:schemeClr val="accent4"/>
              </a:buClr>
              <a:buFont typeface="+mj-lt"/>
              <a:buAutoNum type="arabicPeriod"/>
            </a:pPr>
            <a:r>
              <a:rPr lang="en-US" sz="1600" spc="-51" dirty="0"/>
              <a:t>Use connection pooling and implement retry logic to handle transient failures</a:t>
            </a:r>
          </a:p>
          <a:p>
            <a:pPr marL="234950" lvl="1" indent="-231775" defTabSz="914325">
              <a:spcBef>
                <a:spcPts val="900"/>
              </a:spcBef>
              <a:buClr>
                <a:schemeClr val="accent4"/>
              </a:buClr>
              <a:buFont typeface="+mj-lt"/>
              <a:buAutoNum type="arabicPeriod"/>
            </a:pPr>
            <a:r>
              <a:rPr lang="en-US" sz="1600" spc="-51" dirty="0"/>
              <a:t>Latency introduced for updates due to HA replicas</a:t>
            </a:r>
          </a:p>
          <a:p>
            <a:pPr marL="234950" lvl="1" indent="-231775" defTabSz="914325">
              <a:spcBef>
                <a:spcPts val="900"/>
              </a:spcBef>
              <a:buClr>
                <a:schemeClr val="accent4"/>
              </a:buClr>
              <a:buFont typeface="+mj-lt"/>
              <a:buAutoNum type="arabicPeriod"/>
            </a:pPr>
            <a:r>
              <a:rPr lang="en-US" sz="1600" spc="-51" dirty="0"/>
              <a:t>No cross-database dependencies, result sets from different databases must be combined in application tier</a:t>
            </a:r>
          </a:p>
        </p:txBody>
      </p:sp>
      <p:sp>
        <p:nvSpPr>
          <p:cNvPr id="10" name="TextBox 9"/>
          <p:cNvSpPr txBox="1"/>
          <p:nvPr/>
        </p:nvSpPr>
        <p:spPr>
          <a:xfrm>
            <a:off x="519114" y="3079973"/>
            <a:ext cx="5346700" cy="3139321"/>
          </a:xfrm>
          <a:prstGeom prst="rect">
            <a:avLst/>
          </a:prstGeom>
          <a:noFill/>
          <a:ln>
            <a:solidFill>
              <a:schemeClr val="tx2"/>
            </a:solidFill>
          </a:ln>
        </p:spPr>
        <p:txBody>
          <a:bodyPr wrap="square" lIns="91440" tIns="0" rIns="0" bIns="0" rtlCol="0">
            <a:spAutoFit/>
          </a:bodyPr>
          <a:lstStyle/>
          <a:p>
            <a:r>
              <a:rPr lang="en-US" sz="1700" dirty="0">
                <a:solidFill>
                  <a:srgbClr val="0000FF"/>
                </a:solidFill>
                <a:latin typeface="Consolas"/>
              </a:rPr>
              <a:t>&lt;</a:t>
            </a:r>
            <a:r>
              <a:rPr lang="en-US" sz="1700" dirty="0">
                <a:solidFill>
                  <a:srgbClr val="A31515"/>
                </a:solidFill>
                <a:latin typeface="Consolas"/>
              </a:rPr>
              <a:t>connectionStrings</a:t>
            </a:r>
            <a:r>
              <a:rPr lang="en-US" sz="1700" dirty="0">
                <a:solidFill>
                  <a:srgbClr val="0000FF"/>
                </a:solidFill>
                <a:latin typeface="Consolas"/>
              </a:rPr>
              <a:t>&gt;</a:t>
            </a:r>
            <a:endParaRPr lang="en-US" sz="900" dirty="0">
              <a:latin typeface="Segoe UI" pitchFamily="34" charset="0"/>
              <a:ea typeface="Segoe UI" pitchFamily="34" charset="0"/>
            </a:endParaRPr>
          </a:p>
          <a:p>
            <a:r>
              <a:rPr lang="en-US" sz="1700" dirty="0">
                <a:solidFill>
                  <a:srgbClr val="0000FF"/>
                </a:solidFill>
                <a:latin typeface="Consolas"/>
              </a:rPr>
              <a:t>&lt;</a:t>
            </a:r>
            <a:r>
              <a:rPr lang="en-US" sz="1700" dirty="0">
                <a:solidFill>
                  <a:srgbClr val="A31515"/>
                </a:solidFill>
                <a:latin typeface="Consolas"/>
              </a:rPr>
              <a:t>add</a:t>
            </a:r>
            <a:r>
              <a:rPr lang="en-US" sz="1700" dirty="0">
                <a:solidFill>
                  <a:srgbClr val="FF0000"/>
                </a:solidFill>
                <a:latin typeface="Consolas"/>
              </a:rPr>
              <a:t>name</a:t>
            </a:r>
            <a:r>
              <a:rPr lang="en-US" sz="1700" dirty="0">
                <a:solidFill>
                  <a:srgbClr val="0000FF"/>
                </a:solidFill>
                <a:latin typeface="Consolas"/>
              </a:rPr>
              <a:t>=</a:t>
            </a:r>
            <a:r>
              <a:rPr lang="en-US" sz="1700" dirty="0">
                <a:solidFill>
                  <a:srgbClr val="000000"/>
                </a:solidFill>
                <a:latin typeface="Consolas"/>
              </a:rPr>
              <a:t>"</a:t>
            </a:r>
            <a:r>
              <a:rPr lang="en-US" sz="1700" dirty="0">
                <a:solidFill>
                  <a:srgbClr val="0000FF"/>
                </a:solidFill>
                <a:latin typeface="Consolas"/>
              </a:rPr>
              <a:t>AdventureWorks</a:t>
            </a:r>
            <a:r>
              <a:rPr lang="en-US" sz="1700" dirty="0">
                <a:solidFill>
                  <a:srgbClr val="000000"/>
                </a:solidFill>
                <a:latin typeface="Consolas"/>
              </a:rPr>
              <a:t>"</a:t>
            </a:r>
            <a:r>
              <a:rPr lang="en-US" sz="1700" dirty="0">
                <a:solidFill>
                  <a:srgbClr val="FF0000"/>
                </a:solidFill>
                <a:latin typeface="Consolas"/>
              </a:rPr>
              <a:t>connectionString</a:t>
            </a:r>
            <a:r>
              <a:rPr lang="en-US" sz="1700" dirty="0">
                <a:solidFill>
                  <a:srgbClr val="0000FF"/>
                </a:solidFill>
                <a:latin typeface="Consolas"/>
              </a:rPr>
              <a:t>=</a:t>
            </a:r>
            <a:endParaRPr lang="en-US" sz="900" dirty="0">
              <a:latin typeface="Segoe UI" pitchFamily="34" charset="0"/>
              <a:ea typeface="Segoe UI" pitchFamily="34" charset="0"/>
            </a:endParaRPr>
          </a:p>
          <a:p>
            <a:pPr marL="457120"/>
            <a:r>
              <a:rPr lang="en-US" sz="1700" dirty="0">
                <a:solidFill>
                  <a:srgbClr val="000000"/>
                </a:solidFill>
                <a:latin typeface="Consolas"/>
              </a:rPr>
              <a:t>"</a:t>
            </a:r>
            <a:r>
              <a:rPr lang="en-US" sz="1700" dirty="0">
                <a:solidFill>
                  <a:srgbClr val="0000FF"/>
                </a:solidFill>
                <a:latin typeface="Consolas"/>
              </a:rPr>
              <a:t>Data Source=</a:t>
            </a:r>
            <a:r>
              <a:rPr lang="en-US" sz="1700" dirty="0">
                <a:solidFill>
                  <a:srgbClr val="0000FF"/>
                </a:solidFill>
                <a:highlight>
                  <a:srgbClr val="FFFF00"/>
                </a:highlight>
                <a:latin typeface="Consolas"/>
              </a:rPr>
              <a:t>[server].database.windows.net</a:t>
            </a:r>
            <a:r>
              <a:rPr lang="en-US" sz="1700" dirty="0">
                <a:solidFill>
                  <a:srgbClr val="0000FF"/>
                </a:solidFill>
                <a:latin typeface="Consolas"/>
              </a:rPr>
              <a:t>;</a:t>
            </a:r>
            <a:endParaRPr lang="en-US" sz="900" dirty="0">
              <a:latin typeface="Segoe UI" pitchFamily="34" charset="0"/>
              <a:ea typeface="Segoe UI" pitchFamily="34" charset="0"/>
            </a:endParaRPr>
          </a:p>
          <a:p>
            <a:pPr marL="457120"/>
            <a:r>
              <a:rPr lang="en-US" sz="1700" dirty="0">
                <a:solidFill>
                  <a:srgbClr val="0000FF"/>
                </a:solidFill>
                <a:latin typeface="Consolas"/>
              </a:rPr>
              <a:t>Integrated Security=False;</a:t>
            </a:r>
            <a:endParaRPr lang="en-US" sz="900" dirty="0">
              <a:latin typeface="Segoe UI" pitchFamily="34" charset="0"/>
              <a:ea typeface="Segoe UI" pitchFamily="34" charset="0"/>
            </a:endParaRPr>
          </a:p>
          <a:p>
            <a:pPr marL="457120"/>
            <a:r>
              <a:rPr lang="en-US" sz="1700" dirty="0">
                <a:solidFill>
                  <a:srgbClr val="0000FF"/>
                </a:solidFill>
                <a:latin typeface="Consolas"/>
              </a:rPr>
              <a:t>Initial Catalog=ProductsDb;</a:t>
            </a:r>
            <a:endParaRPr lang="en-US" sz="900" dirty="0">
              <a:latin typeface="Segoe UI" pitchFamily="34" charset="0"/>
              <a:ea typeface="Segoe UI" pitchFamily="34" charset="0"/>
            </a:endParaRPr>
          </a:p>
          <a:p>
            <a:pPr marL="457120"/>
            <a:r>
              <a:rPr lang="en-US" sz="1700" dirty="0">
                <a:solidFill>
                  <a:srgbClr val="0000FF"/>
                </a:solidFill>
                <a:latin typeface="Consolas"/>
              </a:rPr>
              <a:t>User Id=[login];</a:t>
            </a:r>
            <a:endParaRPr lang="en-US" sz="900" dirty="0">
              <a:latin typeface="Segoe UI" pitchFamily="34" charset="0"/>
              <a:ea typeface="Segoe UI" pitchFamily="34" charset="0"/>
            </a:endParaRPr>
          </a:p>
          <a:p>
            <a:pPr marL="457120"/>
            <a:r>
              <a:rPr lang="en-US" sz="1700" dirty="0">
                <a:solidFill>
                  <a:srgbClr val="0000FF"/>
                </a:solidFill>
                <a:latin typeface="Consolas"/>
              </a:rPr>
              <a:t>Password=[password</a:t>
            </a:r>
            <a:r>
              <a:rPr lang="en-US" sz="1700" dirty="0" smtClean="0">
                <a:solidFill>
                  <a:srgbClr val="0000FF"/>
                </a:solidFill>
                <a:latin typeface="Consolas"/>
              </a:rPr>
              <a:t>];</a:t>
            </a:r>
          </a:p>
          <a:p>
            <a:pPr marL="457120"/>
            <a:r>
              <a:rPr lang="en-US" sz="1700" dirty="0" err="1" smtClean="0">
                <a:solidFill>
                  <a:srgbClr val="0000FF"/>
                </a:solidFill>
                <a:latin typeface="Consolas"/>
                <a:ea typeface="Segoe UI" pitchFamily="34" charset="0"/>
              </a:rPr>
              <a:t>Trusted_Connection</a:t>
            </a:r>
            <a:r>
              <a:rPr lang="en-US" sz="1700" dirty="0" smtClean="0">
                <a:solidFill>
                  <a:srgbClr val="0000FF"/>
                </a:solidFill>
                <a:latin typeface="Consolas"/>
                <a:ea typeface="Segoe UI" pitchFamily="34" charset="0"/>
              </a:rPr>
              <a:t>=False;</a:t>
            </a:r>
            <a:endParaRPr lang="en-US" sz="900" dirty="0">
              <a:latin typeface="Segoe UI" pitchFamily="34" charset="0"/>
              <a:ea typeface="Segoe UI" pitchFamily="34" charset="0"/>
            </a:endParaRPr>
          </a:p>
          <a:p>
            <a:pPr marL="457120"/>
            <a:r>
              <a:rPr lang="en-US" sz="1700" dirty="0">
                <a:solidFill>
                  <a:srgbClr val="0000FF"/>
                </a:solidFill>
                <a:highlight>
                  <a:srgbClr val="FFFF00"/>
                </a:highlight>
                <a:latin typeface="Consolas"/>
              </a:rPr>
              <a:t>Encrypt=true</a:t>
            </a:r>
            <a:r>
              <a:rPr lang="en-US" sz="1700" dirty="0">
                <a:solidFill>
                  <a:srgbClr val="0000FF"/>
                </a:solidFill>
                <a:latin typeface="Consolas"/>
              </a:rPr>
              <a:t>;</a:t>
            </a:r>
            <a:r>
              <a:rPr lang="en-US" sz="1700" dirty="0">
                <a:solidFill>
                  <a:srgbClr val="000000"/>
                </a:solidFill>
                <a:latin typeface="Consolas"/>
              </a:rPr>
              <a:t>"</a:t>
            </a:r>
            <a:endParaRPr lang="en-US" sz="900" dirty="0">
              <a:latin typeface="Segoe UI" pitchFamily="34" charset="0"/>
              <a:ea typeface="Segoe UI" pitchFamily="34" charset="0"/>
            </a:endParaRPr>
          </a:p>
          <a:p>
            <a:r>
              <a:rPr lang="en-US" sz="1700" dirty="0">
                <a:solidFill>
                  <a:srgbClr val="FF0000"/>
                </a:solidFill>
                <a:latin typeface="Consolas"/>
              </a:rPr>
              <a:t>providerName</a:t>
            </a:r>
            <a:r>
              <a:rPr lang="en-US" sz="1700" dirty="0">
                <a:solidFill>
                  <a:srgbClr val="0000FF"/>
                </a:solidFill>
                <a:latin typeface="Consolas"/>
              </a:rPr>
              <a:t>=</a:t>
            </a:r>
            <a:r>
              <a:rPr lang="en-US" sz="1700" dirty="0">
                <a:solidFill>
                  <a:srgbClr val="000000"/>
                </a:solidFill>
                <a:latin typeface="Consolas"/>
              </a:rPr>
              <a:t>"</a:t>
            </a:r>
            <a:r>
              <a:rPr lang="en-US" sz="1700" dirty="0">
                <a:solidFill>
                  <a:srgbClr val="0000FF"/>
                </a:solidFill>
                <a:latin typeface="Consolas"/>
              </a:rPr>
              <a:t>System.Data.SqlClient</a:t>
            </a:r>
            <a:r>
              <a:rPr lang="en-US" sz="1700" dirty="0">
                <a:solidFill>
                  <a:srgbClr val="000000"/>
                </a:solidFill>
                <a:latin typeface="Consolas"/>
              </a:rPr>
              <a:t>"</a:t>
            </a:r>
            <a:r>
              <a:rPr lang="en-US" sz="1700" dirty="0">
                <a:solidFill>
                  <a:srgbClr val="0000FF"/>
                </a:solidFill>
                <a:latin typeface="Consolas"/>
              </a:rPr>
              <a:t>/&gt;</a:t>
            </a:r>
            <a:endParaRPr lang="en-US" sz="900" dirty="0">
              <a:latin typeface="Segoe UI" pitchFamily="34" charset="0"/>
              <a:ea typeface="Segoe UI" pitchFamily="34" charset="0"/>
            </a:endParaRPr>
          </a:p>
          <a:p>
            <a:r>
              <a:rPr lang="en-US" sz="1700" dirty="0">
                <a:solidFill>
                  <a:srgbClr val="0000FF"/>
                </a:solidFill>
                <a:latin typeface="Consolas"/>
              </a:rPr>
              <a:t>&lt;/</a:t>
            </a:r>
            <a:r>
              <a:rPr lang="en-US" sz="1700" dirty="0">
                <a:solidFill>
                  <a:srgbClr val="A31515"/>
                </a:solidFill>
                <a:latin typeface="Consolas"/>
              </a:rPr>
              <a:t>connectionStrings</a:t>
            </a:r>
            <a:r>
              <a:rPr lang="en-US" sz="1700" dirty="0">
                <a:solidFill>
                  <a:srgbClr val="0000FF"/>
                </a:solidFill>
                <a:latin typeface="Consolas"/>
              </a:rPr>
              <a:t>&gt;</a:t>
            </a:r>
            <a:endParaRPr lang="en-US" sz="1700" dirty="0">
              <a:solidFill>
                <a:prstClr val="black"/>
              </a:solidFill>
              <a:latin typeface="Consolas"/>
            </a:endParaRPr>
          </a:p>
        </p:txBody>
      </p:sp>
    </p:spTree>
    <p:extLst>
      <p:ext uri="{BB962C8B-B14F-4D97-AF65-F5344CB8AC3E}">
        <p14:creationId xmlns:p14="http://schemas.microsoft.com/office/powerpoint/2010/main" val="3550516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473803" y="2293507"/>
            <a:ext cx="8194321" cy="3490186"/>
          </a:xfrm>
        </p:spPr>
        <p:txBody>
          <a:bodyPr/>
          <a:lstStyle/>
          <a:p>
            <a:pPr marL="0" indent="3175"/>
            <a:r>
              <a:rPr lang="en-US" dirty="0"/>
              <a:t>Starting with </a:t>
            </a:r>
            <a:r>
              <a:rPr lang="en-US" dirty="0" smtClean="0"/>
              <a:t>the Basics</a:t>
            </a:r>
          </a:p>
          <a:p>
            <a:pPr marL="0" indent="3175"/>
            <a:r>
              <a:rPr lang="en-US" dirty="0" smtClean="0"/>
              <a:t>Build </a:t>
            </a:r>
            <a:r>
              <a:rPr lang="en-US" dirty="0"/>
              <a:t>and Deploy </a:t>
            </a:r>
            <a:r>
              <a:rPr lang="en-US" dirty="0" smtClean="0"/>
              <a:t>your </a:t>
            </a:r>
            <a:r>
              <a:rPr lang="en-US" dirty="0"/>
              <a:t>Database</a:t>
            </a:r>
          </a:p>
          <a:p>
            <a:r>
              <a:rPr lang="en-US" dirty="0"/>
              <a:t>Secure your Database</a:t>
            </a:r>
            <a:endParaRPr lang="en-US" dirty="0" smtClean="0"/>
          </a:p>
          <a:p>
            <a:r>
              <a:rPr lang="en-US" dirty="0"/>
              <a:t>Exploring </a:t>
            </a:r>
            <a:r>
              <a:rPr lang="en-US" dirty="0" smtClean="0"/>
              <a:t>Advanced Capabilities</a:t>
            </a:r>
          </a:p>
        </p:txBody>
      </p:sp>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1"/>
            <a:ext cx="10693401" cy="1378644"/>
          </a:xfrm>
        </p:spPr>
        <p:txBody>
          <a:bodyPr/>
          <a:lstStyle/>
          <a:p>
            <a:r>
              <a:rPr lang="en-US" dirty="0"/>
              <a:t>Exploring advanced Capabilities</a:t>
            </a:r>
          </a:p>
        </p:txBody>
      </p:sp>
    </p:spTree>
    <p:extLst>
      <p:ext uri="{BB962C8B-B14F-4D97-AF65-F5344CB8AC3E}">
        <p14:creationId xmlns:p14="http://schemas.microsoft.com/office/powerpoint/2010/main" val="303894909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Explore Advanced Capabilities</a:t>
            </a:r>
            <a:endParaRPr lang="en-US" dirty="0"/>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904" r="8656"/>
          <a:stretch/>
        </p:blipFill>
        <p:spPr>
          <a:xfrm>
            <a:off x="1416542" y="2492605"/>
            <a:ext cx="3230070" cy="2938558"/>
          </a:xfrm>
          <a:prstGeom prst="rect">
            <a:avLst/>
          </a:prstGeom>
          <a:noFill/>
          <a:ln>
            <a:noFill/>
          </a:ln>
        </p:spPr>
      </p:pic>
      <p:sp>
        <p:nvSpPr>
          <p:cNvPr id="7" name="Content Placeholder 2"/>
          <p:cNvSpPr txBox="1">
            <a:spLocks/>
          </p:cNvSpPr>
          <p:nvPr/>
        </p:nvSpPr>
        <p:spPr>
          <a:xfrm>
            <a:off x="60944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2">
                    <a:alpha val="98000"/>
                  </a:schemeClr>
                </a:solidFill>
                <a:latin typeface="Segoe UI Light" pitchFamily="34" charset="0"/>
              </a:rPr>
              <a:t>Rapid innovation</a:t>
            </a:r>
          </a:p>
          <a:p>
            <a:pPr marL="3175" lvl="1" indent="0" defTabSz="914325">
              <a:spcBef>
                <a:spcPts val="600"/>
              </a:spcBef>
              <a:buNone/>
            </a:pPr>
            <a:r>
              <a:rPr lang="en-US" sz="1600" spc="-51" dirty="0"/>
              <a:t>Improved engineering efficiencies</a:t>
            </a:r>
          </a:p>
          <a:p>
            <a:pPr marL="3175" lvl="1" indent="0" defTabSz="914325">
              <a:spcBef>
                <a:spcPts val="600"/>
              </a:spcBef>
              <a:buNone/>
            </a:pPr>
            <a:r>
              <a:rPr lang="en-US" sz="1600" spc="-51" dirty="0"/>
              <a:t>Quarterly service update cadence </a:t>
            </a:r>
          </a:p>
          <a:p>
            <a:pPr marL="3175" lvl="1" indent="0" defTabSz="914325">
              <a:spcBef>
                <a:spcPts val="600"/>
              </a:spcBef>
              <a:buNone/>
            </a:pPr>
            <a:r>
              <a:rPr lang="en-US" sz="1600" spc="-51" dirty="0"/>
              <a:t>Improved operational agility</a:t>
            </a:r>
            <a:br>
              <a:rPr lang="en-US" sz="1600" spc="-51" dirty="0"/>
            </a:br>
            <a:endParaRPr lang="en-US" sz="2000" dirty="0" smtClean="0"/>
          </a:p>
          <a:p>
            <a:pPr marL="3175" lvl="1" indent="0" defTabSz="914325">
              <a:spcBef>
                <a:spcPts val="600"/>
              </a:spcBef>
              <a:spcAft>
                <a:spcPts val="300"/>
              </a:spcAft>
              <a:buNone/>
            </a:pPr>
            <a:r>
              <a:rPr lang="en-US" sz="3200" spc="-100" dirty="0">
                <a:solidFill>
                  <a:schemeClr val="accent2">
                    <a:alpha val="98000"/>
                  </a:schemeClr>
                </a:solidFill>
                <a:latin typeface="Segoe UI Light" pitchFamily="34" charset="0"/>
              </a:rPr>
              <a:t>Powerful new services</a:t>
            </a:r>
            <a:br>
              <a:rPr lang="en-US" sz="3200" spc="-100" dirty="0">
                <a:solidFill>
                  <a:schemeClr val="accent2">
                    <a:alpha val="98000"/>
                  </a:schemeClr>
                </a:solidFill>
                <a:latin typeface="Segoe UI Light" pitchFamily="34" charset="0"/>
              </a:rPr>
            </a:br>
            <a:r>
              <a:rPr lang="en-US" sz="1600" spc="-51" dirty="0"/>
              <a:t>Buy / sell finished data sets on the Windows Azure Marketplace</a:t>
            </a:r>
          </a:p>
          <a:p>
            <a:pPr marL="3175" lvl="1" indent="0" defTabSz="914325">
              <a:spcBef>
                <a:spcPts val="600"/>
              </a:spcBef>
              <a:spcAft>
                <a:spcPts val="300"/>
              </a:spcAft>
              <a:buNone/>
            </a:pPr>
            <a:r>
              <a:rPr lang="en-US" sz="1600" spc="-51" dirty="0"/>
              <a:t>Visualize data with </a:t>
            </a:r>
            <a:r>
              <a:rPr lang="en-US" sz="1600" spc="-51" dirty="0" smtClean="0"/>
              <a:t>SQL Reporting </a:t>
            </a:r>
            <a:endParaRPr lang="en-US" sz="1600" spc="-51" dirty="0"/>
          </a:p>
          <a:p>
            <a:pPr marL="3175" lvl="1" indent="0" defTabSz="914325">
              <a:spcBef>
                <a:spcPts val="600"/>
              </a:spcBef>
              <a:spcAft>
                <a:spcPts val="300"/>
              </a:spcAft>
              <a:buNone/>
            </a:pPr>
            <a:r>
              <a:rPr lang="en-US" sz="1600" spc="-51" dirty="0"/>
              <a:t>Synchronize data with </a:t>
            </a:r>
            <a:r>
              <a:rPr lang="en-US" sz="1600" spc="-51" dirty="0" smtClean="0"/>
              <a:t>SQL Data </a:t>
            </a:r>
            <a:r>
              <a:rPr lang="en-US" sz="1600" spc="-51" dirty="0"/>
              <a:t>Sync</a:t>
            </a:r>
          </a:p>
          <a:p>
            <a:pPr marL="3175" lvl="1" indent="0" defTabSz="914325">
              <a:spcBef>
                <a:spcPts val="600"/>
              </a:spcBef>
              <a:spcAft>
                <a:spcPts val="300"/>
              </a:spcAft>
              <a:buNone/>
            </a:pPr>
            <a:r>
              <a:rPr lang="en-US" sz="1600" spc="-51" dirty="0"/>
              <a:t>Scale out data with </a:t>
            </a:r>
            <a:r>
              <a:rPr lang="en-US" sz="1600" spc="-51" dirty="0" smtClean="0"/>
              <a:t>SQL Federations</a:t>
            </a:r>
            <a:br>
              <a:rPr lang="en-US" sz="1600" spc="-51" dirty="0" smtClean="0"/>
            </a:br>
            <a:endParaRPr lang="en-US" sz="1600" spc="-51" dirty="0" smtClean="0"/>
          </a:p>
          <a:p>
            <a:pPr marL="3175" indent="0" defTabSz="914325">
              <a:spcBef>
                <a:spcPts val="0"/>
              </a:spcBef>
              <a:spcAft>
                <a:spcPts val="300"/>
              </a:spcAft>
              <a:buNone/>
            </a:pPr>
            <a:r>
              <a:rPr lang="en-US" spc="-100" dirty="0">
                <a:solidFill>
                  <a:schemeClr val="accent2">
                    <a:alpha val="98000"/>
                  </a:schemeClr>
                </a:solidFill>
                <a:latin typeface="Segoe UI Light" pitchFamily="34" charset="0"/>
              </a:rPr>
              <a:t>New developer opportunities</a:t>
            </a:r>
          </a:p>
          <a:p>
            <a:pPr marL="3175" lvl="1" indent="0" defTabSz="914325">
              <a:spcBef>
                <a:spcPts val="600"/>
              </a:spcBef>
              <a:buNone/>
            </a:pPr>
            <a:r>
              <a:rPr lang="en-US" sz="1600" spc="-51" dirty="0"/>
              <a:t>Devices connected to continuously available cloud services</a:t>
            </a:r>
          </a:p>
          <a:p>
            <a:pPr marL="3175" lvl="1" indent="0" defTabSz="914325">
              <a:spcBef>
                <a:spcPts val="600"/>
              </a:spcBef>
              <a:buNone/>
            </a:pPr>
            <a:r>
              <a:rPr lang="en-US" sz="1600" spc="-51" dirty="0"/>
              <a:t>Consumer applications</a:t>
            </a:r>
          </a:p>
          <a:p>
            <a:pPr marL="3175" lvl="1" indent="0" defTabSz="914325">
              <a:spcBef>
                <a:spcPts val="600"/>
              </a:spcBef>
              <a:buNone/>
            </a:pPr>
            <a:r>
              <a:rPr lang="en-US" sz="1600" spc="-51" dirty="0"/>
              <a:t>SaaS applications</a:t>
            </a:r>
          </a:p>
        </p:txBody>
      </p:sp>
    </p:spTree>
    <p:extLst>
      <p:ext uri="{BB962C8B-B14F-4D97-AF65-F5344CB8AC3E}">
        <p14:creationId xmlns:p14="http://schemas.microsoft.com/office/powerpoint/2010/main" val="19708144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500"/>
                                        <p:tgtEl>
                                          <p:spTgt spid="7">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fade">
                                      <p:cBhvr>
                                        <p:cTn id="30" dur="500"/>
                                        <p:tgtEl>
                                          <p:spTgt spid="7">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animEffect transition="in" filter="fade">
                                      <p:cBhvr>
                                        <p:cTn id="33" dur="500"/>
                                        <p:tgtEl>
                                          <p:spTgt spid="7">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8" end="8"/>
                                            </p:txEl>
                                          </p:spTgt>
                                        </p:tgtEl>
                                        <p:attrNameLst>
                                          <p:attrName>style.visibility</p:attrName>
                                        </p:attrNameLst>
                                      </p:cBhvr>
                                      <p:to>
                                        <p:strVal val="visible"/>
                                      </p:to>
                                    </p:set>
                                    <p:animEffect transition="in" filter="fade">
                                      <p:cBhvr>
                                        <p:cTn id="38" dur="500"/>
                                        <p:tgtEl>
                                          <p:spTgt spid="7">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animEffect transition="in" filter="fade">
                                      <p:cBhvr>
                                        <p:cTn id="41" dur="500"/>
                                        <p:tgtEl>
                                          <p:spTgt spid="7">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xEl>
                                              <p:pRg st="10" end="10"/>
                                            </p:txEl>
                                          </p:spTgt>
                                        </p:tgtEl>
                                        <p:attrNameLst>
                                          <p:attrName>style.visibility</p:attrName>
                                        </p:attrNameLst>
                                      </p:cBhvr>
                                      <p:to>
                                        <p:strVal val="visible"/>
                                      </p:to>
                                    </p:set>
                                    <p:animEffect transition="in" filter="fade">
                                      <p:cBhvr>
                                        <p:cTn id="44" dur="500"/>
                                        <p:tgtEl>
                                          <p:spTgt spid="7">
                                            <p:txEl>
                                              <p:pRg st="10" end="1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animEffect transition="in" filter="fade">
                                      <p:cBhvr>
                                        <p:cTn id="47"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19114" y="1447800"/>
            <a:ext cx="5346700" cy="464518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Title 4"/>
          <p:cNvSpPr>
            <a:spLocks noGrp="1"/>
          </p:cNvSpPr>
          <p:nvPr>
            <p:ph type="title"/>
          </p:nvPr>
        </p:nvSpPr>
        <p:spPr/>
        <p:txBody>
          <a:bodyPr/>
          <a:lstStyle/>
          <a:p>
            <a:r>
              <a:rPr lang="en-US" dirty="0" smtClean="0"/>
              <a:t>Visualize Your Data</a:t>
            </a:r>
            <a:endParaRPr lang="en-US" dirty="0"/>
          </a:p>
        </p:txBody>
      </p:sp>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441" y="1714499"/>
            <a:ext cx="3131630" cy="1431777"/>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1264" t="4910" r="1012" b="1533"/>
          <a:stretch/>
        </p:blipFill>
        <p:spPr>
          <a:xfrm>
            <a:off x="660400" y="3860799"/>
            <a:ext cx="3067050" cy="2089151"/>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1517" t="13756" b="1412"/>
          <a:stretch/>
        </p:blipFill>
        <p:spPr>
          <a:xfrm>
            <a:off x="2673349" y="2540000"/>
            <a:ext cx="3090863" cy="2565401"/>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sp>
        <p:nvSpPr>
          <p:cNvPr id="9" name="Content Placeholder 2"/>
          <p:cNvSpPr txBox="1">
            <a:spLocks/>
          </p:cNvSpPr>
          <p:nvPr/>
        </p:nvSpPr>
        <p:spPr>
          <a:xfrm>
            <a:off x="63230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SQL Reporting </a:t>
            </a:r>
            <a:r>
              <a:rPr lang="en-US" spc="-100" dirty="0">
                <a:solidFill>
                  <a:schemeClr val="accent2">
                    <a:alpha val="99000"/>
                  </a:schemeClr>
                </a:solidFill>
                <a:latin typeface="Segoe UI Light" pitchFamily="34" charset="0"/>
              </a:rPr>
              <a:t>is</a:t>
            </a:r>
          </a:p>
          <a:p>
            <a:pPr marL="3175" lvl="1" indent="0" defTabSz="914325">
              <a:spcBef>
                <a:spcPts val="600"/>
              </a:spcBef>
              <a:buNone/>
            </a:pPr>
            <a:r>
              <a:rPr lang="en-US" sz="1600" spc="-51" dirty="0"/>
              <a:t>SQL Server Reporting Services technology delivered as a service on the Windows Azure Platform</a:t>
            </a:r>
          </a:p>
          <a:p>
            <a:pPr marL="3175" lvl="1" indent="0" defTabSz="914325">
              <a:spcBef>
                <a:spcPts val="600"/>
              </a:spcBef>
              <a:buNone/>
            </a:pPr>
            <a:r>
              <a:rPr lang="en-US" sz="1600" spc="-51" dirty="0"/>
              <a:t>Ideal for operational reporting against </a:t>
            </a:r>
            <a:r>
              <a:rPr lang="en-US" sz="1600" spc="-51" dirty="0" smtClean="0"/>
              <a:t>SQL Database </a:t>
            </a:r>
            <a:r>
              <a:rPr lang="en-US" sz="1600" spc="-51" dirty="0"/>
              <a:t>data</a:t>
            </a:r>
          </a:p>
          <a:p>
            <a:pPr marL="3175" lvl="1" indent="0" defTabSz="914325">
              <a:spcBef>
                <a:spcPts val="600"/>
              </a:spcBef>
              <a:buNone/>
            </a:pPr>
            <a:r>
              <a:rPr lang="en-US" sz="1600" spc="-51" dirty="0"/>
              <a:t>Enterprise-ready with automatic support for HA</a:t>
            </a:r>
          </a:p>
          <a:p>
            <a:pPr marL="3175" lvl="1" indent="0" defTabSz="914325">
              <a:spcBef>
                <a:spcPts val="600"/>
              </a:spcBef>
              <a:buNone/>
            </a:pPr>
            <a:r>
              <a:rPr lang="en-US" sz="1600" spc="-51" dirty="0"/>
              <a:t>Designed to scale elastically with demand</a:t>
            </a:r>
            <a:br>
              <a:rPr lang="en-US" sz="1600" spc="-51" dirty="0"/>
            </a:br>
            <a:endParaRPr lang="en-US" sz="2000" dirty="0" smtClean="0"/>
          </a:p>
          <a:p>
            <a:pPr marL="3175" lvl="1" indent="0" defTabSz="914325">
              <a:spcBef>
                <a:spcPts val="600"/>
              </a:spcBef>
              <a:buNone/>
            </a:pPr>
            <a:r>
              <a:rPr lang="en-US" sz="3200" spc="-100" dirty="0">
                <a:solidFill>
                  <a:schemeClr val="accent2">
                    <a:alpha val="99000"/>
                  </a:schemeClr>
                </a:solidFill>
                <a:latin typeface="Segoe UI Light" pitchFamily="34" charset="0"/>
              </a:rPr>
              <a:t>Get started quickly</a:t>
            </a:r>
          </a:p>
          <a:p>
            <a:pPr marL="3175" lvl="1" indent="0" defTabSz="914325">
              <a:spcBef>
                <a:spcPts val="600"/>
              </a:spcBef>
              <a:buNone/>
            </a:pPr>
            <a:r>
              <a:rPr lang="en-US" sz="1600" spc="-51" dirty="0"/>
              <a:t>Provision report server via Windows Azure Management Portal</a:t>
            </a:r>
          </a:p>
          <a:p>
            <a:pPr marL="3175" lvl="1" indent="0" defTabSz="914325">
              <a:spcBef>
                <a:spcPts val="600"/>
              </a:spcBef>
              <a:buNone/>
            </a:pPr>
            <a:r>
              <a:rPr lang="en-US" sz="1600" spc="-51" dirty="0"/>
              <a:t>Build reports with Reporting Services Report Designer</a:t>
            </a:r>
          </a:p>
          <a:p>
            <a:pPr marL="3175" lvl="1" indent="0" defTabSz="914325">
              <a:spcBef>
                <a:spcPts val="600"/>
              </a:spcBef>
              <a:buNone/>
            </a:pPr>
            <a:r>
              <a:rPr lang="en-US" sz="1600" spc="-51" dirty="0"/>
              <a:t>Deploy reports to report server</a:t>
            </a:r>
          </a:p>
          <a:p>
            <a:pPr marL="3175" lvl="1" indent="0" defTabSz="914325">
              <a:spcBef>
                <a:spcPts val="600"/>
              </a:spcBef>
              <a:buNone/>
            </a:pPr>
            <a:r>
              <a:rPr lang="en-US" sz="1600" spc="-51" dirty="0"/>
              <a:t>Render reports with Visual Studio ReportViewer controls</a:t>
            </a:r>
          </a:p>
        </p:txBody>
      </p:sp>
    </p:spTree>
    <p:extLst>
      <p:ext uri="{BB962C8B-B14F-4D97-AF65-F5344CB8AC3E}">
        <p14:creationId xmlns:p14="http://schemas.microsoft.com/office/powerpoint/2010/main" val="2271886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500"/>
                                        <p:tgtEl>
                                          <p:spTgt spid="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animEffect transition="in" filter="fade">
                                      <p:cBhvr>
                                        <p:cTn id="35" dur="500"/>
                                        <p:tgtEl>
                                          <p:spTgt spid="9">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xEl>
                                              <p:pRg st="8" end="8"/>
                                            </p:txEl>
                                          </p:spTgt>
                                        </p:tgtEl>
                                        <p:attrNameLst>
                                          <p:attrName>style.visibility</p:attrName>
                                        </p:attrNameLst>
                                      </p:cBhvr>
                                      <p:to>
                                        <p:strVal val="visible"/>
                                      </p:to>
                                    </p:set>
                                    <p:animEffect transition="in" filter="fade">
                                      <p:cBhvr>
                                        <p:cTn id="38" dur="500"/>
                                        <p:tgtEl>
                                          <p:spTgt spid="9">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xEl>
                                              <p:pRg st="9" end="9"/>
                                            </p:txEl>
                                          </p:spTgt>
                                        </p:tgtEl>
                                        <p:attrNameLst>
                                          <p:attrName>style.visibility</p:attrName>
                                        </p:attrNameLst>
                                      </p:cBhvr>
                                      <p:to>
                                        <p:strVal val="visible"/>
                                      </p:to>
                                    </p:set>
                                    <p:animEffect transition="in" filter="fade">
                                      <p:cBhvr>
                                        <p:cTn id="46" dur="500"/>
                                        <p:tgtEl>
                                          <p:spTgt spid="9">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Visualize Your Data</a:t>
            </a:r>
            <a:endParaRPr lang="en-US" dirty="0"/>
          </a:p>
        </p:txBody>
      </p:sp>
      <p:sp>
        <p:nvSpPr>
          <p:cNvPr id="7" name="Content Placeholder 2"/>
          <p:cNvSpPr txBox="1">
            <a:spLocks/>
          </p:cNvSpPr>
          <p:nvPr/>
        </p:nvSpPr>
        <p:spPr>
          <a:xfrm>
            <a:off x="5628176" y="1434269"/>
            <a:ext cx="6455141" cy="1797415"/>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700" spc="-100" dirty="0">
                <a:solidFill>
                  <a:schemeClr val="accent4">
                    <a:alpha val="99000"/>
                  </a:schemeClr>
                </a:solidFill>
                <a:latin typeface="Segoe UI Light" pitchFamily="34" charset="0"/>
              </a:rPr>
              <a:t>Differences in </a:t>
            </a:r>
            <a:r>
              <a:rPr lang="en-US" sz="2700" spc="-100" dirty="0" smtClean="0">
                <a:solidFill>
                  <a:schemeClr val="accent4">
                    <a:alpha val="99000"/>
                  </a:schemeClr>
                </a:solidFill>
                <a:latin typeface="Segoe UI Light" pitchFamily="34" charset="0"/>
              </a:rPr>
              <a:t>comparison to </a:t>
            </a:r>
            <a:r>
              <a:rPr lang="en-US" sz="2700" spc="-100" dirty="0">
                <a:solidFill>
                  <a:schemeClr val="accent4">
                    <a:alpha val="99000"/>
                  </a:schemeClr>
                </a:solidFill>
                <a:latin typeface="Segoe UI Light" pitchFamily="34" charset="0"/>
              </a:rPr>
              <a:t>Reporting Services</a:t>
            </a:r>
          </a:p>
          <a:p>
            <a:pPr marL="3175" lvl="1" indent="0" defTabSz="914325">
              <a:spcBef>
                <a:spcPts val="600"/>
              </a:spcBef>
              <a:buNone/>
            </a:pPr>
            <a:r>
              <a:rPr lang="en-US" sz="1500" spc="-51" dirty="0"/>
              <a:t>Focus on logical vs. physical administration</a:t>
            </a:r>
          </a:p>
          <a:p>
            <a:pPr marL="3175" lvl="1" indent="0" defTabSz="914325">
              <a:spcBef>
                <a:spcPts val="600"/>
              </a:spcBef>
              <a:buNone/>
            </a:pPr>
            <a:r>
              <a:rPr lang="en-US" sz="1500" spc="-51" dirty="0"/>
              <a:t>Report catalog and temporary database automatically provisioned</a:t>
            </a:r>
          </a:p>
          <a:p>
            <a:pPr marL="3175" lvl="1" indent="0" defTabSz="914325">
              <a:spcBef>
                <a:spcPts val="600"/>
              </a:spcBef>
              <a:buNone/>
            </a:pPr>
            <a:r>
              <a:rPr lang="en-US" sz="1500" spc="-51" dirty="0"/>
              <a:t>Windows Azure Management Portal replaces Report manager</a:t>
            </a:r>
          </a:p>
          <a:p>
            <a:pPr marL="3175" lvl="1" indent="0" defTabSz="914325">
              <a:spcBef>
                <a:spcPts val="600"/>
              </a:spcBef>
              <a:buNone/>
            </a:pPr>
            <a:r>
              <a:rPr lang="en-US" sz="1500" spc="-51" dirty="0"/>
              <a:t>SSL Required</a:t>
            </a:r>
          </a:p>
          <a:p>
            <a:pPr marL="3175" lvl="1" indent="0" defTabSz="914325">
              <a:spcBef>
                <a:spcPts val="600"/>
              </a:spcBef>
              <a:buNone/>
            </a:pPr>
            <a:r>
              <a:rPr lang="en-US" sz="1500" spc="-51" dirty="0" smtClean="0"/>
              <a:t>SQL Database </a:t>
            </a:r>
            <a:r>
              <a:rPr lang="en-US" sz="1500" spc="-51" dirty="0"/>
              <a:t>data sources only</a:t>
            </a:r>
          </a:p>
        </p:txBody>
      </p:sp>
      <p:sp>
        <p:nvSpPr>
          <p:cNvPr id="8" name="Content Placeholder 2"/>
          <p:cNvSpPr txBox="1">
            <a:spLocks/>
          </p:cNvSpPr>
          <p:nvPr/>
        </p:nvSpPr>
        <p:spPr>
          <a:xfrm>
            <a:off x="5628177" y="3912862"/>
            <a:ext cx="5865812" cy="1797415"/>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700" spc="-100" dirty="0">
                <a:solidFill>
                  <a:schemeClr val="accent4">
                    <a:alpha val="99000"/>
                  </a:schemeClr>
                </a:solidFill>
                <a:latin typeface="Segoe UI Light" pitchFamily="34" charset="0"/>
              </a:rPr>
              <a:t>Unsupported Reporting Services features</a:t>
            </a:r>
          </a:p>
          <a:p>
            <a:pPr marL="3175" lvl="1" indent="0" defTabSz="914325">
              <a:spcBef>
                <a:spcPts val="600"/>
              </a:spcBef>
              <a:buNone/>
            </a:pPr>
            <a:r>
              <a:rPr lang="en-US" sz="1500" spc="-51" dirty="0"/>
              <a:t>Report Builder</a:t>
            </a:r>
          </a:p>
          <a:p>
            <a:pPr marL="3175" lvl="1" indent="0" defTabSz="914325">
              <a:spcBef>
                <a:spcPts val="600"/>
              </a:spcBef>
              <a:buNone/>
            </a:pPr>
            <a:r>
              <a:rPr lang="en-US" sz="1500" spc="-51" dirty="0"/>
              <a:t>Subscriptions, schedules, caching </a:t>
            </a:r>
          </a:p>
          <a:p>
            <a:pPr marL="3175" lvl="1" indent="0" defTabSz="914325">
              <a:spcBef>
                <a:spcPts val="600"/>
              </a:spcBef>
              <a:buNone/>
            </a:pPr>
            <a:r>
              <a:rPr lang="en-US" sz="1500" spc="-51" dirty="0"/>
              <a:t>Custom extensions</a:t>
            </a:r>
          </a:p>
          <a:p>
            <a:pPr marL="3175" lvl="1" indent="0" defTabSz="914325">
              <a:spcBef>
                <a:spcPts val="600"/>
              </a:spcBef>
              <a:buNone/>
            </a:pPr>
            <a:r>
              <a:rPr lang="en-US" sz="1500" spc="-51" dirty="0"/>
              <a:t>Report models</a:t>
            </a:r>
          </a:p>
          <a:p>
            <a:pPr marL="3175" lvl="1" indent="0" defTabSz="914325">
              <a:spcBef>
                <a:spcPts val="600"/>
              </a:spcBef>
              <a:buNone/>
            </a:pPr>
            <a:r>
              <a:rPr lang="en-US" sz="1500" spc="-51" dirty="0"/>
              <a:t>External images </a:t>
            </a:r>
          </a:p>
        </p:txBody>
      </p:sp>
      <p:sp>
        <p:nvSpPr>
          <p:cNvPr id="9" name="Content Placeholder 2"/>
          <p:cNvSpPr txBox="1">
            <a:spLocks/>
          </p:cNvSpPr>
          <p:nvPr/>
        </p:nvSpPr>
        <p:spPr>
          <a:xfrm>
            <a:off x="520701" y="1447800"/>
            <a:ext cx="5345112" cy="1797415"/>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700" spc="-100" dirty="0">
                <a:solidFill>
                  <a:schemeClr val="accent4">
                    <a:alpha val="99000"/>
                  </a:schemeClr>
                </a:solidFill>
                <a:latin typeface="Segoe UI Light" pitchFamily="34" charset="0"/>
              </a:rPr>
              <a:t>Use familiar technologies</a:t>
            </a:r>
          </a:p>
          <a:p>
            <a:pPr marL="3175" lvl="1" indent="0" defTabSz="914325">
              <a:spcBef>
                <a:spcPts val="600"/>
              </a:spcBef>
              <a:buNone/>
            </a:pPr>
            <a:r>
              <a:rPr lang="en-US" sz="1500" spc="-51" dirty="0"/>
              <a:t>Visual Studio Report Designer</a:t>
            </a:r>
          </a:p>
          <a:p>
            <a:pPr marL="3175" lvl="1" indent="0" defTabSz="914325">
              <a:spcBef>
                <a:spcPts val="600"/>
              </a:spcBef>
              <a:buNone/>
            </a:pPr>
            <a:r>
              <a:rPr lang="en-US" sz="1500" spc="-51" dirty="0"/>
              <a:t>RDL (Report Definition Language)</a:t>
            </a:r>
          </a:p>
          <a:p>
            <a:pPr marL="3175" lvl="1" indent="0" defTabSz="914325">
              <a:spcBef>
                <a:spcPts val="600"/>
              </a:spcBef>
              <a:buNone/>
            </a:pPr>
            <a:r>
              <a:rPr lang="en-US" sz="1500" spc="-51" dirty="0"/>
              <a:t>Report items and visualizations</a:t>
            </a:r>
          </a:p>
          <a:p>
            <a:pPr marL="3175" lvl="1" indent="0" defTabSz="914325">
              <a:spcBef>
                <a:spcPts val="600"/>
              </a:spcBef>
              <a:buNone/>
            </a:pPr>
            <a:r>
              <a:rPr lang="en-US" sz="1500" spc="-51" dirty="0"/>
              <a:t>Report Server Web Service / URL access</a:t>
            </a:r>
          </a:p>
          <a:p>
            <a:pPr marL="3175" lvl="1" indent="0" defTabSz="914325">
              <a:spcBef>
                <a:spcPts val="600"/>
              </a:spcBef>
              <a:buNone/>
            </a:pPr>
            <a:r>
              <a:rPr lang="en-US" sz="1500" spc="-51" dirty="0"/>
              <a:t>Visual Studio ReportViewer Control</a:t>
            </a:r>
            <a:endParaRPr lang="en-US" sz="1500" spc="-51" baseline="30000" dirty="0"/>
          </a:p>
        </p:txBody>
      </p:sp>
      <p:sp>
        <p:nvSpPr>
          <p:cNvPr id="10" name="Content Placeholder 2"/>
          <p:cNvSpPr txBox="1">
            <a:spLocks/>
          </p:cNvSpPr>
          <p:nvPr/>
        </p:nvSpPr>
        <p:spPr>
          <a:xfrm>
            <a:off x="520701" y="3912862"/>
            <a:ext cx="5345112" cy="2705356"/>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700" spc="-100" dirty="0">
                <a:solidFill>
                  <a:schemeClr val="accent4">
                    <a:alpha val="99000"/>
                  </a:schemeClr>
                </a:solidFill>
                <a:latin typeface="Segoe UI Light" pitchFamily="34" charset="0"/>
              </a:rPr>
              <a:t>Identity and access control</a:t>
            </a:r>
          </a:p>
          <a:p>
            <a:pPr marL="3175" lvl="1" indent="0" defTabSz="914325">
              <a:spcBef>
                <a:spcPts val="600"/>
              </a:spcBef>
              <a:buNone/>
            </a:pPr>
            <a:r>
              <a:rPr lang="en-US" sz="1500" spc="-51" dirty="0"/>
              <a:t>SQL authentication supported </a:t>
            </a:r>
            <a:br>
              <a:rPr lang="en-US" sz="1500" spc="-51" dirty="0"/>
            </a:br>
            <a:r>
              <a:rPr lang="en-US" sz="1500" spc="-51" dirty="0"/>
              <a:t>(no support for integrated authentication)</a:t>
            </a:r>
          </a:p>
          <a:p>
            <a:pPr marL="3175" lvl="1" indent="0" defTabSz="914325">
              <a:spcBef>
                <a:spcPts val="600"/>
              </a:spcBef>
              <a:buNone/>
            </a:pPr>
            <a:r>
              <a:rPr lang="en-US" sz="1500" spc="-51" dirty="0"/>
              <a:t>Admin user configured during provisioning</a:t>
            </a:r>
          </a:p>
          <a:p>
            <a:pPr marL="3175" lvl="1" indent="0" defTabSz="914325">
              <a:spcBef>
                <a:spcPts val="600"/>
              </a:spcBef>
              <a:buNone/>
            </a:pPr>
            <a:r>
              <a:rPr lang="en-US" sz="1500" spc="-51" dirty="0"/>
              <a:t>Admin user has all rights on server, use for </a:t>
            </a:r>
            <a:r>
              <a:rPr lang="en-US" sz="1500" spc="-51" dirty="0" smtClean="0"/>
              <a:t/>
            </a:r>
            <a:br>
              <a:rPr lang="en-US" sz="1500" spc="-51" dirty="0" smtClean="0"/>
            </a:br>
            <a:r>
              <a:rPr lang="en-US" sz="1500" spc="-51" dirty="0" smtClean="0"/>
              <a:t>administration </a:t>
            </a:r>
            <a:r>
              <a:rPr lang="en-US" sz="1500" spc="-51" dirty="0"/>
              <a:t>only</a:t>
            </a:r>
          </a:p>
          <a:p>
            <a:pPr marL="3175" lvl="1" indent="0" defTabSz="914325">
              <a:spcBef>
                <a:spcPts val="600"/>
              </a:spcBef>
              <a:buNone/>
            </a:pPr>
            <a:r>
              <a:rPr lang="en-US" sz="1500" spc="-51" dirty="0"/>
              <a:t>Provision users using portal or web service</a:t>
            </a:r>
          </a:p>
          <a:p>
            <a:pPr marL="3175" lvl="1" indent="0" defTabSz="914325">
              <a:spcBef>
                <a:spcPts val="600"/>
              </a:spcBef>
              <a:buNone/>
            </a:pPr>
            <a:r>
              <a:rPr lang="en-US" sz="1500" spc="-51" dirty="0"/>
              <a:t>Add users to appropriate item (Browser, Publisher) </a:t>
            </a:r>
            <a:r>
              <a:rPr lang="en-US" sz="1500" spc="-51" dirty="0" smtClean="0"/>
              <a:t/>
            </a:r>
            <a:br>
              <a:rPr lang="en-US" sz="1500" spc="-51" dirty="0" smtClean="0"/>
            </a:br>
            <a:r>
              <a:rPr lang="en-US" sz="1500" spc="-51" dirty="0" smtClean="0"/>
              <a:t>and </a:t>
            </a:r>
            <a:r>
              <a:rPr lang="en-US" sz="1500" spc="-51" dirty="0"/>
              <a:t>system roles (User, Admin)</a:t>
            </a:r>
          </a:p>
          <a:p>
            <a:pPr marL="3175" lvl="1" indent="0" defTabSz="914325">
              <a:spcBef>
                <a:spcPts val="600"/>
              </a:spcBef>
              <a:buNone/>
            </a:pPr>
            <a:r>
              <a:rPr lang="en-US" sz="1500" spc="-51" dirty="0"/>
              <a:t>Grant item-level permissions to folders or reports</a:t>
            </a:r>
          </a:p>
        </p:txBody>
      </p:sp>
    </p:spTree>
    <p:extLst>
      <p:ext uri="{BB962C8B-B14F-4D97-AF65-F5344CB8AC3E}">
        <p14:creationId xmlns:p14="http://schemas.microsoft.com/office/powerpoint/2010/main" val="11598055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6328752" cy="1523494"/>
          </a:xfrm>
        </p:spPr>
        <p:txBody>
          <a:bodyPr/>
          <a:lstStyle/>
          <a:p>
            <a:r>
              <a:rPr lang="en-US" dirty="0" smtClean="0"/>
              <a:t>SQL Reporting</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09485452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Synchronize Your </a:t>
            </a:r>
            <a:r>
              <a:rPr lang="en-US" dirty="0" smtClean="0">
                <a:solidFill>
                  <a:srgbClr val="92D050"/>
                </a:solidFill>
              </a:rPr>
              <a:t>Data</a:t>
            </a:r>
            <a:endParaRPr lang="en-US" dirty="0">
              <a:solidFill>
                <a:srgbClr val="92D050"/>
              </a:solidFill>
            </a:endParaRPr>
          </a:p>
        </p:txBody>
      </p:sp>
      <p:sp>
        <p:nvSpPr>
          <p:cNvPr id="15" name="Content Placeholder 14"/>
          <p:cNvSpPr>
            <a:spLocks noGrp="1"/>
          </p:cNvSpPr>
          <p:nvPr>
            <p:ph sz="half" idx="1"/>
          </p:nvPr>
        </p:nvSpPr>
        <p:spPr>
          <a:xfrm>
            <a:off x="519113" y="1447800"/>
            <a:ext cx="5486400" cy="443198"/>
          </a:xfrm>
        </p:spPr>
        <p:txBody>
          <a:bodyPr/>
          <a:lstStyle/>
          <a:p>
            <a:pPr marL="0" indent="0">
              <a:buNone/>
            </a:pPr>
            <a:endParaRPr lang="en-US" dirty="0"/>
          </a:p>
        </p:txBody>
      </p:sp>
      <p:graphicFrame>
        <p:nvGraphicFramePr>
          <p:cNvPr id="16" name="Content Placeholder 8"/>
          <p:cNvGraphicFramePr>
            <a:graphicFrameLocks/>
          </p:cNvGraphicFramePr>
          <p:nvPr>
            <p:extLst>
              <p:ext uri="{D42A27DB-BD31-4B8C-83A1-F6EECF244321}">
                <p14:modId xmlns:p14="http://schemas.microsoft.com/office/powerpoint/2010/main" val="3111948521"/>
              </p:ext>
            </p:extLst>
          </p:nvPr>
        </p:nvGraphicFramePr>
        <p:xfrm>
          <a:off x="0" y="881063"/>
          <a:ext cx="5583900" cy="48445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2"/>
          <p:cNvSpPr txBox="1">
            <a:spLocks/>
          </p:cNvSpPr>
          <p:nvPr/>
        </p:nvSpPr>
        <p:spPr>
          <a:xfrm>
            <a:off x="60944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1">
                    <a:alpha val="99000"/>
                  </a:schemeClr>
                </a:solidFill>
                <a:latin typeface="Segoe UI Light" pitchFamily="34" charset="0"/>
              </a:rPr>
              <a:t>SQL Data </a:t>
            </a:r>
            <a:r>
              <a:rPr lang="en-US" spc="-100" dirty="0">
                <a:solidFill>
                  <a:schemeClr val="accent1">
                    <a:alpha val="99000"/>
                  </a:schemeClr>
                </a:solidFill>
                <a:latin typeface="Segoe UI Light" pitchFamily="34" charset="0"/>
              </a:rPr>
              <a:t>Sync is</a:t>
            </a:r>
          </a:p>
          <a:p>
            <a:pPr marL="3175" lvl="1" indent="0" defTabSz="914325">
              <a:spcBef>
                <a:spcPts val="600"/>
              </a:spcBef>
              <a:buNone/>
            </a:pPr>
            <a:r>
              <a:rPr lang="en-US" sz="1600" spc="-51" dirty="0"/>
              <a:t>Microsoft Sync Framework technology delivered as a service </a:t>
            </a:r>
            <a:r>
              <a:rPr lang="en-US" sz="1600" spc="-51" dirty="0" smtClean="0"/>
              <a:t/>
            </a:r>
            <a:br>
              <a:rPr lang="en-US" sz="1600" spc="-51" dirty="0" smtClean="0"/>
            </a:br>
            <a:r>
              <a:rPr lang="en-US" sz="1600" spc="-51" dirty="0" smtClean="0"/>
              <a:t>on </a:t>
            </a:r>
            <a:r>
              <a:rPr lang="en-US" sz="1600" spc="-51" dirty="0"/>
              <a:t>the Windows Azure Platform</a:t>
            </a:r>
          </a:p>
          <a:p>
            <a:pPr marL="3175" lvl="1" indent="0" defTabSz="914325">
              <a:spcBef>
                <a:spcPts val="600"/>
              </a:spcBef>
              <a:buNone/>
            </a:pPr>
            <a:r>
              <a:rPr lang="en-US" sz="1600" spc="-51" dirty="0"/>
              <a:t>Ideal for scheduling synchronization between data sets hosted </a:t>
            </a:r>
            <a:r>
              <a:rPr lang="en-US" sz="1600" spc="-51" dirty="0" smtClean="0"/>
              <a:t/>
            </a:r>
            <a:br>
              <a:rPr lang="en-US" sz="1600" spc="-51" dirty="0" smtClean="0"/>
            </a:br>
            <a:r>
              <a:rPr lang="en-US" sz="1600" spc="-51" dirty="0" smtClean="0"/>
              <a:t>in SQL Database </a:t>
            </a:r>
            <a:r>
              <a:rPr lang="en-US" sz="1600" spc="-51" dirty="0"/>
              <a:t>or SQL Server</a:t>
            </a:r>
          </a:p>
          <a:p>
            <a:pPr marL="3175" lvl="1" indent="0" defTabSz="914325">
              <a:spcBef>
                <a:spcPts val="600"/>
              </a:spcBef>
              <a:buNone/>
            </a:pPr>
            <a:r>
              <a:rPr lang="en-US" sz="1600" spc="-51" dirty="0"/>
              <a:t>Uses a hub and spoke topology</a:t>
            </a:r>
            <a:br>
              <a:rPr lang="en-US" sz="1600" spc="-51" dirty="0"/>
            </a:br>
            <a:endParaRPr lang="en-US" sz="2000" dirty="0" smtClean="0"/>
          </a:p>
          <a:p>
            <a:pPr marL="3175" lvl="1" indent="0" defTabSz="914325">
              <a:spcBef>
                <a:spcPts val="600"/>
              </a:spcBef>
              <a:spcAft>
                <a:spcPts val="300"/>
              </a:spcAft>
              <a:buNone/>
            </a:pPr>
            <a:r>
              <a:rPr lang="en-US" sz="3200" spc="-100" dirty="0">
                <a:solidFill>
                  <a:schemeClr val="accent1">
                    <a:alpha val="99000"/>
                  </a:schemeClr>
                </a:solidFill>
                <a:latin typeface="Segoe UI Light" pitchFamily="34" charset="0"/>
              </a:rPr>
              <a:t>Special </a:t>
            </a:r>
            <a:r>
              <a:rPr lang="en-US" sz="3200" spc="-100" dirty="0" smtClean="0">
                <a:solidFill>
                  <a:schemeClr val="accent1">
                    <a:alpha val="99000"/>
                  </a:schemeClr>
                </a:solidFill>
                <a:latin typeface="Segoe UI Light" pitchFamily="34" charset="0"/>
              </a:rPr>
              <a:t>considerations</a:t>
            </a:r>
            <a:endParaRPr lang="en-US" sz="3200" spc="-100" dirty="0">
              <a:solidFill>
                <a:schemeClr val="accent1">
                  <a:alpha val="99000"/>
                </a:schemeClr>
              </a:solidFill>
              <a:latin typeface="Segoe UI Light" pitchFamily="34" charset="0"/>
            </a:endParaRPr>
          </a:p>
          <a:p>
            <a:pPr marL="3175" lvl="1" indent="0" defTabSz="914325">
              <a:spcBef>
                <a:spcPts val="600"/>
              </a:spcBef>
              <a:spcAft>
                <a:spcPts val="300"/>
              </a:spcAft>
              <a:buNone/>
            </a:pPr>
            <a:r>
              <a:rPr lang="en-US" sz="1600" spc="-51" dirty="0"/>
              <a:t>Conflict resolution policy configured centrally (hub or client wins)</a:t>
            </a:r>
          </a:p>
          <a:p>
            <a:pPr marL="3175" lvl="1" indent="0" defTabSz="914325">
              <a:spcBef>
                <a:spcPts val="600"/>
              </a:spcBef>
              <a:spcAft>
                <a:spcPts val="300"/>
              </a:spcAft>
              <a:buNone/>
            </a:pPr>
            <a:r>
              <a:rPr lang="en-US" sz="1600" spc="-51" dirty="0"/>
              <a:t>Sync direction configured between each client and the hub </a:t>
            </a:r>
            <a:r>
              <a:rPr lang="en-US" sz="1600" spc="-51" dirty="0" smtClean="0"/>
              <a:t/>
            </a:r>
            <a:br>
              <a:rPr lang="en-US" sz="1600" spc="-51" dirty="0" smtClean="0"/>
            </a:br>
            <a:r>
              <a:rPr lang="en-US" sz="1600" spc="-51" dirty="0" smtClean="0"/>
              <a:t>(</a:t>
            </a:r>
            <a:r>
              <a:rPr lang="en-US" sz="1600" spc="-51" dirty="0"/>
              <a:t>to hub, from hub, bi-directional)</a:t>
            </a:r>
          </a:p>
          <a:p>
            <a:pPr marL="3175" lvl="1" indent="0" defTabSz="914325">
              <a:spcBef>
                <a:spcPts val="600"/>
              </a:spcBef>
              <a:spcAft>
                <a:spcPts val="300"/>
              </a:spcAft>
              <a:buNone/>
            </a:pPr>
            <a:r>
              <a:rPr lang="en-US" sz="1600" spc="-51" dirty="0"/>
              <a:t>Sync schedule must be between 5 minutes and 1 month</a:t>
            </a:r>
          </a:p>
          <a:p>
            <a:pPr marL="3175" lvl="1" indent="0" defTabSz="914325">
              <a:spcBef>
                <a:spcPts val="600"/>
              </a:spcBef>
              <a:spcAft>
                <a:spcPts val="300"/>
              </a:spcAft>
              <a:buNone/>
            </a:pPr>
            <a:r>
              <a:rPr lang="en-US" sz="1600" spc="-51" dirty="0"/>
              <a:t>Data sets include multiple tables and can be filtered, triggers are added to data set tables </a:t>
            </a:r>
          </a:p>
          <a:p>
            <a:pPr marL="3175" lvl="1" indent="0" defTabSz="914325">
              <a:spcBef>
                <a:spcPts val="600"/>
              </a:spcBef>
              <a:spcAft>
                <a:spcPts val="300"/>
              </a:spcAft>
              <a:buNone/>
            </a:pPr>
            <a:r>
              <a:rPr lang="en-US" sz="1600" spc="-51" dirty="0"/>
              <a:t>Tables added to hub and client schemas</a:t>
            </a:r>
          </a:p>
          <a:p>
            <a:pPr marL="3175" lvl="1" indent="0" defTabSz="914325">
              <a:spcBef>
                <a:spcPts val="600"/>
              </a:spcBef>
              <a:spcAft>
                <a:spcPts val="300"/>
              </a:spcAft>
              <a:buNone/>
            </a:pPr>
            <a:r>
              <a:rPr lang="en-US" sz="1600" spc="-51" dirty="0"/>
              <a:t>Agent must be installed for on-prem clients</a:t>
            </a:r>
          </a:p>
        </p:txBody>
      </p:sp>
    </p:spTree>
    <p:extLst>
      <p:ext uri="{BB962C8B-B14F-4D97-AF65-F5344CB8AC3E}">
        <p14:creationId xmlns:p14="http://schemas.microsoft.com/office/powerpoint/2010/main" val="29892520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fade">
                                      <p:cBhvr>
                                        <p:cTn id="30" dur="500"/>
                                        <p:tgtEl>
                                          <p:spTgt spid="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fade">
                                      <p:cBhvr>
                                        <p:cTn id="33" dur="500"/>
                                        <p:tgtEl>
                                          <p:spTgt spid="7">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xEl>
                                              <p:pRg st="9" end="9"/>
                                            </p:txEl>
                                          </p:spTgt>
                                        </p:tgtEl>
                                        <p:attrNameLst>
                                          <p:attrName>style.visibility</p:attrName>
                                        </p:attrNameLst>
                                      </p:cBhvr>
                                      <p:to>
                                        <p:strVal val="visible"/>
                                      </p:to>
                                    </p:set>
                                    <p:animEffect transition="in" filter="fade">
                                      <p:cBhvr>
                                        <p:cTn id="36" dur="500"/>
                                        <p:tgtEl>
                                          <p:spTgt spid="7">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fade">
                                      <p:cBhvr>
                                        <p:cTn id="39"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19114" y="1447800"/>
            <a:ext cx="5346700" cy="464518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Title 4"/>
          <p:cNvSpPr>
            <a:spLocks noGrp="1"/>
          </p:cNvSpPr>
          <p:nvPr>
            <p:ph type="title"/>
          </p:nvPr>
        </p:nvSpPr>
        <p:spPr/>
        <p:txBody>
          <a:bodyPr/>
          <a:lstStyle/>
          <a:p>
            <a:r>
              <a:rPr lang="en-US" dirty="0" smtClean="0"/>
              <a:t>Synchronize Your Data</a:t>
            </a:r>
            <a:endParaRPr lang="en-US" dirty="0"/>
          </a:p>
        </p:txBody>
      </p:sp>
      <p:pic>
        <p:nvPicPr>
          <p:cNvPr id="6" name="Content Placeholder 7"/>
          <p:cNvPicPr>
            <a:picLocks noChangeAspect="1"/>
          </p:cNvPicPr>
          <p:nvPr/>
        </p:nvPicPr>
        <p:blipFill rotWithShape="1">
          <a:blip r:embed="rId3" cstate="print">
            <a:extLst>
              <a:ext uri="{28A0092B-C50C-407E-A947-70E740481C1C}">
                <a14:useLocalDpi xmlns:a14="http://schemas.microsoft.com/office/drawing/2010/main" val="0"/>
              </a:ext>
            </a:extLst>
          </a:blip>
          <a:srcRect t="7051"/>
          <a:stretch/>
        </p:blipFill>
        <p:spPr>
          <a:xfrm>
            <a:off x="644770" y="2497593"/>
            <a:ext cx="5095388" cy="2545597"/>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sp>
        <p:nvSpPr>
          <p:cNvPr id="7" name="Content Placeholder 2"/>
          <p:cNvSpPr txBox="1">
            <a:spLocks/>
          </p:cNvSpPr>
          <p:nvPr/>
        </p:nvSpPr>
        <p:spPr>
          <a:xfrm>
            <a:off x="63230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Provisioning synchronization groups</a:t>
            </a:r>
          </a:p>
          <a:p>
            <a:pPr marL="3175" lvl="1" indent="0" defTabSz="914325">
              <a:spcBef>
                <a:spcPts val="300"/>
              </a:spcBef>
              <a:buNone/>
            </a:pPr>
            <a:r>
              <a:rPr lang="en-US" sz="1600" spc="-51" dirty="0"/>
              <a:t>Deploy database to hub and clients</a:t>
            </a:r>
          </a:p>
          <a:p>
            <a:pPr marL="3175" lvl="1" indent="0" defTabSz="914325">
              <a:spcBef>
                <a:spcPts val="300"/>
              </a:spcBef>
              <a:buNone/>
            </a:pPr>
            <a:r>
              <a:rPr lang="en-US" sz="1600" spc="-51" dirty="0"/>
              <a:t>Set synchronization schedule</a:t>
            </a:r>
          </a:p>
          <a:p>
            <a:pPr marL="3175" lvl="1" indent="0" defTabSz="914325">
              <a:spcBef>
                <a:spcPts val="300"/>
              </a:spcBef>
              <a:buNone/>
            </a:pPr>
            <a:r>
              <a:rPr lang="en-US" sz="1600" spc="-51" dirty="0"/>
              <a:t>Set conflict resolution policy</a:t>
            </a:r>
          </a:p>
          <a:p>
            <a:pPr marL="3175" lvl="1" indent="0" defTabSz="914325">
              <a:spcBef>
                <a:spcPts val="300"/>
              </a:spcBef>
              <a:buNone/>
            </a:pPr>
            <a:r>
              <a:rPr lang="en-US" sz="1600" spc="-51" dirty="0"/>
              <a:t>Define data set</a:t>
            </a:r>
          </a:p>
          <a:p>
            <a:pPr marL="3175" lvl="1" indent="0" defTabSz="914325">
              <a:spcBef>
                <a:spcPts val="300"/>
              </a:spcBef>
              <a:buNone/>
            </a:pPr>
            <a:r>
              <a:rPr lang="en-US" sz="1600" spc="-51" dirty="0"/>
              <a:t>Add </a:t>
            </a:r>
            <a:r>
              <a:rPr lang="en-US" sz="1600" spc="-51" dirty="0" smtClean="0"/>
              <a:t>SQL Database </a:t>
            </a:r>
            <a:r>
              <a:rPr lang="en-US" sz="1600" spc="-51" dirty="0"/>
              <a:t>clients to topology</a:t>
            </a:r>
          </a:p>
          <a:p>
            <a:pPr marL="3175" lvl="1" indent="0" defTabSz="914325">
              <a:spcBef>
                <a:spcPts val="300"/>
              </a:spcBef>
              <a:buNone/>
            </a:pPr>
            <a:r>
              <a:rPr lang="en-US" sz="1600" spc="-51" dirty="0"/>
              <a:t>Install agents on SQL Server clients and add them to topology using keys</a:t>
            </a:r>
          </a:p>
          <a:p>
            <a:pPr marL="3175" lvl="1" indent="0" defTabSz="914325">
              <a:spcBef>
                <a:spcPts val="300"/>
              </a:spcBef>
              <a:buNone/>
            </a:pPr>
            <a:r>
              <a:rPr lang="en-US" sz="1600" spc="-51" dirty="0"/>
              <a:t>Deploy topology</a:t>
            </a:r>
            <a:br>
              <a:rPr lang="en-US" sz="1600" spc="-51" dirty="0"/>
            </a:br>
            <a:endParaRPr lang="en-US" sz="2000" dirty="0" smtClean="0"/>
          </a:p>
          <a:p>
            <a:pPr marL="3175" lvl="1" indent="0" defTabSz="914325">
              <a:spcBef>
                <a:spcPts val="0"/>
              </a:spcBef>
              <a:spcAft>
                <a:spcPts val="300"/>
              </a:spcAft>
              <a:buNone/>
            </a:pPr>
            <a:r>
              <a:rPr lang="en-US" spc="-100" dirty="0">
                <a:solidFill>
                  <a:schemeClr val="accent2">
                    <a:alpha val="99000"/>
                  </a:schemeClr>
                </a:solidFill>
                <a:latin typeface="Segoe UI Light" pitchFamily="34" charset="0"/>
              </a:rPr>
              <a:t>Operational considerations</a:t>
            </a:r>
          </a:p>
          <a:p>
            <a:pPr marL="3175" lvl="1" indent="0" defTabSz="914325">
              <a:spcBef>
                <a:spcPts val="300"/>
              </a:spcBef>
              <a:spcAft>
                <a:spcPts val="300"/>
              </a:spcAft>
              <a:buNone/>
            </a:pPr>
            <a:r>
              <a:rPr lang="en-US" sz="1600" spc="-51" dirty="0"/>
              <a:t>Manual synchronization supported</a:t>
            </a:r>
          </a:p>
          <a:p>
            <a:pPr marL="3175" lvl="1" indent="0" defTabSz="914325">
              <a:spcBef>
                <a:spcPts val="300"/>
              </a:spcBef>
              <a:spcAft>
                <a:spcPts val="300"/>
              </a:spcAft>
              <a:buNone/>
            </a:pPr>
            <a:r>
              <a:rPr lang="en-US" sz="1600" spc="-51" dirty="0"/>
              <a:t>Hub updates require one synchronization to distribute to all clients</a:t>
            </a:r>
          </a:p>
          <a:p>
            <a:pPr marL="3175" lvl="1" indent="0" defTabSz="914325">
              <a:spcBef>
                <a:spcPts val="300"/>
              </a:spcBef>
              <a:spcAft>
                <a:spcPts val="300"/>
              </a:spcAft>
              <a:buNone/>
            </a:pPr>
            <a:r>
              <a:rPr lang="en-US" sz="1600" spc="-51" dirty="0"/>
              <a:t>Client updates require two synchronizations to distribute </a:t>
            </a:r>
            <a:r>
              <a:rPr lang="en-US" sz="1600" spc="-51" dirty="0" smtClean="0"/>
              <a:t/>
            </a:r>
            <a:br>
              <a:rPr lang="en-US" sz="1600" spc="-51" dirty="0" smtClean="0"/>
            </a:br>
            <a:r>
              <a:rPr lang="en-US" sz="1600" spc="-51" dirty="0" smtClean="0"/>
              <a:t>to </a:t>
            </a:r>
            <a:r>
              <a:rPr lang="en-US" sz="1600" spc="-51" dirty="0"/>
              <a:t>all clients</a:t>
            </a:r>
          </a:p>
          <a:p>
            <a:pPr marL="3175" lvl="1" indent="0" defTabSz="914325">
              <a:spcBef>
                <a:spcPts val="300"/>
              </a:spcBef>
              <a:spcAft>
                <a:spcPts val="300"/>
              </a:spcAft>
              <a:buNone/>
            </a:pPr>
            <a:r>
              <a:rPr lang="en-US" sz="1600" spc="-51" dirty="0"/>
              <a:t>Sync Framework triggers may affect application behavior</a:t>
            </a:r>
          </a:p>
        </p:txBody>
      </p:sp>
    </p:spTree>
    <p:extLst>
      <p:ext uri="{BB962C8B-B14F-4D97-AF65-F5344CB8AC3E}">
        <p14:creationId xmlns:p14="http://schemas.microsoft.com/office/powerpoint/2010/main" val="1092237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xEl>
                                              <p:pRg st="8" end="8"/>
                                            </p:txEl>
                                          </p:spTgt>
                                        </p:tgtEl>
                                        <p:attrNameLst>
                                          <p:attrName>style.visibility</p:attrName>
                                        </p:attrNameLst>
                                      </p:cBhvr>
                                      <p:to>
                                        <p:strVal val="visible"/>
                                      </p:to>
                                    </p:set>
                                    <p:animEffect transition="in" filter="fade">
                                      <p:cBhvr>
                                        <p:cTn id="36" dur="500"/>
                                        <p:tgtEl>
                                          <p:spTgt spid="7">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animEffect transition="in" filter="fade">
                                      <p:cBhvr>
                                        <p:cTn id="39" dur="500"/>
                                        <p:tgtEl>
                                          <p:spTgt spid="7">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500"/>
                                        <p:tgtEl>
                                          <p:spTgt spid="7">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xEl>
                                              <p:pRg st="11" end="11"/>
                                            </p:txEl>
                                          </p:spTgt>
                                        </p:tgtEl>
                                        <p:attrNameLst>
                                          <p:attrName>style.visibility</p:attrName>
                                        </p:attrNameLst>
                                      </p:cBhvr>
                                      <p:to>
                                        <p:strVal val="visible"/>
                                      </p:to>
                                    </p:set>
                                    <p:animEffect transition="in" filter="fade">
                                      <p:cBhvr>
                                        <p:cTn id="45" dur="500"/>
                                        <p:tgtEl>
                                          <p:spTgt spid="7">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
                                            <p:txEl>
                                              <p:pRg st="12" end="12"/>
                                            </p:txEl>
                                          </p:spTgt>
                                        </p:tgtEl>
                                        <p:attrNameLst>
                                          <p:attrName>style.visibility</p:attrName>
                                        </p:attrNameLst>
                                      </p:cBhvr>
                                      <p:to>
                                        <p:strVal val="visible"/>
                                      </p:to>
                                    </p:set>
                                    <p:animEffect transition="in" filter="fade">
                                      <p:cBhvr>
                                        <p:cTn id="48"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Data Sync</a:t>
            </a:r>
            <a:endParaRPr lang="en-US" sz="4800" dirty="0"/>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92400592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out your </a:t>
            </a:r>
            <a:r>
              <a:rPr lang="en-US" dirty="0" smtClean="0">
                <a:solidFill>
                  <a:srgbClr val="92D050"/>
                </a:solidFill>
              </a:rPr>
              <a:t>data</a:t>
            </a:r>
            <a:endParaRPr lang="en-US" dirty="0">
              <a:solidFill>
                <a:srgbClr val="92D050"/>
              </a:solidFill>
            </a:endParaRPr>
          </a:p>
        </p:txBody>
      </p:sp>
      <p:graphicFrame>
        <p:nvGraphicFramePr>
          <p:cNvPr id="12" name="Content Placeholder 4"/>
          <p:cNvGraphicFramePr>
            <a:graphicFrameLocks/>
          </p:cNvGraphicFramePr>
          <p:nvPr>
            <p:extLst>
              <p:ext uri="{D42A27DB-BD31-4B8C-83A1-F6EECF244321}">
                <p14:modId xmlns:p14="http://schemas.microsoft.com/office/powerpoint/2010/main" val="831645997"/>
              </p:ext>
            </p:extLst>
          </p:nvPr>
        </p:nvGraphicFramePr>
        <p:xfrm>
          <a:off x="421901" y="1717146"/>
          <a:ext cx="5583900" cy="4357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2"/>
          <p:cNvSpPr txBox="1">
            <a:spLocks/>
          </p:cNvSpPr>
          <p:nvPr/>
        </p:nvSpPr>
        <p:spPr>
          <a:xfrm>
            <a:off x="60944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4">
                    <a:alpha val="99000"/>
                  </a:schemeClr>
                </a:solidFill>
                <a:latin typeface="Segoe UI Light" pitchFamily="34" charset="0"/>
              </a:rPr>
              <a:t>SQL Federation </a:t>
            </a:r>
            <a:r>
              <a:rPr lang="en-US" spc="-100" dirty="0">
                <a:solidFill>
                  <a:schemeClr val="accent4">
                    <a:alpha val="99000"/>
                  </a:schemeClr>
                </a:solidFill>
                <a:latin typeface="Segoe UI Light" pitchFamily="34" charset="0"/>
              </a:rPr>
              <a:t>provides</a:t>
            </a:r>
          </a:p>
          <a:p>
            <a:pPr marL="3175" lvl="1" indent="0" defTabSz="914325">
              <a:spcBef>
                <a:spcPts val="600"/>
              </a:spcBef>
              <a:buNone/>
            </a:pPr>
            <a:r>
              <a:rPr lang="en-US" sz="1800" spc="-51" dirty="0"/>
              <a:t>Integrated database sharding that can scale to hundreds </a:t>
            </a:r>
            <a:r>
              <a:rPr lang="en-US" sz="1800" spc="-51" dirty="0" smtClean="0"/>
              <a:t/>
            </a:r>
            <a:br>
              <a:rPr lang="en-US" sz="1800" spc="-51" dirty="0" smtClean="0"/>
            </a:br>
            <a:r>
              <a:rPr lang="en-US" sz="1800" spc="-51" dirty="0" smtClean="0"/>
              <a:t>of </a:t>
            </a:r>
            <a:r>
              <a:rPr lang="en-US" sz="1800" spc="-51" dirty="0"/>
              <a:t>nodes</a:t>
            </a:r>
          </a:p>
          <a:p>
            <a:pPr marL="3175" lvl="1" indent="0" defTabSz="914325">
              <a:spcBef>
                <a:spcPts val="600"/>
              </a:spcBef>
              <a:buNone/>
            </a:pPr>
            <a:r>
              <a:rPr lang="en-US" sz="1800" spc="-51" dirty="0"/>
              <a:t>Multi-tenancy via flexible repartitioning</a:t>
            </a:r>
          </a:p>
          <a:p>
            <a:pPr marL="3175" lvl="1" indent="0" defTabSz="914325">
              <a:spcBef>
                <a:spcPts val="600"/>
              </a:spcBef>
              <a:buNone/>
            </a:pPr>
            <a:r>
              <a:rPr lang="en-US" sz="1800" spc="-51" dirty="0"/>
              <a:t>Online split operations to minimize downtime</a:t>
            </a:r>
          </a:p>
          <a:p>
            <a:pPr marL="3175" lvl="1" indent="0" defTabSz="914325">
              <a:spcBef>
                <a:spcPts val="600"/>
              </a:spcBef>
              <a:buNone/>
            </a:pPr>
            <a:r>
              <a:rPr lang="en-US" sz="1800" spc="-51" dirty="0"/>
              <a:t>Automatic data discovery regardless of changes in how data is partitioned</a:t>
            </a:r>
            <a:r>
              <a:rPr lang="en-US" sz="1600" spc="-51" dirty="0"/>
              <a:t/>
            </a:r>
            <a:br>
              <a:rPr lang="en-US" sz="1600" spc="-51" dirty="0"/>
            </a:br>
            <a:endParaRPr lang="en-US" sz="2000" dirty="0" smtClean="0"/>
          </a:p>
          <a:p>
            <a:pPr marL="3175" lvl="1" indent="0" defTabSz="914325">
              <a:spcBef>
                <a:spcPts val="600"/>
              </a:spcBef>
              <a:buNone/>
            </a:pPr>
            <a:r>
              <a:rPr lang="en-US" sz="3200" spc="-100" dirty="0">
                <a:solidFill>
                  <a:schemeClr val="accent4">
                    <a:alpha val="99000"/>
                  </a:schemeClr>
                </a:solidFill>
                <a:latin typeface="Segoe UI Light" pitchFamily="34" charset="0"/>
              </a:rPr>
              <a:t>Special considerations</a:t>
            </a:r>
          </a:p>
          <a:p>
            <a:pPr marL="3175" lvl="1" indent="0" defTabSz="914325">
              <a:spcBef>
                <a:spcPts val="600"/>
              </a:spcBef>
              <a:buNone/>
            </a:pPr>
            <a:r>
              <a:rPr lang="en-US" sz="1800" spc="-51" dirty="0"/>
              <a:t>A logical database can contain multiple federations</a:t>
            </a:r>
          </a:p>
          <a:p>
            <a:pPr marL="3175" lvl="1" indent="0" defTabSz="914325">
              <a:spcBef>
                <a:spcPts val="600"/>
              </a:spcBef>
              <a:buNone/>
            </a:pPr>
            <a:r>
              <a:rPr lang="en-US" sz="1800" spc="-51" dirty="0"/>
              <a:t>Distribution scheme supports int, bigint, guid, and varbinary types</a:t>
            </a:r>
          </a:p>
          <a:p>
            <a:pPr marL="3175" lvl="1" indent="0" defTabSz="914325">
              <a:spcBef>
                <a:spcPts val="600"/>
              </a:spcBef>
              <a:buNone/>
            </a:pPr>
            <a:r>
              <a:rPr lang="en-US" sz="1800" spc="-51" dirty="0"/>
              <a:t>Filtering routes connection to appropriate shard regardless of changes in partitions</a:t>
            </a:r>
          </a:p>
          <a:p>
            <a:pPr marL="3175" lvl="1" indent="0" defTabSz="914325">
              <a:spcBef>
                <a:spcPts val="600"/>
              </a:spcBef>
              <a:buNone/>
            </a:pPr>
            <a:r>
              <a:rPr lang="en-US" sz="1800" spc="-51" dirty="0"/>
              <a:t>Merge, fan-out queries and automatic distribution of schema changes not supported in initial release</a:t>
            </a:r>
          </a:p>
        </p:txBody>
      </p:sp>
    </p:spTree>
    <p:extLst>
      <p:ext uri="{BB962C8B-B14F-4D97-AF65-F5344CB8AC3E}">
        <p14:creationId xmlns:p14="http://schemas.microsoft.com/office/powerpoint/2010/main" val="345500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fade">
                                      <p:cBhvr>
                                        <p:cTn id="30" dur="500"/>
                                        <p:tgtEl>
                                          <p:spTgt spid="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fade">
                                      <p:cBhvr>
                                        <p:cTn id="33" dur="500"/>
                                        <p:tgtEl>
                                          <p:spTgt spid="7">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xEl>
                                              <p:pRg st="9" end="9"/>
                                            </p:txEl>
                                          </p:spTgt>
                                        </p:tgtEl>
                                        <p:attrNameLst>
                                          <p:attrName>style.visibility</p:attrName>
                                        </p:attrNameLst>
                                      </p:cBhvr>
                                      <p:to>
                                        <p:strVal val="visible"/>
                                      </p:to>
                                    </p:set>
                                    <p:animEffect transition="in" filter="fade">
                                      <p:cBhvr>
                                        <p:cTn id="36"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Federation</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5985484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a:t>Starting with </a:t>
            </a:r>
            <a:r>
              <a:rPr lang="en-US" dirty="0" smtClean="0"/>
              <a:t/>
            </a:r>
            <a:br>
              <a:rPr lang="en-US" dirty="0" smtClean="0"/>
            </a:br>
            <a:r>
              <a:rPr lang="en-US" dirty="0" smtClean="0"/>
              <a:t>the </a:t>
            </a:r>
            <a:r>
              <a:rPr lang="en-US" dirty="0"/>
              <a:t>Basics</a:t>
            </a:r>
          </a:p>
        </p:txBody>
      </p:sp>
    </p:spTree>
    <p:extLst>
      <p:ext uri="{BB962C8B-B14F-4D97-AF65-F5344CB8AC3E}">
        <p14:creationId xmlns:p14="http://schemas.microsoft.com/office/powerpoint/2010/main" val="248153152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198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a:xfrm>
            <a:off x="1889125" y="1905000"/>
            <a:ext cx="8872538" cy="1274538"/>
          </a:xfrm>
        </p:spPr>
        <p:txBody>
          <a:bodyPr/>
          <a:lstStyle/>
          <a:p>
            <a:r>
              <a:rPr lang="en-US" sz="8800" dirty="0" smtClean="0"/>
              <a:t>Appendix</a:t>
            </a:r>
            <a:endParaRPr lang="en-US" sz="8800" dirty="0"/>
          </a:p>
        </p:txBody>
      </p:sp>
      <p:sp>
        <p:nvSpPr>
          <p:cNvPr id="9" name="Freeform 24"/>
          <p:cNvSpPr>
            <a:spLocks noEditPoints="1"/>
          </p:cNvSpPr>
          <p:nvPr/>
        </p:nvSpPr>
        <p:spPr bwMode="black">
          <a:xfrm>
            <a:off x="7498913" y="1549035"/>
            <a:ext cx="3004964" cy="3486026"/>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72457458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664797"/>
          </a:xfrm>
        </p:spPr>
        <p:txBody>
          <a:bodyPr/>
          <a:lstStyle/>
          <a:p>
            <a:r>
              <a:rPr lang="en-US" sz="4800" dirty="0" smtClean="0"/>
              <a:t>SQL Database </a:t>
            </a:r>
            <a:r>
              <a:rPr lang="en-US" sz="4800" dirty="0"/>
              <a:t>Billing </a:t>
            </a:r>
            <a:r>
              <a:rPr lang="en-US" sz="4800" dirty="0" smtClean="0"/>
              <a:t>Rates</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904" r="8656"/>
          <a:stretch/>
        </p:blipFill>
        <p:spPr>
          <a:xfrm>
            <a:off x="198921" y="1805627"/>
            <a:ext cx="3345104" cy="3043210"/>
          </a:xfrm>
          <a:prstGeom prst="rect">
            <a:avLst/>
          </a:prstGeom>
          <a:noFill/>
          <a:ln>
            <a:noFill/>
          </a:ln>
        </p:spPr>
      </p:pic>
      <p:graphicFrame>
        <p:nvGraphicFramePr>
          <p:cNvPr id="8" name="Content Placeholder 1"/>
          <p:cNvGraphicFramePr>
            <a:graphicFrameLocks/>
          </p:cNvGraphicFramePr>
          <p:nvPr>
            <p:extLst>
              <p:ext uri="{D42A27DB-BD31-4B8C-83A1-F6EECF244321}">
                <p14:modId xmlns:p14="http://schemas.microsoft.com/office/powerpoint/2010/main" val="80874073"/>
              </p:ext>
            </p:extLst>
          </p:nvPr>
        </p:nvGraphicFramePr>
        <p:xfrm>
          <a:off x="4022981" y="1150313"/>
          <a:ext cx="7896814" cy="2194560"/>
        </p:xfrm>
        <a:graphic>
          <a:graphicData uri="http://schemas.openxmlformats.org/drawingml/2006/table">
            <a:tbl>
              <a:tblPr firstRow="1" bandRow="1">
                <a:tableStyleId>{5C22544A-7EE6-4342-B048-85BDC9FD1C3A}</a:tableStyleId>
              </a:tblPr>
              <a:tblGrid>
                <a:gridCol w="2210039"/>
                <a:gridCol w="5686775"/>
              </a:tblGrid>
              <a:tr h="303478">
                <a:tc>
                  <a:txBody>
                    <a:bodyPr/>
                    <a:lstStyle/>
                    <a:p>
                      <a:r>
                        <a:rPr lang="en-US" dirty="0" smtClean="0"/>
                        <a:t>Database Size</a:t>
                      </a:r>
                      <a:endParaRPr lang="en-US" dirty="0"/>
                    </a:p>
                  </a:txBody>
                  <a:tcPr/>
                </a:tc>
                <a:tc>
                  <a:txBody>
                    <a:bodyPr/>
                    <a:lstStyle/>
                    <a:p>
                      <a:r>
                        <a:rPr lang="en-US" dirty="0" smtClean="0"/>
                        <a:t>Price Per Database Per Month</a:t>
                      </a:r>
                      <a:endParaRPr lang="en-US" dirty="0"/>
                    </a:p>
                  </a:txBody>
                  <a:tcPr/>
                </a:tc>
              </a:tr>
              <a:tr h="303478">
                <a:tc>
                  <a:txBody>
                    <a:bodyPr/>
                    <a:lstStyle/>
                    <a:p>
                      <a:r>
                        <a:rPr lang="en-US" dirty="0" smtClean="0"/>
                        <a:t>0</a:t>
                      </a:r>
                      <a:r>
                        <a:rPr lang="en-US" baseline="0" dirty="0" smtClean="0"/>
                        <a:t> to 100 MB</a:t>
                      </a:r>
                      <a:endParaRPr lang="en-US" dirty="0"/>
                    </a:p>
                  </a:txBody>
                  <a:tcPr/>
                </a:tc>
                <a:tc>
                  <a:txBody>
                    <a:bodyPr/>
                    <a:lstStyle/>
                    <a:p>
                      <a:r>
                        <a:rPr lang="en-US" dirty="0" smtClean="0"/>
                        <a:t>Flat</a:t>
                      </a:r>
                      <a:r>
                        <a:rPr lang="en-US" baseline="0" dirty="0" smtClean="0"/>
                        <a:t> $4.995</a:t>
                      </a:r>
                      <a:endParaRPr lang="en-US" dirty="0"/>
                    </a:p>
                  </a:txBody>
                  <a:tcPr/>
                </a:tc>
              </a:tr>
              <a:tr h="303478">
                <a:tc>
                  <a:txBody>
                    <a:bodyPr/>
                    <a:lstStyle/>
                    <a:p>
                      <a:r>
                        <a:rPr lang="en-US" dirty="0" smtClean="0"/>
                        <a:t>&gt; 100</a:t>
                      </a:r>
                      <a:r>
                        <a:rPr lang="en-US" baseline="0" dirty="0" smtClean="0"/>
                        <a:t> to 1 GB</a:t>
                      </a:r>
                      <a:endParaRPr lang="en-US" dirty="0"/>
                    </a:p>
                  </a:txBody>
                  <a:tcPr/>
                </a:tc>
                <a:tc>
                  <a:txBody>
                    <a:bodyPr/>
                    <a:lstStyle/>
                    <a:p>
                      <a:r>
                        <a:rPr lang="en-US" dirty="0" smtClean="0"/>
                        <a:t>Flat $9.99</a:t>
                      </a:r>
                      <a:endParaRPr lang="en-US" dirty="0"/>
                    </a:p>
                  </a:txBody>
                  <a:tcPr/>
                </a:tc>
              </a:tr>
              <a:tr h="303478">
                <a:tc>
                  <a:txBody>
                    <a:bodyPr/>
                    <a:lstStyle/>
                    <a:p>
                      <a:r>
                        <a:rPr lang="en-US" dirty="0" smtClean="0"/>
                        <a:t>&gt; 1GB to 10 GB</a:t>
                      </a:r>
                      <a:endParaRPr lang="en-US" dirty="0"/>
                    </a:p>
                  </a:txBody>
                  <a:tcPr/>
                </a:tc>
                <a:tc>
                  <a:txBody>
                    <a:bodyPr/>
                    <a:lstStyle/>
                    <a:p>
                      <a:r>
                        <a:rPr lang="en-US" dirty="0" smtClean="0"/>
                        <a:t>$9.99 for first</a:t>
                      </a:r>
                      <a:r>
                        <a:rPr lang="en-US" baseline="0" dirty="0" smtClean="0"/>
                        <a:t> GB, $3.99 per additional GB</a:t>
                      </a:r>
                      <a:endParaRPr lang="en-US" dirty="0"/>
                    </a:p>
                  </a:txBody>
                  <a:tcPr/>
                </a:tc>
              </a:tr>
              <a:tr h="303478">
                <a:tc>
                  <a:txBody>
                    <a:bodyPr/>
                    <a:lstStyle/>
                    <a:p>
                      <a:r>
                        <a:rPr lang="en-US" dirty="0" smtClean="0"/>
                        <a:t>&gt; 10 GB to 50 GB</a:t>
                      </a:r>
                      <a:endParaRPr lang="en-US" dirty="0"/>
                    </a:p>
                  </a:txBody>
                  <a:tcPr/>
                </a:tc>
                <a:tc>
                  <a:txBody>
                    <a:bodyPr/>
                    <a:lstStyle/>
                    <a:p>
                      <a:r>
                        <a:rPr lang="en-US" dirty="0" smtClean="0"/>
                        <a:t>$45.954 for first 10 GB, $1.998 for</a:t>
                      </a:r>
                      <a:r>
                        <a:rPr lang="en-US" baseline="0" dirty="0" smtClean="0"/>
                        <a:t> each additional GB</a:t>
                      </a:r>
                      <a:endParaRPr lang="en-US" dirty="0"/>
                    </a:p>
                  </a:txBody>
                  <a:tcPr/>
                </a:tc>
              </a:tr>
              <a:tr h="303478">
                <a:tc>
                  <a:txBody>
                    <a:bodyPr/>
                    <a:lstStyle/>
                    <a:p>
                      <a:r>
                        <a:rPr lang="en-US" dirty="0" smtClean="0"/>
                        <a:t>&gt; 50 GB to 150 GB</a:t>
                      </a:r>
                      <a:endParaRPr lang="en-US" dirty="0"/>
                    </a:p>
                  </a:txBody>
                  <a:tcPr/>
                </a:tc>
                <a:tc>
                  <a:txBody>
                    <a:bodyPr/>
                    <a:lstStyle/>
                    <a:p>
                      <a:r>
                        <a:rPr lang="en-US" dirty="0" smtClean="0"/>
                        <a:t>$145.874 for first 50 GB, $0.999 for each additional GB</a:t>
                      </a:r>
                      <a:endParaRPr lang="en-US" dirty="0"/>
                    </a:p>
                  </a:txBody>
                  <a:tcPr/>
                </a:tc>
              </a:tr>
            </a:tbl>
          </a:graphicData>
        </a:graphic>
      </p:graphicFrame>
      <p:sp>
        <p:nvSpPr>
          <p:cNvPr id="9" name="Content Placeholder 2"/>
          <p:cNvSpPr txBox="1">
            <a:spLocks/>
          </p:cNvSpPr>
          <p:nvPr/>
        </p:nvSpPr>
        <p:spPr>
          <a:xfrm>
            <a:off x="4056950" y="5146030"/>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Data </a:t>
            </a:r>
            <a:r>
              <a:rPr lang="en-US" spc="-100" dirty="0">
                <a:solidFill>
                  <a:schemeClr val="accent2">
                    <a:alpha val="99000"/>
                  </a:schemeClr>
                </a:solidFill>
                <a:latin typeface="Segoe UI Light" pitchFamily="34" charset="0"/>
              </a:rPr>
              <a:t>Transfers</a:t>
            </a:r>
          </a:p>
          <a:p>
            <a:pPr marL="3175" lvl="1" indent="0" defTabSz="914325">
              <a:spcBef>
                <a:spcPts val="600"/>
              </a:spcBef>
              <a:buNone/>
            </a:pPr>
            <a:r>
              <a:rPr lang="en-US" sz="1600" spc="-51" dirty="0"/>
              <a:t>North America and Europe regions $</a:t>
            </a:r>
            <a:r>
              <a:rPr lang="en-US" sz="1600" spc="-51" dirty="0" smtClean="0"/>
              <a:t>0.14 </a:t>
            </a:r>
            <a:r>
              <a:rPr lang="en-US" sz="1600" spc="-51" dirty="0"/>
              <a:t>per GB out </a:t>
            </a:r>
          </a:p>
          <a:p>
            <a:pPr marL="3175" lvl="1" indent="0" defTabSz="914325">
              <a:spcBef>
                <a:spcPts val="600"/>
              </a:spcBef>
              <a:buNone/>
            </a:pPr>
            <a:r>
              <a:rPr lang="en-US" sz="1600" spc="-51" dirty="0"/>
              <a:t>Asia Pacific region $0.20 per GB out </a:t>
            </a:r>
          </a:p>
          <a:p>
            <a:pPr marL="3175" lvl="1" indent="0" defTabSz="914325">
              <a:spcBef>
                <a:spcPts val="600"/>
              </a:spcBef>
              <a:buNone/>
            </a:pPr>
            <a:r>
              <a:rPr lang="en-US" sz="1600" spc="-51" dirty="0"/>
              <a:t>All inbound data transfers are at no charge.</a:t>
            </a:r>
          </a:p>
        </p:txBody>
      </p:sp>
      <p:sp>
        <p:nvSpPr>
          <p:cNvPr id="10" name="Content Placeholder 2"/>
          <p:cNvSpPr txBox="1">
            <a:spLocks/>
          </p:cNvSpPr>
          <p:nvPr/>
        </p:nvSpPr>
        <p:spPr>
          <a:xfrm>
            <a:off x="4056950" y="3813579"/>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smtClean="0"/>
              <a:t>Based on graduated rate based on database size</a:t>
            </a:r>
          </a:p>
          <a:p>
            <a:pPr marL="3175" indent="0" defTabSz="914325">
              <a:spcBef>
                <a:spcPts val="0"/>
              </a:spcBef>
              <a:spcAft>
                <a:spcPts val="300"/>
              </a:spcAft>
              <a:buNone/>
            </a:pPr>
            <a:r>
              <a:rPr lang="en-US" sz="1600" spc="-51" dirty="0" smtClean="0"/>
              <a:t>Charged at monthly rate per database</a:t>
            </a:r>
          </a:p>
          <a:p>
            <a:pPr marL="3175" lvl="1" indent="0" defTabSz="914325">
              <a:spcBef>
                <a:spcPts val="600"/>
              </a:spcBef>
              <a:buNone/>
            </a:pPr>
            <a:r>
              <a:rPr lang="en-US" sz="1600" spc="-51" dirty="0" smtClean="0"/>
              <a:t>Amortized over month -&gt; calculated on daily basis</a:t>
            </a:r>
          </a:p>
          <a:p>
            <a:pPr marL="3175" lvl="1" indent="0" defTabSz="914325">
              <a:spcBef>
                <a:spcPts val="600"/>
              </a:spcBef>
              <a:buNone/>
            </a:pPr>
            <a:r>
              <a:rPr lang="en-US" sz="1600" spc="-51" dirty="0" smtClean="0"/>
              <a:t>No Transaction Charges</a:t>
            </a:r>
            <a:endParaRPr lang="en-US" sz="1600" spc="-51" dirty="0"/>
          </a:p>
        </p:txBody>
      </p:sp>
    </p:spTree>
    <p:extLst>
      <p:ext uri="{BB962C8B-B14F-4D97-AF65-F5344CB8AC3E}">
        <p14:creationId xmlns:p14="http://schemas.microsoft.com/office/powerpoint/2010/main" val="369460288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Server is not a Machine</a:t>
            </a:r>
            <a:endParaRPr lang="en-US" dirty="0"/>
          </a:p>
        </p:txBody>
      </p:sp>
      <p:sp>
        <p:nvSpPr>
          <p:cNvPr id="4" name="Rectangle 3"/>
          <p:cNvSpPr/>
          <p:nvPr/>
        </p:nvSpPr>
        <p:spPr bwMode="auto">
          <a:xfrm>
            <a:off x="1625176" y="1828800"/>
            <a:ext cx="2742486" cy="68580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SQL Server</a:t>
            </a:r>
          </a:p>
        </p:txBody>
      </p:sp>
      <p:sp>
        <p:nvSpPr>
          <p:cNvPr id="5" name="Rectangle 4"/>
          <p:cNvSpPr/>
          <p:nvPr/>
        </p:nvSpPr>
        <p:spPr bwMode="auto">
          <a:xfrm>
            <a:off x="1625176" y="2971800"/>
            <a:ext cx="2742486" cy="685800"/>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SQL Database Server</a:t>
            </a:r>
          </a:p>
        </p:txBody>
      </p:sp>
      <p:sp>
        <p:nvSpPr>
          <p:cNvPr id="6" name="Rectangle 5"/>
          <p:cNvSpPr/>
          <p:nvPr/>
        </p:nvSpPr>
        <p:spPr bwMode="auto">
          <a:xfrm>
            <a:off x="7313295" y="1852723"/>
            <a:ext cx="2742486" cy="68580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A Machine</a:t>
            </a:r>
          </a:p>
        </p:txBody>
      </p:sp>
      <p:sp>
        <p:nvSpPr>
          <p:cNvPr id="7" name="Rectangle 6"/>
          <p:cNvSpPr/>
          <p:nvPr/>
        </p:nvSpPr>
        <p:spPr bwMode="auto">
          <a:xfrm>
            <a:off x="7313295" y="2971800"/>
            <a:ext cx="2742486" cy="685800"/>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A TDS Endpoint</a:t>
            </a:r>
          </a:p>
        </p:txBody>
      </p:sp>
      <p:sp>
        <p:nvSpPr>
          <p:cNvPr id="8" name="Chevron 7"/>
          <p:cNvSpPr/>
          <p:nvPr/>
        </p:nvSpPr>
        <p:spPr bwMode="auto">
          <a:xfrm>
            <a:off x="5484971" y="1852723"/>
            <a:ext cx="711015" cy="685800"/>
          </a:xfrm>
          <a:prstGeom prst="chevron">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9" name="Chevron 8"/>
          <p:cNvSpPr/>
          <p:nvPr/>
        </p:nvSpPr>
        <p:spPr bwMode="auto">
          <a:xfrm>
            <a:off x="5484971" y="2991293"/>
            <a:ext cx="711015" cy="685800"/>
          </a:xfrm>
          <a:prstGeom prst="chevron">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5130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50"/>
                                        <p:tgtEl>
                                          <p:spTgt spid="8"/>
                                        </p:tgtEl>
                                      </p:cBhvr>
                                    </p:animEffect>
                                  </p:childTnLst>
                                </p:cTn>
                              </p:par>
                            </p:childTnLst>
                          </p:cTn>
                        </p:par>
                        <p:par>
                          <p:cTn id="12" fill="hold">
                            <p:stCondLst>
                              <p:cond delay="7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250"/>
                                        <p:tgtEl>
                                          <p:spTgt spid="9"/>
                                        </p:tgtEl>
                                      </p:cBhvr>
                                    </p:animEffect>
                                  </p:childTnLst>
                                </p:cTn>
                              </p:par>
                            </p:childTnLst>
                          </p:cTn>
                        </p:par>
                        <p:par>
                          <p:cTn id="25" fill="hold">
                            <p:stCondLst>
                              <p:cond delay="750"/>
                            </p:stCondLst>
                            <p:childTnLst>
                              <p:par>
                                <p:cTn id="26" presetID="22" presetClass="entr" presetSubtype="8"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mj-lt"/>
              </a:rPr>
              <a:t>How it Works</a:t>
            </a:r>
            <a:endParaRPr lang="en-US" dirty="0">
              <a:latin typeface="+mj-lt"/>
            </a:endParaRPr>
          </a:p>
        </p:txBody>
      </p:sp>
      <p:sp>
        <p:nvSpPr>
          <p:cNvPr id="4" name="Rectangle 3"/>
          <p:cNvSpPr/>
          <p:nvPr/>
        </p:nvSpPr>
        <p:spPr>
          <a:xfrm>
            <a:off x="6666818" y="163002"/>
            <a:ext cx="1929897"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Applications</a:t>
            </a:r>
            <a:endParaRPr lang="en-US" sz="1600" dirty="0"/>
          </a:p>
        </p:txBody>
      </p:sp>
      <p:sp>
        <p:nvSpPr>
          <p:cNvPr id="5" name="Rectangle 4"/>
          <p:cNvSpPr/>
          <p:nvPr/>
        </p:nvSpPr>
        <p:spPr>
          <a:xfrm>
            <a:off x="8805163" y="163002"/>
            <a:ext cx="1929897"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Tools</a:t>
            </a:r>
            <a:endParaRPr lang="en-US" dirty="0"/>
          </a:p>
        </p:txBody>
      </p:sp>
      <p:sp>
        <p:nvSpPr>
          <p:cNvPr id="6" name="Rectangle 5"/>
          <p:cNvSpPr/>
          <p:nvPr/>
        </p:nvSpPr>
        <p:spPr>
          <a:xfrm>
            <a:off x="6666818" y="925002"/>
            <a:ext cx="1929897"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ODBC</a:t>
            </a:r>
            <a:endParaRPr lang="en-US" dirty="0"/>
          </a:p>
        </p:txBody>
      </p:sp>
      <p:sp>
        <p:nvSpPr>
          <p:cNvPr id="7" name="Rectangle 6"/>
          <p:cNvSpPr/>
          <p:nvPr/>
        </p:nvSpPr>
        <p:spPr>
          <a:xfrm>
            <a:off x="8799863" y="925002"/>
            <a:ext cx="1929897"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ADO.NET</a:t>
            </a:r>
            <a:endParaRPr lang="en-US" dirty="0"/>
          </a:p>
        </p:txBody>
      </p:sp>
      <p:sp>
        <p:nvSpPr>
          <p:cNvPr id="8" name="Rectangle 7"/>
          <p:cNvSpPr/>
          <p:nvPr/>
        </p:nvSpPr>
        <p:spPr>
          <a:xfrm>
            <a:off x="6667701" y="1687002"/>
            <a:ext cx="4067358"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TDS</a:t>
            </a:r>
            <a:endParaRPr lang="en-US" dirty="0"/>
          </a:p>
        </p:txBody>
      </p:sp>
      <p:grpSp>
        <p:nvGrpSpPr>
          <p:cNvPr id="9" name="Group 8"/>
          <p:cNvGrpSpPr/>
          <p:nvPr/>
        </p:nvGrpSpPr>
        <p:grpSpPr>
          <a:xfrm>
            <a:off x="6667702" y="2500685"/>
            <a:ext cx="4067358" cy="1449015"/>
            <a:chOff x="4949687" y="3200400"/>
            <a:chExt cx="3051313" cy="990600"/>
          </a:xfrm>
        </p:grpSpPr>
        <p:sp>
          <p:nvSpPr>
            <p:cNvPr id="10" name="Rectangle 9"/>
            <p:cNvSpPr/>
            <p:nvPr/>
          </p:nvSpPr>
          <p:spPr>
            <a:xfrm>
              <a:off x="4949687" y="3200400"/>
              <a:ext cx="3051313"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smtClean="0"/>
                <a:t>SQL Database Server</a:t>
              </a:r>
              <a:endParaRPr lang="en-US" dirty="0"/>
            </a:p>
          </p:txBody>
        </p:sp>
        <p:sp>
          <p:nvSpPr>
            <p:cNvPr id="11" name="Rectangle 10"/>
            <p:cNvSpPr/>
            <p:nvPr/>
          </p:nvSpPr>
          <p:spPr>
            <a:xfrm>
              <a:off x="5091108" y="3435654"/>
              <a:ext cx="2757492" cy="1910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rPr>
                <a:t>Connection Routing</a:t>
              </a:r>
              <a:endParaRPr lang="en-US" sz="1400" b="1" dirty="0">
                <a:solidFill>
                  <a:schemeClr val="bg1"/>
                </a:solidFill>
              </a:endParaRPr>
            </a:p>
          </p:txBody>
        </p:sp>
        <p:sp>
          <p:nvSpPr>
            <p:cNvPr id="35" name="Rectangle 34"/>
            <p:cNvSpPr/>
            <p:nvPr/>
          </p:nvSpPr>
          <p:spPr>
            <a:xfrm>
              <a:off x="5096597" y="3696119"/>
              <a:ext cx="2757492" cy="1910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rPr>
                <a:t>Billing</a:t>
              </a:r>
              <a:endParaRPr lang="en-US" sz="1400" b="1" dirty="0">
                <a:solidFill>
                  <a:schemeClr val="bg1"/>
                </a:solidFill>
              </a:endParaRPr>
            </a:p>
          </p:txBody>
        </p:sp>
        <p:sp>
          <p:nvSpPr>
            <p:cNvPr id="36" name="Rectangle 35"/>
            <p:cNvSpPr/>
            <p:nvPr/>
          </p:nvSpPr>
          <p:spPr>
            <a:xfrm>
              <a:off x="5091108" y="3956584"/>
              <a:ext cx="2757492" cy="1910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rPr>
                <a:t>Provisioning</a:t>
              </a:r>
              <a:endParaRPr lang="en-US" sz="1400" b="1" dirty="0">
                <a:solidFill>
                  <a:schemeClr val="bg1"/>
                </a:solidFill>
              </a:endParaRPr>
            </a:p>
          </p:txBody>
        </p:sp>
      </p:grpSp>
      <p:sp>
        <p:nvSpPr>
          <p:cNvPr id="22" name="Rectangle 21"/>
          <p:cNvSpPr/>
          <p:nvPr/>
        </p:nvSpPr>
        <p:spPr>
          <a:xfrm>
            <a:off x="8090834" y="4128938"/>
            <a:ext cx="1198127" cy="2255816"/>
          </a:xfrm>
          <a:prstGeom prst="rect">
            <a:avLst/>
          </a:prstGeom>
        </p:spPr>
        <p:style>
          <a:lnRef idx="1">
            <a:schemeClr val="accent3"/>
          </a:lnRef>
          <a:fillRef idx="3">
            <a:schemeClr val="accent3"/>
          </a:fillRef>
          <a:effectRef idx="2">
            <a:schemeClr val="accent3"/>
          </a:effectRef>
          <a:fontRef idx="minor">
            <a:schemeClr val="lt1"/>
          </a:fontRef>
        </p:style>
        <p:txBody>
          <a:bodyPr rtlCol="0" anchor="b"/>
          <a:lstStyle/>
          <a:p>
            <a:pPr algn="ctr"/>
            <a:r>
              <a:rPr lang="en-US" dirty="0" smtClean="0"/>
              <a:t>Server</a:t>
            </a:r>
            <a:endParaRPr lang="en-US" dirty="0"/>
          </a:p>
        </p:txBody>
      </p:sp>
      <p:sp>
        <p:nvSpPr>
          <p:cNvPr id="23" name="Rectangle 22"/>
          <p:cNvSpPr/>
          <p:nvPr/>
        </p:nvSpPr>
        <p:spPr>
          <a:xfrm>
            <a:off x="8212723" y="4247216"/>
            <a:ext cx="954349" cy="78423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SQL Server</a:t>
            </a:r>
          </a:p>
        </p:txBody>
      </p:sp>
      <p:sp>
        <p:nvSpPr>
          <p:cNvPr id="24" name="Rectangle 23"/>
          <p:cNvSpPr/>
          <p:nvPr/>
        </p:nvSpPr>
        <p:spPr>
          <a:xfrm>
            <a:off x="8212723" y="5256846"/>
            <a:ext cx="954349" cy="6367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t>SQL Database </a:t>
            </a:r>
            <a:r>
              <a:rPr lang="en-US" sz="1400" dirty="0"/>
              <a:t>Fabric</a:t>
            </a:r>
          </a:p>
        </p:txBody>
      </p:sp>
      <p:sp>
        <p:nvSpPr>
          <p:cNvPr id="25" name="Rectangle 24"/>
          <p:cNvSpPr/>
          <p:nvPr/>
        </p:nvSpPr>
        <p:spPr>
          <a:xfrm>
            <a:off x="9455675" y="4128938"/>
            <a:ext cx="1198127" cy="2255817"/>
          </a:xfrm>
          <a:prstGeom prst="rect">
            <a:avLst/>
          </a:prstGeom>
        </p:spPr>
        <p:style>
          <a:lnRef idx="1">
            <a:schemeClr val="accent3"/>
          </a:lnRef>
          <a:fillRef idx="3">
            <a:schemeClr val="accent3"/>
          </a:fillRef>
          <a:effectRef idx="2">
            <a:schemeClr val="accent3"/>
          </a:effectRef>
          <a:fontRef idx="minor">
            <a:schemeClr val="lt1"/>
          </a:fontRef>
        </p:style>
        <p:txBody>
          <a:bodyPr rtlCol="0" anchor="b"/>
          <a:lstStyle/>
          <a:p>
            <a:pPr algn="ctr"/>
            <a:r>
              <a:rPr lang="en-US" dirty="0" smtClean="0"/>
              <a:t>Server</a:t>
            </a:r>
            <a:endParaRPr lang="en-US" dirty="0"/>
          </a:p>
        </p:txBody>
      </p:sp>
      <p:sp>
        <p:nvSpPr>
          <p:cNvPr id="26" name="Rectangle 25"/>
          <p:cNvSpPr/>
          <p:nvPr/>
        </p:nvSpPr>
        <p:spPr>
          <a:xfrm>
            <a:off x="9577564" y="4247216"/>
            <a:ext cx="954349" cy="78423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SQL Server</a:t>
            </a:r>
          </a:p>
        </p:txBody>
      </p:sp>
      <p:sp>
        <p:nvSpPr>
          <p:cNvPr id="27" name="Rectangle 26"/>
          <p:cNvSpPr/>
          <p:nvPr/>
        </p:nvSpPr>
        <p:spPr>
          <a:xfrm>
            <a:off x="9577564" y="5256846"/>
            <a:ext cx="954349" cy="6367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t>SQL Database </a:t>
            </a:r>
            <a:r>
              <a:rPr lang="en-US" sz="1400" dirty="0"/>
              <a:t>Fabric</a:t>
            </a:r>
          </a:p>
        </p:txBody>
      </p:sp>
      <p:cxnSp>
        <p:nvCxnSpPr>
          <p:cNvPr id="29" name="Straight Arrow Connector 28"/>
          <p:cNvCxnSpPr>
            <a:stCxn id="24" idx="3"/>
            <a:endCxn id="27" idx="1"/>
          </p:cNvCxnSpPr>
          <p:nvPr/>
        </p:nvCxnSpPr>
        <p:spPr>
          <a:xfrm>
            <a:off x="9167073" y="5575215"/>
            <a:ext cx="410492" cy="0"/>
          </a:xfrm>
          <a:prstGeom prst="straightConnector1">
            <a:avLst/>
          </a:prstGeom>
          <a:ln>
            <a:headEnd type="none"/>
            <a:tailEnd type="none"/>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6656219" y="4128938"/>
            <a:ext cx="1198127" cy="2255817"/>
          </a:xfrm>
          <a:prstGeom prst="rect">
            <a:avLst/>
          </a:prstGeom>
        </p:spPr>
        <p:style>
          <a:lnRef idx="1">
            <a:schemeClr val="accent3"/>
          </a:lnRef>
          <a:fillRef idx="3">
            <a:schemeClr val="accent3"/>
          </a:fillRef>
          <a:effectRef idx="2">
            <a:schemeClr val="accent3"/>
          </a:effectRef>
          <a:fontRef idx="minor">
            <a:schemeClr val="lt1"/>
          </a:fontRef>
        </p:style>
        <p:txBody>
          <a:bodyPr rtlCol="0" anchor="b"/>
          <a:lstStyle/>
          <a:p>
            <a:pPr algn="ctr"/>
            <a:r>
              <a:rPr lang="en-US" dirty="0" smtClean="0"/>
              <a:t>Server</a:t>
            </a:r>
            <a:endParaRPr lang="en-US" dirty="0"/>
          </a:p>
        </p:txBody>
      </p:sp>
      <p:sp>
        <p:nvSpPr>
          <p:cNvPr id="33" name="Rectangle 32"/>
          <p:cNvSpPr/>
          <p:nvPr/>
        </p:nvSpPr>
        <p:spPr>
          <a:xfrm>
            <a:off x="6778108" y="4247216"/>
            <a:ext cx="954349" cy="78423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SQL Server</a:t>
            </a:r>
          </a:p>
        </p:txBody>
      </p:sp>
      <p:sp>
        <p:nvSpPr>
          <p:cNvPr id="34" name="Rectangle 33"/>
          <p:cNvSpPr/>
          <p:nvPr/>
        </p:nvSpPr>
        <p:spPr>
          <a:xfrm>
            <a:off x="6778108" y="5256847"/>
            <a:ext cx="954349" cy="63673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t>SQL Database Fabric</a:t>
            </a:r>
            <a:endParaRPr lang="en-US" sz="1400" dirty="0"/>
          </a:p>
        </p:txBody>
      </p:sp>
      <p:cxnSp>
        <p:nvCxnSpPr>
          <p:cNvPr id="28" name="Straight Arrow Connector 27"/>
          <p:cNvCxnSpPr>
            <a:stCxn id="34" idx="3"/>
            <a:endCxn id="24" idx="1"/>
          </p:cNvCxnSpPr>
          <p:nvPr/>
        </p:nvCxnSpPr>
        <p:spPr>
          <a:xfrm>
            <a:off x="7732456" y="5575215"/>
            <a:ext cx="480267" cy="0"/>
          </a:xfrm>
          <a:prstGeom prst="straightConnector1">
            <a:avLst/>
          </a:prstGeom>
          <a:ln>
            <a:headEnd type="none"/>
            <a:tailEnd type="none"/>
          </a:ln>
        </p:spPr>
        <p:style>
          <a:lnRef idx="3">
            <a:schemeClr val="dk1"/>
          </a:lnRef>
          <a:fillRef idx="0">
            <a:schemeClr val="dk1"/>
          </a:fillRef>
          <a:effectRef idx="2">
            <a:schemeClr val="dk1"/>
          </a:effectRef>
          <a:fontRef idx="minor">
            <a:schemeClr val="tx1"/>
          </a:fontRef>
        </p:style>
      </p:cxnSp>
      <p:sp>
        <p:nvSpPr>
          <p:cNvPr id="30" name="Content Placeholder 2"/>
          <p:cNvSpPr txBox="1">
            <a:spLocks/>
          </p:cNvSpPr>
          <p:nvPr/>
        </p:nvSpPr>
        <p:spPr>
          <a:xfrm>
            <a:off x="511351" y="1434269"/>
            <a:ext cx="5573712"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Architecture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Client Layer -  Used by application to communicate directly with SQL Database.</a:t>
            </a:r>
            <a:endParaRPr lang="en-US" sz="1800" spc="-51" dirty="0"/>
          </a:p>
          <a:p>
            <a:pPr marL="3175" lvl="1" indent="0" defTabSz="914325">
              <a:spcBef>
                <a:spcPts val="600"/>
              </a:spcBef>
              <a:buNone/>
            </a:pPr>
            <a:r>
              <a:rPr lang="en-US" sz="1800" spc="-51" dirty="0" smtClean="0"/>
              <a:t>Services Layer – Gateway between Client layer and Platform layer.</a:t>
            </a:r>
            <a:endParaRPr lang="en-US" sz="1800" spc="-51" dirty="0"/>
          </a:p>
          <a:p>
            <a:pPr marL="3175" lvl="1" indent="0" defTabSz="914325">
              <a:spcBef>
                <a:spcPts val="600"/>
              </a:spcBef>
              <a:buNone/>
            </a:pPr>
            <a:r>
              <a:rPr lang="en-US" sz="1800" spc="-51" dirty="0" smtClean="0"/>
              <a:t>Platform Layer – Includes physical servicers and services that support the Services layer.</a:t>
            </a:r>
            <a:endParaRPr lang="en-US" sz="1800" spc="-51" dirty="0"/>
          </a:p>
          <a:p>
            <a:pPr marL="3175" lvl="1" indent="0" defTabSz="914325">
              <a:spcBef>
                <a:spcPts val="600"/>
              </a:spcBef>
              <a:buNone/>
            </a:pPr>
            <a:r>
              <a:rPr lang="en-US" sz="1800" spc="-51" dirty="0" smtClean="0"/>
              <a:t>Infrastructure Layer – IT administration and physical HW and OS.</a:t>
            </a:r>
            <a:r>
              <a:rPr lang="en-US" sz="1800" spc="-51" dirty="0"/>
              <a:t/>
            </a:r>
            <a:br>
              <a:rPr lang="en-US" sz="1800" spc="-51" dirty="0"/>
            </a:br>
            <a:endParaRPr lang="en-US" sz="2400" dirty="0" smtClean="0"/>
          </a:p>
        </p:txBody>
      </p:sp>
    </p:spTree>
    <p:extLst>
      <p:ext uri="{BB962C8B-B14F-4D97-AF65-F5344CB8AC3E}">
        <p14:creationId xmlns:p14="http://schemas.microsoft.com/office/powerpoint/2010/main" val="146912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par>
                          <p:cTn id="47" fill="hold">
                            <p:stCondLst>
                              <p:cond delay="0"/>
                            </p:stCondLst>
                            <p:childTnLst>
                              <p:par>
                                <p:cTn id="48" presetID="10" presetClass="entr" presetSubtype="0" fill="hold" grpId="0" nodeType="afterEffect">
                                  <p:stCondLst>
                                    <p:cond delay="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
                                            <p:txEl>
                                              <p:pRg st="1" end="1"/>
                                            </p:txEl>
                                          </p:spTgt>
                                        </p:tgtEl>
                                        <p:attrNameLst>
                                          <p:attrName>style.visibility</p:attrName>
                                        </p:attrNameLst>
                                      </p:cBhvr>
                                      <p:to>
                                        <p:strVal val="visible"/>
                                      </p:to>
                                    </p:set>
                                    <p:animEffect transition="in" filter="fade">
                                      <p:cBhvr>
                                        <p:cTn id="53" dur="500"/>
                                        <p:tgtEl>
                                          <p:spTgt spid="30">
                                            <p:txEl>
                                              <p:pRg st="1" end="1"/>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xEl>
                                              <p:pRg st="2" end="2"/>
                                            </p:txEl>
                                          </p:spTgt>
                                        </p:tgtEl>
                                        <p:attrNameLst>
                                          <p:attrName>style.visibility</p:attrName>
                                        </p:attrNameLst>
                                      </p:cBhvr>
                                      <p:to>
                                        <p:strVal val="visible"/>
                                      </p:to>
                                    </p:set>
                                    <p:animEffect transition="in" filter="fade">
                                      <p:cBhvr>
                                        <p:cTn id="56" dur="500"/>
                                        <p:tgtEl>
                                          <p:spTgt spid="30">
                                            <p:txEl>
                                              <p:pRg st="2" end="2"/>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0">
                                            <p:txEl>
                                              <p:pRg st="3" end="3"/>
                                            </p:txEl>
                                          </p:spTgt>
                                        </p:tgtEl>
                                        <p:attrNameLst>
                                          <p:attrName>style.visibility</p:attrName>
                                        </p:attrNameLst>
                                      </p:cBhvr>
                                      <p:to>
                                        <p:strVal val="visible"/>
                                      </p:to>
                                    </p:set>
                                    <p:animEffect transition="in" filter="fade">
                                      <p:cBhvr>
                                        <p:cTn id="59" dur="500"/>
                                        <p:tgtEl>
                                          <p:spTgt spid="30">
                                            <p:txEl>
                                              <p:pRg st="3" end="3"/>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0">
                                            <p:txEl>
                                              <p:pRg st="4" end="4"/>
                                            </p:txEl>
                                          </p:spTgt>
                                        </p:tgtEl>
                                        <p:attrNameLst>
                                          <p:attrName>style.visibility</p:attrName>
                                        </p:attrNameLst>
                                      </p:cBhvr>
                                      <p:to>
                                        <p:strVal val="visible"/>
                                      </p:to>
                                    </p:set>
                                    <p:animEffect transition="in" filter="fade">
                                      <p:cBhvr>
                                        <p:cTn id="62"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2" grpId="0" animBg="1"/>
      <p:bldP spid="23" grpId="0" animBg="1"/>
      <p:bldP spid="24" grpId="0" animBg="1"/>
      <p:bldP spid="25" grpId="0" animBg="1"/>
      <p:bldP spid="26" grpId="0" animBg="1"/>
      <p:bldP spid="27" grpId="0" animBg="1"/>
      <p:bldP spid="32" grpId="0" animBg="1"/>
      <p:bldP spid="33" grpId="0" animBg="1"/>
      <p:bldP spid="34" grpId="0" animBg="1"/>
      <p:bldP spid="3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With the </a:t>
            </a:r>
            <a:r>
              <a:rPr lang="en-US" dirty="0" smtClean="0">
                <a:solidFill>
                  <a:schemeClr val="accent2">
                    <a:alpha val="99000"/>
                  </a:schemeClr>
                </a:solidFill>
              </a:rPr>
              <a:t>Basics</a:t>
            </a:r>
            <a:endParaRPr lang="en-US" dirty="0"/>
          </a:p>
        </p:txBody>
      </p:sp>
      <p:pic>
        <p:nvPicPr>
          <p:cNvPr id="1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40" y="1660583"/>
            <a:ext cx="4990505" cy="3743854"/>
          </a:xfrm>
          <a:prstGeom prst="rect">
            <a:avLst/>
          </a:prstGeom>
        </p:spPr>
      </p:pic>
      <p:sp>
        <p:nvSpPr>
          <p:cNvPr id="6" name="Content Placeholder 2"/>
          <p:cNvSpPr txBox="1">
            <a:spLocks/>
          </p:cNvSpPr>
          <p:nvPr/>
        </p:nvSpPr>
        <p:spPr>
          <a:xfrm>
            <a:off x="60944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SQL Database </a:t>
            </a:r>
            <a:r>
              <a:rPr lang="en-US" sz="3600" spc="-100" dirty="0">
                <a:solidFill>
                  <a:schemeClr val="accent2">
                    <a:alpha val="99000"/>
                  </a:schemeClr>
                </a:solidFill>
                <a:latin typeface="Segoe UI Light" pitchFamily="34" charset="0"/>
              </a:rPr>
              <a:t>is</a:t>
            </a:r>
          </a:p>
          <a:p>
            <a:pPr marL="3175" lvl="1" indent="0" defTabSz="914325">
              <a:spcBef>
                <a:spcPts val="600"/>
              </a:spcBef>
              <a:buNone/>
            </a:pPr>
            <a:r>
              <a:rPr lang="en-US" sz="1800" spc="-51" dirty="0"/>
              <a:t>SQL Server database technology delivered as a service </a:t>
            </a:r>
            <a:r>
              <a:rPr lang="en-US" sz="1800" spc="-51" dirty="0" smtClean="0"/>
              <a:t/>
            </a:r>
            <a:br>
              <a:rPr lang="en-US" sz="1800" spc="-51" dirty="0" smtClean="0"/>
            </a:br>
            <a:r>
              <a:rPr lang="en-US" sz="1800" spc="-51" dirty="0" smtClean="0"/>
              <a:t>on Windows Azure</a:t>
            </a:r>
            <a:endParaRPr lang="en-US" sz="1800" spc="-51" dirty="0"/>
          </a:p>
          <a:p>
            <a:pPr marL="3175" lvl="1" indent="0" defTabSz="914325">
              <a:spcBef>
                <a:spcPts val="600"/>
              </a:spcBef>
              <a:buNone/>
            </a:pPr>
            <a:r>
              <a:rPr lang="en-US" sz="1800" spc="-51" dirty="0"/>
              <a:t>Ideal for both simple and complex applications</a:t>
            </a:r>
          </a:p>
          <a:p>
            <a:pPr marL="3175" lvl="1" indent="0" defTabSz="914325">
              <a:spcBef>
                <a:spcPts val="600"/>
              </a:spcBef>
              <a:buNone/>
            </a:pPr>
            <a:r>
              <a:rPr lang="en-US" sz="1800" spc="-51" dirty="0"/>
              <a:t>Enterprise-ready with automatic support for HA</a:t>
            </a:r>
          </a:p>
          <a:p>
            <a:pPr marL="3175" lvl="1" indent="0" defTabSz="914325">
              <a:spcBef>
                <a:spcPts val="600"/>
              </a:spcBef>
              <a:buNone/>
            </a:pPr>
            <a:r>
              <a:rPr lang="en-US" sz="1800" spc="-51" dirty="0"/>
              <a:t>Designed to scale out elastically with demand</a:t>
            </a:r>
            <a:br>
              <a:rPr lang="en-US" sz="1800" spc="-51" dirty="0"/>
            </a:br>
            <a:endParaRPr lang="en-US" sz="2400" dirty="0" smtClean="0"/>
          </a:p>
          <a:p>
            <a:pPr marL="3175" indent="0" defTabSz="914325">
              <a:spcBef>
                <a:spcPts val="0"/>
              </a:spcBef>
              <a:spcAft>
                <a:spcPts val="300"/>
              </a:spcAft>
              <a:buNone/>
            </a:pPr>
            <a:r>
              <a:rPr lang="en-US" sz="3600" spc="-100" dirty="0">
                <a:solidFill>
                  <a:schemeClr val="accent2">
                    <a:alpha val="99000"/>
                  </a:schemeClr>
                </a:solidFill>
                <a:latin typeface="Segoe UI Light" pitchFamily="34" charset="0"/>
              </a:rPr>
              <a:t>Get started quickly</a:t>
            </a:r>
          </a:p>
          <a:p>
            <a:pPr marL="3175" lvl="1" indent="0" defTabSz="914325">
              <a:spcBef>
                <a:spcPts val="600"/>
              </a:spcBef>
              <a:buNone/>
            </a:pPr>
            <a:r>
              <a:rPr lang="en-US" sz="1800" spc="-51" dirty="0"/>
              <a:t>Choose a plan</a:t>
            </a:r>
          </a:p>
          <a:p>
            <a:pPr marL="3175" lvl="1" indent="0" defTabSz="914325">
              <a:spcBef>
                <a:spcPts val="600"/>
              </a:spcBef>
              <a:buNone/>
            </a:pPr>
            <a:r>
              <a:rPr lang="en-US" sz="1800" spc="-51" dirty="0"/>
              <a:t>Choose a billing option</a:t>
            </a:r>
          </a:p>
          <a:p>
            <a:pPr marL="3175" lvl="1" indent="0" defTabSz="914325">
              <a:spcBef>
                <a:spcPts val="600"/>
              </a:spcBef>
              <a:buNone/>
            </a:pPr>
            <a:r>
              <a:rPr lang="en-US" sz="1800" spc="-51" dirty="0"/>
              <a:t>Provision servers</a:t>
            </a:r>
            <a:br>
              <a:rPr lang="en-US" sz="1800" spc="-51" dirty="0"/>
            </a:br>
            <a:endParaRPr lang="en-US" sz="1800" spc="-51" dirty="0"/>
          </a:p>
          <a:p>
            <a:pPr marL="3175" indent="0" defTabSz="914325">
              <a:spcBef>
                <a:spcPts val="0"/>
              </a:spcBef>
              <a:spcAft>
                <a:spcPts val="300"/>
              </a:spcAft>
              <a:buNone/>
            </a:pPr>
            <a:r>
              <a:rPr lang="en-US" sz="3600" spc="-100" dirty="0">
                <a:solidFill>
                  <a:schemeClr val="accent2">
                    <a:alpha val="99000"/>
                  </a:schemeClr>
                </a:solidFill>
                <a:latin typeface="Segoe UI Light" pitchFamily="34" charset="0"/>
              </a:rPr>
              <a:t>Ready to get started?</a:t>
            </a:r>
          </a:p>
          <a:p>
            <a:pPr marL="3175" lvl="1" indent="0" defTabSz="914325">
              <a:spcBef>
                <a:spcPts val="600"/>
              </a:spcBef>
              <a:buNone/>
            </a:pPr>
            <a:r>
              <a:rPr lang="en-US" sz="1800" spc="-51" dirty="0"/>
              <a:t>Let’s jump into development</a:t>
            </a:r>
          </a:p>
        </p:txBody>
      </p:sp>
    </p:spTree>
    <p:extLst>
      <p:ext uri="{BB962C8B-B14F-4D97-AF65-F5344CB8AC3E}">
        <p14:creationId xmlns:p14="http://schemas.microsoft.com/office/powerpoint/2010/main" val="589805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xEl>
                                              <p:pRg st="9" end="9"/>
                                            </p:txEl>
                                          </p:spTgt>
                                        </p:tgtEl>
                                        <p:attrNameLst>
                                          <p:attrName>style.visibility</p:attrName>
                                        </p:attrNameLst>
                                      </p:cBhvr>
                                      <p:to>
                                        <p:strVal val="visible"/>
                                      </p:to>
                                    </p:set>
                                    <p:animEffect transition="in" filter="fade">
                                      <p:cBhvr>
                                        <p:cTn id="38" dur="500"/>
                                        <p:tgtEl>
                                          <p:spTgt spid="6">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animEffect transition="in" filter="fade">
                                      <p:cBhvr>
                                        <p:cTn id="41"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Provision Your </a:t>
            </a:r>
            <a:r>
              <a:rPr lang="en-US" dirty="0">
                <a:solidFill>
                  <a:srgbClr val="FFC000"/>
                </a:solidFill>
              </a:rPr>
              <a:t>Server</a:t>
            </a:r>
            <a:endParaRPr lang="en-US" dirty="0"/>
          </a:p>
        </p:txBody>
      </p:sp>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7489" y="1450080"/>
            <a:ext cx="4833918" cy="3139304"/>
          </a:xfrm>
          <a:prstGeom prst="rect">
            <a:avLst/>
          </a:prstGeom>
          <a:noFill/>
          <a:ln w="9525">
            <a:noFill/>
            <a:miter lim="800000"/>
            <a:headEnd/>
            <a:tailEnd/>
          </a:ln>
          <a:effectLst>
            <a:outerShdw blurRad="50800" dist="25400" dir="2700000" algn="tl" rotWithShape="0">
              <a:prstClr val="black">
                <a:alpha val="20000"/>
              </a:prst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0948" y="4192121"/>
            <a:ext cx="6312742" cy="2665879"/>
          </a:xfrm>
          <a:prstGeom prst="rect">
            <a:avLst/>
          </a:prstGeom>
          <a:noFill/>
          <a:ln w="9525">
            <a:noFill/>
            <a:miter lim="800000"/>
            <a:headEnd/>
            <a:tailEnd/>
          </a:ln>
          <a:effectLst>
            <a:outerShdw blurRad="50800" dist="25400" dir="2700000" algn="tl" rotWithShape="0">
              <a:prstClr val="black">
                <a:alpha val="20000"/>
              </a:prstClr>
            </a:outerShdw>
          </a:effectLst>
        </p:spPr>
      </p:pic>
      <p:sp>
        <p:nvSpPr>
          <p:cNvPr id="9" name="Content Placeholder 2"/>
          <p:cNvSpPr txBox="1">
            <a:spLocks/>
          </p:cNvSpPr>
          <p:nvPr/>
        </p:nvSpPr>
        <p:spPr>
          <a:xfrm>
            <a:off x="519113" y="1316823"/>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4">
                    <a:alpha val="99000"/>
                  </a:schemeClr>
                </a:solidFill>
                <a:latin typeface="Segoe UI Light" pitchFamily="34" charset="0"/>
              </a:rPr>
              <a:t>Server defined</a:t>
            </a:r>
          </a:p>
          <a:p>
            <a:pPr marL="3175" lvl="1" indent="0" defTabSz="914325">
              <a:spcBef>
                <a:spcPts val="600"/>
              </a:spcBef>
              <a:buNone/>
            </a:pPr>
            <a:r>
              <a:rPr lang="en-US" sz="1600" spc="-51" dirty="0"/>
              <a:t>Service head that contains databases</a:t>
            </a:r>
          </a:p>
          <a:p>
            <a:pPr marL="3175" lvl="1" indent="0" defTabSz="914325">
              <a:spcBef>
                <a:spcPts val="600"/>
              </a:spcBef>
              <a:buNone/>
            </a:pPr>
            <a:r>
              <a:rPr lang="en-US" sz="1600" spc="-51" dirty="0"/>
              <a:t>Connect via automatically generated FQDN (xxx.database.windows.net)</a:t>
            </a:r>
          </a:p>
          <a:p>
            <a:pPr marL="3175" lvl="1" indent="0" defTabSz="914325">
              <a:spcBef>
                <a:spcPts val="600"/>
              </a:spcBef>
              <a:buNone/>
            </a:pPr>
            <a:r>
              <a:rPr lang="en-US" sz="1600" spc="-51" dirty="0"/>
              <a:t>Initially contains only a </a:t>
            </a:r>
            <a:r>
              <a:rPr lang="en-US" sz="1600" b="1" spc="-51" dirty="0"/>
              <a:t>master</a:t>
            </a:r>
            <a:r>
              <a:rPr lang="en-US" sz="1600" spc="-51" dirty="0"/>
              <a:t> </a:t>
            </a:r>
            <a:r>
              <a:rPr lang="en-US" sz="1600" spc="-51" dirty="0" smtClean="0"/>
              <a:t>database</a:t>
            </a:r>
            <a:br>
              <a:rPr lang="en-US" sz="1600" spc="-51" dirty="0" smtClean="0"/>
            </a:br>
            <a:endParaRPr lang="en-US" sz="2000" dirty="0" smtClean="0"/>
          </a:p>
          <a:p>
            <a:pPr marL="3175" indent="0" defTabSz="914325">
              <a:spcBef>
                <a:spcPts val="0"/>
              </a:spcBef>
              <a:spcAft>
                <a:spcPts val="300"/>
              </a:spcAft>
              <a:buNone/>
            </a:pPr>
            <a:r>
              <a:rPr lang="en-US" spc="-100" dirty="0">
                <a:solidFill>
                  <a:schemeClr val="accent4">
                    <a:alpha val="99000"/>
                  </a:schemeClr>
                </a:solidFill>
                <a:latin typeface="Segoe UI Light" pitchFamily="34" charset="0"/>
              </a:rPr>
              <a:t>Provision servers interactively</a:t>
            </a:r>
          </a:p>
          <a:p>
            <a:pPr marL="3175" lvl="1" indent="0" defTabSz="914325">
              <a:spcBef>
                <a:spcPts val="600"/>
              </a:spcBef>
              <a:buNone/>
            </a:pPr>
            <a:r>
              <a:rPr lang="en-US" sz="1600" spc="-51" dirty="0"/>
              <a:t>Log on to Windows Azure Management Portal</a:t>
            </a:r>
          </a:p>
          <a:p>
            <a:pPr marL="3175" lvl="1" indent="0" defTabSz="914325">
              <a:spcBef>
                <a:spcPts val="600"/>
              </a:spcBef>
              <a:buNone/>
            </a:pPr>
            <a:r>
              <a:rPr lang="en-US" sz="1600" spc="-51" dirty="0"/>
              <a:t>Create a </a:t>
            </a:r>
            <a:r>
              <a:rPr lang="en-US" sz="1600" spc="-51" dirty="0" smtClean="0"/>
              <a:t>SQL Database </a:t>
            </a:r>
            <a:r>
              <a:rPr lang="en-US" sz="1600" spc="-51" dirty="0"/>
              <a:t>server</a:t>
            </a:r>
          </a:p>
          <a:p>
            <a:pPr marL="3175" lvl="1" indent="0" defTabSz="914325">
              <a:spcBef>
                <a:spcPts val="600"/>
              </a:spcBef>
              <a:buNone/>
            </a:pPr>
            <a:r>
              <a:rPr lang="en-US" sz="1600" spc="-51" dirty="0"/>
              <a:t>Specify admin login credentials</a:t>
            </a:r>
          </a:p>
          <a:p>
            <a:pPr marL="3175" lvl="1" indent="0" defTabSz="914325">
              <a:spcBef>
                <a:spcPts val="600"/>
              </a:spcBef>
              <a:buNone/>
            </a:pPr>
            <a:r>
              <a:rPr lang="en-US" sz="1600" spc="-51" dirty="0"/>
              <a:t>Add firewall rules and enable service </a:t>
            </a:r>
            <a:r>
              <a:rPr lang="en-US" sz="1600" spc="-51" dirty="0" smtClean="0"/>
              <a:t>access</a:t>
            </a:r>
            <a:br>
              <a:rPr lang="en-US" sz="1600" spc="-51" dirty="0" smtClean="0"/>
            </a:br>
            <a:endParaRPr lang="en-US" sz="1600" spc="-51" dirty="0" smtClean="0"/>
          </a:p>
          <a:p>
            <a:pPr marL="3175" indent="0" defTabSz="914325">
              <a:spcBef>
                <a:spcPts val="0"/>
              </a:spcBef>
              <a:spcAft>
                <a:spcPts val="300"/>
              </a:spcAft>
              <a:buNone/>
            </a:pPr>
            <a:r>
              <a:rPr lang="en-US" spc="-100" dirty="0">
                <a:solidFill>
                  <a:schemeClr val="accent4">
                    <a:alpha val="99000"/>
                  </a:schemeClr>
                </a:solidFill>
                <a:latin typeface="Segoe UI Light" pitchFamily="34" charset="0"/>
              </a:rPr>
              <a:t>Automate server provisioning</a:t>
            </a:r>
          </a:p>
          <a:p>
            <a:pPr marL="3175" lvl="1" indent="0" defTabSz="914325">
              <a:spcBef>
                <a:spcPts val="600"/>
              </a:spcBef>
              <a:buNone/>
            </a:pPr>
            <a:r>
              <a:rPr lang="en-US" sz="1600" spc="-51" dirty="0"/>
              <a:t>Use Windows Azure Platform PowerShell cmdlets </a:t>
            </a:r>
            <a:r>
              <a:rPr lang="en-US" sz="1600" spc="-51" dirty="0" smtClean="0"/>
              <a:t/>
            </a:r>
            <a:br>
              <a:rPr lang="en-US" sz="1600" spc="-51" dirty="0" smtClean="0"/>
            </a:br>
            <a:r>
              <a:rPr lang="en-US" sz="1600" spc="-51" dirty="0" smtClean="0"/>
              <a:t>(</a:t>
            </a:r>
            <a:r>
              <a:rPr lang="en-US" sz="1600" spc="-51" dirty="0"/>
              <a:t>or use REST API directly)</a:t>
            </a:r>
          </a:p>
          <a:p>
            <a:pPr marL="3175" lvl="1" indent="0" defTabSz="914325">
              <a:spcBef>
                <a:spcPts val="600"/>
              </a:spcBef>
              <a:buNone/>
            </a:pPr>
            <a:r>
              <a:rPr lang="en-US" sz="1600" b="1" spc="-51" dirty="0"/>
              <a:t>wappowershell.codeplex.com</a:t>
            </a:r>
          </a:p>
        </p:txBody>
      </p:sp>
      <p:sp>
        <p:nvSpPr>
          <p:cNvPr id="3" name="Down Arrow 2"/>
          <p:cNvSpPr/>
          <p:nvPr/>
        </p:nvSpPr>
        <p:spPr bwMode="auto">
          <a:xfrm rot="10800000">
            <a:off x="7649498" y="2303207"/>
            <a:ext cx="363792" cy="668593"/>
          </a:xfrm>
          <a:prstGeom prst="downArrow">
            <a:avLst>
              <a:gd name="adj1" fmla="val 50000"/>
              <a:gd name="adj2" fmla="val 58889"/>
            </a:avLst>
          </a:prstGeom>
          <a:solidFill>
            <a:schemeClr val="accent3">
              <a:lumMod val="60000"/>
              <a:lumOff val="40000"/>
              <a:alpha val="6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3180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500"/>
                                        <p:tgtEl>
                                          <p:spTgt spid="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500"/>
                                        <p:tgtEl>
                                          <p:spTgt spid="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fade">
                                      <p:cBhvr>
                                        <p:cTn id="30" dur="500"/>
                                        <p:tgtEl>
                                          <p:spTgt spid="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Effect transition="in" filter="fade">
                                      <p:cBhvr>
                                        <p:cTn id="33" dur="500"/>
                                        <p:tgtEl>
                                          <p:spTgt spid="9">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xEl>
                                              <p:pRg st="9" end="9"/>
                                            </p:txEl>
                                          </p:spTgt>
                                        </p:tgtEl>
                                        <p:attrNameLst>
                                          <p:attrName>style.visibility</p:attrName>
                                        </p:attrNameLst>
                                      </p:cBhvr>
                                      <p:to>
                                        <p:strVal val="visible"/>
                                      </p:to>
                                    </p:set>
                                    <p:animEffect transition="in" filter="fade">
                                      <p:cBhvr>
                                        <p:cTn id="44" dur="500"/>
                                        <p:tgtEl>
                                          <p:spTgt spid="9">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animEffect transition="in" filter="fade">
                                      <p:cBhvr>
                                        <p:cTn id="47" dur="500"/>
                                        <p:tgtEl>
                                          <p:spTgt spid="9">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xEl>
                                              <p:pRg st="11" end="11"/>
                                            </p:txEl>
                                          </p:spTgt>
                                        </p:tgtEl>
                                        <p:attrNameLst>
                                          <p:attrName>style.visibility</p:attrName>
                                        </p:attrNameLst>
                                      </p:cBhvr>
                                      <p:to>
                                        <p:strVal val="visible"/>
                                      </p:to>
                                    </p:set>
                                    <p:animEffect transition="in" filter="fade">
                                      <p:cBhvr>
                                        <p:cTn id="50" dur="500"/>
                                        <p:tgtEl>
                                          <p:spTgt spid="9">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Creating </a:t>
            </a:r>
            <a:r>
              <a:rPr lang="en-US" sz="4800" dirty="0"/>
              <a:t>a </a:t>
            </a:r>
            <a:r>
              <a:rPr lang="en-US" sz="4800" dirty="0" smtClean="0"/>
              <a:t>SQL Database Server</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32905341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r>
              <a:rPr lang="en-US" dirty="0"/>
              <a:t>Build and Deploy </a:t>
            </a:r>
            <a:r>
              <a:rPr lang="en-US" dirty="0" smtClean="0"/>
              <a:t/>
            </a:r>
            <a:br>
              <a:rPr lang="en-US" dirty="0" smtClean="0"/>
            </a:br>
            <a:r>
              <a:rPr lang="en-US" dirty="0" smtClean="0"/>
              <a:t>your </a:t>
            </a:r>
            <a:r>
              <a:rPr lang="en-US" dirty="0"/>
              <a:t>Database</a:t>
            </a:r>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693</TotalTime>
  <Words>1312</Words>
  <Application>Microsoft Office PowerPoint</Application>
  <PresentationFormat>Custom</PresentationFormat>
  <Paragraphs>344</Paragraphs>
  <Slides>32</Slides>
  <Notes>32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32</vt:i4>
      </vt:variant>
    </vt:vector>
  </HeadingPairs>
  <TitlesOfParts>
    <vt:vector size="40" baseType="lpstr">
      <vt:lpstr>Arial</vt:lpstr>
      <vt:lpstr>Segoe UI</vt:lpstr>
      <vt:lpstr>Calibri</vt:lpstr>
      <vt:lpstr>Consolas</vt:lpstr>
      <vt:lpstr>Segoe UI Light</vt:lpstr>
      <vt:lpstr>MS1444_Windows Azure Template 16x9_r08b</vt:lpstr>
      <vt:lpstr>1_White with Consolas font for code slides</vt:lpstr>
      <vt:lpstr>WindowsAzureTemplate16x9</vt:lpstr>
      <vt:lpstr>Windows Azure SQL Database</vt:lpstr>
      <vt:lpstr>Agenda</vt:lpstr>
      <vt:lpstr>PowerPoint Presentation</vt:lpstr>
      <vt:lpstr>A Server is not a Machine</vt:lpstr>
      <vt:lpstr>How it Works</vt:lpstr>
      <vt:lpstr>Start With the Basics</vt:lpstr>
      <vt:lpstr>Provision Your Server</vt:lpstr>
      <vt:lpstr>Creating a SQL Database Server</vt:lpstr>
      <vt:lpstr>PowerPoint Presentation</vt:lpstr>
      <vt:lpstr>Build Your Database</vt:lpstr>
      <vt:lpstr>Build Your Database</vt:lpstr>
      <vt:lpstr>Deploy Your Database</vt:lpstr>
      <vt:lpstr>DAC deployment from Visual Studio</vt:lpstr>
      <vt:lpstr>PowerPoint Presentation</vt:lpstr>
      <vt:lpstr>There are two  ways to secure  a database:</vt:lpstr>
      <vt:lpstr>SQL Database Firewall</vt:lpstr>
      <vt:lpstr>Server Benefits</vt:lpstr>
      <vt:lpstr>Database Benefits</vt:lpstr>
      <vt:lpstr>Connect Your Application</vt:lpstr>
      <vt:lpstr>PowerPoint Presentation</vt:lpstr>
      <vt:lpstr>Explore Advanced Capabilities</vt:lpstr>
      <vt:lpstr>Visualize Your Data</vt:lpstr>
      <vt:lpstr>Visualize Your Data</vt:lpstr>
      <vt:lpstr>SQL Reporting</vt:lpstr>
      <vt:lpstr>Synchronize Your Data</vt:lpstr>
      <vt:lpstr>Synchronize Your Data</vt:lpstr>
      <vt:lpstr>SQL Data Sync</vt:lpstr>
      <vt:lpstr>scale out your data</vt:lpstr>
      <vt:lpstr>SQL Federation</vt:lpstr>
      <vt:lpstr>PowerPoint Presentation</vt:lpstr>
      <vt:lpstr>PowerPoint Presentation</vt:lpstr>
      <vt:lpstr>SQL Database Billing Rates</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    
  This presentation provides a high-level overview of SQL Azure from a developer perspective.
by nickha
</dc:description>
  <cp:lastModifiedBy>James Conard</cp:lastModifiedBy>
  <cp:revision>81</cp:revision>
  <dcterms:created xsi:type="dcterms:W3CDTF">2011-11-30T19:12:28Z</dcterms:created>
  <dcterms:modified xsi:type="dcterms:W3CDTF">2012-06-16T18:08:01Z</dcterms:modified>
  <cp:version>1.0.0</cp:version>
</cp:coreProperties>
</file>