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2"/>
  </p:notesMasterIdLst>
  <p:handoutMasterIdLst>
    <p:handoutMasterId r:id="rId43"/>
  </p:handoutMasterIdLst>
  <p:sldIdLst>
    <p:sldId id="443" r:id="rId7"/>
    <p:sldId id="444" r:id="rId8"/>
    <p:sldId id="453" r:id="rId9"/>
    <p:sldId id="472" r:id="rId10"/>
    <p:sldId id="454" r:id="rId11"/>
    <p:sldId id="455" r:id="rId12"/>
    <p:sldId id="456" r:id="rId13"/>
    <p:sldId id="457" r:id="rId14"/>
    <p:sldId id="458" r:id="rId15"/>
    <p:sldId id="459" r:id="rId16"/>
    <p:sldId id="461" r:id="rId17"/>
    <p:sldId id="460" r:id="rId18"/>
    <p:sldId id="366" r:id="rId19"/>
    <p:sldId id="462" r:id="rId20"/>
    <p:sldId id="368" r:id="rId21"/>
    <p:sldId id="463" r:id="rId22"/>
    <p:sldId id="440" r:id="rId23"/>
    <p:sldId id="471" r:id="rId24"/>
    <p:sldId id="464" r:id="rId25"/>
    <p:sldId id="465" r:id="rId26"/>
    <p:sldId id="466" r:id="rId27"/>
    <p:sldId id="467" r:id="rId28"/>
    <p:sldId id="468" r:id="rId29"/>
    <p:sldId id="439" r:id="rId30"/>
    <p:sldId id="469" r:id="rId31"/>
    <p:sldId id="398" r:id="rId32"/>
    <p:sldId id="438" r:id="rId33"/>
    <p:sldId id="437" r:id="rId34"/>
    <p:sldId id="470" r:id="rId35"/>
    <p:sldId id="425" r:id="rId36"/>
    <p:sldId id="426" r:id="rId37"/>
    <p:sldId id="427" r:id="rId38"/>
    <p:sldId id="428" r:id="rId39"/>
    <p:sldId id="473" r:id="rId40"/>
    <p:sldId id="360" r:id="rId41"/>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546" autoAdjust="0"/>
    <p:restoredTop sz="78253" autoAdjust="0"/>
  </p:normalViewPr>
  <p:slideViewPr>
    <p:cSldViewPr snapToGrid="0">
      <p:cViewPr varScale="1">
        <p:scale>
          <a:sx n="56" d="100"/>
          <a:sy n="56" d="100"/>
        </p:scale>
        <p:origin x="-1128" y="-96"/>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8532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uses runtime</a:t>
            </a:r>
            <a:r>
              <a:rPr lang="en-US" baseline="0" dirty="0" smtClean="0"/>
              <a:t> APIs</a:t>
            </a:r>
          </a:p>
          <a:p>
            <a:pPr marL="171450" indent="-171450">
              <a:buFont typeface="Arial" pitchFamily="34" charset="0"/>
              <a:buChar char="•"/>
            </a:pPr>
            <a:r>
              <a:rPr lang="en-US" baseline="0" dirty="0" err="1" smtClean="0"/>
              <a:t>IaaS</a:t>
            </a:r>
            <a:r>
              <a:rPr lang="en-US" baseline="0" dirty="0" smtClean="0"/>
              <a:t> / VMs require a solution that does not require any code changes.</a:t>
            </a:r>
          </a:p>
          <a:p>
            <a:pPr marL="171450" indent="-171450">
              <a:buFont typeface="Arial" pitchFamily="34" charset="0"/>
              <a:buChar char="•"/>
            </a:pPr>
            <a:r>
              <a:rPr lang="en-US" baseline="0" dirty="0" smtClean="0"/>
              <a:t>We provide name resolution as a service.</a:t>
            </a:r>
          </a:p>
          <a:p>
            <a:pPr marL="171450" indent="-171450">
              <a:buFont typeface="Arial" pitchFamily="34" charset="0"/>
              <a:buChar char="•"/>
            </a:pPr>
            <a:r>
              <a:rPr lang="en-US" baseline="0" dirty="0" smtClean="0"/>
              <a:t>No need to deploy a DNS server. Name </a:t>
            </a:r>
            <a:r>
              <a:rPr lang="en-US" baseline="0" dirty="0" err="1" smtClean="0"/>
              <a:t>resoluton</a:t>
            </a:r>
            <a:r>
              <a:rPr lang="en-US" baseline="0" dirty="0" smtClean="0"/>
              <a:t> within the deployment boundary just works.</a:t>
            </a:r>
          </a:p>
          <a:p>
            <a:pPr marL="171450" indent="-171450">
              <a:buFont typeface="Arial" pitchFamily="34" charset="0"/>
              <a:buChar char="•"/>
            </a:pPr>
            <a:r>
              <a:rPr lang="en-US" baseline="0" dirty="0" smtClean="0"/>
              <a:t>Malicious tenant cannot detect VMs in a deployment by name or IP address.</a:t>
            </a:r>
          </a:p>
          <a:p>
            <a:pPr marL="171450" indent="-171450">
              <a:buFont typeface="Arial" pitchFamily="34" charset="0"/>
              <a:buChar char="•"/>
            </a:pPr>
            <a:r>
              <a:rPr lang="en-US" baseline="0" dirty="0" smtClean="0"/>
              <a:t>Name resolution boundary = deployment boundary.</a:t>
            </a:r>
          </a:p>
          <a:p>
            <a:pPr marL="171450" indent="-171450">
              <a:buFont typeface="Arial" pitchFamily="34" charset="0"/>
              <a:buChar char="•"/>
            </a:pPr>
            <a:r>
              <a:rPr lang="en-US" baseline="0" dirty="0" smtClean="0"/>
              <a:t>No support for discovery today.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1493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Pls</a:t>
            </a:r>
            <a:r>
              <a:rPr lang="en-US" baseline="0" dirty="0" smtClean="0"/>
              <a:t> remove pic for scenario B. No mixed mode support.</a:t>
            </a:r>
          </a:p>
          <a:p>
            <a:endParaRPr lang="en-US" baseline="0" dirty="0" smtClean="0"/>
          </a:p>
          <a:p>
            <a:r>
              <a:rPr lang="en-US" baseline="0" dirty="0" smtClean="0"/>
              <a:t>We also support the ability to BYO DNS server. Covered as part of Virtual Networks.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345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Hybrid = multi-tier service spanning different geo regions.</a:t>
            </a:r>
          </a:p>
          <a:p>
            <a:endParaRPr lang="en-US" dirty="0" smtClean="0"/>
          </a:p>
          <a:p>
            <a:r>
              <a:rPr lang="en-US" dirty="0" smtClean="0"/>
              <a:t>Several ways to do  hybrid.</a:t>
            </a:r>
          </a:p>
          <a:p>
            <a:pPr marL="228600" indent="-228600">
              <a:buAutoNum type="arabicPeriod"/>
            </a:pPr>
            <a:r>
              <a:rPr lang="en-US" dirty="0" smtClean="0"/>
              <a:t>Data Sync = migrating DBs from </a:t>
            </a:r>
            <a:r>
              <a:rPr lang="en-US" dirty="0" err="1" smtClean="0"/>
              <a:t>SQl</a:t>
            </a:r>
            <a:r>
              <a:rPr lang="en-US" dirty="0" smtClean="0"/>
              <a:t> server to WA SQL</a:t>
            </a:r>
            <a:r>
              <a:rPr lang="en-US" baseline="0" dirty="0" smtClean="0"/>
              <a:t> DBs</a:t>
            </a:r>
          </a:p>
          <a:p>
            <a:pPr marL="228600" indent="-228600">
              <a:buAutoNum type="arabicPeriod"/>
            </a:pPr>
            <a:r>
              <a:rPr lang="en-US" baseline="0" dirty="0" smtClean="0"/>
              <a:t>Service bus if apps. Can be changed</a:t>
            </a:r>
          </a:p>
          <a:p>
            <a:pPr marL="228600" indent="-228600">
              <a:buAutoNum type="arabicPeriod"/>
            </a:pPr>
            <a:r>
              <a:rPr lang="en-US" baseline="0" dirty="0" err="1" smtClean="0"/>
              <a:t>Conect</a:t>
            </a:r>
            <a:r>
              <a:rPr lang="en-US" baseline="0" dirty="0" smtClean="0"/>
              <a:t> – machine-to-machine connectivity using an agent and a relay service</a:t>
            </a:r>
          </a:p>
          <a:p>
            <a:pPr marL="228600" indent="-228600">
              <a:buAutoNum type="arabicPeriod"/>
            </a:pPr>
            <a:r>
              <a:rPr lang="en-US" baseline="0" dirty="0" err="1" smtClean="0"/>
              <a:t>VNet</a:t>
            </a:r>
            <a:r>
              <a:rPr lang="en-US" baseline="0" dirty="0" smtClean="0"/>
              <a:t> – private network in azure + S2S connectivity. Best for enterprises.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95634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Vnet</a:t>
            </a:r>
            <a:r>
              <a:rPr lang="en-US" dirty="0" smtClean="0"/>
              <a:t> is just like your branch office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53524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BYO IPv4 space.</a:t>
            </a:r>
            <a:r>
              <a:rPr lang="en-US" baseline="0" dirty="0" smtClean="0"/>
              <a:t> Only </a:t>
            </a:r>
            <a:r>
              <a:rPr lang="en-US" baseline="0" dirty="0" err="1" smtClean="0"/>
              <a:t>provite</a:t>
            </a:r>
            <a:r>
              <a:rPr lang="en-US" baseline="0" dirty="0" smtClean="0"/>
              <a:t> </a:t>
            </a:r>
            <a:r>
              <a:rPr lang="en-US" baseline="0" dirty="0" err="1" smtClean="0"/>
              <a:t>Ips</a:t>
            </a:r>
            <a:r>
              <a:rPr lang="en-US" baseline="0" dirty="0" smtClean="0"/>
              <a:t> in a </a:t>
            </a:r>
            <a:r>
              <a:rPr lang="en-US" baseline="0" dirty="0" err="1" smtClean="0"/>
              <a:t>VNet</a:t>
            </a:r>
            <a:endParaRPr lang="en-US" baseline="0" dirty="0" smtClean="0"/>
          </a:p>
          <a:p>
            <a:r>
              <a:rPr lang="en-US" baseline="0" dirty="0" smtClean="0"/>
              <a:t>Carve out IP subnets with a </a:t>
            </a:r>
            <a:r>
              <a:rPr lang="en-US" baseline="0" dirty="0" err="1" smtClean="0"/>
              <a:t>vnet</a:t>
            </a:r>
            <a:endParaRPr lang="en-US" baseline="0" dirty="0" smtClean="0"/>
          </a:p>
          <a:p>
            <a:r>
              <a:rPr lang="en-US" baseline="0" dirty="0" smtClean="0"/>
              <a:t>No overlapping subnets</a:t>
            </a:r>
          </a:p>
          <a:p>
            <a:r>
              <a:rPr lang="en-US" baseline="0" dirty="0" smtClean="0"/>
              <a:t>IP address stays with the VM for it’s lifetime</a:t>
            </a:r>
          </a:p>
          <a:p>
            <a:endParaRPr lang="en-US" baseline="0" dirty="0" smtClean="0"/>
          </a:p>
          <a:p>
            <a:r>
              <a:rPr lang="en-US" baseline="0" dirty="0" smtClean="0"/>
              <a:t>We manage SW gateway. Run in active / passive mode for high availability.</a:t>
            </a:r>
          </a:p>
          <a:p>
            <a:endParaRPr lang="en-US" baseline="0" dirty="0" smtClean="0"/>
          </a:p>
          <a:p>
            <a:r>
              <a:rPr lang="en-US" baseline="0" dirty="0" smtClean="0"/>
              <a:t>DNS + IP address persistence is key to enable many new scenarios (AD, DNs, …)</a:t>
            </a:r>
            <a:endParaRPr lang="en-US" dirty="0" smtClean="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smtClean="0"/>
              <a:t>Customer can have more</a:t>
            </a:r>
            <a:r>
              <a:rPr lang="en-US" baseline="0" dirty="0" smtClean="0"/>
              <a:t> than 1 </a:t>
            </a:r>
            <a:r>
              <a:rPr lang="en-US" baseline="0" dirty="0" err="1" smtClean="0"/>
              <a:t>Vnet</a:t>
            </a:r>
            <a:r>
              <a:rPr lang="en-US" baseline="0" dirty="0" smtClean="0"/>
              <a:t> per subscription (capped at 5 but can be increased if they make a support call).</a:t>
            </a:r>
          </a:p>
          <a:p>
            <a:endParaRPr lang="en-US" baseline="0" dirty="0" smtClean="0"/>
          </a:p>
          <a:p>
            <a:r>
              <a:rPr lang="en-US" baseline="0" dirty="0" err="1" smtClean="0"/>
              <a:t>Vnets</a:t>
            </a:r>
            <a:r>
              <a:rPr lang="en-US" baseline="0" dirty="0" smtClean="0"/>
              <a:t> talking to the same site must not have overlapping IP ranges.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39350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782604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719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3502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01262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39334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96380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admin sets up network (logically)</a:t>
            </a:r>
          </a:p>
          <a:p>
            <a:r>
              <a:rPr lang="en-US" dirty="0" smtClean="0"/>
              <a:t>	IP ranges of premises and </a:t>
            </a:r>
            <a:r>
              <a:rPr lang="en-US" dirty="0" err="1" smtClean="0"/>
              <a:t>vnet</a:t>
            </a:r>
            <a:r>
              <a:rPr lang="en-US" dirty="0" smtClean="0"/>
              <a:t>(s)</a:t>
            </a:r>
          </a:p>
          <a:p>
            <a:r>
              <a:rPr lang="en-US" dirty="0" smtClean="0"/>
              <a:t>	Subnet</a:t>
            </a:r>
            <a:r>
              <a:rPr lang="en-US" baseline="0" dirty="0" smtClean="0"/>
              <a:t> specification</a:t>
            </a:r>
          </a:p>
          <a:p>
            <a:r>
              <a:rPr lang="en-US" baseline="0" dirty="0" smtClean="0"/>
              <a:t>	DNS server specification</a:t>
            </a:r>
          </a:p>
          <a:p>
            <a:r>
              <a:rPr lang="en-US" baseline="0" dirty="0" smtClean="0"/>
              <a:t>	IP of VPN GW</a:t>
            </a:r>
          </a:p>
          <a:p>
            <a:r>
              <a:rPr lang="en-US" baseline="0" dirty="0" smtClean="0"/>
              <a:t>MSFT provides sample VPN </a:t>
            </a:r>
            <a:r>
              <a:rPr lang="en-US" baseline="0" dirty="0" err="1" smtClean="0"/>
              <a:t>config</a:t>
            </a:r>
            <a:r>
              <a:rPr lang="en-US" baseline="0" dirty="0" smtClean="0"/>
              <a:t> scripts for popular device families.</a:t>
            </a:r>
          </a:p>
          <a:p>
            <a:r>
              <a:rPr lang="en-US" baseline="0" dirty="0" smtClean="0"/>
              <a:t>Services can </a:t>
            </a:r>
            <a:r>
              <a:rPr lang="en-US" baseline="0" dirty="0" err="1" smtClean="0"/>
              <a:t>eb</a:t>
            </a:r>
            <a:r>
              <a:rPr lang="en-US" baseline="0" dirty="0" smtClean="0"/>
              <a:t> deployed in </a:t>
            </a:r>
            <a:r>
              <a:rPr lang="en-US" baseline="0" dirty="0" err="1" smtClean="0"/>
              <a:t>VNet</a:t>
            </a:r>
            <a:r>
              <a:rPr lang="en-US" baseline="0" dirty="0" smtClean="0"/>
              <a:t> easily.</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409285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83074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669301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above is just what</a:t>
            </a:r>
            <a:r>
              <a:rPr lang="en-US" baseline="0" dirty="0" smtClean="0"/>
              <a:t> we go to preview with. List will grow with time. Partners tested device against our solution.</a:t>
            </a:r>
          </a:p>
          <a:p>
            <a:endParaRPr lang="en-US" baseline="0" dirty="0" smtClean="0"/>
          </a:p>
          <a:p>
            <a:r>
              <a:rPr lang="en-US" baseline="0" dirty="0" smtClean="0"/>
              <a:t>Any industry standard VPN will work.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60168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56126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02744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82545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67763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118626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674454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744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This slide talks about connectivity options supported in SDK1.6. This slide does not include any of the new features. </a:t>
            </a:r>
          </a:p>
          <a:p>
            <a:pPr marL="0" indent="0">
              <a:buNone/>
            </a:pPr>
            <a:endParaRPr lang="en-US" baseline="0" dirty="0" smtClean="0"/>
          </a:p>
          <a:p>
            <a:pPr marL="228600" indent="-228600">
              <a:buAutoNum type="arabicPeriod"/>
            </a:pPr>
            <a:r>
              <a:rPr lang="en-US" baseline="0" dirty="0" smtClean="0"/>
              <a:t>Cloud Service gets a VIP assigned for a deployment slot</a:t>
            </a:r>
          </a:p>
          <a:p>
            <a:pPr marL="441563" lvl="1" indent="-228600">
              <a:buAutoNum type="arabicPeriod"/>
            </a:pPr>
            <a:r>
              <a:rPr lang="en-US" baseline="0" dirty="0" smtClean="0"/>
              <a:t>No ports opened up by default</a:t>
            </a:r>
          </a:p>
          <a:p>
            <a:pPr marL="441563" lvl="1" indent="-228600">
              <a:buAutoNum type="arabicPeriod"/>
            </a:pPr>
            <a:r>
              <a:rPr lang="en-US" baseline="0" dirty="0" smtClean="0"/>
              <a:t>Need to define endpoints to open up ports</a:t>
            </a:r>
          </a:p>
          <a:p>
            <a:pPr marL="228600" indent="-228600">
              <a:buAutoNum type="arabicPeriod"/>
            </a:pPr>
            <a:r>
              <a:rPr lang="en-US" baseline="0" dirty="0" smtClean="0"/>
              <a:t>Input endpoint is a port</a:t>
            </a:r>
          </a:p>
          <a:p>
            <a:pPr marL="441563" lvl="1" indent="-228600">
              <a:buAutoNum type="arabicPeriod"/>
            </a:pPr>
            <a:r>
              <a:rPr lang="en-US" baseline="0" dirty="0" smtClean="0"/>
              <a:t>It is </a:t>
            </a:r>
            <a:r>
              <a:rPr lang="en-US" baseline="0" dirty="0" err="1" smtClean="0"/>
              <a:t>loadbalanced</a:t>
            </a:r>
            <a:endParaRPr lang="en-US" baseline="0" dirty="0" smtClean="0"/>
          </a:p>
          <a:p>
            <a:pPr marL="441563" lvl="1" indent="-228600">
              <a:buAutoNum type="arabicPeriod"/>
            </a:pPr>
            <a:r>
              <a:rPr lang="en-US" baseline="0" dirty="0" smtClean="0"/>
              <a:t>Mapped across all role instances</a:t>
            </a:r>
          </a:p>
          <a:p>
            <a:pPr marL="441563" lvl="1" indent="-228600">
              <a:buAutoNum type="arabicPeriod"/>
            </a:pPr>
            <a:r>
              <a:rPr lang="en-US" baseline="0" dirty="0" smtClean="0"/>
              <a:t>Port </a:t>
            </a:r>
            <a:r>
              <a:rPr lang="en-US" baseline="0" dirty="0" err="1" smtClean="0"/>
              <a:t>maping</a:t>
            </a:r>
            <a:r>
              <a:rPr lang="en-US" baseline="0" dirty="0" smtClean="0"/>
              <a:t> is supported</a:t>
            </a:r>
          </a:p>
          <a:p>
            <a:pPr marL="228600" indent="-228600">
              <a:buAutoNum type="arabicPeriod"/>
            </a:pPr>
            <a:r>
              <a:rPr lang="en-US" dirty="0" smtClean="0"/>
              <a:t>Internal endpoint enables inter-role-instance</a:t>
            </a:r>
            <a:r>
              <a:rPr lang="en-US" baseline="0" dirty="0" smtClean="0"/>
              <a:t> communication</a:t>
            </a:r>
          </a:p>
          <a:p>
            <a:pPr marL="441563" lvl="1" indent="-228600">
              <a:buAutoNum type="arabicPeriod"/>
            </a:pPr>
            <a:r>
              <a:rPr lang="en-US" baseline="0" dirty="0" smtClean="0"/>
              <a:t>Ports for inter-</a:t>
            </a:r>
            <a:r>
              <a:rPr lang="en-US" baseline="0" dirty="0" err="1" smtClean="0"/>
              <a:t>vm</a:t>
            </a:r>
            <a:r>
              <a:rPr lang="en-US" baseline="0" dirty="0" smtClean="0"/>
              <a:t> communication are closed by default</a:t>
            </a:r>
          </a:p>
          <a:p>
            <a:pPr marL="441563" lvl="1" indent="-228600">
              <a:buAutoNum type="arabicPeriod"/>
            </a:pPr>
            <a:r>
              <a:rPr lang="en-US" baseline="0" dirty="0" smtClean="0"/>
              <a:t>Need to define an internal endpoint for communication</a:t>
            </a:r>
          </a:p>
          <a:p>
            <a:pPr marL="441563" lvl="1" indent="-228600">
              <a:buAutoNum type="arabicPeriod"/>
            </a:pPr>
            <a:r>
              <a:rPr lang="en-US" baseline="0" dirty="0" smtClean="0"/>
              <a:t>Internal endpoints can be port ranges</a:t>
            </a:r>
          </a:p>
          <a:p>
            <a:pPr marL="228600" lvl="0" indent="-228600">
              <a:buAutoNum type="arabicPeriod"/>
            </a:pPr>
            <a:r>
              <a:rPr lang="en-US" baseline="0" dirty="0" smtClean="0"/>
              <a:t>DNS resolution is only</a:t>
            </a:r>
          </a:p>
          <a:p>
            <a:pPr marL="441563" lvl="1" indent="-228600">
              <a:buAutoNum type="arabicPeriod"/>
            </a:pPr>
            <a:r>
              <a:rPr lang="en-US" dirty="0" smtClean="0"/>
              <a:t>Only service-level name resolution is supported</a:t>
            </a:r>
          </a:p>
          <a:p>
            <a:pPr marL="441563" lvl="1" indent="-228600">
              <a:buAutoNum type="arabicPeriod"/>
            </a:pPr>
            <a:r>
              <a:rPr lang="en-US" dirty="0" smtClean="0"/>
              <a:t>Need to use runtime APIs for instance</a:t>
            </a:r>
            <a:r>
              <a:rPr lang="en-US" baseline="0" dirty="0" smtClean="0"/>
              <a:t> name resolution.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51446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Internal endpoints are an overhead for VMs.</a:t>
            </a:r>
          </a:p>
          <a:p>
            <a:pPr marL="171450" indent="-171450">
              <a:buFont typeface="Arial" pitchFamily="34" charset="0"/>
              <a:buChar char="•"/>
            </a:pPr>
            <a:r>
              <a:rPr lang="en-US" dirty="0" smtClean="0"/>
              <a:t>Need all ports open for all IP based protocols</a:t>
            </a:r>
          </a:p>
          <a:p>
            <a:pPr marL="171450" indent="-171450">
              <a:buFont typeface="Arial" pitchFamily="34" charset="0"/>
              <a:buChar char="•"/>
            </a:pPr>
            <a:r>
              <a:rPr lang="en-US" dirty="0" smtClean="0"/>
              <a:t>This has been done by default for VMs </a:t>
            </a:r>
          </a:p>
          <a:p>
            <a:pPr marL="171450" indent="-171450">
              <a:buFont typeface="Arial" pitchFamily="34" charset="0"/>
              <a:buChar char="•"/>
            </a:pPr>
            <a:r>
              <a:rPr lang="en-US" dirty="0" smtClean="0"/>
              <a:t>Same</a:t>
            </a:r>
            <a:r>
              <a:rPr lang="en-US" baseline="0" dirty="0" smtClean="0"/>
              <a:t> can be done for </a:t>
            </a:r>
            <a:r>
              <a:rPr lang="en-US" baseline="0" dirty="0" err="1" smtClean="0"/>
              <a:t>PaaS</a:t>
            </a:r>
            <a:r>
              <a:rPr lang="en-US" baseline="0" dirty="0" smtClean="0"/>
              <a:t> by defining an internal endpoint with protocol = any</a:t>
            </a:r>
          </a:p>
          <a:p>
            <a:pPr marL="171450" indent="-171450">
              <a:buFont typeface="Arial" pitchFamily="34" charset="0"/>
              <a:buChar char="•"/>
            </a:pPr>
            <a:r>
              <a:rPr lang="en-US" baseline="0" dirty="0" smtClean="0"/>
              <a:t>Allows al IP-</a:t>
            </a:r>
            <a:r>
              <a:rPr lang="en-US" baseline="0" dirty="0" err="1" smtClean="0"/>
              <a:t>ased</a:t>
            </a:r>
            <a:r>
              <a:rPr lang="en-US" baseline="0" dirty="0" smtClean="0"/>
              <a:t> traffic to flow</a:t>
            </a:r>
          </a:p>
          <a:p>
            <a:pPr marL="384413" lvl="1" indent="-171450">
              <a:buFont typeface="Arial" pitchFamily="34" charset="0"/>
              <a:buChar char="•"/>
            </a:pPr>
            <a:r>
              <a:rPr lang="en-US" baseline="0" dirty="0" smtClean="0"/>
              <a:t>Notable exceptions: UDP MCAST, Broadcast; GRE and IP-</a:t>
            </a:r>
            <a:r>
              <a:rPr lang="en-US" baseline="0" dirty="0" err="1" smtClean="0"/>
              <a:t>inIP</a:t>
            </a:r>
            <a:r>
              <a:rPr lang="en-US" baseline="0" dirty="0" smtClean="0"/>
              <a:t> </a:t>
            </a:r>
            <a:r>
              <a:rPr lang="en-US" baseline="0" dirty="0" err="1" smtClean="0"/>
              <a:t>encap</a:t>
            </a:r>
            <a:r>
              <a:rPr lang="en-US" baseline="0" dirty="0" smtClean="0"/>
              <a:t>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5355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support UDP for VM-to-VM as well as Internet to service communication.</a:t>
            </a:r>
          </a:p>
          <a:p>
            <a:r>
              <a:rPr lang="en-US" dirty="0" smtClean="0"/>
              <a:t>Enables new scenarios such as gaming and media streaming in Windows Azure.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4792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Connectivity to every role-instance behind an input endpoint is not possible. Several scenarios need a way to connect to VMs behind</a:t>
            </a:r>
            <a:r>
              <a:rPr lang="en-US" baseline="0" dirty="0" smtClean="0"/>
              <a:t> a </a:t>
            </a:r>
            <a:r>
              <a:rPr lang="en-US" baseline="0" dirty="0" err="1" smtClean="0"/>
              <a:t>loadbalancer</a:t>
            </a:r>
            <a:r>
              <a:rPr lang="en-US" baseline="0" dirty="0" smtClean="0"/>
              <a:t>.</a:t>
            </a:r>
          </a:p>
          <a:p>
            <a:r>
              <a:rPr lang="en-US" baseline="0" dirty="0" smtClean="0"/>
              <a:t>Typical scenarios = monitoring, profiling and debugging</a:t>
            </a:r>
          </a:p>
          <a:p>
            <a:r>
              <a:rPr lang="en-US" baseline="0" dirty="0" smtClean="0"/>
              <a:t>New endpoint type introduced to support this: Instance input endpoint</a:t>
            </a:r>
          </a:p>
          <a:p>
            <a:r>
              <a:rPr lang="en-US" baseline="0" dirty="0" smtClean="0"/>
              <a:t>Port range is specified. Each port in the range corresponds to an instance.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4640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role</a:t>
            </a:r>
            <a:r>
              <a:rPr lang="en-US" baseline="0" dirty="0" smtClean="0"/>
              <a:t> instances run in a VM. We have a guest agent that does many things including responding to probes from the </a:t>
            </a:r>
            <a:r>
              <a:rPr lang="en-US" baseline="0" dirty="0" err="1" smtClean="0"/>
              <a:t>loadbalancer</a:t>
            </a:r>
            <a:r>
              <a:rPr lang="en-US" baseline="0" dirty="0" smtClean="0"/>
              <a:t>.</a:t>
            </a:r>
          </a:p>
          <a:p>
            <a:pPr marL="171450" indent="-171450">
              <a:buFont typeface="Arial" pitchFamily="34" charset="0"/>
              <a:buChar char="•"/>
            </a:pPr>
            <a:r>
              <a:rPr lang="en-US" baseline="0" dirty="0" smtClean="0"/>
              <a:t>If probes are not responded to, instance will be taken out of LB rotation</a:t>
            </a:r>
          </a:p>
          <a:p>
            <a:pPr marL="171450" indent="-171450">
              <a:buFont typeface="Arial" pitchFamily="34" charset="0"/>
              <a:buChar char="•"/>
            </a:pPr>
            <a:r>
              <a:rPr lang="en-US" baseline="0" dirty="0" smtClean="0"/>
              <a:t>This is not desirable in some cases as it does not take app’s health into account</a:t>
            </a:r>
          </a:p>
          <a:p>
            <a:pPr marL="171450" indent="-171450">
              <a:buFont typeface="Arial" pitchFamily="34" charset="0"/>
              <a:buChar char="•"/>
            </a:pPr>
            <a:r>
              <a:rPr lang="en-US" baseline="0" dirty="0" smtClean="0"/>
              <a:t>Custom probes offers the ability to probe the app. Directly for  health. Supported for TCP and HTTP.</a:t>
            </a:r>
          </a:p>
          <a:p>
            <a:pPr marL="171450" indent="-171450">
              <a:buFont typeface="Arial" pitchFamily="34" charset="0"/>
              <a:buChar char="•"/>
            </a:pPr>
            <a:r>
              <a:rPr lang="en-US" dirty="0" smtClean="0"/>
              <a:t>Also required for </a:t>
            </a:r>
            <a:r>
              <a:rPr lang="en-US" dirty="0" err="1" smtClean="0"/>
              <a:t>loadbalancing</a:t>
            </a:r>
            <a:r>
              <a:rPr lang="en-US" dirty="0" smtClean="0"/>
              <a:t> VMs</a:t>
            </a:r>
            <a:r>
              <a:rPr lang="en-US" baseline="0" dirty="0" smtClean="0"/>
              <a:t> based on health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9442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13150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Scenarios</a:t>
            </a:r>
          </a:p>
        </p:txBody>
      </p:sp>
      <p:sp>
        <p:nvSpPr>
          <p:cNvPr id="3" name="Rectangle 2"/>
          <p:cNvSpPr/>
          <p:nvPr/>
        </p:nvSpPr>
        <p:spPr bwMode="auto">
          <a:xfrm>
            <a:off x="519113" y="116859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DNS Scenarios</a:t>
            </a: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519113"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persistent VMs</a:t>
            </a:r>
          </a:p>
        </p:txBody>
      </p:sp>
      <p:sp>
        <p:nvSpPr>
          <p:cNvPr id="6" name="Rectangle 5"/>
          <p:cNvSpPr/>
          <p:nvPr/>
        </p:nvSpPr>
        <p:spPr bwMode="auto">
          <a:xfrm>
            <a:off x="519113"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a:solidFill>
                  <a:schemeClr val="tx2">
                    <a:lumMod val="50000"/>
                    <a:alpha val="99000"/>
                  </a:schemeClr>
                </a:solidFill>
              </a:rPr>
              <a:t>. Stateless roles with persistent VMs</a:t>
            </a:r>
          </a:p>
        </p:txBody>
      </p:sp>
      <p:sp>
        <p:nvSpPr>
          <p:cNvPr id="7" name="Rectangle 6"/>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a:solidFill>
                  <a:schemeClr val="tx2">
                    <a:lumMod val="50000"/>
                    <a:alpha val="99000"/>
                  </a:schemeClr>
                </a:solidFill>
              </a:rPr>
              <a:t>. Hybrid connectivity with on-premise (DNS on-premise)</a:t>
            </a:r>
          </a:p>
        </p:txBody>
      </p:sp>
      <p:sp>
        <p:nvSpPr>
          <p:cNvPr id="8" name="Rectangle 7"/>
          <p:cNvSpPr/>
          <p:nvPr/>
        </p:nvSpPr>
        <p:spPr bwMode="auto">
          <a:xfrm>
            <a:off x="6374266"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D</a:t>
            </a:r>
            <a:r>
              <a:rPr lang="en-US" sz="1500" dirty="0">
                <a:solidFill>
                  <a:schemeClr val="tx2">
                    <a:lumMod val="50000"/>
                    <a:alpha val="99000"/>
                  </a:schemeClr>
                </a:solidFill>
              </a:rPr>
              <a:t>. SharePoint with custom DNS (persistent VM)</a:t>
            </a:r>
          </a:p>
        </p:txBody>
      </p:sp>
      <p:sp>
        <p:nvSpPr>
          <p:cNvPr id="13" name="Freeform 53"/>
          <p:cNvSpPr>
            <a:spLocks noEditPoints="1"/>
          </p:cNvSpPr>
          <p:nvPr/>
        </p:nvSpPr>
        <p:spPr bwMode="black">
          <a:xfrm>
            <a:off x="682695" y="2534016"/>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2" name="Group 11"/>
          <p:cNvGrpSpPr/>
          <p:nvPr/>
        </p:nvGrpSpPr>
        <p:grpSpPr>
          <a:xfrm>
            <a:off x="1943729" y="2342815"/>
            <a:ext cx="914400" cy="1252807"/>
            <a:chOff x="1889125" y="2338073"/>
            <a:chExt cx="914400" cy="1252807"/>
          </a:xfrm>
        </p:grpSpPr>
        <p:sp>
          <p:nvSpPr>
            <p:cNvPr id="14" name="Rectangle 13"/>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5" name="Rectangle 14"/>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Reporting Service</a:t>
              </a:r>
            </a:p>
          </p:txBody>
        </p:sp>
      </p:grpSp>
      <p:grpSp>
        <p:nvGrpSpPr>
          <p:cNvPr id="17" name="Group 16"/>
          <p:cNvGrpSpPr/>
          <p:nvPr/>
        </p:nvGrpSpPr>
        <p:grpSpPr>
          <a:xfrm>
            <a:off x="3347898" y="2342815"/>
            <a:ext cx="914400" cy="1252807"/>
            <a:chOff x="1889125" y="2338073"/>
            <a:chExt cx="914400" cy="1252807"/>
          </a:xfrm>
        </p:grpSpPr>
        <p:sp>
          <p:nvSpPr>
            <p:cNvPr id="18" name="Rectangle 17"/>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9" name="Rectangle 18"/>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Analysis Service</a:t>
              </a:r>
            </a:p>
          </p:txBody>
        </p:sp>
      </p:grpSp>
      <p:grpSp>
        <p:nvGrpSpPr>
          <p:cNvPr id="20" name="Group 19"/>
          <p:cNvGrpSpPr/>
          <p:nvPr/>
        </p:nvGrpSpPr>
        <p:grpSpPr>
          <a:xfrm>
            <a:off x="4752067" y="2342815"/>
            <a:ext cx="914400" cy="1252807"/>
            <a:chOff x="1889125" y="2338073"/>
            <a:chExt cx="914400" cy="1252807"/>
          </a:xfrm>
        </p:grpSpPr>
        <p:sp>
          <p:nvSpPr>
            <p:cNvPr id="21" name="Rectangle 20"/>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22" name="Flowchart: Magnetic Disk 21"/>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cxnSp>
        <p:nvCxnSpPr>
          <p:cNvPr id="23" name="Straight Arrow Connector 22"/>
          <p:cNvCxnSpPr/>
          <p:nvPr/>
        </p:nvCxnSpPr>
        <p:spPr>
          <a:xfrm flipH="1">
            <a:off x="1472189"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840752"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62298"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65542" y="4716892"/>
            <a:ext cx="605568" cy="1079747"/>
            <a:chOff x="765542" y="4542715"/>
            <a:chExt cx="605567" cy="1079746"/>
          </a:xfrm>
        </p:grpSpPr>
        <p:grpSp>
          <p:nvGrpSpPr>
            <p:cNvPr id="24" name="Group 23"/>
            <p:cNvGrpSpPr/>
            <p:nvPr/>
          </p:nvGrpSpPr>
          <p:grpSpPr>
            <a:xfrm>
              <a:off x="813433" y="4542715"/>
              <a:ext cx="509785" cy="856592"/>
              <a:chOff x="570090" y="4803979"/>
              <a:chExt cx="509785" cy="856592"/>
            </a:xfrm>
          </p:grpSpPr>
          <p:sp>
            <p:nvSpPr>
              <p:cNvPr id="28"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31" name="Rectangle 30"/>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grpSp>
        <p:nvGrpSpPr>
          <p:cNvPr id="33" name="Group 32"/>
          <p:cNvGrpSpPr/>
          <p:nvPr/>
        </p:nvGrpSpPr>
        <p:grpSpPr>
          <a:xfrm>
            <a:off x="2504884" y="4397483"/>
            <a:ext cx="1757416" cy="548640"/>
            <a:chOff x="1889125" y="2338073"/>
            <a:chExt cx="914400" cy="548640"/>
          </a:xfrm>
        </p:grpSpPr>
        <p:sp>
          <p:nvSpPr>
            <p:cNvPr id="34" name="Rectangle 33"/>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5" name="Rectangle 34"/>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1</a:t>
              </a:r>
            </a:p>
          </p:txBody>
        </p:sp>
      </p:grpSp>
      <p:grpSp>
        <p:nvGrpSpPr>
          <p:cNvPr id="36" name="Group 35"/>
          <p:cNvGrpSpPr/>
          <p:nvPr/>
        </p:nvGrpSpPr>
        <p:grpSpPr>
          <a:xfrm>
            <a:off x="2504884" y="4999580"/>
            <a:ext cx="1757416" cy="548640"/>
            <a:chOff x="1889125" y="2338073"/>
            <a:chExt cx="914400" cy="548640"/>
          </a:xfrm>
        </p:grpSpPr>
        <p:sp>
          <p:nvSpPr>
            <p:cNvPr id="37" name="Rectangle 36"/>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8" name="Rectangle 37"/>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2</a:t>
              </a:r>
            </a:p>
          </p:txBody>
        </p:sp>
      </p:grpSp>
      <p:grpSp>
        <p:nvGrpSpPr>
          <p:cNvPr id="39" name="Group 38"/>
          <p:cNvGrpSpPr/>
          <p:nvPr/>
        </p:nvGrpSpPr>
        <p:grpSpPr>
          <a:xfrm>
            <a:off x="2504884" y="5601677"/>
            <a:ext cx="1757416" cy="548640"/>
            <a:chOff x="1889125" y="2338073"/>
            <a:chExt cx="914400" cy="548640"/>
          </a:xfrm>
        </p:grpSpPr>
        <p:sp>
          <p:nvSpPr>
            <p:cNvPr id="40" name="Rectangle 39"/>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41" name="Rectangle 40"/>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3</a:t>
              </a:r>
            </a:p>
          </p:txBody>
        </p:sp>
      </p:grpSp>
      <p:grpSp>
        <p:nvGrpSpPr>
          <p:cNvPr id="42" name="Group 41"/>
          <p:cNvGrpSpPr/>
          <p:nvPr/>
        </p:nvGrpSpPr>
        <p:grpSpPr>
          <a:xfrm>
            <a:off x="4752067" y="4647499"/>
            <a:ext cx="914400" cy="1252807"/>
            <a:chOff x="1889125" y="2338073"/>
            <a:chExt cx="914400" cy="1252807"/>
          </a:xfrm>
        </p:grpSpPr>
        <p:sp>
          <p:nvSpPr>
            <p:cNvPr id="43" name="Rectangle 42"/>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44" name="Flowchart: Magnetic Disk 43"/>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sp>
        <p:nvSpPr>
          <p:cNvPr id="46" name="Rectangle 45"/>
          <p:cNvSpPr/>
          <p:nvPr/>
        </p:nvSpPr>
        <p:spPr bwMode="auto">
          <a:xfrm>
            <a:off x="1668900" y="5042344"/>
            <a:ext cx="463111" cy="4631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LB</a:t>
            </a:r>
          </a:p>
        </p:txBody>
      </p:sp>
      <p:cxnSp>
        <p:nvCxnSpPr>
          <p:cNvPr id="48" name="Straight Arrow Connector 47"/>
          <p:cNvCxnSpPr/>
          <p:nvPr/>
        </p:nvCxnSpPr>
        <p:spPr>
          <a:xfrm flipH="1">
            <a:off x="1323220" y="5273900"/>
            <a:ext cx="324818"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1"/>
            <a:endCxn id="46" idx="3"/>
          </p:cNvCxnSpPr>
          <p:nvPr/>
        </p:nvCxnSpPr>
        <p:spPr>
          <a:xfrm flipH="1">
            <a:off x="2132013" y="4671806"/>
            <a:ext cx="372870" cy="60209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1"/>
            <a:endCxn id="46" idx="3"/>
          </p:cNvCxnSpPr>
          <p:nvPr/>
        </p:nvCxnSpPr>
        <p:spPr>
          <a:xfrm flipH="1">
            <a:off x="2132013" y="5273900"/>
            <a:ext cx="3728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1"/>
          </p:cNvCxnSpPr>
          <p:nvPr/>
        </p:nvCxnSpPr>
        <p:spPr>
          <a:xfrm flipH="1" flipV="1">
            <a:off x="2132013" y="5234692"/>
            <a:ext cx="372870" cy="64130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p:cNvCxnSpPr>
          <p:nvPr/>
        </p:nvCxnSpPr>
        <p:spPr>
          <a:xfrm flipH="1">
            <a:off x="4262298" y="5273900"/>
            <a:ext cx="4897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66" name="Rectangle 65"/>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7" name="Rectangle 66"/>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8" name="Flowchart: Magnetic Disk 67"/>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69" name="Straight Arrow Connector 68"/>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5" name="Rectangular Callout 7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76" name="Rectangle 7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77" name="Rectangle 7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78" name="Rectangle 7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80" name="Rectangle 79"/>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81" name="Rectangle 80"/>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82" name="Straight Arrow Connector 81"/>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71" name="Freeform 128"/>
          <p:cNvSpPr>
            <a:spLocks noChangeAspect="1"/>
          </p:cNvSpPr>
          <p:nvPr/>
        </p:nvSpPr>
        <p:spPr bwMode="black">
          <a:xfrm>
            <a:off x="7350895" y="4413653"/>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79" name="Group 78"/>
          <p:cNvGrpSpPr/>
          <p:nvPr/>
        </p:nvGrpSpPr>
        <p:grpSpPr>
          <a:xfrm>
            <a:off x="6537494" y="5070572"/>
            <a:ext cx="605568" cy="1079747"/>
            <a:chOff x="765542" y="4542715"/>
            <a:chExt cx="605567" cy="1079746"/>
          </a:xfrm>
        </p:grpSpPr>
        <p:grpSp>
          <p:nvGrpSpPr>
            <p:cNvPr id="83" name="Group 82"/>
            <p:cNvGrpSpPr/>
            <p:nvPr/>
          </p:nvGrpSpPr>
          <p:grpSpPr>
            <a:xfrm>
              <a:off x="813433" y="4542715"/>
              <a:ext cx="509785" cy="856592"/>
              <a:chOff x="570090" y="4803979"/>
              <a:chExt cx="509785" cy="856592"/>
            </a:xfrm>
          </p:grpSpPr>
          <p:sp>
            <p:nvSpPr>
              <p:cNvPr id="85"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84" name="Rectangle 83"/>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88" name="Straight Arrow Connector 87"/>
          <p:cNvCxnSpPr/>
          <p:nvPr/>
        </p:nvCxnSpPr>
        <p:spPr>
          <a:xfrm flipH="1">
            <a:off x="7143061" y="5417513"/>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170012" y="5535117"/>
            <a:ext cx="725419" cy="435251"/>
            <a:chOff x="8164285" y="5522317"/>
            <a:chExt cx="914400" cy="548640"/>
          </a:xfrm>
        </p:grpSpPr>
        <p:sp>
          <p:nvSpPr>
            <p:cNvPr id="89" name="Rectangle 88"/>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0" name="Rectangle 89"/>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94" name="Group 93"/>
          <p:cNvGrpSpPr/>
          <p:nvPr/>
        </p:nvGrpSpPr>
        <p:grpSpPr>
          <a:xfrm>
            <a:off x="8170012" y="4745437"/>
            <a:ext cx="725419" cy="435251"/>
            <a:chOff x="8164285" y="5522317"/>
            <a:chExt cx="914400" cy="548640"/>
          </a:xfrm>
        </p:grpSpPr>
        <p:sp>
          <p:nvSpPr>
            <p:cNvPr id="95" name="Rectangle 9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6" name="Rectangle 9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2" name="Group 31"/>
          <p:cNvGrpSpPr/>
          <p:nvPr/>
        </p:nvGrpSpPr>
        <p:grpSpPr>
          <a:xfrm>
            <a:off x="9306305" y="5674237"/>
            <a:ext cx="725419" cy="435251"/>
            <a:chOff x="9439431" y="5720416"/>
            <a:chExt cx="725419" cy="435251"/>
          </a:xfrm>
        </p:grpSpPr>
        <p:grpSp>
          <p:nvGrpSpPr>
            <p:cNvPr id="97" name="Group 96"/>
            <p:cNvGrpSpPr/>
            <p:nvPr/>
          </p:nvGrpSpPr>
          <p:grpSpPr>
            <a:xfrm>
              <a:off x="9439431" y="5720416"/>
              <a:ext cx="725419" cy="435251"/>
              <a:chOff x="8164285" y="5522317"/>
              <a:chExt cx="914400" cy="548640"/>
            </a:xfrm>
          </p:grpSpPr>
          <p:sp>
            <p:nvSpPr>
              <p:cNvPr id="98" name="Rectangle 9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9" name="Rectangle 98"/>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100" name="Flowchart: Magnetic Disk 9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27" name="Group 26"/>
          <p:cNvGrpSpPr/>
          <p:nvPr/>
        </p:nvGrpSpPr>
        <p:grpSpPr>
          <a:xfrm>
            <a:off x="9265573" y="4450083"/>
            <a:ext cx="725419" cy="544999"/>
            <a:chOff x="9265572" y="4607093"/>
            <a:chExt cx="725419" cy="544999"/>
          </a:xfrm>
        </p:grpSpPr>
        <p:grpSp>
          <p:nvGrpSpPr>
            <p:cNvPr id="101" name="Group 100"/>
            <p:cNvGrpSpPr/>
            <p:nvPr/>
          </p:nvGrpSpPr>
          <p:grpSpPr>
            <a:xfrm>
              <a:off x="9265572" y="4607093"/>
              <a:ext cx="725419" cy="435251"/>
              <a:chOff x="8164285" y="5522317"/>
              <a:chExt cx="914400" cy="548640"/>
            </a:xfrm>
          </p:grpSpPr>
          <p:sp>
            <p:nvSpPr>
              <p:cNvPr id="102" name="Rectangle 10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3" name="Rectangle 102"/>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104" name="Rectangle 10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105" name="Rectangle 10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106" name="Group 105"/>
          <p:cNvGrpSpPr/>
          <p:nvPr/>
        </p:nvGrpSpPr>
        <p:grpSpPr>
          <a:xfrm>
            <a:off x="10442600" y="4874585"/>
            <a:ext cx="725419" cy="435251"/>
            <a:chOff x="9439431" y="5720416"/>
            <a:chExt cx="725419" cy="435251"/>
          </a:xfrm>
        </p:grpSpPr>
        <p:sp>
          <p:nvSpPr>
            <p:cNvPr id="109" name="Rectangle 10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8" name="Flowchart: Magnetic Disk 107"/>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111" name="Group 110"/>
          <p:cNvGrpSpPr/>
          <p:nvPr/>
        </p:nvGrpSpPr>
        <p:grpSpPr>
          <a:xfrm>
            <a:off x="10442600" y="5581221"/>
            <a:ext cx="725419" cy="435251"/>
            <a:chOff x="9439431" y="5720416"/>
            <a:chExt cx="725419" cy="435251"/>
          </a:xfrm>
        </p:grpSpPr>
        <p:sp>
          <p:nvSpPr>
            <p:cNvPr id="112" name="Rectangle 11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13" name="Flowchart: Magnetic Disk 11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114" name="Rectangle 113"/>
          <p:cNvSpPr/>
          <p:nvPr/>
        </p:nvSpPr>
        <p:spPr bwMode="auto">
          <a:xfrm>
            <a:off x="10442600" y="4450083"/>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115" name="Rectangle 114"/>
          <p:cNvSpPr/>
          <p:nvPr/>
        </p:nvSpPr>
        <p:spPr bwMode="auto">
          <a:xfrm rot="5400000">
            <a:off x="10899876" y="5384298"/>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45" name="Left Brace 44"/>
          <p:cNvSpPr/>
          <p:nvPr/>
        </p:nvSpPr>
        <p:spPr>
          <a:xfrm>
            <a:off x="7987207" y="4899754"/>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87" name="Rectangle 86"/>
          <p:cNvSpPr/>
          <p:nvPr/>
        </p:nvSpPr>
        <p:spPr bwMode="auto">
          <a:xfrm>
            <a:off x="7524095" y="5136713"/>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116" name="Left Brace 115"/>
          <p:cNvSpPr/>
          <p:nvPr/>
        </p:nvSpPr>
        <p:spPr>
          <a:xfrm rot="10800000">
            <a:off x="11168021" y="5099957"/>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117" name="Straight Arrow Connector 116"/>
          <p:cNvCxnSpPr/>
          <p:nvPr/>
        </p:nvCxnSpPr>
        <p:spPr>
          <a:xfrm flipH="1">
            <a:off x="8929421" y="5092212"/>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8895431" y="5622725"/>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8937613" y="5092213"/>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8895431" y="5622725"/>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1"/>
          </p:cNvCxnSpPr>
          <p:nvPr/>
        </p:nvCxnSpPr>
        <p:spPr>
          <a:xfrm flipH="1">
            <a:off x="8929422" y="5092209"/>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8937613" y="5084691"/>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8" idx="0"/>
            <a:endCxn id="105" idx="2"/>
          </p:cNvCxnSpPr>
          <p:nvPr/>
        </p:nvCxnSpPr>
        <p:spPr>
          <a:xfrm flipH="1" flipV="1">
            <a:off x="9628283" y="4995082"/>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5" idx="2"/>
          </p:cNvCxnSpPr>
          <p:nvPr/>
        </p:nvCxnSpPr>
        <p:spPr>
          <a:xfrm flipH="1" flipV="1">
            <a:off x="9628282" y="4995083"/>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8532720" y="4999580"/>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895430" y="4995080"/>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9596674" y="4999579"/>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4" idx="1"/>
            <a:endCxn id="104" idx="3"/>
          </p:cNvCxnSpPr>
          <p:nvPr/>
        </p:nvCxnSpPr>
        <p:spPr>
          <a:xfrm flipH="1">
            <a:off x="9948865" y="4504956"/>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7261787" y="4620692"/>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145" name="Straight Arrow Connector 144"/>
          <p:cNvCxnSpPr/>
          <p:nvPr/>
        </p:nvCxnSpPr>
        <p:spPr>
          <a:xfrm flipV="1">
            <a:off x="7755650" y="4813089"/>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1045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4"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a:xfrm>
            <a:off x="519113" y="228602"/>
            <a:ext cx="11149013" cy="498599"/>
          </a:xfrm>
        </p:spPr>
        <p:txBody>
          <a:bodyPr/>
          <a:lstStyle/>
          <a:p>
            <a:r>
              <a:rPr lang="en-US" sz="3600" dirty="0"/>
              <a:t>Hosting Multiple Customers with Overlapping Address Spaces</a:t>
            </a:r>
          </a:p>
        </p:txBody>
      </p:sp>
      <p:sp>
        <p:nvSpPr>
          <p:cNvPr id="4" name="Rectangle 3"/>
          <p:cNvSpPr/>
          <p:nvPr/>
        </p:nvSpPr>
        <p:spPr bwMode="auto">
          <a:xfrm>
            <a:off x="519115" y="1050925"/>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Coke </a:t>
            </a:r>
            <a:r>
              <a:rPr lang="en-US" sz="1200" b="1" dirty="0">
                <a:solidFill>
                  <a:srgbClr val="FF8A00">
                    <a:lumMod val="60000"/>
                    <a:lumOff val="40000"/>
                  </a:srgbClr>
                </a:solidFill>
              </a:rPr>
              <a:t>(10.0.0.0/16)</a:t>
            </a:r>
          </a:p>
        </p:txBody>
      </p:sp>
      <p:sp>
        <p:nvSpPr>
          <p:cNvPr id="5" name="Rectangle 4"/>
          <p:cNvSpPr/>
          <p:nvPr/>
        </p:nvSpPr>
        <p:spPr>
          <a:xfrm>
            <a:off x="1499821" y="2070060"/>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6" name="Group 5"/>
          <p:cNvGrpSpPr/>
          <p:nvPr/>
        </p:nvGrpSpPr>
        <p:grpSpPr>
          <a:xfrm>
            <a:off x="2143548" y="2696182"/>
            <a:ext cx="838691" cy="818087"/>
            <a:chOff x="1577197" y="3360257"/>
            <a:chExt cx="1146661" cy="1118492"/>
          </a:xfrm>
        </p:grpSpPr>
        <p:grpSp>
          <p:nvGrpSpPr>
            <p:cNvPr id="17" name="Group 16"/>
            <p:cNvGrpSpPr/>
            <p:nvPr/>
          </p:nvGrpSpPr>
          <p:grpSpPr>
            <a:xfrm>
              <a:off x="1927195" y="3360257"/>
              <a:ext cx="524971" cy="803545"/>
              <a:chOff x="1927195" y="3360257"/>
              <a:chExt cx="524971" cy="803545"/>
            </a:xfrm>
          </p:grpSpPr>
          <p:pic>
            <p:nvPicPr>
              <p:cNvPr id="1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0" name="Group 19"/>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23" name="Isosceles Triangle 2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4" name="Rectangle 2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 name="Rectangle 2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8" name="Rectangle 17"/>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7" name="Rectangle 6"/>
          <p:cNvSpPr/>
          <p:nvPr/>
        </p:nvSpPr>
        <p:spPr>
          <a:xfrm>
            <a:off x="654083" y="2046784"/>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06199" y="1657384"/>
            <a:ext cx="344474" cy="690123"/>
          </a:xfrm>
          <a:prstGeom prst="rect">
            <a:avLst/>
          </a:prstGeom>
          <a:noFill/>
        </p:spPr>
      </p:pic>
      <p:grpSp>
        <p:nvGrpSpPr>
          <p:cNvPr id="9" name="Group 8"/>
          <p:cNvGrpSpPr/>
          <p:nvPr/>
        </p:nvGrpSpPr>
        <p:grpSpPr>
          <a:xfrm>
            <a:off x="831996" y="1469890"/>
            <a:ext cx="480537" cy="625009"/>
            <a:chOff x="1228435" y="2297707"/>
            <a:chExt cx="656993" cy="854514"/>
          </a:xfrm>
        </p:grpSpPr>
        <p:pic>
          <p:nvPicPr>
            <p:cNvPr id="1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1684938" y="1492835"/>
            <a:ext cx="508862" cy="625009"/>
            <a:chOff x="2383961" y="2329080"/>
            <a:chExt cx="695717" cy="854514"/>
          </a:xfrm>
        </p:grpSpPr>
        <p:sp>
          <p:nvSpPr>
            <p:cNvPr id="13"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sp>
        <p:nvSpPr>
          <p:cNvPr id="27" name="Rectangle 26"/>
          <p:cNvSpPr/>
          <p:nvPr/>
        </p:nvSpPr>
        <p:spPr bwMode="auto">
          <a:xfrm>
            <a:off x="528875" y="3697460"/>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Pepsi </a:t>
            </a:r>
            <a:r>
              <a:rPr lang="en-US" sz="1200" b="1" dirty="0">
                <a:solidFill>
                  <a:srgbClr val="FF8A00">
                    <a:lumMod val="60000"/>
                    <a:lumOff val="40000"/>
                  </a:srgbClr>
                </a:solidFill>
              </a:rPr>
              <a:t>(10.0.0.0/16)</a:t>
            </a:r>
          </a:p>
        </p:txBody>
      </p:sp>
      <p:sp>
        <p:nvSpPr>
          <p:cNvPr id="28" name="Rectangle 27"/>
          <p:cNvSpPr/>
          <p:nvPr/>
        </p:nvSpPr>
        <p:spPr>
          <a:xfrm>
            <a:off x="1509582" y="4716593"/>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9" name="Group 28"/>
          <p:cNvGrpSpPr/>
          <p:nvPr/>
        </p:nvGrpSpPr>
        <p:grpSpPr>
          <a:xfrm>
            <a:off x="2153310" y="5342716"/>
            <a:ext cx="838691" cy="818087"/>
            <a:chOff x="1577197" y="3360257"/>
            <a:chExt cx="1146661" cy="1118492"/>
          </a:xfrm>
        </p:grpSpPr>
        <p:grpSp>
          <p:nvGrpSpPr>
            <p:cNvPr id="40" name="Group 39"/>
            <p:cNvGrpSpPr/>
            <p:nvPr/>
          </p:nvGrpSpPr>
          <p:grpSpPr>
            <a:xfrm>
              <a:off x="1927195" y="3360257"/>
              <a:ext cx="524971" cy="803545"/>
              <a:chOff x="1927195" y="3360257"/>
              <a:chExt cx="524971" cy="803545"/>
            </a:xfrm>
          </p:grpSpPr>
          <p:pic>
            <p:nvPicPr>
              <p:cNvPr id="4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43" name="Group 42"/>
              <p:cNvGrpSpPr/>
              <p:nvPr/>
            </p:nvGrpSpPr>
            <p:grpSpPr>
              <a:xfrm>
                <a:off x="2245986" y="3924261"/>
                <a:ext cx="206180" cy="206424"/>
                <a:chOff x="2245986" y="3924261"/>
                <a:chExt cx="206180" cy="206424"/>
              </a:xfrm>
            </p:grpSpPr>
            <p:grpSp>
              <p:nvGrpSpPr>
                <p:cNvPr id="44" name="Group 43"/>
                <p:cNvGrpSpPr/>
                <p:nvPr/>
              </p:nvGrpSpPr>
              <p:grpSpPr>
                <a:xfrm>
                  <a:off x="2245986" y="3924261"/>
                  <a:ext cx="206180" cy="206424"/>
                  <a:chOff x="1779323" y="4627897"/>
                  <a:chExt cx="472764" cy="473323"/>
                </a:xfrm>
              </p:grpSpPr>
              <p:sp>
                <p:nvSpPr>
                  <p:cNvPr id="46" name="Isosceles Triangle 4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7" name="Rectangle 4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8" name="Rectangle 4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5" name="Isosceles Triangle 44"/>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41" name="Rectangle 40"/>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30" name="Rectangle 29"/>
          <p:cNvSpPr/>
          <p:nvPr/>
        </p:nvSpPr>
        <p:spPr>
          <a:xfrm>
            <a:off x="663844" y="4693317"/>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15962" y="4301229"/>
            <a:ext cx="344474" cy="690123"/>
          </a:xfrm>
          <a:prstGeom prst="rect">
            <a:avLst/>
          </a:prstGeom>
          <a:noFill/>
        </p:spPr>
      </p:pic>
      <p:grpSp>
        <p:nvGrpSpPr>
          <p:cNvPr id="32" name="Group 31"/>
          <p:cNvGrpSpPr/>
          <p:nvPr/>
        </p:nvGrpSpPr>
        <p:grpSpPr>
          <a:xfrm>
            <a:off x="841758" y="4116425"/>
            <a:ext cx="480537" cy="625009"/>
            <a:chOff x="1228435" y="2297707"/>
            <a:chExt cx="656993" cy="854514"/>
          </a:xfrm>
        </p:grpSpPr>
        <p:pic>
          <p:nvPicPr>
            <p:cNvPr id="3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33" name="Group 32"/>
          <p:cNvGrpSpPr/>
          <p:nvPr/>
        </p:nvGrpSpPr>
        <p:grpSpPr>
          <a:xfrm>
            <a:off x="1694699" y="4139372"/>
            <a:ext cx="508862" cy="625009"/>
            <a:chOff x="2383961" y="2329080"/>
            <a:chExt cx="695717" cy="854514"/>
          </a:xfrm>
        </p:grpSpPr>
        <p:sp>
          <p:nvSpPr>
            <p:cNvPr id="36"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sp>
        <p:nvSpPr>
          <p:cNvPr id="50" name="Rectangle 49"/>
          <p:cNvSpPr/>
          <p:nvPr/>
        </p:nvSpPr>
        <p:spPr bwMode="auto">
          <a:xfrm>
            <a:off x="9133059" y="107092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51" name="Freeform 40"/>
          <p:cNvSpPr>
            <a:spLocks noEditPoints="1"/>
          </p:cNvSpPr>
          <p:nvPr/>
        </p:nvSpPr>
        <p:spPr bwMode="black">
          <a:xfrm>
            <a:off x="10942585" y="184133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56" name="Group 55"/>
          <p:cNvGrpSpPr/>
          <p:nvPr/>
        </p:nvGrpSpPr>
        <p:grpSpPr>
          <a:xfrm>
            <a:off x="9193142" y="2738115"/>
            <a:ext cx="2391716" cy="787876"/>
            <a:chOff x="9003494" y="5339445"/>
            <a:chExt cx="2209019" cy="727692"/>
          </a:xfrm>
        </p:grpSpPr>
        <p:sp>
          <p:nvSpPr>
            <p:cNvPr id="57" name="Rectangle 56"/>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59" name="Rectangle 58"/>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62" name="Group 61"/>
          <p:cNvGrpSpPr/>
          <p:nvPr/>
        </p:nvGrpSpPr>
        <p:grpSpPr>
          <a:xfrm>
            <a:off x="9426207" y="1636322"/>
            <a:ext cx="456822" cy="732247"/>
            <a:chOff x="9293863" y="2567228"/>
            <a:chExt cx="444336" cy="712232"/>
          </a:xfrm>
        </p:grpSpPr>
        <p:sp>
          <p:nvSpPr>
            <p:cNvPr id="63"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66" name="Rectangle 65"/>
          <p:cNvSpPr/>
          <p:nvPr/>
        </p:nvSpPr>
        <p:spPr>
          <a:xfrm>
            <a:off x="9135888" y="233754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69" name="Rectangle 68"/>
          <p:cNvSpPr/>
          <p:nvPr/>
        </p:nvSpPr>
        <p:spPr bwMode="auto">
          <a:xfrm>
            <a:off x="9133059" y="371208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70" name="Freeform 40"/>
          <p:cNvSpPr>
            <a:spLocks noEditPoints="1"/>
          </p:cNvSpPr>
          <p:nvPr/>
        </p:nvSpPr>
        <p:spPr bwMode="black">
          <a:xfrm>
            <a:off x="10942585" y="448249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71" name="Group 70"/>
          <p:cNvGrpSpPr/>
          <p:nvPr/>
        </p:nvGrpSpPr>
        <p:grpSpPr>
          <a:xfrm>
            <a:off x="9193142" y="5379275"/>
            <a:ext cx="2391716" cy="787876"/>
            <a:chOff x="9003494" y="5339445"/>
            <a:chExt cx="2209019" cy="727692"/>
          </a:xfrm>
        </p:grpSpPr>
        <p:sp>
          <p:nvSpPr>
            <p:cNvPr id="76" name="Rectangle 75"/>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77" name="Rectangle 7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72" name="Group 71"/>
          <p:cNvGrpSpPr/>
          <p:nvPr/>
        </p:nvGrpSpPr>
        <p:grpSpPr>
          <a:xfrm>
            <a:off x="9426207" y="4280169"/>
            <a:ext cx="456822" cy="732247"/>
            <a:chOff x="9293863" y="2567228"/>
            <a:chExt cx="444336" cy="712232"/>
          </a:xfrm>
        </p:grpSpPr>
        <p:sp>
          <p:nvSpPr>
            <p:cNvPr id="7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73" name="Rectangle 72"/>
          <p:cNvSpPr/>
          <p:nvPr/>
        </p:nvSpPr>
        <p:spPr>
          <a:xfrm>
            <a:off x="9135888" y="497870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82" name="Freeform 128"/>
          <p:cNvSpPr>
            <a:spLocks noChangeAspect="1"/>
          </p:cNvSpPr>
          <p:nvPr/>
        </p:nvSpPr>
        <p:spPr bwMode="black">
          <a:xfrm>
            <a:off x="3427413" y="1817801"/>
            <a:ext cx="5334000"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83" name="Group 82"/>
          <p:cNvGrpSpPr/>
          <p:nvPr/>
        </p:nvGrpSpPr>
        <p:grpSpPr>
          <a:xfrm>
            <a:off x="585627" y="2834779"/>
            <a:ext cx="664971" cy="472759"/>
            <a:chOff x="9749347" y="2169580"/>
            <a:chExt cx="955874" cy="679574"/>
          </a:xfrm>
        </p:grpSpPr>
        <p:sp>
          <p:nvSpPr>
            <p:cNvPr id="84"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6"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585627" y="5472759"/>
            <a:ext cx="664971" cy="472759"/>
            <a:chOff x="9749347" y="2169580"/>
            <a:chExt cx="955874" cy="679574"/>
          </a:xfrm>
        </p:grpSpPr>
        <p:sp>
          <p:nvSpPr>
            <p:cNvPr id="89"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0"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320501" y="5280977"/>
            <a:ext cx="848388" cy="877828"/>
            <a:chOff x="1767538" y="4442923"/>
            <a:chExt cx="1007376" cy="1042331"/>
          </a:xfrm>
        </p:grpSpPr>
        <p:pic>
          <p:nvPicPr>
            <p:cNvPr id="94"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5" name="Rectangle 94"/>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96"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97" name="Group 96"/>
          <p:cNvGrpSpPr/>
          <p:nvPr/>
        </p:nvGrpSpPr>
        <p:grpSpPr>
          <a:xfrm>
            <a:off x="1320501" y="2634781"/>
            <a:ext cx="848388" cy="877828"/>
            <a:chOff x="1767538" y="4442923"/>
            <a:chExt cx="1007376" cy="1042331"/>
          </a:xfrm>
        </p:grpSpPr>
        <p:pic>
          <p:nvPicPr>
            <p:cNvPr id="98"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9" name="Rectangle 98"/>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0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Rectangle 100"/>
          <p:cNvSpPr/>
          <p:nvPr/>
        </p:nvSpPr>
        <p:spPr>
          <a:xfrm>
            <a:off x="2337456" y="2248474"/>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2" name="Rectangle 101"/>
          <p:cNvSpPr/>
          <p:nvPr/>
        </p:nvSpPr>
        <p:spPr>
          <a:xfrm>
            <a:off x="2364005" y="4904395"/>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3" name="Rectangle 102"/>
          <p:cNvSpPr/>
          <p:nvPr/>
        </p:nvSpPr>
        <p:spPr>
          <a:xfrm>
            <a:off x="2122711" y="4144287"/>
            <a:ext cx="1035853"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132.27.23.20</a:t>
            </a:r>
          </a:p>
        </p:txBody>
      </p:sp>
      <p:sp>
        <p:nvSpPr>
          <p:cNvPr id="104" name="Rectangle 103"/>
          <p:cNvSpPr/>
          <p:nvPr/>
        </p:nvSpPr>
        <p:spPr>
          <a:xfrm>
            <a:off x="2043361" y="1520545"/>
            <a:ext cx="1117608"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cxnSp>
        <p:nvCxnSpPr>
          <p:cNvPr id="105" name="Straight Arrow Connector 104"/>
          <p:cNvCxnSpPr/>
          <p:nvPr/>
        </p:nvCxnSpPr>
        <p:spPr>
          <a:xfrm flipH="1">
            <a:off x="2950674" y="2002443"/>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960434" y="4625567"/>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362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Setting up Virtual Networks</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Networking Features</a:t>
            </a:r>
            <a:endParaRPr lang="en-US" dirty="0"/>
          </a:p>
        </p:txBody>
      </p:sp>
      <p:sp>
        <p:nvSpPr>
          <p:cNvPr id="5" name="Freeform 27"/>
          <p:cNvSpPr>
            <a:spLocks noChangeAspect="1" noEditPoints="1"/>
          </p:cNvSpPr>
          <p:nvPr/>
        </p:nvSpPr>
        <p:spPr bwMode="black">
          <a:xfrm>
            <a:off x="1229040"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7525"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19660"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solidFill>
              </a:rPr>
              <a:t>LB</a:t>
            </a:r>
          </a:p>
        </p:txBody>
      </p:sp>
      <p:cxnSp>
        <p:nvCxnSpPr>
          <p:cNvPr id="12" name="Straight Arrow Connector 11"/>
          <p:cNvCxnSpPr>
            <a:endCxn id="9" idx="2"/>
          </p:cNvCxnSpPr>
          <p:nvPr/>
        </p:nvCxnSpPr>
        <p:spPr>
          <a:xfrm flipH="1" flipV="1">
            <a:off x="1889125" y="3324066"/>
            <a:ext cx="705058"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29040" y="3324066"/>
            <a:ext cx="660084"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447360" y="4883233"/>
            <a:ext cx="883531" cy="24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8387"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p:cNvCxnSpPr/>
          <p:nvPr/>
        </p:nvCxnSpPr>
        <p:spPr>
          <a:xfrm flipV="1">
            <a:off x="1889125" y="2102749"/>
            <a:ext cx="0" cy="579531"/>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4"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3605388" y="1130949"/>
            <a:ext cx="4033662" cy="1455566"/>
            <a:chOff x="3605388" y="1130949"/>
            <a:chExt cx="4033662" cy="1455566"/>
          </a:xfrm>
        </p:grpSpPr>
        <p:sp>
          <p:nvSpPr>
            <p:cNvPr id="19" name="Content Placeholder 2"/>
            <p:cNvSpPr txBox="1">
              <a:spLocks/>
            </p:cNvSpPr>
            <p:nvPr/>
          </p:nvSpPr>
          <p:spPr>
            <a:xfrm>
              <a:off x="3605388" y="1826307"/>
              <a:ext cx="4033662" cy="76020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Supported protocols: HTTP, HTTPS, TCP, </a:t>
              </a:r>
              <a:r>
                <a:rPr lang="en-US" sz="1400" b="1" spc="-30" dirty="0">
                  <a:solidFill>
                    <a:schemeClr val="tx1"/>
                  </a:solidFill>
                </a:rPr>
                <a:t>UDP</a:t>
              </a:r>
            </a:p>
            <a:p>
              <a:pPr marL="287338" indent="-287338"/>
              <a:r>
                <a:rPr lang="en-US" sz="1400" b="1" spc="-30" dirty="0">
                  <a:solidFill>
                    <a:schemeClr val="tx1"/>
                  </a:solidFill>
                </a:rPr>
                <a:t>Loadbalancing </a:t>
              </a:r>
              <a:r>
                <a:rPr lang="en-US" sz="1400" b="1" spc="-30" dirty="0" smtClean="0">
                  <a:solidFill>
                    <a:schemeClr val="tx1"/>
                  </a:solidFill>
                </a:rPr>
                <a:t>for </a:t>
              </a:r>
              <a:r>
                <a:rPr lang="en-US" sz="1400" b="1" spc="-30" dirty="0">
                  <a:solidFill>
                    <a:schemeClr val="tx1"/>
                  </a:solidFill>
                </a:rPr>
                <a:t>virtual machines</a:t>
              </a:r>
            </a:p>
            <a:p>
              <a:pPr marL="287338" indent="-287338"/>
              <a:r>
                <a:rPr lang="en-US" sz="1400" b="1" spc="-30" dirty="0">
                  <a:solidFill>
                    <a:schemeClr val="tx1"/>
                  </a:solidFill>
                </a:rPr>
                <a:t>Custom </a:t>
              </a:r>
              <a:r>
                <a:rPr lang="en-US" sz="1400" b="1" spc="-30" dirty="0" err="1">
                  <a:solidFill>
                    <a:schemeClr val="tx1"/>
                  </a:solidFill>
                </a:rPr>
                <a:t>loadbalancer</a:t>
              </a:r>
              <a:r>
                <a:rPr lang="en-US" sz="1400" b="1" spc="-30" dirty="0">
                  <a:solidFill>
                    <a:schemeClr val="tx1"/>
                  </a:solidFill>
                </a:rPr>
                <a:t> probes</a:t>
              </a:r>
            </a:p>
          </p:txBody>
        </p:sp>
        <p:sp>
          <p:nvSpPr>
            <p:cNvPr id="21" name="Content Placeholder 5"/>
            <p:cNvSpPr txBox="1">
              <a:spLocks/>
            </p:cNvSpPr>
            <p:nvPr/>
          </p:nvSpPr>
          <p:spPr>
            <a:xfrm>
              <a:off x="3605389" y="1130949"/>
              <a:ext cx="4033661" cy="695357"/>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Input Endpoint</a:t>
              </a:r>
            </a:p>
          </p:txBody>
        </p:sp>
      </p:grpSp>
      <p:sp>
        <p:nvSpPr>
          <p:cNvPr id="24" name="Content Placeholder 5"/>
          <p:cNvSpPr txBox="1">
            <a:spLocks/>
          </p:cNvSpPr>
          <p:nvPr/>
        </p:nvSpPr>
        <p:spPr>
          <a:xfrm>
            <a:off x="3605389" y="5068778"/>
            <a:ext cx="4033661" cy="695358"/>
          </a:xfrm>
          <a:prstGeom prst="rect">
            <a:avLst/>
          </a:prstGeom>
          <a:solidFill>
            <a:schemeClr val="accent1"/>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Windows Azure Traffic Manager</a:t>
            </a:r>
            <a:endParaRPr lang="en-US" sz="2400" spc="-70" dirty="0"/>
          </a:p>
        </p:txBody>
      </p:sp>
      <p:grpSp>
        <p:nvGrpSpPr>
          <p:cNvPr id="25" name="Group 24"/>
          <p:cNvGrpSpPr/>
          <p:nvPr/>
        </p:nvGrpSpPr>
        <p:grpSpPr>
          <a:xfrm>
            <a:off x="3605387" y="2935092"/>
            <a:ext cx="8062737" cy="1925978"/>
            <a:chOff x="671512" y="1600199"/>
            <a:chExt cx="5498917" cy="2095557"/>
          </a:xfrm>
        </p:grpSpPr>
        <p:sp>
          <p:nvSpPr>
            <p:cNvPr id="26" name="Content Placeholder 2"/>
            <p:cNvSpPr txBox="1">
              <a:spLocks/>
            </p:cNvSpPr>
            <p:nvPr/>
          </p:nvSpPr>
          <p:spPr>
            <a:xfrm>
              <a:off x="671512" y="2352904"/>
              <a:ext cx="5498917" cy="1342852"/>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Windows Azure DNS service for service-level  name resolution</a:t>
              </a:r>
            </a:p>
            <a:p>
              <a:pPr marL="287338" indent="-287338"/>
              <a:r>
                <a:rPr lang="en-US" sz="1400" spc="-30" dirty="0"/>
                <a:t>Runtime APIs for instance identification</a:t>
              </a:r>
            </a:p>
            <a:p>
              <a:pPr marL="287338" indent="-287338"/>
              <a:r>
                <a:rPr lang="en-US" sz="1400" spc="-30" dirty="0"/>
                <a:t>Windows Azure-provided DNS service for service-level  name resolution</a:t>
              </a:r>
            </a:p>
            <a:p>
              <a:pPr marL="287338" indent="-287338"/>
              <a:r>
                <a:rPr lang="en-US" sz="1400" b="1" spc="-30" dirty="0"/>
                <a:t>Windows Azure-provided DNS for </a:t>
              </a:r>
              <a:r>
                <a:rPr lang="en-US" sz="1400" b="1" spc="-30" dirty="0" err="1"/>
                <a:t>vm</a:t>
              </a:r>
              <a:r>
                <a:rPr lang="en-US" sz="1400" b="1" spc="-30" dirty="0"/>
                <a:t>-level name resolution</a:t>
              </a:r>
            </a:p>
            <a:p>
              <a:pPr marL="287338" indent="-287338"/>
              <a:r>
                <a:rPr lang="en-US" sz="1400" b="1" spc="-30" dirty="0"/>
                <a:t>Using your DNS servers for name resolution</a:t>
              </a:r>
            </a:p>
          </p:txBody>
        </p:sp>
        <p:sp>
          <p:nvSpPr>
            <p:cNvPr id="27" name="Content Placeholder 5"/>
            <p:cNvSpPr txBox="1">
              <a:spLocks/>
            </p:cNvSpPr>
            <p:nvPr/>
          </p:nvSpPr>
          <p:spPr>
            <a:xfrm>
              <a:off x="671513" y="1600199"/>
              <a:ext cx="5498916" cy="760073"/>
            </a:xfrm>
            <a:prstGeom prst="rect">
              <a:avLst/>
            </a:prstGeom>
            <a:solidFill>
              <a:schemeClr val="accent5"/>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Name Resolution</a:t>
              </a:r>
              <a:endParaRPr lang="en-US" sz="2400" spc="-70" dirty="0"/>
            </a:p>
          </p:txBody>
        </p:sp>
      </p:grpSp>
      <p:grpSp>
        <p:nvGrpSpPr>
          <p:cNvPr id="7" name="Group 6"/>
          <p:cNvGrpSpPr/>
          <p:nvPr/>
        </p:nvGrpSpPr>
        <p:grpSpPr>
          <a:xfrm>
            <a:off x="7716689" y="1130949"/>
            <a:ext cx="4033662" cy="1412477"/>
            <a:chOff x="7716689" y="1130949"/>
            <a:chExt cx="4033662" cy="1412477"/>
          </a:xfrm>
        </p:grpSpPr>
        <p:sp>
          <p:nvSpPr>
            <p:cNvPr id="38" name="Content Placeholder 2"/>
            <p:cNvSpPr txBox="1">
              <a:spLocks/>
            </p:cNvSpPr>
            <p:nvPr/>
          </p:nvSpPr>
          <p:spPr>
            <a:xfrm>
              <a:off x="7716689" y="1826307"/>
              <a:ext cx="4033662" cy="717119"/>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Instance-to-instance communication</a:t>
              </a:r>
            </a:p>
            <a:p>
              <a:pPr marL="287338" indent="-287338"/>
              <a:r>
                <a:rPr lang="en-US" sz="1400" spc="-30" dirty="0"/>
                <a:t>Supported Protocols: TCP, </a:t>
              </a:r>
              <a:r>
                <a:rPr lang="en-US" sz="1400" b="1" spc="-30" dirty="0"/>
                <a:t>UDP, ANY IP based protocol</a:t>
              </a:r>
            </a:p>
          </p:txBody>
        </p:sp>
        <p:sp>
          <p:nvSpPr>
            <p:cNvPr id="31" name="Content Placeholder 5"/>
            <p:cNvSpPr txBox="1">
              <a:spLocks/>
            </p:cNvSpPr>
            <p:nvPr/>
          </p:nvSpPr>
          <p:spPr>
            <a:xfrm>
              <a:off x="7716689" y="1130949"/>
              <a:ext cx="4033661" cy="695357"/>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Internal Endpoint</a:t>
              </a:r>
            </a:p>
          </p:txBody>
        </p:sp>
      </p:grpSp>
      <p:sp>
        <p:nvSpPr>
          <p:cNvPr id="34" name="Content Placeholder 5"/>
          <p:cNvSpPr txBox="1">
            <a:spLocks/>
          </p:cNvSpPr>
          <p:nvPr/>
        </p:nvSpPr>
        <p:spPr>
          <a:xfrm>
            <a:off x="7716689" y="5068779"/>
            <a:ext cx="4033661" cy="695358"/>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Windows Azure Virtual Network for Hybrid scenarios</a:t>
            </a:r>
          </a:p>
        </p:txBody>
      </p:sp>
    </p:spTree>
    <p:extLst>
      <p:ext uri="{BB962C8B-B14F-4D97-AF65-F5344CB8AC3E}">
        <p14:creationId xmlns:p14="http://schemas.microsoft.com/office/powerpoint/2010/main" val="4217538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Overview: </a:t>
            </a:r>
            <a:r>
              <a:rPr lang="en-US" dirty="0" smtClean="0"/>
              <a:t>Existing Connectivity </a:t>
            </a:r>
            <a:r>
              <a:rPr lang="en-US" dirty="0"/>
              <a:t>in </a:t>
            </a:r>
            <a:r>
              <a:rPr lang="en-US" dirty="0" smtClean="0"/>
              <a:t>Azure</a:t>
            </a:r>
            <a:endParaRPr lang="en-US" dirty="0"/>
          </a:p>
        </p:txBody>
      </p:sp>
      <p:sp>
        <p:nvSpPr>
          <p:cNvPr id="5" name="Freeform 27"/>
          <p:cNvSpPr>
            <a:spLocks noChangeAspect="1" noEditPoints="1"/>
          </p:cNvSpPr>
          <p:nvPr/>
        </p:nvSpPr>
        <p:spPr bwMode="black">
          <a:xfrm>
            <a:off x="1230628"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9113"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21248"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alpha val="99000"/>
                  </a:schemeClr>
                </a:solidFill>
              </a:rPr>
              <a:t>LB</a:t>
            </a:r>
          </a:p>
        </p:txBody>
      </p:sp>
      <p:cxnSp>
        <p:nvCxnSpPr>
          <p:cNvPr id="12" name="Straight Arrow Connector 11"/>
          <p:cNvCxnSpPr>
            <a:endCxn id="9" idx="2"/>
          </p:cNvCxnSpPr>
          <p:nvPr/>
        </p:nvCxnSpPr>
        <p:spPr>
          <a:xfrm flipH="1" flipV="1">
            <a:off x="1890713" y="3324066"/>
            <a:ext cx="867230"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5221" y="3324066"/>
            <a:ext cx="835491"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3" idx="31"/>
            <a:endCxn id="34" idx="33"/>
          </p:cNvCxnSpPr>
          <p:nvPr/>
        </p:nvCxnSpPr>
        <p:spPr>
          <a:xfrm flipH="1" flipV="1">
            <a:off x="1263183" y="4851751"/>
            <a:ext cx="1262075" cy="3484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9975"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080098" y="2157286"/>
            <a:ext cx="2588850" cy="369332"/>
          </a:xfrm>
          <a:prstGeom prst="rect">
            <a:avLst/>
          </a:prstGeom>
          <a:noFill/>
        </p:spPr>
        <p:txBody>
          <a:bodyPr wrap="none" lIns="0" tIns="0" rIns="0" bIns="0" rtlCol="0">
            <a:spAutoFit/>
          </a:bodyPr>
          <a:lstStyle/>
          <a:p>
            <a:r>
              <a:rPr lang="en-US" sz="2400" b="1" dirty="0" err="1" smtClean="0">
                <a:solidFill>
                  <a:schemeClr val="tx1">
                    <a:lumMod val="90000"/>
                    <a:lumOff val="10000"/>
                    <a:alpha val="99000"/>
                  </a:schemeClr>
                </a:solidFill>
              </a:rPr>
              <a:t>VIP</a:t>
            </a:r>
            <a:r>
              <a:rPr lang="en-US" sz="2400" dirty="0" err="1" smtClean="0">
                <a:solidFill>
                  <a:schemeClr val="tx1">
                    <a:lumMod val="90000"/>
                    <a:lumOff val="10000"/>
                    <a:alpha val="99000"/>
                  </a:schemeClr>
                </a:solidFill>
              </a:rPr>
              <a:t>:Input</a:t>
            </a:r>
            <a:r>
              <a:rPr lang="en-US" sz="2400" dirty="0" smtClean="0">
                <a:solidFill>
                  <a:schemeClr val="tx1">
                    <a:lumMod val="90000"/>
                    <a:lumOff val="10000"/>
                    <a:alpha val="99000"/>
                  </a:schemeClr>
                </a:solidFill>
              </a:rPr>
              <a:t> Endpoint</a:t>
            </a:r>
          </a:p>
        </p:txBody>
      </p:sp>
      <p:grpSp>
        <p:nvGrpSpPr>
          <p:cNvPr id="2" name="Group 1"/>
          <p:cNvGrpSpPr/>
          <p:nvPr/>
        </p:nvGrpSpPr>
        <p:grpSpPr>
          <a:xfrm>
            <a:off x="1899102" y="4962244"/>
            <a:ext cx="2523968" cy="1207831"/>
            <a:chOff x="6102801" y="5013176"/>
            <a:chExt cx="2523968" cy="1207831"/>
          </a:xfrm>
        </p:grpSpPr>
        <p:sp>
          <p:nvSpPr>
            <p:cNvPr id="22" name="TextBox 21"/>
            <p:cNvSpPr txBox="1"/>
            <p:nvPr/>
          </p:nvSpPr>
          <p:spPr>
            <a:xfrm>
              <a:off x="6281383" y="5851675"/>
              <a:ext cx="2345386" cy="369332"/>
            </a:xfrm>
            <a:prstGeom prst="rect">
              <a:avLst/>
            </a:prstGeom>
            <a:noFill/>
          </p:spPr>
          <p:txBody>
            <a:bodyPr wrap="none" lIns="0" tIns="0" rIns="0" bIns="0" rtlCol="0">
              <a:spAutoFit/>
            </a:bodyPr>
            <a:lstStyle>
              <a:defPPr>
                <a:defRPr lang="en-US"/>
              </a:defPPr>
              <a:lvl1pPr>
                <a:defRPr sz="2400">
                  <a:solidFill>
                    <a:schemeClr val="tx1">
                      <a:lumMod val="90000"/>
                      <a:lumOff val="10000"/>
                      <a:alpha val="99000"/>
                    </a:schemeClr>
                  </a:solidFill>
                </a:defRPr>
              </a:lvl1pPr>
            </a:lstStyle>
            <a:p>
              <a:r>
                <a:rPr lang="en-US" dirty="0"/>
                <a:t>Internal Endpoint</a:t>
              </a:r>
            </a:p>
          </p:txBody>
        </p:sp>
        <p:cxnSp>
          <p:nvCxnSpPr>
            <p:cNvPr id="23" name="Straight Arrow Connector 22"/>
            <p:cNvCxnSpPr/>
            <p:nvPr/>
          </p:nvCxnSpPr>
          <p:spPr>
            <a:xfrm>
              <a:off x="6102801" y="5013176"/>
              <a:ext cx="130520" cy="792604"/>
            </a:xfrm>
            <a:prstGeom prst="straightConnector1">
              <a:avLst/>
            </a:prstGeom>
            <a:ln w="57150">
              <a:solidFill>
                <a:schemeClr val="tx2"/>
              </a:solidFill>
              <a:headEnd type="triangle" w="med" len="med"/>
              <a:tailEnd type="none" w="sm"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9" idx="0"/>
          </p:cNvCxnSpPr>
          <p:nvPr/>
        </p:nvCxnSpPr>
        <p:spPr>
          <a:xfrm flipV="1">
            <a:off x="1890713" y="2102750"/>
            <a:ext cx="0" cy="75965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806893" y="1130949"/>
            <a:ext cx="6954472" cy="1674479"/>
            <a:chOff x="671512" y="1600199"/>
            <a:chExt cx="5498917" cy="2437979"/>
          </a:xfrm>
        </p:grpSpPr>
        <p:sp>
          <p:nvSpPr>
            <p:cNvPr id="24" name="Content Placeholder 2"/>
            <p:cNvSpPr txBox="1">
              <a:spLocks/>
            </p:cNvSpPr>
            <p:nvPr/>
          </p:nvSpPr>
          <p:spPr>
            <a:xfrm>
              <a:off x="671512" y="2514600"/>
              <a:ext cx="5498917" cy="152357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err="1"/>
                <a:t>Loadbalanced</a:t>
              </a:r>
              <a:r>
                <a:rPr lang="en-US" sz="2000" spc="-30" dirty="0"/>
                <a:t> endpoint. Stable VIP per service.</a:t>
              </a:r>
            </a:p>
            <a:p>
              <a:pPr marL="287338" indent="-287338"/>
              <a:r>
                <a:rPr lang="en-US" sz="2000" spc="-30" dirty="0"/>
                <a:t>Single port per endpoint</a:t>
              </a:r>
            </a:p>
            <a:p>
              <a:pPr marL="287338" indent="-287338"/>
              <a:r>
                <a:rPr lang="en-US" sz="2000" spc="-30" dirty="0"/>
                <a:t>Supported protocols: HTTP, HTTPS, TCP</a:t>
              </a:r>
            </a:p>
          </p:txBody>
        </p:sp>
        <p:sp>
          <p:nvSpPr>
            <p:cNvPr id="25" name="Content Placeholder 5"/>
            <p:cNvSpPr txBox="1">
              <a:spLocks/>
            </p:cNvSpPr>
            <p:nvPr/>
          </p:nvSpPr>
          <p:spPr>
            <a:xfrm>
              <a:off x="671513" y="1600199"/>
              <a:ext cx="5498916" cy="914400"/>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Input Endpoint</a:t>
              </a:r>
              <a:endParaRPr lang="en-US" sz="2800" spc="-70" dirty="0"/>
            </a:p>
          </p:txBody>
        </p:sp>
      </p:grpSp>
      <p:grpSp>
        <p:nvGrpSpPr>
          <p:cNvPr id="26" name="Group 25"/>
          <p:cNvGrpSpPr/>
          <p:nvPr/>
        </p:nvGrpSpPr>
        <p:grpSpPr>
          <a:xfrm>
            <a:off x="4806893" y="2921829"/>
            <a:ext cx="6954472" cy="2013034"/>
            <a:chOff x="671512" y="1600199"/>
            <a:chExt cx="5498917" cy="2930902"/>
          </a:xfrm>
        </p:grpSpPr>
        <p:sp>
          <p:nvSpPr>
            <p:cNvPr id="27" name="Content Placeholder 2"/>
            <p:cNvSpPr txBox="1">
              <a:spLocks/>
            </p:cNvSpPr>
            <p:nvPr/>
          </p:nvSpPr>
          <p:spPr>
            <a:xfrm>
              <a:off x="671512" y="2514600"/>
              <a:ext cx="5498917" cy="2016501"/>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Instance-to-instance communication</a:t>
              </a:r>
            </a:p>
            <a:p>
              <a:pPr marL="287338" indent="-287338"/>
              <a:r>
                <a:rPr lang="en-US" sz="2000" spc="-30" dirty="0"/>
                <a:t>Supported Protocols: TCP</a:t>
              </a:r>
            </a:p>
            <a:p>
              <a:pPr marL="287338" indent="-287338"/>
              <a:r>
                <a:rPr lang="en-US" sz="2000" spc="-30" dirty="0"/>
                <a:t>Port ranges supported</a:t>
              </a:r>
            </a:p>
            <a:p>
              <a:pPr marL="287338" indent="-287338"/>
              <a:r>
                <a:rPr lang="en-US" sz="2000" spc="-30" dirty="0"/>
                <a:t>Communication boundary = </a:t>
              </a:r>
              <a:r>
                <a:rPr lang="en-US" sz="2000" spc="-30" dirty="0" smtClean="0"/>
                <a:t>Deployment </a:t>
              </a:r>
              <a:r>
                <a:rPr lang="en-US" sz="2000" spc="-30" dirty="0"/>
                <a:t>boundary</a:t>
              </a:r>
            </a:p>
          </p:txBody>
        </p:sp>
        <p:sp>
          <p:nvSpPr>
            <p:cNvPr id="29" name="Content Placeholder 5"/>
            <p:cNvSpPr txBox="1">
              <a:spLocks/>
            </p:cNvSpPr>
            <p:nvPr/>
          </p:nvSpPr>
          <p:spPr>
            <a:xfrm>
              <a:off x="671513" y="1600199"/>
              <a:ext cx="5498916" cy="914400"/>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a:t>Internal Endpoint</a:t>
              </a:r>
            </a:p>
          </p:txBody>
        </p:sp>
      </p:grpSp>
      <p:grpSp>
        <p:nvGrpSpPr>
          <p:cNvPr id="30" name="Group 29"/>
          <p:cNvGrpSpPr/>
          <p:nvPr/>
        </p:nvGrpSpPr>
        <p:grpSpPr>
          <a:xfrm>
            <a:off x="4806893" y="5050270"/>
            <a:ext cx="6954472" cy="1609705"/>
            <a:chOff x="671512" y="1600199"/>
            <a:chExt cx="5498917" cy="1939172"/>
          </a:xfrm>
        </p:grpSpPr>
        <p:sp>
          <p:nvSpPr>
            <p:cNvPr id="31" name="Content Placeholder 2"/>
            <p:cNvSpPr txBox="1">
              <a:spLocks/>
            </p:cNvSpPr>
            <p:nvPr/>
          </p:nvSpPr>
          <p:spPr>
            <a:xfrm>
              <a:off x="671512" y="2352904"/>
              <a:ext cx="5498917" cy="1186467"/>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Windows Azure-provided DNS service for service-level  </a:t>
              </a:r>
              <a:r>
                <a:rPr lang="en-US" sz="2000" spc="-30" dirty="0" smtClean="0"/>
                <a:t/>
              </a:r>
              <a:br>
                <a:rPr lang="en-US" sz="2000" spc="-30" dirty="0" smtClean="0"/>
              </a:br>
              <a:r>
                <a:rPr lang="en-US" sz="2000" spc="-30" dirty="0" smtClean="0"/>
                <a:t>name </a:t>
              </a:r>
              <a:r>
                <a:rPr lang="en-US" sz="2000" spc="-30" dirty="0"/>
                <a:t>resolution</a:t>
              </a:r>
            </a:p>
            <a:p>
              <a:pPr marL="287338" indent="-287338"/>
              <a:r>
                <a:rPr lang="en-US" sz="2000" spc="-30" dirty="0"/>
                <a:t>Runtime APIs for instance identification</a:t>
              </a:r>
            </a:p>
          </p:txBody>
        </p:sp>
        <p:sp>
          <p:nvSpPr>
            <p:cNvPr id="32" name="Content Placeholder 5"/>
            <p:cNvSpPr txBox="1">
              <a:spLocks/>
            </p:cNvSpPr>
            <p:nvPr/>
          </p:nvSpPr>
          <p:spPr>
            <a:xfrm>
              <a:off x="671513" y="1600199"/>
              <a:ext cx="5498916" cy="760073"/>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Name Resolution</a:t>
              </a:r>
              <a:endParaRPr lang="en-US" sz="2800" spc="-70" dirty="0"/>
            </a:p>
          </p:txBody>
        </p:sp>
      </p:grpSp>
      <p:sp>
        <p:nvSpPr>
          <p:cNvPr id="33"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1466376" y="6370484"/>
            <a:ext cx="3257302" cy="461665"/>
          </a:xfrm>
          <a:prstGeom prst="rect">
            <a:avLst/>
          </a:prstGeom>
        </p:spPr>
        <p:txBody>
          <a:bodyPr wrap="none">
            <a:spAutoFit/>
          </a:bodyPr>
          <a:lstStyle/>
          <a:p>
            <a:r>
              <a:rPr lang="en-US" sz="2400" spc="-70" dirty="0" smtClean="0">
                <a:solidFill>
                  <a:schemeClr val="accent6"/>
                </a:solidFill>
                <a:sym typeface="Wingdings" pitchFamily="2" charset="2"/>
              </a:rPr>
              <a:t>foo.cloudapp.net  </a:t>
            </a:r>
            <a:r>
              <a:rPr lang="en-US" sz="2400" b="1" spc="-70" dirty="0" smtClean="0">
                <a:solidFill>
                  <a:schemeClr val="accent6"/>
                </a:solidFill>
                <a:sym typeface="Wingdings" pitchFamily="2" charset="2"/>
              </a:rPr>
              <a:t>VIP</a:t>
            </a:r>
            <a:endParaRPr lang="en-US" sz="2400" b="1" spc="-70" dirty="0">
              <a:solidFill>
                <a:schemeClr val="accent6"/>
              </a:solidFill>
            </a:endParaRPr>
          </a:p>
        </p:txBody>
      </p:sp>
    </p:spTree>
    <p:extLst>
      <p:ext uri="{BB962C8B-B14F-4D97-AF65-F5344CB8AC3E}">
        <p14:creationId xmlns:p14="http://schemas.microsoft.com/office/powerpoint/2010/main" val="3253708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685</TotalTime>
  <Words>2453</Words>
  <Application>Microsoft Office PowerPoint</Application>
  <PresentationFormat>Custom</PresentationFormat>
  <Paragraphs>611</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Overview: Existing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DNS Scenarios</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Hosting Multiple Customers with Overlapping Address Spaces</vt:lpstr>
      <vt:lpstr>PowerPoint Presentation</vt:lpstr>
      <vt:lpstr>Configuring Virtual Networks</vt:lpstr>
      <vt:lpstr>Portal Experience, APIs and Service Models</vt:lpstr>
      <vt:lpstr>Setting up Virtual Networks</vt:lpstr>
      <vt:lpstr>PowerPoint Presentation</vt:lpstr>
      <vt:lpstr>Supported VPN Device List</vt:lpstr>
      <vt:lpstr>Note on GW redundancy and availability</vt:lpstr>
      <vt:lpstr>Limits (for V1 release)</vt:lpstr>
      <vt:lpstr>Limitations of V1 offering</vt:lpstr>
      <vt:lpstr>The Differences</vt:lpstr>
      <vt:lpstr>Summary Of Networking Features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James Conard</cp:lastModifiedBy>
  <cp:revision>114</cp:revision>
  <dcterms:created xsi:type="dcterms:W3CDTF">2012-02-06T18:28:07Z</dcterms:created>
  <dcterms:modified xsi:type="dcterms:W3CDTF">2012-06-16T17:44:43Z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