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1.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8" r:id="rId4"/>
    <p:sldMasterId id="2147483727" r:id="rId5"/>
  </p:sldMasterIdLst>
  <p:notesMasterIdLst>
    <p:notesMasterId r:id="rId58"/>
  </p:notesMasterIdLst>
  <p:handoutMasterIdLst>
    <p:handoutMasterId r:id="rId59"/>
  </p:handoutMasterIdLst>
  <p:sldIdLst>
    <p:sldId id="256" r:id="rId6"/>
    <p:sldId id="309" r:id="rId7"/>
    <p:sldId id="257" r:id="rId8"/>
    <p:sldId id="310" r:id="rId9"/>
    <p:sldId id="329" r:id="rId10"/>
    <p:sldId id="308" r:id="rId11"/>
    <p:sldId id="259" r:id="rId12"/>
    <p:sldId id="260" r:id="rId13"/>
    <p:sldId id="305" r:id="rId14"/>
    <p:sldId id="261" r:id="rId15"/>
    <p:sldId id="311" r:id="rId16"/>
    <p:sldId id="263" r:id="rId17"/>
    <p:sldId id="312" r:id="rId18"/>
    <p:sldId id="265" r:id="rId19"/>
    <p:sldId id="313" r:id="rId20"/>
    <p:sldId id="315" r:id="rId21"/>
    <p:sldId id="266" r:id="rId22"/>
    <p:sldId id="267" r:id="rId23"/>
    <p:sldId id="316" r:id="rId24"/>
    <p:sldId id="269" r:id="rId25"/>
    <p:sldId id="317" r:id="rId26"/>
    <p:sldId id="318" r:id="rId27"/>
    <p:sldId id="307" r:id="rId28"/>
    <p:sldId id="273" r:id="rId29"/>
    <p:sldId id="274" r:id="rId30"/>
    <p:sldId id="275" r:id="rId31"/>
    <p:sldId id="276" r:id="rId32"/>
    <p:sldId id="277" r:id="rId33"/>
    <p:sldId id="278" r:id="rId34"/>
    <p:sldId id="279" r:id="rId35"/>
    <p:sldId id="280" r:id="rId36"/>
    <p:sldId id="328" r:id="rId37"/>
    <p:sldId id="281" r:id="rId38"/>
    <p:sldId id="282" r:id="rId39"/>
    <p:sldId id="319" r:id="rId40"/>
    <p:sldId id="284" r:id="rId41"/>
    <p:sldId id="285" r:id="rId42"/>
    <p:sldId id="320" r:id="rId43"/>
    <p:sldId id="324" r:id="rId44"/>
    <p:sldId id="288" r:id="rId45"/>
    <p:sldId id="321" r:id="rId46"/>
    <p:sldId id="322" r:id="rId47"/>
    <p:sldId id="291" r:id="rId48"/>
    <p:sldId id="325" r:id="rId49"/>
    <p:sldId id="293" r:id="rId50"/>
    <p:sldId id="326" r:id="rId51"/>
    <p:sldId id="327" r:id="rId52"/>
    <p:sldId id="296" r:id="rId53"/>
    <p:sldId id="323" r:id="rId54"/>
    <p:sldId id="297" r:id="rId55"/>
    <p:sldId id="298" r:id="rId56"/>
    <p:sldId id="299" r:id="rId57"/>
  </p:sldIdLst>
  <p:sldSz cx="12188825" cy="6858000"/>
  <p:notesSz cx="6858000" cy="9144000"/>
  <p:embeddedFontLst>
    <p:embeddedFont>
      <p:font typeface="Segoe UI" pitchFamily="34" charset="0"/>
      <p:regular r:id="rId60"/>
      <p:bold r:id="rId61"/>
      <p:italic r:id="rId62"/>
      <p:boldItalic r:id="rId63"/>
    </p:embeddedFont>
    <p:embeddedFont>
      <p:font typeface="Calibri" pitchFamily="34" charset="0"/>
      <p:regular r:id="rId64"/>
      <p:bold r:id="rId65"/>
      <p:italic r:id="rId66"/>
      <p:boldItalic r:id="rId67"/>
    </p:embeddedFont>
    <p:embeddedFont>
      <p:font typeface="Consolas" pitchFamily="49" charset="0"/>
      <p:regular r:id="rId68"/>
      <p:bold r:id="rId69"/>
      <p:italic r:id="rId70"/>
      <p:boldItalic r:id="rId71"/>
    </p:embeddedFont>
    <p:embeddedFont>
      <p:font typeface="Segoe UI Light" pitchFamily="34" charset="0"/>
      <p:regular r:id="rId72"/>
      <p:italic r:id="rId73"/>
    </p:embeddedFont>
  </p:embeddedFont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enwen" initials="W" lastIdx="7" clrIdx="0"/>
  <p:cmAuthor id="1" name="Greg" initials="G"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0454" autoAdjust="0"/>
    <p:restoredTop sz="88606" autoAdjust="0"/>
  </p:normalViewPr>
  <p:slideViewPr>
    <p:cSldViewPr snapToGrid="0">
      <p:cViewPr varScale="1">
        <p:scale>
          <a:sx n="74" d="100"/>
          <a:sy n="74" d="100"/>
        </p:scale>
        <p:origin x="-450" y="-102"/>
      </p:cViewPr>
      <p:guideLst>
        <p:guide orient="horz" pos="2160"/>
        <p:guide orient="horz" pos="145"/>
        <p:guide orient="horz" pos="4174"/>
        <p:guide orient="horz" pos="911"/>
        <p:guide orient="horz" pos="1196"/>
        <p:guide orient="horz" pos="1487"/>
        <p:guide orient="horz" pos="3913"/>
        <p:guide pos="3839"/>
        <p:guide pos="327"/>
        <p:guide pos="7352"/>
        <p:guide pos="6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9878"/>
    </p:cViewPr>
  </p:sorterViewPr>
  <p:notesViewPr>
    <p:cSldViewPr snapToGrid="0">
      <p:cViewPr varScale="1">
        <p:scale>
          <a:sx n="56" d="100"/>
          <a:sy n="56" d="100"/>
        </p:scale>
        <p:origin x="-24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font" Target="fonts/font4.fntdata"/><Relationship Id="rId68" Type="http://schemas.openxmlformats.org/officeDocument/2006/relationships/font" Target="fonts/font9.fntdata"/><Relationship Id="rId16" Type="http://schemas.openxmlformats.org/officeDocument/2006/relationships/slide" Target="slides/slide1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notesMaster" Target="notesMasters/notesMaster1.xml"/><Relationship Id="rId66" Type="http://schemas.openxmlformats.org/officeDocument/2006/relationships/font" Target="fonts/font7.fntdata"/><Relationship Id="rId74" Type="http://schemas.openxmlformats.org/officeDocument/2006/relationships/commentAuthors" Target="commentAuthors.xml"/><Relationship Id="rId5" Type="http://schemas.openxmlformats.org/officeDocument/2006/relationships/slideMaster" Target="slideMasters/slideMaster2.xml"/><Relationship Id="rId61" Type="http://schemas.openxmlformats.org/officeDocument/2006/relationships/font" Target="fonts/font2.fntdata"/><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font" Target="fonts/font5.fntdata"/><Relationship Id="rId69" Type="http://schemas.openxmlformats.org/officeDocument/2006/relationships/font" Target="fonts/font10.fntdata"/><Relationship Id="rId77"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font" Target="fonts/font13.fntdata"/><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handoutMaster" Target="handoutMasters/handoutMaster1.xml"/><Relationship Id="rId67" Type="http://schemas.openxmlformats.org/officeDocument/2006/relationships/font" Target="fonts/font8.fntdata"/><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font" Target="fonts/font14.fntdata"/><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font" Target="fonts/font12.fntdata"/><Relationship Id="rId2" Type="http://schemas.openxmlformats.org/officeDocument/2006/relationships/customXml" Target="../customXml/item2.xml"/><Relationship Id="rId29" Type="http://schemas.openxmlformats.org/officeDocument/2006/relationships/slide" Target="slides/slide2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Windows Azure Storage</a:t>
            </a: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272D5E-F791-4DD0-8A28-1F28E5FF1B0E}" type="datetimeFigureOut">
              <a:rPr lang="en-US" smtClean="0"/>
              <a:t>6/16/2012</a:t>
            </a:fld>
            <a:endParaRPr lang="en-US"/>
          </a:p>
        </p:txBody>
      </p:sp>
      <p:sp>
        <p:nvSpPr>
          <p:cNvPr id="4" name="Footer Placeholder 3"/>
          <p:cNvSpPr>
            <a:spLocks noGrp="1"/>
          </p:cNvSpPr>
          <p:nvPr>
            <p:ph type="ftr" sz="quarter" idx="2"/>
          </p:nvPr>
        </p:nvSpPr>
        <p:spPr>
          <a:xfrm>
            <a:off x="-1" y="8685213"/>
            <a:ext cx="6388925" cy="457200"/>
          </a:xfrm>
          <a:prstGeom prst="rect">
            <a:avLst/>
          </a:prstGeom>
        </p:spPr>
        <p:txBody>
          <a:bodyPr vert="horz" lIns="91440" tIns="45720" rIns="91440" bIns="45720" rtlCol="0" anchor="b"/>
          <a:lstStyle>
            <a:lvl1pPr algn="l">
              <a:defRPr sz="1200"/>
            </a:lvl1pPr>
          </a:lstStyle>
          <a:p>
            <a:r>
              <a:rPr lang="en-US" sz="600" dirty="0">
                <a:solidFill>
                  <a:schemeClr val="tx1">
                    <a:alpha val="99000"/>
                  </a:schemeClr>
                </a:solidFill>
              </a:rPr>
              <a:t>© 2011 Microsoft Corporation. All rights reserved. Microsoft, Windows, Windows Vista and other product names are or may be registered trademarks and/or trademarks in the U.S. and/or other countries.</a:t>
            </a:r>
          </a:p>
          <a:p>
            <a:r>
              <a:rPr lang="en-US" sz="600" dirty="0">
                <a:solidFill>
                  <a:schemeClr val="tx1">
                    <a:alpha val="99000"/>
                  </a:schemeClr>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r>
              <a:rPr lang="en-US" sz="600" dirty="0" smtClean="0">
                <a:solidFill>
                  <a:schemeClr val="tx1">
                    <a:alpha val="99000"/>
                  </a:schemeClr>
                </a:solidFill>
              </a:rPr>
              <a:t>.</a:t>
            </a:r>
            <a:endParaRPr lang="en-US" sz="600" dirty="0">
              <a:solidFill>
                <a:schemeClr val="tx1">
                  <a:alpha val="99000"/>
                </a:schemeClr>
              </a:solidFill>
            </a:endParaRPr>
          </a:p>
        </p:txBody>
      </p:sp>
      <p:sp>
        <p:nvSpPr>
          <p:cNvPr id="5" name="Slide Number Placeholder 4"/>
          <p:cNvSpPr>
            <a:spLocks noGrp="1"/>
          </p:cNvSpPr>
          <p:nvPr>
            <p:ph type="sldNum" sz="quarter" idx="3"/>
          </p:nvPr>
        </p:nvSpPr>
        <p:spPr>
          <a:xfrm>
            <a:off x="6424551" y="8685213"/>
            <a:ext cx="431862" cy="457200"/>
          </a:xfrm>
          <a:prstGeom prst="rect">
            <a:avLst/>
          </a:prstGeom>
        </p:spPr>
        <p:txBody>
          <a:bodyPr vert="horz" lIns="91440" tIns="45720" rIns="91440" bIns="45720" rtlCol="0" anchor="b"/>
          <a:lstStyle>
            <a:lvl1pPr algn="r">
              <a:defRPr sz="1200"/>
            </a:lvl1pPr>
          </a:lstStyle>
          <a:p>
            <a:fld id="{80AD3469-5DF0-4AE2-A12E-13E5C5E91748}" type="slidenum">
              <a:rPr lang="en-US" smtClean="0"/>
              <a:t>‹#›</a:t>
            </a:fld>
            <a:endParaRPr lang="en-US"/>
          </a:p>
        </p:txBody>
      </p:sp>
    </p:spTree>
    <p:extLst>
      <p:ext uri="{BB962C8B-B14F-4D97-AF65-F5344CB8AC3E}">
        <p14:creationId xmlns:p14="http://schemas.microsoft.com/office/powerpoint/2010/main" val="34296694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Windows Azure Storage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29A561-BE0C-49CB-8FB2-47CFDE66E6AD}" type="datetimeFigureOut">
              <a:rPr lang="en-US" smtClean="0"/>
              <a:t>6/16/2012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6424551" y="8685213"/>
            <a:ext cx="431862" cy="457200"/>
          </a:xfrm>
          <a:prstGeom prst="rect">
            <a:avLst/>
          </a:prstGeom>
        </p:spPr>
        <p:txBody>
          <a:bodyPr vert="horz" lIns="91440" tIns="45720" rIns="91440" bIns="45720" rtlCol="0" anchor="b"/>
          <a:lstStyle>
            <a:lvl1pPr algn="r">
              <a:defRPr sz="1200"/>
            </a:lvl1pPr>
          </a:lstStyle>
          <a:p>
            <a:fld id="{94A25E58-20C3-47A2-B67C-8A1FCB5D4422}" type="slidenum">
              <a:rPr lang="en-US" smtClean="0"/>
              <a:t>‹#›</a:t>
            </a:fld>
            <a:endParaRPr lang="en-US"/>
          </a:p>
        </p:txBody>
      </p:sp>
      <p:sp>
        <p:nvSpPr>
          <p:cNvPr id="8" name="Footer Placeholder 3"/>
          <p:cNvSpPr>
            <a:spLocks noGrp="1"/>
          </p:cNvSpPr>
          <p:nvPr>
            <p:ph type="ftr" sz="quarter" idx="4"/>
          </p:nvPr>
        </p:nvSpPr>
        <p:spPr>
          <a:xfrm>
            <a:off x="-1" y="8685213"/>
            <a:ext cx="6388925" cy="457200"/>
          </a:xfrm>
          <a:prstGeom prst="rect">
            <a:avLst/>
          </a:prstGeom>
        </p:spPr>
        <p:txBody>
          <a:bodyPr vert="horz" lIns="91440" tIns="45720" rIns="91440" bIns="45720" rtlCol="0" anchor="b"/>
          <a:lstStyle>
            <a:lvl1pPr algn="l">
              <a:defRPr sz="1200"/>
            </a:lvl1pPr>
          </a:lstStyle>
          <a:p>
            <a:r>
              <a:rPr lang="en-US" sz="600" dirty="0">
                <a:solidFill>
                  <a:schemeClr val="tx1">
                    <a:alpha val="99000"/>
                  </a:schemeClr>
                </a:solidFill>
              </a:rPr>
              <a:t>© 2011 Microsoft Corporation. All rights reserved. Microsoft, Windows, Windows Vista and other product names are or may be registered trademarks and/or trademarks in the U.S. and/or other countries.</a:t>
            </a:r>
          </a:p>
          <a:p>
            <a:r>
              <a:rPr lang="en-US" sz="600" dirty="0">
                <a:solidFill>
                  <a:schemeClr val="tx1">
                    <a:alpha val="99000"/>
                  </a:schemeClr>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r>
              <a:rPr lang="en-US" sz="600" dirty="0" smtClean="0">
                <a:solidFill>
                  <a:schemeClr val="tx1">
                    <a:alpha val="99000"/>
                  </a:schemeClr>
                </a:solidFill>
              </a:rPr>
              <a:t>.</a:t>
            </a:r>
            <a:endParaRPr lang="en-US" sz="600" dirty="0">
              <a:solidFill>
                <a:schemeClr val="tx1">
                  <a:alpha val="99000"/>
                </a:schemeClr>
              </a:solidFill>
            </a:endParaRPr>
          </a:p>
        </p:txBody>
      </p:sp>
    </p:spTree>
    <p:extLst>
      <p:ext uri="{BB962C8B-B14F-4D97-AF65-F5344CB8AC3E}">
        <p14:creationId xmlns:p14="http://schemas.microsoft.com/office/powerpoint/2010/main" val="993746763"/>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msdn.microsoft.com/en-us/library/dd179440.aspx"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msdn.microsoft.com/en-us/library/ee691975.aspx" TargetMode="External"/><Relationship Id="rId4" Type="http://schemas.openxmlformats.org/officeDocument/2006/relationships/hyperlink" Target="http://msdn.microsoft.com/en-us/library/dd179451.aspx"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msdn.microsoft.com/en-us/library/dd179451.aspx"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msdn.microsoft.com/en-us/library/ee691975.aspx" TargetMode="External"/><Relationship Id="rId5" Type="http://schemas.openxmlformats.org/officeDocument/2006/relationships/hyperlink" Target="http://msdn.microsoft.com/en-us/library/dd179467.aspx" TargetMode="External"/><Relationship Id="rId4" Type="http://schemas.openxmlformats.org/officeDocument/2006/relationships/hyperlink" Target="http://msdn.microsoft.com/en-us/library/dd135726.aspx"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msdn.microsoft.com/en-us/library/microsoft.windowsazure.storageclient.clouddrive.snapshot.aspx"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msdn.microsoft.com/en-us/library/microsoft.windowsazure.storageclient.clouddrive.initializecache.aspx"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A25E58-20C3-47A2-B67C-8A1FCB5D4422}" type="slidenum">
              <a:rPr lang="en-US" smtClean="0"/>
              <a:t>1</a:t>
            </a:fld>
            <a:endParaRPr lang="en-US"/>
          </a:p>
        </p:txBody>
      </p:sp>
    </p:spTree>
    <p:extLst>
      <p:ext uri="{BB962C8B-B14F-4D97-AF65-F5344CB8AC3E}">
        <p14:creationId xmlns:p14="http://schemas.microsoft.com/office/powerpoint/2010/main" val="3988279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Describe security principles</a:t>
            </a:r>
            <a:endParaRPr lang="en-US" baseline="0" dirty="0" smtClean="0"/>
          </a:p>
          <a:p>
            <a:pPr marL="171450" indent="-171450">
              <a:buFont typeface="Arial" pitchFamily="34" charset="0"/>
              <a:buChar char="•"/>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b="0" baseline="0" dirty="0" smtClean="0"/>
              <a:t>Simple shared secret security</a:t>
            </a:r>
          </a:p>
          <a:p>
            <a:pPr marL="171450" indent="-171450">
              <a:buFont typeface="Arial" pitchFamily="34" charset="0"/>
              <a:buChar char="•"/>
            </a:pPr>
            <a:r>
              <a:rPr lang="en-US" b="0" baseline="0" dirty="0" smtClean="0"/>
              <a:t>Can use HTTP or HTTPS to access</a:t>
            </a:r>
          </a:p>
          <a:p>
            <a:pPr marL="384431" lvl="1" indent="-171450">
              <a:buFont typeface="Arial" pitchFamily="34" charset="0"/>
              <a:buChar char="•"/>
            </a:pPr>
            <a:r>
              <a:rPr lang="en-US" b="0" baseline="0" dirty="0" smtClean="0"/>
              <a:t>Use HTTP for public content</a:t>
            </a:r>
          </a:p>
          <a:p>
            <a:pPr marL="384431" lvl="1" indent="-171450">
              <a:buFont typeface="Arial" pitchFamily="34" charset="0"/>
              <a:buChar char="•"/>
            </a:pPr>
            <a:r>
              <a:rPr lang="en-US" b="0" baseline="0" dirty="0" smtClean="0"/>
              <a:t>Use HTTPS for secure content (i.e. where using es or Shared Access Signatures)</a:t>
            </a:r>
          </a:p>
          <a:p>
            <a:pPr marL="171450" lvl="0" indent="-171450">
              <a:buFont typeface="Arial" pitchFamily="34" charset="0"/>
              <a:buChar char="•"/>
            </a:pPr>
            <a:endParaRPr lang="en-US" b="0" baseline="0" dirty="0" smtClean="0"/>
          </a:p>
          <a:p>
            <a:pPr marL="171450" lvl="0" indent="-171450">
              <a:buFont typeface="Arial" pitchFamily="34" charset="0"/>
              <a:buChar char="•"/>
            </a:pPr>
            <a:r>
              <a:rPr lang="en-US" b="0" baseline="0" dirty="0" smtClean="0"/>
              <a:t>Two 512bit keys</a:t>
            </a:r>
          </a:p>
          <a:p>
            <a:pPr marL="384431" lvl="1" indent="-171450">
              <a:buFont typeface="Arial" pitchFamily="34" charset="0"/>
              <a:buChar char="•"/>
            </a:pPr>
            <a:r>
              <a:rPr lang="en-US" b="0" baseline="0" dirty="0" smtClean="0"/>
              <a:t>Keys used to sign priv requests</a:t>
            </a:r>
          </a:p>
          <a:p>
            <a:pPr marL="384431" lvl="1" indent="-171450">
              <a:buFont typeface="Arial" pitchFamily="34" charset="0"/>
              <a:buChar char="•"/>
            </a:pPr>
            <a:r>
              <a:rPr lang="en-US" b="0" baseline="0" dirty="0" smtClean="0"/>
              <a:t>Two keys supports rolling of keys</a:t>
            </a:r>
          </a:p>
          <a:p>
            <a:pPr marL="499520" lvl="2" indent="-171450">
              <a:buFont typeface="Arial" pitchFamily="34" charset="0"/>
              <a:buChar char="•"/>
            </a:pPr>
            <a:r>
              <a:rPr lang="en-US" b="0" baseline="0" dirty="0" smtClean="0"/>
              <a:t>E.g. if one key is compromised can use the second key while first is regenerated</a:t>
            </a:r>
          </a:p>
          <a:p>
            <a:pPr marL="499520" lvl="2" indent="-171450">
              <a:buFont typeface="Arial" pitchFamily="34" charset="0"/>
              <a:buChar char="•"/>
            </a:pPr>
            <a:endParaRPr lang="en-US" b="0" baseline="0" dirty="0" smtClean="0"/>
          </a:p>
          <a:p>
            <a:pPr marL="171450" lvl="0" indent="-171450">
              <a:buFont typeface="Arial" pitchFamily="34" charset="0"/>
              <a:buChar char="•"/>
            </a:pPr>
            <a:r>
              <a:rPr lang="en-US" b="0" baseline="0" dirty="0" smtClean="0"/>
              <a:t>More on SAS’s soon</a:t>
            </a:r>
          </a:p>
          <a:p>
            <a:pPr marL="0" indent="0">
              <a:buFont typeface="Arial" pitchFamily="34" charset="0"/>
              <a:buNone/>
            </a:pPr>
            <a:endParaRPr lang="en-US" b="0" baseline="0" dirty="0" smtClean="0"/>
          </a:p>
          <a:p>
            <a:pPr marL="0" indent="0">
              <a:buFont typeface="Arial" pitchFamily="34" charset="0"/>
              <a:buNone/>
            </a:pPr>
            <a:r>
              <a:rPr lang="en-US" b="1" baseline="0" dirty="0" smtClean="0"/>
              <a:t>Notes</a:t>
            </a:r>
          </a:p>
          <a:p>
            <a:pPr marL="0" indent="0">
              <a:buFont typeface="Arial" pitchFamily="34" charset="0"/>
              <a:buNone/>
            </a:pPr>
            <a:r>
              <a:rPr lang="en-US" b="0" baseline="0" dirty="0" smtClean="0"/>
              <a:t>More on Security on Day 3</a:t>
            </a:r>
          </a:p>
          <a:p>
            <a:pPr marL="0" indent="0">
              <a:buFont typeface="Arial" pitchFamily="34" charset="0"/>
              <a:buNone/>
            </a:pPr>
            <a:r>
              <a:rPr lang="en-US" b="0" baseline="0" dirty="0" smtClean="0"/>
              <a:t>http://social.msdn.microsoft.com/Forums/en-US/windowsazure/thread/1e023e8d-0ff9-472e-bcc1-05400a41466c </a:t>
            </a:r>
          </a:p>
          <a:p>
            <a:pPr marL="0" indent="0">
              <a:buFont typeface="Arial" pitchFamily="34" charset="0"/>
              <a:buNone/>
            </a:pPr>
            <a:r>
              <a:rPr lang="en-US" b="0" baseline="0" dirty="0" smtClean="0"/>
              <a:t>http://blogs.msdn.com/b/usisvde/archive/2010/05/21/best-practices-for-data-storage-security-on-windows-azure.aspx</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1950527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each of the storage types at a high level</a:t>
            </a:r>
          </a:p>
          <a:p>
            <a:endParaRPr lang="en-US" b="0" dirty="0" smtClean="0"/>
          </a:p>
          <a:p>
            <a:r>
              <a:rPr lang="en-US" b="1" dirty="0" smtClean="0"/>
              <a:t>Speaker Notes</a:t>
            </a:r>
          </a:p>
          <a:p>
            <a:r>
              <a:rPr lang="en-NZ" dirty="0" smtClean="0"/>
              <a:t>The Windows Azure storage services provide storage for binary and text data, messages, and structured data in Windows Azure. The storage services include:</a:t>
            </a:r>
          </a:p>
          <a:p>
            <a:pPr marL="171450" indent="-171450">
              <a:buFont typeface="Arial" pitchFamily="34" charset="0"/>
              <a:buChar char="•"/>
            </a:pPr>
            <a:r>
              <a:rPr lang="en-NZ" dirty="0" smtClean="0"/>
              <a:t>The Blob service, for storing binary and text data</a:t>
            </a:r>
          </a:p>
          <a:p>
            <a:pPr marL="171450" indent="-171450">
              <a:buFont typeface="Arial" pitchFamily="34" charset="0"/>
              <a:buChar char="•"/>
            </a:pPr>
            <a:r>
              <a:rPr lang="en-NZ" dirty="0" smtClean="0"/>
              <a:t>The Queue service, for storing messages that may be accessed by a client</a:t>
            </a:r>
          </a:p>
          <a:p>
            <a:pPr marL="171450" indent="-171450">
              <a:buFont typeface="Arial" pitchFamily="34" charset="0"/>
              <a:buChar char="•"/>
            </a:pPr>
            <a:r>
              <a:rPr lang="en-NZ" dirty="0" smtClean="0"/>
              <a:t>The Table service, for structured storage for non-relational data</a:t>
            </a:r>
          </a:p>
          <a:p>
            <a:pPr marL="171450" indent="-171450">
              <a:buFont typeface="Arial" pitchFamily="34" charset="0"/>
              <a:buChar char="•"/>
            </a:pPr>
            <a:r>
              <a:rPr lang="en-NZ" dirty="0" smtClean="0"/>
              <a:t>Windows Azure drives, for mounting an NTFS volume accessible to code running in your Windows Azure service</a:t>
            </a:r>
            <a:br>
              <a:rPr lang="en-NZ" dirty="0" smtClean="0"/>
            </a:br>
            <a:endParaRPr lang="en-NZ" dirty="0" smtClean="0"/>
          </a:p>
          <a:p>
            <a:r>
              <a:rPr lang="en-NZ" dirty="0" smtClean="0"/>
              <a:t>Programmatic access to the Blob, Queue, and Table services is available via the Windows Azure Managed Library and the Windows Azure storage services REST API</a:t>
            </a:r>
          </a:p>
          <a:p>
            <a:endParaRPr lang="en-US" b="1" dirty="0" smtClean="0"/>
          </a:p>
          <a:p>
            <a:r>
              <a:rPr lang="en-US" b="1" dirty="0" smtClean="0"/>
              <a:t>Notes</a:t>
            </a:r>
          </a:p>
          <a:p>
            <a:r>
              <a:rPr lang="en-US" b="0" dirty="0" smtClean="0"/>
              <a:t>http://blogs.msdn.com/b/windowsazurestorage/archive/2010/03/28/windows-azure-storage-resources.aspx</a:t>
            </a:r>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1801715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pPr marL="171450" indent="-171450">
              <a:buFont typeface="Arial" pitchFamily="34" charset="0"/>
              <a:buChar char="•"/>
            </a:pPr>
            <a:r>
              <a:rPr lang="en-NZ" dirty="0" smtClean="0"/>
              <a:t>The Blob service provides storage for entities, such as binary files and text files. </a:t>
            </a:r>
          </a:p>
          <a:p>
            <a:pPr marL="171450" indent="-171450">
              <a:buFont typeface="Arial" pitchFamily="34" charset="0"/>
              <a:buChar char="•"/>
            </a:pPr>
            <a:r>
              <a:rPr lang="en-NZ" dirty="0" smtClean="0"/>
              <a:t>The REST API for the Blob service exposes two resources: </a:t>
            </a:r>
          </a:p>
          <a:p>
            <a:pPr marL="384431" lvl="1" indent="-171450">
              <a:buFont typeface="Arial" pitchFamily="34" charset="0"/>
              <a:buChar char="•"/>
            </a:pPr>
            <a:r>
              <a:rPr lang="en-NZ" dirty="0" smtClean="0"/>
              <a:t>Containers </a:t>
            </a:r>
          </a:p>
          <a:p>
            <a:pPr marL="384431" lvl="1" indent="-171450">
              <a:buFont typeface="Arial" pitchFamily="34" charset="0"/>
              <a:buChar char="•"/>
            </a:pPr>
            <a:r>
              <a:rPr lang="en-NZ" dirty="0" smtClean="0"/>
              <a:t>Blobs. </a:t>
            </a:r>
          </a:p>
          <a:p>
            <a:pPr marL="384431" lvl="1" indent="-171450">
              <a:buFont typeface="Arial" pitchFamily="34" charset="0"/>
              <a:buChar char="•"/>
            </a:pPr>
            <a:r>
              <a:rPr lang="en-NZ" dirty="0" smtClean="0"/>
              <a:t>A container is a set of blobs; every blob must belong to a container. </a:t>
            </a:r>
          </a:p>
          <a:p>
            <a:pPr marL="171450" lvl="0" indent="-171450">
              <a:buFont typeface="Arial" pitchFamily="34" charset="0"/>
              <a:buChar char="•"/>
            </a:pPr>
            <a:r>
              <a:rPr lang="en-NZ" dirty="0" smtClean="0"/>
              <a:t>The Blob service defines two types of blobs:</a:t>
            </a:r>
          </a:p>
          <a:p>
            <a:pPr marL="384431" lvl="1" indent="-171450">
              <a:buFont typeface="Arial" pitchFamily="34" charset="0"/>
              <a:buChar char="•"/>
            </a:pPr>
            <a:r>
              <a:rPr lang="en-NZ" dirty="0" smtClean="0"/>
              <a:t>Block blobs, which are optimized for streaming. </a:t>
            </a:r>
          </a:p>
          <a:p>
            <a:pPr marL="384431" lvl="1" indent="-171450">
              <a:buFont typeface="Arial" pitchFamily="34" charset="0"/>
              <a:buChar char="•"/>
            </a:pPr>
            <a:r>
              <a:rPr lang="en-NZ" dirty="0" smtClean="0"/>
              <a:t>Page blobs, which are optimized for random read/write operations and which provide the ability to write to a range of bytes in a blob.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Blobs can be read by calling the </a:t>
            </a:r>
            <a:r>
              <a:rPr lang="en-NZ" dirty="0" smtClean="0">
                <a:hlinkClick r:id="rId3"/>
              </a:rPr>
              <a:t>Get Blob</a:t>
            </a:r>
            <a:r>
              <a:rPr lang="en-NZ" dirty="0" smtClean="0"/>
              <a:t> operation. A client may read the entire blob, or an arbitrary range of bytes. </a:t>
            </a:r>
          </a:p>
          <a:p>
            <a:pPr marL="171450" lvl="0" indent="-171450">
              <a:buFont typeface="Arial" pitchFamily="34" charset="0"/>
              <a:buChar char="•"/>
            </a:pPr>
            <a:endParaRPr lang="en-NZ" dirty="0" smtClean="0"/>
          </a:p>
          <a:p>
            <a:pPr marL="171450" lvl="0" indent="-171450">
              <a:buFont typeface="Arial" pitchFamily="34" charset="0"/>
              <a:buChar char="•"/>
            </a:pPr>
            <a:r>
              <a:rPr lang="en-NZ" dirty="0" smtClean="0"/>
              <a:t>Block blobs less than or equal to 64 MB in size can be uploaded by calling the </a:t>
            </a:r>
            <a:r>
              <a:rPr lang="en-NZ" dirty="0" smtClean="0">
                <a:hlinkClick r:id="rId4"/>
              </a:rPr>
              <a:t>Put Blob</a:t>
            </a:r>
            <a:r>
              <a:rPr lang="en-NZ" dirty="0" smtClean="0"/>
              <a:t> operation. </a:t>
            </a:r>
          </a:p>
          <a:p>
            <a:pPr marL="171450" lvl="0" indent="-171450">
              <a:buFont typeface="Arial" pitchFamily="34" charset="0"/>
              <a:buChar char="•"/>
            </a:pPr>
            <a:r>
              <a:rPr lang="en-NZ" dirty="0" smtClean="0"/>
              <a:t>Block blobs larger than 64 MB must be uploaded as a set of blocks, each of which must be less than or equal to 4 MB in size. </a:t>
            </a:r>
            <a:br>
              <a:rPr lang="en-NZ" dirty="0" smtClean="0"/>
            </a:br>
            <a:endParaRPr lang="en-NZ" dirty="0" smtClean="0"/>
          </a:p>
          <a:p>
            <a:pPr marL="171450" lvl="0" indent="-171450">
              <a:buFont typeface="Arial" pitchFamily="34" charset="0"/>
              <a:buChar char="•"/>
            </a:pPr>
            <a:r>
              <a:rPr lang="en-NZ" dirty="0" smtClean="0"/>
              <a:t>Page blobs are created and initialized with a maximum size with a call to </a:t>
            </a:r>
            <a:r>
              <a:rPr lang="en-NZ" dirty="0" smtClean="0">
                <a:hlinkClick r:id="rId4"/>
              </a:rPr>
              <a:t>Put Blob</a:t>
            </a:r>
            <a:r>
              <a:rPr lang="en-NZ" dirty="0" smtClean="0"/>
              <a:t>. </a:t>
            </a:r>
          </a:p>
          <a:p>
            <a:pPr marL="171450" lvl="0" indent="-171450">
              <a:buFont typeface="Arial" pitchFamily="34" charset="0"/>
              <a:buChar char="•"/>
            </a:pPr>
            <a:r>
              <a:rPr lang="en-NZ" dirty="0" smtClean="0"/>
              <a:t>To write content to a page blob, you call the </a:t>
            </a:r>
            <a:r>
              <a:rPr lang="en-NZ" dirty="0" smtClean="0">
                <a:hlinkClick r:id="rId5"/>
              </a:rPr>
              <a:t>Put Page</a:t>
            </a:r>
            <a:r>
              <a:rPr lang="en-NZ" dirty="0" smtClean="0"/>
              <a:t> operation. The maximum size currently supported for a page blob is 1 TB.</a:t>
            </a:r>
          </a:p>
          <a:p>
            <a:endParaRPr lang="en-US" b="1" dirty="0" smtClean="0"/>
          </a:p>
          <a:p>
            <a:r>
              <a:rPr lang="en-US" b="1" dirty="0" smtClean="0"/>
              <a:t>Notes</a:t>
            </a:r>
          </a:p>
          <a:p>
            <a:r>
              <a:rPr lang="en-US" dirty="0" smtClean="0"/>
              <a:t>http://msdn.microsoft.com/en-us/library/dd573356.aspx</a:t>
            </a:r>
          </a:p>
          <a:p>
            <a:r>
              <a:rPr lang="en-NZ" dirty="0" smtClean="0"/>
              <a:t>Using the REST API for the Blob service, developers can create a hierarchical namespace similar to a file system. 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a:t>
            </a:r>
            <a:r>
              <a:rPr lang="en-NZ" i="1" dirty="0" smtClean="0"/>
              <a:t>MyGroup/</a:t>
            </a:r>
            <a:r>
              <a:rPr lang="en-NZ" dirty="0" smtClean="0"/>
              <a:t>.</a:t>
            </a:r>
            <a:endParaRPr lang="en-US" dirty="0" smtClean="0"/>
          </a:p>
        </p:txBody>
      </p:sp>
      <p:sp>
        <p:nvSpPr>
          <p:cNvPr id="6" name="Slide Number Placeholder 5"/>
          <p:cNvSpPr>
            <a:spLocks noGrp="1"/>
          </p:cNvSpPr>
          <p:nvPr>
            <p:ph type="sldNum" sz="quarter" idx="11"/>
          </p:nvPr>
        </p:nvSpPr>
        <p:spPr/>
        <p:txBody>
          <a:bodyPr/>
          <a:lstStyle/>
          <a:p>
            <a:fld id="{8B263312-38AA-4E1E-B2B5-0F8F122B24FE}"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smtClean="0"/>
              <a:t>Slide Objectives</a:t>
            </a:r>
          </a:p>
          <a:p>
            <a:pPr marL="171450" indent="-171450">
              <a:buFont typeface="Arial" pitchFamily="34" charset="0"/>
              <a:buChar char="•"/>
            </a:pPr>
            <a:r>
              <a:rPr lang="en-US" b="0" dirty="0" smtClean="0"/>
              <a:t>Understand the hierarchy of Blob storage</a:t>
            </a:r>
          </a:p>
          <a:p>
            <a:endParaRPr lang="en-US" b="0" dirty="0" smtClean="0"/>
          </a:p>
          <a:p>
            <a:r>
              <a:rPr lang="en-US" b="1" dirty="0" smtClean="0"/>
              <a:t>Speaker Notes</a:t>
            </a:r>
          </a:p>
          <a:p>
            <a:endParaRPr lang="en-US" b="1" dirty="0" smtClean="0"/>
          </a:p>
          <a:p>
            <a:pPr marL="171450" indent="-171450">
              <a:buFont typeface="Arial" pitchFamily="34" charset="0"/>
              <a:buChar char="•"/>
            </a:pPr>
            <a:r>
              <a:rPr lang="en-NZ" dirty="0" smtClean="0"/>
              <a:t>Put Blob - Creates a new blob or replaces an existing blob within a container.</a:t>
            </a:r>
          </a:p>
          <a:p>
            <a:pPr marL="171450" indent="-171450">
              <a:buFont typeface="Arial" pitchFamily="34" charset="0"/>
              <a:buChar char="•"/>
            </a:pPr>
            <a:r>
              <a:rPr lang="en-NZ" dirty="0" smtClean="0"/>
              <a:t>Get Blob - Reads or downloads a blob from the system, including its metadata and properties.</a:t>
            </a:r>
          </a:p>
          <a:p>
            <a:pPr marL="171450" indent="-171450">
              <a:buFont typeface="Arial" pitchFamily="34" charset="0"/>
              <a:buChar char="•"/>
            </a:pPr>
            <a:r>
              <a:rPr lang="en-NZ" dirty="0" smtClean="0"/>
              <a:t>Delete Blob - Deletes a blob</a:t>
            </a:r>
          </a:p>
          <a:p>
            <a:pPr marL="171450" indent="-171450">
              <a:buFont typeface="Arial" pitchFamily="34" charset="0"/>
              <a:buChar char="•"/>
            </a:pPr>
            <a:r>
              <a:rPr lang="en-NZ" dirty="0" smtClean="0"/>
              <a:t>Copy Blob - Copies a source blob to a destination blob within the same storage account.</a:t>
            </a:r>
          </a:p>
          <a:p>
            <a:pPr marL="171450" indent="-171450">
              <a:buFont typeface="Arial" pitchFamily="34" charset="0"/>
              <a:buChar char="•"/>
            </a:pPr>
            <a:r>
              <a:rPr lang="en-NZ" dirty="0" smtClean="0"/>
              <a:t>SnapShot Blob - The Snapshot Blob operation creates a read-only snapshot of a blob.</a:t>
            </a:r>
          </a:p>
          <a:p>
            <a:pPr marL="171450" indent="-171450">
              <a:buFont typeface="Arial" pitchFamily="34" charset="0"/>
              <a:buChar char="•"/>
            </a:pPr>
            <a:r>
              <a:rPr lang="en-NZ" dirty="0" smtClean="0"/>
              <a:t>Lease Blob - Establishes an exclusive one-minute write lock on a blob. To write to a locked blob, a client must provide a lease ID.</a:t>
            </a:r>
          </a:p>
          <a:p>
            <a:pPr marL="171450" indent="-171450">
              <a:buFont typeface="Arial" pitchFamily="34" charset="0"/>
              <a:buChar char="•"/>
            </a:pPr>
            <a:endParaRPr lang="en-NZ" dirty="0" smtClean="0"/>
          </a:p>
          <a:p>
            <a:pPr marL="171450" indent="-171450">
              <a:buFont typeface="Arial" pitchFamily="34" charset="0"/>
              <a:buChar char="•"/>
            </a:pPr>
            <a:r>
              <a:rPr lang="en-NZ" dirty="0" smtClean="0"/>
              <a:t>Using the REST API for the Blob service, developers can create a hierarchical namespace similar to a file system. </a:t>
            </a:r>
          </a:p>
          <a:p>
            <a:pPr marL="171450" indent="-171450">
              <a:buFont typeface="Arial" pitchFamily="34" charset="0"/>
              <a:buChar char="•"/>
            </a:pPr>
            <a:r>
              <a:rPr lang="en-NZ" dirty="0" smtClean="0"/>
              <a:t>Blob names may encode a hierarchy by using a configurable path separator. For example, the blob names </a:t>
            </a:r>
            <a:r>
              <a:rPr lang="en-NZ" i="1" dirty="0" smtClean="0"/>
              <a:t>MyGroup/MyBlob1</a:t>
            </a:r>
            <a:r>
              <a:rPr lang="en-NZ" dirty="0" smtClean="0"/>
              <a:t> and </a:t>
            </a:r>
            <a:r>
              <a:rPr lang="en-NZ" i="1" dirty="0" smtClean="0"/>
              <a:t>MyGroup/MyBlob2</a:t>
            </a:r>
            <a:r>
              <a:rPr lang="en-NZ" dirty="0" smtClean="0"/>
              <a:t> imply a virtual level of organization for blobs. </a:t>
            </a:r>
          </a:p>
          <a:p>
            <a:pPr marL="171450" indent="-171450">
              <a:buFont typeface="Arial" pitchFamily="34" charset="0"/>
              <a:buChar char="•"/>
            </a:pPr>
            <a:r>
              <a:rPr lang="en-NZ" dirty="0" smtClean="0"/>
              <a:t>The enumeration operation for blobs supports traversing the virtual hierarchy in a manner similar to that of a file system, so that you can return a set of blobs that are organized beneath a group. </a:t>
            </a:r>
          </a:p>
          <a:p>
            <a:pPr marL="171450" indent="-171450">
              <a:buFont typeface="Arial" pitchFamily="34" charset="0"/>
              <a:buChar char="•"/>
            </a:pPr>
            <a:r>
              <a:rPr lang="en-NZ" dirty="0" smtClean="0"/>
              <a:t>	For example, you can enumerate all blobs organized under </a:t>
            </a:r>
            <a:r>
              <a:rPr lang="en-NZ" i="1" dirty="0" smtClean="0"/>
              <a:t>MyGroup/</a:t>
            </a:r>
            <a:r>
              <a:rPr lang="en-NZ" dirty="0" smtClean="0"/>
              <a:t>.</a:t>
            </a:r>
            <a:endParaRPr lang="en-US" b="1" dirty="0" smtClean="0"/>
          </a:p>
          <a:p>
            <a:endParaRPr lang="en-US" b="1" dirty="0" smtClean="0"/>
          </a:p>
          <a:p>
            <a:r>
              <a:rPr lang="en-US" b="1" dirty="0" smtClean="0"/>
              <a:t>Notes</a:t>
            </a:r>
          </a:p>
          <a:p>
            <a:r>
              <a:rPr lang="en-NZ" dirty="0" smtClean="0"/>
              <a:t>The Blob service provides storage for entities, such as binary files and text files. The REST API for the Blob service exposes two resources: containers and blobs. A container is a set of blobs; every blob must belong to a container. The Blob service defines two types of blobs:</a:t>
            </a:r>
          </a:p>
          <a:p>
            <a:endParaRPr lang="en-NZ" dirty="0" smtClean="0"/>
          </a:p>
          <a:p>
            <a:r>
              <a:rPr lang="en-NZ" dirty="0" smtClean="0"/>
              <a:t>Block blobs, which are optimized for streaming. This type of blob is the only blob type available with versions prior to 2009-09-19.</a:t>
            </a:r>
          </a:p>
          <a:p>
            <a:endParaRPr lang="en-NZ" dirty="0" smtClean="0"/>
          </a:p>
          <a:p>
            <a:endParaRPr lang="en-NZ" dirty="0" smtClean="0"/>
          </a:p>
          <a:p>
            <a:r>
              <a:rPr lang="en-NZ" dirty="0" smtClean="0"/>
              <a:t>Page blobs, which are optimized for random read/write operations and which provide the ability to write to a range of bytes in a blob. Page blobs are available only with version 2009-09-19.</a:t>
            </a:r>
          </a:p>
          <a:p>
            <a:endParaRPr lang="en-NZ" dirty="0" smtClean="0"/>
          </a:p>
          <a:p>
            <a:endParaRPr lang="en-NZ" dirty="0" smtClean="0"/>
          </a:p>
          <a:p>
            <a:r>
              <a:rPr lang="en-NZ" dirty="0" smtClean="0"/>
              <a:t>Containers and blobs support user-defined metadata in the form of name-value pairs specified as headers on a request operation.</a:t>
            </a:r>
          </a:p>
          <a:p>
            <a:endParaRPr lang="en-NZ" dirty="0" smtClean="0"/>
          </a:p>
          <a:p>
            <a:r>
              <a:rPr lang="en-NZ" dirty="0" smtClean="0"/>
              <a:t>Using the REST API for the Blob service, developers can create a hierarchical namespace similar to a file system. Blob names may encode a hierarchy by using a configurable path separator. For example, the blob names MyGroup/MyBlob1 and MyGroup/MyBlob2 imply a virtual level of organization for blobs. The enumeration operation for blobs supports traversing the virtual hierarchy in a manner similar to that of a file system, so that you can return a set of blobs that are organized beneath a group. For example, you can enumerate all blobs organized under MyGroup/.</a:t>
            </a:r>
          </a:p>
          <a:p>
            <a:endParaRPr lang="en-NZ" dirty="0" smtClean="0"/>
          </a:p>
          <a:p>
            <a:r>
              <a:rPr lang="en-NZ" dirty="0" smtClean="0"/>
              <a:t>A block blob may be created in one of two ways. Block blobs less than or equal to 64 MB in size can be uploaded by calling the Put Blob operation. Block blobs larger than 64 MB must be uploaded as a set of blocks, each of which must be less than or equal to 4 MB in size. A set of successfully uploaded blocks can be assembled in a specified order into a single contiguous blob by calling Put Block List. The maximum size currently supported for a block blob is 200 GB.</a:t>
            </a:r>
          </a:p>
          <a:p>
            <a:endParaRPr lang="en-NZ" dirty="0" smtClean="0"/>
          </a:p>
          <a:p>
            <a:r>
              <a:rPr lang="en-NZ" dirty="0" smtClean="0"/>
              <a:t>Page blobs are created and initialized with a maximum size with a call to Put Blob. To write content to a page blob, you call the Put Page operation. The maximum size currently supported for a page blob is 1 TB.</a:t>
            </a:r>
          </a:p>
          <a:p>
            <a:endParaRPr lang="en-NZ" dirty="0" smtClean="0"/>
          </a:p>
          <a:p>
            <a:r>
              <a:rPr lang="en-NZ" dirty="0" smtClean="0"/>
              <a:t>Blobs support conditional update operations that may be useful for concurrency control and efficient uploading. </a:t>
            </a:r>
          </a:p>
          <a:p>
            <a:endParaRPr lang="en-NZ" dirty="0" smtClean="0"/>
          </a:p>
          <a:p>
            <a:r>
              <a:rPr lang="en-NZ" dirty="0" smtClean="0"/>
              <a:t>Blobs can be read by calling the Get Blob operation. A client may read the entire blob, or an arbitrary range of bytes. </a:t>
            </a:r>
          </a:p>
          <a:p>
            <a:endParaRPr lang="en-NZ" dirty="0" smtClean="0"/>
          </a:p>
          <a:p>
            <a:r>
              <a:rPr lang="en-NZ" dirty="0" smtClean="0"/>
              <a:t>For the Blob service API reference, see Blob Service API.</a:t>
            </a:r>
          </a:p>
        </p:txBody>
      </p:sp>
      <p:sp>
        <p:nvSpPr>
          <p:cNvPr id="4" name="Slide Number Placeholder 3"/>
          <p:cNvSpPr>
            <a:spLocks noGrp="1"/>
          </p:cNvSpPr>
          <p:nvPr>
            <p:ph type="sldNum" sz="quarter" idx="10"/>
          </p:nvPr>
        </p:nvSpPr>
        <p:spPr/>
        <p:txBody>
          <a:bodyPr/>
          <a:lstStyle/>
          <a:p>
            <a:fld id="{97F3309C-40B0-400F-9DDF-37D5F192F07E}"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a:t>
            </a:r>
          </a:p>
          <a:p>
            <a:r>
              <a:rPr lang="en-US" b="0" dirty="0" smtClean="0"/>
              <a:t>Understand containers</a:t>
            </a:r>
          </a:p>
          <a:p>
            <a:endParaRPr lang="en-US" b="0" dirty="0" smtClean="0"/>
          </a:p>
          <a:p>
            <a:r>
              <a:rPr lang="en-US" b="1" dirty="0" smtClean="0"/>
              <a:t>Speaker Notes</a:t>
            </a:r>
          </a:p>
          <a:p>
            <a:endParaRPr lang="en-US" dirty="0" smtClean="0"/>
          </a:p>
          <a:p>
            <a:pPr marL="171450" indent="-171450">
              <a:buFont typeface="Arial" pitchFamily="34" charset="0"/>
              <a:buChar char="•"/>
            </a:pPr>
            <a:r>
              <a:rPr lang="en-US" dirty="0" smtClean="0"/>
              <a:t>Account can contain unlimited number of containers</a:t>
            </a:r>
          </a:p>
          <a:p>
            <a:pPr marL="171450" indent="-171450">
              <a:buFont typeface="Arial" pitchFamily="34" charset="0"/>
              <a:buChar char="•"/>
            </a:pPr>
            <a:r>
              <a:rPr lang="en-US" dirty="0" smtClean="0"/>
              <a:t>Root container useful</a:t>
            </a:r>
            <a:r>
              <a:rPr lang="en-US" baseline="0" dirty="0" smtClean="0"/>
              <a:t> when serving Silverlight and flash out of Blob storage. May need to store Cross domain access policy files in root of the domain</a:t>
            </a:r>
          </a:p>
          <a:p>
            <a:pPr marL="171450" indent="-171450">
              <a:buFont typeface="Arial" pitchFamily="34" charset="0"/>
              <a:buChar char="•"/>
            </a:pPr>
            <a:r>
              <a:rPr lang="en-US" baseline="0" dirty="0" smtClean="0"/>
              <a:t>Metadata is up to 8KB of name value pairs per container</a:t>
            </a:r>
          </a:p>
          <a:p>
            <a:endParaRPr lang="en-US" baseline="0" dirty="0" smtClean="0"/>
          </a:p>
          <a:p>
            <a:r>
              <a:rPr lang="en-US" b="1" baseline="0" dirty="0" smtClean="0"/>
              <a:t>Notes</a:t>
            </a:r>
          </a:p>
          <a:p>
            <a:r>
              <a:rPr lang="en-US" dirty="0" smtClean="0"/>
              <a:t>http://msdn.microsoft.com/en-us/library/dd179361.aspx</a:t>
            </a:r>
          </a:p>
          <a:p>
            <a:r>
              <a:rPr lang="en-US" dirty="0" smtClean="0"/>
              <a:t>http://msdn.microsoft.com/en-us/library/ee395424.aspx</a:t>
            </a:r>
          </a:p>
          <a:p>
            <a:endParaRPr lang="en-US" dirty="0" smtClean="0"/>
          </a:p>
          <a:p>
            <a:r>
              <a:rPr lang="en-NZ" dirty="0" smtClean="0"/>
              <a:t>A root container serves as a default container for your storage account. A storage account may have one root container. The root container must be explicitly created and must be named $root.</a:t>
            </a:r>
          </a:p>
          <a:p>
            <a:r>
              <a:rPr lang="en-NZ" dirty="0" smtClean="0"/>
              <a:t>A blob stored in the root container may be addressed without referencing the root container name, so that a blob can be addressed at the top level of the storage account hierarchy. For example, you can now reference a blob that resides in the root container in the following manner:</a:t>
            </a:r>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basics of listing blobs in a container</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The </a:t>
            </a:r>
            <a:r>
              <a:rPr lang="en-NZ" b="1" dirty="0" smtClean="0"/>
              <a:t>List Blobs</a:t>
            </a:r>
            <a:r>
              <a:rPr lang="en-NZ" dirty="0" smtClean="0"/>
              <a:t> operation enumerates the list of blobs under the specified container.</a:t>
            </a:r>
          </a:p>
          <a:p>
            <a:pPr marL="171450" indent="-171450">
              <a:buFont typeface="Arial" pitchFamily="34" charset="0"/>
              <a:buChar char="•"/>
            </a:pPr>
            <a:r>
              <a:rPr lang="en-NZ" dirty="0" smtClean="0"/>
              <a:t>Can include uncommitted</a:t>
            </a:r>
            <a:r>
              <a:rPr lang="en-NZ" baseline="0" dirty="0" smtClean="0"/>
              <a:t> Blobs- see discussion on Blocks and Block Lists</a:t>
            </a:r>
          </a:p>
          <a:p>
            <a:pPr marL="171450" indent="-171450">
              <a:buFont typeface="Arial" pitchFamily="34" charset="0"/>
              <a:buChar char="•"/>
            </a:pPr>
            <a:r>
              <a:rPr lang="en-NZ" baseline="0" dirty="0" smtClean="0"/>
              <a:t>Can include snapshots</a:t>
            </a:r>
            <a:endParaRPr lang="en-NZ" dirty="0" smtClean="0"/>
          </a:p>
          <a:p>
            <a:pPr marL="171450" indent="-171450">
              <a:buFont typeface="Arial" pitchFamily="34" charset="0"/>
              <a:buChar char="•"/>
            </a:pPr>
            <a:endParaRPr lang="en-NZ" baseline="0"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3768664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pagination when listing blobs</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Reponses over multiple pages return</a:t>
            </a:r>
            <a:r>
              <a:rPr lang="en-NZ" baseline="0" dirty="0" smtClean="0"/>
              <a:t> a marker value</a:t>
            </a:r>
          </a:p>
          <a:p>
            <a:pPr marL="171450" indent="-171450">
              <a:buFont typeface="Arial" pitchFamily="34" charset="0"/>
              <a:buChar char="•"/>
            </a:pPr>
            <a:r>
              <a:rPr lang="en-NZ" baseline="0" dirty="0" smtClean="0"/>
              <a:t>This marker is sent to get subsequent page</a:t>
            </a:r>
            <a:endParaRPr lang="en-NZ" dirty="0" smtClean="0"/>
          </a:p>
          <a:p>
            <a:pPr marL="171450" indent="-171450">
              <a:buFont typeface="Arial" pitchFamily="34" charset="0"/>
              <a:buChar char="•"/>
            </a:pPr>
            <a:endParaRPr lang="en-NZ" baseline="0"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768664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A25E58-20C3-47A2-B67C-8A1FCB5D4422}" type="slidenum">
              <a:rPr lang="en-US" smtClean="0"/>
              <a:t>2</a:t>
            </a:fld>
            <a:endParaRPr lang="en-US"/>
          </a:p>
        </p:txBody>
      </p:sp>
    </p:spTree>
    <p:extLst>
      <p:ext uri="{BB962C8B-B14F-4D97-AF65-F5344CB8AC3E}">
        <p14:creationId xmlns:p14="http://schemas.microsoft.com/office/powerpoint/2010/main" val="19961217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a:t>
            </a:r>
            <a:r>
              <a:rPr lang="en-US" baseline="0" dirty="0" smtClean="0"/>
              <a:t> specific demo identified.  Use the MMC or MyAzureStorage.com or Visual Studio to interact with </a:t>
            </a:r>
            <a:r>
              <a:rPr lang="en-US" baseline="0" smtClean="0"/>
              <a:t>blob storage.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346265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r>
              <a:rPr lang="en-US" b="0" dirty="0" smtClean="0"/>
              <a:t>Understand different blob types</a:t>
            </a:r>
          </a:p>
          <a:p>
            <a:endParaRPr lang="en-US" b="0" dirty="0" smtClean="0"/>
          </a:p>
          <a:p>
            <a:r>
              <a:rPr lang="en-US" b="1" dirty="0" smtClean="0"/>
              <a:t>Speaker Notes</a:t>
            </a:r>
          </a:p>
          <a:p>
            <a:endParaRPr lang="en-US" dirty="0" smtClean="0"/>
          </a:p>
          <a:p>
            <a:pPr marL="171450" indent="-171450">
              <a:buFont typeface="Arial" pitchFamily="34" charset="0"/>
              <a:buChar char="•"/>
            </a:pPr>
            <a:r>
              <a:rPr lang="en-NZ" dirty="0" smtClean="0"/>
              <a:t>Block blobs are comprised of blocks, each of which is identified by a block ID. </a:t>
            </a:r>
          </a:p>
          <a:p>
            <a:pPr marL="171450" indent="-171450">
              <a:buFont typeface="Arial" pitchFamily="34" charset="0"/>
              <a:buChar char="•"/>
            </a:pPr>
            <a:r>
              <a:rPr lang="en-NZ" dirty="0" smtClean="0"/>
              <a:t>You create or modify a block blob by uploading a set of blocks and committing them by their block IDs. </a:t>
            </a:r>
          </a:p>
          <a:p>
            <a:pPr marL="384431" lvl="1" indent="-171450">
              <a:buFont typeface="Arial" pitchFamily="34" charset="0"/>
              <a:buChar char="•"/>
            </a:pPr>
            <a:r>
              <a:rPr lang="en-NZ" dirty="0" smtClean="0"/>
              <a:t>If you are uploading a block blob that is no more than 64 MB in size, you can also upload it in its entirety with a single </a:t>
            </a:r>
            <a:r>
              <a:rPr lang="en-NZ" dirty="0" smtClean="0">
                <a:hlinkClick r:id="rId3"/>
              </a:rPr>
              <a:t>Put Blob</a:t>
            </a:r>
            <a:r>
              <a:rPr lang="en-NZ" dirty="0" smtClean="0"/>
              <a:t> operation.</a:t>
            </a:r>
          </a:p>
          <a:p>
            <a:pPr marL="171450" indent="-171450">
              <a:buFont typeface="Arial" pitchFamily="34" charset="0"/>
              <a:buChar char="•"/>
            </a:pPr>
            <a:r>
              <a:rPr lang="en-NZ" dirty="0" smtClean="0"/>
              <a:t>When you upload a block to Windows Azure using the </a:t>
            </a:r>
            <a:r>
              <a:rPr lang="en-NZ" dirty="0" smtClean="0">
                <a:hlinkClick r:id="rId4"/>
              </a:rPr>
              <a:t>Put Block</a:t>
            </a:r>
            <a:r>
              <a:rPr lang="en-NZ" dirty="0" smtClean="0"/>
              <a:t> operation, it is associated with the specified block blob, but it does not become part of the blob until you call the </a:t>
            </a:r>
            <a:r>
              <a:rPr lang="en-NZ" dirty="0" smtClean="0">
                <a:hlinkClick r:id="rId5"/>
              </a:rPr>
              <a:t>Put Block List</a:t>
            </a:r>
            <a:r>
              <a:rPr lang="en-NZ" dirty="0" smtClean="0"/>
              <a:t> operation and include the block's ID. </a:t>
            </a:r>
          </a:p>
          <a:p>
            <a:pPr marL="384431" lvl="1" indent="-171450">
              <a:buFont typeface="Arial" pitchFamily="34" charset="0"/>
              <a:buChar char="•"/>
            </a:pPr>
            <a:r>
              <a:rPr lang="en-NZ" dirty="0" smtClean="0"/>
              <a:t>The block remains in an uncommitted state until it is specifically committed. Writing to a block blob is thus always a two-step process.</a:t>
            </a:r>
          </a:p>
          <a:p>
            <a:pPr marL="171450" indent="-171450">
              <a:buFont typeface="Arial" pitchFamily="34" charset="0"/>
              <a:buChar char="•"/>
            </a:pPr>
            <a:r>
              <a:rPr lang="en-NZ" dirty="0" smtClean="0"/>
              <a:t>Each block can be a maximum of 4 MB in size. The maximum size for a block blob in version 2009-09-19 is 200 GB, or up to 50,000 blocks.</a:t>
            </a:r>
          </a:p>
          <a:p>
            <a:pPr marL="171450" indent="-171450">
              <a:buFont typeface="Arial" pitchFamily="34" charset="0"/>
              <a:buChar char="•"/>
            </a:pPr>
            <a:endParaRPr lang="en-NZ" baseline="0" dirty="0" smtClean="0"/>
          </a:p>
          <a:p>
            <a:pPr marL="171450" indent="-171450">
              <a:buFont typeface="Arial" pitchFamily="34" charset="0"/>
              <a:buChar char="•"/>
            </a:pPr>
            <a:r>
              <a:rPr lang="en-NZ" dirty="0" smtClean="0"/>
              <a:t>Page blobs are a collection of pages. </a:t>
            </a:r>
          </a:p>
          <a:p>
            <a:pPr marL="384431" lvl="1" indent="-171450">
              <a:buFont typeface="Arial" pitchFamily="34" charset="0"/>
              <a:buChar char="•"/>
            </a:pPr>
            <a:r>
              <a:rPr lang="en-NZ" dirty="0" smtClean="0"/>
              <a:t>A page is a range of data that is identified by its offset from the start of the blob. </a:t>
            </a:r>
          </a:p>
          <a:p>
            <a:pPr marL="171450" indent="-171450">
              <a:buFont typeface="Arial" pitchFamily="34" charset="0"/>
              <a:buChar char="•"/>
            </a:pPr>
            <a:r>
              <a:rPr lang="en-NZ" dirty="0" smtClean="0"/>
              <a:t>To create a page blob, you initialize the page blob by calling </a:t>
            </a:r>
            <a:r>
              <a:rPr lang="en-NZ" dirty="0" smtClean="0">
                <a:hlinkClick r:id="rId3"/>
              </a:rPr>
              <a:t>Put Blob</a:t>
            </a:r>
            <a:r>
              <a:rPr lang="en-NZ" dirty="0" smtClean="0"/>
              <a:t> and specifying its maximum size. </a:t>
            </a:r>
          </a:p>
          <a:p>
            <a:pPr marL="171450" indent="-171450">
              <a:buFont typeface="Arial" pitchFamily="34" charset="0"/>
              <a:buChar char="•"/>
            </a:pPr>
            <a:r>
              <a:rPr lang="en-NZ" dirty="0" smtClean="0"/>
              <a:t>To add content to or update a page blob, you call the </a:t>
            </a:r>
            <a:r>
              <a:rPr lang="en-NZ" dirty="0" smtClean="0">
                <a:hlinkClick r:id="rId6"/>
              </a:rPr>
              <a:t>Put Page</a:t>
            </a:r>
            <a:r>
              <a:rPr lang="en-NZ" dirty="0" smtClean="0"/>
              <a:t> operation to modify a page or range of pages by specifying an offset and range. All pages must align 512-byte page boundaries.</a:t>
            </a:r>
          </a:p>
          <a:p>
            <a:pPr marL="384431" lvl="1" indent="-171450">
              <a:buFont typeface="Arial" pitchFamily="34" charset="0"/>
              <a:buChar char="•"/>
            </a:pPr>
            <a:r>
              <a:rPr lang="en-NZ" dirty="0" smtClean="0"/>
              <a:t>Unlike writes to block blobs, writes to page blobs happen in-place and are immediately committed to the blob.</a:t>
            </a:r>
          </a:p>
          <a:p>
            <a:pPr marL="171450" indent="-171450">
              <a:buFont typeface="Arial" pitchFamily="34" charset="0"/>
              <a:buChar char="•"/>
            </a:pPr>
            <a:r>
              <a:rPr lang="en-NZ" dirty="0" smtClean="0"/>
              <a:t>The maximum size for a page blob is 1 TB. </a:t>
            </a:r>
          </a:p>
          <a:p>
            <a:pPr marL="384431" lvl="1" indent="-171450">
              <a:buFont typeface="Arial" pitchFamily="34" charset="0"/>
              <a:buChar char="•"/>
            </a:pPr>
            <a:r>
              <a:rPr lang="en-NZ" dirty="0" smtClean="0"/>
              <a:t>A page written to a page blob may be up to 1 TB in size</a:t>
            </a:r>
            <a:r>
              <a:rPr lang="en-NZ" baseline="0" dirty="0" smtClean="0"/>
              <a:t> but will typically be much smaller</a:t>
            </a:r>
            <a:endParaRPr lang="en-NZ" dirty="0" smtClean="0"/>
          </a:p>
          <a:p>
            <a:pPr marL="171450" indent="-171450">
              <a:buFont typeface="Arial" pitchFamily="34" charset="0"/>
              <a:buChar char="•"/>
            </a:pPr>
            <a:endParaRPr lang="en-US" baseline="0" dirty="0" smtClean="0"/>
          </a:p>
          <a:p>
            <a:r>
              <a:rPr lang="en-US" b="1" baseline="0" dirty="0" smtClean="0"/>
              <a:t>Notes</a:t>
            </a:r>
          </a:p>
          <a:p>
            <a:r>
              <a:rPr lang="en-US" dirty="0" smtClean="0"/>
              <a:t>http://msdn.microsoft.com/en-us/library/dd135734.aspx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Introduce Shared Access Signatures</a:t>
            </a:r>
          </a:p>
          <a:p>
            <a:endParaRPr lang="en-US" b="0" dirty="0" smtClean="0"/>
          </a:p>
          <a:p>
            <a:r>
              <a:rPr lang="en-US" b="1" dirty="0" smtClean="0"/>
              <a:t>Speaker Notes</a:t>
            </a:r>
          </a:p>
          <a:p>
            <a:pPr marL="171450" indent="-171450">
              <a:buFont typeface="Arial" pitchFamily="34" charset="0"/>
              <a:buChar char="•"/>
            </a:pPr>
            <a:r>
              <a:rPr lang="en-NZ" dirty="0" smtClean="0"/>
              <a:t>Shared Access Signatures provide access rights to containers and blobs at a more granular level than by simply setting a container’s permissions</a:t>
            </a:r>
          </a:p>
          <a:p>
            <a:pPr marL="384431" lvl="1" indent="-171450">
              <a:buFont typeface="Arial" pitchFamily="34" charset="0"/>
              <a:buChar char="•"/>
            </a:pPr>
            <a:r>
              <a:rPr lang="en-NZ" dirty="0" smtClean="0"/>
              <a:t>Grant users access to a specific blob or to any blob within a specified container for a specified period of time. </a:t>
            </a:r>
          </a:p>
          <a:p>
            <a:pPr marL="384431" lvl="1" indent="-171450">
              <a:buFont typeface="Arial" pitchFamily="34" charset="0"/>
              <a:buChar char="•"/>
            </a:pPr>
            <a:r>
              <a:rPr lang="en-NZ" dirty="0" smtClean="0"/>
              <a:t>Specify what operations a user may perform on a blob that's accessible via a Shared Access Signature. </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Use HTTPS to protect the signature (it is like a short dated password)</a:t>
            </a:r>
          </a:p>
          <a:p>
            <a:pPr marL="171450" lvl="0" indent="-171450">
              <a:buFont typeface="Arial" pitchFamily="34" charset="0"/>
              <a:buChar char="•"/>
            </a:pPr>
            <a:endParaRPr lang="en-NZ" baseline="0" dirty="0" smtClean="0"/>
          </a:p>
          <a:p>
            <a:pPr marL="171450" lvl="0" indent="-171450">
              <a:buFont typeface="Arial" pitchFamily="34" charset="0"/>
              <a:buChar char="•"/>
            </a:pPr>
            <a:r>
              <a:rPr lang="en-NZ" baseline="0" dirty="0" smtClean="0"/>
              <a:t>Two approaches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Policy based</a:t>
            </a:r>
            <a:br>
              <a:rPr lang="en-NZ" baseline="0" dirty="0" smtClean="0"/>
            </a:br>
            <a:r>
              <a:rPr lang="en-NZ" baseline="0" dirty="0" smtClean="0"/>
              <a:t>Use for longer dated revocable permission sets</a:t>
            </a:r>
          </a:p>
          <a:p>
            <a:pPr marL="384431" lvl="1" indent="-171450">
              <a:buFont typeface="Arial" pitchFamily="34" charset="0"/>
              <a:buChar char="•"/>
            </a:pPr>
            <a:endParaRPr lang="en-NZ" baseline="0" dirty="0" smtClean="0"/>
          </a:p>
          <a:p>
            <a:pPr marL="171450" lvl="0" indent="-171450">
              <a:buFont typeface="Arial" pitchFamily="34" charset="0"/>
              <a:buChar char="•"/>
            </a:pPr>
            <a:r>
              <a:rPr lang="en-NZ" baseline="0" dirty="0" smtClean="0"/>
              <a:t>Always endeavour to use Least Permission set possible</a:t>
            </a:r>
            <a:endParaRPr lang="en-US" baseline="0" dirty="0" smtClean="0"/>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30606565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Ad-hoc</a:t>
            </a:r>
            <a:br>
              <a:rPr lang="en-NZ" baseline="0" dirty="0" smtClean="0"/>
            </a:br>
            <a:r>
              <a:rPr lang="en-NZ" baseline="0" dirty="0" smtClean="0"/>
              <a:t>Use for very short dated single use scenarios</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7778031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Ad-Hoc Shared Access signatures</a:t>
            </a:r>
          </a:p>
          <a:p>
            <a:endParaRPr lang="en-US" b="0" dirty="0" smtClean="0"/>
          </a:p>
          <a:p>
            <a:r>
              <a:rPr lang="en-US" b="1" dirty="0" smtClean="0"/>
              <a:t>Speaker Notes</a:t>
            </a:r>
          </a:p>
          <a:p>
            <a:pPr marL="384431" lvl="1" indent="-171450">
              <a:buFont typeface="Arial" pitchFamily="34" charset="0"/>
              <a:buChar char="•"/>
            </a:pPr>
            <a:r>
              <a:rPr lang="en-NZ" baseline="0" dirty="0" smtClean="0"/>
              <a:t>Policy Based</a:t>
            </a:r>
          </a:p>
          <a:p>
            <a:pPr marL="384431" lvl="1" indent="-171450">
              <a:buFont typeface="Arial" pitchFamily="34" charset="0"/>
              <a:buChar char="•"/>
            </a:pPr>
            <a:r>
              <a:rPr lang="en-NZ" baseline="0" dirty="0" smtClean="0"/>
              <a:t>Points to a Container level policy</a:t>
            </a:r>
          </a:p>
          <a:p>
            <a:pPr marL="384431" lvl="1" indent="-171450">
              <a:buFont typeface="Arial" pitchFamily="34" charset="0"/>
              <a:buChar char="•"/>
            </a:pPr>
            <a:r>
              <a:rPr lang="en-NZ" baseline="0" dirty="0" smtClean="0"/>
              <a:t>User where want a longer dated permission with ability to revoke</a:t>
            </a:r>
          </a:p>
          <a:p>
            <a:pPr marL="384431" lvl="1" indent="-171450">
              <a:buFont typeface="Arial" pitchFamily="34" charset="0"/>
              <a:buChar char="•"/>
            </a:pPr>
            <a:r>
              <a:rPr lang="en-NZ" baseline="0" dirty="0" smtClean="0"/>
              <a:t>Include all permissions and expiry in the signed URL</a:t>
            </a:r>
          </a:p>
          <a:p>
            <a:pPr marL="499520" lvl="2" indent="-171450">
              <a:buFont typeface="Arial" pitchFamily="34" charset="0"/>
              <a:buChar char="•"/>
            </a:pPr>
            <a:r>
              <a:rPr lang="en-NZ" baseline="0" dirty="0" smtClean="0"/>
              <a:t>Can only revoke by deleting the blob or waiting for expiry</a:t>
            </a:r>
          </a:p>
          <a:p>
            <a:pPr marL="499520" lvl="2" indent="-171450">
              <a:buFont typeface="Arial" pitchFamily="34" charset="0"/>
              <a:buChar char="•"/>
            </a:pPr>
            <a:r>
              <a:rPr lang="en-NZ" baseline="0" dirty="0" smtClean="0"/>
              <a:t>Use very short dated URLs</a:t>
            </a:r>
          </a:p>
          <a:p>
            <a:pPr marL="171450" indent="-171450">
              <a:buFont typeface="Arial" pitchFamily="34" charset="0"/>
              <a:buChar char="•"/>
            </a:pPr>
            <a:endParaRPr lang="en-US" b="1" baseline="0" dirty="0" smtClean="0"/>
          </a:p>
          <a:p>
            <a:r>
              <a:rPr lang="en-US" b="1" baseline="0" dirty="0" smtClean="0"/>
              <a:t>Notes</a:t>
            </a:r>
          </a:p>
          <a:p>
            <a:r>
              <a:rPr lang="en-US" dirty="0" smtClean="0"/>
              <a:t>http://msdn.microsoft.com/en-us/library/ee395415.aspx</a:t>
            </a:r>
            <a:endParaRPr lang="en-NZ"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9979196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basic concept of a CDN</a:t>
            </a:r>
          </a:p>
          <a:p>
            <a:pPr marL="171450" indent="-171450">
              <a:buFont typeface="Arial" pitchFamily="34" charset="0"/>
              <a:buChar char="•"/>
            </a:pPr>
            <a:r>
              <a:rPr lang="en-US" b="0" dirty="0" smtClean="0"/>
              <a:t>Understand at a high level how Windows Azure CDN works</a:t>
            </a:r>
          </a:p>
          <a:p>
            <a:endParaRPr lang="en-US" dirty="0" smtClean="0"/>
          </a:p>
          <a:p>
            <a:r>
              <a:rPr lang="en-US" b="1" dirty="0" smtClean="0"/>
              <a:t>Speaker Notes</a:t>
            </a:r>
          </a:p>
          <a:p>
            <a:pPr marL="171450" indent="-171450">
              <a:buFont typeface="Arial" pitchFamily="34" charset="0"/>
              <a:buChar char="•"/>
            </a:pPr>
            <a:r>
              <a:rPr lang="en-US" baseline="0" dirty="0" smtClean="0"/>
              <a:t>The Windows Azure CDN provides edge nodes around the world</a:t>
            </a:r>
          </a:p>
          <a:p>
            <a:pPr marL="171450" indent="-171450">
              <a:buFont typeface="Arial" pitchFamily="34" charset="0"/>
              <a:buChar char="•"/>
            </a:pPr>
            <a:r>
              <a:rPr lang="en-US" baseline="0" dirty="0" smtClean="0"/>
              <a:t>Data stored in CDN enabled storage accounts is retrieved from the origin storage container and cached at each edge node in a lazy load fashion</a:t>
            </a:r>
          </a:p>
          <a:p>
            <a:pPr marL="171450" indent="-171450">
              <a:buFont typeface="Arial" pitchFamily="34" charset="0"/>
              <a:buChar char="•"/>
            </a:pPr>
            <a:r>
              <a:rPr lang="en-US" baseline="0" dirty="0" smtClean="0"/>
              <a:t>Windows Azure Customers have control over how long data is cached for.</a:t>
            </a:r>
          </a:p>
          <a:p>
            <a:pPr marL="171450" indent="-171450">
              <a:buFont typeface="Arial" pitchFamily="34" charset="0"/>
              <a:buChar char="•"/>
            </a:pPr>
            <a:r>
              <a:rPr lang="en-NZ" dirty="0" smtClean="0"/>
              <a:t>Windows Azure CDN has 18 locations globally (United States, Europe, Asia, Australia and South America) and continues to expand</a:t>
            </a:r>
          </a:p>
          <a:p>
            <a:pPr marL="171450" indent="-171450">
              <a:buFont typeface="Arial" pitchFamily="34" charset="0"/>
              <a:buChar char="•"/>
            </a:pPr>
            <a:r>
              <a:rPr lang="en-NZ" dirty="0" smtClean="0"/>
              <a:t>The benefit of using a CDN is better performance and user experience for users who are farther from the source of the content stored in the Windows Azure Blob service. </a:t>
            </a:r>
          </a:p>
          <a:p>
            <a:pPr marL="171450" indent="-171450">
              <a:buFont typeface="Arial" pitchFamily="34" charset="0"/>
              <a:buChar char="•"/>
            </a:pPr>
            <a:r>
              <a:rPr lang="en-NZ" dirty="0" smtClean="0"/>
              <a:t>Windows Azure CDN provides worldwide high-bandwidth access to serve content for popular events.</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http://blogs.msdn.com/b/windowsazure/archive/2009/11/05/introducing-the-windows-azure-content-delivery-network.aspx</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4188058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should be a recap as this</a:t>
            </a:r>
            <a:r>
              <a:rPr lang="en-US" baseline="0" dirty="0" smtClean="0"/>
              <a:t> session will dig deeper into the services.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Drives at a high level</a:t>
            </a:r>
          </a:p>
          <a:p>
            <a:endParaRPr lang="en-US" dirty="0" smtClean="0"/>
          </a:p>
          <a:p>
            <a:r>
              <a:rPr lang="en-US" b="1" dirty="0" smtClean="0"/>
              <a:t>Speaker Notes</a:t>
            </a:r>
          </a:p>
          <a:p>
            <a:pPr marL="171450" indent="-171450">
              <a:buFont typeface="Arial" pitchFamily="34" charset="0"/>
              <a:buChar char="•"/>
            </a:pPr>
            <a:r>
              <a:rPr lang="en-US" b="0" dirty="0" smtClean="0"/>
              <a:t>Backed by Page blobs</a:t>
            </a:r>
          </a:p>
          <a:p>
            <a:pPr marL="171450" indent="-171450">
              <a:buFont typeface="Arial" pitchFamily="34" charset="0"/>
              <a:buChar char="•"/>
            </a:pPr>
            <a:r>
              <a:rPr lang="en-US" b="0" dirty="0" smtClean="0"/>
              <a:t>Allows Page blob to be accessed as a drive letter on a Compute instance</a:t>
            </a:r>
          </a:p>
          <a:p>
            <a:pPr marL="171450" indent="-171450">
              <a:buFont typeface="Arial" pitchFamily="34" charset="0"/>
              <a:buChar char="•"/>
            </a:pPr>
            <a:r>
              <a:rPr lang="en-US" b="0" dirty="0" smtClean="0"/>
              <a:t>Read write is limited to a single instance as a time.</a:t>
            </a:r>
          </a:p>
          <a:p>
            <a:pPr marL="171450" indent="-171450">
              <a:buFont typeface="Arial" pitchFamily="34" charset="0"/>
              <a:buChar char="•"/>
            </a:pPr>
            <a:r>
              <a:rPr lang="en-US" b="0" baseline="0" dirty="0" smtClean="0"/>
              <a:t>Data is cached for reads on local instance</a:t>
            </a:r>
          </a:p>
          <a:p>
            <a:pPr marL="171450" indent="-171450">
              <a:buFont typeface="Arial" pitchFamily="34" charset="0"/>
              <a:buChar char="•"/>
            </a:pPr>
            <a:r>
              <a:rPr lang="en-US" b="0" baseline="0" dirty="0" smtClean="0"/>
              <a:t>All write flushed operations are immediately committed</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Notes</a:t>
            </a:r>
          </a:p>
          <a:p>
            <a:r>
              <a:rPr lang="en-US" dirty="0" smtClean="0"/>
              <a:t>http://blogs.msdn.com/b/windowsazure/archive/2009/11/05/introducing-the-windows-azure-content-delivery-network.aspx</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Drives at a high level</a:t>
            </a:r>
          </a:p>
          <a:p>
            <a:endParaRPr lang="en-US" dirty="0" smtClean="0"/>
          </a:p>
          <a:p>
            <a:r>
              <a:rPr lang="en-US" b="1" dirty="0" smtClean="0"/>
              <a:t>Speaker Notes</a:t>
            </a:r>
          </a:p>
          <a:p>
            <a:pPr marL="171450" indent="-171450">
              <a:buFont typeface="Arial" pitchFamily="34" charset="0"/>
              <a:buChar char="•"/>
            </a:pPr>
            <a:r>
              <a:rPr lang="en-US" b="0" dirty="0" smtClean="0"/>
              <a:t>Backed by Page blobs</a:t>
            </a:r>
          </a:p>
          <a:p>
            <a:pPr marL="171450" indent="-171450">
              <a:buFont typeface="Arial" pitchFamily="34" charset="0"/>
              <a:buChar char="•"/>
            </a:pPr>
            <a:r>
              <a:rPr lang="en-US" b="0" dirty="0" smtClean="0"/>
              <a:t>Allows Page blob to be accessed as a drive letter on a Compute instance</a:t>
            </a:r>
          </a:p>
          <a:p>
            <a:pPr marL="171450" indent="-171450">
              <a:buFont typeface="Arial" pitchFamily="34" charset="0"/>
              <a:buChar char="•"/>
            </a:pPr>
            <a:r>
              <a:rPr lang="en-US" b="0" dirty="0" smtClean="0"/>
              <a:t>Read write is limited to a single instance as a time.</a:t>
            </a:r>
          </a:p>
          <a:p>
            <a:pPr marL="171450" indent="-171450">
              <a:buFont typeface="Arial" pitchFamily="34" charset="0"/>
              <a:buChar char="•"/>
            </a:pPr>
            <a:r>
              <a:rPr lang="en-US" b="0" baseline="0" dirty="0" smtClean="0"/>
              <a:t>Data is cached for reads on local instance</a:t>
            </a:r>
          </a:p>
          <a:p>
            <a:pPr marL="171450" indent="-171450">
              <a:buFont typeface="Arial" pitchFamily="34" charset="0"/>
              <a:buChar char="•"/>
            </a:pPr>
            <a:r>
              <a:rPr lang="en-US" b="0" baseline="0" dirty="0" smtClean="0"/>
              <a:t>All write flushed operations are immediately committed</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Notes</a:t>
            </a:r>
          </a:p>
          <a:p>
            <a:r>
              <a:rPr lang="en-US" dirty="0" smtClean="0"/>
              <a:t>http://blogs.msdn.com/b/windowsazure/archive/2009/11/05/introducing-the-windows-azure-content-delivery-network.aspx</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Drives at a high level</a:t>
            </a:r>
          </a:p>
          <a:p>
            <a:endParaRPr lang="en-US" dirty="0" smtClean="0"/>
          </a:p>
          <a:p>
            <a:r>
              <a:rPr lang="en-US" b="1" dirty="0" smtClean="0"/>
              <a:t>Speaker Notes</a:t>
            </a:r>
          </a:p>
          <a:p>
            <a:pPr marL="171450" marR="0" lvl="1" indent="-171450" algn="l" defTabSz="914363" rtl="0" eaLnBrk="1" fontAlgn="auto" latinLnBrk="0" hangingPunct="1">
              <a:lnSpc>
                <a:spcPct val="90000"/>
              </a:lnSpc>
              <a:spcBef>
                <a:spcPts val="0"/>
              </a:spcBef>
              <a:spcAft>
                <a:spcPts val="333"/>
              </a:spcAft>
              <a:buClrTx/>
              <a:buSzTx/>
              <a:tabLst/>
              <a:defRPr/>
            </a:pPr>
            <a:r>
              <a:rPr lang="en-US" dirty="0" smtClean="0"/>
              <a:t>Cannot specify the drive letter to mount to. </a:t>
            </a:r>
          </a:p>
          <a:p>
            <a:pPr marL="171450" marR="0" lvl="1" indent="-171450" algn="l" defTabSz="914363" rtl="0" eaLnBrk="1" fontAlgn="auto" latinLnBrk="0" hangingPunct="1">
              <a:lnSpc>
                <a:spcPct val="90000"/>
              </a:lnSpc>
              <a:spcBef>
                <a:spcPts val="0"/>
              </a:spcBef>
              <a:spcAft>
                <a:spcPts val="333"/>
              </a:spcAft>
              <a:buClrTx/>
              <a:buSzTx/>
              <a:tabLst/>
              <a:defRPr/>
            </a:pPr>
            <a:r>
              <a:rPr lang="en-US" dirty="0" smtClean="0"/>
              <a:t>	The mounted letter is returned as the result to MountDrive call</a:t>
            </a:r>
          </a:p>
          <a:p>
            <a:pPr marL="171450" marR="0" lvl="1" indent="-171450" algn="l" defTabSz="914363" rtl="0" eaLnBrk="1" fontAlgn="auto" latinLnBrk="0" hangingPunct="1">
              <a:lnSpc>
                <a:spcPct val="90000"/>
              </a:lnSpc>
              <a:spcBef>
                <a:spcPts val="0"/>
              </a:spcBef>
              <a:spcAft>
                <a:spcPts val="333"/>
              </a:spcAft>
              <a:buClrTx/>
              <a:buSzTx/>
              <a:tabLst/>
              <a:defRPr/>
            </a:pPr>
            <a:r>
              <a:rPr lang="en-US" dirty="0" smtClean="0"/>
              <a:t>To snapshot Should flush</a:t>
            </a:r>
            <a:r>
              <a:rPr lang="en-US" baseline="0" dirty="0" smtClean="0"/>
              <a:t> all writes and then block with a lease while snapshotting drive</a:t>
            </a:r>
          </a:p>
          <a:p>
            <a:pPr marL="286539" marR="0" lvl="2" indent="-171450" algn="l" defTabSz="914363" rtl="0" eaLnBrk="1" fontAlgn="auto" latinLnBrk="0" hangingPunct="1">
              <a:lnSpc>
                <a:spcPct val="90000"/>
              </a:lnSpc>
              <a:spcBef>
                <a:spcPts val="0"/>
              </a:spcBef>
              <a:spcAft>
                <a:spcPts val="333"/>
              </a:spcAft>
              <a:buClrTx/>
              <a:buSzTx/>
              <a:tabLst/>
              <a:defRPr/>
            </a:pPr>
            <a:r>
              <a:rPr lang="en-US" baseline="0" dirty="0" smtClean="0"/>
              <a:t>Then can mount new snapshot</a:t>
            </a:r>
          </a:p>
          <a:p>
            <a:pPr marL="171450" marR="0" lvl="1" indent="-171450" algn="l" defTabSz="914363" rtl="0" eaLnBrk="1" fontAlgn="auto" latinLnBrk="0" hangingPunct="1">
              <a:lnSpc>
                <a:spcPct val="90000"/>
              </a:lnSpc>
              <a:spcBef>
                <a:spcPts val="0"/>
              </a:spcBef>
              <a:spcAft>
                <a:spcPts val="333"/>
              </a:spcAft>
              <a:buClrTx/>
              <a:buSzTx/>
              <a:tabLst/>
              <a:defRPr/>
            </a:pPr>
            <a:r>
              <a:rPr lang="en-US" baseline="0" dirty="0" smtClean="0"/>
              <a:t>Harder to predict storage charges due to unknown transaction counts- be careful and test</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Notes</a:t>
            </a:r>
          </a:p>
          <a:p>
            <a:r>
              <a:rPr lang="en-US" dirty="0" smtClean="0"/>
              <a:t>http://blogs.msdn.com/b/windowsazure/archive/2009/11/05/introducing-the-windows-azure-content-delivery-network.aspx</a:t>
            </a:r>
          </a:p>
          <a:p>
            <a:endParaRPr lang="en-US" dirty="0" smtClean="0"/>
          </a:p>
          <a:p>
            <a:endParaRPr lang="en-US" dirty="0" smtClean="0"/>
          </a:p>
          <a:p>
            <a:endParaRPr lang="en-US" dirty="0" smtClean="0"/>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Drives Mounting and Caching</a:t>
            </a:r>
          </a:p>
          <a:p>
            <a:endParaRPr lang="en-US" dirty="0" smtClean="0"/>
          </a:p>
          <a:p>
            <a:r>
              <a:rPr lang="en-US" b="1" dirty="0" smtClean="0"/>
              <a:t>Speaker Notes</a:t>
            </a:r>
          </a:p>
          <a:p>
            <a:pPr marL="171450" indent="-171450">
              <a:buFont typeface="Arial" pitchFamily="34" charset="0"/>
              <a:buChar char="•"/>
            </a:pPr>
            <a:r>
              <a:rPr lang="en-NZ" dirty="0" smtClean="0"/>
              <a:t>A Windows Azure drive acts as a local drive mounted on the file system and is accessible to code running in a role. </a:t>
            </a:r>
          </a:p>
          <a:p>
            <a:pPr marL="171450" indent="-171450">
              <a:buFont typeface="Arial" pitchFamily="34" charset="0"/>
              <a:buChar char="•"/>
            </a:pPr>
            <a:r>
              <a:rPr lang="en-NZ" dirty="0" smtClean="0"/>
              <a:t>The data written to a Windows Azure drive is stored in a page blob defined within the Windows Azure Blob service, and cached on the local file system.</a:t>
            </a:r>
          </a:p>
          <a:p>
            <a:pPr marL="171450" indent="-171450">
              <a:buFont typeface="Arial" pitchFamily="34" charset="0"/>
              <a:buChar char="•"/>
            </a:pPr>
            <a:r>
              <a:rPr lang="en-NZ" dirty="0" smtClean="0"/>
              <a:t>Because data written to the drive is stored in a page blob, the data is Durable.</a:t>
            </a:r>
            <a:endParaRPr lang="en-US" baseline="0" dirty="0" smtClean="0"/>
          </a:p>
          <a:p>
            <a:pPr marL="0" indent="0">
              <a:buFont typeface="Arial" pitchFamily="34" charset="0"/>
              <a:buNone/>
            </a:pPr>
            <a:r>
              <a:rPr lang="en-US" b="1" baseline="0" dirty="0" smtClean="0"/>
              <a:t>Notes</a:t>
            </a:r>
          </a:p>
          <a:p>
            <a:r>
              <a:rPr lang="en-US" dirty="0" smtClean="0"/>
              <a:t>http://blogs.msdn.com/b/windowsazure/archive/2009/11/05/introducing-the-windows-azure-content-delivery-network.aspx</a:t>
            </a:r>
          </a:p>
          <a:p>
            <a:endParaRPr lang="en-US" dirty="0" smtClean="0"/>
          </a:p>
          <a:p>
            <a:endParaRPr lang="en-US" dirty="0" smtClean="0"/>
          </a:p>
          <a:p>
            <a:endParaRPr lang="en-US" dirty="0" smtClean="0"/>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Drives API</a:t>
            </a:r>
          </a:p>
          <a:p>
            <a:endParaRPr lang="en-US" dirty="0" smtClean="0"/>
          </a:p>
          <a:p>
            <a:r>
              <a:rPr lang="en-US" b="1" dirty="0" smtClean="0"/>
              <a:t>Speaker Notes</a:t>
            </a:r>
          </a:p>
          <a:p>
            <a:pPr marL="171450" indent="-171450">
              <a:buFont typeface="Arial" pitchFamily="34" charset="0"/>
              <a:buChar char="•"/>
            </a:pPr>
            <a:r>
              <a:rPr lang="en-US" b="0" dirty="0" smtClean="0"/>
              <a:t>In</a:t>
            </a:r>
            <a:r>
              <a:rPr lang="en-US" b="0" baseline="0" dirty="0" smtClean="0"/>
              <a:t> Storage Client API</a:t>
            </a:r>
          </a:p>
          <a:p>
            <a:pPr marL="384431" lvl="1" indent="-171450">
              <a:buFont typeface="Arial" pitchFamily="34" charset="0"/>
              <a:buChar char="•"/>
            </a:pPr>
            <a:r>
              <a:rPr lang="en-US" b="0" baseline="0" dirty="0" smtClean="0"/>
              <a:t>No equivalent REST calls</a:t>
            </a:r>
          </a:p>
          <a:p>
            <a:pPr marL="171450" lvl="0" indent="-171450">
              <a:buFont typeface="Arial" pitchFamily="34" charset="0"/>
              <a:buChar char="•"/>
            </a:pPr>
            <a:r>
              <a:rPr lang="en-NZ" dirty="0" smtClean="0"/>
              <a:t>A Windows Azure drive may be mounted as a writable drive, or as a read-only drive if it is created from a snapshot of a page blob.</a:t>
            </a:r>
          </a:p>
          <a:p>
            <a:pPr marL="384431" lvl="1" indent="-171450">
              <a:buFont typeface="Arial" pitchFamily="34" charset="0"/>
              <a:buChar char="•"/>
            </a:pPr>
            <a:r>
              <a:rPr lang="en-NZ" dirty="0" smtClean="0"/>
              <a:t>To create a read-only drive, call the </a:t>
            </a:r>
            <a:r>
              <a:rPr lang="en-NZ" dirty="0" smtClean="0">
                <a:hlinkClick r:id="rId3"/>
              </a:rPr>
              <a:t>Snapshot</a:t>
            </a:r>
            <a:r>
              <a:rPr lang="en-NZ" dirty="0" smtClean="0"/>
              <a:t> method to create a new snapshot and return the snapshot's URI, then create a new instance of the </a:t>
            </a:r>
            <a:r>
              <a:rPr lang="en-NZ" b="1" dirty="0" smtClean="0"/>
              <a:t>CloudDrive</a:t>
            </a:r>
            <a:r>
              <a:rPr lang="en-NZ" dirty="0" smtClean="0"/>
              <a:t> object from the snapshot's URI and mount the drive	</a:t>
            </a:r>
          </a:p>
          <a:p>
            <a:pPr marL="171450" lvl="0" indent="-171450">
              <a:buFont typeface="Arial" pitchFamily="34" charset="0"/>
              <a:buChar char="•"/>
            </a:pPr>
            <a:r>
              <a:rPr lang="en-NZ" dirty="0" smtClean="0"/>
              <a:t>Before a role instance mounts a drive for the first time, it must initialize the cache by calling the </a:t>
            </a:r>
            <a:r>
              <a:rPr lang="en-NZ" dirty="0" smtClean="0">
                <a:hlinkClick r:id="rId4"/>
              </a:rPr>
              <a:t>InitializeCache</a:t>
            </a:r>
            <a:r>
              <a:rPr lang="en-NZ" dirty="0" smtClean="0"/>
              <a:t> method.</a:t>
            </a:r>
            <a:endParaRPr lang="en-US" b="0" baseline="0" dirty="0" smtClean="0"/>
          </a:p>
          <a:p>
            <a:pPr marL="171450" lvl="0" indent="-171450">
              <a:buFont typeface="Arial" pitchFamily="34" charset="0"/>
              <a:buChar char="•"/>
            </a:pPr>
            <a:r>
              <a:rPr lang="en-NZ" dirty="0" smtClean="0"/>
              <a:t>When a role instance mounts a writable drive, it acquires an exclusive-write lease on the associated page blob that it retains as long as the drive is mounted. </a:t>
            </a:r>
          </a:p>
          <a:p>
            <a:pPr marL="384431" lvl="1" indent="-171450">
              <a:buFont typeface="Arial" pitchFamily="34" charset="0"/>
              <a:buChar char="•"/>
            </a:pPr>
            <a:r>
              <a:rPr lang="en-NZ" dirty="0" smtClean="0"/>
              <a:t>If the same role instance attempts to mount a drive with the same URI a second time, the operation is ignored and the Mount method returns the local path to the existing drive.</a:t>
            </a:r>
            <a:endParaRPr lang="en-US" b="0" baseline="0" dirty="0" smtClean="0"/>
          </a:p>
          <a:p>
            <a:pPr marL="171450" indent="-171450">
              <a:buFont typeface="Arial" pitchFamily="34" charset="0"/>
              <a:buChar char="•"/>
            </a:pPr>
            <a:endParaRPr lang="en-US" b="0" dirty="0" smtClean="0"/>
          </a:p>
          <a:p>
            <a:pPr marL="171450" indent="-171450">
              <a:buFont typeface="Arial" pitchFamily="34" charset="0"/>
              <a:buChar char="•"/>
            </a:pPr>
            <a:endParaRPr lang="en-US" baseline="0" dirty="0" smtClean="0"/>
          </a:p>
          <a:p>
            <a:pPr marL="0" indent="0">
              <a:buFont typeface="Arial" pitchFamily="34" charset="0"/>
              <a:buNone/>
            </a:pPr>
            <a:r>
              <a:rPr lang="en-US" b="1" baseline="0" dirty="0" smtClean="0"/>
              <a:t>Notes</a:t>
            </a:r>
          </a:p>
          <a:p>
            <a:pPr marL="0" indent="0">
              <a:buFont typeface="Arial" pitchFamily="34" charset="0"/>
              <a:buNone/>
            </a:pPr>
            <a:r>
              <a:rPr lang="en-US" b="0" baseline="0" dirty="0" smtClean="0"/>
              <a:t>http://msdn.microsoft.com/en-us/library/microsoft.windowsazure.storageclient.clouddrive_members.aspx</a:t>
            </a:r>
          </a:p>
          <a:p>
            <a:r>
              <a:rPr lang="en-US" dirty="0" smtClean="0"/>
              <a:t>http://msdn.microsoft.com/en-us/library/microsoft.windowsazure.storageclient.clouddrive.mount.aspx</a:t>
            </a:r>
          </a:p>
          <a:p>
            <a:endParaRPr lang="en-US" dirty="0" smtClean="0"/>
          </a:p>
          <a:p>
            <a:endParaRPr lang="en-US" dirty="0" smtClean="0"/>
          </a:p>
          <a:p>
            <a:endParaRPr lang="en-US" dirty="0" smtClean="0"/>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r>
              <a:rPr lang="en-US" b="0" dirty="0" smtClean="0"/>
              <a:t>Understand Drives under</a:t>
            </a:r>
            <a:r>
              <a:rPr lang="en-US" b="0" baseline="0" dirty="0" smtClean="0"/>
              <a:t> Failure scenarios</a:t>
            </a:r>
            <a:endParaRPr lang="en-US" b="0" dirty="0" smtClean="0"/>
          </a:p>
          <a:p>
            <a:endParaRPr lang="en-US" dirty="0" smtClean="0"/>
          </a:p>
          <a:p>
            <a:r>
              <a:rPr lang="en-US" b="1" dirty="0" smtClean="0"/>
              <a:t>Speaker Notes</a:t>
            </a:r>
          </a:p>
          <a:p>
            <a:pPr marL="171450" indent="-171450">
              <a:buFont typeface="Arial" pitchFamily="34" charset="0"/>
              <a:buChar char="•"/>
            </a:pPr>
            <a:r>
              <a:rPr lang="en-US" b="0" dirty="0" smtClean="0"/>
              <a:t>All writes must be flushed to be persisted to the underlying Page Blob</a:t>
            </a:r>
          </a:p>
          <a:p>
            <a:pPr marL="171450" indent="-171450">
              <a:buFont typeface="Arial" pitchFamily="34" charset="0"/>
              <a:buChar char="•"/>
            </a:pPr>
            <a:endParaRPr lang="en-US" b="0" dirty="0" smtClean="0"/>
          </a:p>
          <a:p>
            <a:pPr marL="171450" indent="-171450">
              <a:buFont typeface="Arial" pitchFamily="34" charset="0"/>
              <a:buChar char="•"/>
            </a:pPr>
            <a:r>
              <a:rPr lang="en-US" b="0" dirty="0" smtClean="0"/>
              <a:t>Read/Write drives maintain a lease</a:t>
            </a:r>
          </a:p>
          <a:p>
            <a:pPr marL="384431" lvl="1" indent="-171450">
              <a:buFont typeface="Arial" pitchFamily="34" charset="0"/>
              <a:buChar char="•"/>
            </a:pPr>
            <a:r>
              <a:rPr lang="en-US" b="0" dirty="0" smtClean="0"/>
              <a:t>Unmount drives in OnStop method of Role</a:t>
            </a:r>
          </a:p>
          <a:p>
            <a:pPr marL="384431" lvl="1" indent="-171450">
              <a:buFont typeface="Arial" pitchFamily="34" charset="0"/>
              <a:buChar char="•"/>
            </a:pPr>
            <a:r>
              <a:rPr lang="en-US" b="0" dirty="0" smtClean="0"/>
              <a:t>In failure will need to wait for lease to expire &lt; 1 minute</a:t>
            </a:r>
            <a:r>
              <a:rPr lang="en-US" b="0" baseline="0" dirty="0" smtClean="0"/>
              <a:t> before remounting</a:t>
            </a:r>
            <a:endParaRPr lang="en-US" b="0" dirty="0" smtClean="0"/>
          </a:p>
          <a:p>
            <a:pPr marL="171450" indent="-171450">
              <a:buFont typeface="Arial" pitchFamily="34" charset="0"/>
              <a:buChar char="•"/>
            </a:pPr>
            <a:endParaRPr lang="en-US" baseline="0" dirty="0" smtClean="0"/>
          </a:p>
          <a:p>
            <a:pPr marL="0" indent="0">
              <a:buFont typeface="Arial" pitchFamily="34" charset="0"/>
              <a:buNone/>
            </a:pPr>
            <a:r>
              <a:rPr lang="en-US" b="1" baseline="0" dirty="0" smtClean="0"/>
              <a:t>Notes</a:t>
            </a:r>
          </a:p>
          <a:p>
            <a:pPr marL="0" indent="0">
              <a:buFont typeface="Arial" pitchFamily="34" charset="0"/>
              <a:buNone/>
            </a:pPr>
            <a:r>
              <a:rPr lang="en-US" b="0" baseline="0" dirty="0" smtClean="0"/>
              <a:t>http://social.msdn.microsoft.com/Forums/en/windowsazure/thread/5742e360-6ea9-44b4-bd59-edf4c95d5e2a</a:t>
            </a:r>
            <a:endParaRPr lang="en-US" dirty="0" smtClean="0"/>
          </a:p>
          <a:p>
            <a:endParaRPr lang="en-US" dirty="0" smtClean="0"/>
          </a:p>
          <a:p>
            <a:endParaRPr lang="en-US" dirty="0" smtClean="0"/>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34507960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extLst>
      <p:ext uri="{BB962C8B-B14F-4D97-AF65-F5344CB8AC3E}">
        <p14:creationId xmlns:p14="http://schemas.microsoft.com/office/powerpoint/2010/main" val="34876325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The Table service provides structured storage in the form of tables. </a:t>
            </a:r>
          </a:p>
          <a:p>
            <a:pPr marL="171450" indent="-171450">
              <a:buFont typeface="Arial" pitchFamily="34" charset="0"/>
              <a:buChar char="•"/>
            </a:pPr>
            <a:r>
              <a:rPr lang="en-NZ" dirty="0" smtClean="0"/>
              <a:t>The Table service supports a REST API that is compliant with the ADO.NET Data Services REST API. </a:t>
            </a:r>
          </a:p>
          <a:p>
            <a:pPr marL="171450" indent="-171450">
              <a:buFont typeface="Arial" pitchFamily="34" charset="0"/>
              <a:buChar char="•"/>
            </a:pPr>
            <a:r>
              <a:rPr lang="en-NZ" dirty="0" smtClean="0"/>
              <a:t>Developers may also use the .NET Client Library for ADO.NET Data Services to access the Table service.</a:t>
            </a:r>
            <a:endParaRPr lang="en-US" b="1"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a:t>
            </a:r>
          </a:p>
          <a:p>
            <a:endParaRPr lang="en-US" dirty="0" smtClean="0"/>
          </a:p>
          <a:p>
            <a:r>
              <a:rPr lang="en-US" b="1" dirty="0" smtClean="0"/>
              <a:t>Speaker Notes</a:t>
            </a:r>
          </a:p>
          <a:p>
            <a:pPr marL="171450" indent="-171450">
              <a:buFont typeface="Arial" pitchFamily="34" charset="0"/>
              <a:buChar char="•"/>
            </a:pPr>
            <a:r>
              <a:rPr lang="en-NZ" dirty="0" smtClean="0"/>
              <a:t>Within a storage account, a developer may create named tables. </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 </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a Windows Azure storage account</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dirty="0" smtClean="0"/>
              <a:t>A Windows Azure subscription contains storage accounts</a:t>
            </a:r>
          </a:p>
          <a:p>
            <a:pPr marL="171450" indent="-171450">
              <a:buFont typeface="Arial" pitchFamily="34" charset="0"/>
              <a:buChar char="•"/>
            </a:pPr>
            <a:r>
              <a:rPr lang="en-US" dirty="0" smtClean="0"/>
              <a:t>Can explicitly geo-locate to a sub region or set affinity with other services</a:t>
            </a:r>
          </a:p>
          <a:p>
            <a:pPr marL="171450" indent="-171450">
              <a:buFont typeface="Arial" pitchFamily="34" charset="0"/>
              <a:buChar char="•"/>
            </a:pPr>
            <a:r>
              <a:rPr lang="en-US" dirty="0" smtClean="0"/>
              <a:t>Can enable CDN at the account level (means that public containers will be retrievable via the CDN URL)</a:t>
            </a:r>
            <a:endParaRPr lang="en-US" dirty="0"/>
          </a:p>
        </p:txBody>
      </p:sp>
      <p:sp>
        <p:nvSpPr>
          <p:cNvPr id="4" name="Slide Number Placeholder 3"/>
          <p:cNvSpPr>
            <a:spLocks noGrp="1"/>
          </p:cNvSpPr>
          <p:nvPr>
            <p:ph type="sldNum" sz="quarter" idx="10"/>
          </p:nvPr>
        </p:nvSpPr>
        <p:spPr/>
        <p:txBody>
          <a:bodyPr/>
          <a:lstStyle/>
          <a:p>
            <a:fld id="{DFF0BEB7-DC6A-443D-91D1-0CE0A533CAC5}"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Tables and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An entity is a collection of named properties and their values, similar to a row-</a:t>
            </a:r>
            <a:r>
              <a:rPr lang="en-NZ" baseline="0" dirty="0" smtClean="0"/>
              <a:t> not an RDBMS though</a:t>
            </a:r>
            <a:endParaRPr lang="en-NZ" dirty="0" smtClean="0"/>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Each table has as its first property a partition key that specifies the partition an entity belongs to. </a:t>
            </a:r>
          </a:p>
          <a:p>
            <a:pPr marL="171450" indent="-171450">
              <a:buFont typeface="Arial" pitchFamily="34" charset="0"/>
              <a:buChar char="•"/>
            </a:pPr>
            <a:r>
              <a:rPr lang="en-NZ" dirty="0" smtClean="0"/>
              <a:t>The second property is a row key that identifies an entity within a given partition. </a:t>
            </a:r>
          </a:p>
          <a:p>
            <a:pPr marL="171450" indent="-171450">
              <a:buFont typeface="Arial" pitchFamily="34" charset="0"/>
              <a:buChar char="•"/>
            </a:pPr>
            <a:r>
              <a:rPr lang="en-NZ" dirty="0" smtClean="0"/>
              <a:t>The combination of the partition key and the row key forms a primary key that identifies each entity uniquely within the table.</a:t>
            </a:r>
            <a:endParaRPr lang="en-US" b="1" dirty="0" smtClean="0"/>
          </a:p>
          <a:p>
            <a:pPr marL="171450" indent="-171450">
              <a:buFont typeface="Arial" pitchFamily="34" charset="0"/>
              <a:buChar char="•"/>
            </a:pPr>
            <a:r>
              <a:rPr lang="en-NZ" dirty="0" smtClean="0"/>
              <a:t>The Table service does not enforce any schema. </a:t>
            </a:r>
          </a:p>
          <a:p>
            <a:pPr marL="171450" indent="-171450">
              <a:buFont typeface="Arial" pitchFamily="34" charset="0"/>
              <a:buChar char="•"/>
            </a:pPr>
            <a:r>
              <a:rPr lang="en-NZ" dirty="0" smtClean="0"/>
              <a:t>A developer may choose to implement and enforce a schema on the client side</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http://msdn.microsoft.com/en-us/library/dd179338.aspx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6" name="Slide Number Placeholder 5"/>
          <p:cNvSpPr>
            <a:spLocks noGrp="1"/>
          </p:cNvSpPr>
          <p:nvPr>
            <p:ph type="sldNum" sz="quarter" idx="11"/>
          </p:nvPr>
        </p:nvSpPr>
        <p:spPr/>
        <p:txBody>
          <a:bodyPr/>
          <a:lstStyle/>
          <a:p>
            <a:fld id="{8B263312-38AA-4E1E-B2B5-0F8F122B24FE}"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Flexible Entities</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A table can contain entities of any shape</a:t>
            </a:r>
          </a:p>
          <a:p>
            <a:pPr marL="384431" lvl="1" indent="-171450">
              <a:buFont typeface="Arial" pitchFamily="34" charset="0"/>
              <a:buChar char="•"/>
            </a:pPr>
            <a:r>
              <a:rPr lang="en-NZ" dirty="0" smtClean="0"/>
              <a:t>There</a:t>
            </a:r>
            <a:r>
              <a:rPr lang="en-NZ" baseline="0" dirty="0" smtClean="0"/>
              <a:t> is no fixed schema</a:t>
            </a:r>
          </a:p>
          <a:p>
            <a:pPr marL="384431" lvl="1" indent="-171450">
              <a:buFont typeface="Arial" pitchFamily="34" charset="0"/>
              <a:buChar char="•"/>
            </a:pPr>
            <a:r>
              <a:rPr lang="en-NZ" baseline="0" dirty="0" smtClean="0"/>
              <a:t>There is no schema checking</a:t>
            </a:r>
          </a:p>
          <a:p>
            <a:pPr marL="171450" lvl="0" indent="-171450">
              <a:buFont typeface="Arial" pitchFamily="34" charset="0"/>
              <a:buChar char="•"/>
            </a:pPr>
            <a:r>
              <a:rPr lang="en-NZ" baseline="0" dirty="0" smtClean="0"/>
              <a:t>There is no strong typing- not that Birthdate is stored as both a </a:t>
            </a:r>
            <a:r>
              <a:rPr lang="en-NZ" baseline="0" dirty="0" err="1" smtClean="0"/>
              <a:t>datetime</a:t>
            </a:r>
            <a:r>
              <a:rPr lang="en-NZ" baseline="0" dirty="0" smtClean="0"/>
              <a:t> value and as a string</a:t>
            </a:r>
          </a:p>
          <a:p>
            <a:pPr marL="171450" lvl="0" indent="-171450">
              <a:buFont typeface="Arial" pitchFamily="34" charset="0"/>
              <a:buChar char="•"/>
            </a:pPr>
            <a:r>
              <a:rPr lang="en-NZ" baseline="0" dirty="0" smtClean="0"/>
              <a:t>Not that we can add additional columns</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The Basic Query Syntax</a:t>
            </a:r>
          </a:p>
          <a:p>
            <a:endParaRPr lang="en-US" dirty="0" smtClean="0"/>
          </a:p>
          <a:p>
            <a:r>
              <a:rPr lang="en-US" b="1" dirty="0" smtClean="0"/>
              <a:t>Speaker Notes</a:t>
            </a:r>
          </a:p>
          <a:p>
            <a:pPr marL="171450" indent="-171450">
              <a:buFont typeface="Arial" pitchFamily="34" charset="0"/>
              <a:buChar char="•"/>
            </a:pPr>
            <a:r>
              <a:rPr lang="en-NZ" dirty="0" smtClean="0"/>
              <a:t>Tables store data as entities. </a:t>
            </a:r>
          </a:p>
          <a:p>
            <a:pPr marL="171450" indent="-171450">
              <a:buFont typeface="Arial" pitchFamily="34" charset="0"/>
              <a:buChar char="•"/>
            </a:pPr>
            <a:r>
              <a:rPr lang="en-NZ" dirty="0" smtClean="0"/>
              <a:t>Querying is per the ADO.NET</a:t>
            </a:r>
            <a:r>
              <a:rPr lang="en-NZ" baseline="0" dirty="0" smtClean="0"/>
              <a:t> Data Services spec</a:t>
            </a:r>
            <a:br>
              <a:rPr lang="en-NZ" baseline="0" dirty="0" smtClean="0"/>
            </a:br>
            <a:r>
              <a:rPr lang="en-NZ" baseline="0" dirty="0" smtClean="0"/>
              <a:t>http://msdn.microsoft.com/en-us/library/cc668784.aspx</a:t>
            </a:r>
          </a:p>
          <a:p>
            <a:pPr marL="171450" indent="-171450">
              <a:buFont typeface="Arial" pitchFamily="34" charset="0"/>
              <a:buChar char="•"/>
            </a:pPr>
            <a:r>
              <a:rPr lang="en-NZ" baseline="0" dirty="0" smtClean="0"/>
              <a:t>Should endeavour to always include the Partition key to limit scope of query- partitions always served by a single storage node</a:t>
            </a:r>
            <a:endParaRPr lang="en-NZ"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D924DC9-2D40-4898-9995-3C224EE0F48B}" type="slidenum">
              <a:rPr lang="en-US" smtClean="0"/>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err="1"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err="1"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7F3309C-40B0-400F-9DDF-37D5F192F07E}" type="slidenum">
              <a:rPr lang="en-US" smtClean="0"/>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r>
              <a:rPr lang="en-US" b="0" dirty="0" smtClean="0"/>
              <a:t>Understand The Partition Key</a:t>
            </a:r>
          </a:p>
          <a:p>
            <a:endParaRPr lang="en-US" dirty="0" smtClean="0"/>
          </a:p>
          <a:p>
            <a:r>
              <a:rPr lang="en-US" b="1" dirty="0" smtClean="0"/>
              <a:t>Speaker Notes</a:t>
            </a:r>
          </a:p>
          <a:p>
            <a:pPr marL="171450" indent="-171450">
              <a:buFont typeface="Arial" pitchFamily="34" charset="0"/>
              <a:buChar char="•"/>
            </a:pPr>
            <a:r>
              <a:rPr lang="en-NZ" dirty="0" smtClean="0"/>
              <a:t>Tables are partitioned to support load balancing across storage nodes. </a:t>
            </a:r>
          </a:p>
          <a:p>
            <a:pPr marL="171450" indent="-171450">
              <a:buFont typeface="Arial" pitchFamily="34" charset="0"/>
              <a:buChar char="•"/>
            </a:pPr>
            <a:r>
              <a:rPr lang="en-NZ" dirty="0" smtClean="0"/>
              <a:t>A table's entities are organized by partition. </a:t>
            </a:r>
          </a:p>
          <a:p>
            <a:pPr marL="171450" indent="-171450">
              <a:buFont typeface="Arial" pitchFamily="34" charset="0"/>
              <a:buChar char="•"/>
            </a:pPr>
            <a:r>
              <a:rPr lang="en-NZ" dirty="0" smtClean="0"/>
              <a:t>A partition is a consecutive range of entities possessing the same partition key value. </a:t>
            </a:r>
          </a:p>
          <a:p>
            <a:pPr marL="171450" indent="-171450">
              <a:buFont typeface="Arial" pitchFamily="34" charset="0"/>
              <a:buChar char="•"/>
            </a:pPr>
            <a:r>
              <a:rPr lang="en-NZ" dirty="0" smtClean="0"/>
              <a:t>The partition key is a unique identifier for the partition within a given table, specified by the </a:t>
            </a:r>
            <a:r>
              <a:rPr lang="en-NZ" b="1" dirty="0" err="1" smtClean="0"/>
              <a:t>PartitionKey</a:t>
            </a:r>
            <a:r>
              <a:rPr lang="en-NZ" dirty="0" smtClean="0"/>
              <a:t> property. </a:t>
            </a:r>
          </a:p>
          <a:p>
            <a:pPr marL="384431" lvl="1" indent="-171450">
              <a:buFont typeface="Arial" pitchFamily="34" charset="0"/>
              <a:buChar char="•"/>
            </a:pPr>
            <a:r>
              <a:rPr lang="en-NZ" dirty="0" smtClean="0"/>
              <a:t>The partition key forms the first part of an entity's unique</a:t>
            </a:r>
            <a:r>
              <a:rPr lang="en-NZ" baseline="0" dirty="0" smtClean="0"/>
              <a:t> identifier within the table</a:t>
            </a:r>
            <a:r>
              <a:rPr lang="en-NZ" dirty="0" smtClean="0"/>
              <a:t>.</a:t>
            </a:r>
          </a:p>
          <a:p>
            <a:pPr marL="384431" lvl="1" indent="-171450">
              <a:buFont typeface="Arial" pitchFamily="34" charset="0"/>
              <a:buChar char="•"/>
            </a:pPr>
            <a:r>
              <a:rPr lang="en-NZ" dirty="0" smtClean="0"/>
              <a:t>The partition key may be a string value up to 1 KB in size.</a:t>
            </a:r>
          </a:p>
          <a:p>
            <a:pPr marL="171450" indent="-171450">
              <a:buFont typeface="Arial" pitchFamily="34" charset="0"/>
              <a:buChar char="•"/>
            </a:pPr>
            <a:r>
              <a:rPr lang="en-NZ" dirty="0" smtClean="0"/>
              <a:t>You must include the </a:t>
            </a:r>
            <a:r>
              <a:rPr lang="en-NZ" b="1" dirty="0" err="1" smtClean="0"/>
              <a:t>PartitionKey</a:t>
            </a:r>
            <a:r>
              <a:rPr lang="en-NZ" dirty="0" smtClean="0"/>
              <a:t> property in every insert, update, and delete operation.</a:t>
            </a:r>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http://msdn.microsoft.com/en-us/library/dd573356.aspx</a:t>
            </a:r>
          </a:p>
          <a:p>
            <a:r>
              <a:rPr lang="en-US" dirty="0" smtClean="0"/>
              <a:t>http://blogs.msdn.com/b/windowsazurestorage/archive/2010/05/07/understanding-the-scalability-availability-durability-and-billing-of-windows-azure-storage.aspx </a:t>
            </a:r>
          </a:p>
          <a:p>
            <a:r>
              <a:rPr lang="en-US" dirty="0" smtClean="0"/>
              <a:t>http://blogs.msdn.com/b/windowsazurestorage/archive/2010/05/10/windows-azure-storage-abstractions-and-their-scalability-targets.aspx</a:t>
            </a:r>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08C3800-5C46-4493-B456-B5C0A0B190CA}" type="slidenum">
              <a:rPr lang="en-US" smtClean="0"/>
              <a:pPr/>
              <a:t>44</a:t>
            </a:fld>
            <a:endParaRPr lang="en-US" dirty="0"/>
          </a:p>
        </p:txBody>
      </p:sp>
    </p:spTree>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45</a:t>
            </a:fld>
            <a:endParaRPr lang="en-US" dirty="0"/>
          </a:p>
        </p:txBody>
      </p:sp>
    </p:spTree>
    <p:extLst>
      <p:ext uri="{BB962C8B-B14F-4D97-AF65-F5344CB8AC3E}">
        <p14:creationId xmlns:p14="http://schemas.microsoft.com/office/powerpoint/2010/main" val="41561274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Queues</a:t>
            </a:r>
          </a:p>
          <a:p>
            <a:endParaRPr lang="en-US" dirty="0" smtClean="0"/>
          </a:p>
          <a:p>
            <a:r>
              <a:rPr lang="en-US" b="1" dirty="0" smtClean="0"/>
              <a:t>Speaker Notes</a:t>
            </a:r>
          </a:p>
          <a:p>
            <a:pPr marL="171450" indent="-171450">
              <a:buFont typeface="Arial" pitchFamily="34" charset="0"/>
              <a:buChar char="•"/>
            </a:pPr>
            <a:r>
              <a:rPr lang="en-NZ" dirty="0" smtClean="0"/>
              <a:t>The Queue service provides reliable, persistent messaging within and between services. The REST API for the Queue service exposes two resources: queues and messages.</a:t>
            </a:r>
          </a:p>
          <a:p>
            <a:pPr marL="171450" indent="-171450">
              <a:buFont typeface="Arial" pitchFamily="34" charset="0"/>
              <a:buChar char="•"/>
            </a:pPr>
            <a:endParaRPr lang="en-NZ" dirty="0" smtClean="0"/>
          </a:p>
          <a:p>
            <a:pPr marL="171450" indent="-171450">
              <a:buFont typeface="Arial" pitchFamily="34" charset="0"/>
              <a:buChar char="•"/>
            </a:pPr>
            <a:endParaRPr lang="en-US" baseline="0" dirty="0" smtClean="0"/>
          </a:p>
          <a:p>
            <a:pPr marL="0" indent="0">
              <a:buFont typeface="Arial" pitchFamily="34" charset="0"/>
              <a:buNone/>
            </a:pPr>
            <a:r>
              <a:rPr lang="en-US" b="1" baseline="0" dirty="0" smtClean="0"/>
              <a:t>Notes</a:t>
            </a:r>
          </a:p>
          <a:p>
            <a:pPr marL="0" indent="0">
              <a:buFont typeface="Arial" pitchFamily="34" charset="0"/>
              <a:buNone/>
            </a:pPr>
            <a:r>
              <a:rPr lang="en-US" b="0" baseline="0" dirty="0" smtClean="0"/>
              <a:t>http://msdn.microsoft.com/en-us/library/dd573356.aspx</a:t>
            </a:r>
            <a:endParaRPr lang="en-US" dirty="0" smtClean="0"/>
          </a:p>
          <a:p>
            <a:endParaRPr lang="en-US" dirty="0" smtClean="0"/>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p:txBody>
      </p:sp>
      <p:sp>
        <p:nvSpPr>
          <p:cNvPr id="6" name="Slide Number Placeholder 5"/>
          <p:cNvSpPr>
            <a:spLocks noGrp="1"/>
          </p:cNvSpPr>
          <p:nvPr>
            <p:ph type="sldNum" sz="quarter" idx="11"/>
          </p:nvPr>
        </p:nvSpPr>
        <p:spPr/>
        <p:txBody>
          <a:bodyPr/>
          <a:lstStyle/>
          <a:p>
            <a:fld id="{8B263312-38AA-4E1E-B2B5-0F8F122B24FE}" type="slidenum">
              <a:rPr lang="en-US" smtClean="0"/>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the Value</a:t>
            </a:r>
            <a:r>
              <a:rPr lang="en-US" b="0" baseline="0" dirty="0" smtClean="0"/>
              <a:t> of Queues</a:t>
            </a:r>
            <a:endParaRPr lang="en-US" b="0" dirty="0" smtClean="0"/>
          </a:p>
          <a:p>
            <a:endParaRPr lang="en-US" dirty="0" smtClean="0"/>
          </a:p>
          <a:p>
            <a:r>
              <a:rPr lang="en-US" b="1" dirty="0" smtClean="0"/>
              <a:t>Speaker Notes</a:t>
            </a:r>
          </a:p>
          <a:p>
            <a:pPr marL="171450" indent="-171450">
              <a:buFont typeface="Arial" pitchFamily="34" charset="0"/>
              <a:buChar char="•"/>
            </a:pPr>
            <a:r>
              <a:rPr lang="en-US" baseline="0" dirty="0" smtClean="0"/>
              <a:t>Queues allow the apparent perf of app to be improved</a:t>
            </a:r>
          </a:p>
          <a:p>
            <a:pPr marL="171450" indent="-171450">
              <a:buFont typeface="Arial" pitchFamily="34" charset="0"/>
              <a:buChar char="•"/>
            </a:pPr>
            <a:r>
              <a:rPr lang="en-US" baseline="0" dirty="0" smtClean="0"/>
              <a:t>Work can be buffered in queue and performed later</a:t>
            </a:r>
          </a:p>
          <a:p>
            <a:pPr marL="171450" indent="-171450">
              <a:buFont typeface="Arial" pitchFamily="34" charset="0"/>
              <a:buChar char="•"/>
            </a:pPr>
            <a:r>
              <a:rPr lang="en-US" baseline="0" dirty="0" smtClean="0"/>
              <a:t>Allows simple async comms between roles</a:t>
            </a:r>
          </a:p>
          <a:p>
            <a:pPr marL="171450" indent="-171450">
              <a:buFont typeface="Arial" pitchFamily="34" charset="0"/>
              <a:buChar char="•"/>
            </a:pPr>
            <a:endParaRPr lang="en-US" baseline="0" dirty="0" smtClean="0"/>
          </a:p>
          <a:p>
            <a:pPr marL="171450" indent="-171450">
              <a:buFont typeface="Arial" pitchFamily="34" charset="0"/>
              <a:buChar char="•"/>
            </a:pPr>
            <a:r>
              <a:rPr lang="en-US" baseline="0" dirty="0" smtClean="0"/>
              <a:t>More on this Day 2</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http://blogs.msdn.com/b/eugeniop/archive/2010/05/11/windows-azure-guidance-the-get-delete-pattern-for-reading-messages-from-queues.aspx</a:t>
            </a:r>
          </a:p>
          <a:p>
            <a:endParaRPr lang="en-US" dirty="0" smtClean="0"/>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Queues in Detail</a:t>
            </a:r>
          </a:p>
          <a:p>
            <a:endParaRPr lang="en-US" dirty="0" smtClean="0"/>
          </a:p>
          <a:p>
            <a:r>
              <a:rPr lang="en-US" b="1" dirty="0" smtClean="0"/>
              <a:t>Speaker Notes</a:t>
            </a:r>
          </a:p>
          <a:p>
            <a:pPr marL="171450" indent="-171450">
              <a:buFont typeface="Arial" pitchFamily="34" charset="0"/>
              <a:buChar char="•"/>
            </a:pPr>
            <a:r>
              <a:rPr lang="en-NZ" dirty="0" smtClean="0"/>
              <a:t>The Queue service provides reliable, persistent messaging within and between services. </a:t>
            </a:r>
          </a:p>
          <a:p>
            <a:pPr marL="171450" indent="-171450">
              <a:buFont typeface="Arial" pitchFamily="34" charset="0"/>
              <a:buChar char="•"/>
            </a:pPr>
            <a:r>
              <a:rPr lang="en-NZ" dirty="0" smtClean="0"/>
              <a:t>The REST API for the Queue service exposes two resources: </a:t>
            </a:r>
          </a:p>
          <a:p>
            <a:pPr marL="384431" lvl="1" indent="-171450">
              <a:buFont typeface="Arial" pitchFamily="34" charset="0"/>
              <a:buChar char="•"/>
            </a:pPr>
            <a:r>
              <a:rPr lang="en-NZ" dirty="0" smtClean="0"/>
              <a:t>Queues</a:t>
            </a:r>
          </a:p>
          <a:p>
            <a:pPr marL="384431" lvl="1" indent="-171450">
              <a:buFont typeface="Arial" pitchFamily="34" charset="0"/>
              <a:buChar char="•"/>
            </a:pPr>
            <a:r>
              <a:rPr lang="en-NZ" dirty="0" smtClean="0"/>
              <a:t>messages.</a:t>
            </a:r>
          </a:p>
          <a:p>
            <a:pPr marL="171450" indent="-171450">
              <a:buFont typeface="Arial" pitchFamily="34" charset="0"/>
              <a:buChar char="•"/>
            </a:pPr>
            <a:r>
              <a:rPr lang="en-NZ" dirty="0" smtClean="0"/>
              <a:t>Queues support user-defined metadata in the form of name-value pairs specified as headers on a request operation.</a:t>
            </a:r>
          </a:p>
          <a:p>
            <a:pPr marL="171450" indent="-171450">
              <a:buFont typeface="Arial" pitchFamily="34" charset="0"/>
              <a:buChar char="•"/>
            </a:pPr>
            <a:r>
              <a:rPr lang="en-NZ" dirty="0" smtClean="0"/>
              <a:t>Each storage account may have an unlimited number of message queues that are named uniquely within the account. Each message queue may contain an unlimited number of messages. The maximum size for a message is limited to 8 KB. </a:t>
            </a:r>
          </a:p>
          <a:p>
            <a:pPr marL="171450" indent="-171450">
              <a:buFont typeface="Arial" pitchFamily="34" charset="0"/>
              <a:buChar char="•"/>
            </a:pPr>
            <a:r>
              <a:rPr lang="en-NZ" dirty="0" smtClean="0"/>
              <a:t>When a message is read from the queue, the consumer is expected to process the message and then delete it.</a:t>
            </a:r>
          </a:p>
          <a:p>
            <a:pPr marL="384431" lvl="1" indent="-171450">
              <a:buFont typeface="Arial" pitchFamily="34" charset="0"/>
              <a:buChar char="•"/>
            </a:pPr>
            <a:r>
              <a:rPr lang="en-NZ" dirty="0" smtClean="0"/>
              <a:t> After the message is read, it is made invisible to other consumers for a specified interval.</a:t>
            </a:r>
          </a:p>
          <a:p>
            <a:pPr marL="384431" lvl="1" indent="-171450">
              <a:buFont typeface="Arial" pitchFamily="34" charset="0"/>
              <a:buChar char="•"/>
            </a:pPr>
            <a:r>
              <a:rPr lang="en-NZ" dirty="0" smtClean="0"/>
              <a:t> If the message has not yet been deleted at the time the interval expires, its visibility is restored, so that another consumer may process it</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pPr marL="0" indent="0">
              <a:buFont typeface="Arial" pitchFamily="34" charset="0"/>
              <a:buNone/>
            </a:pPr>
            <a:r>
              <a:rPr lang="en-US" b="0" baseline="0" dirty="0" smtClean="0"/>
              <a:t>http://msdn.microsoft.com/en-us/library/dd573356.aspx</a:t>
            </a:r>
            <a:endParaRPr lang="en-US" dirty="0" smtClean="0"/>
          </a:p>
          <a:p>
            <a:endParaRPr lang="en-US" dirty="0" smtClean="0"/>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Queues in Detail</a:t>
            </a:r>
          </a:p>
          <a:p>
            <a:endParaRPr lang="en-US" dirty="0" smtClean="0"/>
          </a:p>
          <a:p>
            <a:r>
              <a:rPr lang="en-US" b="1" dirty="0" smtClean="0"/>
              <a:t>Speaker Notes</a:t>
            </a:r>
          </a:p>
          <a:p>
            <a:pPr marL="171450" indent="-171450">
              <a:buFont typeface="Arial" pitchFamily="34" charset="0"/>
              <a:buChar char="•"/>
            </a:pPr>
            <a:r>
              <a:rPr lang="en-NZ" dirty="0" smtClean="0"/>
              <a:t>The Queue service provides reliable, persistent messaging within and between services. </a:t>
            </a:r>
          </a:p>
          <a:p>
            <a:pPr marL="171450" indent="-171450">
              <a:buFont typeface="Arial" pitchFamily="34" charset="0"/>
              <a:buChar char="•"/>
            </a:pPr>
            <a:r>
              <a:rPr lang="en-NZ" dirty="0" smtClean="0"/>
              <a:t>The REST API for the Queue service exposes two resources: </a:t>
            </a:r>
          </a:p>
          <a:p>
            <a:pPr marL="384431" lvl="1" indent="-171450">
              <a:buFont typeface="Arial" pitchFamily="34" charset="0"/>
              <a:buChar char="•"/>
            </a:pPr>
            <a:r>
              <a:rPr lang="en-NZ" dirty="0" smtClean="0"/>
              <a:t>Queues</a:t>
            </a:r>
          </a:p>
          <a:p>
            <a:pPr marL="384431" lvl="1" indent="-171450">
              <a:buFont typeface="Arial" pitchFamily="34" charset="0"/>
              <a:buChar char="•"/>
            </a:pPr>
            <a:r>
              <a:rPr lang="en-NZ" dirty="0" smtClean="0"/>
              <a:t>messages.</a:t>
            </a:r>
          </a:p>
          <a:p>
            <a:pPr marL="171450" indent="-171450">
              <a:buFont typeface="Arial" pitchFamily="34" charset="0"/>
              <a:buChar char="•"/>
            </a:pPr>
            <a:r>
              <a:rPr lang="en-NZ" dirty="0" smtClean="0"/>
              <a:t>Queues support user-defined metadata in the form of name-value pairs specified as headers on a request operation.</a:t>
            </a:r>
          </a:p>
          <a:p>
            <a:pPr marL="171450" indent="-171450">
              <a:buFont typeface="Arial" pitchFamily="34" charset="0"/>
              <a:buChar char="•"/>
            </a:pPr>
            <a:r>
              <a:rPr lang="en-NZ" dirty="0" smtClean="0"/>
              <a:t>Each storage account may have an unlimited number of message queues that are named uniquely within the account. Each message queue may contain an unlimited number of messages. The maximum size for a message is limited to 8 KB. </a:t>
            </a:r>
          </a:p>
          <a:p>
            <a:pPr marL="171450" indent="-171450">
              <a:buFont typeface="Arial" pitchFamily="34" charset="0"/>
              <a:buChar char="•"/>
            </a:pPr>
            <a:r>
              <a:rPr lang="en-NZ" dirty="0" smtClean="0"/>
              <a:t>When a message is read from the queue, the consumer is expected to process the message and then delete it.</a:t>
            </a:r>
          </a:p>
          <a:p>
            <a:pPr marL="384431" lvl="1" indent="-171450">
              <a:buFont typeface="Arial" pitchFamily="34" charset="0"/>
              <a:buChar char="•"/>
            </a:pPr>
            <a:r>
              <a:rPr lang="en-NZ" dirty="0" smtClean="0"/>
              <a:t> After the message is read, it is made invisible to other consumers for a specified interval.</a:t>
            </a:r>
          </a:p>
          <a:p>
            <a:pPr marL="384431" lvl="1" indent="-171450">
              <a:buFont typeface="Arial" pitchFamily="34" charset="0"/>
              <a:buChar char="•"/>
            </a:pPr>
            <a:r>
              <a:rPr lang="en-NZ" dirty="0" smtClean="0"/>
              <a:t> If the message has not yet been deleted at the time the interval expires, its visibility is restored, so that another consumer may process it</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pPr marL="0" indent="0">
              <a:buFont typeface="Arial" pitchFamily="34" charset="0"/>
              <a:buNone/>
            </a:pPr>
            <a:r>
              <a:rPr lang="en-US" b="0" baseline="0" dirty="0" smtClean="0"/>
              <a:t>http://msdn.microsoft.com/en-us/library/dd573356.aspx</a:t>
            </a:r>
            <a:endParaRPr lang="en-US" dirty="0" smtClean="0"/>
          </a:p>
          <a:p>
            <a:endParaRPr lang="en-US" dirty="0" smtClean="0"/>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p:txBody>
      </p:sp>
      <p:sp>
        <p:nvSpPr>
          <p:cNvPr id="4" name="Slide Number Placeholder 3"/>
          <p:cNvSpPr>
            <a:spLocks noGrp="1"/>
          </p:cNvSpPr>
          <p:nvPr>
            <p:ph type="sldNum" sz="quarter" idx="10"/>
          </p:nvPr>
        </p:nvSpPr>
        <p:spPr/>
        <p:txBody>
          <a:bodyPr/>
          <a:lstStyle/>
          <a:p>
            <a:fld id="{97F3309C-40B0-400F-9DDF-37D5F192F07E}" type="slidenum">
              <a:rPr lang="en-US" smtClean="0"/>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a Windows Azure storage account</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dirty="0" smtClean="0"/>
              <a:t>A Windows Azure subscription contains storage accounts</a:t>
            </a:r>
          </a:p>
          <a:p>
            <a:pPr marL="171450" indent="-171450">
              <a:buFont typeface="Arial" pitchFamily="34" charset="0"/>
              <a:buChar char="•"/>
            </a:pPr>
            <a:r>
              <a:rPr lang="en-US" dirty="0" smtClean="0"/>
              <a:t>Can explicitly geo-locate to a sub region or set affinity with other services</a:t>
            </a:r>
          </a:p>
          <a:p>
            <a:pPr marL="171450" indent="-171450">
              <a:buFont typeface="Arial" pitchFamily="34" charset="0"/>
              <a:buChar char="•"/>
            </a:pPr>
            <a:r>
              <a:rPr lang="en-US" dirty="0" smtClean="0"/>
              <a:t>Can enable CDN at the account level (means that public containers will be retrievable via the CDN URL)</a:t>
            </a:r>
            <a:endParaRPr lang="en-US" dirty="0"/>
          </a:p>
        </p:txBody>
      </p:sp>
      <p:sp>
        <p:nvSpPr>
          <p:cNvPr id="4" name="Slide Number Placeholder 3"/>
          <p:cNvSpPr>
            <a:spLocks noGrp="1"/>
          </p:cNvSpPr>
          <p:nvPr>
            <p:ph type="sldNum" sz="quarter" idx="10"/>
          </p:nvPr>
        </p:nvSpPr>
        <p:spPr/>
        <p:txBody>
          <a:bodyPr/>
          <a:lstStyle/>
          <a:p>
            <a:fld id="{DFF0BEB7-DC6A-443D-91D1-0CE0A533CAC5}"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Slide Objectives</a:t>
            </a:r>
          </a:p>
          <a:p>
            <a:pPr marL="171450" indent="-171450">
              <a:buFont typeface="Arial" pitchFamily="34" charset="0"/>
              <a:buChar char="•"/>
            </a:pPr>
            <a:r>
              <a:rPr lang="en-US" b="0" dirty="0" smtClean="0"/>
              <a:t>Understand the Value</a:t>
            </a:r>
            <a:r>
              <a:rPr lang="en-US" b="0" baseline="0" dirty="0" smtClean="0"/>
              <a:t> of Queues</a:t>
            </a:r>
            <a:endParaRPr lang="en-US" b="0" dirty="0" smtClean="0"/>
          </a:p>
          <a:p>
            <a:endParaRPr lang="en-US" dirty="0" smtClean="0"/>
          </a:p>
          <a:p>
            <a:r>
              <a:rPr lang="en-US" b="1" dirty="0" smtClean="0"/>
              <a:t>Speaker Notes</a:t>
            </a:r>
          </a:p>
          <a:p>
            <a:pPr marL="171450" indent="-171450">
              <a:buFont typeface="Arial" pitchFamily="34" charset="0"/>
              <a:buChar char="•"/>
            </a:pPr>
            <a:r>
              <a:rPr lang="en-US" baseline="0" dirty="0" smtClean="0"/>
              <a:t>Queues allow the apparent perf of app to be improved</a:t>
            </a:r>
          </a:p>
          <a:p>
            <a:pPr marL="171450" indent="-171450">
              <a:buFont typeface="Arial" pitchFamily="34" charset="0"/>
              <a:buChar char="•"/>
            </a:pPr>
            <a:r>
              <a:rPr lang="en-US" baseline="0" dirty="0" smtClean="0"/>
              <a:t>Work can be buffered in queue and performed later</a:t>
            </a:r>
          </a:p>
          <a:p>
            <a:pPr marL="171450" indent="-171450">
              <a:buFont typeface="Arial" pitchFamily="34" charset="0"/>
              <a:buChar char="•"/>
            </a:pPr>
            <a:r>
              <a:rPr lang="en-US" baseline="0" dirty="0" smtClean="0"/>
              <a:t>Allows simple async comms between roles</a:t>
            </a:r>
          </a:p>
          <a:p>
            <a:pPr marL="171450" indent="-171450">
              <a:buFont typeface="Arial" pitchFamily="34" charset="0"/>
              <a:buChar char="•"/>
            </a:pPr>
            <a:endParaRPr lang="en-US" baseline="0" dirty="0" smtClean="0"/>
          </a:p>
          <a:p>
            <a:pPr marL="171450" indent="-171450">
              <a:buFont typeface="Arial" pitchFamily="34" charset="0"/>
              <a:buChar char="•"/>
            </a:pPr>
            <a:r>
              <a:rPr lang="en-US" baseline="0" dirty="0" smtClean="0"/>
              <a:t>More on this Day 2</a:t>
            </a:r>
          </a:p>
          <a:p>
            <a:pPr marL="0" indent="0">
              <a:buFont typeface="Arial" pitchFamily="34" charset="0"/>
              <a:buNone/>
            </a:pPr>
            <a:endParaRPr lang="en-US" baseline="0" dirty="0" smtClean="0"/>
          </a:p>
          <a:p>
            <a:pPr marL="0" indent="0">
              <a:buFont typeface="Arial" pitchFamily="34" charset="0"/>
              <a:buNone/>
            </a:pPr>
            <a:r>
              <a:rPr lang="en-US" b="1" baseline="0" dirty="0" smtClean="0"/>
              <a:t>Notes</a:t>
            </a:r>
          </a:p>
          <a:p>
            <a:r>
              <a:rPr lang="en-US" dirty="0" smtClean="0"/>
              <a:t>http://blogs.msdn.com/b/eugeniop/archive/2010/05/11/windows-azure-guidance-the-get-delete-pattern-for-reading-messages-from-queues.aspx</a:t>
            </a:r>
          </a:p>
          <a:p>
            <a:endParaRPr lang="en-US" dirty="0" smtClean="0"/>
          </a:p>
          <a:p>
            <a:endParaRPr lang="en-US" dirty="0" smtClean="0"/>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smtClean="0"/>
          </a:p>
          <a:p>
            <a:endParaRPr lang="en-NZ"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8" name="Slide Number Placeholder 7"/>
          <p:cNvSpPr>
            <a:spLocks noGrp="1"/>
          </p:cNvSpPr>
          <p:nvPr>
            <p:ph type="sldNum" sz="quarter" idx="13"/>
          </p:nvPr>
        </p:nvSpPr>
        <p:spPr/>
        <p:txBody>
          <a:bodyPr/>
          <a:lstStyle/>
          <a:p>
            <a:fld id="{8B263312-38AA-4E1E-B2B5-0F8F122B24FE}" type="slidenum">
              <a:rPr lang="en-US" smtClean="0"/>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A25E58-20C3-47A2-B67C-8A1FCB5D4422}" type="slidenum">
              <a:rPr lang="en-US" smtClean="0"/>
              <a:t>52</a:t>
            </a:fld>
            <a:endParaRPr lang="en-US"/>
          </a:p>
        </p:txBody>
      </p:sp>
    </p:spTree>
    <p:extLst>
      <p:ext uri="{BB962C8B-B14F-4D97-AF65-F5344CB8AC3E}">
        <p14:creationId xmlns:p14="http://schemas.microsoft.com/office/powerpoint/2010/main" val="2991934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A25E58-20C3-47A2-B67C-8A1FCB5D4422}" type="slidenum">
              <a:rPr lang="en-US" smtClean="0"/>
              <a:t>6</a:t>
            </a:fld>
            <a:endParaRPr lang="en-US"/>
          </a:p>
        </p:txBody>
      </p:sp>
    </p:spTree>
    <p:extLst>
      <p:ext uri="{BB962C8B-B14F-4D97-AF65-F5344CB8AC3E}">
        <p14:creationId xmlns:p14="http://schemas.microsoft.com/office/powerpoint/2010/main" val="3493768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a:t>
            </a:r>
            <a:r>
              <a:rPr lang="en-US" baseline="0" dirty="0" smtClean="0"/>
              <a:t> the Development Storage Service</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dirty="0" smtClean="0"/>
              <a:t>Client side simulator of storage in the cloud. </a:t>
            </a:r>
          </a:p>
          <a:p>
            <a:pPr marL="171450" indent="-171450">
              <a:buFont typeface="Arial" pitchFamily="34" charset="0"/>
              <a:buChar char="•"/>
            </a:pPr>
            <a:r>
              <a:rPr lang="en-US" dirty="0" smtClean="0"/>
              <a:t>Allows completely disconnected (e.g. while travelling on a plane) development of Windows Azure apps</a:t>
            </a:r>
          </a:p>
          <a:p>
            <a:pPr marL="171450" indent="-171450">
              <a:buFont typeface="Arial" pitchFamily="34" charset="0"/>
              <a:buChar char="•"/>
            </a:pPr>
            <a:r>
              <a:rPr lang="en-US" dirty="0" smtClean="0"/>
              <a:t>Can consume just like Cloud storage- from Development Fabric, from another application running locally</a:t>
            </a:r>
          </a:p>
          <a:p>
            <a:pPr marL="171450" indent="-171450">
              <a:buFont typeface="Arial" pitchFamily="34" charset="0"/>
              <a:buChar char="•"/>
            </a:pPr>
            <a:r>
              <a:rPr lang="en-US" dirty="0" smtClean="0"/>
              <a:t>Is locked down so that it cannot be called from off the box</a:t>
            </a:r>
          </a:p>
          <a:p>
            <a:pPr marL="384431" lvl="1" indent="-171450">
              <a:buFont typeface="Arial" pitchFamily="34" charset="0"/>
              <a:buChar char="•"/>
            </a:pPr>
            <a:r>
              <a:rPr lang="en-US" dirty="0" smtClean="0"/>
              <a:t>If you need this capability run a reverse proxy on the dev machine</a:t>
            </a:r>
          </a:p>
          <a:p>
            <a:pPr marL="171450" lvl="0" indent="-171450">
              <a:buFont typeface="Arial" pitchFamily="34" charset="0"/>
              <a:buChar char="•"/>
            </a:pPr>
            <a:r>
              <a:rPr lang="en-US" dirty="0" smtClean="0"/>
              <a:t>Can use CSRun</a:t>
            </a:r>
            <a:r>
              <a:rPr lang="en-US" baseline="0" dirty="0" smtClean="0"/>
              <a:t> to start and stop service</a:t>
            </a:r>
          </a:p>
          <a:p>
            <a:pPr marL="384431" lvl="1" indent="-171450">
              <a:buFont typeface="Arial" pitchFamily="34" charset="0"/>
              <a:buChar char="•"/>
            </a:pPr>
            <a:r>
              <a:rPr lang="en-US" baseline="0" dirty="0" smtClean="0"/>
              <a:t>More on this in Day 3</a:t>
            </a:r>
          </a:p>
          <a:p>
            <a:pPr marL="171450" lvl="0" indent="-171450">
              <a:buFont typeface="Arial" pitchFamily="34" charset="0"/>
              <a:buChar char="•"/>
            </a:pPr>
            <a:r>
              <a:rPr lang="en-US" baseline="0" dirty="0" smtClean="0"/>
              <a:t>Uses a single fixed account. The account name and key are always the same</a:t>
            </a:r>
          </a:p>
          <a:p>
            <a:pPr marL="384431" lvl="1" indent="-171450">
              <a:buFont typeface="Arial" pitchFamily="34" charset="0"/>
              <a:buChar char="•"/>
            </a:pPr>
            <a:r>
              <a:rPr lang="en-US" baseline="0" dirty="0" smtClean="0"/>
              <a:t>Anyone memorized the Account key yet? Eby8vd…..</a:t>
            </a:r>
            <a:endParaRPr lang="en-US" dirty="0"/>
          </a:p>
          <a:p>
            <a:pPr marL="384431" lvl="1" indent="-171450">
              <a:buFont typeface="Arial" pitchFamily="34" charset="0"/>
              <a:buChar char="•"/>
            </a:pPr>
            <a:endParaRPr lang="en-US" dirty="0"/>
          </a:p>
          <a:p>
            <a:pPr marL="212981" lvl="1" indent="0">
              <a:buFont typeface="Arial" pitchFamily="34" charset="0"/>
              <a:buNone/>
            </a:pPr>
            <a:r>
              <a:rPr lang="en-US" b="1" dirty="0" smtClean="0"/>
              <a:t>Notes</a:t>
            </a:r>
          </a:p>
          <a:p>
            <a:pPr marL="212981" lvl="1" indent="0">
              <a:buFont typeface="Arial" pitchFamily="34" charset="0"/>
              <a:buNone/>
            </a:pPr>
            <a:r>
              <a:rPr lang="en-US" b="0" dirty="0" smtClean="0"/>
              <a:t>http://msdn.microsoft.com/en-us/library/dd179339.aspx</a:t>
            </a:r>
          </a:p>
          <a:p>
            <a:r>
              <a:rPr lang="en-NZ" dirty="0" smtClean="0"/>
              <a:t>The Windows® Azure™ SDK development environment includes development storage, a utility that simulates the Blob, Queue, and Table services available in the cloud. If you are building a hosted service that employs storage services or writing any external application that calls storage services, you can test locally against development storage.</a:t>
            </a:r>
          </a:p>
          <a:p>
            <a:r>
              <a:rPr lang="en-NZ" dirty="0" smtClean="0"/>
              <a:t>The development storage utility provides a user interface to view the status of the local storage services and to start, stop, and reset them.</a:t>
            </a:r>
          </a:p>
          <a:p>
            <a:r>
              <a:rPr lang="en-NZ" dirty="0" smtClean="0"/>
              <a:t>This topic contains the following subtopics:</a:t>
            </a:r>
          </a:p>
          <a:p>
            <a:pPr marL="212981" lvl="1" indent="0">
              <a:buFont typeface="Arial" pitchFamily="34" charset="0"/>
              <a:buNone/>
            </a:pPr>
            <a:endParaRPr lang="en-US" b="1" dirty="0" smtClean="0"/>
          </a:p>
          <a:p>
            <a:pPr marL="212981" lvl="1" indent="0">
              <a:buFont typeface="Arial" pitchFamily="34" charset="0"/>
              <a:buNone/>
            </a:pPr>
            <a:endParaRPr lang="en-US" b="1" dirty="0"/>
          </a:p>
        </p:txBody>
      </p:sp>
      <p:sp>
        <p:nvSpPr>
          <p:cNvPr id="4" name="Slide Number Placeholder 3"/>
          <p:cNvSpPr>
            <a:spLocks noGrp="1"/>
          </p:cNvSpPr>
          <p:nvPr>
            <p:ph type="sldNum" sz="quarter" idx="10"/>
          </p:nvPr>
        </p:nvSpPr>
        <p:spPr/>
        <p:txBody>
          <a:bodyPr/>
          <a:lstStyle/>
          <a:p>
            <a:fld id="{DFF0BEB7-DC6A-443D-91D1-0CE0A533CAC5}"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Discuss the underlying</a:t>
            </a:r>
            <a:r>
              <a:rPr lang="en-US" baseline="0" dirty="0" smtClean="0"/>
              <a:t> REST API</a:t>
            </a:r>
          </a:p>
          <a:p>
            <a:pPr marL="171450" indent="-171450">
              <a:buFont typeface="Arial" pitchFamily="34" charset="0"/>
              <a:buChar char="•"/>
            </a:pPr>
            <a:r>
              <a:rPr lang="en-US" baseline="0" dirty="0" smtClean="0"/>
              <a:t>Discuss the Client API in the SDK- that provides convenient way to call REST service</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Speaking notes</a:t>
            </a:r>
          </a:p>
          <a:p>
            <a:pPr marL="171450" indent="-171450">
              <a:buFont typeface="Arial" pitchFamily="34" charset="0"/>
              <a:buChar char="•"/>
            </a:pPr>
            <a:r>
              <a:rPr lang="en-US" dirty="0" smtClean="0"/>
              <a:t>Windows Azure Storage is exposed as RESTdful</a:t>
            </a:r>
            <a:r>
              <a:rPr lang="en-US" baseline="0" dirty="0" smtClean="0"/>
              <a:t> web service</a:t>
            </a:r>
          </a:p>
          <a:p>
            <a:pPr marL="171450" indent="-171450">
              <a:buFont typeface="Arial" pitchFamily="34" charset="0"/>
              <a:buChar char="•"/>
            </a:pPr>
            <a:r>
              <a:rPr lang="en-US" baseline="0" dirty="0" smtClean="0"/>
              <a:t>Can be called from any HTTP client</a:t>
            </a:r>
          </a:p>
          <a:p>
            <a:pPr marL="171450" indent="-171450">
              <a:buFont typeface="Arial" pitchFamily="34" charset="0"/>
              <a:buChar char="•"/>
            </a:pPr>
            <a:endParaRPr lang="en-US" baseline="0" dirty="0" smtClean="0"/>
          </a:p>
          <a:p>
            <a:pPr marL="171450" indent="-171450">
              <a:buFont typeface="Arial" pitchFamily="34" charset="0"/>
              <a:buChar char="•"/>
            </a:pPr>
            <a:r>
              <a:rPr lang="en-US" baseline="0" dirty="0" smtClean="0"/>
              <a:t>For .NET developers Microsoft ships a client SDK</a:t>
            </a:r>
          </a:p>
          <a:p>
            <a:pPr marL="171450" indent="-171450">
              <a:buFont typeface="Arial" pitchFamily="34" charset="0"/>
              <a:buChar char="•"/>
            </a:pPr>
            <a:r>
              <a:rPr lang="en-US" baseline="0" dirty="0" smtClean="0"/>
              <a:t>Managed code library for calling the RESTful services</a:t>
            </a:r>
          </a:p>
          <a:p>
            <a:pPr marL="171450" indent="-171450">
              <a:buFont typeface="Arial" pitchFamily="34" charset="0"/>
              <a:buChar char="•"/>
            </a:pPr>
            <a:r>
              <a:rPr lang="en-US" baseline="0" dirty="0" smtClean="0"/>
              <a:t>Hides many of the complexities of the service</a:t>
            </a:r>
          </a:p>
          <a:p>
            <a:pPr marL="384431" lvl="1" indent="-171450">
              <a:buFont typeface="Arial" pitchFamily="34" charset="0"/>
              <a:buChar char="•"/>
            </a:pPr>
            <a:r>
              <a:rPr lang="en-US" baseline="0" dirty="0" smtClean="0"/>
              <a:t>Auto retries</a:t>
            </a:r>
          </a:p>
          <a:p>
            <a:pPr marL="171450" lvl="0" indent="-171450">
              <a:buFont typeface="Arial" pitchFamily="34" charset="0"/>
              <a:buChar char="•"/>
            </a:pPr>
            <a:r>
              <a:rPr lang="en-US" baseline="0" dirty="0" smtClean="0"/>
              <a:t>Also provide a lower level Protocol library with useful helper tools</a:t>
            </a:r>
          </a:p>
          <a:p>
            <a:pPr marL="384431" lvl="1" indent="-171450">
              <a:buFont typeface="Arial" pitchFamily="34" charset="0"/>
              <a:buChar char="•"/>
            </a:pPr>
            <a:endParaRPr lang="en-US" baseline="0" dirty="0" smtClean="0"/>
          </a:p>
          <a:p>
            <a:pPr marL="384431" lvl="1" indent="-171450">
              <a:buFont typeface="Arial" pitchFamily="34" charset="0"/>
              <a:buChar char="•"/>
            </a:pPr>
            <a:endParaRPr lang="en-US" baseline="0" dirty="0" smtClean="0"/>
          </a:p>
          <a:p>
            <a:pPr marL="171450" lvl="0" indent="-171450">
              <a:buFont typeface="Arial" pitchFamily="34" charset="0"/>
              <a:buChar char="•"/>
            </a:pPr>
            <a:r>
              <a:rPr lang="en-US" baseline="0" dirty="0" smtClean="0"/>
              <a:t>Important to understand the fundamentals of the REST APIs.</a:t>
            </a:r>
          </a:p>
          <a:p>
            <a:pPr marL="171450" lvl="0" indent="-171450">
              <a:buFont typeface="Arial" pitchFamily="34" charset="0"/>
              <a:buChar char="•"/>
            </a:pPr>
            <a:r>
              <a:rPr lang="en-US" baseline="0" dirty="0" smtClean="0"/>
              <a:t>This deck discusses the REST APIs</a:t>
            </a:r>
          </a:p>
          <a:p>
            <a:pPr marL="171450" lvl="0" indent="-171450">
              <a:buFont typeface="Arial" pitchFamily="34" charset="0"/>
              <a:buChar char="•"/>
            </a:pPr>
            <a:r>
              <a:rPr lang="en-US" baseline="0" dirty="0" smtClean="0"/>
              <a:t>Hands on lab demonstrates the SDK</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3827618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A25E58-20C3-47A2-B67C-8A1FCB5D4422}" type="slidenum">
              <a:rPr lang="en-US" smtClean="0"/>
              <a:t>9</a:t>
            </a:fld>
            <a:endParaRPr lang="en-US"/>
          </a:p>
        </p:txBody>
      </p:sp>
    </p:spTree>
    <p:extLst>
      <p:ext uri="{BB962C8B-B14F-4D97-AF65-F5344CB8AC3E}">
        <p14:creationId xmlns:p14="http://schemas.microsoft.com/office/powerpoint/2010/main" val="1108656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445419909"/>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79743722"/>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14261343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06701834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24732263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175494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91617785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220601000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956039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967894066"/>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1"/>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4" y="4343401"/>
            <a:ext cx="7513637" cy="443199"/>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25"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7"/>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4" y="228600"/>
            <a:ext cx="2497827" cy="290339"/>
          </a:xfrm>
          <a:prstGeom prst="rect">
            <a:avLst/>
          </a:prstGeom>
        </p:spPr>
      </p:pic>
    </p:spTree>
    <p:extLst>
      <p:ext uri="{BB962C8B-B14F-4D97-AF65-F5344CB8AC3E}">
        <p14:creationId xmlns:p14="http://schemas.microsoft.com/office/powerpoint/2010/main" val="36085684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429973442"/>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4397589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32603770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6493456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026121945"/>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83995125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6101565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237152936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59109868"/>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540971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9"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43429032"/>
      </p:ext>
    </p:extLst>
  </p:cSld>
  <p:clrMap bg1="lt1" tx1="dk1" bg2="lt2" tx2="dk2" accent1="accent1" accent2="accent2" accent3="accent3" accent4="accent4" accent5="accent5" accent6="accent6" hlink="hlink" folHlink="folHlink"/>
  <p:sldLayoutIdLst>
    <p:sldLayoutId id="2147483728"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images.blob.core.windows.net/"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ally.blob.cdn.core.windows.net/"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5.wdp"/><Relationship Id="rId5" Type="http://schemas.openxmlformats.org/officeDocument/2006/relationships/image" Target="../media/image10.png"/><Relationship Id="rId4" Type="http://schemas.microsoft.com/office/2007/relationships/hdphoto" Target="../media/hdphoto4.wdp"/></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msdn.microsoft.com/en-us/gg433135"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Windows </a:t>
            </a:r>
            <a:r>
              <a:rPr lang="en-US"/>
              <a:t>Azure </a:t>
            </a:r>
            <a:r>
              <a:rPr lang="en-US" smtClean="0"/>
              <a:t>Storage</a:t>
            </a:r>
            <a:endParaRPr lang="en-US" dirty="0"/>
          </a:p>
        </p:txBody>
      </p:sp>
      <p:sp>
        <p:nvSpPr>
          <p:cNvPr id="6" name="Text Placeholder 5"/>
          <p:cNvSpPr>
            <a:spLocks noGrp="1"/>
          </p:cNvSpPr>
          <p:nvPr>
            <p:ph type="body" sz="quarter" idx="11"/>
          </p:nvPr>
        </p:nvSpPr>
        <p:spPr>
          <a:xfrm>
            <a:off x="519113" y="4612341"/>
            <a:ext cx="5454333" cy="1144929"/>
          </a:xfrm>
        </p:spPr>
        <p:txBody>
          <a:bodyPr/>
          <a:lstStyle/>
          <a:p>
            <a:r>
              <a:rPr lang="en-US" dirty="0"/>
              <a:t>Name</a:t>
            </a:r>
          </a:p>
          <a:p>
            <a:r>
              <a:rPr lang="en-US" dirty="0"/>
              <a:t>Title</a:t>
            </a:r>
          </a:p>
          <a:p>
            <a:r>
              <a:rPr lang="en-US" dirty="0" smtClean="0"/>
              <a:t>Organization</a:t>
            </a:r>
            <a:endParaRPr lang="en-US" dirty="0"/>
          </a:p>
        </p:txBody>
      </p:sp>
    </p:spTree>
    <p:extLst>
      <p:ext uri="{BB962C8B-B14F-4D97-AF65-F5344CB8AC3E}">
        <p14:creationId xmlns:p14="http://schemas.microsoft.com/office/powerpoint/2010/main" val="1719936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Storage Security</a:t>
            </a:r>
            <a:endParaRPr lang="en-NZ" dirty="0"/>
          </a:p>
        </p:txBody>
      </p:sp>
      <p:sp>
        <p:nvSpPr>
          <p:cNvPr id="3" name="Content Placeholder 2"/>
          <p:cNvSpPr>
            <a:spLocks noGrp="1"/>
          </p:cNvSpPr>
          <p:nvPr>
            <p:ph type="body" sz="quarter" idx="10"/>
          </p:nvPr>
        </p:nvSpPr>
        <p:spPr>
          <a:xfrm>
            <a:off x="519112" y="1447799"/>
            <a:ext cx="11149013" cy="3831818"/>
          </a:xfrm>
        </p:spPr>
        <p:txBody>
          <a:bodyPr/>
          <a:lstStyle/>
          <a:p>
            <a:r>
              <a:rPr lang="en-NZ" dirty="0" smtClean="0">
                <a:solidFill>
                  <a:schemeClr val="accent2">
                    <a:alpha val="99000"/>
                  </a:schemeClr>
                </a:solidFill>
              </a:rPr>
              <a:t>Windows Azure Storage provides simple security for calls to storage service</a:t>
            </a:r>
          </a:p>
          <a:p>
            <a:pPr lvl="1"/>
            <a:r>
              <a:rPr lang="en-NZ" dirty="0" smtClean="0"/>
              <a:t>HTTPS endpoint</a:t>
            </a:r>
          </a:p>
          <a:p>
            <a:pPr lvl="1"/>
            <a:r>
              <a:rPr lang="en-NZ" dirty="0" smtClean="0"/>
              <a:t>Digitally sign requests for privileged operations</a:t>
            </a:r>
          </a:p>
          <a:p>
            <a:pPr lvl="1"/>
            <a:endParaRPr lang="en-NZ" dirty="0" smtClean="0"/>
          </a:p>
          <a:p>
            <a:r>
              <a:rPr lang="en-NZ" dirty="0" smtClean="0">
                <a:solidFill>
                  <a:schemeClr val="accent2">
                    <a:alpha val="99000"/>
                  </a:schemeClr>
                </a:solidFill>
              </a:rPr>
              <a:t>Two 512bit symmetric keys per storage account</a:t>
            </a:r>
          </a:p>
          <a:p>
            <a:pPr lvl="1"/>
            <a:r>
              <a:rPr lang="en-NZ" dirty="0" smtClean="0"/>
              <a:t>Can be regenerated independently</a:t>
            </a:r>
          </a:p>
          <a:p>
            <a:pPr lvl="1"/>
            <a:endParaRPr lang="en-NZ" dirty="0" smtClean="0"/>
          </a:p>
          <a:p>
            <a:r>
              <a:rPr lang="en-NZ" dirty="0" smtClean="0">
                <a:solidFill>
                  <a:schemeClr val="accent2">
                    <a:alpha val="99000"/>
                  </a:schemeClr>
                </a:solidFill>
              </a:rPr>
              <a:t>More granular security via Shared Access Signatures</a:t>
            </a:r>
            <a:endParaRPr lang="en-NZ" dirty="0">
              <a:solidFill>
                <a:schemeClr val="accent2">
                  <a:alpha val="99000"/>
                </a:schemeClr>
              </a:solidFill>
            </a:endParaRPr>
          </a:p>
        </p:txBody>
      </p:sp>
    </p:spTree>
    <p:extLst>
      <p:ext uri="{BB962C8B-B14F-4D97-AF65-F5344CB8AC3E}">
        <p14:creationId xmlns:p14="http://schemas.microsoft.com/office/powerpoint/2010/main" val="2337734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Abstractions</a:t>
            </a:r>
            <a:endParaRPr lang="en-US" dirty="0"/>
          </a:p>
        </p:txBody>
      </p:sp>
      <p:grpSp>
        <p:nvGrpSpPr>
          <p:cNvPr id="25" name="Group 24"/>
          <p:cNvGrpSpPr/>
          <p:nvPr/>
        </p:nvGrpSpPr>
        <p:grpSpPr>
          <a:xfrm>
            <a:off x="5800005" y="1746611"/>
            <a:ext cx="2488654" cy="3364778"/>
            <a:chOff x="519113" y="1446214"/>
            <a:chExt cx="2488654" cy="3364778"/>
          </a:xfrm>
        </p:grpSpPr>
        <p:sp>
          <p:nvSpPr>
            <p:cNvPr id="6" name="Rectangle 5"/>
            <p:cNvSpPr/>
            <p:nvPr/>
          </p:nvSpPr>
          <p:spPr bwMode="auto">
            <a:xfrm>
              <a:off x="519113" y="1446214"/>
              <a:ext cx="2488654" cy="336477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645920" rIns="91436" bIns="45718" numCol="1" rtlCol="0" anchor="t" anchorCtr="0" compatLnSpc="1">
              <a:prstTxWarp prst="textNoShape">
                <a:avLst/>
              </a:prstTxWarp>
            </a:bodyPr>
            <a:lstStyle/>
            <a:p>
              <a:pPr defTabSz="914099" fontAlgn="base">
                <a:spcBef>
                  <a:spcPct val="0"/>
                </a:spcBef>
                <a:spcAft>
                  <a:spcPct val="0"/>
                </a:spcAft>
              </a:pPr>
              <a:r>
                <a:rPr lang="en-US" sz="3200" dirty="0" smtClean="0">
                  <a:gradFill>
                    <a:gsLst>
                      <a:gs pos="0">
                        <a:srgbClr val="FFFFFF"/>
                      </a:gs>
                      <a:gs pos="100000">
                        <a:srgbClr val="FFFFFF"/>
                      </a:gs>
                    </a:gsLst>
                    <a:lin ang="5400000" scaled="0"/>
                  </a:gradFill>
                  <a:latin typeface="Segoe UI Light" pitchFamily="34" charset="0"/>
                </a:rPr>
                <a:t>Tables</a:t>
              </a:r>
              <a:endParaRPr lang="en-US" sz="2800" dirty="0" smtClean="0">
                <a:gradFill>
                  <a:gsLst>
                    <a:gs pos="0">
                      <a:srgbClr val="FFFFFF"/>
                    </a:gs>
                    <a:gs pos="100000">
                      <a:srgbClr val="FFFFFF"/>
                    </a:gs>
                  </a:gsLst>
                  <a:lin ang="5400000" scaled="0"/>
                </a:gradFill>
                <a:latin typeface="Segoe UI Light" pitchFamily="34" charset="0"/>
              </a:endParaRPr>
            </a:p>
            <a:p>
              <a:pPr defTabSz="914099" fontAlgn="base">
                <a:spcBef>
                  <a:spcPct val="0"/>
                </a:spcBef>
                <a:spcAft>
                  <a:spcPct val="0"/>
                </a:spcAft>
              </a:pPr>
              <a:r>
                <a:rPr lang="en-US" sz="1800" dirty="0">
                  <a:gradFill>
                    <a:gsLst>
                      <a:gs pos="0">
                        <a:srgbClr val="FFFFFF"/>
                      </a:gs>
                      <a:gs pos="100000">
                        <a:srgbClr val="FFFFFF"/>
                      </a:gs>
                    </a:gsLst>
                    <a:lin ang="5400000" scaled="0"/>
                  </a:gradFill>
                  <a:latin typeface="+mj-lt"/>
                </a:rPr>
                <a:t>Structured storage. </a:t>
              </a:r>
              <a:r>
                <a:rPr lang="en-US" sz="1800" dirty="0" smtClean="0">
                  <a:gradFill>
                    <a:gsLst>
                      <a:gs pos="0">
                        <a:srgbClr val="FFFFFF"/>
                      </a:gs>
                      <a:gs pos="100000">
                        <a:srgbClr val="FFFFFF"/>
                      </a:gs>
                    </a:gsLst>
                    <a:lin ang="5400000" scaled="0"/>
                  </a:gradFill>
                  <a:latin typeface="+mj-lt"/>
                </a:rPr>
                <a:t/>
              </a:r>
              <a:br>
                <a:rPr lang="en-US" sz="1800" dirty="0" smtClean="0">
                  <a:gradFill>
                    <a:gsLst>
                      <a:gs pos="0">
                        <a:srgbClr val="FFFFFF"/>
                      </a:gs>
                      <a:gs pos="100000">
                        <a:srgbClr val="FFFFFF"/>
                      </a:gs>
                    </a:gsLst>
                    <a:lin ang="5400000" scaled="0"/>
                  </a:gradFill>
                  <a:latin typeface="+mj-lt"/>
                </a:rPr>
              </a:br>
              <a:r>
                <a:rPr lang="en-US" sz="1800" dirty="0" smtClean="0">
                  <a:gradFill>
                    <a:gsLst>
                      <a:gs pos="0">
                        <a:srgbClr val="FFFFFF"/>
                      </a:gs>
                      <a:gs pos="100000">
                        <a:srgbClr val="FFFFFF"/>
                      </a:gs>
                    </a:gsLst>
                    <a:lin ang="5400000" scaled="0"/>
                  </a:gradFill>
                  <a:latin typeface="+mj-lt"/>
                </a:rPr>
                <a:t>A </a:t>
              </a:r>
              <a:r>
                <a:rPr lang="en-US" sz="1800" dirty="0">
                  <a:gradFill>
                    <a:gsLst>
                      <a:gs pos="0">
                        <a:srgbClr val="FFFFFF"/>
                      </a:gs>
                      <a:gs pos="100000">
                        <a:srgbClr val="FFFFFF"/>
                      </a:gs>
                    </a:gsLst>
                    <a:lin ang="5400000" scaled="0"/>
                  </a:gradFill>
                  <a:latin typeface="+mj-lt"/>
                </a:rPr>
                <a:t>table is a set of entities; an entity is </a:t>
              </a:r>
              <a:r>
                <a:rPr lang="en-US" sz="1800" dirty="0" smtClean="0">
                  <a:gradFill>
                    <a:gsLst>
                      <a:gs pos="0">
                        <a:srgbClr val="FFFFFF"/>
                      </a:gs>
                      <a:gs pos="100000">
                        <a:srgbClr val="FFFFFF"/>
                      </a:gs>
                    </a:gsLst>
                    <a:lin ang="5400000" scaled="0"/>
                  </a:gradFill>
                  <a:latin typeface="+mj-lt"/>
                </a:rPr>
                <a:t/>
              </a:r>
              <a:br>
                <a:rPr lang="en-US" sz="1800" dirty="0" smtClean="0">
                  <a:gradFill>
                    <a:gsLst>
                      <a:gs pos="0">
                        <a:srgbClr val="FFFFFF"/>
                      </a:gs>
                      <a:gs pos="100000">
                        <a:srgbClr val="FFFFFF"/>
                      </a:gs>
                    </a:gsLst>
                    <a:lin ang="5400000" scaled="0"/>
                  </a:gradFill>
                  <a:latin typeface="+mj-lt"/>
                </a:rPr>
              </a:br>
              <a:r>
                <a:rPr lang="en-US" sz="1800" dirty="0" smtClean="0">
                  <a:gradFill>
                    <a:gsLst>
                      <a:gs pos="0">
                        <a:srgbClr val="FFFFFF"/>
                      </a:gs>
                      <a:gs pos="100000">
                        <a:srgbClr val="FFFFFF"/>
                      </a:gs>
                    </a:gsLst>
                    <a:lin ang="5400000" scaled="0"/>
                  </a:gradFill>
                  <a:latin typeface="+mj-lt"/>
                </a:rPr>
                <a:t>a </a:t>
              </a:r>
              <a:r>
                <a:rPr lang="en-US" sz="1800" dirty="0">
                  <a:gradFill>
                    <a:gsLst>
                      <a:gs pos="0">
                        <a:srgbClr val="FFFFFF"/>
                      </a:gs>
                      <a:gs pos="100000">
                        <a:srgbClr val="FFFFFF"/>
                      </a:gs>
                    </a:gsLst>
                    <a:lin ang="5400000" scaled="0"/>
                  </a:gradFill>
                  <a:latin typeface="+mj-lt"/>
                </a:rPr>
                <a:t>set of properties.</a:t>
              </a:r>
            </a:p>
          </p:txBody>
        </p:sp>
        <p:sp>
          <p:nvSpPr>
            <p:cNvPr id="7" name="Freeform 6"/>
            <p:cNvSpPr>
              <a:spLocks noEditPoints="1"/>
            </p:cNvSpPr>
            <p:nvPr/>
          </p:nvSpPr>
          <p:spPr bwMode="auto">
            <a:xfrm>
              <a:off x="1144491" y="1706652"/>
              <a:ext cx="1237898" cy="1082587"/>
            </a:xfrm>
            <a:custGeom>
              <a:avLst/>
              <a:gdLst>
                <a:gd name="T0" fmla="*/ 0 w 570"/>
                <a:gd name="T1" fmla="*/ 12 h 499"/>
                <a:gd name="T2" fmla="*/ 558 w 570"/>
                <a:gd name="T3" fmla="*/ 499 h 499"/>
                <a:gd name="T4" fmla="*/ 558 w 570"/>
                <a:gd name="T5" fmla="*/ 0 h 499"/>
                <a:gd name="T6" fmla="*/ 223 w 570"/>
                <a:gd name="T7" fmla="*/ 396 h 499"/>
                <a:gd name="T8" fmla="*/ 223 w 570"/>
                <a:gd name="T9" fmla="*/ 215 h 499"/>
                <a:gd name="T10" fmla="*/ 138 w 570"/>
                <a:gd name="T11" fmla="*/ 215 h 499"/>
                <a:gd name="T12" fmla="*/ 138 w 570"/>
                <a:gd name="T13" fmla="*/ 124 h 499"/>
                <a:gd name="T14" fmla="*/ 138 w 570"/>
                <a:gd name="T15" fmla="*/ 195 h 499"/>
                <a:gd name="T16" fmla="*/ 138 w 570"/>
                <a:gd name="T17" fmla="*/ 376 h 499"/>
                <a:gd name="T18" fmla="*/ 243 w 570"/>
                <a:gd name="T19" fmla="*/ 464 h 499"/>
                <a:gd name="T20" fmla="*/ 327 w 570"/>
                <a:gd name="T21" fmla="*/ 464 h 499"/>
                <a:gd name="T22" fmla="*/ 327 w 570"/>
                <a:gd name="T23" fmla="*/ 285 h 499"/>
                <a:gd name="T24" fmla="*/ 327 w 570"/>
                <a:gd name="T25" fmla="*/ 215 h 499"/>
                <a:gd name="T26" fmla="*/ 327 w 570"/>
                <a:gd name="T27" fmla="*/ 124 h 499"/>
                <a:gd name="T28" fmla="*/ 327 w 570"/>
                <a:gd name="T29" fmla="*/ 305 h 499"/>
                <a:gd name="T30" fmla="*/ 243 w 570"/>
                <a:gd name="T31" fmla="*/ 305 h 499"/>
                <a:gd name="T32" fmla="*/ 347 w 570"/>
                <a:gd name="T33" fmla="*/ 396 h 499"/>
                <a:gd name="T34" fmla="*/ 347 w 570"/>
                <a:gd name="T35" fmla="*/ 464 h 499"/>
                <a:gd name="T36" fmla="*/ 347 w 570"/>
                <a:gd name="T37" fmla="*/ 285 h 499"/>
                <a:gd name="T38" fmla="*/ 347 w 570"/>
                <a:gd name="T39" fmla="*/ 195 h 499"/>
                <a:gd name="T40" fmla="*/ 432 w 570"/>
                <a:gd name="T41" fmla="*/ 195 h 499"/>
                <a:gd name="T42" fmla="*/ 432 w 570"/>
                <a:gd name="T43" fmla="*/ 376 h 499"/>
                <a:gd name="T44" fmla="*/ 432 w 570"/>
                <a:gd name="T45" fmla="*/ 305 h 499"/>
                <a:gd name="T46" fmla="*/ 535 w 570"/>
                <a:gd name="T47" fmla="*/ 396 h 499"/>
                <a:gd name="T48" fmla="*/ 452 w 570"/>
                <a:gd name="T49" fmla="*/ 376 h 499"/>
                <a:gd name="T50" fmla="*/ 535 w 570"/>
                <a:gd name="T51" fmla="*/ 376 h 499"/>
                <a:gd name="T52" fmla="*/ 452 w 570"/>
                <a:gd name="T53" fmla="*/ 215 h 499"/>
                <a:gd name="T54" fmla="*/ 452 w 570"/>
                <a:gd name="T55" fmla="*/ 285 h 499"/>
                <a:gd name="T56" fmla="*/ 535 w 570"/>
                <a:gd name="T57" fmla="*/ 124 h 499"/>
                <a:gd name="T58" fmla="*/ 535 w 570"/>
                <a:gd name="T59" fmla="*/ 35 h 499"/>
                <a:gd name="T60" fmla="*/ 452 w 570"/>
                <a:gd name="T61" fmla="*/ 35 h 499"/>
                <a:gd name="T62" fmla="*/ 432 w 570"/>
                <a:gd name="T63" fmla="*/ 104 h 499"/>
                <a:gd name="T64" fmla="*/ 432 w 570"/>
                <a:gd name="T65" fmla="*/ 35 h 499"/>
                <a:gd name="T66" fmla="*/ 243 w 570"/>
                <a:gd name="T67" fmla="*/ 104 h 499"/>
                <a:gd name="T68" fmla="*/ 223 w 570"/>
                <a:gd name="T69" fmla="*/ 35 h 499"/>
                <a:gd name="T70" fmla="*/ 138 w 570"/>
                <a:gd name="T71" fmla="*/ 35 h 499"/>
                <a:gd name="T72" fmla="*/ 35 w 570"/>
                <a:gd name="T73" fmla="*/ 104 h 499"/>
                <a:gd name="T74" fmla="*/ 118 w 570"/>
                <a:gd name="T75" fmla="*/ 104 h 499"/>
                <a:gd name="T76" fmla="*/ 35 w 570"/>
                <a:gd name="T77" fmla="*/ 195 h 499"/>
                <a:gd name="T78" fmla="*/ 118 w 570"/>
                <a:gd name="T79" fmla="*/ 215 h 499"/>
                <a:gd name="T80" fmla="*/ 35 w 570"/>
                <a:gd name="T81" fmla="*/ 215 h 499"/>
                <a:gd name="T82" fmla="*/ 118 w 570"/>
                <a:gd name="T83" fmla="*/ 376 h 499"/>
                <a:gd name="T84" fmla="*/ 118 w 570"/>
                <a:gd name="T85" fmla="*/ 305 h 499"/>
                <a:gd name="T86" fmla="*/ 35 w 570"/>
                <a:gd name="T87" fmla="*/ 46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70" h="499">
                  <a:moveTo>
                    <a:pt x="558" y="0"/>
                  </a:moveTo>
                  <a:cubicBezTo>
                    <a:pt x="12" y="0"/>
                    <a:pt x="12" y="0"/>
                    <a:pt x="12" y="0"/>
                  </a:cubicBezTo>
                  <a:cubicBezTo>
                    <a:pt x="5" y="0"/>
                    <a:pt x="0" y="5"/>
                    <a:pt x="0" y="12"/>
                  </a:cubicBezTo>
                  <a:cubicBezTo>
                    <a:pt x="0" y="487"/>
                    <a:pt x="0" y="487"/>
                    <a:pt x="0" y="487"/>
                  </a:cubicBezTo>
                  <a:cubicBezTo>
                    <a:pt x="0" y="493"/>
                    <a:pt x="5" y="499"/>
                    <a:pt x="12" y="499"/>
                  </a:cubicBezTo>
                  <a:cubicBezTo>
                    <a:pt x="558" y="499"/>
                    <a:pt x="558" y="499"/>
                    <a:pt x="558" y="499"/>
                  </a:cubicBezTo>
                  <a:cubicBezTo>
                    <a:pt x="564" y="499"/>
                    <a:pt x="570" y="493"/>
                    <a:pt x="570" y="487"/>
                  </a:cubicBezTo>
                  <a:cubicBezTo>
                    <a:pt x="570" y="12"/>
                    <a:pt x="570" y="12"/>
                    <a:pt x="570" y="12"/>
                  </a:cubicBezTo>
                  <a:cubicBezTo>
                    <a:pt x="570" y="5"/>
                    <a:pt x="564" y="0"/>
                    <a:pt x="558" y="0"/>
                  </a:cubicBezTo>
                  <a:close/>
                  <a:moveTo>
                    <a:pt x="138" y="464"/>
                  </a:moveTo>
                  <a:cubicBezTo>
                    <a:pt x="138" y="396"/>
                    <a:pt x="138" y="396"/>
                    <a:pt x="138" y="396"/>
                  </a:cubicBezTo>
                  <a:cubicBezTo>
                    <a:pt x="223" y="396"/>
                    <a:pt x="223" y="396"/>
                    <a:pt x="223" y="396"/>
                  </a:cubicBezTo>
                  <a:cubicBezTo>
                    <a:pt x="223" y="464"/>
                    <a:pt x="223" y="464"/>
                    <a:pt x="223" y="464"/>
                  </a:cubicBezTo>
                  <a:lnTo>
                    <a:pt x="138" y="464"/>
                  </a:lnTo>
                  <a:close/>
                  <a:moveTo>
                    <a:pt x="223" y="215"/>
                  </a:moveTo>
                  <a:cubicBezTo>
                    <a:pt x="223" y="285"/>
                    <a:pt x="223" y="285"/>
                    <a:pt x="223" y="285"/>
                  </a:cubicBezTo>
                  <a:cubicBezTo>
                    <a:pt x="138" y="285"/>
                    <a:pt x="138" y="285"/>
                    <a:pt x="138" y="285"/>
                  </a:cubicBezTo>
                  <a:cubicBezTo>
                    <a:pt x="138" y="215"/>
                    <a:pt x="138" y="215"/>
                    <a:pt x="138" y="215"/>
                  </a:cubicBezTo>
                  <a:lnTo>
                    <a:pt x="223" y="215"/>
                  </a:lnTo>
                  <a:close/>
                  <a:moveTo>
                    <a:pt x="138" y="195"/>
                  </a:moveTo>
                  <a:cubicBezTo>
                    <a:pt x="138" y="124"/>
                    <a:pt x="138" y="124"/>
                    <a:pt x="138" y="124"/>
                  </a:cubicBezTo>
                  <a:cubicBezTo>
                    <a:pt x="223" y="124"/>
                    <a:pt x="223" y="124"/>
                    <a:pt x="223" y="124"/>
                  </a:cubicBezTo>
                  <a:cubicBezTo>
                    <a:pt x="223" y="195"/>
                    <a:pt x="223" y="195"/>
                    <a:pt x="223" y="195"/>
                  </a:cubicBezTo>
                  <a:lnTo>
                    <a:pt x="138" y="195"/>
                  </a:lnTo>
                  <a:close/>
                  <a:moveTo>
                    <a:pt x="223" y="305"/>
                  </a:moveTo>
                  <a:cubicBezTo>
                    <a:pt x="223" y="376"/>
                    <a:pt x="223" y="376"/>
                    <a:pt x="223" y="376"/>
                  </a:cubicBezTo>
                  <a:cubicBezTo>
                    <a:pt x="138" y="376"/>
                    <a:pt x="138" y="376"/>
                    <a:pt x="138" y="376"/>
                  </a:cubicBezTo>
                  <a:cubicBezTo>
                    <a:pt x="138" y="305"/>
                    <a:pt x="138" y="305"/>
                    <a:pt x="138" y="305"/>
                  </a:cubicBezTo>
                  <a:lnTo>
                    <a:pt x="223" y="305"/>
                  </a:lnTo>
                  <a:close/>
                  <a:moveTo>
                    <a:pt x="243" y="464"/>
                  </a:moveTo>
                  <a:cubicBezTo>
                    <a:pt x="243" y="396"/>
                    <a:pt x="243" y="396"/>
                    <a:pt x="243" y="396"/>
                  </a:cubicBezTo>
                  <a:cubicBezTo>
                    <a:pt x="327" y="396"/>
                    <a:pt x="327" y="396"/>
                    <a:pt x="327" y="396"/>
                  </a:cubicBezTo>
                  <a:cubicBezTo>
                    <a:pt x="327" y="464"/>
                    <a:pt x="327" y="464"/>
                    <a:pt x="327" y="464"/>
                  </a:cubicBezTo>
                  <a:lnTo>
                    <a:pt x="243" y="464"/>
                  </a:lnTo>
                  <a:close/>
                  <a:moveTo>
                    <a:pt x="327" y="215"/>
                  </a:moveTo>
                  <a:cubicBezTo>
                    <a:pt x="327" y="285"/>
                    <a:pt x="327" y="285"/>
                    <a:pt x="327" y="285"/>
                  </a:cubicBezTo>
                  <a:cubicBezTo>
                    <a:pt x="243" y="285"/>
                    <a:pt x="243" y="285"/>
                    <a:pt x="243" y="285"/>
                  </a:cubicBezTo>
                  <a:cubicBezTo>
                    <a:pt x="243" y="215"/>
                    <a:pt x="243" y="215"/>
                    <a:pt x="243" y="215"/>
                  </a:cubicBezTo>
                  <a:lnTo>
                    <a:pt x="327" y="215"/>
                  </a:lnTo>
                  <a:close/>
                  <a:moveTo>
                    <a:pt x="243" y="195"/>
                  </a:moveTo>
                  <a:cubicBezTo>
                    <a:pt x="243" y="124"/>
                    <a:pt x="243" y="124"/>
                    <a:pt x="243" y="124"/>
                  </a:cubicBezTo>
                  <a:cubicBezTo>
                    <a:pt x="327" y="124"/>
                    <a:pt x="327" y="124"/>
                    <a:pt x="327" y="124"/>
                  </a:cubicBezTo>
                  <a:cubicBezTo>
                    <a:pt x="327" y="195"/>
                    <a:pt x="327" y="195"/>
                    <a:pt x="327" y="195"/>
                  </a:cubicBezTo>
                  <a:lnTo>
                    <a:pt x="243" y="195"/>
                  </a:lnTo>
                  <a:close/>
                  <a:moveTo>
                    <a:pt x="327" y="305"/>
                  </a:moveTo>
                  <a:cubicBezTo>
                    <a:pt x="327" y="376"/>
                    <a:pt x="327" y="376"/>
                    <a:pt x="327" y="376"/>
                  </a:cubicBezTo>
                  <a:cubicBezTo>
                    <a:pt x="243" y="376"/>
                    <a:pt x="243" y="376"/>
                    <a:pt x="243" y="376"/>
                  </a:cubicBezTo>
                  <a:cubicBezTo>
                    <a:pt x="243" y="305"/>
                    <a:pt x="243" y="305"/>
                    <a:pt x="243" y="305"/>
                  </a:cubicBezTo>
                  <a:lnTo>
                    <a:pt x="327" y="305"/>
                  </a:lnTo>
                  <a:close/>
                  <a:moveTo>
                    <a:pt x="347" y="464"/>
                  </a:moveTo>
                  <a:cubicBezTo>
                    <a:pt x="347" y="396"/>
                    <a:pt x="347" y="396"/>
                    <a:pt x="347" y="396"/>
                  </a:cubicBezTo>
                  <a:cubicBezTo>
                    <a:pt x="432" y="396"/>
                    <a:pt x="432" y="396"/>
                    <a:pt x="432" y="396"/>
                  </a:cubicBezTo>
                  <a:cubicBezTo>
                    <a:pt x="432" y="464"/>
                    <a:pt x="432" y="464"/>
                    <a:pt x="432" y="464"/>
                  </a:cubicBezTo>
                  <a:lnTo>
                    <a:pt x="347" y="464"/>
                  </a:lnTo>
                  <a:close/>
                  <a:moveTo>
                    <a:pt x="432" y="215"/>
                  </a:moveTo>
                  <a:cubicBezTo>
                    <a:pt x="432" y="285"/>
                    <a:pt x="432" y="285"/>
                    <a:pt x="432" y="285"/>
                  </a:cubicBezTo>
                  <a:cubicBezTo>
                    <a:pt x="347" y="285"/>
                    <a:pt x="347" y="285"/>
                    <a:pt x="347" y="285"/>
                  </a:cubicBezTo>
                  <a:cubicBezTo>
                    <a:pt x="347" y="215"/>
                    <a:pt x="347" y="215"/>
                    <a:pt x="347" y="215"/>
                  </a:cubicBezTo>
                  <a:lnTo>
                    <a:pt x="432" y="215"/>
                  </a:lnTo>
                  <a:close/>
                  <a:moveTo>
                    <a:pt x="347" y="195"/>
                  </a:moveTo>
                  <a:cubicBezTo>
                    <a:pt x="347" y="124"/>
                    <a:pt x="347" y="124"/>
                    <a:pt x="347" y="124"/>
                  </a:cubicBezTo>
                  <a:cubicBezTo>
                    <a:pt x="432" y="124"/>
                    <a:pt x="432" y="124"/>
                    <a:pt x="432" y="124"/>
                  </a:cubicBezTo>
                  <a:cubicBezTo>
                    <a:pt x="432" y="195"/>
                    <a:pt x="432" y="195"/>
                    <a:pt x="432" y="195"/>
                  </a:cubicBezTo>
                  <a:lnTo>
                    <a:pt x="347" y="195"/>
                  </a:lnTo>
                  <a:close/>
                  <a:moveTo>
                    <a:pt x="432" y="305"/>
                  </a:moveTo>
                  <a:cubicBezTo>
                    <a:pt x="432" y="376"/>
                    <a:pt x="432" y="376"/>
                    <a:pt x="432" y="376"/>
                  </a:cubicBezTo>
                  <a:cubicBezTo>
                    <a:pt x="347" y="376"/>
                    <a:pt x="347" y="376"/>
                    <a:pt x="347" y="376"/>
                  </a:cubicBezTo>
                  <a:cubicBezTo>
                    <a:pt x="347" y="305"/>
                    <a:pt x="347" y="305"/>
                    <a:pt x="347" y="305"/>
                  </a:cubicBezTo>
                  <a:lnTo>
                    <a:pt x="432" y="305"/>
                  </a:lnTo>
                  <a:close/>
                  <a:moveTo>
                    <a:pt x="452" y="464"/>
                  </a:moveTo>
                  <a:cubicBezTo>
                    <a:pt x="452" y="396"/>
                    <a:pt x="452" y="396"/>
                    <a:pt x="452" y="396"/>
                  </a:cubicBezTo>
                  <a:cubicBezTo>
                    <a:pt x="535" y="396"/>
                    <a:pt x="535" y="396"/>
                    <a:pt x="535" y="396"/>
                  </a:cubicBezTo>
                  <a:cubicBezTo>
                    <a:pt x="535" y="464"/>
                    <a:pt x="535" y="464"/>
                    <a:pt x="535" y="464"/>
                  </a:cubicBezTo>
                  <a:lnTo>
                    <a:pt x="452" y="464"/>
                  </a:lnTo>
                  <a:close/>
                  <a:moveTo>
                    <a:pt x="452" y="376"/>
                  </a:moveTo>
                  <a:cubicBezTo>
                    <a:pt x="452" y="305"/>
                    <a:pt x="452" y="305"/>
                    <a:pt x="452" y="305"/>
                  </a:cubicBezTo>
                  <a:cubicBezTo>
                    <a:pt x="535" y="305"/>
                    <a:pt x="535" y="305"/>
                    <a:pt x="535" y="305"/>
                  </a:cubicBezTo>
                  <a:cubicBezTo>
                    <a:pt x="535" y="376"/>
                    <a:pt x="535" y="376"/>
                    <a:pt x="535" y="376"/>
                  </a:cubicBezTo>
                  <a:lnTo>
                    <a:pt x="452" y="376"/>
                  </a:lnTo>
                  <a:close/>
                  <a:moveTo>
                    <a:pt x="452" y="285"/>
                  </a:moveTo>
                  <a:cubicBezTo>
                    <a:pt x="452" y="215"/>
                    <a:pt x="452" y="215"/>
                    <a:pt x="452" y="215"/>
                  </a:cubicBezTo>
                  <a:cubicBezTo>
                    <a:pt x="535" y="215"/>
                    <a:pt x="535" y="215"/>
                    <a:pt x="535" y="215"/>
                  </a:cubicBezTo>
                  <a:cubicBezTo>
                    <a:pt x="535" y="285"/>
                    <a:pt x="535" y="285"/>
                    <a:pt x="535" y="285"/>
                  </a:cubicBezTo>
                  <a:lnTo>
                    <a:pt x="452" y="285"/>
                  </a:lnTo>
                  <a:close/>
                  <a:moveTo>
                    <a:pt x="452" y="195"/>
                  </a:moveTo>
                  <a:cubicBezTo>
                    <a:pt x="452" y="124"/>
                    <a:pt x="452" y="124"/>
                    <a:pt x="452" y="124"/>
                  </a:cubicBezTo>
                  <a:cubicBezTo>
                    <a:pt x="535" y="124"/>
                    <a:pt x="535" y="124"/>
                    <a:pt x="535" y="124"/>
                  </a:cubicBezTo>
                  <a:cubicBezTo>
                    <a:pt x="535" y="195"/>
                    <a:pt x="535" y="195"/>
                    <a:pt x="535" y="195"/>
                  </a:cubicBezTo>
                  <a:lnTo>
                    <a:pt x="452" y="195"/>
                  </a:lnTo>
                  <a:close/>
                  <a:moveTo>
                    <a:pt x="535" y="35"/>
                  </a:moveTo>
                  <a:cubicBezTo>
                    <a:pt x="535" y="104"/>
                    <a:pt x="535" y="104"/>
                    <a:pt x="535" y="104"/>
                  </a:cubicBezTo>
                  <a:cubicBezTo>
                    <a:pt x="452" y="104"/>
                    <a:pt x="452" y="104"/>
                    <a:pt x="452" y="104"/>
                  </a:cubicBezTo>
                  <a:cubicBezTo>
                    <a:pt x="452" y="35"/>
                    <a:pt x="452" y="35"/>
                    <a:pt x="452" y="35"/>
                  </a:cubicBezTo>
                  <a:lnTo>
                    <a:pt x="535" y="35"/>
                  </a:lnTo>
                  <a:close/>
                  <a:moveTo>
                    <a:pt x="432" y="35"/>
                  </a:moveTo>
                  <a:cubicBezTo>
                    <a:pt x="432" y="104"/>
                    <a:pt x="432" y="104"/>
                    <a:pt x="432" y="104"/>
                  </a:cubicBezTo>
                  <a:cubicBezTo>
                    <a:pt x="347" y="104"/>
                    <a:pt x="347" y="104"/>
                    <a:pt x="347" y="104"/>
                  </a:cubicBezTo>
                  <a:cubicBezTo>
                    <a:pt x="347" y="35"/>
                    <a:pt x="347" y="35"/>
                    <a:pt x="347" y="35"/>
                  </a:cubicBezTo>
                  <a:lnTo>
                    <a:pt x="432" y="35"/>
                  </a:lnTo>
                  <a:close/>
                  <a:moveTo>
                    <a:pt x="327" y="35"/>
                  </a:moveTo>
                  <a:cubicBezTo>
                    <a:pt x="327" y="104"/>
                    <a:pt x="327" y="104"/>
                    <a:pt x="327" y="104"/>
                  </a:cubicBezTo>
                  <a:cubicBezTo>
                    <a:pt x="243" y="104"/>
                    <a:pt x="243" y="104"/>
                    <a:pt x="243" y="104"/>
                  </a:cubicBezTo>
                  <a:cubicBezTo>
                    <a:pt x="243" y="35"/>
                    <a:pt x="243" y="35"/>
                    <a:pt x="243" y="35"/>
                  </a:cubicBezTo>
                  <a:lnTo>
                    <a:pt x="327" y="35"/>
                  </a:lnTo>
                  <a:close/>
                  <a:moveTo>
                    <a:pt x="223" y="35"/>
                  </a:moveTo>
                  <a:cubicBezTo>
                    <a:pt x="223" y="104"/>
                    <a:pt x="223" y="104"/>
                    <a:pt x="223" y="104"/>
                  </a:cubicBezTo>
                  <a:cubicBezTo>
                    <a:pt x="138" y="104"/>
                    <a:pt x="138" y="104"/>
                    <a:pt x="138" y="104"/>
                  </a:cubicBezTo>
                  <a:cubicBezTo>
                    <a:pt x="138" y="35"/>
                    <a:pt x="138" y="35"/>
                    <a:pt x="138" y="35"/>
                  </a:cubicBezTo>
                  <a:lnTo>
                    <a:pt x="223" y="35"/>
                  </a:lnTo>
                  <a:close/>
                  <a:moveTo>
                    <a:pt x="118" y="104"/>
                  </a:moveTo>
                  <a:cubicBezTo>
                    <a:pt x="35" y="104"/>
                    <a:pt x="35" y="104"/>
                    <a:pt x="35" y="104"/>
                  </a:cubicBezTo>
                  <a:cubicBezTo>
                    <a:pt x="35" y="35"/>
                    <a:pt x="35" y="35"/>
                    <a:pt x="35" y="35"/>
                  </a:cubicBezTo>
                  <a:cubicBezTo>
                    <a:pt x="118" y="35"/>
                    <a:pt x="118" y="35"/>
                    <a:pt x="118" y="35"/>
                  </a:cubicBezTo>
                  <a:lnTo>
                    <a:pt x="118" y="104"/>
                  </a:lnTo>
                  <a:close/>
                  <a:moveTo>
                    <a:pt x="118" y="124"/>
                  </a:moveTo>
                  <a:cubicBezTo>
                    <a:pt x="118" y="195"/>
                    <a:pt x="118" y="195"/>
                    <a:pt x="118" y="195"/>
                  </a:cubicBezTo>
                  <a:cubicBezTo>
                    <a:pt x="35" y="195"/>
                    <a:pt x="35" y="195"/>
                    <a:pt x="35" y="195"/>
                  </a:cubicBezTo>
                  <a:cubicBezTo>
                    <a:pt x="35" y="124"/>
                    <a:pt x="35" y="124"/>
                    <a:pt x="35" y="124"/>
                  </a:cubicBezTo>
                  <a:lnTo>
                    <a:pt x="118" y="124"/>
                  </a:lnTo>
                  <a:close/>
                  <a:moveTo>
                    <a:pt x="118" y="215"/>
                  </a:moveTo>
                  <a:cubicBezTo>
                    <a:pt x="118" y="285"/>
                    <a:pt x="118" y="285"/>
                    <a:pt x="118" y="285"/>
                  </a:cubicBezTo>
                  <a:cubicBezTo>
                    <a:pt x="35" y="285"/>
                    <a:pt x="35" y="285"/>
                    <a:pt x="35" y="285"/>
                  </a:cubicBezTo>
                  <a:cubicBezTo>
                    <a:pt x="35" y="215"/>
                    <a:pt x="35" y="215"/>
                    <a:pt x="35" y="215"/>
                  </a:cubicBezTo>
                  <a:lnTo>
                    <a:pt x="118" y="215"/>
                  </a:lnTo>
                  <a:close/>
                  <a:moveTo>
                    <a:pt x="118" y="305"/>
                  </a:moveTo>
                  <a:cubicBezTo>
                    <a:pt x="118" y="376"/>
                    <a:pt x="118" y="376"/>
                    <a:pt x="118" y="376"/>
                  </a:cubicBezTo>
                  <a:cubicBezTo>
                    <a:pt x="35" y="376"/>
                    <a:pt x="35" y="376"/>
                    <a:pt x="35" y="376"/>
                  </a:cubicBezTo>
                  <a:cubicBezTo>
                    <a:pt x="35" y="305"/>
                    <a:pt x="35" y="305"/>
                    <a:pt x="35" y="305"/>
                  </a:cubicBezTo>
                  <a:lnTo>
                    <a:pt x="118" y="305"/>
                  </a:lnTo>
                  <a:close/>
                  <a:moveTo>
                    <a:pt x="118" y="396"/>
                  </a:moveTo>
                  <a:cubicBezTo>
                    <a:pt x="118" y="464"/>
                    <a:pt x="118" y="464"/>
                    <a:pt x="118" y="464"/>
                  </a:cubicBezTo>
                  <a:cubicBezTo>
                    <a:pt x="35" y="464"/>
                    <a:pt x="35" y="464"/>
                    <a:pt x="35" y="464"/>
                  </a:cubicBezTo>
                  <a:cubicBezTo>
                    <a:pt x="35" y="396"/>
                    <a:pt x="35" y="396"/>
                    <a:pt x="35" y="396"/>
                  </a:cubicBezTo>
                  <a:lnTo>
                    <a:pt x="118" y="39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3" name="Group 22"/>
          <p:cNvGrpSpPr/>
          <p:nvPr/>
        </p:nvGrpSpPr>
        <p:grpSpPr>
          <a:xfrm>
            <a:off x="8440451" y="1746611"/>
            <a:ext cx="2488654" cy="3364778"/>
            <a:chOff x="5988943" y="1446214"/>
            <a:chExt cx="2488654" cy="3364778"/>
          </a:xfrm>
        </p:grpSpPr>
        <p:sp>
          <p:nvSpPr>
            <p:cNvPr id="9" name="Rectangle 8"/>
            <p:cNvSpPr/>
            <p:nvPr/>
          </p:nvSpPr>
          <p:spPr bwMode="auto">
            <a:xfrm>
              <a:off x="5988943" y="1446214"/>
              <a:ext cx="2488654" cy="336477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645920" rIns="91436" bIns="45718" numCol="1" rtlCol="0" anchor="t" anchorCtr="0" compatLnSpc="1">
              <a:prstTxWarp prst="textNoShape">
                <a:avLst/>
              </a:prstTxWarp>
            </a:bodyPr>
            <a:lstStyle/>
            <a:p>
              <a:pPr defTabSz="914099" fontAlgn="base">
                <a:spcBef>
                  <a:spcPct val="0"/>
                </a:spcBef>
                <a:spcAft>
                  <a:spcPct val="0"/>
                </a:spcAft>
              </a:pPr>
              <a:r>
                <a:rPr lang="en-US" sz="3200" dirty="0">
                  <a:gradFill>
                    <a:gsLst>
                      <a:gs pos="0">
                        <a:srgbClr val="FFFFFF"/>
                      </a:gs>
                      <a:gs pos="100000">
                        <a:srgbClr val="FFFFFF"/>
                      </a:gs>
                    </a:gsLst>
                    <a:lin ang="5400000" scaled="0"/>
                  </a:gradFill>
                  <a:latin typeface="Segoe UI Light" pitchFamily="34" charset="0"/>
                </a:rPr>
                <a:t>Queues</a:t>
              </a:r>
            </a:p>
            <a:p>
              <a:pPr defTabSz="914099" fontAlgn="base">
                <a:spcBef>
                  <a:spcPct val="0"/>
                </a:spcBef>
                <a:spcAft>
                  <a:spcPct val="0"/>
                </a:spcAft>
              </a:pPr>
              <a:r>
                <a:rPr lang="en-US" sz="1800" dirty="0">
                  <a:gradFill>
                    <a:gsLst>
                      <a:gs pos="0">
                        <a:srgbClr val="FFFFFF"/>
                      </a:gs>
                      <a:gs pos="100000">
                        <a:srgbClr val="FFFFFF"/>
                      </a:gs>
                    </a:gsLst>
                    <a:lin ang="5400000" scaled="0"/>
                  </a:gradFill>
                  <a:latin typeface="+mj-lt"/>
                </a:rPr>
                <a:t>Reliable storage and delivery of messages for an application.</a:t>
              </a:r>
            </a:p>
          </p:txBody>
        </p:sp>
        <p:sp>
          <p:nvSpPr>
            <p:cNvPr id="10" name="Freeform 16"/>
            <p:cNvSpPr>
              <a:spLocks noEditPoints="1"/>
            </p:cNvSpPr>
            <p:nvPr/>
          </p:nvSpPr>
          <p:spPr bwMode="auto">
            <a:xfrm>
              <a:off x="6544309" y="1903414"/>
              <a:ext cx="1377923" cy="672083"/>
            </a:xfrm>
            <a:custGeom>
              <a:avLst/>
              <a:gdLst>
                <a:gd name="T0" fmla="*/ 558 w 570"/>
                <a:gd name="T1" fmla="*/ 0 h 278"/>
                <a:gd name="T2" fmla="*/ 12 w 570"/>
                <a:gd name="T3" fmla="*/ 0 h 278"/>
                <a:gd name="T4" fmla="*/ 0 w 570"/>
                <a:gd name="T5" fmla="*/ 12 h 278"/>
                <a:gd name="T6" fmla="*/ 0 w 570"/>
                <a:gd name="T7" fmla="*/ 266 h 278"/>
                <a:gd name="T8" fmla="*/ 12 w 570"/>
                <a:gd name="T9" fmla="*/ 278 h 278"/>
                <a:gd name="T10" fmla="*/ 558 w 570"/>
                <a:gd name="T11" fmla="*/ 278 h 278"/>
                <a:gd name="T12" fmla="*/ 570 w 570"/>
                <a:gd name="T13" fmla="*/ 266 h 278"/>
                <a:gd name="T14" fmla="*/ 570 w 570"/>
                <a:gd name="T15" fmla="*/ 12 h 278"/>
                <a:gd name="T16" fmla="*/ 558 w 570"/>
                <a:gd name="T17" fmla="*/ 0 h 278"/>
                <a:gd name="T18" fmla="*/ 119 w 570"/>
                <a:gd name="T19" fmla="*/ 243 h 278"/>
                <a:gd name="T20" fmla="*/ 36 w 570"/>
                <a:gd name="T21" fmla="*/ 243 h 278"/>
                <a:gd name="T22" fmla="*/ 36 w 570"/>
                <a:gd name="T23" fmla="*/ 36 h 278"/>
                <a:gd name="T24" fmla="*/ 119 w 570"/>
                <a:gd name="T25" fmla="*/ 36 h 278"/>
                <a:gd name="T26" fmla="*/ 119 w 570"/>
                <a:gd name="T27" fmla="*/ 243 h 278"/>
                <a:gd name="T28" fmla="*/ 223 w 570"/>
                <a:gd name="T29" fmla="*/ 243 h 278"/>
                <a:gd name="T30" fmla="*/ 139 w 570"/>
                <a:gd name="T31" fmla="*/ 243 h 278"/>
                <a:gd name="T32" fmla="*/ 139 w 570"/>
                <a:gd name="T33" fmla="*/ 36 h 278"/>
                <a:gd name="T34" fmla="*/ 223 w 570"/>
                <a:gd name="T35" fmla="*/ 36 h 278"/>
                <a:gd name="T36" fmla="*/ 223 w 570"/>
                <a:gd name="T37" fmla="*/ 243 h 278"/>
                <a:gd name="T38" fmla="*/ 328 w 570"/>
                <a:gd name="T39" fmla="*/ 243 h 278"/>
                <a:gd name="T40" fmla="*/ 243 w 570"/>
                <a:gd name="T41" fmla="*/ 243 h 278"/>
                <a:gd name="T42" fmla="*/ 243 w 570"/>
                <a:gd name="T43" fmla="*/ 36 h 278"/>
                <a:gd name="T44" fmla="*/ 328 w 570"/>
                <a:gd name="T45" fmla="*/ 36 h 278"/>
                <a:gd name="T46" fmla="*/ 328 w 570"/>
                <a:gd name="T47" fmla="*/ 243 h 278"/>
                <a:gd name="T48" fmla="*/ 433 w 570"/>
                <a:gd name="T49" fmla="*/ 243 h 278"/>
                <a:gd name="T50" fmla="*/ 348 w 570"/>
                <a:gd name="T51" fmla="*/ 243 h 278"/>
                <a:gd name="T52" fmla="*/ 348 w 570"/>
                <a:gd name="T53" fmla="*/ 36 h 278"/>
                <a:gd name="T54" fmla="*/ 433 w 570"/>
                <a:gd name="T55" fmla="*/ 36 h 278"/>
                <a:gd name="T56" fmla="*/ 433 w 570"/>
                <a:gd name="T57" fmla="*/ 243 h 278"/>
                <a:gd name="T58" fmla="*/ 536 w 570"/>
                <a:gd name="T59" fmla="*/ 243 h 278"/>
                <a:gd name="T60" fmla="*/ 453 w 570"/>
                <a:gd name="T61" fmla="*/ 243 h 278"/>
                <a:gd name="T62" fmla="*/ 453 w 570"/>
                <a:gd name="T63" fmla="*/ 36 h 278"/>
                <a:gd name="T64" fmla="*/ 536 w 570"/>
                <a:gd name="T65" fmla="*/ 36 h 278"/>
                <a:gd name="T66" fmla="*/ 536 w 570"/>
                <a:gd name="T67" fmla="*/ 243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0" h="278">
                  <a:moveTo>
                    <a:pt x="558" y="0"/>
                  </a:moveTo>
                  <a:cubicBezTo>
                    <a:pt x="12" y="0"/>
                    <a:pt x="12" y="0"/>
                    <a:pt x="12" y="0"/>
                  </a:cubicBezTo>
                  <a:cubicBezTo>
                    <a:pt x="6" y="0"/>
                    <a:pt x="0" y="6"/>
                    <a:pt x="0" y="12"/>
                  </a:cubicBezTo>
                  <a:cubicBezTo>
                    <a:pt x="0" y="266"/>
                    <a:pt x="0" y="266"/>
                    <a:pt x="0" y="266"/>
                  </a:cubicBezTo>
                  <a:cubicBezTo>
                    <a:pt x="0" y="272"/>
                    <a:pt x="6" y="278"/>
                    <a:pt x="12" y="278"/>
                  </a:cubicBezTo>
                  <a:cubicBezTo>
                    <a:pt x="558" y="278"/>
                    <a:pt x="558" y="278"/>
                    <a:pt x="558" y="278"/>
                  </a:cubicBezTo>
                  <a:cubicBezTo>
                    <a:pt x="565" y="278"/>
                    <a:pt x="570" y="272"/>
                    <a:pt x="570" y="266"/>
                  </a:cubicBezTo>
                  <a:cubicBezTo>
                    <a:pt x="570" y="12"/>
                    <a:pt x="570" y="12"/>
                    <a:pt x="570" y="12"/>
                  </a:cubicBezTo>
                  <a:cubicBezTo>
                    <a:pt x="570" y="6"/>
                    <a:pt x="565" y="0"/>
                    <a:pt x="558" y="0"/>
                  </a:cubicBezTo>
                  <a:close/>
                  <a:moveTo>
                    <a:pt x="119" y="243"/>
                  </a:moveTo>
                  <a:cubicBezTo>
                    <a:pt x="36" y="243"/>
                    <a:pt x="36" y="243"/>
                    <a:pt x="36" y="243"/>
                  </a:cubicBezTo>
                  <a:cubicBezTo>
                    <a:pt x="36" y="36"/>
                    <a:pt x="36" y="36"/>
                    <a:pt x="36" y="36"/>
                  </a:cubicBezTo>
                  <a:cubicBezTo>
                    <a:pt x="119" y="36"/>
                    <a:pt x="119" y="36"/>
                    <a:pt x="119" y="36"/>
                  </a:cubicBezTo>
                  <a:lnTo>
                    <a:pt x="119" y="243"/>
                  </a:lnTo>
                  <a:close/>
                  <a:moveTo>
                    <a:pt x="223" y="243"/>
                  </a:moveTo>
                  <a:cubicBezTo>
                    <a:pt x="139" y="243"/>
                    <a:pt x="139" y="243"/>
                    <a:pt x="139" y="243"/>
                  </a:cubicBezTo>
                  <a:cubicBezTo>
                    <a:pt x="139" y="36"/>
                    <a:pt x="139" y="36"/>
                    <a:pt x="139" y="36"/>
                  </a:cubicBezTo>
                  <a:cubicBezTo>
                    <a:pt x="223" y="36"/>
                    <a:pt x="223" y="36"/>
                    <a:pt x="223" y="36"/>
                  </a:cubicBezTo>
                  <a:lnTo>
                    <a:pt x="223" y="243"/>
                  </a:lnTo>
                  <a:close/>
                  <a:moveTo>
                    <a:pt x="328" y="243"/>
                  </a:moveTo>
                  <a:cubicBezTo>
                    <a:pt x="243" y="243"/>
                    <a:pt x="243" y="243"/>
                    <a:pt x="243" y="243"/>
                  </a:cubicBezTo>
                  <a:cubicBezTo>
                    <a:pt x="243" y="36"/>
                    <a:pt x="243" y="36"/>
                    <a:pt x="243" y="36"/>
                  </a:cubicBezTo>
                  <a:cubicBezTo>
                    <a:pt x="328" y="36"/>
                    <a:pt x="328" y="36"/>
                    <a:pt x="328" y="36"/>
                  </a:cubicBezTo>
                  <a:lnTo>
                    <a:pt x="328" y="243"/>
                  </a:lnTo>
                  <a:close/>
                  <a:moveTo>
                    <a:pt x="433" y="243"/>
                  </a:moveTo>
                  <a:cubicBezTo>
                    <a:pt x="348" y="243"/>
                    <a:pt x="348" y="243"/>
                    <a:pt x="348" y="243"/>
                  </a:cubicBezTo>
                  <a:cubicBezTo>
                    <a:pt x="348" y="36"/>
                    <a:pt x="348" y="36"/>
                    <a:pt x="348" y="36"/>
                  </a:cubicBezTo>
                  <a:cubicBezTo>
                    <a:pt x="433" y="36"/>
                    <a:pt x="433" y="36"/>
                    <a:pt x="433" y="36"/>
                  </a:cubicBezTo>
                  <a:lnTo>
                    <a:pt x="433" y="243"/>
                  </a:lnTo>
                  <a:close/>
                  <a:moveTo>
                    <a:pt x="536" y="243"/>
                  </a:moveTo>
                  <a:cubicBezTo>
                    <a:pt x="453" y="243"/>
                    <a:pt x="453" y="243"/>
                    <a:pt x="453" y="243"/>
                  </a:cubicBezTo>
                  <a:cubicBezTo>
                    <a:pt x="453" y="36"/>
                    <a:pt x="453" y="36"/>
                    <a:pt x="453" y="36"/>
                  </a:cubicBezTo>
                  <a:cubicBezTo>
                    <a:pt x="536" y="36"/>
                    <a:pt x="536" y="36"/>
                    <a:pt x="536" y="36"/>
                  </a:cubicBezTo>
                  <a:lnTo>
                    <a:pt x="536" y="2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4" name="Group 23"/>
          <p:cNvGrpSpPr/>
          <p:nvPr/>
        </p:nvGrpSpPr>
        <p:grpSpPr>
          <a:xfrm>
            <a:off x="519113" y="1746611"/>
            <a:ext cx="2488654" cy="3364778"/>
            <a:chOff x="3254028" y="1446214"/>
            <a:chExt cx="2488654" cy="3364778"/>
          </a:xfrm>
        </p:grpSpPr>
        <p:sp>
          <p:nvSpPr>
            <p:cNvPr id="12" name="Rectangle 11"/>
            <p:cNvSpPr/>
            <p:nvPr/>
          </p:nvSpPr>
          <p:spPr bwMode="auto">
            <a:xfrm>
              <a:off x="3254028" y="1446214"/>
              <a:ext cx="2488654" cy="336477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645920" rIns="91436" bIns="45718" numCol="1" rtlCol="0" anchor="t" anchorCtr="0" compatLnSpc="1">
              <a:prstTxWarp prst="textNoShape">
                <a:avLst/>
              </a:prstTxWarp>
            </a:bodyPr>
            <a:lstStyle/>
            <a:p>
              <a:pPr defTabSz="914099" fontAlgn="base">
                <a:spcBef>
                  <a:spcPct val="0"/>
                </a:spcBef>
                <a:spcAft>
                  <a:spcPct val="0"/>
                </a:spcAft>
              </a:pPr>
              <a:r>
                <a:rPr lang="en-US" sz="3200" dirty="0" smtClean="0">
                  <a:gradFill>
                    <a:gsLst>
                      <a:gs pos="0">
                        <a:srgbClr val="FFFFFF"/>
                      </a:gs>
                      <a:gs pos="100000">
                        <a:srgbClr val="FFFFFF"/>
                      </a:gs>
                    </a:gsLst>
                    <a:lin ang="5400000" scaled="0"/>
                  </a:gradFill>
                  <a:latin typeface="Segoe UI Light" pitchFamily="34" charset="0"/>
                </a:rPr>
                <a:t>Blobs</a:t>
              </a:r>
              <a:endParaRPr lang="en-US" sz="2800" dirty="0" smtClean="0">
                <a:gradFill>
                  <a:gsLst>
                    <a:gs pos="0">
                      <a:srgbClr val="FFFFFF"/>
                    </a:gs>
                    <a:gs pos="100000">
                      <a:srgbClr val="FFFFFF"/>
                    </a:gs>
                  </a:gsLst>
                  <a:lin ang="5400000" scaled="0"/>
                </a:gradFill>
                <a:latin typeface="Segoe UI Light" pitchFamily="34" charset="0"/>
              </a:endParaRPr>
            </a:p>
            <a:p>
              <a:pPr defTabSz="914099" fontAlgn="base">
                <a:spcBef>
                  <a:spcPct val="0"/>
                </a:spcBef>
                <a:spcAft>
                  <a:spcPct val="0"/>
                </a:spcAft>
              </a:pPr>
              <a:r>
                <a:rPr lang="en-US" sz="1800" dirty="0">
                  <a:gradFill>
                    <a:gsLst>
                      <a:gs pos="0">
                        <a:srgbClr val="FFFFFF"/>
                      </a:gs>
                      <a:gs pos="100000">
                        <a:srgbClr val="FFFFFF"/>
                      </a:gs>
                    </a:gsLst>
                    <a:lin ang="5400000" scaled="0"/>
                  </a:gradFill>
                  <a:latin typeface="+mj-lt"/>
                </a:rPr>
                <a:t>Simple named files along with metadata for the </a:t>
              </a:r>
              <a:r>
                <a:rPr lang="en-US" sz="1800" dirty="0" smtClean="0">
                  <a:gradFill>
                    <a:gsLst>
                      <a:gs pos="0">
                        <a:srgbClr val="FFFFFF"/>
                      </a:gs>
                      <a:gs pos="100000">
                        <a:srgbClr val="FFFFFF"/>
                      </a:gs>
                    </a:gsLst>
                    <a:lin ang="5400000" scaled="0"/>
                  </a:gradFill>
                  <a:latin typeface="+mj-lt"/>
                </a:rPr>
                <a:t>file. </a:t>
              </a:r>
              <a:endParaRPr lang="en-US" sz="1800" dirty="0">
                <a:gradFill>
                  <a:gsLst>
                    <a:gs pos="0">
                      <a:srgbClr val="FFFFFF"/>
                    </a:gs>
                    <a:gs pos="100000">
                      <a:srgbClr val="FFFFFF"/>
                    </a:gs>
                  </a:gsLst>
                  <a:lin ang="5400000" scaled="0"/>
                </a:gradFill>
                <a:latin typeface="+mj-lt"/>
              </a:endParaRPr>
            </a:p>
          </p:txBody>
        </p:sp>
        <p:sp>
          <p:nvSpPr>
            <p:cNvPr id="13" name="Freeform 12"/>
            <p:cNvSpPr>
              <a:spLocks noEditPoints="1"/>
            </p:cNvSpPr>
            <p:nvPr/>
          </p:nvSpPr>
          <p:spPr bwMode="auto">
            <a:xfrm>
              <a:off x="3919373" y="1741651"/>
              <a:ext cx="1157964" cy="1020956"/>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6"/>
          <p:cNvGrpSpPr/>
          <p:nvPr/>
        </p:nvGrpSpPr>
        <p:grpSpPr>
          <a:xfrm>
            <a:off x="3159559" y="1746611"/>
            <a:ext cx="2488654" cy="3364778"/>
            <a:chOff x="3159559" y="1746611"/>
            <a:chExt cx="2488654" cy="3364778"/>
          </a:xfrm>
        </p:grpSpPr>
        <p:sp>
          <p:nvSpPr>
            <p:cNvPr id="15" name="Rectangle 14"/>
            <p:cNvSpPr/>
            <p:nvPr/>
          </p:nvSpPr>
          <p:spPr bwMode="auto">
            <a:xfrm>
              <a:off x="3159559" y="1746611"/>
              <a:ext cx="2488654" cy="336477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1645920" rIns="91436" bIns="45718" numCol="1" rtlCol="0" anchor="t" anchorCtr="0" compatLnSpc="1">
              <a:prstTxWarp prst="textNoShape">
                <a:avLst/>
              </a:prstTxWarp>
            </a:bodyPr>
            <a:lstStyle/>
            <a:p>
              <a:pPr defTabSz="914099" fontAlgn="base">
                <a:spcBef>
                  <a:spcPct val="0"/>
                </a:spcBef>
                <a:spcAft>
                  <a:spcPct val="0"/>
                </a:spcAft>
              </a:pPr>
              <a:r>
                <a:rPr lang="en-US" sz="3200" dirty="0">
                  <a:gradFill>
                    <a:gsLst>
                      <a:gs pos="0">
                        <a:srgbClr val="FFFFFF"/>
                      </a:gs>
                      <a:gs pos="100000">
                        <a:srgbClr val="FFFFFF"/>
                      </a:gs>
                    </a:gsLst>
                    <a:lin ang="5400000" scaled="0"/>
                  </a:gradFill>
                  <a:latin typeface="Segoe UI Light" pitchFamily="34" charset="0"/>
                </a:rPr>
                <a:t>Drives</a:t>
              </a:r>
            </a:p>
            <a:p>
              <a:pPr defTabSz="914099" fontAlgn="base">
                <a:spcBef>
                  <a:spcPct val="0"/>
                </a:spcBef>
                <a:spcAft>
                  <a:spcPct val="0"/>
                </a:spcAft>
              </a:pPr>
              <a:r>
                <a:rPr lang="en-US" sz="1800" dirty="0">
                  <a:gradFill>
                    <a:gsLst>
                      <a:gs pos="0">
                        <a:srgbClr val="FFFFFF"/>
                      </a:gs>
                      <a:gs pos="100000">
                        <a:srgbClr val="FFFFFF"/>
                      </a:gs>
                    </a:gsLst>
                    <a:lin ang="5400000" scaled="0"/>
                  </a:gradFill>
                  <a:latin typeface="+mj-lt"/>
                </a:rPr>
                <a:t>Durable NTFS volumes for Windows Azure applications to use. Based on Blobs.</a:t>
              </a:r>
            </a:p>
          </p:txBody>
        </p:sp>
        <p:sp>
          <p:nvSpPr>
            <p:cNvPr id="26" name="Freeform 79"/>
            <p:cNvSpPr>
              <a:spLocks noEditPoints="1"/>
            </p:cNvSpPr>
            <p:nvPr/>
          </p:nvSpPr>
          <p:spPr bwMode="black">
            <a:xfrm>
              <a:off x="3936420" y="1898650"/>
              <a:ext cx="934932" cy="1263911"/>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09622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10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20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nodeType="withEffect">
                                  <p:stCondLst>
                                    <p:cond delay="30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Blob Storage</a:t>
            </a:r>
            <a:endParaRPr lang="en-US" dirty="0"/>
          </a:p>
        </p:txBody>
      </p:sp>
    </p:spTree>
    <p:extLst>
      <p:ext uri="{BB962C8B-B14F-4D97-AF65-F5344CB8AC3E}">
        <p14:creationId xmlns:p14="http://schemas.microsoft.com/office/powerpoint/2010/main" val="2289007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Storage Concepts</a:t>
            </a:r>
            <a:endParaRPr lang="en-US" dirty="0"/>
          </a:p>
        </p:txBody>
      </p:sp>
      <p:sp>
        <p:nvSpPr>
          <p:cNvPr id="66" name="Rounded Rectangle 65"/>
          <p:cNvSpPr/>
          <p:nvPr/>
        </p:nvSpPr>
        <p:spPr>
          <a:xfrm>
            <a:off x="5597591" y="1803399"/>
            <a:ext cx="2200710"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Blob</a:t>
            </a:r>
          </a:p>
        </p:txBody>
      </p:sp>
      <p:sp>
        <p:nvSpPr>
          <p:cNvPr id="69" name="Rounded Rectangle 68"/>
          <p:cNvSpPr/>
          <p:nvPr/>
        </p:nvSpPr>
        <p:spPr>
          <a:xfrm>
            <a:off x="3024286" y="1803400"/>
            <a:ext cx="2444678"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Container</a:t>
            </a:r>
          </a:p>
        </p:txBody>
      </p:sp>
      <p:sp>
        <p:nvSpPr>
          <p:cNvPr id="72" name="Rounded Rectangle 71"/>
          <p:cNvSpPr/>
          <p:nvPr/>
        </p:nvSpPr>
        <p:spPr>
          <a:xfrm>
            <a:off x="519113" y="1803400"/>
            <a:ext cx="2361146"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lvl="0"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sp>
        <p:nvSpPr>
          <p:cNvPr id="100" name="Rectangle 99"/>
          <p:cNvSpPr/>
          <p:nvPr/>
        </p:nvSpPr>
        <p:spPr bwMode="auto">
          <a:xfrm>
            <a:off x="519113" y="1136378"/>
            <a:ext cx="9791004" cy="457200"/>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000" dirty="0" smtClean="0">
                <a:solidFill>
                  <a:srgbClr val="FFFFFF">
                    <a:alpha val="99000"/>
                  </a:srgbClr>
                </a:solidFill>
                <a:latin typeface="Consolas" pitchFamily="49" charset="0"/>
                <a:cs typeface="Consolas" pitchFamily="49" charset="0"/>
              </a:rPr>
              <a:t>http://&lt;account&gt;.</a:t>
            </a:r>
            <a:r>
              <a:rPr lang="en-US" sz="2000" b="1" dirty="0" smtClean="0">
                <a:solidFill>
                  <a:srgbClr val="FFFFFF">
                    <a:alpha val="99000"/>
                  </a:srgbClr>
                </a:solidFill>
                <a:latin typeface="Consolas" pitchFamily="49" charset="0"/>
                <a:cs typeface="Consolas" pitchFamily="49" charset="0"/>
              </a:rPr>
              <a:t>blob</a:t>
            </a:r>
            <a:r>
              <a:rPr lang="en-US" sz="2000" dirty="0" smtClean="0">
                <a:solidFill>
                  <a:srgbClr val="FFFFFF">
                    <a:alpha val="99000"/>
                  </a:srgbClr>
                </a:solidFill>
                <a:latin typeface="Consolas" pitchFamily="49" charset="0"/>
                <a:cs typeface="Consolas" pitchFamily="49" charset="0"/>
              </a:rPr>
              <a:t>.core.windows.net/&lt;container&gt;/&lt;blobname&gt;</a:t>
            </a:r>
          </a:p>
        </p:txBody>
      </p:sp>
      <p:sp>
        <p:nvSpPr>
          <p:cNvPr id="101" name="Down Arrow 100"/>
          <p:cNvSpPr/>
          <p:nvPr/>
        </p:nvSpPr>
        <p:spPr bwMode="auto">
          <a:xfrm rot="10800000">
            <a:off x="2555347" y="1544151"/>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2" name="Down Arrow 101"/>
          <p:cNvSpPr/>
          <p:nvPr/>
        </p:nvSpPr>
        <p:spPr bwMode="auto">
          <a:xfrm rot="10800000">
            <a:off x="7220577" y="1516744"/>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05" name="Rounded Rectangle 104"/>
          <p:cNvSpPr/>
          <p:nvPr/>
        </p:nvSpPr>
        <p:spPr>
          <a:xfrm>
            <a:off x="7929368" y="1803399"/>
            <a:ext cx="2380749" cy="429606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tIns="274320"/>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Pages/ Blocks</a:t>
            </a:r>
          </a:p>
        </p:txBody>
      </p:sp>
      <p:sp>
        <p:nvSpPr>
          <p:cNvPr id="103" name="Down Arrow 102"/>
          <p:cNvSpPr/>
          <p:nvPr/>
        </p:nvSpPr>
        <p:spPr bwMode="auto">
          <a:xfrm rot="10800000">
            <a:off x="8857078" y="1527957"/>
            <a:ext cx="302165" cy="394210"/>
          </a:xfrm>
          <a:prstGeom prst="downArrow">
            <a:avLst/>
          </a:prstGeom>
          <a:solidFill>
            <a:schemeClr val="accent1"/>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cxnSp>
        <p:nvCxnSpPr>
          <p:cNvPr id="4" name="Straight Connector 3"/>
          <p:cNvCxnSpPr/>
          <p:nvPr/>
        </p:nvCxnSpPr>
        <p:spPr>
          <a:xfrm>
            <a:off x="2295959" y="4551218"/>
            <a:ext cx="1537854" cy="10183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V="1">
            <a:off x="2285568" y="3647209"/>
            <a:ext cx="1496291" cy="10494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956708" y="4230654"/>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smtClean="0">
                <a:solidFill>
                  <a:schemeClr val="lt1">
                    <a:alpha val="99000"/>
                  </a:schemeClr>
                </a:solidFill>
              </a:rPr>
              <a:t>contoso</a:t>
            </a:r>
            <a:endParaRPr lang="en-US" sz="2000" dirty="0">
              <a:solidFill>
                <a:schemeClr val="lt1">
                  <a:alpha val="99000"/>
                </a:schemeClr>
              </a:solidFill>
            </a:endParaRPr>
          </a:p>
        </p:txBody>
      </p:sp>
      <p:cxnSp>
        <p:nvCxnSpPr>
          <p:cNvPr id="119" name="Straight Connector 118"/>
          <p:cNvCxnSpPr/>
          <p:nvPr/>
        </p:nvCxnSpPr>
        <p:spPr>
          <a:xfrm>
            <a:off x="4893686" y="5434445"/>
            <a:ext cx="1028700"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4820950" y="3709554"/>
            <a:ext cx="1273463" cy="66501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V="1">
            <a:off x="4820950" y="3086100"/>
            <a:ext cx="1195386" cy="75853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7325159" y="4239491"/>
            <a:ext cx="1589809" cy="90400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endCxn id="111" idx="1"/>
          </p:cNvCxnSpPr>
          <p:nvPr/>
        </p:nvCxnSpPr>
        <p:spPr>
          <a:xfrm flipV="1">
            <a:off x="7314768" y="3737075"/>
            <a:ext cx="1011020" cy="6686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5905004" y="2773645"/>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PIC01.JPG</a:t>
            </a:r>
          </a:p>
        </p:txBody>
      </p:sp>
      <p:sp>
        <p:nvSpPr>
          <p:cNvPr id="111" name="Rounded Rectangle 18"/>
          <p:cNvSpPr/>
          <p:nvPr/>
        </p:nvSpPr>
        <p:spPr>
          <a:xfrm>
            <a:off x="8325788" y="3385646"/>
            <a:ext cx="1585469" cy="70285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5" name="Rectangle 114"/>
          <p:cNvSpPr/>
          <p:nvPr/>
        </p:nvSpPr>
        <p:spPr>
          <a:xfrm>
            <a:off x="8325579" y="452087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Block/Page</a:t>
            </a:r>
          </a:p>
        </p:txBody>
      </p:sp>
      <p:sp>
        <p:nvSpPr>
          <p:cNvPr id="117" name="Rectangle 116"/>
          <p:cNvSpPr/>
          <p:nvPr/>
        </p:nvSpPr>
        <p:spPr>
          <a:xfrm>
            <a:off x="5905003" y="3916648"/>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smtClean="0">
                <a:solidFill>
                  <a:schemeClr val="lt1">
                    <a:alpha val="99000"/>
                  </a:schemeClr>
                </a:solidFill>
              </a:rPr>
              <a:t>PIC02.JPG</a:t>
            </a:r>
            <a:endParaRPr lang="en-US" sz="2000" dirty="0">
              <a:solidFill>
                <a:schemeClr val="lt1">
                  <a:alpha val="99000"/>
                </a:schemeClr>
              </a:solidFill>
            </a:endParaRPr>
          </a:p>
        </p:txBody>
      </p:sp>
      <p:sp>
        <p:nvSpPr>
          <p:cNvPr id="79" name="Rectangle 78"/>
          <p:cNvSpPr/>
          <p:nvPr/>
        </p:nvSpPr>
        <p:spPr>
          <a:xfrm>
            <a:off x="3520220" y="3383250"/>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images</a:t>
            </a:r>
          </a:p>
        </p:txBody>
      </p:sp>
      <p:sp>
        <p:nvSpPr>
          <p:cNvPr id="98" name="Rounded Rectangle 97"/>
          <p:cNvSpPr/>
          <p:nvPr/>
        </p:nvSpPr>
        <p:spPr>
          <a:xfrm>
            <a:off x="5905004" y="507805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smtClean="0">
                <a:solidFill>
                  <a:schemeClr val="lt1">
                    <a:alpha val="99000"/>
                  </a:schemeClr>
                </a:solidFill>
              </a:rPr>
              <a:t>VID1.AVI</a:t>
            </a:r>
            <a:endParaRPr lang="en-US" sz="2000" dirty="0">
              <a:solidFill>
                <a:schemeClr val="lt1">
                  <a:alpha val="99000"/>
                </a:schemeClr>
              </a:solidFill>
            </a:endParaRPr>
          </a:p>
        </p:txBody>
      </p:sp>
      <p:sp>
        <p:nvSpPr>
          <p:cNvPr id="92" name="Rectangle 91"/>
          <p:cNvSpPr/>
          <p:nvPr/>
        </p:nvSpPr>
        <p:spPr>
          <a:xfrm>
            <a:off x="3520220" y="5078059"/>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a:solidFill>
                  <a:schemeClr val="lt1">
                    <a:alpha val="99000"/>
                  </a:schemeClr>
                </a:solidFill>
              </a:rPr>
              <a:t>videos</a:t>
            </a:r>
          </a:p>
        </p:txBody>
      </p:sp>
    </p:spTree>
    <p:extLst>
      <p:ext uri="{BB962C8B-B14F-4D97-AF65-F5344CB8AC3E}">
        <p14:creationId xmlns:p14="http://schemas.microsoft.com/office/powerpoint/2010/main" val="2041960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2000" tmFilter="0, 0; .2, .5; .8, .5; 1, 0"/>
                                        <p:tgtEl>
                                          <p:spTgt spid="72"/>
                                        </p:tgtEl>
                                      </p:cBhvr>
                                    </p:animEffect>
                                    <p:animScale>
                                      <p:cBhvr>
                                        <p:cTn id="12" dur="1000" autoRev="1" fill="hold"/>
                                        <p:tgtEl>
                                          <p:spTgt spid="72"/>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fade">
                                      <p:cBhvr>
                                        <p:cTn id="17" dur="500"/>
                                        <p:tgtEl>
                                          <p:spTgt spid="101"/>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2000" tmFilter="0, 0; .2, .5; .8, .5; 1, 0"/>
                                        <p:tgtEl>
                                          <p:spTgt spid="69"/>
                                        </p:tgtEl>
                                      </p:cBhvr>
                                    </p:animEffect>
                                    <p:animScale>
                                      <p:cBhvr>
                                        <p:cTn id="22" dur="1000" autoRev="1" fill="hold"/>
                                        <p:tgtEl>
                                          <p:spTgt spid="69"/>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fade">
                                      <p:cBhvr>
                                        <p:cTn id="27" dur="500"/>
                                        <p:tgtEl>
                                          <p:spTgt spid="102"/>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grpId="0" nodeType="clickEffect">
                                  <p:stCondLst>
                                    <p:cond delay="0"/>
                                  </p:stCondLst>
                                  <p:childTnLst>
                                    <p:animEffect transition="out" filter="fade">
                                      <p:cBhvr>
                                        <p:cTn id="31" dur="2000" tmFilter="0, 0; .2, .5; .8, .5; 1, 0"/>
                                        <p:tgtEl>
                                          <p:spTgt spid="66"/>
                                        </p:tgtEl>
                                      </p:cBhvr>
                                    </p:animEffect>
                                    <p:animScale>
                                      <p:cBhvr>
                                        <p:cTn id="32" dur="1000" autoRev="1" fill="hold"/>
                                        <p:tgtEl>
                                          <p:spTgt spid="66"/>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3"/>
                                        </p:tgtEl>
                                        <p:attrNameLst>
                                          <p:attrName>style.visibility</p:attrName>
                                        </p:attrNameLst>
                                      </p:cBhvr>
                                      <p:to>
                                        <p:strVal val="visible"/>
                                      </p:to>
                                    </p:set>
                                    <p:animEffect transition="in" filter="fade">
                                      <p:cBhvr>
                                        <p:cTn id="37"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9" grpId="0" animBg="1"/>
      <p:bldP spid="72" grpId="0" animBg="1"/>
      <p:bldP spid="100" grpId="0" animBg="1"/>
      <p:bldP spid="101" grpId="0" animBg="1"/>
      <p:bldP spid="102" grpId="0" animBg="1"/>
      <p:bldP spid="10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Blob Details</a:t>
            </a:r>
            <a:endParaRPr lang="en-US" dirty="0"/>
          </a:p>
        </p:txBody>
      </p:sp>
      <p:sp>
        <p:nvSpPr>
          <p:cNvPr id="3" name="Content Placeholder 2"/>
          <p:cNvSpPr>
            <a:spLocks noGrp="1"/>
          </p:cNvSpPr>
          <p:nvPr>
            <p:ph type="body" sz="quarter" idx="10"/>
          </p:nvPr>
        </p:nvSpPr>
        <p:spPr>
          <a:xfrm>
            <a:off x="519113" y="2700678"/>
            <a:ext cx="4032106" cy="1107996"/>
          </a:xfrm>
        </p:spPr>
        <p:txBody>
          <a:bodyPr/>
          <a:lstStyle/>
          <a:p>
            <a:pPr algn="r"/>
            <a:r>
              <a:rPr lang="en-US" dirty="0" smtClean="0">
                <a:solidFill>
                  <a:schemeClr val="accent2">
                    <a:alpha val="99000"/>
                  </a:schemeClr>
                </a:solidFill>
              </a:rPr>
              <a:t>Main Web Service Operations</a:t>
            </a:r>
          </a:p>
        </p:txBody>
      </p:sp>
      <p:sp>
        <p:nvSpPr>
          <p:cNvPr id="8" name="Rectangle 7"/>
          <p:cNvSpPr/>
          <p:nvPr/>
        </p:nvSpPr>
        <p:spPr bwMode="auto">
          <a:xfrm>
            <a:off x="4956032" y="1446214"/>
            <a:ext cx="6715268" cy="3616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1645920" bIns="45718" numCol="1" rtlCol="0" anchor="ctr" anchorCtr="0" compatLnSpc="1">
            <a:prstTxWarp prst="textNoShape">
              <a:avLst/>
            </a:prstTxWarp>
          </a:bodyPr>
          <a:lstStyle/>
          <a:p>
            <a:pPr defTabSz="914099" fontAlgn="base">
              <a:spcBef>
                <a:spcPct val="0"/>
              </a:spcBef>
              <a:spcAft>
                <a:spcPct val="0"/>
              </a:spcAft>
            </a:pPr>
            <a:r>
              <a:rPr lang="en-US" sz="2800" dirty="0" err="1">
                <a:gradFill>
                  <a:gsLst>
                    <a:gs pos="0">
                      <a:srgbClr val="FFFFFF"/>
                    </a:gs>
                    <a:gs pos="100000">
                      <a:srgbClr val="FFFFFF"/>
                    </a:gs>
                  </a:gsLst>
                  <a:lin ang="5400000" scaled="0"/>
                </a:gradFill>
              </a:rPr>
              <a:t>PutBlob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GetBlob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DeleteBlob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CopyBlob</a:t>
            </a:r>
            <a:endParaRPr lang="en-US" sz="2800" dirty="0">
              <a:gradFill>
                <a:gsLst>
                  <a:gs pos="0">
                    <a:srgbClr val="FFFFFF"/>
                  </a:gs>
                  <a:gs pos="100000">
                    <a:srgbClr val="FFFFFF"/>
                  </a:gs>
                </a:gsLst>
                <a:lin ang="5400000" scaled="0"/>
              </a:gradFill>
            </a:endParaRPr>
          </a:p>
          <a:p>
            <a:pPr defTabSz="914099" fontAlgn="base">
              <a:spcBef>
                <a:spcPct val="0"/>
              </a:spcBef>
              <a:spcAft>
                <a:spcPct val="0"/>
              </a:spcAft>
            </a:pPr>
            <a:r>
              <a:rPr lang="en-US" sz="2800" dirty="0" err="1">
                <a:gradFill>
                  <a:gsLst>
                    <a:gs pos="0">
                      <a:srgbClr val="FFFFFF"/>
                    </a:gs>
                    <a:gs pos="100000">
                      <a:srgbClr val="FFFFFF"/>
                    </a:gs>
                  </a:gsLst>
                  <a:lin ang="5400000" scaled="0"/>
                </a:gradFill>
              </a:rPr>
              <a:t>SnapshotBlob</a:t>
            </a:r>
            <a:r>
              <a:rPr lang="en-US" sz="2800" dirty="0">
                <a:gradFill>
                  <a:gsLst>
                    <a:gs pos="0">
                      <a:srgbClr val="FFFFFF"/>
                    </a:gs>
                    <a:gs pos="100000">
                      <a:srgbClr val="FFFFFF"/>
                    </a:gs>
                  </a:gsLst>
                  <a:lin ang="5400000" scaled="0"/>
                </a:gradFill>
              </a:rPr>
              <a:t> </a:t>
            </a:r>
          </a:p>
          <a:p>
            <a:pPr defTabSz="914099" fontAlgn="base">
              <a:spcBef>
                <a:spcPct val="0"/>
              </a:spcBef>
              <a:spcAft>
                <a:spcPct val="0"/>
              </a:spcAft>
            </a:pPr>
            <a:r>
              <a:rPr lang="en-US" sz="2800" dirty="0" err="1">
                <a:gradFill>
                  <a:gsLst>
                    <a:gs pos="0">
                      <a:srgbClr val="FFFFFF"/>
                    </a:gs>
                    <a:gs pos="100000">
                      <a:srgbClr val="FFFFFF"/>
                    </a:gs>
                  </a:gsLst>
                  <a:lin ang="5400000" scaled="0"/>
                </a:gradFill>
              </a:rPr>
              <a:t>LeaseBlob</a:t>
            </a:r>
            <a:r>
              <a:rPr lang="en-US" sz="2800" dirty="0">
                <a:gradFill>
                  <a:gsLst>
                    <a:gs pos="0">
                      <a:srgbClr val="FFFFFF"/>
                    </a:gs>
                    <a:gs pos="100000">
                      <a:srgbClr val="FFFFFF"/>
                    </a:gs>
                  </a:gsLst>
                  <a:lin ang="5400000" scaled="0"/>
                </a:gradFill>
              </a:rPr>
              <a:t> </a:t>
            </a:r>
          </a:p>
        </p:txBody>
      </p:sp>
      <p:sp>
        <p:nvSpPr>
          <p:cNvPr id="10" name="Freeform 9"/>
          <p:cNvSpPr>
            <a:spLocks noEditPoints="1"/>
          </p:cNvSpPr>
          <p:nvPr/>
        </p:nvSpPr>
        <p:spPr bwMode="auto">
          <a:xfrm>
            <a:off x="9737331" y="1686441"/>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588124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Blob Details</a:t>
            </a:r>
            <a:endParaRPr lang="en-US" dirty="0"/>
          </a:p>
        </p:txBody>
      </p:sp>
      <p:sp>
        <p:nvSpPr>
          <p:cNvPr id="3" name="Content Placeholder 2"/>
          <p:cNvSpPr>
            <a:spLocks noGrp="1"/>
          </p:cNvSpPr>
          <p:nvPr>
            <p:ph type="body" sz="quarter" idx="10"/>
          </p:nvPr>
        </p:nvSpPr>
        <p:spPr>
          <a:xfrm>
            <a:off x="519113" y="2700678"/>
            <a:ext cx="4032106" cy="1661993"/>
          </a:xfrm>
        </p:spPr>
        <p:txBody>
          <a:bodyPr/>
          <a:lstStyle/>
          <a:p>
            <a:pPr algn="r"/>
            <a:r>
              <a:rPr lang="en-US" dirty="0">
                <a:solidFill>
                  <a:schemeClr val="accent2">
                    <a:alpha val="99000"/>
                  </a:schemeClr>
                </a:solidFill>
              </a:rPr>
              <a:t>Associate </a:t>
            </a:r>
            <a:r>
              <a:rPr lang="en-US" dirty="0" smtClean="0">
                <a:solidFill>
                  <a:schemeClr val="accent2">
                    <a:alpha val="99000"/>
                  </a:schemeClr>
                </a:solidFill>
              </a:rPr>
              <a:t/>
            </a:r>
            <a:br>
              <a:rPr lang="en-US" dirty="0" smtClean="0">
                <a:solidFill>
                  <a:schemeClr val="accent2">
                    <a:alpha val="99000"/>
                  </a:schemeClr>
                </a:solidFill>
              </a:rPr>
            </a:br>
            <a:r>
              <a:rPr lang="en-US" dirty="0" smtClean="0">
                <a:solidFill>
                  <a:schemeClr val="accent2">
                    <a:alpha val="99000"/>
                  </a:schemeClr>
                </a:solidFill>
              </a:rPr>
              <a:t>Metadata </a:t>
            </a:r>
            <a:br>
              <a:rPr lang="en-US" dirty="0" smtClean="0">
                <a:solidFill>
                  <a:schemeClr val="accent2">
                    <a:alpha val="99000"/>
                  </a:schemeClr>
                </a:solidFill>
              </a:rPr>
            </a:br>
            <a:r>
              <a:rPr lang="en-US" dirty="0" smtClean="0">
                <a:solidFill>
                  <a:schemeClr val="accent2">
                    <a:alpha val="99000"/>
                  </a:schemeClr>
                </a:solidFill>
              </a:rPr>
              <a:t>with </a:t>
            </a:r>
            <a:r>
              <a:rPr lang="en-US" dirty="0">
                <a:solidFill>
                  <a:schemeClr val="accent2">
                    <a:alpha val="99000"/>
                  </a:schemeClr>
                </a:solidFill>
              </a:rPr>
              <a:t>Blob</a:t>
            </a:r>
          </a:p>
        </p:txBody>
      </p:sp>
      <p:sp>
        <p:nvSpPr>
          <p:cNvPr id="6" name="Rectangle 5"/>
          <p:cNvSpPr/>
          <p:nvPr/>
        </p:nvSpPr>
        <p:spPr bwMode="auto">
          <a:xfrm>
            <a:off x="4956032" y="1446214"/>
            <a:ext cx="6715268" cy="44816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2468880" bIns="45718" numCol="1" rtlCol="0" anchor="ctr" anchorCtr="0" compatLnSpc="1">
            <a:prstTxWarp prst="textNoShape">
              <a:avLst/>
            </a:prstTxWarp>
          </a:bodyPr>
          <a:lstStyle/>
          <a:p>
            <a:pPr defTabSz="914099" fontAlgn="base">
              <a:spcBef>
                <a:spcPct val="0"/>
              </a:spcBef>
              <a:spcAft>
                <a:spcPct val="0"/>
              </a:spcAft>
            </a:pPr>
            <a:r>
              <a:rPr lang="en-US" dirty="0">
                <a:gradFill>
                  <a:gsLst>
                    <a:gs pos="0">
                      <a:srgbClr val="FFFFFF"/>
                    </a:gs>
                    <a:gs pos="100000">
                      <a:srgbClr val="FFFFFF"/>
                    </a:gs>
                  </a:gsLst>
                  <a:lin ang="5400000" scaled="0"/>
                </a:gradFill>
              </a:rPr>
              <a:t>Standard HTTP metadata/headers </a:t>
            </a:r>
            <a:br>
              <a:rPr lang="en-US" dirty="0">
                <a:gradFill>
                  <a:gsLst>
                    <a:gs pos="0">
                      <a:srgbClr val="FFFFFF"/>
                    </a:gs>
                    <a:gs pos="100000">
                      <a:srgbClr val="FFFFFF"/>
                    </a:gs>
                  </a:gsLst>
                  <a:lin ang="5400000" scaled="0"/>
                </a:gradFill>
              </a:rPr>
            </a:br>
            <a:r>
              <a:rPr lang="en-US" dirty="0">
                <a:gradFill>
                  <a:gsLst>
                    <a:gs pos="0">
                      <a:srgbClr val="FFFFFF"/>
                    </a:gs>
                    <a:gs pos="100000">
                      <a:srgbClr val="FFFFFF"/>
                    </a:gs>
                  </a:gsLst>
                  <a:lin ang="5400000" scaled="0"/>
                </a:gradFill>
              </a:rPr>
              <a:t>(Cache-Control, Content-Encoding, Content-Type, </a:t>
            </a:r>
            <a:r>
              <a:rPr lang="en-US" dirty="0" err="1">
                <a:gradFill>
                  <a:gsLst>
                    <a:gs pos="0">
                      <a:srgbClr val="FFFFFF"/>
                    </a:gs>
                    <a:gs pos="100000">
                      <a:srgbClr val="FFFFFF"/>
                    </a:gs>
                  </a:gsLst>
                  <a:lin ang="5400000" scaled="0"/>
                </a:gradFill>
              </a:rPr>
              <a:t>etc</a:t>
            </a:r>
            <a:r>
              <a:rPr lang="en-US" dirty="0" smtClean="0">
                <a:gradFill>
                  <a:gsLst>
                    <a:gs pos="0">
                      <a:srgbClr val="FFFFFF"/>
                    </a:gs>
                    <a:gs pos="100000">
                      <a:srgbClr val="FFFFFF"/>
                    </a:gs>
                  </a:gsLst>
                  <a:lin ang="5400000" scaled="0"/>
                </a:gradFill>
              </a:rPr>
              <a:t>)</a:t>
            </a:r>
          </a:p>
          <a:p>
            <a:pPr defTabSz="914099" fontAlgn="base">
              <a:spcBef>
                <a:spcPct val="0"/>
              </a:spcBef>
              <a:spcAft>
                <a:spcPct val="0"/>
              </a:spcAft>
            </a:pPr>
            <a:endParaRPr lang="en-US" dirty="0">
              <a:gradFill>
                <a:gsLst>
                  <a:gs pos="0">
                    <a:srgbClr val="FFFFFF"/>
                  </a:gs>
                  <a:gs pos="100000">
                    <a:srgbClr val="FFFFFF"/>
                  </a:gs>
                </a:gsLst>
                <a:lin ang="5400000" scaled="0"/>
              </a:gradFill>
            </a:endParaRPr>
          </a:p>
          <a:p>
            <a:pPr defTabSz="914099" fontAlgn="base">
              <a:spcBef>
                <a:spcPct val="0"/>
              </a:spcBef>
              <a:spcAft>
                <a:spcPct val="0"/>
              </a:spcAft>
            </a:pPr>
            <a:r>
              <a:rPr lang="en-US" dirty="0">
                <a:gradFill>
                  <a:gsLst>
                    <a:gs pos="0">
                      <a:srgbClr val="FFFFFF"/>
                    </a:gs>
                    <a:gs pos="100000">
                      <a:srgbClr val="FFFFFF"/>
                    </a:gs>
                  </a:gsLst>
                  <a:lin ang="5400000" scaled="0"/>
                </a:gradFill>
              </a:rPr>
              <a:t>Metadata is &lt;name, value&gt; pairs, up to 8KB per blob</a:t>
            </a:r>
          </a:p>
          <a:p>
            <a:pPr defTabSz="914099" fontAlgn="base">
              <a:spcBef>
                <a:spcPct val="0"/>
              </a:spcBef>
              <a:spcAft>
                <a:spcPct val="0"/>
              </a:spcAft>
            </a:pPr>
            <a:endParaRPr lang="en-US" dirty="0" smtClean="0">
              <a:gradFill>
                <a:gsLst>
                  <a:gs pos="0">
                    <a:srgbClr val="FFFFFF"/>
                  </a:gs>
                  <a:gs pos="100000">
                    <a:srgbClr val="FFFFFF"/>
                  </a:gs>
                </a:gsLst>
                <a:lin ang="5400000" scaled="0"/>
              </a:gradFill>
            </a:endParaRPr>
          </a:p>
          <a:p>
            <a:pPr defTabSz="914099" fontAlgn="base">
              <a:spcBef>
                <a:spcPct val="0"/>
              </a:spcBef>
              <a:spcAft>
                <a:spcPct val="0"/>
              </a:spcAft>
            </a:pPr>
            <a:r>
              <a:rPr lang="en-US" dirty="0" smtClean="0">
                <a:gradFill>
                  <a:gsLst>
                    <a:gs pos="0">
                      <a:srgbClr val="FFFFFF"/>
                    </a:gs>
                    <a:gs pos="100000">
                      <a:srgbClr val="FFFFFF"/>
                    </a:gs>
                  </a:gsLst>
                  <a:lin ang="5400000" scaled="0"/>
                </a:gradFill>
              </a:rPr>
              <a:t>Either </a:t>
            </a:r>
            <a:r>
              <a:rPr lang="en-US" dirty="0">
                <a:gradFill>
                  <a:gsLst>
                    <a:gs pos="0">
                      <a:srgbClr val="FFFFFF"/>
                    </a:gs>
                    <a:gs pos="100000">
                      <a:srgbClr val="FFFFFF"/>
                    </a:gs>
                  </a:gsLst>
                  <a:lin ang="5400000" scaled="0"/>
                </a:gradFill>
              </a:rPr>
              <a:t>as part of </a:t>
            </a:r>
            <a:r>
              <a:rPr lang="en-US" dirty="0" err="1">
                <a:gradFill>
                  <a:gsLst>
                    <a:gs pos="0">
                      <a:srgbClr val="FFFFFF"/>
                    </a:gs>
                    <a:gs pos="100000">
                      <a:srgbClr val="FFFFFF"/>
                    </a:gs>
                  </a:gsLst>
                  <a:lin ang="5400000" scaled="0"/>
                </a:gradFill>
              </a:rPr>
              <a:t>PutBlob</a:t>
            </a:r>
            <a:r>
              <a:rPr lang="en-US" dirty="0">
                <a:gradFill>
                  <a:gsLst>
                    <a:gs pos="0">
                      <a:srgbClr val="FFFFFF"/>
                    </a:gs>
                    <a:gs pos="100000">
                      <a:srgbClr val="FFFFFF"/>
                    </a:gs>
                  </a:gsLst>
                  <a:lin ang="5400000" scaled="0"/>
                </a:gradFill>
              </a:rPr>
              <a:t> or independently</a:t>
            </a:r>
          </a:p>
        </p:txBody>
      </p:sp>
      <p:sp>
        <p:nvSpPr>
          <p:cNvPr id="7" name="Freeform 6"/>
          <p:cNvSpPr>
            <a:spLocks noEditPoints="1"/>
          </p:cNvSpPr>
          <p:nvPr/>
        </p:nvSpPr>
        <p:spPr bwMode="auto">
          <a:xfrm>
            <a:off x="9737331" y="1686441"/>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09797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Blob Details</a:t>
            </a:r>
            <a:endParaRPr lang="en-US" dirty="0"/>
          </a:p>
        </p:txBody>
      </p:sp>
      <p:sp>
        <p:nvSpPr>
          <p:cNvPr id="3" name="Content Placeholder 2"/>
          <p:cNvSpPr>
            <a:spLocks noGrp="1"/>
          </p:cNvSpPr>
          <p:nvPr>
            <p:ph type="body" sz="quarter" idx="10"/>
          </p:nvPr>
        </p:nvSpPr>
        <p:spPr>
          <a:xfrm>
            <a:off x="519113" y="2700678"/>
            <a:ext cx="4032106" cy="1107996"/>
          </a:xfrm>
        </p:spPr>
        <p:txBody>
          <a:bodyPr/>
          <a:lstStyle/>
          <a:p>
            <a:pPr algn="r"/>
            <a:r>
              <a:rPr lang="en-US" dirty="0">
                <a:solidFill>
                  <a:schemeClr val="accent2">
                    <a:alpha val="99000"/>
                  </a:schemeClr>
                </a:solidFill>
              </a:rPr>
              <a:t>Blob always accessed by name</a:t>
            </a:r>
          </a:p>
        </p:txBody>
      </p:sp>
      <p:sp>
        <p:nvSpPr>
          <p:cNvPr id="6" name="Rectangle 5"/>
          <p:cNvSpPr/>
          <p:nvPr/>
        </p:nvSpPr>
        <p:spPr bwMode="auto">
          <a:xfrm>
            <a:off x="4956032" y="1446214"/>
            <a:ext cx="6715268" cy="361692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1645920" bIns="45718" numCol="1" rtlCol="0" anchor="ctr" anchorCtr="0" compatLnSpc="1">
            <a:prstTxWarp prst="textNoShape">
              <a:avLst/>
            </a:prstTxWarp>
          </a:bodyPr>
          <a:lstStyle/>
          <a:p>
            <a:pPr defTabSz="914099" fontAlgn="base">
              <a:spcBef>
                <a:spcPct val="0"/>
              </a:spcBef>
              <a:spcAft>
                <a:spcPct val="0"/>
              </a:spcAft>
            </a:pPr>
            <a:r>
              <a:rPr lang="en-US" sz="2800" dirty="0">
                <a:gradFill>
                  <a:gsLst>
                    <a:gs pos="0">
                      <a:srgbClr val="FFFFFF"/>
                    </a:gs>
                    <a:gs pos="100000">
                      <a:srgbClr val="FFFFFF"/>
                    </a:gs>
                  </a:gsLst>
                  <a:lin ang="5400000" scaled="0"/>
                </a:gradFill>
              </a:rPr>
              <a:t>Can include ‘/‘ or other </a:t>
            </a:r>
            <a:r>
              <a:rPr lang="en-US" sz="2800" dirty="0" smtClean="0">
                <a:gradFill>
                  <a:gsLst>
                    <a:gs pos="0">
                      <a:srgbClr val="FFFFFF"/>
                    </a:gs>
                    <a:gs pos="100000">
                      <a:srgbClr val="FFFFFF"/>
                    </a:gs>
                  </a:gsLst>
                  <a:lin ang="5400000" scaled="0"/>
                </a:gradFill>
              </a:rPr>
              <a:t/>
            </a:r>
            <a:br>
              <a:rPr lang="en-US" sz="2800" dirty="0" smtClean="0">
                <a:gradFill>
                  <a:gsLst>
                    <a:gs pos="0">
                      <a:srgbClr val="FFFFFF"/>
                    </a:gs>
                    <a:gs pos="100000">
                      <a:srgbClr val="FFFFFF"/>
                    </a:gs>
                  </a:gsLst>
                  <a:lin ang="5400000" scaled="0"/>
                </a:gradFill>
              </a:rPr>
            </a:br>
            <a:r>
              <a:rPr lang="en-US" sz="2800" dirty="0" err="1" smtClean="0">
                <a:gradFill>
                  <a:gsLst>
                    <a:gs pos="0">
                      <a:srgbClr val="FFFFFF"/>
                    </a:gs>
                    <a:gs pos="100000">
                      <a:srgbClr val="FFFFFF"/>
                    </a:gs>
                  </a:gsLst>
                  <a:lin ang="5400000" scaled="0"/>
                </a:gradFill>
              </a:rPr>
              <a:t>delimeter</a:t>
            </a:r>
            <a:r>
              <a:rPr lang="en-US" sz="2800" dirty="0" smtClean="0">
                <a:gradFill>
                  <a:gsLst>
                    <a:gs pos="0">
                      <a:srgbClr val="FFFFFF"/>
                    </a:gs>
                    <a:gs pos="100000">
                      <a:srgbClr val="FFFFFF"/>
                    </a:gs>
                  </a:gsLst>
                  <a:lin ang="5400000" scaled="0"/>
                </a:gradFill>
              </a:rPr>
              <a:t> in </a:t>
            </a:r>
            <a:r>
              <a:rPr lang="en-US" sz="2800" dirty="0">
                <a:gradFill>
                  <a:gsLst>
                    <a:gs pos="0">
                      <a:srgbClr val="FFFFFF"/>
                    </a:gs>
                    <a:gs pos="100000">
                      <a:srgbClr val="FFFFFF"/>
                    </a:gs>
                  </a:gsLst>
                  <a:lin ang="5400000" scaled="0"/>
                </a:gradFill>
              </a:rPr>
              <a:t>name </a:t>
            </a:r>
            <a:br>
              <a:rPr lang="en-US" sz="2800" dirty="0">
                <a:gradFill>
                  <a:gsLst>
                    <a:gs pos="0">
                      <a:srgbClr val="FFFFFF"/>
                    </a:gs>
                    <a:gs pos="100000">
                      <a:srgbClr val="FFFFFF"/>
                    </a:gs>
                  </a:gsLst>
                  <a:lin ang="5400000" scaled="0"/>
                </a:gradFill>
              </a:rPr>
            </a:br>
            <a:r>
              <a:rPr lang="en-US" dirty="0">
                <a:gradFill>
                  <a:gsLst>
                    <a:gs pos="0">
                      <a:srgbClr val="FFFFFF"/>
                    </a:gs>
                    <a:gs pos="100000">
                      <a:srgbClr val="FFFFFF"/>
                    </a:gs>
                  </a:gsLst>
                  <a:lin ang="5400000" scaled="0"/>
                </a:gradFill>
              </a:rPr>
              <a:t>e.g. /&lt;container&gt;/</a:t>
            </a:r>
            <a:r>
              <a:rPr lang="en-US" dirty="0" err="1">
                <a:gradFill>
                  <a:gsLst>
                    <a:gs pos="0">
                      <a:srgbClr val="FFFFFF"/>
                    </a:gs>
                    <a:gs pos="100000">
                      <a:srgbClr val="FFFFFF"/>
                    </a:gs>
                  </a:gsLst>
                  <a:lin ang="5400000" scaled="0"/>
                </a:gradFill>
              </a:rPr>
              <a:t>myblobs</a:t>
            </a:r>
            <a:r>
              <a:rPr lang="en-US" dirty="0">
                <a:gradFill>
                  <a:gsLst>
                    <a:gs pos="0">
                      <a:srgbClr val="FFFFFF"/>
                    </a:gs>
                    <a:gs pos="100000">
                      <a:srgbClr val="FFFFFF"/>
                    </a:gs>
                  </a:gsLst>
                  <a:lin ang="5400000" scaled="0"/>
                </a:gradFill>
              </a:rPr>
              <a:t>/blob.jpg</a:t>
            </a:r>
          </a:p>
        </p:txBody>
      </p:sp>
      <p:sp>
        <p:nvSpPr>
          <p:cNvPr id="8" name="Freeform 7"/>
          <p:cNvSpPr>
            <a:spLocks noEditPoints="1"/>
          </p:cNvSpPr>
          <p:nvPr/>
        </p:nvSpPr>
        <p:spPr bwMode="auto">
          <a:xfrm>
            <a:off x="9737331" y="1686441"/>
            <a:ext cx="1728910" cy="1524349"/>
          </a:xfrm>
          <a:custGeom>
            <a:avLst/>
            <a:gdLst>
              <a:gd name="T0" fmla="*/ 2220 w 3152"/>
              <a:gd name="T1" fmla="*/ 905 h 2780"/>
              <a:gd name="T2" fmla="*/ 2131 w 3152"/>
              <a:gd name="T3" fmla="*/ 764 h 2780"/>
              <a:gd name="T4" fmla="*/ 1420 w 3152"/>
              <a:gd name="T5" fmla="*/ 92 h 2780"/>
              <a:gd name="T6" fmla="*/ 1243 w 3152"/>
              <a:gd name="T7" fmla="*/ 2 h 2780"/>
              <a:gd name="T8" fmla="*/ 1243 w 3152"/>
              <a:gd name="T9" fmla="*/ 2 h 2780"/>
              <a:gd name="T10" fmla="*/ 1243 w 3152"/>
              <a:gd name="T11" fmla="*/ 2 h 2780"/>
              <a:gd name="T12" fmla="*/ 266 w 3152"/>
              <a:gd name="T13" fmla="*/ 2 h 2780"/>
              <a:gd name="T14" fmla="*/ 0 w 3152"/>
              <a:gd name="T15" fmla="*/ 226 h 2780"/>
              <a:gd name="T16" fmla="*/ 0 w 3152"/>
              <a:gd name="T17" fmla="*/ 2511 h 2780"/>
              <a:gd name="T18" fmla="*/ 266 w 3152"/>
              <a:gd name="T19" fmla="*/ 2780 h 2780"/>
              <a:gd name="T20" fmla="*/ 1953 w 3152"/>
              <a:gd name="T21" fmla="*/ 2780 h 2780"/>
              <a:gd name="T22" fmla="*/ 2220 w 3152"/>
              <a:gd name="T23" fmla="*/ 2511 h 2780"/>
              <a:gd name="T24" fmla="*/ 2220 w 3152"/>
              <a:gd name="T25" fmla="*/ 943 h 2780"/>
              <a:gd name="T26" fmla="*/ 2220 w 3152"/>
              <a:gd name="T27" fmla="*/ 905 h 2780"/>
              <a:gd name="T28" fmla="*/ 1243 w 3152"/>
              <a:gd name="T29" fmla="*/ 226 h 2780"/>
              <a:gd name="T30" fmla="*/ 1953 w 3152"/>
              <a:gd name="T31" fmla="*/ 943 h 2780"/>
              <a:gd name="T32" fmla="*/ 1243 w 3152"/>
              <a:gd name="T33" fmla="*/ 943 h 2780"/>
              <a:gd name="T34" fmla="*/ 1243 w 3152"/>
              <a:gd name="T35" fmla="*/ 226 h 2780"/>
              <a:gd name="T36" fmla="*/ 1243 w 3152"/>
              <a:gd name="T37" fmla="*/ 226 h 2780"/>
              <a:gd name="T38" fmla="*/ 1953 w 3152"/>
              <a:gd name="T39" fmla="*/ 2511 h 2780"/>
              <a:gd name="T40" fmla="*/ 266 w 3152"/>
              <a:gd name="T41" fmla="*/ 2511 h 2780"/>
              <a:gd name="T42" fmla="*/ 266 w 3152"/>
              <a:gd name="T43" fmla="*/ 226 h 2780"/>
              <a:gd name="T44" fmla="*/ 1021 w 3152"/>
              <a:gd name="T45" fmla="*/ 226 h 2780"/>
              <a:gd name="T46" fmla="*/ 1021 w 3152"/>
              <a:gd name="T47" fmla="*/ 943 h 2780"/>
              <a:gd name="T48" fmla="*/ 1243 w 3152"/>
              <a:gd name="T49" fmla="*/ 1212 h 2780"/>
              <a:gd name="T50" fmla="*/ 1953 w 3152"/>
              <a:gd name="T51" fmla="*/ 1212 h 2780"/>
              <a:gd name="T52" fmla="*/ 1953 w 3152"/>
              <a:gd name="T53" fmla="*/ 2511 h 2780"/>
              <a:gd name="T54" fmla="*/ 1953 w 3152"/>
              <a:gd name="T55" fmla="*/ 2511 h 2780"/>
              <a:gd name="T56" fmla="*/ 2575 w 3152"/>
              <a:gd name="T57" fmla="*/ 630 h 2780"/>
              <a:gd name="T58" fmla="*/ 2664 w 3152"/>
              <a:gd name="T59" fmla="*/ 854 h 2780"/>
              <a:gd name="T60" fmla="*/ 2664 w 3152"/>
              <a:gd name="T61" fmla="*/ 2511 h 2780"/>
              <a:gd name="T62" fmla="*/ 2442 w 3152"/>
              <a:gd name="T63" fmla="*/ 2780 h 2780"/>
              <a:gd name="T64" fmla="*/ 2353 w 3152"/>
              <a:gd name="T65" fmla="*/ 2780 h 2780"/>
              <a:gd name="T66" fmla="*/ 2442 w 3152"/>
              <a:gd name="T67" fmla="*/ 2556 h 2780"/>
              <a:gd name="T68" fmla="*/ 2442 w 3152"/>
              <a:gd name="T69" fmla="*/ 943 h 2780"/>
              <a:gd name="T70" fmla="*/ 2353 w 3152"/>
              <a:gd name="T71" fmla="*/ 674 h 2780"/>
              <a:gd name="T72" fmla="*/ 1642 w 3152"/>
              <a:gd name="T73" fmla="*/ 2 h 2780"/>
              <a:gd name="T74" fmla="*/ 1642 w 3152"/>
              <a:gd name="T75" fmla="*/ 2 h 2780"/>
              <a:gd name="T76" fmla="*/ 1731 w 3152"/>
              <a:gd name="T77" fmla="*/ 2 h 2780"/>
              <a:gd name="T78" fmla="*/ 1776 w 3152"/>
              <a:gd name="T79" fmla="*/ 2 h 2780"/>
              <a:gd name="T80" fmla="*/ 2086 w 3152"/>
              <a:gd name="T81" fmla="*/ 137 h 2780"/>
              <a:gd name="T82" fmla="*/ 2575 w 3152"/>
              <a:gd name="T83" fmla="*/ 630 h 2780"/>
              <a:gd name="T84" fmla="*/ 3063 w 3152"/>
              <a:gd name="T85" fmla="*/ 585 h 2780"/>
              <a:gd name="T86" fmla="*/ 3152 w 3152"/>
              <a:gd name="T87" fmla="*/ 764 h 2780"/>
              <a:gd name="T88" fmla="*/ 3152 w 3152"/>
              <a:gd name="T89" fmla="*/ 2511 h 2780"/>
              <a:gd name="T90" fmla="*/ 2886 w 3152"/>
              <a:gd name="T91" fmla="*/ 2780 h 2780"/>
              <a:gd name="T92" fmla="*/ 2841 w 3152"/>
              <a:gd name="T93" fmla="*/ 2780 h 2780"/>
              <a:gd name="T94" fmla="*/ 2886 w 3152"/>
              <a:gd name="T95" fmla="*/ 2556 h 2780"/>
              <a:gd name="T96" fmla="*/ 2886 w 3152"/>
              <a:gd name="T97" fmla="*/ 809 h 2780"/>
              <a:gd name="T98" fmla="*/ 2841 w 3152"/>
              <a:gd name="T99" fmla="*/ 630 h 2780"/>
              <a:gd name="T100" fmla="*/ 2220 w 3152"/>
              <a:gd name="T101" fmla="*/ 2 h 2780"/>
              <a:gd name="T102" fmla="*/ 2220 w 3152"/>
              <a:gd name="T103" fmla="*/ 2 h 2780"/>
              <a:gd name="T104" fmla="*/ 2264 w 3152"/>
              <a:gd name="T105" fmla="*/ 2 h 2780"/>
              <a:gd name="T106" fmla="*/ 2308 w 3152"/>
              <a:gd name="T107" fmla="*/ 2 h 2780"/>
              <a:gd name="T108" fmla="*/ 2619 w 3152"/>
              <a:gd name="T109" fmla="*/ 137 h 2780"/>
              <a:gd name="T110" fmla="*/ 3063 w 3152"/>
              <a:gd name="T111" fmla="*/ 585 h 2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52" h="2780">
                <a:moveTo>
                  <a:pt x="2220" y="905"/>
                </a:moveTo>
                <a:cubicBezTo>
                  <a:pt x="2220" y="860"/>
                  <a:pt x="2204" y="833"/>
                  <a:pt x="2131" y="764"/>
                </a:cubicBezTo>
                <a:cubicBezTo>
                  <a:pt x="1419" y="93"/>
                  <a:pt x="1420" y="92"/>
                  <a:pt x="1420" y="92"/>
                </a:cubicBezTo>
                <a:cubicBezTo>
                  <a:pt x="1358" y="23"/>
                  <a:pt x="1304" y="2"/>
                  <a:pt x="1243" y="2"/>
                </a:cubicBezTo>
                <a:cubicBezTo>
                  <a:pt x="1243" y="2"/>
                  <a:pt x="1243" y="2"/>
                  <a:pt x="1243" y="2"/>
                </a:cubicBezTo>
                <a:cubicBezTo>
                  <a:pt x="1243" y="2"/>
                  <a:pt x="1243" y="2"/>
                  <a:pt x="1243" y="2"/>
                </a:cubicBezTo>
                <a:cubicBezTo>
                  <a:pt x="266" y="2"/>
                  <a:pt x="266" y="2"/>
                  <a:pt x="266" y="2"/>
                </a:cubicBezTo>
                <a:cubicBezTo>
                  <a:pt x="133" y="2"/>
                  <a:pt x="0" y="92"/>
                  <a:pt x="0" y="226"/>
                </a:cubicBezTo>
                <a:cubicBezTo>
                  <a:pt x="0" y="2511"/>
                  <a:pt x="0" y="2511"/>
                  <a:pt x="0" y="2511"/>
                </a:cubicBezTo>
                <a:cubicBezTo>
                  <a:pt x="0" y="2646"/>
                  <a:pt x="133" y="2780"/>
                  <a:pt x="266" y="2780"/>
                </a:cubicBezTo>
                <a:cubicBezTo>
                  <a:pt x="1953" y="2780"/>
                  <a:pt x="1953" y="2780"/>
                  <a:pt x="1953" y="2780"/>
                </a:cubicBezTo>
                <a:cubicBezTo>
                  <a:pt x="2086" y="2780"/>
                  <a:pt x="2220" y="2646"/>
                  <a:pt x="2220" y="2511"/>
                </a:cubicBezTo>
                <a:cubicBezTo>
                  <a:pt x="2220" y="943"/>
                  <a:pt x="2220" y="943"/>
                  <a:pt x="2220" y="943"/>
                </a:cubicBezTo>
                <a:lnTo>
                  <a:pt x="2220" y="905"/>
                </a:lnTo>
                <a:close/>
                <a:moveTo>
                  <a:pt x="1243" y="226"/>
                </a:moveTo>
                <a:cubicBezTo>
                  <a:pt x="1953" y="943"/>
                  <a:pt x="1953" y="943"/>
                  <a:pt x="1953" y="943"/>
                </a:cubicBezTo>
                <a:cubicBezTo>
                  <a:pt x="1243" y="943"/>
                  <a:pt x="1243" y="943"/>
                  <a:pt x="1243" y="943"/>
                </a:cubicBezTo>
                <a:cubicBezTo>
                  <a:pt x="1243" y="226"/>
                  <a:pt x="1243" y="226"/>
                  <a:pt x="1243" y="226"/>
                </a:cubicBezTo>
                <a:cubicBezTo>
                  <a:pt x="1243" y="226"/>
                  <a:pt x="1243" y="226"/>
                  <a:pt x="1243" y="226"/>
                </a:cubicBezTo>
                <a:close/>
                <a:moveTo>
                  <a:pt x="1953" y="2511"/>
                </a:moveTo>
                <a:cubicBezTo>
                  <a:pt x="266" y="2511"/>
                  <a:pt x="266" y="2511"/>
                  <a:pt x="266" y="2511"/>
                </a:cubicBezTo>
                <a:cubicBezTo>
                  <a:pt x="266" y="226"/>
                  <a:pt x="266" y="226"/>
                  <a:pt x="266" y="226"/>
                </a:cubicBezTo>
                <a:cubicBezTo>
                  <a:pt x="1021" y="226"/>
                  <a:pt x="1021" y="226"/>
                  <a:pt x="1021" y="226"/>
                </a:cubicBezTo>
                <a:cubicBezTo>
                  <a:pt x="1021" y="943"/>
                  <a:pt x="1021" y="943"/>
                  <a:pt x="1021" y="943"/>
                </a:cubicBezTo>
                <a:cubicBezTo>
                  <a:pt x="1021" y="1078"/>
                  <a:pt x="1110" y="1212"/>
                  <a:pt x="1243" y="1212"/>
                </a:cubicBezTo>
                <a:cubicBezTo>
                  <a:pt x="1953" y="1212"/>
                  <a:pt x="1953" y="1212"/>
                  <a:pt x="1953" y="1212"/>
                </a:cubicBezTo>
                <a:cubicBezTo>
                  <a:pt x="1953" y="2511"/>
                  <a:pt x="1953" y="2511"/>
                  <a:pt x="1953" y="2511"/>
                </a:cubicBezTo>
                <a:cubicBezTo>
                  <a:pt x="1953" y="2511"/>
                  <a:pt x="1953" y="2511"/>
                  <a:pt x="1953" y="2511"/>
                </a:cubicBezTo>
                <a:close/>
                <a:moveTo>
                  <a:pt x="2575" y="630"/>
                </a:moveTo>
                <a:cubicBezTo>
                  <a:pt x="2619" y="674"/>
                  <a:pt x="2664" y="764"/>
                  <a:pt x="2664" y="854"/>
                </a:cubicBezTo>
                <a:cubicBezTo>
                  <a:pt x="2664" y="2511"/>
                  <a:pt x="2664" y="2511"/>
                  <a:pt x="2664" y="2511"/>
                </a:cubicBezTo>
                <a:cubicBezTo>
                  <a:pt x="2664" y="2646"/>
                  <a:pt x="2575" y="2780"/>
                  <a:pt x="2442" y="2780"/>
                </a:cubicBezTo>
                <a:cubicBezTo>
                  <a:pt x="2353" y="2780"/>
                  <a:pt x="2353" y="2780"/>
                  <a:pt x="2353" y="2780"/>
                </a:cubicBezTo>
                <a:cubicBezTo>
                  <a:pt x="2397" y="2691"/>
                  <a:pt x="2442" y="2646"/>
                  <a:pt x="2442" y="2556"/>
                </a:cubicBezTo>
                <a:cubicBezTo>
                  <a:pt x="2442" y="943"/>
                  <a:pt x="2442" y="943"/>
                  <a:pt x="2442" y="943"/>
                </a:cubicBezTo>
                <a:cubicBezTo>
                  <a:pt x="2442" y="854"/>
                  <a:pt x="2452" y="769"/>
                  <a:pt x="2353" y="674"/>
                </a:cubicBezTo>
                <a:cubicBezTo>
                  <a:pt x="1645" y="0"/>
                  <a:pt x="1642" y="2"/>
                  <a:pt x="1642" y="2"/>
                </a:cubicBezTo>
                <a:cubicBezTo>
                  <a:pt x="1642" y="2"/>
                  <a:pt x="1642" y="2"/>
                  <a:pt x="1642" y="2"/>
                </a:cubicBezTo>
                <a:cubicBezTo>
                  <a:pt x="1731" y="2"/>
                  <a:pt x="1731" y="2"/>
                  <a:pt x="1731" y="2"/>
                </a:cubicBezTo>
                <a:cubicBezTo>
                  <a:pt x="1776" y="2"/>
                  <a:pt x="1776" y="2"/>
                  <a:pt x="1776" y="2"/>
                </a:cubicBezTo>
                <a:cubicBezTo>
                  <a:pt x="1820" y="2"/>
                  <a:pt x="1953" y="2"/>
                  <a:pt x="2086" y="137"/>
                </a:cubicBezTo>
                <a:cubicBezTo>
                  <a:pt x="2575" y="630"/>
                  <a:pt x="2575" y="630"/>
                  <a:pt x="2575" y="630"/>
                </a:cubicBezTo>
                <a:moveTo>
                  <a:pt x="3063" y="585"/>
                </a:moveTo>
                <a:cubicBezTo>
                  <a:pt x="3108" y="630"/>
                  <a:pt x="3152" y="719"/>
                  <a:pt x="3152" y="764"/>
                </a:cubicBezTo>
                <a:cubicBezTo>
                  <a:pt x="3152" y="2511"/>
                  <a:pt x="3152" y="2511"/>
                  <a:pt x="3152" y="2511"/>
                </a:cubicBezTo>
                <a:cubicBezTo>
                  <a:pt x="3152" y="2646"/>
                  <a:pt x="3019" y="2780"/>
                  <a:pt x="2886" y="2780"/>
                </a:cubicBezTo>
                <a:cubicBezTo>
                  <a:pt x="2841" y="2780"/>
                  <a:pt x="2841" y="2780"/>
                  <a:pt x="2841" y="2780"/>
                </a:cubicBezTo>
                <a:cubicBezTo>
                  <a:pt x="2886" y="2691"/>
                  <a:pt x="2886" y="2646"/>
                  <a:pt x="2886" y="2556"/>
                </a:cubicBezTo>
                <a:cubicBezTo>
                  <a:pt x="2886" y="809"/>
                  <a:pt x="2886" y="809"/>
                  <a:pt x="2886" y="809"/>
                </a:cubicBezTo>
                <a:cubicBezTo>
                  <a:pt x="2886" y="764"/>
                  <a:pt x="2886" y="674"/>
                  <a:pt x="2841" y="630"/>
                </a:cubicBezTo>
                <a:cubicBezTo>
                  <a:pt x="2220" y="2"/>
                  <a:pt x="2220" y="2"/>
                  <a:pt x="2220" y="2"/>
                </a:cubicBezTo>
                <a:cubicBezTo>
                  <a:pt x="2220" y="2"/>
                  <a:pt x="2220" y="2"/>
                  <a:pt x="2220" y="2"/>
                </a:cubicBezTo>
                <a:cubicBezTo>
                  <a:pt x="2264" y="2"/>
                  <a:pt x="2264" y="2"/>
                  <a:pt x="2264" y="2"/>
                </a:cubicBezTo>
                <a:cubicBezTo>
                  <a:pt x="2308" y="2"/>
                  <a:pt x="2308" y="2"/>
                  <a:pt x="2308" y="2"/>
                </a:cubicBezTo>
                <a:cubicBezTo>
                  <a:pt x="2397" y="2"/>
                  <a:pt x="2486" y="2"/>
                  <a:pt x="2619" y="137"/>
                </a:cubicBezTo>
                <a:cubicBezTo>
                  <a:pt x="3063" y="585"/>
                  <a:pt x="3063" y="585"/>
                  <a:pt x="3063" y="585"/>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808757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Blob Containers</a:t>
            </a:r>
            <a:endParaRPr lang="en-US" dirty="0"/>
          </a:p>
        </p:txBody>
      </p:sp>
      <p:sp>
        <p:nvSpPr>
          <p:cNvPr id="3" name="Content Placeholder 2"/>
          <p:cNvSpPr>
            <a:spLocks noGrp="1"/>
          </p:cNvSpPr>
          <p:nvPr>
            <p:ph type="body" sz="quarter" idx="10"/>
          </p:nvPr>
        </p:nvSpPr>
        <p:spPr>
          <a:xfrm>
            <a:off x="5048655" y="1447799"/>
            <a:ext cx="6619470" cy="4727448"/>
          </a:xfrm>
        </p:spPr>
        <p:txBody>
          <a:bodyPr/>
          <a:lstStyle/>
          <a:p>
            <a:r>
              <a:rPr lang="en-US" sz="3200" dirty="0" smtClean="0">
                <a:solidFill>
                  <a:schemeClr val="accent2">
                    <a:alpha val="99000"/>
                  </a:schemeClr>
                </a:solidFill>
              </a:rPr>
              <a:t>Multiple Containers per Account</a:t>
            </a:r>
          </a:p>
          <a:p>
            <a:pPr lvl="1"/>
            <a:r>
              <a:rPr lang="en-US" dirty="0" smtClean="0"/>
              <a:t>Special $root container</a:t>
            </a:r>
          </a:p>
          <a:p>
            <a:pPr lvl="1"/>
            <a:endParaRPr lang="en-US" dirty="0" smtClean="0"/>
          </a:p>
          <a:p>
            <a:r>
              <a:rPr lang="en-US" sz="3200" dirty="0" smtClean="0">
                <a:solidFill>
                  <a:schemeClr val="accent2">
                    <a:alpha val="99000"/>
                  </a:schemeClr>
                </a:solidFill>
              </a:rPr>
              <a:t>Blob Container</a:t>
            </a:r>
          </a:p>
          <a:p>
            <a:pPr lvl="1"/>
            <a:r>
              <a:rPr lang="en-US" dirty="0" smtClean="0"/>
              <a:t>A container holds a set of blobs</a:t>
            </a:r>
          </a:p>
          <a:p>
            <a:pPr lvl="1"/>
            <a:r>
              <a:rPr lang="en-US" dirty="0" smtClean="0"/>
              <a:t>Set access policies at the container level </a:t>
            </a:r>
          </a:p>
          <a:p>
            <a:pPr lvl="1"/>
            <a:r>
              <a:rPr lang="en-US" dirty="0" smtClean="0"/>
              <a:t>Associate Metadata with Container</a:t>
            </a:r>
          </a:p>
          <a:p>
            <a:pPr lvl="1"/>
            <a:r>
              <a:rPr lang="en-US" dirty="0" smtClean="0"/>
              <a:t>List the blobs in a container</a:t>
            </a:r>
          </a:p>
          <a:p>
            <a:pPr lvl="1"/>
            <a:r>
              <a:rPr lang="en-US" sz="1600" spc="-51" dirty="0"/>
              <a:t>Including Blob Metadata and MD5 </a:t>
            </a:r>
          </a:p>
          <a:p>
            <a:pPr lvl="1"/>
            <a:r>
              <a:rPr lang="en-US" sz="1600" spc="-51" dirty="0"/>
              <a:t>NO search/query. i.e. no WHERE </a:t>
            </a:r>
            <a:r>
              <a:rPr lang="en-US" sz="1600" spc="-51" dirty="0" err="1"/>
              <a:t>MetadataValue</a:t>
            </a:r>
            <a:r>
              <a:rPr lang="en-US" sz="1600" spc="-51" dirty="0"/>
              <a:t> = ?</a:t>
            </a:r>
          </a:p>
          <a:p>
            <a:endParaRPr lang="en-US" sz="2000" dirty="0" smtClean="0">
              <a:solidFill>
                <a:schemeClr val="accent2">
                  <a:alpha val="99000"/>
                </a:schemeClr>
              </a:solidFill>
              <a:latin typeface="+mj-lt"/>
            </a:endParaRPr>
          </a:p>
          <a:p>
            <a:r>
              <a:rPr lang="en-US" sz="3200" dirty="0" smtClean="0">
                <a:solidFill>
                  <a:schemeClr val="accent2">
                    <a:alpha val="99000"/>
                  </a:schemeClr>
                </a:solidFill>
              </a:rPr>
              <a:t>Blobs Throughput</a:t>
            </a:r>
          </a:p>
          <a:p>
            <a:pPr lvl="1"/>
            <a:r>
              <a:rPr lang="en-US" dirty="0" smtClean="0"/>
              <a:t>Effectively in Partition of 1</a:t>
            </a:r>
          </a:p>
          <a:p>
            <a:pPr lvl="1"/>
            <a:r>
              <a:rPr lang="en-US" dirty="0" smtClean="0"/>
              <a:t>Target of 60MB/s per Blob</a:t>
            </a:r>
            <a:endParaRPr lang="en-US" dirty="0"/>
          </a:p>
        </p:txBody>
      </p:sp>
      <p:grpSp>
        <p:nvGrpSpPr>
          <p:cNvPr id="6" name="Group 5"/>
          <p:cNvGrpSpPr/>
          <p:nvPr/>
        </p:nvGrpSpPr>
        <p:grpSpPr>
          <a:xfrm>
            <a:off x="1481097" y="2360613"/>
            <a:ext cx="2914364" cy="2637784"/>
            <a:chOff x="8858251" y="3476625"/>
            <a:chExt cx="903288" cy="817563"/>
          </a:xfrm>
          <a:solidFill>
            <a:schemeClr val="tx1"/>
          </a:solidFill>
        </p:grpSpPr>
        <p:sp>
          <p:nvSpPr>
            <p:cNvPr id="7" name="Freeform 7"/>
            <p:cNvSpPr>
              <a:spLocks noEditPoints="1"/>
            </p:cNvSpPr>
            <p:nvPr/>
          </p:nvSpPr>
          <p:spPr bwMode="auto">
            <a:xfrm>
              <a:off x="8858251" y="3811588"/>
              <a:ext cx="903288" cy="482600"/>
            </a:xfrm>
            <a:custGeom>
              <a:avLst/>
              <a:gdLst>
                <a:gd name="T0" fmla="*/ 90 w 534"/>
                <a:gd name="T1" fmla="*/ 0 h 285"/>
                <a:gd name="T2" fmla="*/ 2 w 534"/>
                <a:gd name="T3" fmla="*/ 124 h 285"/>
                <a:gd name="T4" fmla="*/ 2 w 534"/>
                <a:gd name="T5" fmla="*/ 136 h 285"/>
                <a:gd name="T6" fmla="*/ 14 w 534"/>
                <a:gd name="T7" fmla="*/ 140 h 285"/>
                <a:gd name="T8" fmla="*/ 23 w 534"/>
                <a:gd name="T9" fmla="*/ 140 h 285"/>
                <a:gd name="T10" fmla="*/ 90 w 534"/>
                <a:gd name="T11" fmla="*/ 40 h 285"/>
                <a:gd name="T12" fmla="*/ 90 w 534"/>
                <a:gd name="T13" fmla="*/ 271 h 285"/>
                <a:gd name="T14" fmla="*/ 104 w 534"/>
                <a:gd name="T15" fmla="*/ 285 h 285"/>
                <a:gd name="T16" fmla="*/ 429 w 534"/>
                <a:gd name="T17" fmla="*/ 285 h 285"/>
                <a:gd name="T18" fmla="*/ 443 w 534"/>
                <a:gd name="T19" fmla="*/ 271 h 285"/>
                <a:gd name="T20" fmla="*/ 443 w 534"/>
                <a:gd name="T21" fmla="*/ 40 h 285"/>
                <a:gd name="T22" fmla="*/ 513 w 534"/>
                <a:gd name="T23" fmla="*/ 140 h 285"/>
                <a:gd name="T24" fmla="*/ 522 w 534"/>
                <a:gd name="T25" fmla="*/ 140 h 285"/>
                <a:gd name="T26" fmla="*/ 532 w 534"/>
                <a:gd name="T27" fmla="*/ 136 h 285"/>
                <a:gd name="T28" fmla="*/ 532 w 534"/>
                <a:gd name="T29" fmla="*/ 124 h 285"/>
                <a:gd name="T30" fmla="*/ 532 w 534"/>
                <a:gd name="T31" fmla="*/ 124 h 285"/>
                <a:gd name="T32" fmla="*/ 443 w 534"/>
                <a:gd name="T33" fmla="*/ 0 h 285"/>
                <a:gd name="T34" fmla="*/ 90 w 534"/>
                <a:gd name="T35" fmla="*/ 0 h 285"/>
                <a:gd name="T36" fmla="*/ 320 w 534"/>
                <a:gd name="T37" fmla="*/ 112 h 285"/>
                <a:gd name="T38" fmla="*/ 213 w 534"/>
                <a:gd name="T39" fmla="*/ 112 h 285"/>
                <a:gd name="T40" fmla="*/ 199 w 534"/>
                <a:gd name="T41" fmla="*/ 98 h 285"/>
                <a:gd name="T42" fmla="*/ 213 w 534"/>
                <a:gd name="T43" fmla="*/ 84 h 285"/>
                <a:gd name="T44" fmla="*/ 320 w 534"/>
                <a:gd name="T45" fmla="*/ 84 h 285"/>
                <a:gd name="T46" fmla="*/ 334 w 534"/>
                <a:gd name="T47" fmla="*/ 98 h 285"/>
                <a:gd name="T48" fmla="*/ 320 w 534"/>
                <a:gd name="T49" fmla="*/ 11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4" h="285">
                  <a:moveTo>
                    <a:pt x="90" y="0"/>
                  </a:moveTo>
                  <a:cubicBezTo>
                    <a:pt x="2" y="124"/>
                    <a:pt x="2" y="124"/>
                    <a:pt x="2" y="124"/>
                  </a:cubicBezTo>
                  <a:cubicBezTo>
                    <a:pt x="0" y="129"/>
                    <a:pt x="0" y="133"/>
                    <a:pt x="2" y="136"/>
                  </a:cubicBezTo>
                  <a:cubicBezTo>
                    <a:pt x="14" y="140"/>
                    <a:pt x="14" y="140"/>
                    <a:pt x="14" y="140"/>
                  </a:cubicBezTo>
                  <a:cubicBezTo>
                    <a:pt x="16" y="143"/>
                    <a:pt x="21" y="143"/>
                    <a:pt x="23" y="140"/>
                  </a:cubicBezTo>
                  <a:cubicBezTo>
                    <a:pt x="90" y="40"/>
                    <a:pt x="90" y="40"/>
                    <a:pt x="90" y="40"/>
                  </a:cubicBezTo>
                  <a:cubicBezTo>
                    <a:pt x="90" y="271"/>
                    <a:pt x="90" y="271"/>
                    <a:pt x="90" y="271"/>
                  </a:cubicBezTo>
                  <a:cubicBezTo>
                    <a:pt x="90" y="278"/>
                    <a:pt x="97" y="285"/>
                    <a:pt x="104" y="285"/>
                  </a:cubicBezTo>
                  <a:cubicBezTo>
                    <a:pt x="429" y="285"/>
                    <a:pt x="429" y="285"/>
                    <a:pt x="429" y="285"/>
                  </a:cubicBezTo>
                  <a:cubicBezTo>
                    <a:pt x="436" y="285"/>
                    <a:pt x="443" y="278"/>
                    <a:pt x="443" y="271"/>
                  </a:cubicBezTo>
                  <a:cubicBezTo>
                    <a:pt x="443" y="40"/>
                    <a:pt x="443" y="40"/>
                    <a:pt x="443" y="40"/>
                  </a:cubicBezTo>
                  <a:cubicBezTo>
                    <a:pt x="513" y="140"/>
                    <a:pt x="513" y="140"/>
                    <a:pt x="513" y="140"/>
                  </a:cubicBezTo>
                  <a:cubicBezTo>
                    <a:pt x="515" y="143"/>
                    <a:pt x="518" y="143"/>
                    <a:pt x="522" y="140"/>
                  </a:cubicBezTo>
                  <a:cubicBezTo>
                    <a:pt x="532" y="136"/>
                    <a:pt x="532" y="136"/>
                    <a:pt x="532" y="136"/>
                  </a:cubicBezTo>
                  <a:cubicBezTo>
                    <a:pt x="534" y="133"/>
                    <a:pt x="534" y="129"/>
                    <a:pt x="532" y="124"/>
                  </a:cubicBezTo>
                  <a:cubicBezTo>
                    <a:pt x="532" y="124"/>
                    <a:pt x="532" y="124"/>
                    <a:pt x="532" y="124"/>
                  </a:cubicBezTo>
                  <a:cubicBezTo>
                    <a:pt x="443" y="0"/>
                    <a:pt x="443" y="0"/>
                    <a:pt x="443" y="0"/>
                  </a:cubicBezTo>
                  <a:lnTo>
                    <a:pt x="90" y="0"/>
                  </a:lnTo>
                  <a:close/>
                  <a:moveTo>
                    <a:pt x="320" y="112"/>
                  </a:moveTo>
                  <a:cubicBezTo>
                    <a:pt x="213" y="112"/>
                    <a:pt x="213" y="112"/>
                    <a:pt x="213" y="112"/>
                  </a:cubicBezTo>
                  <a:cubicBezTo>
                    <a:pt x="206" y="112"/>
                    <a:pt x="199" y="105"/>
                    <a:pt x="199" y="98"/>
                  </a:cubicBezTo>
                  <a:cubicBezTo>
                    <a:pt x="199" y="89"/>
                    <a:pt x="206" y="84"/>
                    <a:pt x="213" y="84"/>
                  </a:cubicBezTo>
                  <a:cubicBezTo>
                    <a:pt x="320" y="84"/>
                    <a:pt x="320" y="84"/>
                    <a:pt x="320" y="84"/>
                  </a:cubicBezTo>
                  <a:cubicBezTo>
                    <a:pt x="327" y="84"/>
                    <a:pt x="334" y="89"/>
                    <a:pt x="334" y="98"/>
                  </a:cubicBezTo>
                  <a:cubicBezTo>
                    <a:pt x="334" y="105"/>
                    <a:pt x="327" y="112"/>
                    <a:pt x="320" y="112"/>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8" name="Freeform 8"/>
            <p:cNvSpPr>
              <a:spLocks/>
            </p:cNvSpPr>
            <p:nvPr/>
          </p:nvSpPr>
          <p:spPr bwMode="auto">
            <a:xfrm>
              <a:off x="9424988" y="3476625"/>
              <a:ext cx="153988" cy="304800"/>
            </a:xfrm>
            <a:custGeom>
              <a:avLst/>
              <a:gdLst>
                <a:gd name="T0" fmla="*/ 65 w 91"/>
                <a:gd name="T1" fmla="*/ 78 h 180"/>
                <a:gd name="T2" fmla="*/ 65 w 91"/>
                <a:gd name="T3" fmla="*/ 180 h 180"/>
                <a:gd name="T4" fmla="*/ 91 w 91"/>
                <a:gd name="T5" fmla="*/ 180 h 180"/>
                <a:gd name="T6" fmla="*/ 91 w 91"/>
                <a:gd name="T7" fmla="*/ 74 h 180"/>
                <a:gd name="T8" fmla="*/ 82 w 91"/>
                <a:gd name="T9" fmla="*/ 56 h 180"/>
                <a:gd name="T10" fmla="*/ 39 w 91"/>
                <a:gd name="T11" fmla="*/ 13 h 180"/>
                <a:gd name="T12" fmla="*/ 8 w 91"/>
                <a:gd name="T13" fmla="*/ 0 h 180"/>
                <a:gd name="T14" fmla="*/ 4 w 91"/>
                <a:gd name="T15" fmla="*/ 0 h 180"/>
                <a:gd name="T16" fmla="*/ 0 w 91"/>
                <a:gd name="T17" fmla="*/ 0 h 180"/>
                <a:gd name="T18" fmla="*/ 60 w 91"/>
                <a:gd name="T19" fmla="*/ 61 h 180"/>
                <a:gd name="T20" fmla="*/ 65 w 91"/>
                <a:gd name="T21" fmla="*/ 7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180">
                  <a:moveTo>
                    <a:pt x="65" y="78"/>
                  </a:moveTo>
                  <a:cubicBezTo>
                    <a:pt x="65" y="78"/>
                    <a:pt x="65" y="78"/>
                    <a:pt x="65" y="180"/>
                  </a:cubicBezTo>
                  <a:cubicBezTo>
                    <a:pt x="91" y="180"/>
                    <a:pt x="91" y="180"/>
                    <a:pt x="91" y="180"/>
                  </a:cubicBezTo>
                  <a:cubicBezTo>
                    <a:pt x="91" y="155"/>
                    <a:pt x="91" y="121"/>
                    <a:pt x="91" y="74"/>
                  </a:cubicBezTo>
                  <a:cubicBezTo>
                    <a:pt x="91" y="69"/>
                    <a:pt x="86" y="61"/>
                    <a:pt x="82" y="56"/>
                  </a:cubicBezTo>
                  <a:cubicBezTo>
                    <a:pt x="82" y="56"/>
                    <a:pt x="82" y="56"/>
                    <a:pt x="39" y="13"/>
                  </a:cubicBezTo>
                  <a:cubicBezTo>
                    <a:pt x="26" y="0"/>
                    <a:pt x="17" y="0"/>
                    <a:pt x="8" y="0"/>
                  </a:cubicBezTo>
                  <a:cubicBezTo>
                    <a:pt x="8" y="0"/>
                    <a:pt x="8" y="0"/>
                    <a:pt x="4" y="0"/>
                  </a:cubicBezTo>
                  <a:cubicBezTo>
                    <a:pt x="4" y="0"/>
                    <a:pt x="4" y="0"/>
                    <a:pt x="0" y="0"/>
                  </a:cubicBezTo>
                  <a:cubicBezTo>
                    <a:pt x="0" y="0"/>
                    <a:pt x="0" y="0"/>
                    <a:pt x="60" y="61"/>
                  </a:cubicBezTo>
                  <a:cubicBezTo>
                    <a:pt x="65" y="65"/>
                    <a:pt x="65" y="74"/>
                    <a:pt x="65" y="78"/>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9" name="Freeform 9"/>
            <p:cNvSpPr>
              <a:spLocks/>
            </p:cNvSpPr>
            <p:nvPr/>
          </p:nvSpPr>
          <p:spPr bwMode="auto">
            <a:xfrm>
              <a:off x="9328151" y="3476625"/>
              <a:ext cx="169863" cy="304800"/>
            </a:xfrm>
            <a:custGeom>
              <a:avLst/>
              <a:gdLst>
                <a:gd name="T0" fmla="*/ 78 w 100"/>
                <a:gd name="T1" fmla="*/ 91 h 180"/>
                <a:gd name="T2" fmla="*/ 78 w 100"/>
                <a:gd name="T3" fmla="*/ 180 h 180"/>
                <a:gd name="T4" fmla="*/ 100 w 100"/>
                <a:gd name="T5" fmla="*/ 180 h 180"/>
                <a:gd name="T6" fmla="*/ 100 w 100"/>
                <a:gd name="T7" fmla="*/ 82 h 180"/>
                <a:gd name="T8" fmla="*/ 91 w 100"/>
                <a:gd name="T9" fmla="*/ 61 h 180"/>
                <a:gd name="T10" fmla="*/ 44 w 100"/>
                <a:gd name="T11" fmla="*/ 13 h 180"/>
                <a:gd name="T12" fmla="*/ 13 w 100"/>
                <a:gd name="T13" fmla="*/ 0 h 180"/>
                <a:gd name="T14" fmla="*/ 9 w 100"/>
                <a:gd name="T15" fmla="*/ 0 h 180"/>
                <a:gd name="T16" fmla="*/ 0 w 100"/>
                <a:gd name="T17" fmla="*/ 0 h 180"/>
                <a:gd name="T18" fmla="*/ 70 w 100"/>
                <a:gd name="T19" fmla="*/ 65 h 180"/>
                <a:gd name="T20" fmla="*/ 78 w 100"/>
                <a:gd name="T21" fmla="*/ 9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180">
                  <a:moveTo>
                    <a:pt x="78" y="91"/>
                  </a:moveTo>
                  <a:cubicBezTo>
                    <a:pt x="78" y="91"/>
                    <a:pt x="78" y="91"/>
                    <a:pt x="78" y="180"/>
                  </a:cubicBezTo>
                  <a:cubicBezTo>
                    <a:pt x="100" y="180"/>
                    <a:pt x="100" y="180"/>
                    <a:pt x="100" y="180"/>
                  </a:cubicBezTo>
                  <a:cubicBezTo>
                    <a:pt x="100" y="157"/>
                    <a:pt x="100" y="125"/>
                    <a:pt x="100" y="82"/>
                  </a:cubicBezTo>
                  <a:cubicBezTo>
                    <a:pt x="100" y="74"/>
                    <a:pt x="96" y="65"/>
                    <a:pt x="91" y="61"/>
                  </a:cubicBezTo>
                  <a:cubicBezTo>
                    <a:pt x="91" y="61"/>
                    <a:pt x="91" y="61"/>
                    <a:pt x="44" y="13"/>
                  </a:cubicBezTo>
                  <a:cubicBezTo>
                    <a:pt x="31" y="0"/>
                    <a:pt x="18" y="0"/>
                    <a:pt x="13" y="0"/>
                  </a:cubicBezTo>
                  <a:cubicBezTo>
                    <a:pt x="13" y="0"/>
                    <a:pt x="13" y="0"/>
                    <a:pt x="9" y="0"/>
                  </a:cubicBezTo>
                  <a:cubicBezTo>
                    <a:pt x="9" y="0"/>
                    <a:pt x="9" y="0"/>
                    <a:pt x="0" y="0"/>
                  </a:cubicBezTo>
                  <a:cubicBezTo>
                    <a:pt x="0" y="0"/>
                    <a:pt x="1" y="0"/>
                    <a:pt x="70" y="65"/>
                  </a:cubicBezTo>
                  <a:cubicBezTo>
                    <a:pt x="79" y="74"/>
                    <a:pt x="78" y="82"/>
                    <a:pt x="78" y="9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0" name="Freeform 10"/>
            <p:cNvSpPr>
              <a:spLocks noEditPoints="1"/>
            </p:cNvSpPr>
            <p:nvPr/>
          </p:nvSpPr>
          <p:spPr bwMode="auto">
            <a:xfrm>
              <a:off x="9058276" y="3476625"/>
              <a:ext cx="366713" cy="304800"/>
            </a:xfrm>
            <a:custGeom>
              <a:avLst/>
              <a:gdLst>
                <a:gd name="T0" fmla="*/ 26 w 217"/>
                <a:gd name="T1" fmla="*/ 180 h 180"/>
                <a:gd name="T2" fmla="*/ 26 w 217"/>
                <a:gd name="T3" fmla="*/ 21 h 180"/>
                <a:gd name="T4" fmla="*/ 100 w 217"/>
                <a:gd name="T5" fmla="*/ 21 h 180"/>
                <a:gd name="T6" fmla="*/ 100 w 217"/>
                <a:gd name="T7" fmla="*/ 91 h 180"/>
                <a:gd name="T8" fmla="*/ 121 w 217"/>
                <a:gd name="T9" fmla="*/ 117 h 180"/>
                <a:gd name="T10" fmla="*/ 191 w 217"/>
                <a:gd name="T11" fmla="*/ 117 h 180"/>
                <a:gd name="T12" fmla="*/ 191 w 217"/>
                <a:gd name="T13" fmla="*/ 180 h 180"/>
                <a:gd name="T14" fmla="*/ 217 w 217"/>
                <a:gd name="T15" fmla="*/ 180 h 180"/>
                <a:gd name="T16" fmla="*/ 217 w 217"/>
                <a:gd name="T17" fmla="*/ 91 h 180"/>
                <a:gd name="T18" fmla="*/ 217 w 217"/>
                <a:gd name="T19" fmla="*/ 87 h 180"/>
                <a:gd name="T20" fmla="*/ 208 w 217"/>
                <a:gd name="T21" fmla="*/ 74 h 180"/>
                <a:gd name="T22" fmla="*/ 139 w 217"/>
                <a:gd name="T23" fmla="*/ 8 h 180"/>
                <a:gd name="T24" fmla="*/ 121 w 217"/>
                <a:gd name="T25" fmla="*/ 0 h 180"/>
                <a:gd name="T26" fmla="*/ 26 w 217"/>
                <a:gd name="T27" fmla="*/ 0 h 180"/>
                <a:gd name="T28" fmla="*/ 0 w 217"/>
                <a:gd name="T29" fmla="*/ 21 h 180"/>
                <a:gd name="T30" fmla="*/ 0 w 217"/>
                <a:gd name="T31" fmla="*/ 180 h 180"/>
                <a:gd name="T32" fmla="*/ 26 w 217"/>
                <a:gd name="T33" fmla="*/ 180 h 180"/>
                <a:gd name="T34" fmla="*/ 121 w 217"/>
                <a:gd name="T35" fmla="*/ 21 h 180"/>
                <a:gd name="T36" fmla="*/ 191 w 217"/>
                <a:gd name="T37" fmla="*/ 91 h 180"/>
                <a:gd name="T38" fmla="*/ 121 w 217"/>
                <a:gd name="T39" fmla="*/ 91 h 180"/>
                <a:gd name="T40" fmla="*/ 121 w 217"/>
                <a:gd name="T41" fmla="*/ 2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7" h="180">
                  <a:moveTo>
                    <a:pt x="26" y="180"/>
                  </a:moveTo>
                  <a:cubicBezTo>
                    <a:pt x="26" y="22"/>
                    <a:pt x="26" y="21"/>
                    <a:pt x="26" y="21"/>
                  </a:cubicBezTo>
                  <a:cubicBezTo>
                    <a:pt x="100" y="21"/>
                    <a:pt x="100" y="21"/>
                    <a:pt x="100" y="21"/>
                  </a:cubicBezTo>
                  <a:cubicBezTo>
                    <a:pt x="100" y="91"/>
                    <a:pt x="100" y="91"/>
                    <a:pt x="100" y="91"/>
                  </a:cubicBezTo>
                  <a:cubicBezTo>
                    <a:pt x="100" y="104"/>
                    <a:pt x="108" y="117"/>
                    <a:pt x="121" y="117"/>
                  </a:cubicBezTo>
                  <a:cubicBezTo>
                    <a:pt x="191" y="117"/>
                    <a:pt x="191" y="117"/>
                    <a:pt x="191" y="117"/>
                  </a:cubicBezTo>
                  <a:cubicBezTo>
                    <a:pt x="191" y="143"/>
                    <a:pt x="191" y="163"/>
                    <a:pt x="191" y="180"/>
                  </a:cubicBezTo>
                  <a:cubicBezTo>
                    <a:pt x="217" y="180"/>
                    <a:pt x="217" y="180"/>
                    <a:pt x="217" y="180"/>
                  </a:cubicBezTo>
                  <a:cubicBezTo>
                    <a:pt x="217" y="91"/>
                    <a:pt x="217" y="91"/>
                    <a:pt x="217" y="91"/>
                  </a:cubicBezTo>
                  <a:cubicBezTo>
                    <a:pt x="217" y="87"/>
                    <a:pt x="217" y="87"/>
                    <a:pt x="217" y="87"/>
                  </a:cubicBezTo>
                  <a:cubicBezTo>
                    <a:pt x="217" y="83"/>
                    <a:pt x="215" y="80"/>
                    <a:pt x="208" y="74"/>
                  </a:cubicBezTo>
                  <a:cubicBezTo>
                    <a:pt x="138" y="9"/>
                    <a:pt x="139" y="8"/>
                    <a:pt x="139" y="8"/>
                  </a:cubicBezTo>
                  <a:cubicBezTo>
                    <a:pt x="133" y="2"/>
                    <a:pt x="127" y="0"/>
                    <a:pt x="121" y="0"/>
                  </a:cubicBezTo>
                  <a:cubicBezTo>
                    <a:pt x="26" y="0"/>
                    <a:pt x="26" y="0"/>
                    <a:pt x="26" y="0"/>
                  </a:cubicBezTo>
                  <a:cubicBezTo>
                    <a:pt x="13" y="0"/>
                    <a:pt x="0" y="8"/>
                    <a:pt x="0" y="21"/>
                  </a:cubicBezTo>
                  <a:cubicBezTo>
                    <a:pt x="0" y="97"/>
                    <a:pt x="0" y="147"/>
                    <a:pt x="0" y="180"/>
                  </a:cubicBezTo>
                  <a:lnTo>
                    <a:pt x="26" y="180"/>
                  </a:lnTo>
                  <a:close/>
                  <a:moveTo>
                    <a:pt x="121" y="21"/>
                  </a:moveTo>
                  <a:cubicBezTo>
                    <a:pt x="191" y="91"/>
                    <a:pt x="191" y="91"/>
                    <a:pt x="191" y="91"/>
                  </a:cubicBezTo>
                  <a:cubicBezTo>
                    <a:pt x="121" y="91"/>
                    <a:pt x="121" y="91"/>
                    <a:pt x="121" y="91"/>
                  </a:cubicBezTo>
                  <a:cubicBezTo>
                    <a:pt x="121" y="21"/>
                    <a:pt x="121" y="21"/>
                    <a:pt x="121" y="2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3928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6071263" y="3307036"/>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US" sz="1600" dirty="0">
                <a:solidFill>
                  <a:schemeClr val="tx1">
                    <a:lumMod val="65000"/>
                    <a:lumOff val="35000"/>
                    <a:alpha val="99000"/>
                  </a:schemeClr>
                </a:solidFill>
                <a:latin typeface="Consolas" pitchFamily="49" charset="0"/>
                <a:cs typeface="Consolas" pitchFamily="49" charset="0"/>
              </a:rPr>
              <a:t>GET http://</a:t>
            </a:r>
            <a:r>
              <a:rPr lang="en-US" sz="1600" u="sng" dirty="0">
                <a:solidFill>
                  <a:schemeClr val="tx1">
                    <a:lumMod val="65000"/>
                    <a:lumOff val="35000"/>
                    <a:alpha val="99000"/>
                  </a:schemeClr>
                </a:solidFill>
                <a:latin typeface="Consolas" pitchFamily="49" charset="0"/>
                <a:cs typeface="Consolas" pitchFamily="49" charset="0"/>
              </a:rPr>
              <a:t>...</a:t>
            </a:r>
            <a:r>
              <a:rPr lang="en-US" sz="1600" dirty="0">
                <a:solidFill>
                  <a:schemeClr val="tx1">
                    <a:lumMod val="65000"/>
                    <a:lumOff val="35000"/>
                    <a:alpha val="99000"/>
                  </a:schemeClr>
                </a:solidFill>
                <a:latin typeface="Consolas" pitchFamily="49" charset="0"/>
                <a:cs typeface="Consolas" pitchFamily="49" charset="0"/>
              </a:rPr>
              <a:t>/</a:t>
            </a:r>
            <a:r>
              <a:rPr lang="en-US" sz="1600" u="sng" dirty="0">
                <a:solidFill>
                  <a:schemeClr val="tx1">
                    <a:lumMod val="65000"/>
                    <a:lumOff val="35000"/>
                    <a:alpha val="99000"/>
                  </a:schemeClr>
                </a:solidFill>
                <a:latin typeface="Consolas" pitchFamily="49" charset="0"/>
                <a:cs typeface="Consolas" pitchFamily="49" charset="0"/>
              </a:rPr>
              <a:t>products</a:t>
            </a:r>
            <a:r>
              <a:rPr lang="en-US" sz="1600" dirty="0">
                <a:solidFill>
                  <a:schemeClr val="tx1">
                    <a:lumMod val="65000"/>
                    <a:lumOff val="35000"/>
                    <a:alpha val="99000"/>
                  </a:schemeClr>
                </a:solidFill>
                <a:latin typeface="Consolas" pitchFamily="49" charset="0"/>
                <a:cs typeface="Consolas" pitchFamily="49" charset="0"/>
              </a:rPr>
              <a:t>?comp=list&amp;prefix=Tents&amp;delimiter=/</a:t>
            </a:r>
          </a:p>
          <a:p>
            <a:pPr defTabSz="914061"/>
            <a:endParaRPr lang="en-US" sz="1600" dirty="0">
              <a:solidFill>
                <a:schemeClr val="tx1">
                  <a:lumMod val="65000"/>
                  <a:lumOff val="35000"/>
                  <a:alpha val="99000"/>
                </a:schemeClr>
              </a:solidFill>
              <a:latin typeface="Consolas" pitchFamily="49" charset="0"/>
              <a:cs typeface="Consolas" pitchFamily="49" charset="0"/>
            </a:endParaRPr>
          </a:p>
          <a:p>
            <a:r>
              <a:rPr lang="en-US" sz="1600" dirty="0">
                <a:solidFill>
                  <a:schemeClr val="tx1">
                    <a:lumMod val="65000"/>
                    <a:lumOff val="35000"/>
                    <a:alpha val="99000"/>
                  </a:schemeClr>
                </a:solidFill>
                <a:latin typeface="Consolas" pitchFamily="49" charset="0"/>
                <a:cs typeface="Consolas" pitchFamily="49" charset="0"/>
              </a:rPr>
              <a:t>&lt;Blob&gt;Tents/PalaceTent.wmv&lt;/Blob&gt;</a:t>
            </a:r>
          </a:p>
          <a:p>
            <a:r>
              <a:rPr lang="en-US" sz="1600" dirty="0">
                <a:solidFill>
                  <a:schemeClr val="tx1">
                    <a:lumMod val="65000"/>
                    <a:lumOff val="35000"/>
                    <a:alpha val="99000"/>
                  </a:schemeClr>
                </a:solidFill>
                <a:latin typeface="Consolas" pitchFamily="49" charset="0"/>
                <a:cs typeface="Consolas" pitchFamily="49" charset="0"/>
              </a:rPr>
              <a:t>&lt;Blob&gt;Tents/ShedTent.wmv&lt;/Blob&gt;</a:t>
            </a:r>
            <a:endParaRPr lang="en-NZ" sz="1600" dirty="0">
              <a:solidFill>
                <a:schemeClr val="tx1">
                  <a:lumMod val="65000"/>
                  <a:lumOff val="35000"/>
                  <a:alpha val="99000"/>
                </a:schemeClr>
              </a:solidFill>
              <a:latin typeface="Consolas" pitchFamily="49" charset="0"/>
              <a:cs typeface="Consolas" pitchFamily="49" charset="0"/>
            </a:endParaRPr>
          </a:p>
        </p:txBody>
      </p:sp>
      <p:sp>
        <p:nvSpPr>
          <p:cNvPr id="2" name="Title 1"/>
          <p:cNvSpPr>
            <a:spLocks noGrp="1"/>
          </p:cNvSpPr>
          <p:nvPr>
            <p:ph type="title"/>
          </p:nvPr>
        </p:nvSpPr>
        <p:spPr/>
        <p:txBody>
          <a:bodyPr/>
          <a:lstStyle/>
          <a:p>
            <a:r>
              <a:rPr lang="en-NZ" smtClean="0"/>
              <a:t>Enumerating Blobs</a:t>
            </a:r>
            <a:endParaRPr lang="en-NZ" dirty="0"/>
          </a:p>
        </p:txBody>
      </p:sp>
      <p:sp>
        <p:nvSpPr>
          <p:cNvPr id="3" name="Content Placeholder 2"/>
          <p:cNvSpPr>
            <a:spLocks noGrp="1"/>
          </p:cNvSpPr>
          <p:nvPr>
            <p:ph type="body" sz="quarter" idx="10"/>
          </p:nvPr>
        </p:nvSpPr>
        <p:spPr>
          <a:xfrm>
            <a:off x="519112" y="2794890"/>
            <a:ext cx="5575301" cy="2054409"/>
          </a:xfrm>
        </p:spPr>
        <p:txBody>
          <a:bodyPr/>
          <a:lstStyle/>
          <a:p>
            <a:r>
              <a:rPr lang="en-NZ" dirty="0" smtClean="0">
                <a:solidFill>
                  <a:schemeClr val="accent2">
                    <a:alpha val="99000"/>
                  </a:schemeClr>
                </a:solidFill>
              </a:rPr>
              <a:t>GET Blob operation </a:t>
            </a:r>
            <a:br>
              <a:rPr lang="en-NZ" dirty="0" smtClean="0">
                <a:solidFill>
                  <a:schemeClr val="accent2">
                    <a:alpha val="99000"/>
                  </a:schemeClr>
                </a:solidFill>
              </a:rPr>
            </a:br>
            <a:r>
              <a:rPr lang="en-NZ" dirty="0" smtClean="0">
                <a:solidFill>
                  <a:schemeClr val="accent2">
                    <a:alpha val="99000"/>
                  </a:schemeClr>
                </a:solidFill>
              </a:rPr>
              <a:t>takes parameters</a:t>
            </a:r>
          </a:p>
          <a:p>
            <a:pPr lvl="1"/>
            <a:r>
              <a:rPr lang="en-NZ" dirty="0" smtClean="0"/>
              <a:t>Prefix</a:t>
            </a:r>
          </a:p>
          <a:p>
            <a:pPr lvl="1"/>
            <a:r>
              <a:rPr lang="en-NZ" dirty="0" smtClean="0"/>
              <a:t>Delimiter</a:t>
            </a:r>
          </a:p>
          <a:p>
            <a:pPr lvl="1"/>
            <a:r>
              <a:rPr lang="en-NZ" dirty="0" smtClean="0"/>
              <a:t>Include= (snapshots, metadata etc…)</a:t>
            </a:r>
            <a:endParaRPr lang="en-NZ" dirty="0"/>
          </a:p>
        </p:txBody>
      </p:sp>
      <p:sp>
        <p:nvSpPr>
          <p:cNvPr id="4" name="Rectangle 3"/>
          <p:cNvSpPr/>
          <p:nvPr/>
        </p:nvSpPr>
        <p:spPr bwMode="auto">
          <a:xfrm>
            <a:off x="6094413" y="2811717"/>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NZ" sz="1600" dirty="0">
                <a:solidFill>
                  <a:schemeClr val="tx1">
                    <a:lumMod val="65000"/>
                    <a:lumOff val="35000"/>
                    <a:alpha val="99000"/>
                  </a:schemeClr>
                </a:solidFill>
                <a:latin typeface="Consolas" pitchFamily="49" charset="0"/>
                <a:cs typeface="Consolas" pitchFamily="49" charset="0"/>
              </a:rPr>
              <a:t>http://adventureworks.blob.core.windows.net/</a:t>
            </a:r>
          </a:p>
          <a:p>
            <a:pPr defTabSz="914061"/>
            <a:r>
              <a:rPr lang="en-NZ" sz="1600" dirty="0" smtClean="0">
                <a:solidFill>
                  <a:schemeClr val="tx1">
                    <a:lumMod val="65000"/>
                    <a:lumOff val="35000"/>
                    <a:alpha val="99000"/>
                  </a:schemeClr>
                </a:solidFill>
                <a:latin typeface="Consolas" pitchFamily="49" charset="0"/>
                <a:cs typeface="Consolas" pitchFamily="49" charset="0"/>
              </a:rPr>
              <a:t>     Products/Bikes/SuperDuperCycle.jpg</a:t>
            </a:r>
            <a:endParaRPr lang="en-NZ" sz="1600" dirty="0">
              <a:solidFill>
                <a:schemeClr val="tx1">
                  <a:lumMod val="65000"/>
                  <a:lumOff val="35000"/>
                  <a:alpha val="99000"/>
                </a:schemeClr>
              </a:solidFill>
              <a:latin typeface="Consolas" pitchFamily="49" charset="0"/>
              <a:cs typeface="Consolas" pitchFamily="49" charset="0"/>
            </a:endParaRPr>
          </a:p>
          <a:p>
            <a:pPr defTabSz="914061"/>
            <a:r>
              <a:rPr lang="en-NZ" sz="1600" dirty="0" smtClean="0">
                <a:solidFill>
                  <a:schemeClr val="tx1">
                    <a:lumMod val="65000"/>
                    <a:lumOff val="35000"/>
                    <a:alpha val="99000"/>
                  </a:schemeClr>
                </a:solidFill>
                <a:latin typeface="Consolas" pitchFamily="49" charset="0"/>
                <a:cs typeface="Consolas" pitchFamily="49" charset="0"/>
              </a:rPr>
              <a:t>     Products/Bikes/FastBike.jpg</a:t>
            </a:r>
            <a:endParaRPr lang="en-NZ" sz="1600" dirty="0">
              <a:solidFill>
                <a:schemeClr val="tx1">
                  <a:lumMod val="65000"/>
                  <a:lumOff val="35000"/>
                  <a:alpha val="99000"/>
                </a:schemeClr>
              </a:solidFill>
              <a:latin typeface="Consolas" pitchFamily="49" charset="0"/>
              <a:cs typeface="Consolas" pitchFamily="49" charset="0"/>
            </a:endParaRPr>
          </a:p>
          <a:p>
            <a:pPr defTabSz="914061"/>
            <a:r>
              <a:rPr lang="en-NZ" sz="1600" dirty="0" smtClean="0">
                <a:solidFill>
                  <a:schemeClr val="tx1">
                    <a:lumMod val="65000"/>
                    <a:lumOff val="35000"/>
                    <a:alpha val="99000"/>
                  </a:schemeClr>
                </a:solidFill>
                <a:latin typeface="Consolas" pitchFamily="49" charset="0"/>
                <a:cs typeface="Consolas" pitchFamily="49" charset="0"/>
              </a:rPr>
              <a:t>     Products/Canoes/Whitewater.jpg</a:t>
            </a:r>
            <a:endParaRPr lang="en-NZ" sz="1600" dirty="0">
              <a:solidFill>
                <a:schemeClr val="tx1">
                  <a:lumMod val="65000"/>
                  <a:lumOff val="35000"/>
                  <a:alpha val="99000"/>
                </a:schemeClr>
              </a:solidFill>
              <a:latin typeface="Consolas" pitchFamily="49" charset="0"/>
              <a:cs typeface="Consolas" pitchFamily="49" charset="0"/>
            </a:endParaRPr>
          </a:p>
          <a:p>
            <a:pPr defTabSz="914061"/>
            <a:r>
              <a:rPr lang="en-NZ" sz="1600" dirty="0" smtClean="0">
                <a:solidFill>
                  <a:schemeClr val="tx1">
                    <a:lumMod val="65000"/>
                    <a:lumOff val="35000"/>
                    <a:alpha val="99000"/>
                  </a:schemeClr>
                </a:solidFill>
                <a:latin typeface="Consolas" pitchFamily="49" charset="0"/>
                <a:cs typeface="Consolas" pitchFamily="49" charset="0"/>
              </a:rPr>
              <a:t>     Products/Canoes/Flatwater.jpg</a:t>
            </a:r>
            <a:endParaRPr lang="en-NZ" sz="1600" dirty="0">
              <a:solidFill>
                <a:schemeClr val="tx1">
                  <a:lumMod val="65000"/>
                  <a:lumOff val="35000"/>
                  <a:alpha val="99000"/>
                </a:schemeClr>
              </a:solidFill>
              <a:latin typeface="Consolas" pitchFamily="49" charset="0"/>
              <a:cs typeface="Consolas" pitchFamily="49" charset="0"/>
            </a:endParaRPr>
          </a:p>
          <a:p>
            <a:pPr defTabSz="914061"/>
            <a:r>
              <a:rPr lang="en-NZ" sz="1600" dirty="0" smtClean="0">
                <a:solidFill>
                  <a:schemeClr val="tx1">
                    <a:lumMod val="65000"/>
                    <a:lumOff val="35000"/>
                    <a:alpha val="99000"/>
                  </a:schemeClr>
                </a:solidFill>
                <a:latin typeface="Consolas" pitchFamily="49" charset="0"/>
                <a:cs typeface="Consolas" pitchFamily="49" charset="0"/>
              </a:rPr>
              <a:t>     Products/Canoes/Hybrid.jpg</a:t>
            </a:r>
            <a:endParaRPr lang="en-NZ" sz="1600" dirty="0">
              <a:solidFill>
                <a:schemeClr val="tx1">
                  <a:lumMod val="65000"/>
                  <a:lumOff val="35000"/>
                  <a:alpha val="99000"/>
                </a:schemeClr>
              </a:solidFill>
              <a:latin typeface="Consolas" pitchFamily="49" charset="0"/>
              <a:cs typeface="Consolas" pitchFamily="49" charset="0"/>
            </a:endParaRPr>
          </a:p>
          <a:p>
            <a:pPr defTabSz="914061"/>
            <a:r>
              <a:rPr lang="en-NZ" sz="1600" dirty="0" smtClean="0">
                <a:solidFill>
                  <a:schemeClr val="tx1">
                    <a:lumMod val="65000"/>
                    <a:lumOff val="35000"/>
                    <a:alpha val="99000"/>
                  </a:schemeClr>
                </a:solidFill>
                <a:latin typeface="Consolas" pitchFamily="49" charset="0"/>
                <a:cs typeface="Consolas" pitchFamily="49" charset="0"/>
              </a:rPr>
              <a:t>     Products/Tents/PalaceTent.jpg</a:t>
            </a:r>
            <a:endParaRPr lang="en-NZ" sz="1600" dirty="0">
              <a:solidFill>
                <a:schemeClr val="tx1">
                  <a:lumMod val="65000"/>
                  <a:lumOff val="35000"/>
                  <a:alpha val="99000"/>
                </a:schemeClr>
              </a:solidFill>
              <a:latin typeface="Consolas" pitchFamily="49" charset="0"/>
              <a:cs typeface="Consolas" pitchFamily="49" charset="0"/>
            </a:endParaRPr>
          </a:p>
          <a:p>
            <a:pPr defTabSz="914061"/>
            <a:r>
              <a:rPr lang="en-NZ" sz="1600" dirty="0" smtClean="0">
                <a:solidFill>
                  <a:schemeClr val="tx1">
                    <a:lumMod val="65000"/>
                    <a:lumOff val="35000"/>
                    <a:alpha val="99000"/>
                  </a:schemeClr>
                </a:solidFill>
                <a:latin typeface="Consolas" pitchFamily="49" charset="0"/>
                <a:cs typeface="Consolas" pitchFamily="49" charset="0"/>
              </a:rPr>
              <a:t>     Products/Tents/ShedTent.jpg</a:t>
            </a:r>
            <a:endParaRPr lang="en-NZ" sz="1600" dirty="0">
              <a:solidFill>
                <a:schemeClr val="tx1">
                  <a:lumMod val="65000"/>
                  <a:lumOff val="35000"/>
                  <a:alpha val="99000"/>
                </a:schemeClr>
              </a:solidFill>
              <a:latin typeface="Consolas" pitchFamily="49" charset="0"/>
              <a:cs typeface="Consolas" pitchFamily="49" charset="0"/>
            </a:endParaRPr>
          </a:p>
        </p:txBody>
      </p:sp>
    </p:spTree>
    <p:extLst>
      <p:ext uri="{BB962C8B-B14F-4D97-AF65-F5344CB8AC3E}">
        <p14:creationId xmlns:p14="http://schemas.microsoft.com/office/powerpoint/2010/main" val="208702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decel="100000" fill="hold" grpId="0" nodeType="clickEffect">
                                  <p:stCondLst>
                                    <p:cond delay="0"/>
                                  </p:stCondLst>
                                  <p:childTnLst>
                                    <p:animMotion origin="layout" path="M 4.79167E-6 2.54394E-6 L -0.0017 -0.39663 " pathEditMode="relative" rAng="0" ptsTypes="AA">
                                      <p:cBhvr>
                                        <p:cTn id="6" dur="1750" fill="hold"/>
                                        <p:tgtEl>
                                          <p:spTgt spid="4"/>
                                        </p:tgtEl>
                                        <p:attrNameLst>
                                          <p:attrName>ppt_x</p:attrName>
                                          <p:attrName>ppt_y</p:attrName>
                                        </p:attrNameLst>
                                      </p:cBhvr>
                                      <p:rCtr x="-91" y="-1984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animBg="1"/>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6071263" y="3307036"/>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US" sz="1600" dirty="0">
                <a:solidFill>
                  <a:schemeClr val="tx1">
                    <a:lumMod val="65000"/>
                    <a:lumOff val="35000"/>
                    <a:alpha val="99000"/>
                  </a:schemeClr>
                </a:solidFill>
                <a:latin typeface="Consolas" pitchFamily="49" charset="0"/>
                <a:cs typeface="Consolas" pitchFamily="49" charset="0"/>
              </a:rPr>
              <a:t>http://.../</a:t>
            </a:r>
            <a:r>
              <a:rPr lang="en-US" sz="1600" dirty="0" err="1">
                <a:solidFill>
                  <a:schemeClr val="tx1">
                    <a:lumMod val="65000"/>
                    <a:lumOff val="35000"/>
                    <a:alpha val="99000"/>
                  </a:schemeClr>
                </a:solidFill>
                <a:latin typeface="Consolas" pitchFamily="49" charset="0"/>
                <a:cs typeface="Consolas" pitchFamily="49" charset="0"/>
              </a:rPr>
              <a:t>products?comp</a:t>
            </a:r>
            <a:r>
              <a:rPr lang="en-US" sz="1600" dirty="0">
                <a:solidFill>
                  <a:schemeClr val="tx1">
                    <a:lumMod val="65000"/>
                    <a:lumOff val="35000"/>
                    <a:alpha val="99000"/>
                  </a:schemeClr>
                </a:solidFill>
                <a:latin typeface="Consolas" pitchFamily="49" charset="0"/>
                <a:cs typeface="Consolas" pitchFamily="49" charset="0"/>
              </a:rPr>
              <a:t>=</a:t>
            </a:r>
            <a:r>
              <a:rPr lang="en-US" sz="1600" dirty="0" err="1">
                <a:solidFill>
                  <a:schemeClr val="tx1">
                    <a:lumMod val="65000"/>
                    <a:lumOff val="35000"/>
                    <a:alpha val="99000"/>
                  </a:schemeClr>
                </a:solidFill>
                <a:latin typeface="Consolas" pitchFamily="49" charset="0"/>
                <a:cs typeface="Consolas" pitchFamily="49" charset="0"/>
              </a:rPr>
              <a:t>list&amp;prefix</a:t>
            </a:r>
            <a:r>
              <a:rPr lang="en-US" sz="1600" dirty="0">
                <a:solidFill>
                  <a:schemeClr val="tx1">
                    <a:lumMod val="65000"/>
                    <a:lumOff val="35000"/>
                    <a:alpha val="99000"/>
                  </a:schemeClr>
                </a:solidFill>
                <a:latin typeface="Consolas" pitchFamily="49" charset="0"/>
                <a:cs typeface="Consolas" pitchFamily="49" charset="0"/>
              </a:rPr>
              <a:t>=</a:t>
            </a:r>
            <a:r>
              <a:rPr lang="en-US" sz="1600" dirty="0" err="1">
                <a:solidFill>
                  <a:schemeClr val="tx1">
                    <a:lumMod val="65000"/>
                    <a:lumOff val="35000"/>
                    <a:alpha val="99000"/>
                  </a:schemeClr>
                </a:solidFill>
                <a:latin typeface="Consolas" pitchFamily="49" charset="0"/>
                <a:cs typeface="Consolas" pitchFamily="49" charset="0"/>
              </a:rPr>
              <a:t>Canoes&amp;maxresults</a:t>
            </a:r>
            <a:r>
              <a:rPr lang="en-US" sz="1600" dirty="0">
                <a:solidFill>
                  <a:schemeClr val="tx1">
                    <a:lumMod val="65000"/>
                    <a:lumOff val="35000"/>
                    <a:alpha val="99000"/>
                  </a:schemeClr>
                </a:solidFill>
                <a:latin typeface="Consolas" pitchFamily="49" charset="0"/>
                <a:cs typeface="Consolas" pitchFamily="49" charset="0"/>
              </a:rPr>
              <a:t>=2</a:t>
            </a:r>
            <a:br>
              <a:rPr lang="en-US" sz="1600" dirty="0">
                <a:solidFill>
                  <a:schemeClr val="tx1">
                    <a:lumMod val="65000"/>
                    <a:lumOff val="35000"/>
                    <a:alpha val="99000"/>
                  </a:schemeClr>
                </a:solidFill>
                <a:latin typeface="Consolas" pitchFamily="49" charset="0"/>
                <a:cs typeface="Consolas" pitchFamily="49" charset="0"/>
              </a:rPr>
            </a:br>
            <a:r>
              <a:rPr lang="en-US" sz="1600" dirty="0">
                <a:solidFill>
                  <a:schemeClr val="tx1">
                    <a:lumMod val="65000"/>
                    <a:lumOff val="35000"/>
                    <a:alpha val="99000"/>
                  </a:schemeClr>
                </a:solidFill>
                <a:latin typeface="Consolas" pitchFamily="49" charset="0"/>
                <a:cs typeface="Consolas" pitchFamily="49" charset="0"/>
              </a:rPr>
              <a:t>	&amp;marker=</a:t>
            </a:r>
            <a:r>
              <a:rPr lang="en-US" sz="1600" dirty="0" err="1">
                <a:solidFill>
                  <a:schemeClr val="tx1">
                    <a:lumMod val="65000"/>
                    <a:lumOff val="35000"/>
                    <a:alpha val="99000"/>
                  </a:schemeClr>
                </a:solidFill>
                <a:latin typeface="Consolas" pitchFamily="49" charset="0"/>
                <a:cs typeface="Consolas" pitchFamily="49" charset="0"/>
              </a:rPr>
              <a:t>MarkerValue</a:t>
            </a:r>
            <a:endParaRPr lang="en-US" sz="1600" dirty="0">
              <a:solidFill>
                <a:schemeClr val="tx1">
                  <a:lumMod val="65000"/>
                  <a:lumOff val="35000"/>
                  <a:alpha val="99000"/>
                </a:schemeClr>
              </a:solidFill>
              <a:latin typeface="Consolas" pitchFamily="49" charset="0"/>
              <a:cs typeface="Consolas" pitchFamily="49" charset="0"/>
            </a:endParaRPr>
          </a:p>
          <a:p>
            <a:pPr defTabSz="914061"/>
            <a:endParaRPr lang="en-US" sz="1600" dirty="0">
              <a:solidFill>
                <a:schemeClr val="tx1">
                  <a:lumMod val="65000"/>
                  <a:lumOff val="35000"/>
                  <a:alpha val="99000"/>
                </a:schemeClr>
              </a:solidFill>
              <a:latin typeface="Consolas" pitchFamily="49" charset="0"/>
              <a:cs typeface="Consolas" pitchFamily="49" charset="0"/>
            </a:endParaRPr>
          </a:p>
          <a:p>
            <a:pPr defTabSz="914061"/>
            <a:r>
              <a:rPr lang="en-US" sz="1600" dirty="0">
                <a:solidFill>
                  <a:schemeClr val="tx1">
                    <a:lumMod val="65000"/>
                    <a:lumOff val="35000"/>
                    <a:alpha val="99000"/>
                  </a:schemeClr>
                </a:solidFill>
                <a:latin typeface="Consolas" pitchFamily="49" charset="0"/>
                <a:cs typeface="Consolas" pitchFamily="49" charset="0"/>
              </a:rPr>
              <a:t>&lt;Blob&gt;Canoes/Hybrid.jpg&lt;/Blob&gt;</a:t>
            </a:r>
          </a:p>
        </p:txBody>
      </p:sp>
      <p:sp>
        <p:nvSpPr>
          <p:cNvPr id="2" name="Title 1"/>
          <p:cNvSpPr>
            <a:spLocks noGrp="1"/>
          </p:cNvSpPr>
          <p:nvPr>
            <p:ph type="title"/>
          </p:nvPr>
        </p:nvSpPr>
        <p:spPr/>
        <p:txBody>
          <a:bodyPr/>
          <a:lstStyle/>
          <a:p>
            <a:r>
              <a:rPr lang="en-NZ" dirty="0"/>
              <a:t>Pagination</a:t>
            </a:r>
          </a:p>
        </p:txBody>
      </p:sp>
      <p:sp>
        <p:nvSpPr>
          <p:cNvPr id="3" name="Content Placeholder 2"/>
          <p:cNvSpPr>
            <a:spLocks noGrp="1"/>
          </p:cNvSpPr>
          <p:nvPr>
            <p:ph type="body" sz="quarter" idx="10"/>
          </p:nvPr>
        </p:nvSpPr>
        <p:spPr>
          <a:xfrm>
            <a:off x="519112" y="2794890"/>
            <a:ext cx="5575301" cy="1777410"/>
          </a:xfrm>
        </p:spPr>
        <p:txBody>
          <a:bodyPr/>
          <a:lstStyle/>
          <a:p>
            <a:r>
              <a:rPr lang="en-US" dirty="0">
                <a:solidFill>
                  <a:schemeClr val="accent2">
                    <a:alpha val="99000"/>
                  </a:schemeClr>
                </a:solidFill>
              </a:rPr>
              <a:t>Large lists of Blobs can </a:t>
            </a:r>
            <a:r>
              <a:rPr lang="en-US" dirty="0" smtClean="0">
                <a:solidFill>
                  <a:schemeClr val="accent2">
                    <a:alpha val="99000"/>
                  </a:schemeClr>
                </a:solidFill>
              </a:rPr>
              <a:t/>
            </a:r>
            <a:br>
              <a:rPr lang="en-US" dirty="0" smtClean="0">
                <a:solidFill>
                  <a:schemeClr val="accent2">
                    <a:alpha val="99000"/>
                  </a:schemeClr>
                </a:solidFill>
              </a:rPr>
            </a:br>
            <a:r>
              <a:rPr lang="en-US" dirty="0" smtClean="0">
                <a:solidFill>
                  <a:schemeClr val="accent2">
                    <a:alpha val="99000"/>
                  </a:schemeClr>
                </a:solidFill>
              </a:rPr>
              <a:t>be </a:t>
            </a:r>
            <a:r>
              <a:rPr lang="en-US" dirty="0">
                <a:solidFill>
                  <a:schemeClr val="accent2">
                    <a:alpha val="99000"/>
                  </a:schemeClr>
                </a:solidFill>
              </a:rPr>
              <a:t>paginated</a:t>
            </a:r>
            <a:endParaRPr lang="en-NZ" dirty="0" smtClean="0">
              <a:solidFill>
                <a:schemeClr val="accent2">
                  <a:alpha val="99000"/>
                </a:schemeClr>
              </a:solidFill>
            </a:endParaRPr>
          </a:p>
          <a:p>
            <a:pPr lvl="1"/>
            <a:r>
              <a:rPr lang="en-US" dirty="0"/>
              <a:t>Either set </a:t>
            </a:r>
            <a:r>
              <a:rPr lang="en-US" dirty="0" err="1"/>
              <a:t>maxresults</a:t>
            </a:r>
            <a:r>
              <a:rPr lang="en-US" dirty="0"/>
              <a:t> or;</a:t>
            </a:r>
          </a:p>
          <a:p>
            <a:pPr lvl="1"/>
            <a:r>
              <a:rPr lang="en-US" dirty="0"/>
              <a:t>Exceed default value for </a:t>
            </a:r>
            <a:r>
              <a:rPr lang="en-US" dirty="0" err="1"/>
              <a:t>maxresults</a:t>
            </a:r>
            <a:r>
              <a:rPr lang="en-US" dirty="0"/>
              <a:t> (5000)</a:t>
            </a:r>
          </a:p>
        </p:txBody>
      </p:sp>
      <p:sp>
        <p:nvSpPr>
          <p:cNvPr id="4" name="Rectangle 3"/>
          <p:cNvSpPr/>
          <p:nvPr/>
        </p:nvSpPr>
        <p:spPr bwMode="auto">
          <a:xfrm>
            <a:off x="6094413" y="2811717"/>
            <a:ext cx="5576887" cy="306334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r>
              <a:rPr lang="en-NZ" sz="1600" dirty="0">
                <a:solidFill>
                  <a:schemeClr val="tx1">
                    <a:lumMod val="65000"/>
                    <a:lumOff val="35000"/>
                    <a:alpha val="99000"/>
                  </a:schemeClr>
                </a:solidFill>
                <a:latin typeface="Consolas" pitchFamily="49" charset="0"/>
                <a:cs typeface="Consolas" pitchFamily="49" charset="0"/>
              </a:rPr>
              <a:t>http://.../</a:t>
            </a:r>
            <a:r>
              <a:rPr lang="en-NZ" sz="1600" dirty="0" err="1">
                <a:solidFill>
                  <a:schemeClr val="tx1">
                    <a:lumMod val="65000"/>
                    <a:lumOff val="35000"/>
                    <a:alpha val="99000"/>
                  </a:schemeClr>
                </a:solidFill>
                <a:latin typeface="Consolas" pitchFamily="49" charset="0"/>
                <a:cs typeface="Consolas" pitchFamily="49" charset="0"/>
              </a:rPr>
              <a:t>products?comp</a:t>
            </a:r>
            <a:r>
              <a:rPr lang="en-NZ" sz="1600" dirty="0">
                <a:solidFill>
                  <a:schemeClr val="tx1">
                    <a:lumMod val="65000"/>
                    <a:lumOff val="35000"/>
                    <a:alpha val="99000"/>
                  </a:schemeClr>
                </a:solidFill>
                <a:latin typeface="Consolas" pitchFamily="49" charset="0"/>
                <a:cs typeface="Consolas" pitchFamily="49" charset="0"/>
              </a:rPr>
              <a:t>=</a:t>
            </a:r>
            <a:r>
              <a:rPr lang="en-NZ" sz="1600" dirty="0" err="1">
                <a:solidFill>
                  <a:schemeClr val="tx1">
                    <a:lumMod val="65000"/>
                    <a:lumOff val="35000"/>
                    <a:alpha val="99000"/>
                  </a:schemeClr>
                </a:solidFill>
                <a:latin typeface="Consolas" pitchFamily="49" charset="0"/>
                <a:cs typeface="Consolas" pitchFamily="49" charset="0"/>
              </a:rPr>
              <a:t>list&amp;prefix</a:t>
            </a:r>
            <a:r>
              <a:rPr lang="en-NZ" sz="1600" dirty="0">
                <a:solidFill>
                  <a:schemeClr val="tx1">
                    <a:lumMod val="65000"/>
                    <a:lumOff val="35000"/>
                    <a:alpha val="99000"/>
                  </a:schemeClr>
                </a:solidFill>
                <a:latin typeface="Consolas" pitchFamily="49" charset="0"/>
                <a:cs typeface="Consolas" pitchFamily="49" charset="0"/>
              </a:rPr>
              <a:t>=</a:t>
            </a:r>
            <a:r>
              <a:rPr lang="en-NZ" sz="1600" dirty="0" err="1">
                <a:solidFill>
                  <a:schemeClr val="tx1">
                    <a:lumMod val="65000"/>
                    <a:lumOff val="35000"/>
                    <a:alpha val="99000"/>
                  </a:schemeClr>
                </a:solidFill>
                <a:latin typeface="Consolas" pitchFamily="49" charset="0"/>
                <a:cs typeface="Consolas" pitchFamily="49" charset="0"/>
              </a:rPr>
              <a:t>Canoes&amp;maxresults</a:t>
            </a:r>
            <a:r>
              <a:rPr lang="en-NZ" sz="1600" dirty="0">
                <a:solidFill>
                  <a:schemeClr val="tx1">
                    <a:lumMod val="65000"/>
                    <a:lumOff val="35000"/>
                    <a:alpha val="99000"/>
                  </a:schemeClr>
                </a:solidFill>
                <a:latin typeface="Consolas" pitchFamily="49" charset="0"/>
                <a:cs typeface="Consolas" pitchFamily="49" charset="0"/>
              </a:rPr>
              <a:t>=2</a:t>
            </a:r>
          </a:p>
          <a:p>
            <a:pPr defTabSz="914061"/>
            <a:endParaRPr lang="en-NZ" sz="1600" dirty="0">
              <a:solidFill>
                <a:schemeClr val="tx1">
                  <a:lumMod val="65000"/>
                  <a:lumOff val="35000"/>
                  <a:alpha val="99000"/>
                </a:schemeClr>
              </a:solidFill>
              <a:latin typeface="Consolas" pitchFamily="49" charset="0"/>
              <a:cs typeface="Consolas" pitchFamily="49" charset="0"/>
            </a:endParaRPr>
          </a:p>
          <a:p>
            <a:pPr defTabSz="914061"/>
            <a:r>
              <a:rPr lang="en-NZ" sz="1600" dirty="0">
                <a:solidFill>
                  <a:schemeClr val="tx1">
                    <a:lumMod val="65000"/>
                    <a:lumOff val="35000"/>
                    <a:alpha val="99000"/>
                  </a:schemeClr>
                </a:solidFill>
                <a:latin typeface="Consolas" pitchFamily="49" charset="0"/>
                <a:cs typeface="Consolas" pitchFamily="49" charset="0"/>
              </a:rPr>
              <a:t>&lt;Blob&gt;Canoes/Whitewater.jpg&lt;/Blob&gt;</a:t>
            </a:r>
          </a:p>
          <a:p>
            <a:pPr defTabSz="914061"/>
            <a:r>
              <a:rPr lang="en-NZ" sz="1600" dirty="0">
                <a:solidFill>
                  <a:schemeClr val="tx1">
                    <a:lumMod val="65000"/>
                    <a:lumOff val="35000"/>
                    <a:alpha val="99000"/>
                  </a:schemeClr>
                </a:solidFill>
                <a:latin typeface="Consolas" pitchFamily="49" charset="0"/>
                <a:cs typeface="Consolas" pitchFamily="49" charset="0"/>
              </a:rPr>
              <a:t>&lt;Blob&gt;Canoes/Flatwater.jpg&lt;/Blob&gt;</a:t>
            </a:r>
          </a:p>
          <a:p>
            <a:pPr defTabSz="914061"/>
            <a:r>
              <a:rPr lang="en-NZ" sz="1600" dirty="0">
                <a:solidFill>
                  <a:schemeClr val="tx1">
                    <a:lumMod val="65000"/>
                    <a:lumOff val="35000"/>
                    <a:alpha val="99000"/>
                  </a:schemeClr>
                </a:solidFill>
                <a:latin typeface="Consolas" pitchFamily="49" charset="0"/>
                <a:cs typeface="Consolas" pitchFamily="49" charset="0"/>
              </a:rPr>
              <a:t>&lt;</a:t>
            </a:r>
            <a:r>
              <a:rPr lang="en-NZ" sz="1600" dirty="0" err="1">
                <a:solidFill>
                  <a:schemeClr val="tx1">
                    <a:lumMod val="65000"/>
                    <a:lumOff val="35000"/>
                    <a:alpha val="99000"/>
                  </a:schemeClr>
                </a:solidFill>
                <a:latin typeface="Consolas" pitchFamily="49" charset="0"/>
                <a:cs typeface="Consolas" pitchFamily="49" charset="0"/>
              </a:rPr>
              <a:t>NextMarker</a:t>
            </a:r>
            <a:r>
              <a:rPr lang="en-NZ" sz="1600" dirty="0">
                <a:solidFill>
                  <a:schemeClr val="tx1">
                    <a:lumMod val="65000"/>
                    <a:lumOff val="35000"/>
                    <a:alpha val="99000"/>
                  </a:schemeClr>
                </a:solidFill>
                <a:latin typeface="Consolas" pitchFamily="49" charset="0"/>
                <a:cs typeface="Consolas" pitchFamily="49" charset="0"/>
              </a:rPr>
              <a:t>&gt;</a:t>
            </a:r>
            <a:r>
              <a:rPr lang="en-NZ" sz="1600" dirty="0" err="1">
                <a:solidFill>
                  <a:schemeClr val="tx1">
                    <a:lumMod val="65000"/>
                    <a:lumOff val="35000"/>
                    <a:alpha val="99000"/>
                  </a:schemeClr>
                </a:solidFill>
                <a:latin typeface="Consolas" pitchFamily="49" charset="0"/>
                <a:cs typeface="Consolas" pitchFamily="49" charset="0"/>
              </a:rPr>
              <a:t>MarkerValue</a:t>
            </a:r>
            <a:r>
              <a:rPr lang="en-NZ" sz="1600" dirty="0">
                <a:solidFill>
                  <a:schemeClr val="tx1">
                    <a:lumMod val="65000"/>
                    <a:lumOff val="35000"/>
                    <a:alpha val="99000"/>
                  </a:schemeClr>
                </a:solidFill>
                <a:latin typeface="Consolas" pitchFamily="49" charset="0"/>
                <a:cs typeface="Consolas" pitchFamily="49" charset="0"/>
              </a:rPr>
              <a:t>&lt;/</a:t>
            </a:r>
            <a:r>
              <a:rPr lang="en-NZ" sz="1600" dirty="0" err="1">
                <a:solidFill>
                  <a:schemeClr val="tx1">
                    <a:lumMod val="65000"/>
                    <a:lumOff val="35000"/>
                    <a:alpha val="99000"/>
                  </a:schemeClr>
                </a:solidFill>
                <a:latin typeface="Consolas" pitchFamily="49" charset="0"/>
                <a:cs typeface="Consolas" pitchFamily="49" charset="0"/>
              </a:rPr>
              <a:t>NextMarker</a:t>
            </a:r>
            <a:r>
              <a:rPr lang="en-NZ" sz="1600" dirty="0">
                <a:solidFill>
                  <a:schemeClr val="tx1">
                    <a:lumMod val="65000"/>
                    <a:lumOff val="35000"/>
                    <a:alpha val="99000"/>
                  </a:schemeClr>
                </a:solidFill>
                <a:latin typeface="Consolas" pitchFamily="49" charset="0"/>
                <a:cs typeface="Consolas" pitchFamily="49" charset="0"/>
              </a:rPr>
              <a:t>&gt;</a:t>
            </a:r>
          </a:p>
          <a:p>
            <a:pPr defTabSz="914061"/>
            <a:endParaRPr lang="en-NZ" sz="1600" dirty="0">
              <a:solidFill>
                <a:schemeClr val="tx1">
                  <a:lumMod val="65000"/>
                  <a:lumOff val="35000"/>
                  <a:alpha val="99000"/>
                </a:schemeClr>
              </a:solidFill>
              <a:latin typeface="Consolas" pitchFamily="49" charset="0"/>
              <a:cs typeface="Consolas" pitchFamily="49" charset="0"/>
            </a:endParaRPr>
          </a:p>
        </p:txBody>
      </p:sp>
    </p:spTree>
    <p:extLst>
      <p:ext uri="{BB962C8B-B14F-4D97-AF65-F5344CB8AC3E}">
        <p14:creationId xmlns:p14="http://schemas.microsoft.com/office/powerpoint/2010/main" val="103315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decel="100000" fill="hold" grpId="0" nodeType="clickEffect">
                                  <p:stCondLst>
                                    <p:cond delay="0"/>
                                  </p:stCondLst>
                                  <p:childTnLst>
                                    <p:animMotion origin="layout" path="M 4.79167E-6 2.54394E-6 L -0.0017 -0.39663 " pathEditMode="relative" rAng="0" ptsTypes="AA">
                                      <p:cBhvr>
                                        <p:cTn id="6" dur="1750" fill="hold"/>
                                        <p:tgtEl>
                                          <p:spTgt spid="4"/>
                                        </p:tgtEl>
                                        <p:attrNameLst>
                                          <p:attrName>ppt_x</p:attrName>
                                          <p:attrName>ppt_y</p:attrName>
                                        </p:attrNameLst>
                                      </p:cBhvr>
                                      <p:rCtr x="-91" y="-1984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Text Placeholder 4"/>
          <p:cNvSpPr>
            <a:spLocks noGrp="1"/>
          </p:cNvSpPr>
          <p:nvPr>
            <p:ph type="body" sz="quarter" idx="11"/>
          </p:nvPr>
        </p:nvSpPr>
        <p:spPr>
          <a:xfrm>
            <a:off x="3473804" y="1844154"/>
            <a:ext cx="6945312" cy="4388894"/>
          </a:xfrm>
        </p:spPr>
        <p:txBody>
          <a:bodyPr/>
          <a:lstStyle/>
          <a:p>
            <a:r>
              <a:rPr lang="en-US" dirty="0" smtClean="0"/>
              <a:t>Windows Azure Storage</a:t>
            </a:r>
          </a:p>
          <a:p>
            <a:r>
              <a:rPr lang="en-US" dirty="0" smtClean="0"/>
              <a:t>Blob Storage</a:t>
            </a:r>
          </a:p>
          <a:p>
            <a:r>
              <a:rPr lang="en-US" dirty="0" smtClean="0"/>
              <a:t>Drives</a:t>
            </a:r>
          </a:p>
          <a:p>
            <a:r>
              <a:rPr lang="en-US" dirty="0" smtClean="0"/>
              <a:t>Tables</a:t>
            </a:r>
          </a:p>
          <a:p>
            <a:r>
              <a:rPr lang="en-US" dirty="0" smtClean="0"/>
              <a:t>Queues</a:t>
            </a:r>
            <a:endParaRPr lang="en-US" dirty="0"/>
          </a:p>
        </p:txBody>
      </p:sp>
    </p:spTree>
    <p:extLst>
      <p:ext uri="{BB962C8B-B14F-4D97-AF65-F5344CB8AC3E}">
        <p14:creationId xmlns:p14="http://schemas.microsoft.com/office/powerpoint/2010/main" val="424399575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Tour of the Blob Service</a:t>
            </a:r>
            <a:endParaRPr lang="en-US" dirty="0"/>
          </a:p>
        </p:txBody>
      </p:sp>
      <p:sp>
        <p:nvSpPr>
          <p:cNvPr id="10" name="Text Placeholder 9"/>
          <p:cNvSpPr>
            <a:spLocks noGrp="1"/>
          </p:cNvSpPr>
          <p:nvPr>
            <p:ph type="body" sz="quarter" idx="10"/>
          </p:nvPr>
        </p:nvSpPr>
        <p:spPr>
          <a:xfrm>
            <a:off x="1889125" y="3615771"/>
            <a:ext cx="8872538" cy="1274538"/>
          </a:xfrm>
        </p:spPr>
        <p:txBody>
          <a:bodyPr/>
          <a:lstStyle/>
          <a:p>
            <a:r>
              <a:rPr lang="en-US" dirty="0" smtClean="0"/>
              <a:t>demo</a:t>
            </a:r>
            <a:endParaRPr lang="en-US" dirty="0"/>
          </a:p>
        </p:txBody>
      </p:sp>
      <p:sp>
        <p:nvSpPr>
          <p:cNvPr id="5" name="Freeform 118"/>
          <p:cNvSpPr>
            <a:spLocks noEditPoints="1"/>
          </p:cNvSpPr>
          <p:nvPr/>
        </p:nvSpPr>
        <p:spPr bwMode="black">
          <a:xfrm>
            <a:off x="7432761" y="2197383"/>
            <a:ext cx="2891110" cy="1999864"/>
          </a:xfrm>
          <a:custGeom>
            <a:avLst/>
            <a:gdLst>
              <a:gd name="T0" fmla="*/ 40 w 80"/>
              <a:gd name="T1" fmla="*/ 0 h 56"/>
              <a:gd name="T2" fmla="*/ 0 w 80"/>
              <a:gd name="T3" fmla="*/ 28 h 56"/>
              <a:gd name="T4" fmla="*/ 40 w 80"/>
              <a:gd name="T5" fmla="*/ 56 h 56"/>
              <a:gd name="T6" fmla="*/ 80 w 80"/>
              <a:gd name="T7" fmla="*/ 28 h 56"/>
              <a:gd name="T8" fmla="*/ 40 w 80"/>
              <a:gd name="T9" fmla="*/ 0 h 56"/>
              <a:gd name="T10" fmla="*/ 40 w 80"/>
              <a:gd name="T11" fmla="*/ 48 h 56"/>
              <a:gd name="T12" fmla="*/ 20 w 80"/>
              <a:gd name="T13" fmla="*/ 28 h 56"/>
              <a:gd name="T14" fmla="*/ 40 w 80"/>
              <a:gd name="T15" fmla="*/ 8 h 56"/>
              <a:gd name="T16" fmla="*/ 60 w 80"/>
              <a:gd name="T17" fmla="*/ 28 h 56"/>
              <a:gd name="T18" fmla="*/ 40 w 80"/>
              <a:gd name="T19" fmla="*/ 48 h 56"/>
              <a:gd name="T20" fmla="*/ 52 w 80"/>
              <a:gd name="T21" fmla="*/ 28 h 56"/>
              <a:gd name="T22" fmla="*/ 40 w 80"/>
              <a:gd name="T23" fmla="*/ 40 h 56"/>
              <a:gd name="T24" fmla="*/ 28 w 80"/>
              <a:gd name="T25" fmla="*/ 28 h 56"/>
              <a:gd name="T26" fmla="*/ 40 w 80"/>
              <a:gd name="T27" fmla="*/ 16 h 56"/>
              <a:gd name="T28" fmla="*/ 52 w 80"/>
              <a:gd name="T2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56">
                <a:moveTo>
                  <a:pt x="40" y="0"/>
                </a:moveTo>
                <a:cubicBezTo>
                  <a:pt x="15" y="0"/>
                  <a:pt x="0" y="28"/>
                  <a:pt x="0" y="28"/>
                </a:cubicBezTo>
                <a:cubicBezTo>
                  <a:pt x="0" y="28"/>
                  <a:pt x="15" y="56"/>
                  <a:pt x="40" y="56"/>
                </a:cubicBezTo>
                <a:cubicBezTo>
                  <a:pt x="65" y="56"/>
                  <a:pt x="80" y="28"/>
                  <a:pt x="80" y="28"/>
                </a:cubicBezTo>
                <a:cubicBezTo>
                  <a:pt x="80" y="28"/>
                  <a:pt x="65" y="0"/>
                  <a:pt x="40" y="0"/>
                </a:cubicBezTo>
                <a:close/>
                <a:moveTo>
                  <a:pt x="40" y="48"/>
                </a:moveTo>
                <a:cubicBezTo>
                  <a:pt x="29" y="48"/>
                  <a:pt x="20" y="39"/>
                  <a:pt x="20" y="28"/>
                </a:cubicBezTo>
                <a:cubicBezTo>
                  <a:pt x="20" y="17"/>
                  <a:pt x="29" y="8"/>
                  <a:pt x="40" y="8"/>
                </a:cubicBezTo>
                <a:cubicBezTo>
                  <a:pt x="51" y="8"/>
                  <a:pt x="60" y="17"/>
                  <a:pt x="60" y="28"/>
                </a:cubicBezTo>
                <a:cubicBezTo>
                  <a:pt x="60" y="39"/>
                  <a:pt x="51" y="48"/>
                  <a:pt x="40" y="48"/>
                </a:cubicBezTo>
                <a:close/>
                <a:moveTo>
                  <a:pt x="52" y="28"/>
                </a:moveTo>
                <a:cubicBezTo>
                  <a:pt x="52" y="35"/>
                  <a:pt x="46" y="40"/>
                  <a:pt x="40" y="40"/>
                </a:cubicBezTo>
                <a:cubicBezTo>
                  <a:pt x="33" y="40"/>
                  <a:pt x="28" y="35"/>
                  <a:pt x="28" y="28"/>
                </a:cubicBezTo>
                <a:cubicBezTo>
                  <a:pt x="28" y="22"/>
                  <a:pt x="33" y="16"/>
                  <a:pt x="40" y="16"/>
                </a:cubicBezTo>
                <a:cubicBezTo>
                  <a:pt x="46" y="16"/>
                  <a:pt x="52" y="22"/>
                  <a:pt x="52" y="28"/>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61817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Two Types of Blobs Under the Hood</a:t>
            </a:r>
            <a:endParaRPr lang="en-US" dirty="0"/>
          </a:p>
        </p:txBody>
      </p:sp>
      <p:sp>
        <p:nvSpPr>
          <p:cNvPr id="7" name="Rectangle 6"/>
          <p:cNvSpPr/>
          <p:nvPr/>
        </p:nvSpPr>
        <p:spPr bwMode="auto">
          <a:xfrm>
            <a:off x="1777641" y="1746611"/>
            <a:ext cx="4220035" cy="413392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3600" dirty="0" smtClean="0">
                <a:gradFill>
                  <a:gsLst>
                    <a:gs pos="0">
                      <a:srgbClr val="FFFFFF"/>
                    </a:gs>
                    <a:gs pos="100000">
                      <a:srgbClr val="FFFFFF"/>
                    </a:gs>
                  </a:gsLst>
                  <a:lin ang="5400000" scaled="0"/>
                </a:gradFill>
                <a:latin typeface="Segoe UI Light" pitchFamily="34" charset="0"/>
              </a:rPr>
              <a:t>Block Blob</a:t>
            </a:r>
            <a:endParaRPr lang="en-US" sz="3200" dirty="0" smtClean="0">
              <a:gradFill>
                <a:gsLst>
                  <a:gs pos="0">
                    <a:srgbClr val="FFFFFF"/>
                  </a:gs>
                  <a:gs pos="100000">
                    <a:srgbClr val="FFFFFF"/>
                  </a:gs>
                </a:gsLst>
                <a:lin ang="5400000" scaled="0"/>
              </a:gradFill>
              <a:latin typeface="Segoe UI Light" pitchFamily="34" charset="0"/>
            </a:endParaRPr>
          </a:p>
          <a:p>
            <a:pPr defTabSz="914099" fontAlgn="base">
              <a:spcBef>
                <a:spcPct val="0"/>
              </a:spcBef>
              <a:spcAft>
                <a:spcPts val="1800"/>
              </a:spcAft>
            </a:pPr>
            <a:r>
              <a:rPr lang="en-US" sz="1800" dirty="0">
                <a:gradFill>
                  <a:gsLst>
                    <a:gs pos="0">
                      <a:srgbClr val="FFFFFF"/>
                    </a:gs>
                    <a:gs pos="100000">
                      <a:srgbClr val="FFFFFF"/>
                    </a:gs>
                  </a:gsLst>
                  <a:lin ang="5400000" scaled="0"/>
                </a:gradFill>
                <a:latin typeface="+mj-lt"/>
              </a:rPr>
              <a:t>Targeted at streaming </a:t>
            </a:r>
            <a:r>
              <a:rPr lang="en-US" sz="1800" dirty="0" smtClean="0">
                <a:gradFill>
                  <a:gsLst>
                    <a:gs pos="0">
                      <a:srgbClr val="FFFFFF"/>
                    </a:gs>
                    <a:gs pos="100000">
                      <a:srgbClr val="FFFFFF"/>
                    </a:gs>
                  </a:gsLst>
                  <a:lin ang="5400000" scaled="0"/>
                </a:gradFill>
                <a:latin typeface="+mj-lt"/>
              </a:rPr>
              <a:t>workloads</a:t>
            </a:r>
            <a:endParaRPr lang="en-US" sz="1800" dirty="0">
              <a:gradFill>
                <a:gsLst>
                  <a:gs pos="0">
                    <a:srgbClr val="FFFFFF"/>
                  </a:gs>
                  <a:gs pos="100000">
                    <a:srgbClr val="FFFFFF"/>
                  </a:gs>
                </a:gsLst>
                <a:lin ang="5400000" scaled="0"/>
              </a:gradFill>
              <a:latin typeface="+mj-lt"/>
            </a:endParaRPr>
          </a:p>
          <a:p>
            <a:pPr defTabSz="914099" fontAlgn="base">
              <a:spcBef>
                <a:spcPct val="0"/>
              </a:spcBef>
              <a:spcAft>
                <a:spcPts val="600"/>
              </a:spcAft>
            </a:pPr>
            <a:r>
              <a:rPr lang="en-US" sz="1800" dirty="0">
                <a:gradFill>
                  <a:gsLst>
                    <a:gs pos="0">
                      <a:srgbClr val="FFFFFF"/>
                    </a:gs>
                    <a:gs pos="100000">
                      <a:srgbClr val="FFFFFF"/>
                    </a:gs>
                  </a:gsLst>
                  <a:lin ang="5400000" scaled="0"/>
                </a:gradFill>
                <a:latin typeface="+mj-lt"/>
              </a:rPr>
              <a:t>Each blob consists of </a:t>
            </a:r>
            <a:r>
              <a:rPr lang="en-US" sz="1800" dirty="0" smtClean="0">
                <a:gradFill>
                  <a:gsLst>
                    <a:gs pos="0">
                      <a:srgbClr val="FFFFFF"/>
                    </a:gs>
                    <a:gs pos="100000">
                      <a:srgbClr val="FFFFFF"/>
                    </a:gs>
                  </a:gsLst>
                  <a:lin ang="5400000" scaled="0"/>
                </a:gradFill>
                <a:latin typeface="+mj-lt"/>
              </a:rPr>
              <a:t/>
            </a:r>
            <a:br>
              <a:rPr lang="en-US" sz="1800" dirty="0" smtClean="0">
                <a:gradFill>
                  <a:gsLst>
                    <a:gs pos="0">
                      <a:srgbClr val="FFFFFF"/>
                    </a:gs>
                    <a:gs pos="100000">
                      <a:srgbClr val="FFFFFF"/>
                    </a:gs>
                  </a:gsLst>
                  <a:lin ang="5400000" scaled="0"/>
                </a:gradFill>
                <a:latin typeface="+mj-lt"/>
              </a:rPr>
            </a:br>
            <a:r>
              <a:rPr lang="en-US" sz="1800" dirty="0" smtClean="0">
                <a:gradFill>
                  <a:gsLst>
                    <a:gs pos="0">
                      <a:srgbClr val="FFFFFF"/>
                    </a:gs>
                    <a:gs pos="100000">
                      <a:srgbClr val="FFFFFF"/>
                    </a:gs>
                  </a:gsLst>
                  <a:lin ang="5400000" scaled="0"/>
                </a:gradFill>
                <a:latin typeface="+mj-lt"/>
              </a:rPr>
              <a:t>a </a:t>
            </a:r>
            <a:r>
              <a:rPr lang="en-US" sz="1800" dirty="0">
                <a:gradFill>
                  <a:gsLst>
                    <a:gs pos="0">
                      <a:srgbClr val="FFFFFF"/>
                    </a:gs>
                    <a:gs pos="100000">
                      <a:srgbClr val="FFFFFF"/>
                    </a:gs>
                  </a:gsLst>
                  <a:lin ang="5400000" scaled="0"/>
                </a:gradFill>
                <a:latin typeface="+mj-lt"/>
              </a:rPr>
              <a:t>sequence of blocks</a:t>
            </a:r>
            <a:endParaRPr lang="en-US" sz="1600" dirty="0">
              <a:gradFill>
                <a:gsLst>
                  <a:gs pos="0">
                    <a:srgbClr val="FFFFFF"/>
                  </a:gs>
                  <a:gs pos="100000">
                    <a:srgbClr val="FFFFFF"/>
                  </a:gs>
                </a:gsLst>
                <a:lin ang="5400000" scaled="0"/>
              </a:gradFill>
              <a:latin typeface="+mj-lt"/>
            </a:endParaRPr>
          </a:p>
          <a:p>
            <a:pPr defTabSz="914099" fontAlgn="base">
              <a:spcBef>
                <a:spcPct val="0"/>
              </a:spcBef>
              <a:spcAft>
                <a:spcPts val="1800"/>
              </a:spcAft>
            </a:pPr>
            <a:r>
              <a:rPr lang="en-US" sz="1400" dirty="0">
                <a:gradFill>
                  <a:gsLst>
                    <a:gs pos="0">
                      <a:srgbClr val="FFFFFF"/>
                    </a:gs>
                    <a:gs pos="100000">
                      <a:srgbClr val="FFFFFF"/>
                    </a:gs>
                  </a:gsLst>
                  <a:lin ang="5400000" scaled="0"/>
                </a:gradFill>
                <a:latin typeface="+mj-lt"/>
              </a:rPr>
              <a:t>Each block is identified by a Block ID</a:t>
            </a:r>
          </a:p>
          <a:p>
            <a:pPr defTabSz="914099" fontAlgn="base">
              <a:spcBef>
                <a:spcPct val="0"/>
              </a:spcBef>
              <a:spcAft>
                <a:spcPts val="1800"/>
              </a:spcAft>
            </a:pPr>
            <a:r>
              <a:rPr lang="en-US" sz="1800" dirty="0">
                <a:gradFill>
                  <a:gsLst>
                    <a:gs pos="0">
                      <a:srgbClr val="FFFFFF"/>
                    </a:gs>
                    <a:gs pos="100000">
                      <a:srgbClr val="FFFFFF"/>
                    </a:gs>
                  </a:gsLst>
                  <a:lin ang="5400000" scaled="0"/>
                </a:gradFill>
                <a:latin typeface="+mj-lt"/>
              </a:rPr>
              <a:t>Size limit 200GB per blob</a:t>
            </a:r>
          </a:p>
          <a:p>
            <a:pPr defTabSz="914099" fontAlgn="base">
              <a:spcBef>
                <a:spcPct val="0"/>
              </a:spcBef>
              <a:spcAft>
                <a:spcPct val="0"/>
              </a:spcAft>
            </a:pPr>
            <a:r>
              <a:rPr lang="en-US" sz="1800" dirty="0">
                <a:gradFill>
                  <a:gsLst>
                    <a:gs pos="0">
                      <a:srgbClr val="FFFFFF"/>
                    </a:gs>
                    <a:gs pos="100000">
                      <a:srgbClr val="FFFFFF"/>
                    </a:gs>
                  </a:gsLst>
                  <a:lin ang="5400000" scaled="0"/>
                </a:gradFill>
                <a:latin typeface="+mj-lt"/>
              </a:rPr>
              <a:t>Optimistic Concurrency via </a:t>
            </a:r>
            <a:r>
              <a:rPr lang="en-US" sz="1800" dirty="0" err="1">
                <a:gradFill>
                  <a:gsLst>
                    <a:gs pos="0">
                      <a:srgbClr val="FFFFFF"/>
                    </a:gs>
                    <a:gs pos="100000">
                      <a:srgbClr val="FFFFFF"/>
                    </a:gs>
                  </a:gsLst>
                  <a:lin ang="5400000" scaled="0"/>
                </a:gradFill>
                <a:latin typeface="+mj-lt"/>
              </a:rPr>
              <a:t>Etags</a:t>
            </a:r>
            <a:endParaRPr lang="en-US" sz="1800" dirty="0">
              <a:gradFill>
                <a:gsLst>
                  <a:gs pos="0">
                    <a:srgbClr val="FFFFFF"/>
                  </a:gs>
                  <a:gs pos="100000">
                    <a:srgbClr val="FFFFFF"/>
                  </a:gs>
                </a:gsLst>
                <a:lin ang="5400000" scaled="0"/>
              </a:gradFill>
              <a:latin typeface="+mj-lt"/>
            </a:endParaRPr>
          </a:p>
        </p:txBody>
      </p:sp>
      <p:sp>
        <p:nvSpPr>
          <p:cNvPr id="8" name="Rectangle 7"/>
          <p:cNvSpPr/>
          <p:nvPr/>
        </p:nvSpPr>
        <p:spPr bwMode="auto">
          <a:xfrm>
            <a:off x="6192325" y="1746610"/>
            <a:ext cx="4220035" cy="413392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45718" numCol="1" rtlCol="0" anchor="t" anchorCtr="0" compatLnSpc="1">
            <a:prstTxWarp prst="textNoShape">
              <a:avLst/>
            </a:prstTxWarp>
          </a:bodyPr>
          <a:lstStyle/>
          <a:p>
            <a:pPr defTabSz="914099" fontAlgn="base">
              <a:spcBef>
                <a:spcPct val="0"/>
              </a:spcBef>
              <a:spcAft>
                <a:spcPts val="1200"/>
              </a:spcAft>
            </a:pPr>
            <a:r>
              <a:rPr lang="en-US" sz="3600" dirty="0">
                <a:gradFill>
                  <a:gsLst>
                    <a:gs pos="0">
                      <a:srgbClr val="FFFFFF"/>
                    </a:gs>
                    <a:gs pos="100000">
                      <a:srgbClr val="FFFFFF"/>
                    </a:gs>
                  </a:gsLst>
                  <a:lin ang="5400000" scaled="0"/>
                </a:gradFill>
                <a:latin typeface="Segoe UI Light" pitchFamily="34" charset="0"/>
              </a:rPr>
              <a:t>Page Blob</a:t>
            </a:r>
          </a:p>
          <a:p>
            <a:pPr defTabSz="914099" fontAlgn="base">
              <a:spcBef>
                <a:spcPct val="0"/>
              </a:spcBef>
              <a:spcAft>
                <a:spcPts val="1800"/>
              </a:spcAft>
            </a:pPr>
            <a:r>
              <a:rPr lang="en-US" sz="1800" dirty="0">
                <a:gradFill>
                  <a:gsLst>
                    <a:gs pos="0">
                      <a:srgbClr val="FFFFFF"/>
                    </a:gs>
                    <a:gs pos="100000">
                      <a:srgbClr val="FFFFFF"/>
                    </a:gs>
                  </a:gsLst>
                  <a:lin ang="5400000" scaled="0"/>
                </a:gradFill>
                <a:latin typeface="+mj-lt"/>
              </a:rPr>
              <a:t>Targeted at random read/write workloads</a:t>
            </a:r>
          </a:p>
          <a:p>
            <a:pPr defTabSz="914099" fontAlgn="base">
              <a:spcBef>
                <a:spcPct val="0"/>
              </a:spcBef>
              <a:spcAft>
                <a:spcPts val="600"/>
              </a:spcAft>
            </a:pPr>
            <a:r>
              <a:rPr lang="en-US" sz="1800" dirty="0">
                <a:gradFill>
                  <a:gsLst>
                    <a:gs pos="0">
                      <a:srgbClr val="FFFFFF"/>
                    </a:gs>
                    <a:gs pos="100000">
                      <a:srgbClr val="FFFFFF"/>
                    </a:gs>
                  </a:gsLst>
                  <a:lin ang="5400000" scaled="0"/>
                </a:gradFill>
                <a:latin typeface="+mj-lt"/>
              </a:rPr>
              <a:t>Each blob consists of an array of pages </a:t>
            </a:r>
          </a:p>
          <a:p>
            <a:pPr defTabSz="914099" fontAlgn="base">
              <a:spcBef>
                <a:spcPct val="0"/>
              </a:spcBef>
              <a:spcAft>
                <a:spcPts val="1800"/>
              </a:spcAft>
            </a:pPr>
            <a:r>
              <a:rPr lang="en-US" sz="1400" dirty="0">
                <a:gradFill>
                  <a:gsLst>
                    <a:gs pos="0">
                      <a:srgbClr val="FFFFFF"/>
                    </a:gs>
                    <a:gs pos="100000">
                      <a:srgbClr val="FFFFFF"/>
                    </a:gs>
                  </a:gsLst>
                  <a:lin ang="5400000" scaled="0"/>
                </a:gradFill>
                <a:latin typeface="+mj-lt"/>
              </a:rPr>
              <a:t>Each page is identified by its offset from the start of the blob</a:t>
            </a:r>
          </a:p>
          <a:p>
            <a:pPr defTabSz="914099" fontAlgn="base">
              <a:spcBef>
                <a:spcPct val="0"/>
              </a:spcBef>
              <a:spcAft>
                <a:spcPts val="1800"/>
              </a:spcAft>
            </a:pPr>
            <a:r>
              <a:rPr lang="en-US" sz="1800" dirty="0">
                <a:gradFill>
                  <a:gsLst>
                    <a:gs pos="0">
                      <a:srgbClr val="FFFFFF"/>
                    </a:gs>
                    <a:gs pos="100000">
                      <a:srgbClr val="FFFFFF"/>
                    </a:gs>
                  </a:gsLst>
                  <a:lin ang="5400000" scaled="0"/>
                </a:gradFill>
                <a:latin typeface="+mj-lt"/>
              </a:rPr>
              <a:t>Size limit 1TB per blob</a:t>
            </a:r>
          </a:p>
          <a:p>
            <a:pPr defTabSz="914099" fontAlgn="base">
              <a:spcBef>
                <a:spcPct val="0"/>
              </a:spcBef>
              <a:spcAft>
                <a:spcPct val="0"/>
              </a:spcAft>
            </a:pPr>
            <a:r>
              <a:rPr lang="en-US" sz="1800" dirty="0">
                <a:gradFill>
                  <a:gsLst>
                    <a:gs pos="0">
                      <a:srgbClr val="FFFFFF"/>
                    </a:gs>
                    <a:gs pos="100000">
                      <a:srgbClr val="FFFFFF"/>
                    </a:gs>
                  </a:gsLst>
                  <a:lin ang="5400000" scaled="0"/>
                </a:gradFill>
                <a:latin typeface="+mj-lt"/>
              </a:rPr>
              <a:t>Optimistic or Pessimistic (locking) concurrency via leases</a:t>
            </a:r>
          </a:p>
        </p:txBody>
      </p:sp>
    </p:spTree>
    <p:extLst>
      <p:ext uri="{BB962C8B-B14F-4D97-AF65-F5344CB8AC3E}">
        <p14:creationId xmlns:p14="http://schemas.microsoft.com/office/powerpoint/2010/main" val="3747159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6"/>
          <p:cNvSpPr>
            <a:spLocks/>
          </p:cNvSpPr>
          <p:nvPr/>
        </p:nvSpPr>
        <p:spPr bwMode="auto">
          <a:xfrm>
            <a:off x="6615147" y="4795221"/>
            <a:ext cx="2414553" cy="161834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35" name="Rectangle 34"/>
          <p:cNvSpPr/>
          <p:nvPr/>
        </p:nvSpPr>
        <p:spPr>
          <a:xfrm>
            <a:off x="6400800" y="5568909"/>
            <a:ext cx="1264328" cy="433904"/>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sz="1400" dirty="0" smtClean="0">
                <a:solidFill>
                  <a:srgbClr val="FFFFFF">
                    <a:alpha val="99000"/>
                  </a:srgbClr>
                </a:solidFill>
              </a:rPr>
              <a:t>TheBlob.wmv</a:t>
            </a:r>
            <a:endParaRPr lang="en-US" sz="1400" dirty="0">
              <a:solidFill>
                <a:srgbClr val="FFFFFF">
                  <a:alpha val="99000"/>
                </a:srgbClr>
              </a:solidFill>
            </a:endParaRPr>
          </a:p>
        </p:txBody>
      </p:sp>
      <p:sp>
        <p:nvSpPr>
          <p:cNvPr id="2" name="Title 1"/>
          <p:cNvSpPr>
            <a:spLocks noGrp="1"/>
          </p:cNvSpPr>
          <p:nvPr>
            <p:ph type="title"/>
          </p:nvPr>
        </p:nvSpPr>
        <p:spPr/>
        <p:txBody>
          <a:bodyPr/>
          <a:lstStyle/>
          <a:p>
            <a:r>
              <a:rPr lang="en-US" smtClean="0"/>
              <a:t>Uploading a Block Blob</a:t>
            </a:r>
            <a:endParaRPr lang="en-US" dirty="0"/>
          </a:p>
        </p:txBody>
      </p:sp>
      <p:sp>
        <p:nvSpPr>
          <p:cNvPr id="4" name="Content Placeholder 3"/>
          <p:cNvSpPr>
            <a:spLocks noGrp="1"/>
          </p:cNvSpPr>
          <p:nvPr>
            <p:ph type="body" sz="quarter" idx="10"/>
          </p:nvPr>
        </p:nvSpPr>
        <p:spPr/>
        <p:txBody>
          <a:bodyPr/>
          <a:lstStyle/>
          <a:p>
            <a:r>
              <a:rPr lang="en-US" dirty="0" smtClean="0"/>
              <a:t>Uploading a large blob</a:t>
            </a:r>
            <a:endParaRPr lang="en-US" dirty="0"/>
          </a:p>
        </p:txBody>
      </p:sp>
      <p:sp>
        <p:nvSpPr>
          <p:cNvPr id="45" name="Rectangle 44"/>
          <p:cNvSpPr/>
          <p:nvPr/>
        </p:nvSpPr>
        <p:spPr>
          <a:xfrm>
            <a:off x="2185888" y="2572400"/>
            <a:ext cx="3276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dirty="0" smtClean="0">
                <a:solidFill>
                  <a:srgbClr val="FFFFFF">
                    <a:alpha val="99000"/>
                  </a:srgbClr>
                </a:solidFill>
              </a:rPr>
              <a:t>10 GB Movie</a:t>
            </a:r>
            <a:endParaRPr lang="en-US" dirty="0">
              <a:solidFill>
                <a:srgbClr val="FFFFFF">
                  <a:alpha val="99000"/>
                </a:srgbClr>
              </a:solidFill>
            </a:endParaRPr>
          </a:p>
        </p:txBody>
      </p:sp>
      <p:sp>
        <p:nvSpPr>
          <p:cNvPr id="63" name="Rectangle 62"/>
          <p:cNvSpPr/>
          <p:nvPr/>
        </p:nvSpPr>
        <p:spPr>
          <a:xfrm>
            <a:off x="1821796"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64" name="Group 38"/>
          <p:cNvGrpSpPr/>
          <p:nvPr/>
        </p:nvGrpSpPr>
        <p:grpSpPr>
          <a:xfrm>
            <a:off x="1717021" y="3249349"/>
            <a:ext cx="4095869" cy="1094051"/>
            <a:chOff x="830818" y="2928678"/>
            <a:chExt cx="4095869" cy="1094051"/>
          </a:xfrm>
        </p:grpSpPr>
        <p:sp>
          <p:nvSpPr>
            <p:cNvPr id="65" name="TextBox 64"/>
            <p:cNvSpPr txBox="1"/>
            <p:nvPr/>
          </p:nvSpPr>
          <p:spPr>
            <a:xfrm>
              <a:off x="830818" y="2928678"/>
              <a:ext cx="430887" cy="1042914"/>
            </a:xfrm>
            <a:prstGeom prst="rect">
              <a:avLst/>
            </a:prstGeom>
            <a:noFill/>
          </p:spPr>
          <p:txBody>
            <a:bodyPr vert="vert270" wrap="none" rtlCol="0">
              <a:spAutoFit/>
            </a:bodyPr>
            <a:lstStyle/>
            <a:p>
              <a:r>
                <a:rPr lang="en-US" sz="1600" b="1" dirty="0">
                  <a:solidFill>
                    <a:srgbClr val="595959">
                      <a:alpha val="99000"/>
                    </a:srgbClr>
                  </a:solidFill>
                </a:rPr>
                <a:t>Block Id 1</a:t>
              </a:r>
            </a:p>
          </p:txBody>
        </p:sp>
        <p:sp>
          <p:nvSpPr>
            <p:cNvPr id="66" name="TextBox 65"/>
            <p:cNvSpPr txBox="1"/>
            <p:nvPr/>
          </p:nvSpPr>
          <p:spPr>
            <a:xfrm>
              <a:off x="1126093" y="2928678"/>
              <a:ext cx="430887" cy="1042914"/>
            </a:xfrm>
            <a:prstGeom prst="rect">
              <a:avLst/>
            </a:prstGeom>
            <a:noFill/>
          </p:spPr>
          <p:txBody>
            <a:bodyPr vert="vert270" wrap="none" rtlCol="0">
              <a:spAutoFit/>
            </a:bodyPr>
            <a:lstStyle/>
            <a:p>
              <a:r>
                <a:rPr lang="en-US" sz="1600" b="1" dirty="0">
                  <a:solidFill>
                    <a:srgbClr val="595959">
                      <a:alpha val="99000"/>
                    </a:srgbClr>
                  </a:solidFill>
                </a:rPr>
                <a:t>Block Id 2</a:t>
              </a:r>
            </a:p>
          </p:txBody>
        </p:sp>
        <p:sp>
          <p:nvSpPr>
            <p:cNvPr id="67" name="TextBox 66"/>
            <p:cNvSpPr txBox="1"/>
            <p:nvPr/>
          </p:nvSpPr>
          <p:spPr>
            <a:xfrm>
              <a:off x="1459468" y="2928678"/>
              <a:ext cx="430887" cy="1042914"/>
            </a:xfrm>
            <a:prstGeom prst="rect">
              <a:avLst/>
            </a:prstGeom>
            <a:noFill/>
          </p:spPr>
          <p:txBody>
            <a:bodyPr vert="vert270" wrap="none" rtlCol="0">
              <a:spAutoFit/>
            </a:bodyPr>
            <a:lstStyle/>
            <a:p>
              <a:r>
                <a:rPr lang="en-US" sz="1600" b="1" dirty="0">
                  <a:solidFill>
                    <a:srgbClr val="595959">
                      <a:alpha val="99000"/>
                    </a:srgbClr>
                  </a:solidFill>
                </a:rPr>
                <a:t>Block Id 3</a:t>
              </a:r>
            </a:p>
          </p:txBody>
        </p:sp>
        <p:sp>
          <p:nvSpPr>
            <p:cNvPr id="68" name="TextBox 67"/>
            <p:cNvSpPr txBox="1"/>
            <p:nvPr/>
          </p:nvSpPr>
          <p:spPr>
            <a:xfrm>
              <a:off x="4495800" y="2936534"/>
              <a:ext cx="430887" cy="1086195"/>
            </a:xfrm>
            <a:prstGeom prst="rect">
              <a:avLst/>
            </a:prstGeom>
            <a:noFill/>
          </p:spPr>
          <p:txBody>
            <a:bodyPr vert="vert270" wrap="none" rtlCol="0">
              <a:spAutoFit/>
            </a:bodyPr>
            <a:lstStyle/>
            <a:p>
              <a:r>
                <a:rPr lang="en-US" sz="1600" b="1" dirty="0">
                  <a:solidFill>
                    <a:srgbClr val="595959">
                      <a:alpha val="99000"/>
                    </a:srgbClr>
                  </a:solidFill>
                </a:rPr>
                <a:t>Block Id N</a:t>
              </a:r>
            </a:p>
          </p:txBody>
        </p:sp>
        <p:cxnSp>
          <p:nvCxnSpPr>
            <p:cNvPr id="69" name="Straight Connector 68"/>
            <p:cNvCxnSpPr/>
            <p:nvPr/>
          </p:nvCxnSpPr>
          <p:spPr>
            <a:xfrm>
              <a:off x="1905000" y="3352800"/>
              <a:ext cx="2592327" cy="0"/>
            </a:xfrm>
            <a:prstGeom prst="line">
              <a:avLst/>
            </a:prstGeom>
            <a:ln w="508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sp>
        <p:nvSpPr>
          <p:cNvPr id="70" name="Rectangle 69"/>
          <p:cNvSpPr/>
          <p:nvPr/>
        </p:nvSpPr>
        <p:spPr>
          <a:xfrm>
            <a:off x="5872162" y="1446213"/>
            <a:ext cx="4108450" cy="3286058"/>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182880" tIns="45716" rIns="91432" bIns="365760" numCol="1" rtlCol="0" anchor="b" anchorCtr="0" compatLnSpc="1">
            <a:prstTxWarp prst="textNoShape">
              <a:avLst/>
            </a:prstTxWarp>
          </a:bodyPr>
          <a:lstStyle/>
          <a:p>
            <a:pPr defTabSz="914061" fontAlgn="base">
              <a:spcBef>
                <a:spcPct val="0"/>
              </a:spcBef>
              <a:spcAft>
                <a:spcPct val="0"/>
              </a:spcAft>
            </a:pPr>
            <a:r>
              <a:rPr lang="en-US" sz="1500" dirty="0">
                <a:solidFill>
                  <a:srgbClr val="595959">
                    <a:alpha val="99000"/>
                  </a:srgbClr>
                </a:solidFill>
              </a:rPr>
              <a:t>blobName = “TheBlob.wmv”;</a:t>
            </a:r>
          </a:p>
          <a:p>
            <a:pPr defTabSz="914061" fontAlgn="base">
              <a:spcBef>
                <a:spcPct val="0"/>
              </a:spcBef>
              <a:spcAft>
                <a:spcPct val="0"/>
              </a:spcAft>
            </a:pPr>
            <a:r>
              <a:rPr lang="en-US" sz="1500" dirty="0">
                <a:solidFill>
                  <a:srgbClr val="595959">
                    <a:alpha val="99000"/>
                  </a:srgbClr>
                </a:solidFill>
              </a:rPr>
              <a:t>PutBlock(blobName, blockId1, block1Bits);</a:t>
            </a:r>
          </a:p>
          <a:p>
            <a:pPr defTabSz="914061" fontAlgn="base">
              <a:spcBef>
                <a:spcPct val="0"/>
              </a:spcBef>
              <a:spcAft>
                <a:spcPct val="0"/>
              </a:spcAft>
            </a:pPr>
            <a:r>
              <a:rPr lang="en-US" sz="1500" dirty="0">
                <a:solidFill>
                  <a:srgbClr val="595959">
                    <a:alpha val="99000"/>
                  </a:srgbClr>
                </a:solidFill>
              </a:rPr>
              <a:t>PutBlock(blobName, blockId2, block2Bits);</a:t>
            </a:r>
          </a:p>
          <a:p>
            <a:pPr defTabSz="914061" fontAlgn="base">
              <a:spcBef>
                <a:spcPct val="0"/>
              </a:spcBef>
              <a:spcAft>
                <a:spcPct val="0"/>
              </a:spcAft>
            </a:pPr>
            <a:r>
              <a:rPr lang="en-US" sz="1500" dirty="0">
                <a:solidFill>
                  <a:srgbClr val="595959">
                    <a:alpha val="99000"/>
                  </a:srgbClr>
                </a:solidFill>
              </a:rPr>
              <a:t>…………</a:t>
            </a:r>
          </a:p>
          <a:p>
            <a:pPr defTabSz="914061" fontAlgn="base">
              <a:spcBef>
                <a:spcPct val="0"/>
              </a:spcBef>
              <a:spcAft>
                <a:spcPct val="0"/>
              </a:spcAft>
            </a:pPr>
            <a:r>
              <a:rPr lang="en-US" sz="1500" dirty="0">
                <a:solidFill>
                  <a:srgbClr val="595959">
                    <a:alpha val="99000"/>
                  </a:srgbClr>
                </a:solidFill>
              </a:rPr>
              <a:t>PutBlock(blobName, blockIdN, blockNBits);</a:t>
            </a:r>
          </a:p>
          <a:p>
            <a:pPr defTabSz="914061" fontAlgn="base">
              <a:spcBef>
                <a:spcPct val="0"/>
              </a:spcBef>
              <a:spcAft>
                <a:spcPct val="0"/>
              </a:spcAft>
            </a:pPr>
            <a:r>
              <a:rPr lang="en-US" sz="1500" b="1" dirty="0">
                <a:solidFill>
                  <a:srgbClr val="595959">
                    <a:alpha val="99000"/>
                  </a:srgbClr>
                </a:solidFill>
              </a:rPr>
              <a:t>PutBlockList(blobName,</a:t>
            </a:r>
          </a:p>
          <a:p>
            <a:pPr defTabSz="914061" fontAlgn="base">
              <a:spcBef>
                <a:spcPct val="0"/>
              </a:spcBef>
              <a:spcAft>
                <a:spcPct val="0"/>
              </a:spcAft>
            </a:pPr>
            <a:r>
              <a:rPr lang="en-US" sz="1500" b="1" dirty="0">
                <a:solidFill>
                  <a:srgbClr val="595959">
                    <a:alpha val="99000"/>
                  </a:srgbClr>
                </a:solidFill>
              </a:rPr>
              <a:t>	       blockId1,…,blockIdN);</a:t>
            </a:r>
          </a:p>
        </p:txBody>
      </p:sp>
      <p:sp>
        <p:nvSpPr>
          <p:cNvPr id="71" name="Rectangle 70"/>
          <p:cNvSpPr/>
          <p:nvPr/>
        </p:nvSpPr>
        <p:spPr>
          <a:xfrm>
            <a:off x="2174221"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2" name="Rectangle 71"/>
          <p:cNvSpPr/>
          <p:nvPr/>
        </p:nvSpPr>
        <p:spPr>
          <a:xfrm>
            <a:off x="2493213" y="2568511"/>
            <a:ext cx="499314"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3" name="Rectangle 72"/>
          <p:cNvSpPr/>
          <p:nvPr/>
        </p:nvSpPr>
        <p:spPr>
          <a:xfrm>
            <a:off x="5527021" y="257240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75" name="Rectangle 74"/>
          <p:cNvSpPr/>
          <p:nvPr/>
        </p:nvSpPr>
        <p:spPr>
          <a:xfrm>
            <a:off x="6255842" y="5487988"/>
            <a:ext cx="1554244" cy="5334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r>
              <a:rPr lang="en-US" sz="1800" dirty="0" smtClean="0">
                <a:solidFill>
                  <a:srgbClr val="FFFFFF">
                    <a:alpha val="99000"/>
                  </a:srgbClr>
                </a:solidFill>
              </a:rPr>
              <a:t>TheBlob.wmv</a:t>
            </a:r>
            <a:endParaRPr lang="en-US" sz="1800" dirty="0">
              <a:solidFill>
                <a:srgbClr val="FFFFFF">
                  <a:alpha val="99000"/>
                </a:srgbClr>
              </a:solidFill>
            </a:endParaRPr>
          </a:p>
        </p:txBody>
      </p:sp>
      <p:sp>
        <p:nvSpPr>
          <p:cNvPr id="77" name="Oval 76"/>
          <p:cNvSpPr/>
          <p:nvPr/>
        </p:nvSpPr>
        <p:spPr bwMode="auto">
          <a:xfrm>
            <a:off x="5795941" y="3657225"/>
            <a:ext cx="3848340" cy="1020144"/>
          </a:xfrm>
          <a:prstGeom prst="ellipse">
            <a:avLst/>
          </a:prstGeom>
          <a:noFill/>
          <a:ln w="317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endParaRPr>
          </a:p>
        </p:txBody>
      </p:sp>
      <p:sp>
        <p:nvSpPr>
          <p:cNvPr id="78" name="Text Placeholder 2"/>
          <p:cNvSpPr txBox="1">
            <a:spLocks/>
          </p:cNvSpPr>
          <p:nvPr/>
        </p:nvSpPr>
        <p:spPr>
          <a:xfrm>
            <a:off x="495564" y="4353197"/>
            <a:ext cx="4052526" cy="1698927"/>
          </a:xfrm>
          <a:prstGeom prst="rect">
            <a:avLst/>
          </a:prstGeom>
        </p:spPr>
        <p:txBody>
          <a:bodyPr vert="horz" wrap="square" lIns="0" tIns="0" rIns="0" bIns="0" rtlCol="0">
            <a:spAutoFit/>
          </a:bodyPr>
          <a:lstStyle/>
          <a:p>
            <a:pPr defTabSz="914325">
              <a:lnSpc>
                <a:spcPct val="90000"/>
              </a:lnSpc>
              <a:spcBef>
                <a:spcPct val="20000"/>
              </a:spcBef>
              <a:defRPr/>
            </a:pPr>
            <a:r>
              <a:rPr lang="en-US" sz="4000" spc="-100" dirty="0">
                <a:gradFill>
                  <a:gsLst>
                    <a:gs pos="0">
                      <a:srgbClr val="595959"/>
                    </a:gs>
                    <a:gs pos="86000">
                      <a:srgbClr val="595959"/>
                    </a:gs>
                  </a:gsLst>
                  <a:lin ang="5400000" scaled="0"/>
                </a:gradFill>
                <a:latin typeface="Segoe UI Light" pitchFamily="34" charset="0"/>
              </a:rPr>
              <a:t>Benefit</a:t>
            </a:r>
          </a:p>
          <a:p>
            <a:pPr defTabSz="914325">
              <a:lnSpc>
                <a:spcPct val="90000"/>
              </a:lnSpc>
              <a:spcBef>
                <a:spcPct val="20000"/>
              </a:spcBef>
              <a:defRPr/>
            </a:pPr>
            <a:r>
              <a:rPr lang="en-US" spc="-51" dirty="0" smtClean="0">
                <a:gradFill>
                  <a:gsLst>
                    <a:gs pos="0">
                      <a:srgbClr val="595959"/>
                    </a:gs>
                    <a:gs pos="86000">
                      <a:srgbClr val="595959"/>
                    </a:gs>
                  </a:gsLst>
                  <a:lin ang="5400000" scaled="0"/>
                </a:gradFill>
              </a:rPr>
              <a:t>Efficient </a:t>
            </a:r>
            <a:r>
              <a:rPr lang="en-US" spc="-51" dirty="0">
                <a:gradFill>
                  <a:gsLst>
                    <a:gs pos="0">
                      <a:srgbClr val="595959"/>
                    </a:gs>
                    <a:gs pos="86000">
                      <a:srgbClr val="595959"/>
                    </a:gs>
                  </a:gsLst>
                  <a:lin ang="5400000" scaled="0"/>
                </a:gradFill>
              </a:rPr>
              <a:t>continuation and </a:t>
            </a:r>
            <a:r>
              <a:rPr lang="en-US" spc="-51" dirty="0" smtClean="0">
                <a:gradFill>
                  <a:gsLst>
                    <a:gs pos="0">
                      <a:srgbClr val="595959"/>
                    </a:gs>
                    <a:gs pos="86000">
                      <a:srgbClr val="595959"/>
                    </a:gs>
                  </a:gsLst>
                  <a:lin ang="5400000" scaled="0"/>
                </a:gradFill>
              </a:rPr>
              <a:t>retry</a:t>
            </a:r>
          </a:p>
          <a:p>
            <a:pPr defTabSz="914325">
              <a:lnSpc>
                <a:spcPct val="90000"/>
              </a:lnSpc>
              <a:spcBef>
                <a:spcPct val="20000"/>
              </a:spcBef>
              <a:defRPr/>
            </a:pPr>
            <a:r>
              <a:rPr lang="en-US" spc="-51" dirty="0" smtClean="0">
                <a:gradFill>
                  <a:gsLst>
                    <a:gs pos="0">
                      <a:srgbClr val="595959"/>
                    </a:gs>
                    <a:gs pos="86000">
                      <a:srgbClr val="595959"/>
                    </a:gs>
                  </a:gsLst>
                  <a:lin ang="5400000" scaled="0"/>
                </a:gradFill>
              </a:rPr>
              <a:t>Parallel </a:t>
            </a:r>
            <a:r>
              <a:rPr lang="en-US" spc="-51" dirty="0">
                <a:gradFill>
                  <a:gsLst>
                    <a:gs pos="0">
                      <a:srgbClr val="595959"/>
                    </a:gs>
                    <a:gs pos="86000">
                      <a:srgbClr val="595959"/>
                    </a:gs>
                  </a:gsLst>
                  <a:lin ang="5400000" scaled="0"/>
                </a:gradFill>
              </a:rPr>
              <a:t>and out of order upload of blocks</a:t>
            </a:r>
          </a:p>
        </p:txBody>
      </p:sp>
      <p:sp>
        <p:nvSpPr>
          <p:cNvPr id="37" name="Content Placeholder 3"/>
          <p:cNvSpPr txBox="1">
            <a:spLocks/>
          </p:cNvSpPr>
          <p:nvPr/>
        </p:nvSpPr>
        <p:spPr>
          <a:xfrm>
            <a:off x="6396049" y="1600200"/>
            <a:ext cx="2746364" cy="55399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smtClean="0">
                <a:solidFill>
                  <a:schemeClr val="accent2">
                    <a:alpha val="99000"/>
                  </a:schemeClr>
                </a:solidFill>
                <a:latin typeface="Segoe UI" pitchFamily="34" charset="0"/>
                <a:ea typeface="Segoe UI" pitchFamily="34" charset="0"/>
                <a:cs typeface="Segoe UI" pitchFamily="34" charset="0"/>
              </a:rPr>
              <a:t>THE BLOB</a:t>
            </a:r>
            <a:endParaRPr lang="en-US" dirty="0">
              <a:solidFill>
                <a:schemeClr val="accent2">
                  <a:alpha val="99000"/>
                </a:schemeClr>
              </a:solidFill>
              <a:latin typeface="Segoe UI" pitchFamily="34" charset="0"/>
              <a:ea typeface="Segoe UI" pitchFamily="34" charset="0"/>
              <a:cs typeface="Segoe UI" pitchFamily="34" charset="0"/>
            </a:endParaRPr>
          </a:p>
        </p:txBody>
      </p:sp>
      <p:sp>
        <p:nvSpPr>
          <p:cNvPr id="5" name="Rectangle 4"/>
          <p:cNvSpPr/>
          <p:nvPr/>
        </p:nvSpPr>
        <p:spPr>
          <a:xfrm>
            <a:off x="9048674" y="5565557"/>
            <a:ext cx="1765420" cy="646331"/>
          </a:xfrm>
          <a:prstGeom prst="rect">
            <a:avLst/>
          </a:prstGeom>
        </p:spPr>
        <p:txBody>
          <a:bodyPr wrap="none">
            <a:spAutoFit/>
          </a:bodyPr>
          <a:lstStyle/>
          <a:p>
            <a:r>
              <a:rPr lang="en-US" sz="1800" dirty="0">
                <a:solidFill>
                  <a:srgbClr val="595959">
                    <a:alpha val="99000"/>
                  </a:srgbClr>
                </a:solidFill>
              </a:rPr>
              <a:t>Windows </a:t>
            </a:r>
            <a:r>
              <a:rPr lang="en-US" sz="1800" dirty="0" smtClean="0">
                <a:solidFill>
                  <a:srgbClr val="595959">
                    <a:alpha val="99000"/>
                  </a:srgbClr>
                </a:solidFill>
              </a:rPr>
              <a:t>Azure</a:t>
            </a:r>
            <a:br>
              <a:rPr lang="en-US" sz="1800" dirty="0" smtClean="0">
                <a:solidFill>
                  <a:srgbClr val="595959">
                    <a:alpha val="99000"/>
                  </a:srgbClr>
                </a:solidFill>
              </a:rPr>
            </a:br>
            <a:r>
              <a:rPr lang="en-US" sz="1800" dirty="0" smtClean="0">
                <a:solidFill>
                  <a:srgbClr val="595959">
                    <a:alpha val="99000"/>
                  </a:srgbClr>
                </a:solidFill>
              </a:rPr>
              <a:t>Storage</a:t>
            </a:r>
            <a:endParaRPr lang="en-US" sz="2000" dirty="0"/>
          </a:p>
        </p:txBody>
      </p:sp>
      <p:grpSp>
        <p:nvGrpSpPr>
          <p:cNvPr id="3" name="Group 2"/>
          <p:cNvGrpSpPr/>
          <p:nvPr/>
        </p:nvGrpSpPr>
        <p:grpSpPr>
          <a:xfrm>
            <a:off x="1881089" y="2572400"/>
            <a:ext cx="3886200" cy="533400"/>
            <a:chOff x="1881089" y="1898650"/>
            <a:chExt cx="3886200" cy="533400"/>
          </a:xfrm>
        </p:grpSpPr>
        <p:sp>
          <p:nvSpPr>
            <p:cNvPr id="36" name="Rectangle 35"/>
            <p:cNvSpPr/>
            <p:nvPr/>
          </p:nvSpPr>
          <p:spPr>
            <a:xfrm>
              <a:off x="1881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38" name="Rectangle 37"/>
            <p:cNvSpPr/>
            <p:nvPr/>
          </p:nvSpPr>
          <p:spPr>
            <a:xfrm>
              <a:off x="2185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39" name="Rectangle 38"/>
            <p:cNvSpPr/>
            <p:nvPr/>
          </p:nvSpPr>
          <p:spPr>
            <a:xfrm>
              <a:off x="2490689" y="1898650"/>
              <a:ext cx="508911"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0" name="Rectangle 39"/>
            <p:cNvSpPr/>
            <p:nvPr/>
          </p:nvSpPr>
          <p:spPr>
            <a:xfrm>
              <a:off x="3100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1" name="Rectangle 40"/>
            <p:cNvSpPr/>
            <p:nvPr/>
          </p:nvSpPr>
          <p:spPr>
            <a:xfrm>
              <a:off x="3405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2" name="Rectangle 41"/>
            <p:cNvSpPr/>
            <p:nvPr/>
          </p:nvSpPr>
          <p:spPr>
            <a:xfrm>
              <a:off x="3709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3" name="Rectangle 42"/>
            <p:cNvSpPr/>
            <p:nvPr/>
          </p:nvSpPr>
          <p:spPr>
            <a:xfrm>
              <a:off x="4014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4" name="Rectangle 43"/>
            <p:cNvSpPr/>
            <p:nvPr/>
          </p:nvSpPr>
          <p:spPr>
            <a:xfrm>
              <a:off x="43194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7" name="Rectangle 46"/>
            <p:cNvSpPr/>
            <p:nvPr/>
          </p:nvSpPr>
          <p:spPr>
            <a:xfrm>
              <a:off x="46242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8" name="Rectangle 47"/>
            <p:cNvSpPr/>
            <p:nvPr/>
          </p:nvSpPr>
          <p:spPr>
            <a:xfrm>
              <a:off x="49290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49" name="Rectangle 48"/>
            <p:cNvSpPr/>
            <p:nvPr/>
          </p:nvSpPr>
          <p:spPr>
            <a:xfrm>
              <a:off x="52338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sp>
          <p:nvSpPr>
            <p:cNvPr id="62" name="Rectangle 61"/>
            <p:cNvSpPr/>
            <p:nvPr/>
          </p:nvSpPr>
          <p:spPr>
            <a:xfrm>
              <a:off x="5538689" y="1898650"/>
              <a:ext cx="228600" cy="533400"/>
            </a:xfrm>
            <a:prstGeom prst="rect">
              <a:avLst/>
            </a:prstGeom>
            <a:solidFill>
              <a:schemeClr val="accent1"/>
            </a:solidFill>
            <a:ln w="19050">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grpSp>
    </p:spTree>
    <p:extLst>
      <p:ext uri="{BB962C8B-B14F-4D97-AF65-F5344CB8AC3E}">
        <p14:creationId xmlns:p14="http://schemas.microsoft.com/office/powerpoint/2010/main" val="3541237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
                                            <p:txEl>
                                              <p:pRg st="0" end="0"/>
                                            </p:txEl>
                                          </p:spTgt>
                                        </p:tgtEl>
                                        <p:attrNameLst>
                                          <p:attrName>style.visibility</p:attrName>
                                        </p:attrNameLst>
                                      </p:cBhvr>
                                      <p:to>
                                        <p:strVal val="visible"/>
                                      </p:to>
                                    </p:set>
                                    <p:animEffect transition="in" filter="fade">
                                      <p:cBhvr>
                                        <p:cTn id="12" dur="500"/>
                                        <p:tgtEl>
                                          <p:spTgt spid="70">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45"/>
                                        </p:tgtEl>
                                      </p:cBhvr>
                                    </p:animEffect>
                                    <p:set>
                                      <p:cBhvr>
                                        <p:cTn id="21" dur="1" fill="hold">
                                          <p:stCondLst>
                                            <p:cond delay="499"/>
                                          </p:stCondLst>
                                        </p:cTn>
                                        <p:tgtEl>
                                          <p:spTgt spid="45"/>
                                        </p:tgtEl>
                                        <p:attrNameLst>
                                          <p:attrName>style.visibility</p:attrName>
                                        </p:attrNameLst>
                                      </p:cBhvr>
                                      <p:to>
                                        <p:strVal val="hidden"/>
                                      </p:to>
                                    </p:set>
                                  </p:childTnLst>
                                </p:cTn>
                              </p:par>
                            </p:childTnLst>
                          </p:cTn>
                        </p:par>
                        <p:par>
                          <p:cTn id="22" fill="hold">
                            <p:stCondLst>
                              <p:cond delay="500"/>
                            </p:stCondLst>
                            <p:childTnLst>
                              <p:par>
                                <p:cTn id="23" presetID="55" presetClass="entr" presetSubtype="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1000" fill="hold"/>
                                        <p:tgtEl>
                                          <p:spTgt spid="3"/>
                                        </p:tgtEl>
                                        <p:attrNameLst>
                                          <p:attrName>ppt_w</p:attrName>
                                        </p:attrNameLst>
                                      </p:cBhvr>
                                      <p:tavLst>
                                        <p:tav tm="0">
                                          <p:val>
                                            <p:strVal val="#ppt_w*0.70"/>
                                          </p:val>
                                        </p:tav>
                                        <p:tav tm="100000">
                                          <p:val>
                                            <p:strVal val="#ppt_w"/>
                                          </p:val>
                                        </p:tav>
                                      </p:tavLst>
                                    </p:anim>
                                    <p:anim calcmode="lin" valueType="num">
                                      <p:cBhvr>
                                        <p:cTn id="26" dur="1000" fill="hold"/>
                                        <p:tgtEl>
                                          <p:spTgt spid="3"/>
                                        </p:tgtEl>
                                        <p:attrNameLst>
                                          <p:attrName>ppt_h</p:attrName>
                                        </p:attrNameLst>
                                      </p:cBhvr>
                                      <p:tavLst>
                                        <p:tav tm="0">
                                          <p:val>
                                            <p:strVal val="#ppt_h"/>
                                          </p:val>
                                        </p:tav>
                                        <p:tav tm="100000">
                                          <p:val>
                                            <p:strVal val="#ppt_h"/>
                                          </p:val>
                                        </p:tav>
                                      </p:tavLst>
                                    </p:anim>
                                    <p:animEffect transition="in" filter="fade">
                                      <p:cBhvr>
                                        <p:cTn id="27" dur="1000"/>
                                        <p:tgtEl>
                                          <p:spTgt spid="3"/>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1000"/>
                                        <p:tgtEl>
                                          <p:spTgt spid="6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0">
                                            <p:txEl>
                                              <p:pRg st="1" end="1"/>
                                            </p:txEl>
                                          </p:spTgt>
                                        </p:tgtEl>
                                        <p:attrNameLst>
                                          <p:attrName>style.visibility</p:attrName>
                                        </p:attrNameLst>
                                      </p:cBhvr>
                                      <p:to>
                                        <p:strVal val="visible"/>
                                      </p:to>
                                    </p:set>
                                    <p:animEffect transition="in" filter="fade">
                                      <p:cBhvr>
                                        <p:cTn id="36" dur="500"/>
                                        <p:tgtEl>
                                          <p:spTgt spid="70">
                                            <p:txEl>
                                              <p:pRg st="1" end="1"/>
                                            </p:txEl>
                                          </p:spTgt>
                                        </p:tgtEl>
                                      </p:cBhvr>
                                    </p:animEffec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0"/>
                                          </p:stCondLst>
                                        </p:cTn>
                                        <p:tgtEl>
                                          <p:spTgt spid="63"/>
                                        </p:tgtEl>
                                        <p:attrNameLst>
                                          <p:attrName>style.visibility</p:attrName>
                                        </p:attrNameLst>
                                      </p:cBhvr>
                                      <p:to>
                                        <p:strVal val="visible"/>
                                      </p:to>
                                    </p:set>
                                  </p:childTnLst>
                                </p:cTn>
                              </p:par>
                            </p:childTnLst>
                          </p:cTn>
                        </p:par>
                        <p:par>
                          <p:cTn id="40" fill="hold">
                            <p:stCondLst>
                              <p:cond delay="500"/>
                            </p:stCondLst>
                            <p:childTnLst>
                              <p:par>
                                <p:cTn id="41" presetID="0" presetClass="path" presetSubtype="0" accel="50000" decel="50000" fill="hold" grpId="0" nodeType="afterEffect">
                                  <p:stCondLst>
                                    <p:cond delay="0"/>
                                  </p:stCondLst>
                                  <p:childTnLst>
                                    <p:animMotion origin="layout" path="M 4.72222E-6 -3.33333E-6 C 0.04079 0.11366 0.08246 0.22778 0.16336 0.29723 C 0.24444 0.36667 0.36493 0.39144 0.48628 0.41667 " pathEditMode="relative" rAng="0" ptsTypes="aaA">
                                      <p:cBhvr>
                                        <p:cTn id="42" dur="2000" fill="hold"/>
                                        <p:tgtEl>
                                          <p:spTgt spid="63"/>
                                        </p:tgtEl>
                                        <p:attrNameLst>
                                          <p:attrName>ppt_x</p:attrName>
                                          <p:attrName>ppt_y</p:attrName>
                                        </p:attrNameLst>
                                      </p:cBhvr>
                                      <p:rCtr x="24300" y="20800"/>
                                    </p:animMotion>
                                  </p:childTnLst>
                                </p:cTn>
                              </p:par>
                            </p:childTnLst>
                          </p:cTn>
                        </p:par>
                        <p:par>
                          <p:cTn id="43" fill="hold">
                            <p:stCondLst>
                              <p:cond delay="2500"/>
                            </p:stCondLst>
                            <p:childTnLst>
                              <p:par>
                                <p:cTn id="44" presetID="10" presetClass="exit" presetSubtype="0" fill="hold" nodeType="afterEffect">
                                  <p:stCondLst>
                                    <p:cond delay="0"/>
                                  </p:stCondLst>
                                  <p:childTnLst>
                                    <p:animEffect transition="out" filter="fade">
                                      <p:cBhvr>
                                        <p:cTn id="45" dur="2000"/>
                                        <p:tgtEl>
                                          <p:spTgt spid="63"/>
                                        </p:tgtEl>
                                      </p:cBhvr>
                                    </p:animEffect>
                                    <p:set>
                                      <p:cBhvr>
                                        <p:cTn id="46" dur="1" fill="hold">
                                          <p:stCondLst>
                                            <p:cond delay="1999"/>
                                          </p:stCondLst>
                                        </p:cTn>
                                        <p:tgtEl>
                                          <p:spTgt spid="6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0">
                                            <p:txEl>
                                              <p:pRg st="2" end="2"/>
                                            </p:txEl>
                                          </p:spTgt>
                                        </p:tgtEl>
                                        <p:attrNameLst>
                                          <p:attrName>style.visibility</p:attrName>
                                        </p:attrNameLst>
                                      </p:cBhvr>
                                      <p:to>
                                        <p:strVal val="visible"/>
                                      </p:to>
                                    </p:set>
                                    <p:animEffect transition="in" filter="fade">
                                      <p:cBhvr>
                                        <p:cTn id="51" dur="500"/>
                                        <p:tgtEl>
                                          <p:spTgt spid="70">
                                            <p:txEl>
                                              <p:pRg st="2" end="2"/>
                                            </p:txEl>
                                          </p:spTgt>
                                        </p:tgtEl>
                                      </p:cBhvr>
                                    </p:animEffect>
                                  </p:childTnLst>
                                </p:cTn>
                              </p:par>
                            </p:childTnLst>
                          </p:cTn>
                        </p:par>
                        <p:par>
                          <p:cTn id="52" fill="hold">
                            <p:stCondLst>
                              <p:cond delay="500"/>
                            </p:stCondLst>
                            <p:childTnLst>
                              <p:par>
                                <p:cTn id="53" presetID="1" presetClass="entr" presetSubtype="0" fill="hold" nodeType="afterEffect">
                                  <p:stCondLst>
                                    <p:cond delay="0"/>
                                  </p:stCondLst>
                                  <p:childTnLst>
                                    <p:set>
                                      <p:cBhvr>
                                        <p:cTn id="54" dur="1" fill="hold">
                                          <p:stCondLst>
                                            <p:cond delay="0"/>
                                          </p:stCondLst>
                                        </p:cTn>
                                        <p:tgtEl>
                                          <p:spTgt spid="71"/>
                                        </p:tgtEl>
                                        <p:attrNameLst>
                                          <p:attrName>style.visibility</p:attrName>
                                        </p:attrNameLst>
                                      </p:cBhvr>
                                      <p:to>
                                        <p:strVal val="visible"/>
                                      </p:to>
                                    </p:set>
                                  </p:childTnLst>
                                </p:cTn>
                              </p:par>
                            </p:childTnLst>
                          </p:cTn>
                        </p:par>
                        <p:par>
                          <p:cTn id="55" fill="hold">
                            <p:stCondLst>
                              <p:cond delay="500"/>
                            </p:stCondLst>
                            <p:childTnLst>
                              <p:par>
                                <p:cTn id="56" presetID="0" presetClass="path" presetSubtype="0" accel="50000" decel="50000" fill="hold" grpId="0" nodeType="afterEffect">
                                  <p:stCondLst>
                                    <p:cond delay="0"/>
                                  </p:stCondLst>
                                  <p:childTnLst>
                                    <p:animMotion origin="layout" path="M -3.33333E-6 -3.33333E-6 C 0.0382 0.11065 0.07691 0.22176 0.15243 0.28936 C 0.2283 0.35695 0.3408 0.38102 0.45417 0.40556 " pathEditMode="relative" rAng="0" ptsTypes="aaA">
                                      <p:cBhvr>
                                        <p:cTn id="57" dur="2000" fill="hold"/>
                                        <p:tgtEl>
                                          <p:spTgt spid="71"/>
                                        </p:tgtEl>
                                        <p:attrNameLst>
                                          <p:attrName>ppt_x</p:attrName>
                                          <p:attrName>ppt_y</p:attrName>
                                        </p:attrNameLst>
                                      </p:cBhvr>
                                      <p:rCtr x="22700" y="20300"/>
                                    </p:animMotion>
                                  </p:childTnLst>
                                </p:cTn>
                              </p:par>
                            </p:childTnLst>
                          </p:cTn>
                        </p:par>
                        <p:par>
                          <p:cTn id="58" fill="hold">
                            <p:stCondLst>
                              <p:cond delay="2500"/>
                            </p:stCondLst>
                            <p:childTnLst>
                              <p:par>
                                <p:cTn id="59" presetID="10" presetClass="exit" presetSubtype="0" fill="hold" grpId="1" nodeType="afterEffect">
                                  <p:stCondLst>
                                    <p:cond delay="0"/>
                                  </p:stCondLst>
                                  <p:childTnLst>
                                    <p:animEffect transition="out" filter="fade">
                                      <p:cBhvr>
                                        <p:cTn id="60" dur="2000"/>
                                        <p:tgtEl>
                                          <p:spTgt spid="71"/>
                                        </p:tgtEl>
                                      </p:cBhvr>
                                    </p:animEffect>
                                    <p:set>
                                      <p:cBhvr>
                                        <p:cTn id="61" dur="1" fill="hold">
                                          <p:stCondLst>
                                            <p:cond delay="1999"/>
                                          </p:stCondLst>
                                        </p:cTn>
                                        <p:tgtEl>
                                          <p:spTgt spid="71"/>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70">
                                            <p:txEl>
                                              <p:pRg st="3" end="3"/>
                                            </p:txEl>
                                          </p:spTgt>
                                        </p:tgtEl>
                                        <p:attrNameLst>
                                          <p:attrName>style.visibility</p:attrName>
                                        </p:attrNameLst>
                                      </p:cBhvr>
                                      <p:to>
                                        <p:strVal val="visible"/>
                                      </p:to>
                                    </p:set>
                                    <p:animEffect transition="in" filter="fade">
                                      <p:cBhvr>
                                        <p:cTn id="66" dur="500"/>
                                        <p:tgtEl>
                                          <p:spTgt spid="70">
                                            <p:txEl>
                                              <p:pRg st="3" end="3"/>
                                            </p:txEl>
                                          </p:spTgt>
                                        </p:tgtEl>
                                      </p:cBhvr>
                                    </p:animEffect>
                                  </p:childTnLst>
                                </p:cTn>
                              </p:par>
                            </p:childTnLst>
                          </p:cTn>
                        </p:par>
                        <p:par>
                          <p:cTn id="67" fill="hold">
                            <p:stCondLst>
                              <p:cond delay="500"/>
                            </p:stCondLst>
                            <p:childTnLst>
                              <p:par>
                                <p:cTn id="68" presetID="1" presetClass="entr" presetSubtype="0" fill="hold" nodeType="afterEffect">
                                  <p:stCondLst>
                                    <p:cond delay="0"/>
                                  </p:stCondLst>
                                  <p:childTnLst>
                                    <p:set>
                                      <p:cBhvr>
                                        <p:cTn id="69" dur="1" fill="hold">
                                          <p:stCondLst>
                                            <p:cond delay="0"/>
                                          </p:stCondLst>
                                        </p:cTn>
                                        <p:tgtEl>
                                          <p:spTgt spid="72"/>
                                        </p:tgtEl>
                                        <p:attrNameLst>
                                          <p:attrName>style.visibility</p:attrName>
                                        </p:attrNameLst>
                                      </p:cBhvr>
                                      <p:to>
                                        <p:strVal val="visible"/>
                                      </p:to>
                                    </p:set>
                                  </p:childTnLst>
                                </p:cTn>
                              </p:par>
                            </p:childTnLst>
                          </p:cTn>
                        </p:par>
                        <p:par>
                          <p:cTn id="70" fill="hold">
                            <p:stCondLst>
                              <p:cond delay="500"/>
                            </p:stCondLst>
                            <p:childTnLst>
                              <p:par>
                                <p:cTn id="71" presetID="0" presetClass="path" presetSubtype="0" accel="50000" decel="50000" fill="hold" grpId="0" nodeType="afterEffect">
                                  <p:stCondLst>
                                    <p:cond delay="0"/>
                                  </p:stCondLst>
                                  <p:childTnLst>
                                    <p:animMotion origin="layout" path="M 3.33333E-6 -3.33333E-6 C 0.03524 0.10764 0.07135 0.21574 0.14132 0.28148 C 0.21146 0.34723 0.3158 0.37061 0.42083 0.39445 " pathEditMode="relative" rAng="0" ptsTypes="aaA">
                                      <p:cBhvr>
                                        <p:cTn id="72" dur="2000" fill="hold"/>
                                        <p:tgtEl>
                                          <p:spTgt spid="72"/>
                                        </p:tgtEl>
                                        <p:attrNameLst>
                                          <p:attrName>ppt_x</p:attrName>
                                          <p:attrName>ppt_y</p:attrName>
                                        </p:attrNameLst>
                                      </p:cBhvr>
                                      <p:rCtr x="21000" y="19700"/>
                                    </p:animMotion>
                                  </p:childTnLst>
                                </p:cTn>
                              </p:par>
                            </p:childTnLst>
                          </p:cTn>
                        </p:par>
                        <p:par>
                          <p:cTn id="73" fill="hold">
                            <p:stCondLst>
                              <p:cond delay="2500"/>
                            </p:stCondLst>
                            <p:childTnLst>
                              <p:par>
                                <p:cTn id="74" presetID="10" presetClass="exit" presetSubtype="0" fill="hold" grpId="1" nodeType="afterEffect">
                                  <p:stCondLst>
                                    <p:cond delay="0"/>
                                  </p:stCondLst>
                                  <p:childTnLst>
                                    <p:animEffect transition="out" filter="fade">
                                      <p:cBhvr>
                                        <p:cTn id="75" dur="2000"/>
                                        <p:tgtEl>
                                          <p:spTgt spid="72"/>
                                        </p:tgtEl>
                                      </p:cBhvr>
                                    </p:animEffect>
                                    <p:set>
                                      <p:cBhvr>
                                        <p:cTn id="76" dur="1" fill="hold">
                                          <p:stCondLst>
                                            <p:cond delay="1999"/>
                                          </p:stCondLst>
                                        </p:cTn>
                                        <p:tgtEl>
                                          <p:spTgt spid="72"/>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70">
                                            <p:txEl>
                                              <p:pRg st="4" end="4"/>
                                            </p:txEl>
                                          </p:spTgt>
                                        </p:tgtEl>
                                        <p:attrNameLst>
                                          <p:attrName>style.visibility</p:attrName>
                                        </p:attrNameLst>
                                      </p:cBhvr>
                                      <p:to>
                                        <p:strVal val="visible"/>
                                      </p:to>
                                    </p:set>
                                    <p:animEffect transition="in" filter="fade">
                                      <p:cBhvr>
                                        <p:cTn id="81" dur="500"/>
                                        <p:tgtEl>
                                          <p:spTgt spid="70">
                                            <p:txEl>
                                              <p:pRg st="4" end="4"/>
                                            </p:txEl>
                                          </p:spTgt>
                                        </p:tgtEl>
                                      </p:cBhvr>
                                    </p:animEffect>
                                  </p:childTnLst>
                                </p:cTn>
                              </p:par>
                            </p:childTnLst>
                          </p:cTn>
                        </p:par>
                        <p:par>
                          <p:cTn id="82" fill="hold">
                            <p:stCondLst>
                              <p:cond delay="500"/>
                            </p:stCondLst>
                            <p:childTnLst>
                              <p:par>
                                <p:cTn id="83" presetID="1" presetClass="entr" presetSubtype="0" fill="hold" grpId="2" nodeType="after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childTnLst>
                          </p:cTn>
                        </p:par>
                        <p:par>
                          <p:cTn id="85" fill="hold">
                            <p:stCondLst>
                              <p:cond delay="500"/>
                            </p:stCondLst>
                            <p:childTnLst>
                              <p:par>
                                <p:cTn id="86" presetID="0" presetClass="path" presetSubtype="0" accel="50000" decel="50000" fill="hold" grpId="0" nodeType="afterEffect">
                                  <p:stCondLst>
                                    <p:cond delay="0"/>
                                  </p:stCondLst>
                                  <p:childTnLst>
                                    <p:animMotion origin="layout" path="M -1.88925E-6 1.11111E-6 C 0.01043 0.1081 0.02085 0.21736 0.04183 0.28356 C 0.06267 0.34977 0.09407 0.37315 0.12547 0.39745 " pathEditMode="relative" rAng="0" ptsTypes="aaA">
                                      <p:cBhvr>
                                        <p:cTn id="87" dur="2000" fill="hold"/>
                                        <p:tgtEl>
                                          <p:spTgt spid="73"/>
                                        </p:tgtEl>
                                        <p:attrNameLst>
                                          <p:attrName>ppt_x</p:attrName>
                                          <p:attrName>ppt_y</p:attrName>
                                        </p:attrNameLst>
                                      </p:cBhvr>
                                      <p:rCtr x="6267" y="19861"/>
                                    </p:animMotion>
                                  </p:childTnLst>
                                </p:cTn>
                              </p:par>
                            </p:childTnLst>
                          </p:cTn>
                        </p:par>
                        <p:par>
                          <p:cTn id="88" fill="hold">
                            <p:stCondLst>
                              <p:cond delay="2500"/>
                            </p:stCondLst>
                            <p:childTnLst>
                              <p:par>
                                <p:cTn id="89" presetID="10" presetClass="exit" presetSubtype="0" fill="hold" grpId="1" nodeType="afterEffect">
                                  <p:stCondLst>
                                    <p:cond delay="0"/>
                                  </p:stCondLst>
                                  <p:childTnLst>
                                    <p:animEffect transition="out" filter="fade">
                                      <p:cBhvr>
                                        <p:cTn id="90" dur="2000"/>
                                        <p:tgtEl>
                                          <p:spTgt spid="73"/>
                                        </p:tgtEl>
                                      </p:cBhvr>
                                    </p:animEffect>
                                    <p:set>
                                      <p:cBhvr>
                                        <p:cTn id="91" dur="1" fill="hold">
                                          <p:stCondLst>
                                            <p:cond delay="1999"/>
                                          </p:stCondLst>
                                        </p:cTn>
                                        <p:tgtEl>
                                          <p:spTgt spid="7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70">
                                            <p:txEl>
                                              <p:pRg st="5" end="5"/>
                                            </p:txEl>
                                          </p:spTgt>
                                        </p:tgtEl>
                                        <p:attrNameLst>
                                          <p:attrName>style.visibility</p:attrName>
                                        </p:attrNameLst>
                                      </p:cBhvr>
                                      <p:to>
                                        <p:strVal val="visible"/>
                                      </p:to>
                                    </p:set>
                                    <p:animEffect transition="in" filter="fade">
                                      <p:cBhvr>
                                        <p:cTn id="96" dur="500"/>
                                        <p:tgtEl>
                                          <p:spTgt spid="70">
                                            <p:txEl>
                                              <p:pRg st="5" end="5"/>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70">
                                            <p:txEl>
                                              <p:pRg st="6" end="6"/>
                                            </p:txEl>
                                          </p:spTgt>
                                        </p:tgtEl>
                                        <p:attrNameLst>
                                          <p:attrName>style.visibility</p:attrName>
                                        </p:attrNameLst>
                                      </p:cBhvr>
                                      <p:to>
                                        <p:strVal val="visible"/>
                                      </p:to>
                                    </p:set>
                                    <p:animEffect transition="in" filter="fade">
                                      <p:cBhvr>
                                        <p:cTn id="99" dur="500"/>
                                        <p:tgtEl>
                                          <p:spTgt spid="70">
                                            <p:txEl>
                                              <p:pRg st="6" end="6"/>
                                            </p:txEl>
                                          </p:spTgt>
                                        </p:tgtEl>
                                      </p:cBhvr>
                                    </p:animEffect>
                                  </p:childTnLst>
                                </p:cTn>
                              </p:par>
                            </p:childTnLst>
                          </p:cTn>
                        </p:par>
                        <p:par>
                          <p:cTn id="100" fill="hold">
                            <p:stCondLst>
                              <p:cond delay="500"/>
                            </p:stCondLst>
                            <p:childTnLst>
                              <p:par>
                                <p:cTn id="101" presetID="10" presetClass="entr" presetSubtype="0" fill="hold" grpId="0" nodeType="afterEffect">
                                  <p:stCondLst>
                                    <p:cond delay="0"/>
                                  </p:stCondLst>
                                  <p:childTnLst>
                                    <p:set>
                                      <p:cBhvr>
                                        <p:cTn id="102" dur="1" fill="hold">
                                          <p:stCondLst>
                                            <p:cond delay="0"/>
                                          </p:stCondLst>
                                        </p:cTn>
                                        <p:tgtEl>
                                          <p:spTgt spid="75"/>
                                        </p:tgtEl>
                                        <p:attrNameLst>
                                          <p:attrName>style.visibility</p:attrName>
                                        </p:attrNameLst>
                                      </p:cBhvr>
                                      <p:to>
                                        <p:strVal val="visible"/>
                                      </p:to>
                                    </p:set>
                                    <p:animEffect transition="in" filter="fade">
                                      <p:cBhvr>
                                        <p:cTn id="103" dur="750"/>
                                        <p:tgtEl>
                                          <p:spTgt spid="75"/>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77"/>
                                        </p:tgtEl>
                                        <p:attrNameLst>
                                          <p:attrName>style.visibility</p:attrName>
                                        </p:attrNameLst>
                                      </p:cBhvr>
                                      <p:to>
                                        <p:strVal val="visible"/>
                                      </p:to>
                                    </p:set>
                                    <p:animEffect transition="in" filter="fade">
                                      <p:cBhvr>
                                        <p:cTn id="108" dur="500"/>
                                        <p:tgtEl>
                                          <p:spTgt spid="77"/>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fade">
                                      <p:cBhvr>
                                        <p:cTn id="113"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45" grpId="0" animBg="1"/>
      <p:bldP spid="63" grpId="0" animBg="1"/>
      <p:bldP spid="71" grpId="0" animBg="1"/>
      <p:bldP spid="71" grpId="1" animBg="1"/>
      <p:bldP spid="72" grpId="0" animBg="1"/>
      <p:bldP spid="72" grpId="1" animBg="1"/>
      <p:bldP spid="73" grpId="0" animBg="1"/>
      <p:bldP spid="73" grpId="1" animBg="1"/>
      <p:bldP spid="73" grpId="2" animBg="1"/>
      <p:bldP spid="75" grpId="0" animBg="1"/>
      <p:bldP spid="77" grpId="0" animBg="1"/>
      <p:bldP spid="78" grpId="0"/>
      <p:bldP spid="3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519112" y="1446212"/>
            <a:ext cx="4521517" cy="4531677"/>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2" tIns="45716" rIns="91432" bIns="365760" numCol="1" rtlCol="0" anchor="b" anchorCtr="0" compatLnSpc="1">
            <a:prstTxWarp prst="textNoShape">
              <a:avLst/>
            </a:prstTxWarp>
          </a:bodyPr>
          <a:lstStyle/>
          <a:p>
            <a:pPr defTabSz="914061" fontAlgn="base">
              <a:spcBef>
                <a:spcPct val="0"/>
              </a:spcBef>
              <a:spcAft>
                <a:spcPct val="0"/>
              </a:spcAft>
            </a:pPr>
            <a:endParaRPr lang="en-US" sz="1500" b="1" dirty="0">
              <a:solidFill>
                <a:srgbClr val="595959">
                  <a:alpha val="99000"/>
                </a:srgbClr>
              </a:solidFill>
            </a:endParaRPr>
          </a:p>
        </p:txBody>
      </p:sp>
      <p:sp>
        <p:nvSpPr>
          <p:cNvPr id="2" name="Title 1"/>
          <p:cNvSpPr>
            <a:spLocks noGrp="1"/>
          </p:cNvSpPr>
          <p:nvPr>
            <p:ph type="title"/>
          </p:nvPr>
        </p:nvSpPr>
        <p:spPr/>
        <p:txBody>
          <a:bodyPr/>
          <a:lstStyle/>
          <a:p>
            <a:r>
              <a:rPr lang="en-US" smtClean="0"/>
              <a:t>Page Blob – Random Read/Write</a:t>
            </a:r>
            <a:endParaRPr lang="en-US" dirty="0"/>
          </a:p>
        </p:txBody>
      </p:sp>
      <p:sp>
        <p:nvSpPr>
          <p:cNvPr id="40" name="Content Placeholder 2"/>
          <p:cNvSpPr txBox="1">
            <a:spLocks/>
          </p:cNvSpPr>
          <p:nvPr/>
        </p:nvSpPr>
        <p:spPr>
          <a:xfrm>
            <a:off x="5445126" y="1498600"/>
            <a:ext cx="5829537" cy="4902200"/>
          </a:xfrm>
          <a:prstGeom prst="rect">
            <a:avLst/>
          </a:prstGeom>
        </p:spPr>
        <p:txBody>
          <a:bodyPr vert="horz" wrap="square" lIns="0" tIns="0" rIns="0" bIns="0" rtlCol="0">
            <a:noAutofit/>
          </a:bodyPr>
          <a:lstStyle>
            <a:lvl1pPr marL="533307" indent="-533307" algn="l" defTabSz="1218937"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3175" indent="0" defTabSz="914363">
              <a:lnSpc>
                <a:spcPct val="110000"/>
              </a:lnSpc>
              <a:spcBef>
                <a:spcPts val="0"/>
              </a:spcBef>
              <a:buSzPct val="80000"/>
              <a:buNone/>
            </a:pPr>
            <a:r>
              <a:rPr lang="en-US" sz="4000" spc="-100" dirty="0">
                <a:solidFill>
                  <a:schemeClr val="accent2">
                    <a:alpha val="99000"/>
                  </a:schemeClr>
                </a:solidFill>
                <a:latin typeface="Segoe UI Light" pitchFamily="34" charset="0"/>
              </a:rPr>
              <a:t>Create </a:t>
            </a:r>
            <a:r>
              <a:rPr lang="en-US" sz="4000" spc="-100" dirty="0" err="1">
                <a:solidFill>
                  <a:schemeClr val="accent2">
                    <a:alpha val="99000"/>
                  </a:schemeClr>
                </a:solidFill>
                <a:latin typeface="Segoe UI Light" pitchFamily="34" charset="0"/>
              </a:rPr>
              <a:t>MyBlob</a:t>
            </a:r>
            <a:endParaRPr lang="en-US" sz="4000" spc="-100" dirty="0">
              <a:solidFill>
                <a:schemeClr val="accent2">
                  <a:alpha val="99000"/>
                </a:schemeClr>
              </a:solidFill>
              <a:latin typeface="Segoe UI Light" pitchFamily="34" charset="0"/>
            </a:endParaRPr>
          </a:p>
          <a:p>
            <a:pPr marL="533306" lvl="1" indent="0">
              <a:spcBef>
                <a:spcPts val="0"/>
              </a:spcBef>
              <a:buNone/>
            </a:pPr>
            <a:r>
              <a:rPr lang="en-US" sz="1600" dirty="0" smtClean="0">
                <a:solidFill>
                  <a:srgbClr val="595959">
                    <a:alpha val="99000"/>
                  </a:srgbClr>
                </a:solidFill>
              </a:rPr>
              <a:t>Specify Blob Size = 10 </a:t>
            </a:r>
            <a:r>
              <a:rPr lang="en-US" sz="1600" dirty="0" err="1" smtClean="0">
                <a:solidFill>
                  <a:srgbClr val="595959">
                    <a:alpha val="99000"/>
                  </a:srgbClr>
                </a:solidFill>
              </a:rPr>
              <a:t>Gbytes</a:t>
            </a:r>
            <a:endParaRPr lang="en-US" sz="1600" dirty="0" smtClean="0">
              <a:solidFill>
                <a:srgbClr val="595959">
                  <a:alpha val="99000"/>
                </a:srgbClr>
              </a:solidFill>
            </a:endParaRPr>
          </a:p>
          <a:p>
            <a:pPr marL="533306" lvl="1" indent="0">
              <a:buNone/>
            </a:pPr>
            <a:r>
              <a:rPr lang="en-US" sz="1600" dirty="0" smtClean="0">
                <a:solidFill>
                  <a:srgbClr val="595959">
                    <a:alpha val="99000"/>
                  </a:srgbClr>
                </a:solidFill>
              </a:rPr>
              <a:t>Sparse storage - Only charged for pages with data stored in them</a:t>
            </a:r>
          </a:p>
          <a:p>
            <a:pPr marL="0" indent="0">
              <a:buNone/>
            </a:pPr>
            <a:r>
              <a:rPr lang="en-US" sz="1800" dirty="0" smtClean="0">
                <a:solidFill>
                  <a:srgbClr val="595959">
                    <a:alpha val="99000"/>
                  </a:srgbClr>
                </a:solidFill>
              </a:rPr>
              <a:t>Fixed Page Size = 512 bytes</a:t>
            </a:r>
          </a:p>
          <a:p>
            <a:pPr marL="0" indent="0">
              <a:buNone/>
            </a:pPr>
            <a:r>
              <a:rPr lang="en-US" sz="1800" dirty="0" smtClean="0">
                <a:solidFill>
                  <a:srgbClr val="595959">
                    <a:alpha val="99000"/>
                  </a:srgbClr>
                </a:solidFill>
              </a:rPr>
              <a:t>Random Access Operations</a:t>
            </a:r>
          </a:p>
          <a:p>
            <a:pPr marL="533306" lvl="1" indent="0">
              <a:buNone/>
            </a:pPr>
            <a:r>
              <a:rPr lang="en-US" sz="1600" b="1" dirty="0" err="1" smtClean="0">
                <a:solidFill>
                  <a:srgbClr val="595959">
                    <a:alpha val="99000"/>
                  </a:srgbClr>
                </a:solidFill>
              </a:rPr>
              <a:t>PutPage</a:t>
            </a:r>
            <a:r>
              <a:rPr lang="en-US" sz="1600" dirty="0" smtClean="0">
                <a:solidFill>
                  <a:srgbClr val="595959">
                    <a:alpha val="99000"/>
                  </a:srgbClr>
                </a:solidFill>
              </a:rPr>
              <a:t>[512, 2048)</a:t>
            </a:r>
          </a:p>
          <a:p>
            <a:pPr marL="533306" lvl="1" indent="0">
              <a:buNone/>
            </a:pPr>
            <a:r>
              <a:rPr lang="en-US" sz="1600" b="1" dirty="0" err="1" smtClean="0">
                <a:solidFill>
                  <a:srgbClr val="595959">
                    <a:alpha val="99000"/>
                  </a:srgbClr>
                </a:solidFill>
              </a:rPr>
              <a:t>PutPage</a:t>
            </a:r>
            <a:r>
              <a:rPr lang="en-US" sz="1600" dirty="0" smtClean="0">
                <a:solidFill>
                  <a:srgbClr val="595959">
                    <a:alpha val="99000"/>
                  </a:srgbClr>
                </a:solidFill>
              </a:rPr>
              <a:t>[0, 1024)</a:t>
            </a:r>
          </a:p>
          <a:p>
            <a:pPr marL="533306" lvl="1" indent="0">
              <a:buNone/>
            </a:pPr>
            <a:r>
              <a:rPr lang="en-US" sz="1600" b="1" dirty="0" err="1" smtClean="0">
                <a:solidFill>
                  <a:srgbClr val="595959">
                    <a:alpha val="99000"/>
                  </a:srgbClr>
                </a:solidFill>
              </a:rPr>
              <a:t>ClearPage</a:t>
            </a:r>
            <a:r>
              <a:rPr lang="en-US" sz="1600" dirty="0" smtClean="0">
                <a:solidFill>
                  <a:srgbClr val="595959">
                    <a:alpha val="99000"/>
                  </a:srgbClr>
                </a:solidFill>
              </a:rPr>
              <a:t>[512, 1536)</a:t>
            </a:r>
          </a:p>
          <a:p>
            <a:pPr marL="533306" lvl="1" indent="0">
              <a:buNone/>
            </a:pPr>
            <a:r>
              <a:rPr lang="en-US" sz="1600" b="1" dirty="0" err="1" smtClean="0">
                <a:solidFill>
                  <a:srgbClr val="595959">
                    <a:alpha val="99000"/>
                  </a:srgbClr>
                </a:solidFill>
              </a:rPr>
              <a:t>PutPage</a:t>
            </a:r>
            <a:r>
              <a:rPr lang="en-US" sz="1600" dirty="0" smtClean="0">
                <a:solidFill>
                  <a:srgbClr val="595959">
                    <a:alpha val="99000"/>
                  </a:srgbClr>
                </a:solidFill>
              </a:rPr>
              <a:t>[2048,2560)</a:t>
            </a:r>
          </a:p>
          <a:p>
            <a:pPr marL="0" indent="0">
              <a:buNone/>
            </a:pPr>
            <a:r>
              <a:rPr lang="en-US" sz="1800" b="1" dirty="0" err="1" smtClean="0">
                <a:solidFill>
                  <a:srgbClr val="595959">
                    <a:alpha val="99000"/>
                  </a:srgbClr>
                </a:solidFill>
              </a:rPr>
              <a:t>GetPageRange</a:t>
            </a:r>
            <a:r>
              <a:rPr lang="en-US" sz="1800" dirty="0" smtClean="0">
                <a:solidFill>
                  <a:srgbClr val="595959">
                    <a:alpha val="99000"/>
                  </a:srgbClr>
                </a:solidFill>
              </a:rPr>
              <a:t>[0, 4096) returns valid data ranges:</a:t>
            </a:r>
          </a:p>
          <a:p>
            <a:pPr marL="533306" lvl="1" indent="0">
              <a:buNone/>
            </a:pPr>
            <a:r>
              <a:rPr lang="en-US" sz="1600" dirty="0" smtClean="0">
                <a:solidFill>
                  <a:srgbClr val="595959">
                    <a:alpha val="99000"/>
                  </a:srgbClr>
                </a:solidFill>
              </a:rPr>
              <a:t>[0,512) , [1536,2560)</a:t>
            </a:r>
          </a:p>
          <a:p>
            <a:pPr marL="0" indent="0">
              <a:buNone/>
            </a:pPr>
            <a:r>
              <a:rPr lang="en-US" sz="1800" b="1" dirty="0" err="1" smtClean="0">
                <a:solidFill>
                  <a:srgbClr val="595959">
                    <a:alpha val="99000"/>
                  </a:srgbClr>
                </a:solidFill>
              </a:rPr>
              <a:t>GetBlob</a:t>
            </a:r>
            <a:r>
              <a:rPr lang="en-US" sz="1800" dirty="0" smtClean="0">
                <a:solidFill>
                  <a:srgbClr val="595959">
                    <a:alpha val="99000"/>
                  </a:srgbClr>
                </a:solidFill>
              </a:rPr>
              <a:t>[1000, 2048) returns</a:t>
            </a:r>
          </a:p>
          <a:p>
            <a:pPr marL="533306" lvl="1" indent="0">
              <a:buNone/>
            </a:pPr>
            <a:r>
              <a:rPr lang="en-US" sz="1600" dirty="0" smtClean="0">
                <a:solidFill>
                  <a:srgbClr val="595959">
                    <a:alpha val="99000"/>
                  </a:srgbClr>
                </a:solidFill>
              </a:rPr>
              <a:t>All 0 for first 536 bytes</a:t>
            </a:r>
          </a:p>
          <a:p>
            <a:pPr marL="533306" lvl="1" indent="0">
              <a:buNone/>
            </a:pPr>
            <a:r>
              <a:rPr lang="en-US" sz="1600" dirty="0" smtClean="0">
                <a:solidFill>
                  <a:srgbClr val="595959">
                    <a:alpha val="99000"/>
                  </a:srgbClr>
                </a:solidFill>
              </a:rPr>
              <a:t>Next 512 bytes are data stored in [1536,2048)</a:t>
            </a:r>
          </a:p>
        </p:txBody>
      </p:sp>
      <p:sp>
        <p:nvSpPr>
          <p:cNvPr id="41" name="TextBox 40"/>
          <p:cNvSpPr txBox="1"/>
          <p:nvPr/>
        </p:nvSpPr>
        <p:spPr>
          <a:xfrm>
            <a:off x="1857455" y="1766872"/>
            <a:ext cx="268018" cy="276997"/>
          </a:xfrm>
          <a:prstGeom prst="rect">
            <a:avLst/>
          </a:prstGeom>
          <a:noFill/>
          <a:effectLst/>
        </p:spPr>
        <p:txBody>
          <a:bodyPr vert="horz" wrap="none" lIns="91436" tIns="45719" rIns="91440" bIns="45719" rtlCol="0">
            <a:spAutoFit/>
          </a:bodyPr>
          <a:lstStyle/>
          <a:p>
            <a:pPr algn="r"/>
            <a:r>
              <a:rPr lang="en-US" sz="1200" dirty="0">
                <a:solidFill>
                  <a:srgbClr val="595959">
                    <a:alpha val="99000"/>
                  </a:srgbClr>
                </a:solidFill>
              </a:rPr>
              <a:t>0</a:t>
            </a:r>
          </a:p>
        </p:txBody>
      </p:sp>
      <p:sp>
        <p:nvSpPr>
          <p:cNvPr id="43" name="Rectangle 42"/>
          <p:cNvSpPr/>
          <p:nvPr/>
        </p:nvSpPr>
        <p:spPr>
          <a:xfrm>
            <a:off x="1596827" y="5431651"/>
            <a:ext cx="587012" cy="276997"/>
          </a:xfrm>
          <a:prstGeom prst="rect">
            <a:avLst/>
          </a:prstGeom>
        </p:spPr>
        <p:txBody>
          <a:bodyPr wrap="none" lIns="91436" tIns="45719" rIns="91436" bIns="45719">
            <a:spAutoFit/>
          </a:bodyPr>
          <a:lstStyle/>
          <a:p>
            <a:pPr algn="r"/>
            <a:r>
              <a:rPr lang="en-US" sz="1200" dirty="0">
                <a:solidFill>
                  <a:srgbClr val="595959">
                    <a:alpha val="99000"/>
                  </a:srgbClr>
                </a:solidFill>
              </a:rPr>
              <a:t>10 GB</a:t>
            </a:r>
            <a:endParaRPr lang="en-US" sz="1200" baseline="30000" dirty="0">
              <a:solidFill>
                <a:srgbClr val="595959">
                  <a:alpha val="99000"/>
                </a:srgbClr>
              </a:solidFill>
            </a:endParaRPr>
          </a:p>
        </p:txBody>
      </p:sp>
      <p:sp>
        <p:nvSpPr>
          <p:cNvPr id="47" name="Rectangle 46"/>
          <p:cNvSpPr/>
          <p:nvPr/>
        </p:nvSpPr>
        <p:spPr>
          <a:xfrm rot="5400000">
            <a:off x="1102590" y="3003549"/>
            <a:ext cx="3657600" cy="1447800"/>
          </a:xfrm>
          <a:prstGeom prst="rect">
            <a:avLst/>
          </a:prstGeom>
          <a:solidFill>
            <a:schemeClr val="accent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121893" tIns="60947" rIns="121893" bIns="60947" numCol="1" rtlCol="0" anchor="ctr" anchorCtr="0" compatLnSpc="1">
            <a:prstTxWarp prst="textNoShape">
              <a:avLst/>
            </a:prstTxWarp>
          </a:bodyPr>
          <a:lstStyle/>
          <a:p>
            <a:pPr algn="ctr" defTabSz="914061"/>
            <a:endParaRPr lang="en-US" dirty="0">
              <a:solidFill>
                <a:srgbClr val="FFFFFF">
                  <a:alpha val="99000"/>
                </a:srgbClr>
              </a:solidFill>
            </a:endParaRPr>
          </a:p>
        </p:txBody>
      </p:sp>
      <p:cxnSp>
        <p:nvCxnSpPr>
          <p:cNvPr id="49" name="Straight Connector 48"/>
          <p:cNvCxnSpPr/>
          <p:nvPr/>
        </p:nvCxnSpPr>
        <p:spPr>
          <a:xfrm rot="5400000">
            <a:off x="1080280" y="4527551"/>
            <a:ext cx="1753393" cy="794"/>
          </a:xfrm>
          <a:prstGeom prst="line">
            <a:avLst/>
          </a:prstGeom>
          <a:ln w="50800" cap="rnd">
            <a:solidFill>
              <a:srgbClr val="595959"/>
            </a:solidFill>
            <a:prstDash val="sysDot"/>
          </a:ln>
          <a:effectLst/>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659982" y="2078850"/>
            <a:ext cx="465491" cy="307754"/>
          </a:xfrm>
          <a:prstGeom prst="rect">
            <a:avLst/>
          </a:prstGeom>
        </p:spPr>
        <p:txBody>
          <a:bodyPr wrap="none" lIns="121899" tIns="60949" rIns="91440" bIns="60949">
            <a:spAutoFit/>
          </a:bodyPr>
          <a:lstStyle/>
          <a:p>
            <a:pPr algn="r"/>
            <a:r>
              <a:rPr lang="en-US" sz="1200" dirty="0">
                <a:solidFill>
                  <a:srgbClr val="595959">
                    <a:alpha val="99000"/>
                  </a:srgbClr>
                </a:solidFill>
              </a:rPr>
              <a:t>512</a:t>
            </a:r>
          </a:p>
        </p:txBody>
      </p:sp>
      <p:sp>
        <p:nvSpPr>
          <p:cNvPr id="53" name="Rectangle 52"/>
          <p:cNvSpPr/>
          <p:nvPr/>
        </p:nvSpPr>
        <p:spPr>
          <a:xfrm>
            <a:off x="1576626" y="2383650"/>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1024</a:t>
            </a:r>
          </a:p>
        </p:txBody>
      </p:sp>
      <p:cxnSp>
        <p:nvCxnSpPr>
          <p:cNvPr id="55" name="Straight Connector 54"/>
          <p:cNvCxnSpPr/>
          <p:nvPr/>
        </p:nvCxnSpPr>
        <p:spPr>
          <a:xfrm>
            <a:off x="2207491" y="2203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207491" y="43370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2207491" y="46418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207491" y="2506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207491" y="28114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207491" y="31162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207491" y="34210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207491" y="37258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207491" y="4030662"/>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207491" y="49466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2207491" y="5251450"/>
            <a:ext cx="1447800" cy="1588"/>
          </a:xfrm>
          <a:prstGeom prst="line">
            <a:avLst/>
          </a:prstGeom>
          <a:ln>
            <a:solidFill>
              <a:schemeClr val="accent6">
                <a:lumMod val="60000"/>
                <a:lumOff val="40000"/>
              </a:schemeClr>
            </a:solidFill>
            <a:prstDash val="sysDash"/>
          </a:ln>
          <a:effectLst/>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1576626" y="26840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1536</a:t>
            </a:r>
          </a:p>
        </p:txBody>
      </p:sp>
      <p:sp>
        <p:nvSpPr>
          <p:cNvPr id="77" name="Rectangle 76"/>
          <p:cNvSpPr/>
          <p:nvPr/>
        </p:nvSpPr>
        <p:spPr>
          <a:xfrm>
            <a:off x="1576626" y="29888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2048</a:t>
            </a:r>
          </a:p>
        </p:txBody>
      </p:sp>
      <p:sp>
        <p:nvSpPr>
          <p:cNvPr id="78" name="Rectangle 77"/>
          <p:cNvSpPr/>
          <p:nvPr/>
        </p:nvSpPr>
        <p:spPr>
          <a:xfrm>
            <a:off x="1576626" y="3293694"/>
            <a:ext cx="548847" cy="307754"/>
          </a:xfrm>
          <a:prstGeom prst="rect">
            <a:avLst/>
          </a:prstGeom>
        </p:spPr>
        <p:txBody>
          <a:bodyPr wrap="none" lIns="121899" tIns="60949" rIns="91440" bIns="60949">
            <a:spAutoFit/>
          </a:bodyPr>
          <a:lstStyle/>
          <a:p>
            <a:pPr algn="r"/>
            <a:r>
              <a:rPr lang="en-US" sz="1200" dirty="0">
                <a:solidFill>
                  <a:srgbClr val="595959">
                    <a:alpha val="99000"/>
                  </a:srgbClr>
                </a:solidFill>
              </a:rPr>
              <a:t>2560</a:t>
            </a:r>
          </a:p>
        </p:txBody>
      </p:sp>
      <p:grpSp>
        <p:nvGrpSpPr>
          <p:cNvPr id="87" name="Group 103"/>
          <p:cNvGrpSpPr/>
          <p:nvPr/>
        </p:nvGrpSpPr>
        <p:grpSpPr>
          <a:xfrm>
            <a:off x="3807691" y="1898649"/>
            <a:ext cx="152400" cy="1524000"/>
            <a:chOff x="3505200" y="1828800"/>
            <a:chExt cx="152400" cy="1524000"/>
          </a:xfrm>
          <a:effectLst/>
        </p:grpSpPr>
        <p:sp>
          <p:nvSpPr>
            <p:cNvPr id="88" name="Right Brace 87"/>
            <p:cNvSpPr/>
            <p:nvPr/>
          </p:nvSpPr>
          <p:spPr>
            <a:xfrm>
              <a:off x="3505200" y="1828800"/>
              <a:ext cx="152400" cy="3048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89" name="Right Brace 88"/>
            <p:cNvSpPr/>
            <p:nvPr/>
          </p:nvSpPr>
          <p:spPr>
            <a:xfrm>
              <a:off x="3505200" y="2743200"/>
              <a:ext cx="152400" cy="609600"/>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grpSp>
      <p:sp>
        <p:nvSpPr>
          <p:cNvPr id="90" name="Right Brace 89"/>
          <p:cNvSpPr/>
          <p:nvPr/>
        </p:nvSpPr>
        <p:spPr>
          <a:xfrm>
            <a:off x="3807691" y="2425699"/>
            <a:ext cx="152400" cy="692151"/>
          </a:xfrm>
          <a:prstGeom prst="rightBrace">
            <a:avLst/>
          </a:prstGeom>
          <a:ln w="19050"/>
          <a:effectLst/>
        </p:spPr>
        <p:style>
          <a:lnRef idx="2">
            <a:schemeClr val="accent4"/>
          </a:lnRef>
          <a:fillRef idx="0">
            <a:schemeClr val="accent4"/>
          </a:fillRef>
          <a:effectRef idx="1">
            <a:schemeClr val="accent4"/>
          </a:effectRef>
          <a:fontRef idx="minor">
            <a:schemeClr val="tx1"/>
          </a:fontRef>
        </p:style>
        <p:txBody>
          <a:bodyPr lIns="91436" tIns="45719" rIns="91436" bIns="45719" rtlCol="0" anchor="ctr"/>
          <a:lstStyle/>
          <a:p>
            <a:pPr algn="ctr"/>
            <a:endParaRPr lang="en-US" dirty="0"/>
          </a:p>
        </p:txBody>
      </p:sp>
      <p:sp>
        <p:nvSpPr>
          <p:cNvPr id="6" name="Rectangle 5"/>
          <p:cNvSpPr/>
          <p:nvPr/>
        </p:nvSpPr>
        <p:spPr>
          <a:xfrm rot="5400000">
            <a:off x="1434691" y="3499110"/>
            <a:ext cx="3045962" cy="461665"/>
          </a:xfrm>
          <a:prstGeom prst="rect">
            <a:avLst/>
          </a:prstGeom>
        </p:spPr>
        <p:txBody>
          <a:bodyPr wrap="none">
            <a:spAutoFit/>
          </a:bodyPr>
          <a:lstStyle/>
          <a:p>
            <a:pPr lvl="0" algn="ctr" defTabSz="914061"/>
            <a:r>
              <a:rPr lang="en-US" dirty="0">
                <a:solidFill>
                  <a:srgbClr val="FFFFFF">
                    <a:alpha val="99000"/>
                  </a:srgbClr>
                </a:solidFill>
              </a:rPr>
              <a:t>10 GB Address Space</a:t>
            </a:r>
          </a:p>
        </p:txBody>
      </p:sp>
      <p:sp>
        <p:nvSpPr>
          <p:cNvPr id="79" name="Rectangle 78"/>
          <p:cNvSpPr/>
          <p:nvPr/>
        </p:nvSpPr>
        <p:spPr>
          <a:xfrm rot="5400000">
            <a:off x="2474191" y="1936750"/>
            <a:ext cx="914400" cy="1447800"/>
          </a:xfrm>
          <a:prstGeom prst="rect">
            <a:avLst/>
          </a:prstGeom>
          <a:solidFill>
            <a:schemeClr val="accent4"/>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
        <p:nvSpPr>
          <p:cNvPr id="80" name="Rectangle 79"/>
          <p:cNvSpPr/>
          <p:nvPr/>
        </p:nvSpPr>
        <p:spPr>
          <a:xfrm rot="5400000">
            <a:off x="2626591" y="1479550"/>
            <a:ext cx="609600" cy="1447800"/>
          </a:xfrm>
          <a:prstGeom prst="rect">
            <a:avLst/>
          </a:prstGeom>
          <a:solidFill>
            <a:schemeClr val="accent2"/>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grpSp>
        <p:nvGrpSpPr>
          <p:cNvPr id="81" name="Group 71"/>
          <p:cNvGrpSpPr/>
          <p:nvPr/>
        </p:nvGrpSpPr>
        <p:grpSpPr>
          <a:xfrm>
            <a:off x="2207492" y="2203449"/>
            <a:ext cx="1447800" cy="609600"/>
            <a:chOff x="3733800" y="1828800"/>
            <a:chExt cx="1447805" cy="306388"/>
          </a:xfrm>
          <a:solidFill>
            <a:schemeClr val="accent5"/>
          </a:solidFill>
          <a:effectLst/>
        </p:grpSpPr>
        <p:sp>
          <p:nvSpPr>
            <p:cNvPr id="82" name="Rectangle 81"/>
            <p:cNvSpPr/>
            <p:nvPr/>
          </p:nvSpPr>
          <p:spPr>
            <a:xfrm rot="5400000">
              <a:off x="4305300" y="1257301"/>
              <a:ext cx="304800" cy="1447800"/>
            </a:xfrm>
            <a:prstGeom prst="rect">
              <a:avLst/>
            </a:prstGeom>
            <a:grp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a:endParaRPr lang="en-US" sz="2300" dirty="0">
                <a:solidFill>
                  <a:srgbClr val="FFFFFF"/>
                </a:solidFill>
              </a:endParaRPr>
            </a:p>
          </p:txBody>
        </p:sp>
        <p:cxnSp>
          <p:nvCxnSpPr>
            <p:cNvPr id="83" name="Straight Connector 82"/>
            <p:cNvCxnSpPr/>
            <p:nvPr/>
          </p:nvCxnSpPr>
          <p:spPr>
            <a:xfrm>
              <a:off x="3733804" y="19812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733803" y="21336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733804" y="1828800"/>
              <a:ext cx="1447801" cy="1588"/>
            </a:xfrm>
            <a:prstGeom prst="line">
              <a:avLst/>
            </a:prstGeom>
            <a:grpFill/>
            <a:ln>
              <a:prstDash val="sysDash"/>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rot="5400000">
            <a:off x="2778991" y="2546350"/>
            <a:ext cx="304800" cy="1447800"/>
          </a:xfrm>
          <a:prstGeom prst="rect">
            <a:avLst/>
          </a:prstGeom>
          <a:solidFill>
            <a:srgbClr val="00B050"/>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a:endParaRPr lang="en-US" sz="2300" dirty="0">
              <a:solidFill>
                <a:srgbClr val="FFFFFF"/>
              </a:solidFill>
            </a:endParaRPr>
          </a:p>
        </p:txBody>
      </p:sp>
    </p:spTree>
    <p:extLst>
      <p:ext uri="{BB962C8B-B14F-4D97-AF65-F5344CB8AC3E}">
        <p14:creationId xmlns:p14="http://schemas.microsoft.com/office/powerpoint/2010/main" val="650959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500"/>
                                        <p:tgtEl>
                                          <p:spTgt spid="4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
                                            <p:txEl>
                                              <p:pRg st="1" end="1"/>
                                            </p:txEl>
                                          </p:spTgt>
                                        </p:tgtEl>
                                        <p:attrNameLst>
                                          <p:attrName>style.visibility</p:attrName>
                                        </p:attrNameLst>
                                      </p:cBhvr>
                                      <p:to>
                                        <p:strVal val="visible"/>
                                      </p:to>
                                    </p:set>
                                    <p:animEffect transition="in" filter="fade">
                                      <p:cBhvr>
                                        <p:cTn id="10" dur="500"/>
                                        <p:tgtEl>
                                          <p:spTgt spid="4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
                                            <p:txEl>
                                              <p:pRg st="2" end="2"/>
                                            </p:txEl>
                                          </p:spTgt>
                                        </p:tgtEl>
                                        <p:attrNameLst>
                                          <p:attrName>style.visibility</p:attrName>
                                        </p:attrNameLst>
                                      </p:cBhvr>
                                      <p:to>
                                        <p:strVal val="visible"/>
                                      </p:to>
                                    </p:set>
                                    <p:animEffect transition="in" filter="fade">
                                      <p:cBhvr>
                                        <p:cTn id="13" dur="500"/>
                                        <p:tgtEl>
                                          <p:spTgt spid="40">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0">
                                            <p:txEl>
                                              <p:pRg st="3" end="3"/>
                                            </p:txEl>
                                          </p:spTgt>
                                        </p:tgtEl>
                                        <p:attrNameLst>
                                          <p:attrName>style.visibility</p:attrName>
                                        </p:attrNameLst>
                                      </p:cBhvr>
                                      <p:to>
                                        <p:strVal val="visible"/>
                                      </p:to>
                                    </p:set>
                                    <p:animEffect transition="in" filter="fade">
                                      <p:cBhvr>
                                        <p:cTn id="24" dur="500"/>
                                        <p:tgtEl>
                                          <p:spTgt spid="40">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0">
                                            <p:txEl>
                                              <p:pRg st="4" end="4"/>
                                            </p:txEl>
                                          </p:spTgt>
                                        </p:tgtEl>
                                        <p:attrNameLst>
                                          <p:attrName>style.visibility</p:attrName>
                                        </p:attrNameLst>
                                      </p:cBhvr>
                                      <p:to>
                                        <p:strVal val="visible"/>
                                      </p:to>
                                    </p:set>
                                    <p:animEffect transition="in" filter="fade">
                                      <p:cBhvr>
                                        <p:cTn id="29" dur="500"/>
                                        <p:tgtEl>
                                          <p:spTgt spid="40">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0">
                                            <p:txEl>
                                              <p:pRg st="5" end="5"/>
                                            </p:txEl>
                                          </p:spTgt>
                                        </p:tgtEl>
                                        <p:attrNameLst>
                                          <p:attrName>style.visibility</p:attrName>
                                        </p:attrNameLst>
                                      </p:cBhvr>
                                      <p:to>
                                        <p:strVal val="visible"/>
                                      </p:to>
                                    </p:set>
                                    <p:animEffect transition="in" filter="fade">
                                      <p:cBhvr>
                                        <p:cTn id="34" dur="500"/>
                                        <p:tgtEl>
                                          <p:spTgt spid="40">
                                            <p:txEl>
                                              <p:pRg st="5" end="5"/>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fade">
                                      <p:cBhvr>
                                        <p:cTn id="37" dur="1000"/>
                                        <p:tgtEl>
                                          <p:spTgt spid="7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0">
                                            <p:txEl>
                                              <p:pRg st="6" end="6"/>
                                            </p:txEl>
                                          </p:spTgt>
                                        </p:tgtEl>
                                        <p:attrNameLst>
                                          <p:attrName>style.visibility</p:attrName>
                                        </p:attrNameLst>
                                      </p:cBhvr>
                                      <p:to>
                                        <p:strVal val="visible"/>
                                      </p:to>
                                    </p:set>
                                    <p:animEffect transition="in" filter="fade">
                                      <p:cBhvr>
                                        <p:cTn id="42" dur="500"/>
                                        <p:tgtEl>
                                          <p:spTgt spid="40">
                                            <p:txEl>
                                              <p:pRg st="6" end="6"/>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fade">
                                      <p:cBhvr>
                                        <p:cTn id="45" dur="1000"/>
                                        <p:tgtEl>
                                          <p:spTgt spid="8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0">
                                            <p:txEl>
                                              <p:pRg st="7" end="7"/>
                                            </p:txEl>
                                          </p:spTgt>
                                        </p:tgtEl>
                                        <p:attrNameLst>
                                          <p:attrName>style.visibility</p:attrName>
                                        </p:attrNameLst>
                                      </p:cBhvr>
                                      <p:to>
                                        <p:strVal val="visible"/>
                                      </p:to>
                                    </p:set>
                                    <p:animEffect transition="in" filter="fade">
                                      <p:cBhvr>
                                        <p:cTn id="50" dur="500"/>
                                        <p:tgtEl>
                                          <p:spTgt spid="40">
                                            <p:txEl>
                                              <p:pRg st="7" end="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81"/>
                                        </p:tgtEl>
                                        <p:attrNameLst>
                                          <p:attrName>style.visibility</p:attrName>
                                        </p:attrNameLst>
                                      </p:cBhvr>
                                      <p:to>
                                        <p:strVal val="visible"/>
                                      </p:to>
                                    </p:set>
                                    <p:animEffect transition="in" filter="fade">
                                      <p:cBhvr>
                                        <p:cTn id="53" dur="1000"/>
                                        <p:tgtEl>
                                          <p:spTgt spid="8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0">
                                            <p:txEl>
                                              <p:pRg st="8" end="8"/>
                                            </p:txEl>
                                          </p:spTgt>
                                        </p:tgtEl>
                                        <p:attrNameLst>
                                          <p:attrName>style.visibility</p:attrName>
                                        </p:attrNameLst>
                                      </p:cBhvr>
                                      <p:to>
                                        <p:strVal val="visible"/>
                                      </p:to>
                                    </p:set>
                                    <p:animEffect transition="in" filter="fade">
                                      <p:cBhvr>
                                        <p:cTn id="58" dur="500"/>
                                        <p:tgtEl>
                                          <p:spTgt spid="40">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6"/>
                                        </p:tgtEl>
                                        <p:attrNameLst>
                                          <p:attrName>style.visibility</p:attrName>
                                        </p:attrNameLst>
                                      </p:cBhvr>
                                      <p:to>
                                        <p:strVal val="visible"/>
                                      </p:to>
                                    </p:set>
                                    <p:animEffect transition="in" filter="fade">
                                      <p:cBhvr>
                                        <p:cTn id="61" dur="1000"/>
                                        <p:tgtEl>
                                          <p:spTgt spid="8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40">
                                            <p:txEl>
                                              <p:pRg st="9" end="9"/>
                                            </p:txEl>
                                          </p:spTgt>
                                        </p:tgtEl>
                                        <p:attrNameLst>
                                          <p:attrName>style.visibility</p:attrName>
                                        </p:attrNameLst>
                                      </p:cBhvr>
                                      <p:to>
                                        <p:strVal val="visible"/>
                                      </p:to>
                                    </p:set>
                                    <p:animEffect transition="in" filter="fade">
                                      <p:cBhvr>
                                        <p:cTn id="66" dur="500"/>
                                        <p:tgtEl>
                                          <p:spTgt spid="40">
                                            <p:txEl>
                                              <p:pRg st="9" end="9"/>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0">
                                            <p:txEl>
                                              <p:pRg st="10" end="10"/>
                                            </p:txEl>
                                          </p:spTgt>
                                        </p:tgtEl>
                                        <p:attrNameLst>
                                          <p:attrName>style.visibility</p:attrName>
                                        </p:attrNameLst>
                                      </p:cBhvr>
                                      <p:to>
                                        <p:strVal val="visible"/>
                                      </p:to>
                                    </p:set>
                                    <p:animEffect transition="in" filter="fade">
                                      <p:cBhvr>
                                        <p:cTn id="69" dur="500"/>
                                        <p:tgtEl>
                                          <p:spTgt spid="40">
                                            <p:txEl>
                                              <p:pRg st="10" end="10"/>
                                            </p:txEl>
                                          </p:spTgt>
                                        </p:tgtEl>
                                      </p:cBhvr>
                                    </p:animEffect>
                                  </p:childTnLst>
                                </p:cTn>
                              </p:par>
                            </p:childTnLst>
                          </p:cTn>
                        </p:par>
                        <p:par>
                          <p:cTn id="70" fill="hold">
                            <p:stCondLst>
                              <p:cond delay="500"/>
                            </p:stCondLst>
                            <p:childTnLst>
                              <p:par>
                                <p:cTn id="71" presetID="10" presetClass="entr" presetSubtype="0" fill="hold" nodeType="afterEffect">
                                  <p:stCondLst>
                                    <p:cond delay="0"/>
                                  </p:stCondLst>
                                  <p:childTnLst>
                                    <p:set>
                                      <p:cBhvr>
                                        <p:cTn id="72" dur="1" fill="hold">
                                          <p:stCondLst>
                                            <p:cond delay="0"/>
                                          </p:stCondLst>
                                        </p:cTn>
                                        <p:tgtEl>
                                          <p:spTgt spid="87"/>
                                        </p:tgtEl>
                                        <p:attrNameLst>
                                          <p:attrName>style.visibility</p:attrName>
                                        </p:attrNameLst>
                                      </p:cBhvr>
                                      <p:to>
                                        <p:strVal val="visible"/>
                                      </p:to>
                                    </p:set>
                                    <p:animEffect transition="in" filter="fade">
                                      <p:cBhvr>
                                        <p:cTn id="73" dur="250"/>
                                        <p:tgtEl>
                                          <p:spTgt spid="87"/>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40">
                                            <p:txEl>
                                              <p:pRg st="11" end="11"/>
                                            </p:txEl>
                                          </p:spTgt>
                                        </p:tgtEl>
                                        <p:attrNameLst>
                                          <p:attrName>style.visibility</p:attrName>
                                        </p:attrNameLst>
                                      </p:cBhvr>
                                      <p:to>
                                        <p:strVal val="visible"/>
                                      </p:to>
                                    </p:set>
                                    <p:animEffect transition="in" filter="fade">
                                      <p:cBhvr>
                                        <p:cTn id="78" dur="500"/>
                                        <p:tgtEl>
                                          <p:spTgt spid="40">
                                            <p:txEl>
                                              <p:pRg st="11" end="11"/>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0">
                                            <p:txEl>
                                              <p:pRg st="12" end="12"/>
                                            </p:txEl>
                                          </p:spTgt>
                                        </p:tgtEl>
                                        <p:attrNameLst>
                                          <p:attrName>style.visibility</p:attrName>
                                        </p:attrNameLst>
                                      </p:cBhvr>
                                      <p:to>
                                        <p:strVal val="visible"/>
                                      </p:to>
                                    </p:set>
                                    <p:animEffect transition="in" filter="fade">
                                      <p:cBhvr>
                                        <p:cTn id="81" dur="500"/>
                                        <p:tgtEl>
                                          <p:spTgt spid="40">
                                            <p:txEl>
                                              <p:pRg st="12" end="12"/>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40">
                                            <p:txEl>
                                              <p:pRg st="13" end="13"/>
                                            </p:txEl>
                                          </p:spTgt>
                                        </p:tgtEl>
                                        <p:attrNameLst>
                                          <p:attrName>style.visibility</p:attrName>
                                        </p:attrNameLst>
                                      </p:cBhvr>
                                      <p:to>
                                        <p:strVal val="visible"/>
                                      </p:to>
                                    </p:set>
                                    <p:animEffect transition="in" filter="fade">
                                      <p:cBhvr>
                                        <p:cTn id="84" dur="500"/>
                                        <p:tgtEl>
                                          <p:spTgt spid="40">
                                            <p:txEl>
                                              <p:pRg st="13" end="13"/>
                                            </p:txEl>
                                          </p:spTgt>
                                        </p:tgtEl>
                                      </p:cBhvr>
                                    </p:animEffect>
                                  </p:childTnLst>
                                </p:cTn>
                              </p:par>
                              <p:par>
                                <p:cTn id="85" presetID="10" presetClass="exit" presetSubtype="0" fill="hold" nodeType="withEffect">
                                  <p:stCondLst>
                                    <p:cond delay="0"/>
                                  </p:stCondLst>
                                  <p:childTnLst>
                                    <p:animEffect transition="out" filter="fade">
                                      <p:cBhvr>
                                        <p:cTn id="86" dur="500"/>
                                        <p:tgtEl>
                                          <p:spTgt spid="87"/>
                                        </p:tgtEl>
                                      </p:cBhvr>
                                    </p:animEffect>
                                    <p:set>
                                      <p:cBhvr>
                                        <p:cTn id="87" dur="1" fill="hold">
                                          <p:stCondLst>
                                            <p:cond delay="499"/>
                                          </p:stCondLst>
                                        </p:cTn>
                                        <p:tgtEl>
                                          <p:spTgt spid="87"/>
                                        </p:tgtEl>
                                        <p:attrNameLst>
                                          <p:attrName>style.visibility</p:attrName>
                                        </p:attrNameLst>
                                      </p:cBhvr>
                                      <p:to>
                                        <p:strVal val="hidden"/>
                                      </p:to>
                                    </p:se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90"/>
                                        </p:tgtEl>
                                        <p:attrNameLst>
                                          <p:attrName>style.visibility</p:attrName>
                                        </p:attrNameLst>
                                      </p:cBhvr>
                                      <p:to>
                                        <p:strVal val="visible"/>
                                      </p:to>
                                    </p:set>
                                    <p:animEffect transition="in" filter="fade">
                                      <p:cBhvr>
                                        <p:cTn id="91"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P spid="90" grpId="0" animBg="1"/>
      <p:bldP spid="79" grpId="0" animBg="1"/>
      <p:bldP spid="80" grpId="0" animBg="1"/>
      <p:bldP spid="8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Shared Access </a:t>
            </a:r>
            <a:r>
              <a:rPr lang="en-NZ" dirty="0"/>
              <a:t>Signatures</a:t>
            </a:r>
          </a:p>
        </p:txBody>
      </p:sp>
      <p:sp>
        <p:nvSpPr>
          <p:cNvPr id="3" name="Content Placeholder 2"/>
          <p:cNvSpPr>
            <a:spLocks noGrp="1"/>
          </p:cNvSpPr>
          <p:nvPr>
            <p:ph type="body" sz="quarter" idx="10"/>
          </p:nvPr>
        </p:nvSpPr>
        <p:spPr>
          <a:xfrm>
            <a:off x="519112" y="1447799"/>
            <a:ext cx="11149013" cy="4339650"/>
          </a:xfrm>
        </p:spPr>
        <p:txBody>
          <a:bodyPr/>
          <a:lstStyle/>
          <a:p>
            <a:r>
              <a:rPr lang="en-NZ" dirty="0">
                <a:solidFill>
                  <a:schemeClr val="accent2">
                    <a:alpha val="99000"/>
                  </a:schemeClr>
                </a:solidFill>
              </a:rPr>
              <a:t>Fine grain access rights to blobs and containers</a:t>
            </a:r>
          </a:p>
          <a:p>
            <a:r>
              <a:rPr lang="en-NZ" dirty="0">
                <a:solidFill>
                  <a:schemeClr val="accent2">
                    <a:alpha val="99000"/>
                  </a:schemeClr>
                </a:solidFill>
              </a:rPr>
              <a:t>Sign URL with storage key – permit elevated rights</a:t>
            </a:r>
          </a:p>
          <a:p>
            <a:r>
              <a:rPr lang="en-NZ" dirty="0">
                <a:solidFill>
                  <a:schemeClr val="accent2">
                    <a:alpha val="99000"/>
                  </a:schemeClr>
                </a:solidFill>
              </a:rPr>
              <a:t>Revocation</a:t>
            </a:r>
          </a:p>
          <a:p>
            <a:pPr lvl="1"/>
            <a:r>
              <a:rPr lang="en-NZ" sz="2400" spc="-51" dirty="0"/>
              <a:t>Use short time periods and re-issue</a:t>
            </a:r>
          </a:p>
          <a:p>
            <a:pPr lvl="1"/>
            <a:r>
              <a:rPr lang="en-NZ" sz="2400" spc="-51" dirty="0"/>
              <a:t>Use container level policy that can be </a:t>
            </a:r>
            <a:r>
              <a:rPr lang="en-NZ" sz="2400" spc="-51" dirty="0" smtClean="0"/>
              <a:t>deleted</a:t>
            </a:r>
          </a:p>
          <a:p>
            <a:pPr lvl="1"/>
            <a:endParaRPr lang="en-NZ" sz="2400" spc="-51" dirty="0"/>
          </a:p>
          <a:p>
            <a:r>
              <a:rPr lang="en-NZ" dirty="0">
                <a:solidFill>
                  <a:schemeClr val="accent2">
                    <a:alpha val="99000"/>
                  </a:schemeClr>
                </a:solidFill>
              </a:rPr>
              <a:t>Two broad approaches</a:t>
            </a:r>
          </a:p>
          <a:p>
            <a:pPr lvl="1"/>
            <a:r>
              <a:rPr lang="en-NZ" sz="2400" spc="-51" dirty="0"/>
              <a:t>Ad-hoc</a:t>
            </a:r>
          </a:p>
          <a:p>
            <a:pPr lvl="1"/>
            <a:r>
              <a:rPr lang="en-NZ" sz="2400" spc="-51" dirty="0"/>
              <a:t>Policy based</a:t>
            </a:r>
          </a:p>
        </p:txBody>
      </p:sp>
      <p:sp>
        <p:nvSpPr>
          <p:cNvPr id="4" name="Freeform 154"/>
          <p:cNvSpPr>
            <a:spLocks noEditPoints="1"/>
          </p:cNvSpPr>
          <p:nvPr/>
        </p:nvSpPr>
        <p:spPr bwMode="black">
          <a:xfrm>
            <a:off x="7676266" y="3348722"/>
            <a:ext cx="2863914" cy="2863166"/>
          </a:xfrm>
          <a:custGeom>
            <a:avLst/>
            <a:gdLst>
              <a:gd name="T0" fmla="*/ 235 w 433"/>
              <a:gd name="T1" fmla="*/ 433 h 433"/>
              <a:gd name="T2" fmla="*/ 0 w 433"/>
              <a:gd name="T3" fmla="*/ 198 h 433"/>
              <a:gd name="T4" fmla="*/ 0 w 433"/>
              <a:gd name="T5" fmla="*/ 101 h 433"/>
              <a:gd name="T6" fmla="*/ 99 w 433"/>
              <a:gd name="T7" fmla="*/ 2 h 433"/>
              <a:gd name="T8" fmla="*/ 198 w 433"/>
              <a:gd name="T9" fmla="*/ 0 h 433"/>
              <a:gd name="T10" fmla="*/ 433 w 433"/>
              <a:gd name="T11" fmla="*/ 235 h 433"/>
              <a:gd name="T12" fmla="*/ 235 w 433"/>
              <a:gd name="T13" fmla="*/ 433 h 433"/>
              <a:gd name="T14" fmla="*/ 96 w 433"/>
              <a:gd name="T15" fmla="*/ 72 h 433"/>
              <a:gd name="T16" fmla="*/ 71 w 433"/>
              <a:gd name="T17" fmla="*/ 72 h 433"/>
              <a:gd name="T18" fmla="*/ 71 w 433"/>
              <a:gd name="T19" fmla="*/ 97 h 433"/>
              <a:gd name="T20" fmla="*/ 96 w 433"/>
              <a:gd name="T21" fmla="*/ 97 h 433"/>
              <a:gd name="T22" fmla="*/ 96 w 433"/>
              <a:gd name="T23" fmla="*/ 72 h 433"/>
              <a:gd name="T24" fmla="*/ 250 w 433"/>
              <a:gd name="T25" fmla="*/ 138 h 433"/>
              <a:gd name="T26" fmla="*/ 231 w 433"/>
              <a:gd name="T27" fmla="*/ 138 h 433"/>
              <a:gd name="T28" fmla="*/ 231 w 433"/>
              <a:gd name="T29" fmla="*/ 158 h 433"/>
              <a:gd name="T30" fmla="*/ 264 w 433"/>
              <a:gd name="T31" fmla="*/ 191 h 433"/>
              <a:gd name="T32" fmla="*/ 254 w 433"/>
              <a:gd name="T33" fmla="*/ 193 h 433"/>
              <a:gd name="T34" fmla="*/ 176 w 433"/>
              <a:gd name="T35" fmla="*/ 115 h 433"/>
              <a:gd name="T36" fmla="*/ 158 w 433"/>
              <a:gd name="T37" fmla="*/ 115 h 433"/>
              <a:gd name="T38" fmla="*/ 159 w 433"/>
              <a:gd name="T39" fmla="*/ 133 h 433"/>
              <a:gd name="T40" fmla="*/ 212 w 433"/>
              <a:gd name="T41" fmla="*/ 186 h 433"/>
              <a:gd name="T42" fmla="*/ 208 w 433"/>
              <a:gd name="T43" fmla="*/ 192 h 433"/>
              <a:gd name="T44" fmla="*/ 145 w 433"/>
              <a:gd name="T45" fmla="*/ 130 h 433"/>
              <a:gd name="T46" fmla="*/ 128 w 433"/>
              <a:gd name="T47" fmla="*/ 130 h 433"/>
              <a:gd name="T48" fmla="*/ 128 w 433"/>
              <a:gd name="T49" fmla="*/ 147 h 433"/>
              <a:gd name="T50" fmla="*/ 194 w 433"/>
              <a:gd name="T51" fmla="*/ 214 h 433"/>
              <a:gd name="T52" fmla="*/ 191 w 433"/>
              <a:gd name="T53" fmla="*/ 220 h 433"/>
              <a:gd name="T54" fmla="*/ 134 w 433"/>
              <a:gd name="T55" fmla="*/ 163 h 433"/>
              <a:gd name="T56" fmla="*/ 116 w 433"/>
              <a:gd name="T57" fmla="*/ 164 h 433"/>
              <a:gd name="T58" fmla="*/ 116 w 433"/>
              <a:gd name="T59" fmla="*/ 181 h 433"/>
              <a:gd name="T60" fmla="*/ 177 w 433"/>
              <a:gd name="T61" fmla="*/ 242 h 433"/>
              <a:gd name="T62" fmla="*/ 173 w 433"/>
              <a:gd name="T63" fmla="*/ 248 h 433"/>
              <a:gd name="T64" fmla="*/ 122 w 433"/>
              <a:gd name="T65" fmla="*/ 197 h 433"/>
              <a:gd name="T66" fmla="*/ 104 w 433"/>
              <a:gd name="T67" fmla="*/ 197 h 433"/>
              <a:gd name="T68" fmla="*/ 105 w 433"/>
              <a:gd name="T69" fmla="*/ 215 h 433"/>
              <a:gd name="T70" fmla="*/ 195 w 433"/>
              <a:gd name="T71" fmla="*/ 305 h 433"/>
              <a:gd name="T72" fmla="*/ 286 w 433"/>
              <a:gd name="T73" fmla="*/ 314 h 433"/>
              <a:gd name="T74" fmla="*/ 309 w 433"/>
              <a:gd name="T75" fmla="*/ 290 h 433"/>
              <a:gd name="T76" fmla="*/ 306 w 433"/>
              <a:gd name="T77" fmla="*/ 194 h 433"/>
              <a:gd name="T78" fmla="*/ 250 w 433"/>
              <a:gd name="T79" fmla="*/ 138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33" h="433">
                <a:moveTo>
                  <a:pt x="235" y="433"/>
                </a:moveTo>
                <a:cubicBezTo>
                  <a:pt x="0" y="198"/>
                  <a:pt x="0" y="198"/>
                  <a:pt x="0" y="198"/>
                </a:cubicBezTo>
                <a:cubicBezTo>
                  <a:pt x="0" y="101"/>
                  <a:pt x="0" y="101"/>
                  <a:pt x="0" y="101"/>
                </a:cubicBezTo>
                <a:cubicBezTo>
                  <a:pt x="99" y="2"/>
                  <a:pt x="99" y="2"/>
                  <a:pt x="99" y="2"/>
                </a:cubicBezTo>
                <a:cubicBezTo>
                  <a:pt x="198" y="0"/>
                  <a:pt x="198" y="0"/>
                  <a:pt x="198" y="0"/>
                </a:cubicBezTo>
                <a:cubicBezTo>
                  <a:pt x="433" y="235"/>
                  <a:pt x="433" y="235"/>
                  <a:pt x="433" y="235"/>
                </a:cubicBezTo>
                <a:lnTo>
                  <a:pt x="235" y="433"/>
                </a:lnTo>
                <a:close/>
                <a:moveTo>
                  <a:pt x="96" y="72"/>
                </a:moveTo>
                <a:cubicBezTo>
                  <a:pt x="89" y="65"/>
                  <a:pt x="78" y="65"/>
                  <a:pt x="71" y="72"/>
                </a:cubicBezTo>
                <a:cubicBezTo>
                  <a:pt x="64" y="79"/>
                  <a:pt x="64" y="90"/>
                  <a:pt x="71" y="97"/>
                </a:cubicBezTo>
                <a:cubicBezTo>
                  <a:pt x="78" y="104"/>
                  <a:pt x="89" y="104"/>
                  <a:pt x="96" y="97"/>
                </a:cubicBezTo>
                <a:cubicBezTo>
                  <a:pt x="103" y="90"/>
                  <a:pt x="103" y="79"/>
                  <a:pt x="96" y="72"/>
                </a:cubicBezTo>
                <a:close/>
                <a:moveTo>
                  <a:pt x="250" y="138"/>
                </a:moveTo>
                <a:cubicBezTo>
                  <a:pt x="245" y="133"/>
                  <a:pt x="236" y="133"/>
                  <a:pt x="231" y="138"/>
                </a:cubicBezTo>
                <a:cubicBezTo>
                  <a:pt x="225" y="144"/>
                  <a:pt x="225" y="153"/>
                  <a:pt x="231" y="158"/>
                </a:cubicBezTo>
                <a:cubicBezTo>
                  <a:pt x="264" y="191"/>
                  <a:pt x="264" y="191"/>
                  <a:pt x="264" y="191"/>
                </a:cubicBezTo>
                <a:cubicBezTo>
                  <a:pt x="254" y="193"/>
                  <a:pt x="254" y="193"/>
                  <a:pt x="254" y="193"/>
                </a:cubicBezTo>
                <a:cubicBezTo>
                  <a:pt x="176" y="115"/>
                  <a:pt x="176" y="115"/>
                  <a:pt x="176" y="115"/>
                </a:cubicBezTo>
                <a:cubicBezTo>
                  <a:pt x="171" y="110"/>
                  <a:pt x="163" y="110"/>
                  <a:pt x="158" y="115"/>
                </a:cubicBezTo>
                <a:cubicBezTo>
                  <a:pt x="153" y="120"/>
                  <a:pt x="154" y="128"/>
                  <a:pt x="159" y="133"/>
                </a:cubicBezTo>
                <a:cubicBezTo>
                  <a:pt x="212" y="186"/>
                  <a:pt x="212" y="186"/>
                  <a:pt x="212" y="186"/>
                </a:cubicBezTo>
                <a:cubicBezTo>
                  <a:pt x="208" y="192"/>
                  <a:pt x="208" y="192"/>
                  <a:pt x="208" y="192"/>
                </a:cubicBezTo>
                <a:cubicBezTo>
                  <a:pt x="145" y="130"/>
                  <a:pt x="145" y="130"/>
                  <a:pt x="145" y="130"/>
                </a:cubicBezTo>
                <a:cubicBezTo>
                  <a:pt x="140" y="125"/>
                  <a:pt x="132" y="125"/>
                  <a:pt x="128" y="130"/>
                </a:cubicBezTo>
                <a:cubicBezTo>
                  <a:pt x="123" y="135"/>
                  <a:pt x="123" y="143"/>
                  <a:pt x="128" y="147"/>
                </a:cubicBezTo>
                <a:cubicBezTo>
                  <a:pt x="194" y="214"/>
                  <a:pt x="194" y="214"/>
                  <a:pt x="194" y="214"/>
                </a:cubicBezTo>
                <a:cubicBezTo>
                  <a:pt x="191" y="220"/>
                  <a:pt x="191" y="220"/>
                  <a:pt x="191" y="220"/>
                </a:cubicBezTo>
                <a:cubicBezTo>
                  <a:pt x="134" y="163"/>
                  <a:pt x="134" y="163"/>
                  <a:pt x="134" y="163"/>
                </a:cubicBezTo>
                <a:cubicBezTo>
                  <a:pt x="129" y="159"/>
                  <a:pt x="121" y="159"/>
                  <a:pt x="116" y="164"/>
                </a:cubicBezTo>
                <a:cubicBezTo>
                  <a:pt x="111" y="168"/>
                  <a:pt x="111" y="176"/>
                  <a:pt x="116" y="181"/>
                </a:cubicBezTo>
                <a:cubicBezTo>
                  <a:pt x="177" y="242"/>
                  <a:pt x="177" y="242"/>
                  <a:pt x="177" y="242"/>
                </a:cubicBezTo>
                <a:cubicBezTo>
                  <a:pt x="173" y="248"/>
                  <a:pt x="173" y="248"/>
                  <a:pt x="173" y="248"/>
                </a:cubicBezTo>
                <a:cubicBezTo>
                  <a:pt x="122" y="197"/>
                  <a:pt x="122" y="197"/>
                  <a:pt x="122" y="197"/>
                </a:cubicBezTo>
                <a:cubicBezTo>
                  <a:pt x="117" y="192"/>
                  <a:pt x="109" y="192"/>
                  <a:pt x="104" y="197"/>
                </a:cubicBezTo>
                <a:cubicBezTo>
                  <a:pt x="99" y="202"/>
                  <a:pt x="100" y="210"/>
                  <a:pt x="105" y="215"/>
                </a:cubicBezTo>
                <a:cubicBezTo>
                  <a:pt x="195" y="305"/>
                  <a:pt x="195" y="305"/>
                  <a:pt x="195" y="305"/>
                </a:cubicBezTo>
                <a:cubicBezTo>
                  <a:pt x="228" y="338"/>
                  <a:pt x="268" y="332"/>
                  <a:pt x="286" y="314"/>
                </a:cubicBezTo>
                <a:cubicBezTo>
                  <a:pt x="287" y="312"/>
                  <a:pt x="305" y="294"/>
                  <a:pt x="309" y="290"/>
                </a:cubicBezTo>
                <a:cubicBezTo>
                  <a:pt x="333" y="266"/>
                  <a:pt x="333" y="221"/>
                  <a:pt x="306" y="194"/>
                </a:cubicBezTo>
                <a:lnTo>
                  <a:pt x="250" y="138"/>
                </a:ln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87589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Ad Hoc </a:t>
            </a:r>
            <a:r>
              <a:rPr lang="en-NZ" dirty="0"/>
              <a:t>Signatures</a:t>
            </a:r>
          </a:p>
        </p:txBody>
      </p:sp>
      <p:sp>
        <p:nvSpPr>
          <p:cNvPr id="3" name="Content Placeholder 2"/>
          <p:cNvSpPr>
            <a:spLocks noGrp="1"/>
          </p:cNvSpPr>
          <p:nvPr>
            <p:ph type="body" sz="quarter" idx="10"/>
          </p:nvPr>
        </p:nvSpPr>
        <p:spPr>
          <a:xfrm>
            <a:off x="519112" y="1447799"/>
            <a:ext cx="11149013" cy="2779222"/>
          </a:xfrm>
        </p:spPr>
        <p:txBody>
          <a:bodyPr/>
          <a:lstStyle/>
          <a:p>
            <a:r>
              <a:rPr lang="en-NZ" sz="3200" dirty="0">
                <a:solidFill>
                  <a:schemeClr val="accent2">
                    <a:alpha val="99000"/>
                  </a:schemeClr>
                </a:solidFill>
              </a:rPr>
              <a:t>Create Short Dated Shared Access Signature</a:t>
            </a:r>
          </a:p>
          <a:p>
            <a:pPr lvl="1"/>
            <a:r>
              <a:rPr lang="en-US" spc="-51" dirty="0" err="1"/>
              <a:t>Signedresource</a:t>
            </a:r>
            <a:r>
              <a:rPr lang="en-US" spc="-51" dirty="0"/>
              <a:t> </a:t>
            </a:r>
            <a:r>
              <a:rPr lang="en-NZ" spc="-51" dirty="0"/>
              <a:t>Blob or Container</a:t>
            </a:r>
          </a:p>
          <a:p>
            <a:pPr lvl="1"/>
            <a:r>
              <a:rPr lang="en-US" spc="-51" dirty="0" err="1"/>
              <a:t>AccessPolicy</a:t>
            </a:r>
            <a:r>
              <a:rPr lang="en-US" spc="-51" dirty="0"/>
              <a:t> </a:t>
            </a:r>
            <a:r>
              <a:rPr lang="en-NZ" spc="-51" dirty="0"/>
              <a:t>Start, Expiry and Permissions</a:t>
            </a:r>
          </a:p>
          <a:p>
            <a:pPr lvl="1"/>
            <a:r>
              <a:rPr lang="en-US" spc="-51" dirty="0"/>
              <a:t>Signature </a:t>
            </a:r>
            <a:r>
              <a:rPr lang="en-NZ" spc="-51" dirty="0"/>
              <a:t>HMAC-SHA256 of above </a:t>
            </a:r>
            <a:r>
              <a:rPr lang="en-NZ" spc="-51" dirty="0" smtClean="0"/>
              <a:t>fields</a:t>
            </a:r>
          </a:p>
          <a:p>
            <a:pPr lvl="1"/>
            <a:endParaRPr lang="en-NZ" dirty="0" smtClean="0"/>
          </a:p>
          <a:p>
            <a:r>
              <a:rPr lang="en-NZ" sz="3200" dirty="0">
                <a:solidFill>
                  <a:schemeClr val="accent2">
                    <a:alpha val="99000"/>
                  </a:schemeClr>
                </a:solidFill>
              </a:rPr>
              <a:t>Use case</a:t>
            </a:r>
          </a:p>
          <a:p>
            <a:pPr lvl="1"/>
            <a:r>
              <a:rPr lang="en-NZ" spc="-51" dirty="0"/>
              <a:t>Single use URLs</a:t>
            </a:r>
          </a:p>
          <a:p>
            <a:pPr lvl="1"/>
            <a:r>
              <a:rPr lang="en-NZ" spc="-51" dirty="0"/>
              <a:t>E.g. Provide URL to Silverlight client to upload to container </a:t>
            </a:r>
          </a:p>
        </p:txBody>
      </p:sp>
      <p:sp>
        <p:nvSpPr>
          <p:cNvPr id="5" name="Rectangle 4"/>
          <p:cNvSpPr/>
          <p:nvPr/>
        </p:nvSpPr>
        <p:spPr bwMode="auto">
          <a:xfrm>
            <a:off x="2141968" y="4765293"/>
            <a:ext cx="8537110" cy="1044974"/>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2000" spc="-51" dirty="0">
                <a:solidFill>
                  <a:schemeClr val="accent4">
                    <a:alpha val="99000"/>
                  </a:schemeClr>
                </a:solidFill>
              </a:rPr>
              <a:t>http://...blob.../pics/image.jpg?</a:t>
            </a:r>
            <a:br>
              <a:rPr lang="en-NZ" sz="2000" spc="-51" dirty="0">
                <a:solidFill>
                  <a:schemeClr val="accent4">
                    <a:alpha val="99000"/>
                  </a:schemeClr>
                </a:solidFill>
              </a:rPr>
            </a:br>
            <a:r>
              <a:rPr lang="en-NZ" sz="2000" spc="-51" dirty="0">
                <a:solidFill>
                  <a:schemeClr val="accent4">
                    <a:alpha val="99000"/>
                  </a:schemeClr>
                </a:solidFill>
              </a:rPr>
              <a:t>sr=c&amp;st=2009-02-09T08:20Z&amp;se=2009-02-10T08:30Z&amp;sp=w</a:t>
            </a:r>
            <a:br>
              <a:rPr lang="en-NZ" sz="2000" spc="-51" dirty="0">
                <a:solidFill>
                  <a:schemeClr val="accent4">
                    <a:alpha val="99000"/>
                  </a:schemeClr>
                </a:solidFill>
              </a:rPr>
            </a:br>
            <a:r>
              <a:rPr lang="en-NZ" sz="2000" spc="-51" dirty="0">
                <a:solidFill>
                  <a:schemeClr val="accent4">
                    <a:alpha val="99000"/>
                  </a:schemeClr>
                </a:solidFill>
              </a:rPr>
              <a:t>&amp;sig= dD80ihBh5jfNpymO5Hg1IdiJIEvHcJpCMiCMnN%2fRnbI%3d</a:t>
            </a:r>
            <a:endParaRPr lang="en-US" sz="2000" spc="-51" dirty="0">
              <a:solidFill>
                <a:schemeClr val="accent4">
                  <a:alpha val="99000"/>
                </a:schemeClr>
              </a:solidFill>
            </a:endParaRPr>
          </a:p>
        </p:txBody>
      </p:sp>
      <p:sp>
        <p:nvSpPr>
          <p:cNvPr id="6" name="Down Arrow 5"/>
          <p:cNvSpPr/>
          <p:nvPr/>
        </p:nvSpPr>
        <p:spPr bwMode="auto">
          <a:xfrm rot="10800000" flipV="1">
            <a:off x="3286120"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7" name="Down Arrow 6"/>
          <p:cNvSpPr/>
          <p:nvPr/>
        </p:nvSpPr>
        <p:spPr bwMode="auto">
          <a:xfrm rot="10800000" flipV="1">
            <a:off x="4927881"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8" name="Down Arrow 7"/>
          <p:cNvSpPr/>
          <p:nvPr/>
        </p:nvSpPr>
        <p:spPr bwMode="auto">
          <a:xfrm rot="10800000" flipV="1">
            <a:off x="7317129" y="4572020"/>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9" name="Down Arrow 8"/>
          <p:cNvSpPr/>
          <p:nvPr/>
        </p:nvSpPr>
        <p:spPr bwMode="auto">
          <a:xfrm rot="10800000" flipV="1">
            <a:off x="9237236" y="4572021"/>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1" name="Down Arrow 10"/>
          <p:cNvSpPr/>
          <p:nvPr/>
        </p:nvSpPr>
        <p:spPr bwMode="auto">
          <a:xfrm flipV="1">
            <a:off x="5909197" y="5780548"/>
            <a:ext cx="457519" cy="596710"/>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Tree>
    <p:extLst>
      <p:ext uri="{BB962C8B-B14F-4D97-AF65-F5344CB8AC3E}">
        <p14:creationId xmlns:p14="http://schemas.microsoft.com/office/powerpoint/2010/main" val="421135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0" fill="hold" grpId="1" nodeType="clickEffect">
                                  <p:stCondLst>
                                    <p:cond delay="0"/>
                                  </p:stCondLst>
                                  <p:childTnLst>
                                    <p:anim calcmode="lin" valueType="num">
                                      <p:cBhvr>
                                        <p:cTn id="11" dur="500"/>
                                        <p:tgtEl>
                                          <p:spTgt spid="6"/>
                                        </p:tgtEl>
                                        <p:attrNameLst>
                                          <p:attrName>ppt_w</p:attrName>
                                        </p:attrNameLst>
                                      </p:cBhvr>
                                      <p:tavLst>
                                        <p:tav tm="0">
                                          <p:val>
                                            <p:strVal val="ppt_w"/>
                                          </p:val>
                                        </p:tav>
                                        <p:tav tm="100000">
                                          <p:val>
                                            <p:fltVal val="0"/>
                                          </p:val>
                                        </p:tav>
                                      </p:tavLst>
                                    </p:anim>
                                    <p:anim calcmode="lin" valueType="num">
                                      <p:cBhvr>
                                        <p:cTn id="12" dur="500"/>
                                        <p:tgtEl>
                                          <p:spTgt spid="6"/>
                                        </p:tgtEl>
                                        <p:attrNameLst>
                                          <p:attrName>ppt_h</p:attrName>
                                        </p:attrNameLst>
                                      </p:cBhvr>
                                      <p:tavLst>
                                        <p:tav tm="0">
                                          <p:val>
                                            <p:strVal val="ppt_h"/>
                                          </p:val>
                                        </p:tav>
                                        <p:tav tm="100000">
                                          <p:val>
                                            <p:fltVal val="0"/>
                                          </p:val>
                                        </p:tav>
                                      </p:tavLst>
                                    </p:anim>
                                    <p:animEffect transition="out" filter="fade">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xit" presetSubtype="0" fill="hold" grpId="1" nodeType="clickEffect">
                                  <p:stCondLst>
                                    <p:cond delay="0"/>
                                  </p:stCondLst>
                                  <p:childTnLst>
                                    <p:anim calcmode="lin" valueType="num">
                                      <p:cBhvr>
                                        <p:cTn id="21" dur="500"/>
                                        <p:tgtEl>
                                          <p:spTgt spid="7"/>
                                        </p:tgtEl>
                                        <p:attrNameLst>
                                          <p:attrName>ppt_w</p:attrName>
                                        </p:attrNameLst>
                                      </p:cBhvr>
                                      <p:tavLst>
                                        <p:tav tm="0">
                                          <p:val>
                                            <p:strVal val="ppt_w"/>
                                          </p:val>
                                        </p:tav>
                                        <p:tav tm="100000">
                                          <p:val>
                                            <p:fltVal val="0"/>
                                          </p:val>
                                        </p:tav>
                                      </p:tavLst>
                                    </p:anim>
                                    <p:anim calcmode="lin" valueType="num">
                                      <p:cBhvr>
                                        <p:cTn id="22" dur="500"/>
                                        <p:tgtEl>
                                          <p:spTgt spid="7"/>
                                        </p:tgtEl>
                                        <p:attrNameLst>
                                          <p:attrName>ppt_h</p:attrName>
                                        </p:attrNameLst>
                                      </p:cBhvr>
                                      <p:tavLst>
                                        <p:tav tm="0">
                                          <p:val>
                                            <p:strVal val="ppt_h"/>
                                          </p:val>
                                        </p:tav>
                                        <p:tav tm="100000">
                                          <p:val>
                                            <p:fltVal val="0"/>
                                          </p:val>
                                        </p:tav>
                                      </p:tavLst>
                                    </p:anim>
                                    <p:animEffect transition="out" filter="fade">
                                      <p:cBhvr>
                                        <p:cTn id="23" dur="500"/>
                                        <p:tgtEl>
                                          <p:spTgt spid="7"/>
                                        </p:tgtEl>
                                      </p:cBhvr>
                                    </p:animEffect>
                                    <p:set>
                                      <p:cBhvr>
                                        <p:cTn id="24" dur="1" fill="hold">
                                          <p:stCondLst>
                                            <p:cond delay="499"/>
                                          </p:stCondLst>
                                        </p:cTn>
                                        <p:tgtEl>
                                          <p:spTgt spid="7"/>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xit" presetSubtype="0" fill="hold" grpId="1" nodeType="clickEffect">
                                  <p:stCondLst>
                                    <p:cond delay="0"/>
                                  </p:stCondLst>
                                  <p:childTnLst>
                                    <p:anim calcmode="lin" valueType="num">
                                      <p:cBhvr>
                                        <p:cTn id="31" dur="500"/>
                                        <p:tgtEl>
                                          <p:spTgt spid="8"/>
                                        </p:tgtEl>
                                        <p:attrNameLst>
                                          <p:attrName>ppt_w</p:attrName>
                                        </p:attrNameLst>
                                      </p:cBhvr>
                                      <p:tavLst>
                                        <p:tav tm="0">
                                          <p:val>
                                            <p:strVal val="ppt_w"/>
                                          </p:val>
                                        </p:tav>
                                        <p:tav tm="100000">
                                          <p:val>
                                            <p:fltVal val="0"/>
                                          </p:val>
                                        </p:tav>
                                      </p:tavLst>
                                    </p:anim>
                                    <p:anim calcmode="lin" valueType="num">
                                      <p:cBhvr>
                                        <p:cTn id="32" dur="500"/>
                                        <p:tgtEl>
                                          <p:spTgt spid="8"/>
                                        </p:tgtEl>
                                        <p:attrNameLst>
                                          <p:attrName>ppt_h</p:attrName>
                                        </p:attrNameLst>
                                      </p:cBhvr>
                                      <p:tavLst>
                                        <p:tav tm="0">
                                          <p:val>
                                            <p:strVal val="ppt_h"/>
                                          </p:val>
                                        </p:tav>
                                        <p:tav tm="100000">
                                          <p:val>
                                            <p:fltVal val="0"/>
                                          </p:val>
                                        </p:tav>
                                      </p:tavLst>
                                    </p:anim>
                                    <p:animEffect transition="out" filter="fade">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xit" presetSubtype="0" fill="hold" grpId="1" nodeType="clickEffect">
                                  <p:stCondLst>
                                    <p:cond delay="0"/>
                                  </p:stCondLst>
                                  <p:childTnLst>
                                    <p:anim calcmode="lin" valueType="num">
                                      <p:cBhvr>
                                        <p:cTn id="41" dur="500"/>
                                        <p:tgtEl>
                                          <p:spTgt spid="9"/>
                                        </p:tgtEl>
                                        <p:attrNameLst>
                                          <p:attrName>ppt_w</p:attrName>
                                        </p:attrNameLst>
                                      </p:cBhvr>
                                      <p:tavLst>
                                        <p:tav tm="0">
                                          <p:val>
                                            <p:strVal val="ppt_w"/>
                                          </p:val>
                                        </p:tav>
                                        <p:tav tm="100000">
                                          <p:val>
                                            <p:fltVal val="0"/>
                                          </p:val>
                                        </p:tav>
                                      </p:tavLst>
                                    </p:anim>
                                    <p:anim calcmode="lin" valueType="num">
                                      <p:cBhvr>
                                        <p:cTn id="42" dur="500"/>
                                        <p:tgtEl>
                                          <p:spTgt spid="9"/>
                                        </p:tgtEl>
                                        <p:attrNameLst>
                                          <p:attrName>ppt_h</p:attrName>
                                        </p:attrNameLst>
                                      </p:cBhvr>
                                      <p:tavLst>
                                        <p:tav tm="0">
                                          <p:val>
                                            <p:strVal val="ppt_h"/>
                                          </p:val>
                                        </p:tav>
                                        <p:tav tm="100000">
                                          <p:val>
                                            <p:fltVal val="0"/>
                                          </p:val>
                                        </p:tav>
                                      </p:tavLst>
                                    </p:anim>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xit" presetSubtype="0" fill="hold" grpId="1" nodeType="clickEffect">
                                  <p:stCondLst>
                                    <p:cond delay="0"/>
                                  </p:stCondLst>
                                  <p:childTnLst>
                                    <p:anim calcmode="lin" valueType="num">
                                      <p:cBhvr>
                                        <p:cTn id="51" dur="500"/>
                                        <p:tgtEl>
                                          <p:spTgt spid="11"/>
                                        </p:tgtEl>
                                        <p:attrNameLst>
                                          <p:attrName>ppt_w</p:attrName>
                                        </p:attrNameLst>
                                      </p:cBhvr>
                                      <p:tavLst>
                                        <p:tav tm="0">
                                          <p:val>
                                            <p:strVal val="ppt_w"/>
                                          </p:val>
                                        </p:tav>
                                        <p:tav tm="100000">
                                          <p:val>
                                            <p:fltVal val="0"/>
                                          </p:val>
                                        </p:tav>
                                      </p:tavLst>
                                    </p:anim>
                                    <p:anim calcmode="lin" valueType="num">
                                      <p:cBhvr>
                                        <p:cTn id="52" dur="500"/>
                                        <p:tgtEl>
                                          <p:spTgt spid="11"/>
                                        </p:tgtEl>
                                        <p:attrNameLst>
                                          <p:attrName>ppt_h</p:attrName>
                                        </p:attrNameLst>
                                      </p:cBhvr>
                                      <p:tavLst>
                                        <p:tav tm="0">
                                          <p:val>
                                            <p:strVal val="ppt_h"/>
                                          </p:val>
                                        </p:tav>
                                        <p:tav tm="100000">
                                          <p:val>
                                            <p:fltVal val="0"/>
                                          </p:val>
                                        </p:tav>
                                      </p:tavLst>
                                    </p:anim>
                                    <p:animEffect transition="out" filter="fade">
                                      <p:cBhvr>
                                        <p:cTn id="53" dur="500"/>
                                        <p:tgtEl>
                                          <p:spTgt spid="11"/>
                                        </p:tgtEl>
                                      </p:cBhvr>
                                    </p:animEffect>
                                    <p:set>
                                      <p:cBhvr>
                                        <p:cTn id="54"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1" grpId="0" animBg="1"/>
      <p:bldP spid="11"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519112" y="1447799"/>
            <a:ext cx="11149013" cy="4058034"/>
          </a:xfrm>
        </p:spPr>
        <p:txBody>
          <a:bodyPr/>
          <a:lstStyle/>
          <a:p>
            <a:r>
              <a:rPr lang="en-NZ" sz="3600" dirty="0">
                <a:solidFill>
                  <a:schemeClr val="accent2">
                    <a:alpha val="99000"/>
                  </a:schemeClr>
                </a:solidFill>
              </a:rPr>
              <a:t>Create Container Level Policy</a:t>
            </a:r>
          </a:p>
          <a:p>
            <a:pPr lvl="1"/>
            <a:r>
              <a:rPr lang="en-US" spc="-51" dirty="0"/>
              <a:t> </a:t>
            </a:r>
            <a:r>
              <a:rPr lang="en-NZ" spc="-51" dirty="0"/>
              <a:t>Specify </a:t>
            </a:r>
            <a:r>
              <a:rPr lang="en-US" spc="-51" dirty="0" err="1"/>
              <a:t>StartTime</a:t>
            </a:r>
            <a:r>
              <a:rPr lang="en-US" spc="-51" dirty="0"/>
              <a:t>, </a:t>
            </a:r>
            <a:r>
              <a:rPr lang="en-US" spc="-51" dirty="0" err="1"/>
              <a:t>ExpiryTime</a:t>
            </a:r>
            <a:r>
              <a:rPr lang="en-US" spc="-51" dirty="0"/>
              <a:t>, </a:t>
            </a:r>
            <a:r>
              <a:rPr lang="en-US" spc="-51" dirty="0" smtClean="0"/>
              <a:t>Permissions</a:t>
            </a:r>
          </a:p>
          <a:p>
            <a:pPr lvl="1"/>
            <a:endParaRPr lang="en-NZ" spc="-51" dirty="0"/>
          </a:p>
          <a:p>
            <a:r>
              <a:rPr lang="en-NZ" sz="3600" dirty="0">
                <a:solidFill>
                  <a:schemeClr val="accent2">
                    <a:alpha val="99000"/>
                  </a:schemeClr>
                </a:solidFill>
              </a:rPr>
              <a:t>Create Shared Access Signature URL</a:t>
            </a:r>
          </a:p>
          <a:p>
            <a:pPr lvl="1"/>
            <a:r>
              <a:rPr lang="en-US" spc="-51" dirty="0" err="1"/>
              <a:t>Signedresource</a:t>
            </a:r>
            <a:r>
              <a:rPr lang="en-US" spc="-51" dirty="0"/>
              <a:t> </a:t>
            </a:r>
            <a:r>
              <a:rPr lang="en-NZ" spc="-51" dirty="0"/>
              <a:t>Blob or Container</a:t>
            </a:r>
          </a:p>
          <a:p>
            <a:pPr lvl="1"/>
            <a:r>
              <a:rPr lang="en-US" spc="-51" dirty="0" err="1"/>
              <a:t>Signedidentifier</a:t>
            </a:r>
            <a:r>
              <a:rPr lang="en-US" spc="-51" dirty="0"/>
              <a:t> </a:t>
            </a:r>
            <a:r>
              <a:rPr lang="en-NZ" spc="-51" dirty="0"/>
              <a:t>Optional pointer to container policy</a:t>
            </a:r>
          </a:p>
          <a:p>
            <a:pPr lvl="1"/>
            <a:r>
              <a:rPr lang="en-US" spc="-51" dirty="0"/>
              <a:t>Signature </a:t>
            </a:r>
            <a:r>
              <a:rPr lang="en-NZ" spc="-51" dirty="0"/>
              <a:t>HMAC-SHA256 of above </a:t>
            </a:r>
            <a:r>
              <a:rPr lang="en-NZ" spc="-51" dirty="0" smtClean="0"/>
              <a:t>fields</a:t>
            </a:r>
          </a:p>
          <a:p>
            <a:pPr lvl="1"/>
            <a:endParaRPr lang="en-NZ" spc="-51" dirty="0">
              <a:solidFill>
                <a:schemeClr val="accent2">
                  <a:alpha val="99000"/>
                </a:schemeClr>
              </a:solidFill>
            </a:endParaRPr>
          </a:p>
          <a:p>
            <a:pPr lvl="1">
              <a:spcAft>
                <a:spcPts val="900"/>
              </a:spcAft>
            </a:pPr>
            <a:r>
              <a:rPr lang="en-NZ" sz="3600" spc="-100" dirty="0">
                <a:solidFill>
                  <a:schemeClr val="accent2">
                    <a:alpha val="99000"/>
                  </a:schemeClr>
                </a:solidFill>
                <a:latin typeface="Segoe UI Light" pitchFamily="34" charset="0"/>
              </a:rPr>
              <a:t>Use case</a:t>
            </a:r>
          </a:p>
          <a:p>
            <a:pPr lvl="1"/>
            <a:r>
              <a:rPr lang="en-NZ" spc="-51" dirty="0"/>
              <a:t>Providing revocable permissions to certain users/groups</a:t>
            </a:r>
          </a:p>
          <a:p>
            <a:pPr lvl="1"/>
            <a:r>
              <a:rPr lang="en-NZ" spc="-51" dirty="0"/>
              <a:t>To revoke: Delete or update container policy </a:t>
            </a:r>
          </a:p>
        </p:txBody>
      </p:sp>
      <p:sp>
        <p:nvSpPr>
          <p:cNvPr id="9" name="Rectangle 8"/>
          <p:cNvSpPr/>
          <p:nvPr/>
        </p:nvSpPr>
        <p:spPr bwMode="auto">
          <a:xfrm>
            <a:off x="5776346" y="3835315"/>
            <a:ext cx="5894954" cy="1044974"/>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NZ" sz="1600" spc="-51" dirty="0">
                <a:solidFill>
                  <a:schemeClr val="accent4">
                    <a:alpha val="99000"/>
                  </a:schemeClr>
                </a:solidFill>
              </a:rPr>
              <a:t>http://...blob.../</a:t>
            </a:r>
            <a:r>
              <a:rPr lang="en-NZ" sz="1600" spc="-51" dirty="0" err="1">
                <a:solidFill>
                  <a:schemeClr val="accent4">
                    <a:alpha val="99000"/>
                  </a:schemeClr>
                </a:solidFill>
              </a:rPr>
              <a:t>pics</a:t>
            </a:r>
            <a:r>
              <a:rPr lang="en-NZ" sz="1600" spc="-51" dirty="0">
                <a:solidFill>
                  <a:schemeClr val="accent4">
                    <a:alpha val="99000"/>
                  </a:schemeClr>
                </a:solidFill>
              </a:rPr>
              <a:t>/image.jpg?</a:t>
            </a:r>
            <a:br>
              <a:rPr lang="en-NZ" sz="1600" spc="-51" dirty="0">
                <a:solidFill>
                  <a:schemeClr val="accent4">
                    <a:alpha val="99000"/>
                  </a:schemeClr>
                </a:solidFill>
              </a:rPr>
            </a:br>
            <a:r>
              <a:rPr lang="en-NZ" sz="1600" spc="-51" dirty="0" err="1">
                <a:solidFill>
                  <a:schemeClr val="accent4">
                    <a:alpha val="99000"/>
                  </a:schemeClr>
                </a:solidFill>
              </a:rPr>
              <a:t>sr</a:t>
            </a:r>
            <a:r>
              <a:rPr lang="en-NZ" sz="1600" spc="-51" dirty="0">
                <a:solidFill>
                  <a:schemeClr val="accent4">
                    <a:alpha val="99000"/>
                  </a:schemeClr>
                </a:solidFill>
              </a:rPr>
              <a:t>=</a:t>
            </a:r>
            <a:r>
              <a:rPr lang="en-NZ" sz="1600" spc="-51" dirty="0" err="1">
                <a:solidFill>
                  <a:schemeClr val="accent4">
                    <a:alpha val="99000"/>
                  </a:schemeClr>
                </a:solidFill>
              </a:rPr>
              <a:t>c&amp;si</a:t>
            </a:r>
            <a:r>
              <a:rPr lang="en-NZ" sz="1600" spc="-51" dirty="0">
                <a:solidFill>
                  <a:schemeClr val="accent4">
                    <a:alpha val="99000"/>
                  </a:schemeClr>
                </a:solidFill>
              </a:rPr>
              <a:t>=MyUploadPolicyForUserID12345</a:t>
            </a:r>
            <a:br>
              <a:rPr lang="en-NZ" sz="1600" spc="-51" dirty="0">
                <a:solidFill>
                  <a:schemeClr val="accent4">
                    <a:alpha val="99000"/>
                  </a:schemeClr>
                </a:solidFill>
              </a:rPr>
            </a:br>
            <a:r>
              <a:rPr lang="en-NZ" sz="1600" spc="-51" dirty="0">
                <a:solidFill>
                  <a:schemeClr val="accent4">
                    <a:alpha val="99000"/>
                  </a:schemeClr>
                </a:solidFill>
              </a:rPr>
              <a:t>&amp;sig=dD80ihBh5jfNpymO5Hg1IdiJIEvHcJpCMiCMnN%2fRnbI%3d</a:t>
            </a:r>
          </a:p>
        </p:txBody>
      </p:sp>
      <p:sp>
        <p:nvSpPr>
          <p:cNvPr id="2" name="Title 1"/>
          <p:cNvSpPr>
            <a:spLocks noGrp="1"/>
          </p:cNvSpPr>
          <p:nvPr>
            <p:ph type="title"/>
          </p:nvPr>
        </p:nvSpPr>
        <p:spPr/>
        <p:txBody>
          <a:bodyPr/>
          <a:lstStyle/>
          <a:p>
            <a:r>
              <a:rPr lang="en-NZ" dirty="0" smtClean="0"/>
              <a:t>Policy Based </a:t>
            </a:r>
            <a:r>
              <a:rPr lang="en-NZ" dirty="0"/>
              <a:t>Signatures</a:t>
            </a:r>
          </a:p>
        </p:txBody>
      </p:sp>
      <p:sp>
        <p:nvSpPr>
          <p:cNvPr id="6" name="Down Arrow 5"/>
          <p:cNvSpPr/>
          <p:nvPr/>
        </p:nvSpPr>
        <p:spPr bwMode="auto">
          <a:xfrm rot="10800000" flipV="1">
            <a:off x="6998620" y="3762437"/>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8" name="Down Arrow 7"/>
          <p:cNvSpPr/>
          <p:nvPr/>
        </p:nvSpPr>
        <p:spPr bwMode="auto">
          <a:xfrm rot="10800000" flipV="1">
            <a:off x="9051928" y="3762437"/>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
        <p:nvSpPr>
          <p:cNvPr id="11" name="Down Arrow 10"/>
          <p:cNvSpPr/>
          <p:nvPr/>
        </p:nvSpPr>
        <p:spPr bwMode="auto">
          <a:xfrm flipV="1">
            <a:off x="8197359" y="4741939"/>
            <a:ext cx="402134" cy="508001"/>
          </a:xfrm>
          <a:prstGeom prst="downArrow">
            <a:avLst/>
          </a:prstGeom>
          <a:solidFill>
            <a:schemeClr val="accent2">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rgbClr val="FFFFFF"/>
              </a:solidFill>
              <a:latin typeface="Calibri"/>
            </a:endParaRPr>
          </a:p>
        </p:txBody>
      </p:sp>
    </p:spTree>
    <p:extLst>
      <p:ext uri="{BB962C8B-B14F-4D97-AF65-F5344CB8AC3E}">
        <p14:creationId xmlns:p14="http://schemas.microsoft.com/office/powerpoint/2010/main" val="55973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xit" presetSubtype="0" fill="hold" grpId="1" nodeType="after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par>
                          <p:cTn id="16" fill="hold">
                            <p:stCondLst>
                              <p:cond delay="1500"/>
                            </p:stCondLst>
                            <p:childTnLst>
                              <p:par>
                                <p:cTn id="17" presetID="10" presetClass="exit" presetSubtype="0" fill="hold" grpId="1" nodeType="afterEffect">
                                  <p:stCondLst>
                                    <p:cond delay="0"/>
                                  </p:stCondLst>
                                  <p:childTnLst>
                                    <p:animEffect transition="out" filter="fade">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a:t>
            </a:r>
            <a:r>
              <a:rPr lang="en-US" dirty="0"/>
              <a:t>Delivery Network (CDN)</a:t>
            </a:r>
          </a:p>
        </p:txBody>
      </p:sp>
      <p:sp>
        <p:nvSpPr>
          <p:cNvPr id="3" name="Content Placeholder 2"/>
          <p:cNvSpPr>
            <a:spLocks noGrp="1"/>
          </p:cNvSpPr>
          <p:nvPr>
            <p:ph type="body" sz="quarter" idx="10"/>
          </p:nvPr>
        </p:nvSpPr>
        <p:spPr/>
        <p:txBody>
          <a:bodyPr/>
          <a:lstStyle/>
          <a:p>
            <a:r>
              <a:rPr lang="en-US" dirty="0">
                <a:solidFill>
                  <a:schemeClr val="accent2">
                    <a:alpha val="99000"/>
                  </a:schemeClr>
                </a:solidFill>
              </a:rPr>
              <a:t>High-bandwidth global blob content delivery</a:t>
            </a:r>
          </a:p>
          <a:p>
            <a:pPr lvl="1"/>
            <a:r>
              <a:rPr lang="en-US" sz="2400" spc="-51" dirty="0"/>
              <a:t>24 locations globally (US, Europe, Asia, Australia and South America), and </a:t>
            </a:r>
            <a:r>
              <a:rPr lang="en-US" sz="2400" spc="-51" dirty="0" smtClean="0"/>
              <a:t>growing</a:t>
            </a:r>
          </a:p>
          <a:p>
            <a:pPr lvl="1"/>
            <a:endParaRPr lang="en-US" sz="1200" spc="-51" dirty="0"/>
          </a:p>
          <a:p>
            <a:pPr lvl="1"/>
            <a:r>
              <a:rPr lang="en-US" sz="2400" spc="-51" dirty="0"/>
              <a:t>Same experience for users no matter how far they are from the geo-location where the storage account is </a:t>
            </a:r>
            <a:r>
              <a:rPr lang="en-US" sz="2400" spc="-51" dirty="0" smtClean="0"/>
              <a:t>hosted</a:t>
            </a:r>
          </a:p>
          <a:p>
            <a:pPr lvl="1"/>
            <a:endParaRPr lang="en-US" sz="2400" spc="-51" dirty="0"/>
          </a:p>
          <a:p>
            <a:r>
              <a:rPr lang="en-US" dirty="0">
                <a:solidFill>
                  <a:schemeClr val="accent2">
                    <a:alpha val="99000"/>
                  </a:schemeClr>
                </a:solidFill>
              </a:rPr>
              <a:t>Blob service URL </a:t>
            </a:r>
            <a:r>
              <a:rPr lang="en-US" dirty="0" smtClean="0">
                <a:solidFill>
                  <a:schemeClr val="accent2">
                    <a:alpha val="99000"/>
                  </a:schemeClr>
                </a:solidFill>
              </a:rPr>
              <a:t>vs. </a:t>
            </a:r>
            <a:r>
              <a:rPr lang="en-US" dirty="0">
                <a:solidFill>
                  <a:schemeClr val="accent2">
                    <a:alpha val="99000"/>
                  </a:schemeClr>
                </a:solidFill>
              </a:rPr>
              <a:t>CDN URL:</a:t>
            </a:r>
          </a:p>
          <a:p>
            <a:pPr lvl="1"/>
            <a:r>
              <a:rPr lang="en-US" sz="2400" spc="-51" dirty="0"/>
              <a:t>Windows Azure Blob URL: </a:t>
            </a:r>
            <a:r>
              <a:rPr lang="en-US" sz="2400" spc="-51" dirty="0">
                <a:hlinkClick r:id="rId3"/>
              </a:rPr>
              <a:t>http://images.blob.core.windows.net</a:t>
            </a:r>
            <a:r>
              <a:rPr lang="en-US" sz="2400" spc="-51" dirty="0" smtClean="0">
                <a:hlinkClick r:id="rId3"/>
              </a:rPr>
              <a:t>/</a:t>
            </a:r>
            <a:endParaRPr lang="en-US" sz="2400" spc="-51" dirty="0" smtClean="0"/>
          </a:p>
          <a:p>
            <a:pPr lvl="1"/>
            <a:endParaRPr lang="en-US" sz="1200" spc="-51" dirty="0"/>
          </a:p>
          <a:p>
            <a:pPr lvl="1"/>
            <a:r>
              <a:rPr lang="en-US" sz="2400" spc="-51" dirty="0"/>
              <a:t>Windows Azure CDN URL: </a:t>
            </a:r>
            <a:r>
              <a:rPr lang="en-US" sz="2400" spc="-51" dirty="0">
                <a:hlinkClick r:id="rId4"/>
              </a:rPr>
              <a:t>http://&lt;id&gt;.vo.msecnd.net/ </a:t>
            </a:r>
            <a:endParaRPr lang="en-US" sz="2400" spc="-51" dirty="0" smtClean="0"/>
          </a:p>
          <a:p>
            <a:pPr lvl="1"/>
            <a:endParaRPr lang="en-US" sz="1200" spc="-51" dirty="0"/>
          </a:p>
          <a:p>
            <a:pPr lvl="1"/>
            <a:r>
              <a:rPr lang="en-US" sz="2400" spc="-51" dirty="0"/>
              <a:t>Custom Domain Name for CDN: </a:t>
            </a:r>
            <a:r>
              <a:rPr lang="en-US" sz="2400" spc="-51" dirty="0">
                <a:hlinkClick r:id="rId4"/>
              </a:rPr>
              <a:t>http://cdn.contoso.com/ </a:t>
            </a:r>
            <a:endParaRPr lang="en-US" sz="2400" spc="-51" dirty="0"/>
          </a:p>
        </p:txBody>
      </p:sp>
    </p:spTree>
    <p:extLst>
      <p:ext uri="{BB962C8B-B14F-4D97-AF65-F5344CB8AC3E}">
        <p14:creationId xmlns:p14="http://schemas.microsoft.com/office/powerpoint/2010/main" val="286874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Freeform 6"/>
          <p:cNvSpPr>
            <a:spLocks/>
          </p:cNvSpPr>
          <p:nvPr/>
        </p:nvSpPr>
        <p:spPr bwMode="auto">
          <a:xfrm>
            <a:off x="6462275" y="1807779"/>
            <a:ext cx="3817592" cy="255872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82" name="Freeform 6"/>
          <p:cNvSpPr>
            <a:spLocks/>
          </p:cNvSpPr>
          <p:nvPr/>
        </p:nvSpPr>
        <p:spPr bwMode="auto">
          <a:xfrm>
            <a:off x="6683742" y="4430633"/>
            <a:ext cx="3275804" cy="219559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59" name="Rectangle 58"/>
          <p:cNvSpPr/>
          <p:nvPr/>
        </p:nvSpPr>
        <p:spPr bwMode="auto">
          <a:xfrm>
            <a:off x="7206836" y="5243465"/>
            <a:ext cx="658586" cy="201168"/>
          </a:xfrm>
          <a:prstGeom prst="rect">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900" b="1" dirty="0">
                <a:solidFill>
                  <a:schemeClr val="bg1">
                    <a:alpha val="99000"/>
                  </a:schemeClr>
                </a:solidFill>
              </a:rPr>
              <a:t>pic1.jpg</a:t>
            </a:r>
          </a:p>
        </p:txBody>
      </p:sp>
      <p:sp>
        <p:nvSpPr>
          <p:cNvPr id="5" name="Title 4"/>
          <p:cNvSpPr>
            <a:spLocks noGrp="1"/>
          </p:cNvSpPr>
          <p:nvPr>
            <p:ph type="title"/>
          </p:nvPr>
        </p:nvSpPr>
        <p:spPr/>
        <p:txBody>
          <a:bodyPr/>
          <a:lstStyle/>
          <a:p>
            <a:r>
              <a:rPr lang="en-US" smtClean="0"/>
              <a:t>Windows Azure CDN</a:t>
            </a:r>
            <a:endParaRPr lang="en-US" dirty="0"/>
          </a:p>
        </p:txBody>
      </p:sp>
      <p:sp>
        <p:nvSpPr>
          <p:cNvPr id="39" name="Text Placeholder 4"/>
          <p:cNvSpPr txBox="1">
            <a:spLocks/>
          </p:cNvSpPr>
          <p:nvPr/>
        </p:nvSpPr>
        <p:spPr>
          <a:xfrm>
            <a:off x="1343378" y="2360614"/>
            <a:ext cx="4751035" cy="1559634"/>
          </a:xfrm>
          <a:prstGeom prst="rect">
            <a:avLst/>
          </a:prstGeom>
        </p:spPr>
        <p:txBody>
          <a:bodyPr vert="horz" wrap="square" lIns="0" tIns="0" rIns="0" bIns="0" rtlCol="0">
            <a:normAutofit/>
          </a:bodyPr>
          <a:lstStyle>
            <a:lvl1pPr marL="533307" indent="-533307" algn="l" defTabSz="1218937"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effectLst/>
                <a:latin typeface="+mn-lt"/>
                <a:ea typeface="+mn-ea"/>
                <a:cs typeface="+mn-cs"/>
              </a:defRPr>
            </a:lvl1pPr>
            <a:lvl2pPr marL="994659" indent="-461353" algn="l" defTabSz="1218937"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effectLst/>
                <a:latin typeface="+mn-lt"/>
                <a:ea typeface="+mn-ea"/>
                <a:cs typeface="+mn-cs"/>
              </a:defRPr>
            </a:lvl2pPr>
            <a:lvl3pPr marL="1443314" indent="-448655" algn="l" defTabSz="1218937"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effectLst/>
                <a:latin typeface="+mn-lt"/>
                <a:ea typeface="+mn-ea"/>
                <a:cs typeface="+mn-cs"/>
              </a:defRPr>
            </a:lvl3pPr>
            <a:lvl4pPr marL="1832713" indent="-389399"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4pPr>
            <a:lvl5pPr marL="2213646" indent="-380933" algn="l" defTabSz="1218937" rtl="0" eaLnBrk="1" latinLnBrk="0" hangingPunct="1">
              <a:lnSpc>
                <a:spcPct val="90000"/>
              </a:lnSpc>
              <a:spcBef>
                <a:spcPct val="20000"/>
              </a:spcBef>
              <a:buSzPct val="90000"/>
              <a:buFontTx/>
              <a:buBlip>
                <a:blip r:embed="rId4"/>
              </a:buBlip>
              <a:defRPr sz="1800" kern="1200">
                <a:gradFill>
                  <a:gsLst>
                    <a:gs pos="0">
                      <a:schemeClr val="tx1"/>
                    </a:gs>
                    <a:gs pos="86000">
                      <a:schemeClr val="tx1"/>
                    </a:gs>
                  </a:gsLst>
                  <a:lin ang="5400000" scaled="0"/>
                </a:gradFill>
                <a:effectLst/>
                <a:latin typeface="+mn-lt"/>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defRPr/>
            </a:pPr>
            <a:r>
              <a:rPr lang="en-US" sz="4000" spc="-100" dirty="0">
                <a:solidFill>
                  <a:schemeClr val="accent2">
                    <a:alpha val="99000"/>
                  </a:schemeClr>
                </a:solidFill>
                <a:latin typeface="Segoe UI Light" pitchFamily="34" charset="0"/>
              </a:rPr>
              <a:t>To Enable CDN:</a:t>
            </a:r>
          </a:p>
          <a:p>
            <a:pPr marL="53975" indent="0">
              <a:buNone/>
              <a:defRPr/>
            </a:pPr>
            <a:r>
              <a:rPr lang="en-US" sz="2400" spc="-51" dirty="0">
                <a:gradFill>
                  <a:gsLst>
                    <a:gs pos="0">
                      <a:srgbClr val="595959"/>
                    </a:gs>
                    <a:gs pos="86000">
                      <a:srgbClr val="595959"/>
                    </a:gs>
                  </a:gsLst>
                  <a:lin ang="5400000" scaled="0"/>
                </a:gradFill>
              </a:rPr>
              <a:t>Register for CDN via </a:t>
            </a:r>
            <a:r>
              <a:rPr lang="en-US" sz="2400" spc="-51" dirty="0" err="1">
                <a:gradFill>
                  <a:gsLst>
                    <a:gs pos="0">
                      <a:srgbClr val="595959"/>
                    </a:gs>
                    <a:gs pos="86000">
                      <a:srgbClr val="595959"/>
                    </a:gs>
                  </a:gsLst>
                  <a:lin ang="5400000" scaled="0"/>
                </a:gradFill>
              </a:rPr>
              <a:t>Dev</a:t>
            </a:r>
            <a:r>
              <a:rPr lang="en-US" sz="2400" spc="-51" dirty="0">
                <a:gradFill>
                  <a:gsLst>
                    <a:gs pos="0">
                      <a:srgbClr val="595959"/>
                    </a:gs>
                    <a:gs pos="86000">
                      <a:srgbClr val="595959"/>
                    </a:gs>
                  </a:gsLst>
                  <a:lin ang="5400000" scaled="0"/>
                </a:gradFill>
              </a:rPr>
              <a:t> Portal</a:t>
            </a:r>
          </a:p>
          <a:p>
            <a:pPr marL="53975" indent="0">
              <a:buNone/>
              <a:defRPr/>
            </a:pPr>
            <a:r>
              <a:rPr lang="en-US" sz="2400" spc="-51" dirty="0">
                <a:gradFill>
                  <a:gsLst>
                    <a:gs pos="0">
                      <a:srgbClr val="595959"/>
                    </a:gs>
                    <a:gs pos="86000">
                      <a:srgbClr val="595959"/>
                    </a:gs>
                  </a:gsLst>
                  <a:lin ang="5400000" scaled="0"/>
                </a:gradFill>
              </a:rPr>
              <a:t>Set container images to public</a:t>
            </a:r>
          </a:p>
        </p:txBody>
      </p:sp>
      <p:sp>
        <p:nvSpPr>
          <p:cNvPr id="41" name="Rectangle 40"/>
          <p:cNvSpPr/>
          <p:nvPr/>
        </p:nvSpPr>
        <p:spPr bwMode="auto">
          <a:xfrm>
            <a:off x="7188622" y="5215696"/>
            <a:ext cx="1146085" cy="339867"/>
          </a:xfrm>
          <a:prstGeom prst="rect">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1600" dirty="0">
                <a:solidFill>
                  <a:schemeClr val="bg1">
                    <a:alpha val="99000"/>
                  </a:schemeClr>
                </a:solidFill>
              </a:rPr>
              <a:t>pic1.jpg</a:t>
            </a:r>
            <a:endParaRPr lang="en-US" sz="1800" dirty="0">
              <a:solidFill>
                <a:schemeClr val="bg1">
                  <a:alpha val="99000"/>
                </a:schemeClr>
              </a:solidFill>
            </a:endParaRPr>
          </a:p>
        </p:txBody>
      </p:sp>
      <p:cxnSp>
        <p:nvCxnSpPr>
          <p:cNvPr id="49" name="Straight Arrow Connector 48"/>
          <p:cNvCxnSpPr/>
          <p:nvPr/>
        </p:nvCxnSpPr>
        <p:spPr>
          <a:xfrm>
            <a:off x="6978869" y="1797269"/>
            <a:ext cx="55344" cy="488731"/>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50" name="TextBox 49"/>
          <p:cNvSpPr txBox="1"/>
          <p:nvPr/>
        </p:nvSpPr>
        <p:spPr>
          <a:xfrm>
            <a:off x="7374179" y="926049"/>
            <a:ext cx="3782767" cy="640175"/>
          </a:xfrm>
          <a:prstGeom prst="rect">
            <a:avLst/>
          </a:prstGeom>
          <a:noFill/>
        </p:spPr>
        <p:txBody>
          <a:bodyPr wrap="none" lIns="0" tIns="0" rIns="0" bIns="0" rtlCol="0">
            <a:spAutoFit/>
          </a:bodyPr>
          <a:lstStyle/>
          <a:p>
            <a:r>
              <a:rPr lang="en-US" dirty="0" smtClean="0">
                <a:solidFill>
                  <a:srgbClr val="595959">
                    <a:alpha val="99000"/>
                  </a:srgbClr>
                </a:solidFill>
              </a:rPr>
              <a:t>GET</a:t>
            </a:r>
          </a:p>
          <a:p>
            <a:pPr defTabSz="1218937">
              <a:lnSpc>
                <a:spcPct val="90000"/>
              </a:lnSpc>
              <a:spcBef>
                <a:spcPct val="20000"/>
              </a:spcBef>
              <a:buSzPct val="90000"/>
              <a:defRPr/>
            </a:pPr>
            <a:r>
              <a:rPr lang="en-US" sz="1600" spc="-51" dirty="0">
                <a:solidFill>
                  <a:srgbClr val="595959">
                    <a:alpha val="99000"/>
                  </a:srgbClr>
                </a:solidFill>
              </a:rPr>
              <a:t>http://guid01.vo.msecnd.net/images/pic.1jpg</a:t>
            </a:r>
          </a:p>
        </p:txBody>
      </p:sp>
      <p:sp>
        <p:nvSpPr>
          <p:cNvPr id="51" name="TextBox 50"/>
          <p:cNvSpPr txBox="1"/>
          <p:nvPr/>
        </p:nvSpPr>
        <p:spPr>
          <a:xfrm>
            <a:off x="6784182" y="5794909"/>
            <a:ext cx="3174205" cy="153888"/>
          </a:xfrm>
          <a:prstGeom prst="rect">
            <a:avLst/>
          </a:prstGeom>
          <a:noFill/>
        </p:spPr>
        <p:txBody>
          <a:bodyPr wrap="square" lIns="0" tIns="0" rIns="0" bIns="0" rtlCol="0">
            <a:spAutoFit/>
          </a:bodyPr>
          <a:lstStyle/>
          <a:p>
            <a:r>
              <a:rPr lang="en-US" sz="1000" b="1" dirty="0">
                <a:solidFill>
                  <a:srgbClr val="595959">
                    <a:alpha val="99000"/>
                  </a:srgbClr>
                </a:solidFill>
              </a:rPr>
              <a:t>http://sally.blob.core.windows.net/images/pic1.jpg</a:t>
            </a:r>
          </a:p>
        </p:txBody>
      </p:sp>
      <p:sp>
        <p:nvSpPr>
          <p:cNvPr id="52" name="TextBox 51"/>
          <p:cNvSpPr txBox="1"/>
          <p:nvPr/>
        </p:nvSpPr>
        <p:spPr>
          <a:xfrm>
            <a:off x="7557863" y="3305522"/>
            <a:ext cx="2342882" cy="498598"/>
          </a:xfrm>
          <a:prstGeom prst="rect">
            <a:avLst/>
          </a:prstGeom>
          <a:noFill/>
        </p:spPr>
        <p:txBody>
          <a:bodyPr wrap="square" lIns="0" tIns="0" rIns="0" bIns="0" rtlCol="0">
            <a:spAutoFit/>
          </a:bodyPr>
          <a:lstStyle/>
          <a:p>
            <a:pPr defTabSz="1218937">
              <a:lnSpc>
                <a:spcPct val="90000"/>
              </a:lnSpc>
              <a:buSzPct val="90000"/>
              <a:defRPr/>
            </a:pPr>
            <a:r>
              <a:rPr lang="en-US" sz="1200" spc="-51" dirty="0">
                <a:gradFill>
                  <a:gsLst>
                    <a:gs pos="0">
                      <a:srgbClr val="595959"/>
                    </a:gs>
                    <a:gs pos="86000">
                      <a:srgbClr val="595959"/>
                    </a:gs>
                  </a:gsLst>
                  <a:lin ang="5400000" scaled="0"/>
                </a:gradFill>
              </a:rPr>
              <a:t>http://sally.blob.core.windows.net/ </a:t>
            </a:r>
            <a:endParaRPr lang="en-US" sz="1200" spc="-51" dirty="0" smtClean="0">
              <a:gradFill>
                <a:gsLst>
                  <a:gs pos="0">
                    <a:srgbClr val="595959"/>
                  </a:gs>
                  <a:gs pos="86000">
                    <a:srgbClr val="595959"/>
                  </a:gs>
                </a:gsLst>
                <a:lin ang="5400000" scaled="0"/>
              </a:gradFill>
            </a:endParaRPr>
          </a:p>
          <a:p>
            <a:pPr defTabSz="1218937">
              <a:lnSpc>
                <a:spcPct val="90000"/>
              </a:lnSpc>
              <a:buSzPct val="90000"/>
              <a:defRPr/>
            </a:pPr>
            <a:r>
              <a:rPr lang="en-US" sz="1200" spc="-51" dirty="0">
                <a:gradFill>
                  <a:gsLst>
                    <a:gs pos="0">
                      <a:srgbClr val="595959"/>
                    </a:gs>
                    <a:gs pos="86000">
                      <a:srgbClr val="595959"/>
                    </a:gs>
                  </a:gsLst>
                  <a:lin ang="5400000" scaled="0"/>
                </a:gradFill>
                <a:sym typeface="Wingdings" pitchFamily="2" charset="2"/>
              </a:rPr>
              <a:t> </a:t>
            </a:r>
            <a:r>
              <a:rPr lang="en-US" sz="1200" spc="-51" dirty="0" smtClean="0">
                <a:gradFill>
                  <a:gsLst>
                    <a:gs pos="0">
                      <a:srgbClr val="595959"/>
                    </a:gs>
                    <a:gs pos="86000">
                      <a:srgbClr val="595959"/>
                    </a:gs>
                  </a:gsLst>
                  <a:lin ang="5400000" scaled="0"/>
                </a:gradFill>
                <a:sym typeface="Wingdings" pitchFamily="2" charset="2"/>
              </a:rPr>
              <a:t>                       </a:t>
            </a:r>
          </a:p>
          <a:p>
            <a:pPr defTabSz="1218937">
              <a:lnSpc>
                <a:spcPct val="90000"/>
              </a:lnSpc>
              <a:buSzPct val="90000"/>
              <a:defRPr/>
            </a:pPr>
            <a:r>
              <a:rPr lang="en-US" sz="1200" spc="-51" dirty="0" smtClean="0">
                <a:gradFill>
                  <a:gsLst>
                    <a:gs pos="0">
                      <a:srgbClr val="595959"/>
                    </a:gs>
                    <a:gs pos="86000">
                      <a:srgbClr val="595959"/>
                    </a:gs>
                  </a:gsLst>
                  <a:lin ang="5400000" scaled="0"/>
                </a:gradFill>
                <a:sym typeface="Wingdings" pitchFamily="2" charset="2"/>
              </a:rPr>
              <a:t>http</a:t>
            </a:r>
            <a:r>
              <a:rPr lang="en-US" sz="1200" spc="-51" dirty="0">
                <a:gradFill>
                  <a:gsLst>
                    <a:gs pos="0">
                      <a:srgbClr val="595959"/>
                    </a:gs>
                    <a:gs pos="86000">
                      <a:srgbClr val="595959"/>
                    </a:gs>
                  </a:gsLst>
                  <a:lin ang="5400000" scaled="0"/>
                </a:gradFill>
                <a:sym typeface="Wingdings" pitchFamily="2" charset="2"/>
              </a:rPr>
              <a:t>://guid01.vo.msecnd.net/</a:t>
            </a:r>
            <a:endParaRPr lang="en-US" sz="1200" spc="-51" dirty="0">
              <a:gradFill>
                <a:gsLst>
                  <a:gs pos="0">
                    <a:srgbClr val="595959"/>
                  </a:gs>
                  <a:gs pos="86000">
                    <a:srgbClr val="595959"/>
                  </a:gs>
                </a:gsLst>
                <a:lin ang="5400000" scaled="0"/>
              </a:gradFill>
            </a:endParaRPr>
          </a:p>
        </p:txBody>
      </p:sp>
      <p:cxnSp>
        <p:nvCxnSpPr>
          <p:cNvPr id="53" name="Straight Arrow Connector 52"/>
          <p:cNvCxnSpPr/>
          <p:nvPr/>
        </p:nvCxnSpPr>
        <p:spPr>
          <a:xfrm>
            <a:off x="7177088" y="3052763"/>
            <a:ext cx="538162" cy="2141537"/>
          </a:xfrm>
          <a:prstGeom prst="straightConnector1">
            <a:avLst/>
          </a:prstGeom>
          <a:ln w="19050">
            <a:prstDash val="dash"/>
            <a:tailEnd type="triangle"/>
          </a:ln>
        </p:spPr>
        <p:style>
          <a:lnRef idx="1">
            <a:schemeClr val="accent4"/>
          </a:lnRef>
          <a:fillRef idx="0">
            <a:schemeClr val="accent4"/>
          </a:fillRef>
          <a:effectRef idx="0">
            <a:schemeClr val="accent4"/>
          </a:effectRef>
          <a:fontRef idx="minor">
            <a:schemeClr val="tx1"/>
          </a:fontRef>
        </p:style>
      </p:cxnSp>
      <p:cxnSp>
        <p:nvCxnSpPr>
          <p:cNvPr id="54" name="Straight Arrow Connector 53"/>
          <p:cNvCxnSpPr/>
          <p:nvPr/>
        </p:nvCxnSpPr>
        <p:spPr>
          <a:xfrm flipH="1" flipV="1">
            <a:off x="7010400" y="3038475"/>
            <a:ext cx="561978" cy="2143126"/>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55" name="Rectangle 54"/>
          <p:cNvSpPr/>
          <p:nvPr/>
        </p:nvSpPr>
        <p:spPr bwMode="auto">
          <a:xfrm>
            <a:off x="7384066" y="5291319"/>
            <a:ext cx="657238" cy="189067"/>
          </a:xfrm>
          <a:prstGeom prst="rect">
            <a:avLst/>
          </a:prstGeom>
          <a:solidFill>
            <a:schemeClr val="accent4"/>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900" b="1" dirty="0">
                <a:solidFill>
                  <a:schemeClr val="bg1">
                    <a:alpha val="99000"/>
                  </a:schemeClr>
                </a:solidFill>
              </a:rPr>
              <a:t>pic1.jpg</a:t>
            </a:r>
          </a:p>
        </p:txBody>
      </p:sp>
      <p:cxnSp>
        <p:nvCxnSpPr>
          <p:cNvPr id="57" name="Straight Arrow Connector 56"/>
          <p:cNvCxnSpPr/>
          <p:nvPr/>
        </p:nvCxnSpPr>
        <p:spPr>
          <a:xfrm flipH="1" flipV="1">
            <a:off x="6872288" y="1781175"/>
            <a:ext cx="64541" cy="499570"/>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58" name="TextBox 57"/>
          <p:cNvSpPr txBox="1"/>
          <p:nvPr/>
        </p:nvSpPr>
        <p:spPr>
          <a:xfrm>
            <a:off x="6490285" y="2237502"/>
            <a:ext cx="331822" cy="246221"/>
          </a:xfrm>
          <a:prstGeom prst="rect">
            <a:avLst/>
          </a:prstGeom>
          <a:noFill/>
        </p:spPr>
        <p:txBody>
          <a:bodyPr wrap="none" lIns="0" tIns="0" rIns="0" bIns="0" rtlCol="0">
            <a:spAutoFit/>
          </a:bodyPr>
          <a:lstStyle/>
          <a:p>
            <a:r>
              <a:rPr lang="en-US" sz="1600" dirty="0" smtClean="0">
                <a:solidFill>
                  <a:srgbClr val="595959">
                    <a:alpha val="99000"/>
                  </a:srgbClr>
                </a:solidFill>
              </a:rPr>
              <a:t>404</a:t>
            </a:r>
          </a:p>
        </p:txBody>
      </p:sp>
      <p:sp>
        <p:nvSpPr>
          <p:cNvPr id="60" name="TextBox 59"/>
          <p:cNvSpPr txBox="1"/>
          <p:nvPr/>
        </p:nvSpPr>
        <p:spPr>
          <a:xfrm>
            <a:off x="5857457" y="2838112"/>
            <a:ext cx="473912" cy="369332"/>
          </a:xfrm>
          <a:prstGeom prst="rect">
            <a:avLst/>
          </a:prstGeom>
          <a:noFill/>
        </p:spPr>
        <p:txBody>
          <a:bodyPr wrap="none" lIns="0" tIns="0" rIns="0" bIns="0" rtlCol="0">
            <a:spAutoFit/>
          </a:bodyPr>
          <a:lstStyle/>
          <a:p>
            <a:r>
              <a:rPr lang="en-US" dirty="0" smtClean="0">
                <a:solidFill>
                  <a:srgbClr val="595959">
                    <a:alpha val="99000"/>
                  </a:srgbClr>
                </a:solidFill>
              </a:rPr>
              <a:t>TTL</a:t>
            </a:r>
          </a:p>
        </p:txBody>
      </p:sp>
      <p:sp>
        <p:nvSpPr>
          <p:cNvPr id="61" name="Oval 60"/>
          <p:cNvSpPr/>
          <p:nvPr/>
        </p:nvSpPr>
        <p:spPr bwMode="auto">
          <a:xfrm>
            <a:off x="7361878" y="2920401"/>
            <a:ext cx="2362890" cy="1206756"/>
          </a:xfrm>
          <a:prstGeom prst="ellipse">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1800" dirty="0">
              <a:solidFill>
                <a:schemeClr val="tx1"/>
              </a:solidFill>
            </a:endParaRPr>
          </a:p>
        </p:txBody>
      </p:sp>
      <p:sp>
        <p:nvSpPr>
          <p:cNvPr id="62" name="Oval 61"/>
          <p:cNvSpPr/>
          <p:nvPr/>
        </p:nvSpPr>
        <p:spPr bwMode="auto">
          <a:xfrm>
            <a:off x="8628749" y="5718550"/>
            <a:ext cx="793490" cy="331664"/>
          </a:xfrm>
          <a:prstGeom prst="ellipse">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tx1"/>
              </a:solidFill>
            </a:endParaRPr>
          </a:p>
        </p:txBody>
      </p:sp>
      <p:sp>
        <p:nvSpPr>
          <p:cNvPr id="63" name="Oval 62"/>
          <p:cNvSpPr/>
          <p:nvPr/>
        </p:nvSpPr>
        <p:spPr bwMode="auto">
          <a:xfrm>
            <a:off x="7044373" y="1160591"/>
            <a:ext cx="4362744" cy="571244"/>
          </a:xfrm>
          <a:prstGeom prst="ellipse">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sz="2300" dirty="0">
              <a:solidFill>
                <a:schemeClr val="tx1"/>
              </a:solidFill>
            </a:endParaRPr>
          </a:p>
        </p:txBody>
      </p:sp>
      <p:grpSp>
        <p:nvGrpSpPr>
          <p:cNvPr id="4" name="Group 3"/>
          <p:cNvGrpSpPr/>
          <p:nvPr/>
        </p:nvGrpSpPr>
        <p:grpSpPr>
          <a:xfrm>
            <a:off x="6756564" y="812827"/>
            <a:ext cx="331995" cy="843336"/>
            <a:chOff x="1171557" y="1055314"/>
            <a:chExt cx="331995" cy="843336"/>
          </a:xfrm>
        </p:grpSpPr>
        <p:sp>
          <p:nvSpPr>
            <p:cNvPr id="31" name="Oval 6"/>
            <p:cNvSpPr>
              <a:spLocks noChangeArrowheads="1"/>
            </p:cNvSpPr>
            <p:nvPr/>
          </p:nvSpPr>
          <p:spPr bwMode="auto">
            <a:xfrm>
              <a:off x="1268405" y="1055314"/>
              <a:ext cx="137501" cy="140290"/>
            </a:xfrm>
            <a:prstGeom prst="ellipse">
              <a:avLst/>
            </a:prstGeom>
            <a:solidFill>
              <a:schemeClr val="accent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292929">
                    <a:lumMod val="50000"/>
                  </a:srgbClr>
                </a:solidFill>
              </a:endParaRPr>
            </a:p>
          </p:txBody>
        </p:sp>
        <p:sp>
          <p:nvSpPr>
            <p:cNvPr id="32" name="Freeform 31"/>
            <p:cNvSpPr>
              <a:spLocks/>
            </p:cNvSpPr>
            <p:nvPr/>
          </p:nvSpPr>
          <p:spPr bwMode="auto">
            <a:xfrm>
              <a:off x="1171557" y="1211546"/>
              <a:ext cx="331995" cy="687104"/>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rgbClr val="292929">
                    <a:lumMod val="50000"/>
                  </a:srgbClr>
                </a:solidFill>
              </a:endParaRPr>
            </a:p>
          </p:txBody>
        </p:sp>
      </p:grpSp>
      <p:sp>
        <p:nvSpPr>
          <p:cNvPr id="11" name="Rectangle 10"/>
          <p:cNvSpPr/>
          <p:nvPr/>
        </p:nvSpPr>
        <p:spPr>
          <a:xfrm>
            <a:off x="10424869" y="2828835"/>
            <a:ext cx="1115626" cy="1015663"/>
          </a:xfrm>
          <a:prstGeom prst="rect">
            <a:avLst/>
          </a:prstGeom>
        </p:spPr>
        <p:txBody>
          <a:bodyPr wrap="none">
            <a:spAutoFit/>
          </a:bodyPr>
          <a:lstStyle/>
          <a:p>
            <a:r>
              <a:rPr lang="en-US" sz="2000" spc="-51" dirty="0">
                <a:solidFill>
                  <a:schemeClr val="accent2">
                    <a:alpha val="99000"/>
                  </a:schemeClr>
                </a:solidFill>
              </a:rPr>
              <a:t>Content </a:t>
            </a:r>
            <a:br>
              <a:rPr lang="en-US" sz="2000" spc="-51" dirty="0">
                <a:solidFill>
                  <a:schemeClr val="accent2">
                    <a:alpha val="99000"/>
                  </a:schemeClr>
                </a:solidFill>
              </a:rPr>
            </a:br>
            <a:r>
              <a:rPr lang="en-US" sz="2000" spc="-51" dirty="0">
                <a:solidFill>
                  <a:schemeClr val="accent2">
                    <a:alpha val="99000"/>
                  </a:schemeClr>
                </a:solidFill>
              </a:rPr>
              <a:t>Delivery </a:t>
            </a:r>
            <a:br>
              <a:rPr lang="en-US" sz="2000" spc="-51" dirty="0">
                <a:solidFill>
                  <a:schemeClr val="accent2">
                    <a:alpha val="99000"/>
                  </a:schemeClr>
                </a:solidFill>
              </a:rPr>
            </a:br>
            <a:r>
              <a:rPr lang="en-US" sz="2000" spc="-51" dirty="0">
                <a:solidFill>
                  <a:schemeClr val="accent2">
                    <a:alpha val="99000"/>
                  </a:schemeClr>
                </a:solidFill>
              </a:rPr>
              <a:t>Network</a:t>
            </a:r>
          </a:p>
        </p:txBody>
      </p:sp>
      <p:sp>
        <p:nvSpPr>
          <p:cNvPr id="64" name="Rectangle 63"/>
          <p:cNvSpPr/>
          <p:nvPr/>
        </p:nvSpPr>
        <p:spPr>
          <a:xfrm>
            <a:off x="10424869" y="5139286"/>
            <a:ext cx="1246431" cy="1323439"/>
          </a:xfrm>
          <a:prstGeom prst="rect">
            <a:avLst/>
          </a:prstGeom>
        </p:spPr>
        <p:txBody>
          <a:bodyPr wrap="none">
            <a:spAutoFit/>
          </a:bodyPr>
          <a:lstStyle/>
          <a:p>
            <a:r>
              <a:rPr lang="en-US" sz="2000" spc="-51" dirty="0">
                <a:solidFill>
                  <a:schemeClr val="accent2">
                    <a:alpha val="99000"/>
                  </a:schemeClr>
                </a:solidFill>
              </a:rPr>
              <a:t>Windows </a:t>
            </a:r>
            <a:r>
              <a:rPr lang="en-US" sz="2000" spc="-51" dirty="0" smtClean="0">
                <a:solidFill>
                  <a:schemeClr val="accent2">
                    <a:alpha val="99000"/>
                  </a:schemeClr>
                </a:solidFill>
              </a:rPr>
              <a:t/>
            </a:r>
            <a:br>
              <a:rPr lang="en-US" sz="2000" spc="-51" dirty="0" smtClean="0">
                <a:solidFill>
                  <a:schemeClr val="accent2">
                    <a:alpha val="99000"/>
                  </a:schemeClr>
                </a:solidFill>
              </a:rPr>
            </a:br>
            <a:r>
              <a:rPr lang="en-US" sz="2000" spc="-51" dirty="0" smtClean="0">
                <a:solidFill>
                  <a:schemeClr val="accent2">
                    <a:alpha val="99000"/>
                  </a:schemeClr>
                </a:solidFill>
              </a:rPr>
              <a:t>Azure </a:t>
            </a:r>
            <a:br>
              <a:rPr lang="en-US" sz="2000" spc="-51" dirty="0" smtClean="0">
                <a:solidFill>
                  <a:schemeClr val="accent2">
                    <a:alpha val="99000"/>
                  </a:schemeClr>
                </a:solidFill>
              </a:rPr>
            </a:br>
            <a:r>
              <a:rPr lang="en-US" sz="2000" spc="-51" dirty="0" smtClean="0">
                <a:solidFill>
                  <a:schemeClr val="accent2">
                    <a:alpha val="99000"/>
                  </a:schemeClr>
                </a:solidFill>
              </a:rPr>
              <a:t>Blob </a:t>
            </a:r>
            <a:br>
              <a:rPr lang="en-US" sz="2000" spc="-51" dirty="0" smtClean="0">
                <a:solidFill>
                  <a:schemeClr val="accent2">
                    <a:alpha val="99000"/>
                  </a:schemeClr>
                </a:solidFill>
              </a:rPr>
            </a:br>
            <a:r>
              <a:rPr lang="en-US" sz="2000" spc="-51" dirty="0" smtClean="0">
                <a:solidFill>
                  <a:schemeClr val="accent2">
                    <a:alpha val="99000"/>
                  </a:schemeClr>
                </a:solidFill>
              </a:rPr>
              <a:t>Service</a:t>
            </a:r>
            <a:endParaRPr lang="en-US" sz="2000" spc="-51" dirty="0">
              <a:solidFill>
                <a:schemeClr val="accent2">
                  <a:alpha val="99000"/>
                </a:schemeClr>
              </a:solidFill>
            </a:endParaRPr>
          </a:p>
        </p:txBody>
      </p:sp>
      <p:sp>
        <p:nvSpPr>
          <p:cNvPr id="68" name="Freeform 108"/>
          <p:cNvSpPr>
            <a:spLocks noEditPoints="1"/>
          </p:cNvSpPr>
          <p:nvPr/>
        </p:nvSpPr>
        <p:spPr bwMode="black">
          <a:xfrm>
            <a:off x="6361268" y="2798436"/>
            <a:ext cx="255468" cy="286566"/>
          </a:xfrm>
          <a:custGeom>
            <a:avLst/>
            <a:gdLst>
              <a:gd name="T0" fmla="*/ 29 w 70"/>
              <a:gd name="T1" fmla="*/ 9 h 78"/>
              <a:gd name="T2" fmla="*/ 9 w 70"/>
              <a:gd name="T3" fmla="*/ 6 h 78"/>
              <a:gd name="T4" fmla="*/ 5 w 70"/>
              <a:gd name="T5" fmla="*/ 26 h 78"/>
              <a:gd name="T6" fmla="*/ 29 w 70"/>
              <a:gd name="T7" fmla="*/ 9 h 78"/>
              <a:gd name="T8" fmla="*/ 50 w 70"/>
              <a:gd name="T9" fmla="*/ 49 h 78"/>
              <a:gd name="T10" fmla="*/ 54 w 70"/>
              <a:gd name="T11" fmla="*/ 46 h 78"/>
              <a:gd name="T12" fmla="*/ 50 w 70"/>
              <a:gd name="T13" fmla="*/ 42 h 78"/>
              <a:gd name="T14" fmla="*/ 40 w 70"/>
              <a:gd name="T15" fmla="*/ 42 h 78"/>
              <a:gd name="T16" fmla="*/ 40 w 70"/>
              <a:gd name="T17" fmla="*/ 29 h 78"/>
              <a:gd name="T18" fmla="*/ 36 w 70"/>
              <a:gd name="T19" fmla="*/ 25 h 78"/>
              <a:gd name="T20" fmla="*/ 33 w 70"/>
              <a:gd name="T21" fmla="*/ 29 h 78"/>
              <a:gd name="T22" fmla="*/ 33 w 70"/>
              <a:gd name="T23" fmla="*/ 46 h 78"/>
              <a:gd name="T24" fmla="*/ 36 w 70"/>
              <a:gd name="T25" fmla="*/ 49 h 78"/>
              <a:gd name="T26" fmla="*/ 50 w 70"/>
              <a:gd name="T27" fmla="*/ 49 h 78"/>
              <a:gd name="T28" fmla="*/ 36 w 70"/>
              <a:gd name="T29" fmla="*/ 20 h 78"/>
              <a:gd name="T30" fmla="*/ 62 w 70"/>
              <a:gd name="T31" fmla="*/ 46 h 78"/>
              <a:gd name="T32" fmla="*/ 36 w 70"/>
              <a:gd name="T33" fmla="*/ 71 h 78"/>
              <a:gd name="T34" fmla="*/ 11 w 70"/>
              <a:gd name="T35" fmla="*/ 46 h 78"/>
              <a:gd name="T36" fmla="*/ 36 w 70"/>
              <a:gd name="T37" fmla="*/ 20 h 78"/>
              <a:gd name="T38" fmla="*/ 36 w 70"/>
              <a:gd name="T39" fmla="*/ 78 h 78"/>
              <a:gd name="T40" fmla="*/ 69 w 70"/>
              <a:gd name="T41" fmla="*/ 46 h 78"/>
              <a:gd name="T42" fmla="*/ 36 w 70"/>
              <a:gd name="T43" fmla="*/ 13 h 78"/>
              <a:gd name="T44" fmla="*/ 4 w 70"/>
              <a:gd name="T45" fmla="*/ 46 h 78"/>
              <a:gd name="T46" fmla="*/ 36 w 70"/>
              <a:gd name="T47" fmla="*/ 78 h 78"/>
              <a:gd name="T48" fmla="*/ 42 w 70"/>
              <a:gd name="T49" fmla="*/ 9 h 78"/>
              <a:gd name="T50" fmla="*/ 62 w 70"/>
              <a:gd name="T51" fmla="*/ 6 h 78"/>
              <a:gd name="T52" fmla="*/ 67 w 70"/>
              <a:gd name="T53" fmla="*/ 24 h 78"/>
              <a:gd name="T54" fmla="*/ 42 w 70"/>
              <a:gd name="T55"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78">
                <a:moveTo>
                  <a:pt x="29" y="9"/>
                </a:moveTo>
                <a:cubicBezTo>
                  <a:pt x="24" y="3"/>
                  <a:pt x="17" y="0"/>
                  <a:pt x="9" y="6"/>
                </a:cubicBezTo>
                <a:cubicBezTo>
                  <a:pt x="0" y="11"/>
                  <a:pt x="0" y="19"/>
                  <a:pt x="5" y="26"/>
                </a:cubicBezTo>
                <a:cubicBezTo>
                  <a:pt x="10" y="17"/>
                  <a:pt x="19" y="11"/>
                  <a:pt x="29" y="9"/>
                </a:cubicBezTo>
                <a:moveTo>
                  <a:pt x="50" y="49"/>
                </a:moveTo>
                <a:cubicBezTo>
                  <a:pt x="52" y="49"/>
                  <a:pt x="54" y="48"/>
                  <a:pt x="54" y="46"/>
                </a:cubicBezTo>
                <a:cubicBezTo>
                  <a:pt x="54" y="44"/>
                  <a:pt x="52" y="42"/>
                  <a:pt x="50" y="42"/>
                </a:cubicBezTo>
                <a:cubicBezTo>
                  <a:pt x="40" y="42"/>
                  <a:pt x="40" y="42"/>
                  <a:pt x="40" y="42"/>
                </a:cubicBezTo>
                <a:cubicBezTo>
                  <a:pt x="40" y="29"/>
                  <a:pt x="40" y="29"/>
                  <a:pt x="40" y="29"/>
                </a:cubicBezTo>
                <a:cubicBezTo>
                  <a:pt x="40" y="27"/>
                  <a:pt x="38" y="25"/>
                  <a:pt x="36" y="25"/>
                </a:cubicBezTo>
                <a:cubicBezTo>
                  <a:pt x="34" y="25"/>
                  <a:pt x="33" y="27"/>
                  <a:pt x="33" y="29"/>
                </a:cubicBezTo>
                <a:cubicBezTo>
                  <a:pt x="33" y="46"/>
                  <a:pt x="33" y="46"/>
                  <a:pt x="33" y="46"/>
                </a:cubicBezTo>
                <a:cubicBezTo>
                  <a:pt x="33" y="48"/>
                  <a:pt x="34" y="49"/>
                  <a:pt x="36" y="49"/>
                </a:cubicBezTo>
                <a:lnTo>
                  <a:pt x="50" y="49"/>
                </a:lnTo>
                <a:close/>
                <a:moveTo>
                  <a:pt x="36" y="20"/>
                </a:moveTo>
                <a:cubicBezTo>
                  <a:pt x="50" y="20"/>
                  <a:pt x="62" y="32"/>
                  <a:pt x="62" y="46"/>
                </a:cubicBezTo>
                <a:cubicBezTo>
                  <a:pt x="62" y="60"/>
                  <a:pt x="50" y="71"/>
                  <a:pt x="36" y="71"/>
                </a:cubicBezTo>
                <a:cubicBezTo>
                  <a:pt x="22" y="71"/>
                  <a:pt x="11" y="60"/>
                  <a:pt x="11" y="46"/>
                </a:cubicBezTo>
                <a:cubicBezTo>
                  <a:pt x="11" y="32"/>
                  <a:pt x="22" y="20"/>
                  <a:pt x="36" y="20"/>
                </a:cubicBezTo>
                <a:moveTo>
                  <a:pt x="36" y="78"/>
                </a:moveTo>
                <a:cubicBezTo>
                  <a:pt x="54" y="78"/>
                  <a:pt x="69" y="64"/>
                  <a:pt x="69" y="46"/>
                </a:cubicBezTo>
                <a:cubicBezTo>
                  <a:pt x="69" y="28"/>
                  <a:pt x="54" y="13"/>
                  <a:pt x="36" y="13"/>
                </a:cubicBezTo>
                <a:cubicBezTo>
                  <a:pt x="18" y="13"/>
                  <a:pt x="4" y="28"/>
                  <a:pt x="4" y="46"/>
                </a:cubicBezTo>
                <a:cubicBezTo>
                  <a:pt x="4" y="64"/>
                  <a:pt x="18" y="78"/>
                  <a:pt x="36" y="78"/>
                </a:cubicBezTo>
                <a:moveTo>
                  <a:pt x="42" y="9"/>
                </a:moveTo>
                <a:cubicBezTo>
                  <a:pt x="47" y="3"/>
                  <a:pt x="54" y="0"/>
                  <a:pt x="62" y="6"/>
                </a:cubicBezTo>
                <a:cubicBezTo>
                  <a:pt x="70" y="11"/>
                  <a:pt x="70" y="18"/>
                  <a:pt x="67" y="24"/>
                </a:cubicBezTo>
                <a:cubicBezTo>
                  <a:pt x="61" y="16"/>
                  <a:pt x="52" y="10"/>
                  <a:pt x="42" y="9"/>
                </a:cubicBezTo>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70" name="Group 69"/>
          <p:cNvGrpSpPr/>
          <p:nvPr/>
        </p:nvGrpSpPr>
        <p:grpSpPr>
          <a:xfrm>
            <a:off x="6903277" y="2360613"/>
            <a:ext cx="1090309" cy="581070"/>
            <a:chOff x="9475898" y="2480441"/>
            <a:chExt cx="1090309" cy="581070"/>
          </a:xfrm>
        </p:grpSpPr>
        <p:sp>
          <p:nvSpPr>
            <p:cNvPr id="71" name="Rectangle 70"/>
            <p:cNvSpPr/>
            <p:nvPr/>
          </p:nvSpPr>
          <p:spPr>
            <a:xfrm>
              <a:off x="9804468" y="2558023"/>
              <a:ext cx="761739" cy="424730"/>
            </a:xfrm>
            <a:prstGeom prst="rect">
              <a:avLst/>
            </a:prstGeom>
          </p:spPr>
          <p:txBody>
            <a:bodyPr wrap="none" lIns="91436" tIns="45719" rIns="91436" bIns="45719">
              <a:spAutoFit/>
            </a:bodyPr>
            <a:lstStyle/>
            <a:p>
              <a:pPr defTabSz="1218937">
                <a:lnSpc>
                  <a:spcPct val="90000"/>
                </a:lnSpc>
                <a:spcBef>
                  <a:spcPct val="20000"/>
                </a:spcBef>
                <a:buSzPct val="90000"/>
                <a:defRPr/>
              </a:pPr>
              <a:r>
                <a:rPr lang="en-US" sz="1200" dirty="0" smtClean="0">
                  <a:gradFill>
                    <a:gsLst>
                      <a:gs pos="0">
                        <a:srgbClr val="595959"/>
                      </a:gs>
                      <a:gs pos="86000">
                        <a:srgbClr val="595959"/>
                      </a:gs>
                    </a:gsLst>
                    <a:lin ang="5400000" scaled="0"/>
                  </a:gradFill>
                </a:rPr>
                <a:t>Edge</a:t>
              </a:r>
              <a:br>
                <a:rPr lang="en-US" sz="1200" dirty="0" smtClean="0">
                  <a:gradFill>
                    <a:gsLst>
                      <a:gs pos="0">
                        <a:srgbClr val="595959"/>
                      </a:gs>
                      <a:gs pos="86000">
                        <a:srgbClr val="595959"/>
                      </a:gs>
                    </a:gsLst>
                    <a:lin ang="5400000" scaled="0"/>
                  </a:gradFill>
                </a:rPr>
              </a:br>
              <a:r>
                <a:rPr lang="en-US" sz="1200" dirty="0" smtClean="0">
                  <a:gradFill>
                    <a:gsLst>
                      <a:gs pos="0">
                        <a:srgbClr val="595959"/>
                      </a:gs>
                      <a:gs pos="86000">
                        <a:srgbClr val="595959"/>
                      </a:gs>
                    </a:gsLst>
                    <a:lin ang="5400000" scaled="0"/>
                  </a:gradFill>
                </a:rPr>
                <a:t>Location</a:t>
              </a:r>
              <a:endParaRPr lang="en-US" sz="1200" dirty="0">
                <a:gradFill>
                  <a:gsLst>
                    <a:gs pos="0">
                      <a:srgbClr val="595959"/>
                    </a:gs>
                    <a:gs pos="86000">
                      <a:srgbClr val="595959"/>
                    </a:gs>
                  </a:gsLst>
                  <a:lin ang="5400000" scaled="0"/>
                </a:gradFill>
              </a:endParaRPr>
            </a:p>
          </p:txBody>
        </p:sp>
        <p:sp>
          <p:nvSpPr>
            <p:cNvPr id="72" name="Freeform 6"/>
            <p:cNvSpPr>
              <a:spLocks noEditPoints="1"/>
            </p:cNvSpPr>
            <p:nvPr/>
          </p:nvSpPr>
          <p:spPr bwMode="auto">
            <a:xfrm>
              <a:off x="9475898" y="2480441"/>
              <a:ext cx="342463" cy="58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6" name="Group 75"/>
          <p:cNvGrpSpPr/>
          <p:nvPr/>
        </p:nvGrpSpPr>
        <p:grpSpPr>
          <a:xfrm>
            <a:off x="8204145" y="1898650"/>
            <a:ext cx="1090309" cy="581070"/>
            <a:chOff x="9475898" y="2480441"/>
            <a:chExt cx="1090309" cy="581070"/>
          </a:xfrm>
        </p:grpSpPr>
        <p:sp>
          <p:nvSpPr>
            <p:cNvPr id="77" name="Rectangle 76"/>
            <p:cNvSpPr/>
            <p:nvPr/>
          </p:nvSpPr>
          <p:spPr>
            <a:xfrm>
              <a:off x="9804468" y="2558023"/>
              <a:ext cx="761739" cy="424730"/>
            </a:xfrm>
            <a:prstGeom prst="rect">
              <a:avLst/>
            </a:prstGeom>
          </p:spPr>
          <p:txBody>
            <a:bodyPr wrap="none" lIns="91436" tIns="45719" rIns="91436" bIns="45719">
              <a:spAutoFit/>
            </a:bodyPr>
            <a:lstStyle/>
            <a:p>
              <a:pPr defTabSz="1218937">
                <a:lnSpc>
                  <a:spcPct val="90000"/>
                </a:lnSpc>
                <a:spcBef>
                  <a:spcPct val="20000"/>
                </a:spcBef>
                <a:buSzPct val="90000"/>
                <a:defRPr/>
              </a:pPr>
              <a:r>
                <a:rPr lang="en-US" sz="1200" dirty="0" smtClean="0">
                  <a:gradFill>
                    <a:gsLst>
                      <a:gs pos="0">
                        <a:srgbClr val="595959"/>
                      </a:gs>
                      <a:gs pos="86000">
                        <a:srgbClr val="595959"/>
                      </a:gs>
                    </a:gsLst>
                    <a:lin ang="5400000" scaled="0"/>
                  </a:gradFill>
                </a:rPr>
                <a:t>Edge</a:t>
              </a:r>
              <a:br>
                <a:rPr lang="en-US" sz="1200" dirty="0" smtClean="0">
                  <a:gradFill>
                    <a:gsLst>
                      <a:gs pos="0">
                        <a:srgbClr val="595959"/>
                      </a:gs>
                      <a:gs pos="86000">
                        <a:srgbClr val="595959"/>
                      </a:gs>
                    </a:gsLst>
                    <a:lin ang="5400000" scaled="0"/>
                  </a:gradFill>
                </a:rPr>
              </a:br>
              <a:r>
                <a:rPr lang="en-US" sz="1200" dirty="0" smtClean="0">
                  <a:gradFill>
                    <a:gsLst>
                      <a:gs pos="0">
                        <a:srgbClr val="595959"/>
                      </a:gs>
                      <a:gs pos="86000">
                        <a:srgbClr val="595959"/>
                      </a:gs>
                    </a:gsLst>
                    <a:lin ang="5400000" scaled="0"/>
                  </a:gradFill>
                </a:rPr>
                <a:t>Location</a:t>
              </a:r>
              <a:endParaRPr lang="en-US" sz="1200" dirty="0">
                <a:gradFill>
                  <a:gsLst>
                    <a:gs pos="0">
                      <a:srgbClr val="595959"/>
                    </a:gs>
                    <a:gs pos="86000">
                      <a:srgbClr val="595959"/>
                    </a:gs>
                  </a:gsLst>
                  <a:lin ang="5400000" scaled="0"/>
                </a:gradFill>
              </a:endParaRPr>
            </a:p>
          </p:txBody>
        </p:sp>
        <p:sp>
          <p:nvSpPr>
            <p:cNvPr id="78" name="Freeform 6"/>
            <p:cNvSpPr>
              <a:spLocks noEditPoints="1"/>
            </p:cNvSpPr>
            <p:nvPr/>
          </p:nvSpPr>
          <p:spPr bwMode="auto">
            <a:xfrm>
              <a:off x="9475898" y="2480441"/>
              <a:ext cx="342463" cy="58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79" name="Group 78"/>
          <p:cNvGrpSpPr/>
          <p:nvPr/>
        </p:nvGrpSpPr>
        <p:grpSpPr>
          <a:xfrm>
            <a:off x="9412835" y="2360613"/>
            <a:ext cx="1090309" cy="581070"/>
            <a:chOff x="9475898" y="2480441"/>
            <a:chExt cx="1090309" cy="581070"/>
          </a:xfrm>
        </p:grpSpPr>
        <p:sp>
          <p:nvSpPr>
            <p:cNvPr id="80" name="Rectangle 79"/>
            <p:cNvSpPr/>
            <p:nvPr/>
          </p:nvSpPr>
          <p:spPr>
            <a:xfrm>
              <a:off x="9804468" y="2558023"/>
              <a:ext cx="761739" cy="424730"/>
            </a:xfrm>
            <a:prstGeom prst="rect">
              <a:avLst/>
            </a:prstGeom>
          </p:spPr>
          <p:txBody>
            <a:bodyPr wrap="none" lIns="91436" tIns="45719" rIns="91436" bIns="45719">
              <a:spAutoFit/>
            </a:bodyPr>
            <a:lstStyle/>
            <a:p>
              <a:pPr defTabSz="1218937">
                <a:lnSpc>
                  <a:spcPct val="90000"/>
                </a:lnSpc>
                <a:spcBef>
                  <a:spcPct val="20000"/>
                </a:spcBef>
                <a:buSzPct val="90000"/>
                <a:defRPr/>
              </a:pPr>
              <a:r>
                <a:rPr lang="en-US" sz="1200" dirty="0" smtClean="0">
                  <a:gradFill>
                    <a:gsLst>
                      <a:gs pos="0">
                        <a:srgbClr val="595959"/>
                      </a:gs>
                      <a:gs pos="86000">
                        <a:srgbClr val="595959"/>
                      </a:gs>
                    </a:gsLst>
                    <a:lin ang="5400000" scaled="0"/>
                  </a:gradFill>
                </a:rPr>
                <a:t>Edge</a:t>
              </a:r>
              <a:br>
                <a:rPr lang="en-US" sz="1200" dirty="0" smtClean="0">
                  <a:gradFill>
                    <a:gsLst>
                      <a:gs pos="0">
                        <a:srgbClr val="595959"/>
                      </a:gs>
                      <a:gs pos="86000">
                        <a:srgbClr val="595959"/>
                      </a:gs>
                    </a:gsLst>
                    <a:lin ang="5400000" scaled="0"/>
                  </a:gradFill>
                </a:rPr>
              </a:br>
              <a:r>
                <a:rPr lang="en-US" sz="1200" dirty="0" smtClean="0">
                  <a:gradFill>
                    <a:gsLst>
                      <a:gs pos="0">
                        <a:srgbClr val="595959"/>
                      </a:gs>
                      <a:gs pos="86000">
                        <a:srgbClr val="595959"/>
                      </a:gs>
                    </a:gsLst>
                    <a:lin ang="5400000" scaled="0"/>
                  </a:gradFill>
                </a:rPr>
                <a:t>Location</a:t>
              </a:r>
              <a:endParaRPr lang="en-US" sz="1200" dirty="0">
                <a:gradFill>
                  <a:gsLst>
                    <a:gs pos="0">
                      <a:srgbClr val="595959"/>
                    </a:gs>
                    <a:gs pos="86000">
                      <a:srgbClr val="595959"/>
                    </a:gs>
                  </a:gsLst>
                  <a:lin ang="5400000" scaled="0"/>
                </a:gradFill>
              </a:endParaRPr>
            </a:p>
          </p:txBody>
        </p:sp>
        <p:sp>
          <p:nvSpPr>
            <p:cNvPr id="81" name="Freeform 6"/>
            <p:cNvSpPr>
              <a:spLocks noEditPoints="1"/>
            </p:cNvSpPr>
            <p:nvPr/>
          </p:nvSpPr>
          <p:spPr bwMode="auto">
            <a:xfrm>
              <a:off x="9475898" y="2480441"/>
              <a:ext cx="342463" cy="581070"/>
            </a:xfrm>
            <a:custGeom>
              <a:avLst/>
              <a:gdLst>
                <a:gd name="T0" fmla="*/ 192 w 221"/>
                <a:gd name="T1" fmla="*/ 0 h 374"/>
                <a:gd name="T2" fmla="*/ 192 w 221"/>
                <a:gd name="T3" fmla="*/ 0 h 374"/>
                <a:gd name="T4" fmla="*/ 221 w 221"/>
                <a:gd name="T5" fmla="*/ 29 h 374"/>
                <a:gd name="T6" fmla="*/ 221 w 221"/>
                <a:gd name="T7" fmla="*/ 345 h 374"/>
                <a:gd name="T8" fmla="*/ 192 w 221"/>
                <a:gd name="T9" fmla="*/ 374 h 374"/>
                <a:gd name="T10" fmla="*/ 29 w 221"/>
                <a:gd name="T11" fmla="*/ 374 h 374"/>
                <a:gd name="T12" fmla="*/ 0 w 221"/>
                <a:gd name="T13" fmla="*/ 345 h 374"/>
                <a:gd name="T14" fmla="*/ 0 w 221"/>
                <a:gd name="T15" fmla="*/ 29 h 374"/>
                <a:gd name="T16" fmla="*/ 29 w 221"/>
                <a:gd name="T17" fmla="*/ 0 h 374"/>
                <a:gd name="T18" fmla="*/ 192 w 221"/>
                <a:gd name="T19" fmla="*/ 0 h 374"/>
                <a:gd name="T20" fmla="*/ 181 w 221"/>
                <a:gd name="T21" fmla="*/ 311 h 374"/>
                <a:gd name="T22" fmla="*/ 49 w 221"/>
                <a:gd name="T23" fmla="*/ 311 h 374"/>
                <a:gd name="T24" fmla="*/ 38 w 221"/>
                <a:gd name="T25" fmla="*/ 299 h 374"/>
                <a:gd name="T26" fmla="*/ 49 w 221"/>
                <a:gd name="T27" fmla="*/ 288 h 374"/>
                <a:gd name="T28" fmla="*/ 181 w 221"/>
                <a:gd name="T29" fmla="*/ 288 h 374"/>
                <a:gd name="T30" fmla="*/ 193 w 221"/>
                <a:gd name="T31" fmla="*/ 299 h 374"/>
                <a:gd name="T32" fmla="*/ 181 w 221"/>
                <a:gd name="T33" fmla="*/ 311 h 374"/>
                <a:gd name="T34" fmla="*/ 181 w 221"/>
                <a:gd name="T35" fmla="*/ 258 h 374"/>
                <a:gd name="T36" fmla="*/ 49 w 221"/>
                <a:gd name="T37" fmla="*/ 258 h 374"/>
                <a:gd name="T38" fmla="*/ 38 w 221"/>
                <a:gd name="T39" fmla="*/ 246 h 374"/>
                <a:gd name="T40" fmla="*/ 49 w 221"/>
                <a:gd name="T41" fmla="*/ 235 h 374"/>
                <a:gd name="T42" fmla="*/ 181 w 221"/>
                <a:gd name="T43" fmla="*/ 235 h 374"/>
                <a:gd name="T44" fmla="*/ 193 w 221"/>
                <a:gd name="T45" fmla="*/ 246 h 374"/>
                <a:gd name="T46" fmla="*/ 181 w 221"/>
                <a:gd name="T47" fmla="*/ 258 h 374"/>
                <a:gd name="T48" fmla="*/ 177 w 221"/>
                <a:gd name="T49" fmla="*/ 194 h 374"/>
                <a:gd name="T50" fmla="*/ 161 w 221"/>
                <a:gd name="T51" fmla="*/ 178 h 374"/>
                <a:gd name="T52" fmla="*/ 177 w 221"/>
                <a:gd name="T53" fmla="*/ 162 h 374"/>
                <a:gd name="T54" fmla="*/ 193 w 221"/>
                <a:gd name="T55" fmla="*/ 178 h 374"/>
                <a:gd name="T56" fmla="*/ 177 w 221"/>
                <a:gd name="T57" fmla="*/ 19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74">
                  <a:moveTo>
                    <a:pt x="192" y="0"/>
                  </a:moveTo>
                  <a:cubicBezTo>
                    <a:pt x="192" y="0"/>
                    <a:pt x="192" y="0"/>
                    <a:pt x="192" y="0"/>
                  </a:cubicBezTo>
                  <a:cubicBezTo>
                    <a:pt x="208" y="0"/>
                    <a:pt x="221" y="13"/>
                    <a:pt x="221" y="29"/>
                  </a:cubicBezTo>
                  <a:cubicBezTo>
                    <a:pt x="221" y="29"/>
                    <a:pt x="221" y="29"/>
                    <a:pt x="221" y="345"/>
                  </a:cubicBezTo>
                  <a:cubicBezTo>
                    <a:pt x="221" y="361"/>
                    <a:pt x="208" y="374"/>
                    <a:pt x="192" y="374"/>
                  </a:cubicBezTo>
                  <a:cubicBezTo>
                    <a:pt x="192" y="374"/>
                    <a:pt x="192" y="374"/>
                    <a:pt x="29" y="374"/>
                  </a:cubicBezTo>
                  <a:cubicBezTo>
                    <a:pt x="12" y="374"/>
                    <a:pt x="0" y="361"/>
                    <a:pt x="0" y="345"/>
                  </a:cubicBezTo>
                  <a:cubicBezTo>
                    <a:pt x="0" y="345"/>
                    <a:pt x="0" y="345"/>
                    <a:pt x="0" y="29"/>
                  </a:cubicBezTo>
                  <a:cubicBezTo>
                    <a:pt x="0" y="13"/>
                    <a:pt x="12" y="0"/>
                    <a:pt x="29" y="0"/>
                  </a:cubicBezTo>
                  <a:lnTo>
                    <a:pt x="192" y="0"/>
                  </a:lnTo>
                  <a:close/>
                  <a:moveTo>
                    <a:pt x="181" y="311"/>
                  </a:moveTo>
                  <a:cubicBezTo>
                    <a:pt x="49" y="311"/>
                    <a:pt x="49" y="311"/>
                    <a:pt x="49" y="311"/>
                  </a:cubicBezTo>
                  <a:cubicBezTo>
                    <a:pt x="43" y="311"/>
                    <a:pt x="38" y="306"/>
                    <a:pt x="38" y="299"/>
                  </a:cubicBezTo>
                  <a:cubicBezTo>
                    <a:pt x="38" y="293"/>
                    <a:pt x="43" y="288"/>
                    <a:pt x="49" y="288"/>
                  </a:cubicBezTo>
                  <a:cubicBezTo>
                    <a:pt x="181" y="288"/>
                    <a:pt x="181" y="288"/>
                    <a:pt x="181" y="288"/>
                  </a:cubicBezTo>
                  <a:cubicBezTo>
                    <a:pt x="188" y="288"/>
                    <a:pt x="193" y="293"/>
                    <a:pt x="193" y="299"/>
                  </a:cubicBezTo>
                  <a:cubicBezTo>
                    <a:pt x="193" y="306"/>
                    <a:pt x="188" y="311"/>
                    <a:pt x="181" y="311"/>
                  </a:cubicBezTo>
                  <a:close/>
                  <a:moveTo>
                    <a:pt x="181" y="258"/>
                  </a:moveTo>
                  <a:cubicBezTo>
                    <a:pt x="49" y="258"/>
                    <a:pt x="49" y="258"/>
                    <a:pt x="49" y="258"/>
                  </a:cubicBezTo>
                  <a:cubicBezTo>
                    <a:pt x="43" y="258"/>
                    <a:pt x="38" y="253"/>
                    <a:pt x="38" y="246"/>
                  </a:cubicBezTo>
                  <a:cubicBezTo>
                    <a:pt x="38" y="240"/>
                    <a:pt x="43" y="235"/>
                    <a:pt x="49" y="235"/>
                  </a:cubicBezTo>
                  <a:cubicBezTo>
                    <a:pt x="181" y="235"/>
                    <a:pt x="181" y="235"/>
                    <a:pt x="181" y="235"/>
                  </a:cubicBezTo>
                  <a:cubicBezTo>
                    <a:pt x="188" y="235"/>
                    <a:pt x="193" y="240"/>
                    <a:pt x="193" y="246"/>
                  </a:cubicBezTo>
                  <a:cubicBezTo>
                    <a:pt x="193" y="253"/>
                    <a:pt x="188" y="258"/>
                    <a:pt x="181" y="258"/>
                  </a:cubicBezTo>
                  <a:close/>
                  <a:moveTo>
                    <a:pt x="177" y="194"/>
                  </a:moveTo>
                  <a:cubicBezTo>
                    <a:pt x="168" y="194"/>
                    <a:pt x="161" y="187"/>
                    <a:pt x="161" y="178"/>
                  </a:cubicBezTo>
                  <a:cubicBezTo>
                    <a:pt x="161" y="170"/>
                    <a:pt x="168" y="162"/>
                    <a:pt x="177" y="162"/>
                  </a:cubicBezTo>
                  <a:cubicBezTo>
                    <a:pt x="186" y="162"/>
                    <a:pt x="193" y="170"/>
                    <a:pt x="193" y="178"/>
                  </a:cubicBezTo>
                  <a:cubicBezTo>
                    <a:pt x="193" y="187"/>
                    <a:pt x="186" y="194"/>
                    <a:pt x="177" y="19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5540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xEl>
                                              <p:pRg st="1" end="1"/>
                                            </p:txEl>
                                          </p:spTgt>
                                        </p:tgtEl>
                                        <p:attrNameLst>
                                          <p:attrName>style.visibility</p:attrName>
                                        </p:attrNameLst>
                                      </p:cBhvr>
                                      <p:to>
                                        <p:strVal val="visible"/>
                                      </p:to>
                                    </p:set>
                                    <p:animEffect transition="in" filter="fade">
                                      <p:cBhvr>
                                        <p:cTn id="7" dur="500"/>
                                        <p:tgtEl>
                                          <p:spTgt spid="39">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fade">
                                      <p:cBhvr>
                                        <p:cTn id="11" dur="750"/>
                                        <p:tgtEl>
                                          <p:spTgt spid="5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2" nodeType="click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fade">
                                      <p:cBhvr>
                                        <p:cTn id="16" dur="500"/>
                                        <p:tgtEl>
                                          <p:spTgt spid="6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9">
                                            <p:txEl>
                                              <p:pRg st="2" end="2"/>
                                            </p:txEl>
                                          </p:spTgt>
                                        </p:tgtEl>
                                        <p:attrNameLst>
                                          <p:attrName>style.visibility</p:attrName>
                                        </p:attrNameLst>
                                      </p:cBhvr>
                                      <p:to>
                                        <p:strVal val="visible"/>
                                      </p:to>
                                    </p:set>
                                    <p:animEffect transition="in" filter="fade">
                                      <p:cBhvr>
                                        <p:cTn id="21" dur="500"/>
                                        <p:tgtEl>
                                          <p:spTgt spid="39">
                                            <p:txEl>
                                              <p:pRg st="2" end="2"/>
                                            </p:txEl>
                                          </p:spTgt>
                                        </p:tgtEl>
                                      </p:cBhvr>
                                    </p:animEffect>
                                  </p:childTnLst>
                                </p:cTn>
                              </p:par>
                              <p:par>
                                <p:cTn id="22" presetID="10" presetClass="exit" presetSubtype="0" fill="hold" grpId="3" nodeType="withEffect">
                                  <p:stCondLst>
                                    <p:cond delay="0"/>
                                  </p:stCondLst>
                                  <p:childTnLst>
                                    <p:animEffect transition="out" filter="fade">
                                      <p:cBhvr>
                                        <p:cTn id="23" dur="500"/>
                                        <p:tgtEl>
                                          <p:spTgt spid="61"/>
                                        </p:tgtEl>
                                      </p:cBhvr>
                                    </p:animEffect>
                                    <p:set>
                                      <p:cBhvr>
                                        <p:cTn id="24" dur="1" fill="hold">
                                          <p:stCondLst>
                                            <p:cond delay="499"/>
                                          </p:stCondLst>
                                        </p:cTn>
                                        <p:tgtEl>
                                          <p:spTgt spid="61"/>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500"/>
                                        <p:tgtEl>
                                          <p:spTgt spid="6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fade">
                                      <p:cBhvr>
                                        <p:cTn id="32" dur="500"/>
                                        <p:tgtEl>
                                          <p:spTgt spid="50"/>
                                        </p:tgtEl>
                                      </p:cBhvr>
                                    </p:animEffect>
                                  </p:childTnLst>
                                </p:cTn>
                              </p:par>
                              <p:par>
                                <p:cTn id="33" presetID="10" presetClass="exit" presetSubtype="0" fill="hold" grpId="1" nodeType="withEffect">
                                  <p:stCondLst>
                                    <p:cond delay="0"/>
                                  </p:stCondLst>
                                  <p:childTnLst>
                                    <p:animEffect transition="out" filter="fade">
                                      <p:cBhvr>
                                        <p:cTn id="34" dur="500"/>
                                        <p:tgtEl>
                                          <p:spTgt spid="62"/>
                                        </p:tgtEl>
                                      </p:cBhvr>
                                    </p:animEffect>
                                    <p:set>
                                      <p:cBhvr>
                                        <p:cTn id="35" dur="1" fill="hold">
                                          <p:stCondLst>
                                            <p:cond delay="499"/>
                                          </p:stCondLst>
                                        </p:cTn>
                                        <p:tgtEl>
                                          <p:spTgt spid="62"/>
                                        </p:tgtEl>
                                        <p:attrNameLst>
                                          <p:attrName>style.visibility</p:attrName>
                                        </p:attrNameLst>
                                      </p:cBhvr>
                                      <p:to>
                                        <p:strVal val="hidden"/>
                                      </p:to>
                                    </p:set>
                                  </p:childTnLst>
                                </p:cTn>
                              </p:par>
                              <p:par>
                                <p:cTn id="36" presetID="10" presetClass="entr" presetSubtype="0" fill="hold" grpId="0" nodeType="withEffect">
                                  <p:stCondLst>
                                    <p:cond delay="0"/>
                                  </p:stCondLst>
                                  <p:childTnLst>
                                    <p:set>
                                      <p:cBhvr>
                                        <p:cTn id="37" dur="1" fill="hold">
                                          <p:stCondLst>
                                            <p:cond delay="0"/>
                                          </p:stCondLst>
                                        </p:cTn>
                                        <p:tgtEl>
                                          <p:spTgt spid="63"/>
                                        </p:tgtEl>
                                        <p:attrNameLst>
                                          <p:attrName>style.visibility</p:attrName>
                                        </p:attrNameLst>
                                      </p:cBhvr>
                                      <p:to>
                                        <p:strVal val="visible"/>
                                      </p:to>
                                    </p:set>
                                    <p:animEffect transition="in" filter="fade">
                                      <p:cBhvr>
                                        <p:cTn id="38" dur="500"/>
                                        <p:tgtEl>
                                          <p:spTgt spid="6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63"/>
                                        </p:tgtEl>
                                      </p:cBhvr>
                                    </p:animEffect>
                                    <p:set>
                                      <p:cBhvr>
                                        <p:cTn id="43" dur="1" fill="hold">
                                          <p:stCondLst>
                                            <p:cond delay="499"/>
                                          </p:stCondLst>
                                        </p:cTn>
                                        <p:tgtEl>
                                          <p:spTgt spid="6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fade">
                                      <p:cBhvr>
                                        <p:cTn id="48" dur="500"/>
                                        <p:tgtEl>
                                          <p:spTgt spid="4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1"/>
                                        </p:tgtEl>
                                        <p:attrNameLst>
                                          <p:attrName>style.visibility</p:attrName>
                                        </p:attrNameLst>
                                      </p:cBhvr>
                                      <p:to>
                                        <p:strVal val="visible"/>
                                      </p:to>
                                    </p:set>
                                    <p:animEffect transition="in" filter="fade">
                                      <p:cBhvr>
                                        <p:cTn id="53" dur="500"/>
                                        <p:tgtEl>
                                          <p:spTgt spid="6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fade">
                                      <p:cBhvr>
                                        <p:cTn id="58" dur="500"/>
                                        <p:tgtEl>
                                          <p:spTgt spid="53"/>
                                        </p:tgtEl>
                                      </p:cBhvr>
                                    </p:animEffect>
                                  </p:childTnLst>
                                </p:cTn>
                              </p:par>
                              <p:par>
                                <p:cTn id="59" presetID="10" presetClass="exit" presetSubtype="0" fill="hold" grpId="1" nodeType="withEffect">
                                  <p:stCondLst>
                                    <p:cond delay="0"/>
                                  </p:stCondLst>
                                  <p:childTnLst>
                                    <p:animEffect transition="out" filter="fade">
                                      <p:cBhvr>
                                        <p:cTn id="60" dur="500"/>
                                        <p:tgtEl>
                                          <p:spTgt spid="61"/>
                                        </p:tgtEl>
                                      </p:cBhvr>
                                    </p:animEffect>
                                    <p:set>
                                      <p:cBhvr>
                                        <p:cTn id="61" dur="1" fill="hold">
                                          <p:stCondLst>
                                            <p:cond delay="499"/>
                                          </p:stCondLst>
                                        </p:cTn>
                                        <p:tgtEl>
                                          <p:spTgt spid="61"/>
                                        </p:tgtEl>
                                        <p:attrNameLst>
                                          <p:attrName>style.visibility</p:attrName>
                                        </p:attrNameLst>
                                      </p:cBhvr>
                                      <p:to>
                                        <p:strVal val="hidden"/>
                                      </p:to>
                                    </p:set>
                                  </p:childTnLst>
                                </p:cTn>
                              </p:par>
                            </p:childTnLst>
                          </p:cTn>
                        </p:par>
                        <p:par>
                          <p:cTn id="62" fill="hold">
                            <p:stCondLst>
                              <p:cond delay="500"/>
                            </p:stCondLst>
                            <p:childTnLst>
                              <p:par>
                                <p:cTn id="63" presetID="10" presetClass="entr" presetSubtype="0" fill="hold" nodeType="afterEffect">
                                  <p:stCondLst>
                                    <p:cond delay="0"/>
                                  </p:stCondLst>
                                  <p:childTnLst>
                                    <p:set>
                                      <p:cBhvr>
                                        <p:cTn id="64" dur="1" fill="hold">
                                          <p:stCondLst>
                                            <p:cond delay="0"/>
                                          </p:stCondLst>
                                        </p:cTn>
                                        <p:tgtEl>
                                          <p:spTgt spid="54"/>
                                        </p:tgtEl>
                                        <p:attrNameLst>
                                          <p:attrName>style.visibility</p:attrName>
                                        </p:attrNameLst>
                                      </p:cBhvr>
                                      <p:to>
                                        <p:strVal val="visible"/>
                                      </p:to>
                                    </p:set>
                                    <p:animEffect transition="in" filter="fade">
                                      <p:cBhvr>
                                        <p:cTn id="65" dur="500"/>
                                        <p:tgtEl>
                                          <p:spTgt spid="5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fade">
                                      <p:cBhvr>
                                        <p:cTn id="68" dur="500"/>
                                        <p:tgtEl>
                                          <p:spTgt spid="55"/>
                                        </p:tgtEl>
                                      </p:cBhvr>
                                    </p:animEffect>
                                  </p:childTnLst>
                                </p:cTn>
                              </p:par>
                              <p:par>
                                <p:cTn id="69" presetID="0" presetClass="path" presetSubtype="0" decel="100000" fill="hold" grpId="1" nodeType="withEffect">
                                  <p:stCondLst>
                                    <p:cond delay="0"/>
                                  </p:stCondLst>
                                  <p:childTnLst>
                                    <p:animMotion origin="layout" path="M -4.16938E-6 4.81481E-6 L -0.11413 -0.41042 " pathEditMode="relative" rAng="0" ptsTypes="AA">
                                      <p:cBhvr>
                                        <p:cTn id="70" dur="1000" fill="hold"/>
                                        <p:tgtEl>
                                          <p:spTgt spid="55"/>
                                        </p:tgtEl>
                                        <p:attrNameLst>
                                          <p:attrName>ppt_x</p:attrName>
                                          <p:attrName>ppt_y</p:attrName>
                                        </p:attrNameLst>
                                      </p:cBhvr>
                                      <p:rCtr x="-5707" y="-20532"/>
                                    </p:animMotion>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68"/>
                                        </p:tgtEl>
                                        <p:attrNameLst>
                                          <p:attrName>style.visibility</p:attrName>
                                        </p:attrNameLst>
                                      </p:cBhvr>
                                      <p:to>
                                        <p:strVal val="visible"/>
                                      </p:to>
                                    </p:set>
                                    <p:animEffect transition="in" filter="fade">
                                      <p:cBhvr>
                                        <p:cTn id="75" dur="500"/>
                                        <p:tgtEl>
                                          <p:spTgt spid="68"/>
                                        </p:tgtEl>
                                      </p:cBhvr>
                                    </p:animEffect>
                                  </p:childTnLst>
                                </p:cTn>
                              </p:par>
                              <p:par>
                                <p:cTn id="76" presetID="10" presetClass="entr" presetSubtype="0" fill="hold" nodeType="withEffect">
                                  <p:stCondLst>
                                    <p:cond delay="0"/>
                                  </p:stCondLst>
                                  <p:childTnLst>
                                    <p:set>
                                      <p:cBhvr>
                                        <p:cTn id="77" dur="1" fill="hold">
                                          <p:stCondLst>
                                            <p:cond delay="0"/>
                                          </p:stCondLst>
                                        </p:cTn>
                                        <p:tgtEl>
                                          <p:spTgt spid="60">
                                            <p:txEl>
                                              <p:pRg st="0" end="0"/>
                                            </p:txEl>
                                          </p:spTgt>
                                        </p:tgtEl>
                                        <p:attrNameLst>
                                          <p:attrName>style.visibility</p:attrName>
                                        </p:attrNameLst>
                                      </p:cBhvr>
                                      <p:to>
                                        <p:strVal val="visible"/>
                                      </p:to>
                                    </p:set>
                                    <p:animEffect transition="in" filter="fade">
                                      <p:cBhvr>
                                        <p:cTn id="78" dur="500"/>
                                        <p:tgtEl>
                                          <p:spTgt spid="60">
                                            <p:txEl>
                                              <p:pRg st="0" end="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57"/>
                                        </p:tgtEl>
                                        <p:attrNameLst>
                                          <p:attrName>style.visibility</p:attrName>
                                        </p:attrNameLst>
                                      </p:cBhvr>
                                      <p:to>
                                        <p:strVal val="visible"/>
                                      </p:to>
                                    </p:set>
                                    <p:animEffect transition="in" filter="fade">
                                      <p:cBhvr>
                                        <p:cTn id="83" dur="500"/>
                                        <p:tgtEl>
                                          <p:spTgt spid="57"/>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nodeType="clickEffect">
                                  <p:stCondLst>
                                    <p:cond delay="0"/>
                                  </p:stCondLst>
                                  <p:childTnLst>
                                    <p:animEffect transition="out" filter="fade">
                                      <p:cBhvr>
                                        <p:cTn id="87" dur="500"/>
                                        <p:tgtEl>
                                          <p:spTgt spid="57"/>
                                        </p:tgtEl>
                                      </p:cBhvr>
                                    </p:animEffect>
                                    <p:set>
                                      <p:cBhvr>
                                        <p:cTn id="88" dur="1" fill="hold">
                                          <p:stCondLst>
                                            <p:cond delay="499"/>
                                          </p:stCondLst>
                                        </p:cTn>
                                        <p:tgtEl>
                                          <p:spTgt spid="57"/>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49"/>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500"/>
                                        <p:tgtEl>
                                          <p:spTgt spid="53"/>
                                        </p:tgtEl>
                                      </p:cBhvr>
                                    </p:animEffect>
                                    <p:set>
                                      <p:cBhvr>
                                        <p:cTn id="93" dur="1" fill="hold">
                                          <p:stCondLst>
                                            <p:cond delay="499"/>
                                          </p:stCondLst>
                                        </p:cTn>
                                        <p:tgtEl>
                                          <p:spTgt spid="53"/>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500"/>
                                        <p:tgtEl>
                                          <p:spTgt spid="54"/>
                                        </p:tgtEl>
                                      </p:cBhvr>
                                    </p:animEffect>
                                    <p:set>
                                      <p:cBhvr>
                                        <p:cTn id="96" dur="1" fill="hold">
                                          <p:stCondLst>
                                            <p:cond delay="499"/>
                                          </p:stCondLst>
                                        </p:cTn>
                                        <p:tgtEl>
                                          <p:spTgt spid="54"/>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49"/>
                                        </p:tgtEl>
                                        <p:attrNameLst>
                                          <p:attrName>style.visibility</p:attrName>
                                        </p:attrNameLst>
                                      </p:cBhvr>
                                      <p:to>
                                        <p:strVal val="visible"/>
                                      </p:to>
                                    </p:set>
                                    <p:animEffect transition="in" filter="fade">
                                      <p:cBhvr>
                                        <p:cTn id="101" dur="500"/>
                                        <p:tgtEl>
                                          <p:spTgt spid="49"/>
                                        </p:tgtEl>
                                      </p:cBhvr>
                                    </p:animEffect>
                                  </p:childTnLst>
                                </p:cTn>
                              </p:par>
                            </p:childTnLst>
                          </p:cTn>
                        </p:par>
                        <p:par>
                          <p:cTn id="102" fill="hold">
                            <p:stCondLst>
                              <p:cond delay="500"/>
                            </p:stCondLst>
                            <p:childTnLst>
                              <p:par>
                                <p:cTn id="103" presetID="26" presetClass="emph" presetSubtype="0" fill="hold" grpId="2" nodeType="afterEffect">
                                  <p:stCondLst>
                                    <p:cond delay="0"/>
                                  </p:stCondLst>
                                  <p:childTnLst>
                                    <p:animEffect transition="out" filter="fade">
                                      <p:cBhvr>
                                        <p:cTn id="104" dur="500" tmFilter="0, 0; .2, .5; .8, .5; 1, 0"/>
                                        <p:tgtEl>
                                          <p:spTgt spid="55"/>
                                        </p:tgtEl>
                                      </p:cBhvr>
                                    </p:animEffect>
                                    <p:animScale>
                                      <p:cBhvr>
                                        <p:cTn id="105" dur="250" autoRev="1" fill="hold"/>
                                        <p:tgtEl>
                                          <p:spTgt spid="55"/>
                                        </p:tgtEl>
                                      </p:cBhvr>
                                      <p:by x="105000" y="105000"/>
                                    </p:animScale>
                                  </p:childTnLst>
                                </p:cTn>
                              </p:par>
                            </p:childTnLst>
                          </p:cTn>
                        </p:par>
                        <p:par>
                          <p:cTn id="106" fill="hold">
                            <p:stCondLst>
                              <p:cond delay="1000"/>
                            </p:stCondLst>
                            <p:childTnLst>
                              <p:par>
                                <p:cTn id="107" presetID="10" presetClass="entr" presetSubtype="0" fill="hold" nodeType="afterEffect">
                                  <p:stCondLst>
                                    <p:cond delay="0"/>
                                  </p:stCondLst>
                                  <p:childTnLst>
                                    <p:set>
                                      <p:cBhvr>
                                        <p:cTn id="108" dur="1" fill="hold">
                                          <p:stCondLst>
                                            <p:cond delay="0"/>
                                          </p:stCondLst>
                                        </p:cTn>
                                        <p:tgtEl>
                                          <p:spTgt spid="57"/>
                                        </p:tgtEl>
                                        <p:attrNameLst>
                                          <p:attrName>style.visibility</p:attrName>
                                        </p:attrNameLst>
                                      </p:cBhvr>
                                      <p:to>
                                        <p:strVal val="visible"/>
                                      </p:to>
                                    </p:set>
                                    <p:animEffect transition="in" filter="fade">
                                      <p:cBhvr>
                                        <p:cTn id="109" dur="500"/>
                                        <p:tgtEl>
                                          <p:spTgt spid="57"/>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xit" presetSubtype="0" fill="hold" nodeType="clickEffect">
                                  <p:stCondLst>
                                    <p:cond delay="0"/>
                                  </p:stCondLst>
                                  <p:childTnLst>
                                    <p:animEffect transition="out" filter="fade">
                                      <p:cBhvr>
                                        <p:cTn id="113" dur="500"/>
                                        <p:tgtEl>
                                          <p:spTgt spid="57"/>
                                        </p:tgtEl>
                                      </p:cBhvr>
                                    </p:animEffect>
                                    <p:set>
                                      <p:cBhvr>
                                        <p:cTn id="114" dur="1" fill="hold">
                                          <p:stCondLst>
                                            <p:cond delay="499"/>
                                          </p:stCondLst>
                                        </p:cTn>
                                        <p:tgtEl>
                                          <p:spTgt spid="57"/>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49"/>
                                        </p:tgtEl>
                                      </p:cBhvr>
                                    </p:animEffect>
                                    <p:set>
                                      <p:cBhvr>
                                        <p:cTn id="117" dur="1" fill="hold">
                                          <p:stCondLst>
                                            <p:cond delay="499"/>
                                          </p:stCondLst>
                                        </p:cTn>
                                        <p:tgtEl>
                                          <p:spTgt spid="49"/>
                                        </p:tgtEl>
                                        <p:attrNameLst>
                                          <p:attrName>style.visibility</p:attrName>
                                        </p:attrNameLst>
                                      </p:cBhvr>
                                      <p:to>
                                        <p:strVal val="hidden"/>
                                      </p:to>
                                    </p:set>
                                  </p:childTnLst>
                                </p:cTn>
                              </p:par>
                            </p:childTnLst>
                          </p:cTn>
                        </p:par>
                        <p:par>
                          <p:cTn id="118" fill="hold">
                            <p:stCondLst>
                              <p:cond delay="500"/>
                            </p:stCondLst>
                            <p:childTnLst>
                              <p:par>
                                <p:cTn id="119" presetID="10" presetClass="exit" presetSubtype="0" fill="hold" grpId="1" nodeType="afterEffect">
                                  <p:stCondLst>
                                    <p:cond delay="0"/>
                                  </p:stCondLst>
                                  <p:childTnLst>
                                    <p:animEffect transition="out" filter="fade">
                                      <p:cBhvr>
                                        <p:cTn id="120" dur="500"/>
                                        <p:tgtEl>
                                          <p:spTgt spid="68"/>
                                        </p:tgtEl>
                                      </p:cBhvr>
                                    </p:animEffect>
                                    <p:set>
                                      <p:cBhvr>
                                        <p:cTn id="121" dur="1" fill="hold">
                                          <p:stCondLst>
                                            <p:cond delay="499"/>
                                          </p:stCondLst>
                                        </p:cTn>
                                        <p:tgtEl>
                                          <p:spTgt spid="68"/>
                                        </p:tgtEl>
                                        <p:attrNameLst>
                                          <p:attrName>style.visibility</p:attrName>
                                        </p:attrNameLst>
                                      </p:cBhvr>
                                      <p:to>
                                        <p:strVal val="hidden"/>
                                      </p:to>
                                    </p:set>
                                  </p:childTnLst>
                                </p:cTn>
                              </p:par>
                              <p:par>
                                <p:cTn id="122" presetID="10" presetClass="exit" presetSubtype="0" fill="hold" grpId="0" nodeType="withEffect">
                                  <p:stCondLst>
                                    <p:cond delay="0"/>
                                  </p:stCondLst>
                                  <p:childTnLst>
                                    <p:animEffect transition="out" filter="fade">
                                      <p:cBhvr>
                                        <p:cTn id="123" dur="500"/>
                                        <p:tgtEl>
                                          <p:spTgt spid="60">
                                            <p:txEl>
                                              <p:pRg st="0" end="0"/>
                                            </p:txEl>
                                          </p:spTgt>
                                        </p:tgtEl>
                                      </p:cBhvr>
                                    </p:animEffect>
                                    <p:set>
                                      <p:cBhvr>
                                        <p:cTn id="124" dur="1" fill="hold">
                                          <p:stCondLst>
                                            <p:cond delay="499"/>
                                          </p:stCondLst>
                                        </p:cTn>
                                        <p:tgtEl>
                                          <p:spTgt spid="60">
                                            <p:txEl>
                                              <p:pRg st="0" end="0"/>
                                            </p:txEl>
                                          </p:spTgt>
                                        </p:tgtEl>
                                        <p:attrNameLst>
                                          <p:attrName>style.visibility</p:attrName>
                                        </p:attrNameLst>
                                      </p:cBhvr>
                                      <p:to>
                                        <p:strVal val="hidden"/>
                                      </p:to>
                                    </p:set>
                                  </p:childTnLst>
                                </p:cTn>
                              </p:par>
                              <p:par>
                                <p:cTn id="125" presetID="10" presetClass="exit" presetSubtype="0" fill="hold" grpId="3" nodeType="withEffect">
                                  <p:stCondLst>
                                    <p:cond delay="0"/>
                                  </p:stCondLst>
                                  <p:childTnLst>
                                    <p:animEffect transition="out" filter="fade">
                                      <p:cBhvr>
                                        <p:cTn id="126" dur="500"/>
                                        <p:tgtEl>
                                          <p:spTgt spid="55"/>
                                        </p:tgtEl>
                                      </p:cBhvr>
                                    </p:animEffect>
                                    <p:set>
                                      <p:cBhvr>
                                        <p:cTn id="127" dur="1" fill="hold">
                                          <p:stCondLst>
                                            <p:cond delay="499"/>
                                          </p:stCondLst>
                                        </p:cTn>
                                        <p:tgtEl>
                                          <p:spTgt spid="55"/>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49"/>
                                        </p:tgtEl>
                                        <p:attrNameLst>
                                          <p:attrName>style.visibility</p:attrName>
                                        </p:attrNameLst>
                                      </p:cBhvr>
                                      <p:to>
                                        <p:strVal val="visible"/>
                                      </p:to>
                                    </p:set>
                                    <p:animEffect transition="in" filter="fade">
                                      <p:cBhvr>
                                        <p:cTn id="132" dur="500"/>
                                        <p:tgtEl>
                                          <p:spTgt spid="49"/>
                                        </p:tgtEl>
                                      </p:cBhvr>
                                    </p:animEffect>
                                  </p:childTnLst>
                                </p:cTn>
                              </p:par>
                            </p:childTnLst>
                          </p:cTn>
                        </p:par>
                        <p:par>
                          <p:cTn id="133" fill="hold">
                            <p:stCondLst>
                              <p:cond delay="500"/>
                            </p:stCondLst>
                            <p:childTnLst>
                              <p:par>
                                <p:cTn id="134" presetID="10" presetClass="entr" presetSubtype="0" fill="hold" nodeType="afterEffect">
                                  <p:stCondLst>
                                    <p:cond delay="0"/>
                                  </p:stCondLst>
                                  <p:childTnLst>
                                    <p:set>
                                      <p:cBhvr>
                                        <p:cTn id="135" dur="1" fill="hold">
                                          <p:stCondLst>
                                            <p:cond delay="0"/>
                                          </p:stCondLst>
                                        </p:cTn>
                                        <p:tgtEl>
                                          <p:spTgt spid="53"/>
                                        </p:tgtEl>
                                        <p:attrNameLst>
                                          <p:attrName>style.visibility</p:attrName>
                                        </p:attrNameLst>
                                      </p:cBhvr>
                                      <p:to>
                                        <p:strVal val="visible"/>
                                      </p:to>
                                    </p:set>
                                    <p:animEffect transition="in" filter="fade">
                                      <p:cBhvr>
                                        <p:cTn id="136" dur="500"/>
                                        <p:tgtEl>
                                          <p:spTgt spid="53"/>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54"/>
                                        </p:tgtEl>
                                        <p:attrNameLst>
                                          <p:attrName>style.visibility</p:attrName>
                                        </p:attrNameLst>
                                      </p:cBhvr>
                                      <p:to>
                                        <p:strVal val="visible"/>
                                      </p:to>
                                    </p:set>
                                    <p:animEffect transition="in" filter="fade">
                                      <p:cBhvr>
                                        <p:cTn id="141" dur="500"/>
                                        <p:tgtEl>
                                          <p:spTgt spid="54"/>
                                        </p:tgtEl>
                                      </p:cBhvr>
                                    </p:animEffect>
                                  </p:childTnLst>
                                </p:cTn>
                              </p:par>
                            </p:childTnLst>
                          </p:cTn>
                        </p:par>
                        <p:par>
                          <p:cTn id="142" fill="hold">
                            <p:stCondLst>
                              <p:cond delay="500"/>
                            </p:stCondLst>
                            <p:childTnLst>
                              <p:par>
                                <p:cTn id="143" presetID="1" presetClass="entr" presetSubtype="0" fill="hold" grpId="0" nodeType="afterEffect">
                                  <p:stCondLst>
                                    <p:cond delay="0"/>
                                  </p:stCondLst>
                                  <p:childTnLst>
                                    <p:set>
                                      <p:cBhvr>
                                        <p:cTn id="144" dur="1" fill="hold">
                                          <p:stCondLst>
                                            <p:cond delay="0"/>
                                          </p:stCondLst>
                                        </p:cTn>
                                        <p:tgtEl>
                                          <p:spTgt spid="59"/>
                                        </p:tgtEl>
                                        <p:attrNameLst>
                                          <p:attrName>style.visibility</p:attrName>
                                        </p:attrNameLst>
                                      </p:cBhvr>
                                      <p:to>
                                        <p:strVal val="visible"/>
                                      </p:to>
                                    </p:set>
                                  </p:childTnLst>
                                </p:cTn>
                              </p:par>
                            </p:childTnLst>
                          </p:cTn>
                        </p:par>
                        <p:par>
                          <p:cTn id="145" fill="hold">
                            <p:stCondLst>
                              <p:cond delay="500"/>
                            </p:stCondLst>
                            <p:childTnLst>
                              <p:par>
                                <p:cTn id="146" presetID="0" presetClass="path" presetSubtype="0" accel="50000" decel="50000" fill="hold" grpId="1" nodeType="afterEffect">
                                  <p:stCondLst>
                                    <p:cond delay="0"/>
                                  </p:stCondLst>
                                  <p:childTnLst>
                                    <p:animMotion origin="layout" path="M -4.9759E-7 -3.7037E-7 L -0.10225 -0.40509 " pathEditMode="relative" rAng="0" ptsTypes="AA">
                                      <p:cBhvr>
                                        <p:cTn id="147" dur="750" fill="hold"/>
                                        <p:tgtEl>
                                          <p:spTgt spid="59"/>
                                        </p:tgtEl>
                                        <p:attrNameLst>
                                          <p:attrName>ppt_x</p:attrName>
                                          <p:attrName>ppt_y</p:attrName>
                                        </p:attrNameLst>
                                      </p:cBhvr>
                                      <p:rCtr x="-5119" y="-20255"/>
                                    </p:animMotion>
                                  </p:childTnLst>
                                </p:cTn>
                              </p:par>
                            </p:childTnLst>
                          </p:cTn>
                        </p:par>
                        <p:par>
                          <p:cTn id="148" fill="hold">
                            <p:stCondLst>
                              <p:cond delay="1250"/>
                            </p:stCondLst>
                            <p:childTnLst>
                              <p:par>
                                <p:cTn id="149" presetID="10" presetClass="entr" presetSubtype="0" fill="hold" grpId="2" nodeType="afterEffect">
                                  <p:stCondLst>
                                    <p:cond delay="0"/>
                                  </p:stCondLst>
                                  <p:childTnLst>
                                    <p:set>
                                      <p:cBhvr>
                                        <p:cTn id="150" dur="1" fill="hold">
                                          <p:stCondLst>
                                            <p:cond delay="0"/>
                                          </p:stCondLst>
                                        </p:cTn>
                                        <p:tgtEl>
                                          <p:spTgt spid="68"/>
                                        </p:tgtEl>
                                        <p:attrNameLst>
                                          <p:attrName>style.visibility</p:attrName>
                                        </p:attrNameLst>
                                      </p:cBhvr>
                                      <p:to>
                                        <p:strVal val="visible"/>
                                      </p:to>
                                    </p:set>
                                    <p:animEffect transition="in" filter="fade">
                                      <p:cBhvr>
                                        <p:cTn id="151" dur="500"/>
                                        <p:tgtEl>
                                          <p:spTgt spid="68"/>
                                        </p:tgtEl>
                                      </p:cBhvr>
                                    </p:animEffect>
                                  </p:childTnLst>
                                </p:cTn>
                              </p:par>
                              <p:par>
                                <p:cTn id="152" presetID="10" presetClass="entr" presetSubtype="0" fill="hold" grpId="1" nodeType="withEffect">
                                  <p:stCondLst>
                                    <p:cond delay="0"/>
                                  </p:stCondLst>
                                  <p:childTnLst>
                                    <p:set>
                                      <p:cBhvr>
                                        <p:cTn id="153" dur="1" fill="hold">
                                          <p:stCondLst>
                                            <p:cond delay="0"/>
                                          </p:stCondLst>
                                        </p:cTn>
                                        <p:tgtEl>
                                          <p:spTgt spid="60">
                                            <p:txEl>
                                              <p:pRg st="0" end="0"/>
                                            </p:txEl>
                                          </p:spTgt>
                                        </p:tgtEl>
                                        <p:attrNameLst>
                                          <p:attrName>style.visibility</p:attrName>
                                        </p:attrNameLst>
                                      </p:cBhvr>
                                      <p:to>
                                        <p:strVal val="visible"/>
                                      </p:to>
                                    </p:set>
                                    <p:animEffect transition="in" filter="fade">
                                      <p:cBhvr>
                                        <p:cTn id="154" dur="500"/>
                                        <p:tgtEl>
                                          <p:spTgt spid="60">
                                            <p:txEl>
                                              <p:pRg st="0" end="0"/>
                                            </p:txEl>
                                          </p:spTgt>
                                        </p:tgtEl>
                                      </p:cBhvr>
                                    </p:animEffect>
                                  </p:childTnLst>
                                </p:cTn>
                              </p:par>
                            </p:childTnLst>
                          </p:cTn>
                        </p:par>
                        <p:par>
                          <p:cTn id="155" fill="hold">
                            <p:stCondLst>
                              <p:cond delay="1750"/>
                            </p:stCondLst>
                            <p:childTnLst>
                              <p:par>
                                <p:cTn id="156" presetID="10" presetClass="entr" presetSubtype="0" fill="hold" nodeType="afterEffect">
                                  <p:stCondLst>
                                    <p:cond delay="0"/>
                                  </p:stCondLst>
                                  <p:childTnLst>
                                    <p:set>
                                      <p:cBhvr>
                                        <p:cTn id="157" dur="1" fill="hold">
                                          <p:stCondLst>
                                            <p:cond delay="0"/>
                                          </p:stCondLst>
                                        </p:cTn>
                                        <p:tgtEl>
                                          <p:spTgt spid="57"/>
                                        </p:tgtEl>
                                        <p:attrNameLst>
                                          <p:attrName>style.visibility</p:attrName>
                                        </p:attrNameLst>
                                      </p:cBhvr>
                                      <p:to>
                                        <p:strVal val="visible"/>
                                      </p:to>
                                    </p:set>
                                    <p:animEffect transition="in" filter="fade">
                                      <p:cBhvr>
                                        <p:cTn id="158" dur="500"/>
                                        <p:tgtEl>
                                          <p:spTgt spid="57"/>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xit" presetSubtype="0" fill="hold" nodeType="clickEffect">
                                  <p:stCondLst>
                                    <p:cond delay="0"/>
                                  </p:stCondLst>
                                  <p:childTnLst>
                                    <p:animEffect transition="out" filter="fade">
                                      <p:cBhvr>
                                        <p:cTn id="162" dur="500"/>
                                        <p:tgtEl>
                                          <p:spTgt spid="54"/>
                                        </p:tgtEl>
                                      </p:cBhvr>
                                    </p:animEffect>
                                    <p:set>
                                      <p:cBhvr>
                                        <p:cTn id="163" dur="1" fill="hold">
                                          <p:stCondLst>
                                            <p:cond delay="499"/>
                                          </p:stCondLst>
                                        </p:cTn>
                                        <p:tgtEl>
                                          <p:spTgt spid="54"/>
                                        </p:tgtEl>
                                        <p:attrNameLst>
                                          <p:attrName>style.visibility</p:attrName>
                                        </p:attrNameLst>
                                      </p:cBhvr>
                                      <p:to>
                                        <p:strVal val="hidden"/>
                                      </p:to>
                                    </p:set>
                                  </p:childTnLst>
                                </p:cTn>
                              </p:par>
                              <p:par>
                                <p:cTn id="164" presetID="10" presetClass="exit" presetSubtype="0" fill="hold" nodeType="withEffect">
                                  <p:stCondLst>
                                    <p:cond delay="0"/>
                                  </p:stCondLst>
                                  <p:childTnLst>
                                    <p:animEffect transition="out" filter="fade">
                                      <p:cBhvr>
                                        <p:cTn id="165" dur="500"/>
                                        <p:tgtEl>
                                          <p:spTgt spid="53"/>
                                        </p:tgtEl>
                                      </p:cBhvr>
                                    </p:animEffect>
                                    <p:set>
                                      <p:cBhvr>
                                        <p:cTn id="166" dur="1" fill="hold">
                                          <p:stCondLst>
                                            <p:cond delay="499"/>
                                          </p:stCondLst>
                                        </p:cTn>
                                        <p:tgtEl>
                                          <p:spTgt spid="53"/>
                                        </p:tgtEl>
                                        <p:attrNameLst>
                                          <p:attrName>style.visibility</p:attrName>
                                        </p:attrNameLst>
                                      </p:cBhvr>
                                      <p:to>
                                        <p:strVal val="hidden"/>
                                      </p:to>
                                    </p:set>
                                  </p:childTnLst>
                                </p:cTn>
                              </p:par>
                              <p:par>
                                <p:cTn id="167" presetID="10" presetClass="exit" presetSubtype="0" fill="hold" nodeType="withEffect">
                                  <p:stCondLst>
                                    <p:cond delay="0"/>
                                  </p:stCondLst>
                                  <p:childTnLst>
                                    <p:animEffect transition="out" filter="fade">
                                      <p:cBhvr>
                                        <p:cTn id="168" dur="500"/>
                                        <p:tgtEl>
                                          <p:spTgt spid="57"/>
                                        </p:tgtEl>
                                      </p:cBhvr>
                                    </p:animEffect>
                                    <p:set>
                                      <p:cBhvr>
                                        <p:cTn id="169" dur="1" fill="hold">
                                          <p:stCondLst>
                                            <p:cond delay="499"/>
                                          </p:stCondLst>
                                        </p:cTn>
                                        <p:tgtEl>
                                          <p:spTgt spid="57"/>
                                        </p:tgtEl>
                                        <p:attrNameLst>
                                          <p:attrName>style.visibility</p:attrName>
                                        </p:attrNameLst>
                                      </p:cBhvr>
                                      <p:to>
                                        <p:strVal val="hidden"/>
                                      </p:to>
                                    </p:set>
                                  </p:childTnLst>
                                </p:cTn>
                              </p:par>
                              <p:par>
                                <p:cTn id="170" presetID="10" presetClass="exit" presetSubtype="0" fill="hold" nodeType="withEffect">
                                  <p:stCondLst>
                                    <p:cond delay="0"/>
                                  </p:stCondLst>
                                  <p:childTnLst>
                                    <p:animEffect transition="out" filter="fade">
                                      <p:cBhvr>
                                        <p:cTn id="171" dur="500"/>
                                        <p:tgtEl>
                                          <p:spTgt spid="49"/>
                                        </p:tgtEl>
                                      </p:cBhvr>
                                    </p:animEffect>
                                    <p:set>
                                      <p:cBhvr>
                                        <p:cTn id="172" dur="1" fill="hold">
                                          <p:stCondLst>
                                            <p:cond delay="499"/>
                                          </p:stCondLst>
                                        </p:cTn>
                                        <p:tgtEl>
                                          <p:spTgt spid="49"/>
                                        </p:tgtEl>
                                        <p:attrNameLst>
                                          <p:attrName>style.visibility</p:attrName>
                                        </p:attrNameLst>
                                      </p:cBhvr>
                                      <p:to>
                                        <p:strVal val="hidden"/>
                                      </p:to>
                                    </p:set>
                                  </p:childTnLst>
                                </p:cTn>
                              </p:par>
                            </p:childTnLst>
                          </p:cTn>
                        </p:par>
                        <p:par>
                          <p:cTn id="173" fill="hold">
                            <p:stCondLst>
                              <p:cond delay="500"/>
                            </p:stCondLst>
                            <p:childTnLst>
                              <p:par>
                                <p:cTn id="174" presetID="10" presetClass="exit" presetSubtype="0" fill="hold" grpId="0" nodeType="afterEffect">
                                  <p:stCondLst>
                                    <p:cond delay="0"/>
                                  </p:stCondLst>
                                  <p:childTnLst>
                                    <p:animEffect transition="out" filter="fade">
                                      <p:cBhvr>
                                        <p:cTn id="175" dur="750"/>
                                        <p:tgtEl>
                                          <p:spTgt spid="41"/>
                                        </p:tgtEl>
                                      </p:cBhvr>
                                    </p:animEffect>
                                    <p:set>
                                      <p:cBhvr>
                                        <p:cTn id="176" dur="1" fill="hold">
                                          <p:stCondLst>
                                            <p:cond delay="749"/>
                                          </p:stCondLst>
                                        </p:cTn>
                                        <p:tgtEl>
                                          <p:spTgt spid="41"/>
                                        </p:tgtEl>
                                        <p:attrNameLst>
                                          <p:attrName>style.visibility</p:attrName>
                                        </p:attrNameLst>
                                      </p:cBhvr>
                                      <p:to>
                                        <p:strVal val="hidden"/>
                                      </p:to>
                                    </p:set>
                                  </p:childTnLst>
                                </p:cTn>
                              </p:par>
                              <p:par>
                                <p:cTn id="177" presetID="10" presetClass="exit" presetSubtype="0" fill="hold" grpId="0" nodeType="withEffect">
                                  <p:stCondLst>
                                    <p:cond delay="0"/>
                                  </p:stCondLst>
                                  <p:childTnLst>
                                    <p:animEffect transition="out" filter="fade">
                                      <p:cBhvr>
                                        <p:cTn id="178" dur="750"/>
                                        <p:tgtEl>
                                          <p:spTgt spid="51"/>
                                        </p:tgtEl>
                                      </p:cBhvr>
                                    </p:animEffect>
                                    <p:set>
                                      <p:cBhvr>
                                        <p:cTn id="179" dur="1" fill="hold">
                                          <p:stCondLst>
                                            <p:cond delay="749"/>
                                          </p:stCondLst>
                                        </p:cTn>
                                        <p:tgtEl>
                                          <p:spTgt spid="51"/>
                                        </p:tgtEl>
                                        <p:attrNameLst>
                                          <p:attrName>style.visibility</p:attrName>
                                        </p:attrNameLst>
                                      </p:cBhvr>
                                      <p:to>
                                        <p:strVal val="hidden"/>
                                      </p:to>
                                    </p:set>
                                  </p:childTnLst>
                                </p:cTn>
                              </p:par>
                            </p:childTnLst>
                          </p:cTn>
                        </p:par>
                      </p:childTnLst>
                    </p:cTn>
                  </p:par>
                  <p:par>
                    <p:cTn id="180" fill="hold">
                      <p:stCondLst>
                        <p:cond delay="indefinite"/>
                      </p:stCondLst>
                      <p:childTnLst>
                        <p:par>
                          <p:cTn id="181" fill="hold">
                            <p:stCondLst>
                              <p:cond delay="0"/>
                            </p:stCondLst>
                            <p:childTnLst>
                              <p:par>
                                <p:cTn id="182" presetID="10" presetClass="entr" presetSubtype="0" fill="hold" nodeType="clickEffect">
                                  <p:stCondLst>
                                    <p:cond delay="0"/>
                                  </p:stCondLst>
                                  <p:childTnLst>
                                    <p:set>
                                      <p:cBhvr>
                                        <p:cTn id="183" dur="1" fill="hold">
                                          <p:stCondLst>
                                            <p:cond delay="0"/>
                                          </p:stCondLst>
                                        </p:cTn>
                                        <p:tgtEl>
                                          <p:spTgt spid="49"/>
                                        </p:tgtEl>
                                        <p:attrNameLst>
                                          <p:attrName>style.visibility</p:attrName>
                                        </p:attrNameLst>
                                      </p:cBhvr>
                                      <p:to>
                                        <p:strVal val="visible"/>
                                      </p:to>
                                    </p:set>
                                    <p:animEffect transition="in" filter="fade">
                                      <p:cBhvr>
                                        <p:cTn id="184" dur="500"/>
                                        <p:tgtEl>
                                          <p:spTgt spid="49"/>
                                        </p:tgtEl>
                                      </p:cBhvr>
                                    </p:animEffect>
                                  </p:childTnLst>
                                </p:cTn>
                              </p:par>
                            </p:childTnLst>
                          </p:cTn>
                        </p:par>
                        <p:par>
                          <p:cTn id="185" fill="hold">
                            <p:stCondLst>
                              <p:cond delay="500"/>
                            </p:stCondLst>
                            <p:childTnLst>
                              <p:par>
                                <p:cTn id="186" presetID="26" presetClass="emph" presetSubtype="0" fill="hold" grpId="2" nodeType="afterEffect">
                                  <p:stCondLst>
                                    <p:cond delay="0"/>
                                  </p:stCondLst>
                                  <p:childTnLst>
                                    <p:animEffect transition="out" filter="fade">
                                      <p:cBhvr>
                                        <p:cTn id="187" dur="500" tmFilter="0, 0; .2, .5; .8, .5; 1, 0"/>
                                        <p:tgtEl>
                                          <p:spTgt spid="59"/>
                                        </p:tgtEl>
                                      </p:cBhvr>
                                    </p:animEffect>
                                    <p:animScale>
                                      <p:cBhvr>
                                        <p:cTn id="188" dur="250" autoRev="1" fill="hold"/>
                                        <p:tgtEl>
                                          <p:spTgt spid="59"/>
                                        </p:tgtEl>
                                      </p:cBhvr>
                                      <p:by x="105000" y="105000"/>
                                    </p:animScale>
                                  </p:childTnLst>
                                </p:cTn>
                              </p:par>
                            </p:childTnLst>
                          </p:cTn>
                        </p:par>
                        <p:par>
                          <p:cTn id="189" fill="hold">
                            <p:stCondLst>
                              <p:cond delay="1000"/>
                            </p:stCondLst>
                            <p:childTnLst>
                              <p:par>
                                <p:cTn id="190" presetID="10" presetClass="entr" presetSubtype="0" fill="hold" nodeType="afterEffect">
                                  <p:stCondLst>
                                    <p:cond delay="0"/>
                                  </p:stCondLst>
                                  <p:childTnLst>
                                    <p:set>
                                      <p:cBhvr>
                                        <p:cTn id="191" dur="1" fill="hold">
                                          <p:stCondLst>
                                            <p:cond delay="0"/>
                                          </p:stCondLst>
                                        </p:cTn>
                                        <p:tgtEl>
                                          <p:spTgt spid="57"/>
                                        </p:tgtEl>
                                        <p:attrNameLst>
                                          <p:attrName>style.visibility</p:attrName>
                                        </p:attrNameLst>
                                      </p:cBhvr>
                                      <p:to>
                                        <p:strVal val="visible"/>
                                      </p:to>
                                    </p:set>
                                    <p:animEffect transition="in" filter="fade">
                                      <p:cBhvr>
                                        <p:cTn id="192" dur="500"/>
                                        <p:tgtEl>
                                          <p:spTgt spid="57"/>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xit" presetSubtype="0" fill="hold" nodeType="clickEffect">
                                  <p:stCondLst>
                                    <p:cond delay="0"/>
                                  </p:stCondLst>
                                  <p:childTnLst>
                                    <p:animEffect transition="out" filter="fade">
                                      <p:cBhvr>
                                        <p:cTn id="196" dur="500"/>
                                        <p:tgtEl>
                                          <p:spTgt spid="57"/>
                                        </p:tgtEl>
                                      </p:cBhvr>
                                    </p:animEffect>
                                    <p:set>
                                      <p:cBhvr>
                                        <p:cTn id="197" dur="1" fill="hold">
                                          <p:stCondLst>
                                            <p:cond delay="499"/>
                                          </p:stCondLst>
                                        </p:cTn>
                                        <p:tgtEl>
                                          <p:spTgt spid="57"/>
                                        </p:tgtEl>
                                        <p:attrNameLst>
                                          <p:attrName>style.visibility</p:attrName>
                                        </p:attrNameLst>
                                      </p:cBhvr>
                                      <p:to>
                                        <p:strVal val="hidden"/>
                                      </p:to>
                                    </p:set>
                                  </p:childTnLst>
                                </p:cTn>
                              </p:par>
                              <p:par>
                                <p:cTn id="198" presetID="10" presetClass="exit" presetSubtype="0" fill="hold" nodeType="withEffect">
                                  <p:stCondLst>
                                    <p:cond delay="0"/>
                                  </p:stCondLst>
                                  <p:childTnLst>
                                    <p:animEffect transition="out" filter="fade">
                                      <p:cBhvr>
                                        <p:cTn id="199" dur="500"/>
                                        <p:tgtEl>
                                          <p:spTgt spid="49"/>
                                        </p:tgtEl>
                                      </p:cBhvr>
                                    </p:animEffect>
                                    <p:set>
                                      <p:cBhvr>
                                        <p:cTn id="200" dur="1" fill="hold">
                                          <p:stCondLst>
                                            <p:cond delay="499"/>
                                          </p:stCondLst>
                                        </p:cTn>
                                        <p:tgtEl>
                                          <p:spTgt spid="49"/>
                                        </p:tgtEl>
                                        <p:attrNameLst>
                                          <p:attrName>style.visibility</p:attrName>
                                        </p:attrNameLst>
                                      </p:cBhvr>
                                      <p:to>
                                        <p:strVal val="hidden"/>
                                      </p:to>
                                    </p:set>
                                  </p:childTnLst>
                                </p:cTn>
                              </p:par>
                            </p:childTnLst>
                          </p:cTn>
                        </p:par>
                        <p:par>
                          <p:cTn id="201" fill="hold">
                            <p:stCondLst>
                              <p:cond delay="500"/>
                            </p:stCondLst>
                            <p:childTnLst>
                              <p:par>
                                <p:cTn id="202" presetID="10" presetClass="exit" presetSubtype="0" fill="hold" grpId="3" nodeType="afterEffect">
                                  <p:stCondLst>
                                    <p:cond delay="0"/>
                                  </p:stCondLst>
                                  <p:childTnLst>
                                    <p:animEffect transition="out" filter="fade">
                                      <p:cBhvr>
                                        <p:cTn id="203" dur="500"/>
                                        <p:tgtEl>
                                          <p:spTgt spid="68"/>
                                        </p:tgtEl>
                                      </p:cBhvr>
                                    </p:animEffect>
                                    <p:set>
                                      <p:cBhvr>
                                        <p:cTn id="204" dur="1" fill="hold">
                                          <p:stCondLst>
                                            <p:cond delay="499"/>
                                          </p:stCondLst>
                                        </p:cTn>
                                        <p:tgtEl>
                                          <p:spTgt spid="68"/>
                                        </p:tgtEl>
                                        <p:attrNameLst>
                                          <p:attrName>style.visibility</p:attrName>
                                        </p:attrNameLst>
                                      </p:cBhvr>
                                      <p:to>
                                        <p:strVal val="hidden"/>
                                      </p:to>
                                    </p:set>
                                  </p:childTnLst>
                                </p:cTn>
                              </p:par>
                              <p:par>
                                <p:cTn id="205" presetID="10" presetClass="exit" presetSubtype="0" fill="hold" grpId="2" nodeType="withEffect">
                                  <p:stCondLst>
                                    <p:cond delay="0"/>
                                  </p:stCondLst>
                                  <p:childTnLst>
                                    <p:animEffect transition="out" filter="fade">
                                      <p:cBhvr>
                                        <p:cTn id="206" dur="500"/>
                                        <p:tgtEl>
                                          <p:spTgt spid="60">
                                            <p:txEl>
                                              <p:pRg st="0" end="0"/>
                                            </p:txEl>
                                          </p:spTgt>
                                        </p:tgtEl>
                                      </p:cBhvr>
                                    </p:animEffect>
                                    <p:set>
                                      <p:cBhvr>
                                        <p:cTn id="207" dur="1" fill="hold">
                                          <p:stCondLst>
                                            <p:cond delay="499"/>
                                          </p:stCondLst>
                                        </p:cTn>
                                        <p:tgtEl>
                                          <p:spTgt spid="60">
                                            <p:txEl>
                                              <p:pRg st="0" end="0"/>
                                            </p:txEl>
                                          </p:spTgt>
                                        </p:tgtEl>
                                        <p:attrNameLst>
                                          <p:attrName>style.visibility</p:attrName>
                                        </p:attrNameLst>
                                      </p:cBhvr>
                                      <p:to>
                                        <p:strVal val="hidden"/>
                                      </p:to>
                                    </p:set>
                                  </p:childTnLst>
                                </p:cTn>
                              </p:par>
                              <p:par>
                                <p:cTn id="208" presetID="10" presetClass="exit" presetSubtype="0" fill="hold" grpId="3" nodeType="withEffect">
                                  <p:stCondLst>
                                    <p:cond delay="0"/>
                                  </p:stCondLst>
                                  <p:childTnLst>
                                    <p:animEffect transition="out" filter="fade">
                                      <p:cBhvr>
                                        <p:cTn id="209" dur="500"/>
                                        <p:tgtEl>
                                          <p:spTgt spid="59"/>
                                        </p:tgtEl>
                                      </p:cBhvr>
                                    </p:animEffect>
                                    <p:set>
                                      <p:cBhvr>
                                        <p:cTn id="210" dur="1" fill="hold">
                                          <p:stCondLst>
                                            <p:cond delay="499"/>
                                          </p:stCondLst>
                                        </p:cTn>
                                        <p:tgtEl>
                                          <p:spTgt spid="59"/>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10" presetClass="entr" presetSubtype="0" fill="hold" nodeType="clickEffect">
                                  <p:stCondLst>
                                    <p:cond delay="0"/>
                                  </p:stCondLst>
                                  <p:childTnLst>
                                    <p:set>
                                      <p:cBhvr>
                                        <p:cTn id="214" dur="1" fill="hold">
                                          <p:stCondLst>
                                            <p:cond delay="0"/>
                                          </p:stCondLst>
                                        </p:cTn>
                                        <p:tgtEl>
                                          <p:spTgt spid="49"/>
                                        </p:tgtEl>
                                        <p:attrNameLst>
                                          <p:attrName>style.visibility</p:attrName>
                                        </p:attrNameLst>
                                      </p:cBhvr>
                                      <p:to>
                                        <p:strVal val="visible"/>
                                      </p:to>
                                    </p:set>
                                    <p:animEffect transition="in" filter="fade">
                                      <p:cBhvr>
                                        <p:cTn id="215" dur="500"/>
                                        <p:tgtEl>
                                          <p:spTgt spid="49"/>
                                        </p:tgtEl>
                                      </p:cBhvr>
                                    </p:animEffect>
                                  </p:childTnLst>
                                </p:cTn>
                              </p:par>
                              <p:par>
                                <p:cTn id="216" presetID="10" presetClass="entr" presetSubtype="0" fill="hold" nodeType="withEffect">
                                  <p:stCondLst>
                                    <p:cond delay="1000"/>
                                  </p:stCondLst>
                                  <p:childTnLst>
                                    <p:set>
                                      <p:cBhvr>
                                        <p:cTn id="217" dur="1" fill="hold">
                                          <p:stCondLst>
                                            <p:cond delay="0"/>
                                          </p:stCondLst>
                                        </p:cTn>
                                        <p:tgtEl>
                                          <p:spTgt spid="53"/>
                                        </p:tgtEl>
                                        <p:attrNameLst>
                                          <p:attrName>style.visibility</p:attrName>
                                        </p:attrNameLst>
                                      </p:cBhvr>
                                      <p:to>
                                        <p:strVal val="visible"/>
                                      </p:to>
                                    </p:set>
                                    <p:animEffect transition="in" filter="fade">
                                      <p:cBhvr>
                                        <p:cTn id="218" dur="500"/>
                                        <p:tgtEl>
                                          <p:spTgt spid="53"/>
                                        </p:tgtEl>
                                      </p:cBhvr>
                                    </p:animEffect>
                                  </p:childTnLst>
                                </p:cTn>
                              </p:par>
                            </p:childTnLst>
                          </p:cTn>
                        </p:par>
                      </p:childTnLst>
                    </p:cTn>
                  </p:par>
                  <p:par>
                    <p:cTn id="219" fill="hold">
                      <p:stCondLst>
                        <p:cond delay="indefinite"/>
                      </p:stCondLst>
                      <p:childTnLst>
                        <p:par>
                          <p:cTn id="220" fill="hold">
                            <p:stCondLst>
                              <p:cond delay="0"/>
                            </p:stCondLst>
                            <p:childTnLst>
                              <p:par>
                                <p:cTn id="221" presetID="10" presetClass="entr" presetSubtype="0" fill="hold" nodeType="clickEffect">
                                  <p:stCondLst>
                                    <p:cond delay="0"/>
                                  </p:stCondLst>
                                  <p:childTnLst>
                                    <p:set>
                                      <p:cBhvr>
                                        <p:cTn id="222" dur="1" fill="hold">
                                          <p:stCondLst>
                                            <p:cond delay="0"/>
                                          </p:stCondLst>
                                        </p:cTn>
                                        <p:tgtEl>
                                          <p:spTgt spid="58">
                                            <p:txEl>
                                              <p:pRg st="0" end="0"/>
                                            </p:txEl>
                                          </p:spTgt>
                                        </p:tgtEl>
                                        <p:attrNameLst>
                                          <p:attrName>style.visibility</p:attrName>
                                        </p:attrNameLst>
                                      </p:cBhvr>
                                      <p:to>
                                        <p:strVal val="visible"/>
                                      </p:to>
                                    </p:set>
                                    <p:animEffect transition="in" filter="fade">
                                      <p:cBhvr>
                                        <p:cTn id="223" dur="500"/>
                                        <p:tgtEl>
                                          <p:spTgt spid="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59" grpId="2" animBg="1"/>
      <p:bldP spid="59" grpId="3" animBg="1"/>
      <p:bldP spid="41" grpId="0" animBg="1"/>
      <p:bldP spid="50" grpId="0"/>
      <p:bldP spid="51" grpId="0"/>
      <p:bldP spid="52" grpId="0"/>
      <p:bldP spid="55" grpId="0" animBg="1"/>
      <p:bldP spid="55" grpId="1" animBg="1"/>
      <p:bldP spid="55" grpId="2" animBg="1"/>
      <p:bldP spid="55" grpId="3" animBg="1"/>
      <p:bldP spid="60" grpId="0" build="allAtOnce"/>
      <p:bldP spid="60" grpId="1" build="allAtOnce"/>
      <p:bldP spid="60" grpId="2" build="allAtOnce"/>
      <p:bldP spid="61" grpId="0" animBg="1"/>
      <p:bldP spid="61" grpId="1" animBg="1"/>
      <p:bldP spid="61" grpId="2" animBg="1"/>
      <p:bldP spid="61" grpId="3" animBg="1"/>
      <p:bldP spid="62" grpId="0" animBg="1"/>
      <p:bldP spid="62" grpId="1" animBg="1"/>
      <p:bldP spid="63" grpId="0" animBg="1"/>
      <p:bldP spid="63" grpId="1" animBg="1"/>
      <p:bldP spid="68" grpId="0" animBg="1"/>
      <p:bldP spid="68" grpId="1" animBg="1"/>
      <p:bldP spid="68" grpId="2" animBg="1"/>
      <p:bldP spid="68" grpId="3"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Drives</a:t>
            </a:r>
            <a:endParaRPr lang="en-US" dirty="0"/>
          </a:p>
        </p:txBody>
      </p:sp>
    </p:spTree>
    <p:extLst>
      <p:ext uri="{BB962C8B-B14F-4D97-AF65-F5344CB8AC3E}">
        <p14:creationId xmlns:p14="http://schemas.microsoft.com/office/powerpoint/2010/main" val="3562328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a:spLocks/>
          </p:cNvSpPr>
          <p:nvPr/>
        </p:nvSpPr>
        <p:spPr bwMode="auto">
          <a:xfrm>
            <a:off x="6958861" y="3345976"/>
            <a:ext cx="4240276" cy="2842024"/>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2" name="Title 1"/>
          <p:cNvSpPr>
            <a:spLocks noGrp="1"/>
          </p:cNvSpPr>
          <p:nvPr>
            <p:ph type="title"/>
          </p:nvPr>
        </p:nvSpPr>
        <p:spPr/>
        <p:txBody>
          <a:bodyPr/>
          <a:lstStyle/>
          <a:p>
            <a:r>
              <a:rPr lang="en-US" dirty="0" smtClean="0"/>
              <a:t>Windows Azure Storage</a:t>
            </a:r>
            <a:endParaRPr lang="en-US" dirty="0"/>
          </a:p>
        </p:txBody>
      </p:sp>
      <p:sp>
        <p:nvSpPr>
          <p:cNvPr id="3" name="Content Placeholder 2"/>
          <p:cNvSpPr>
            <a:spLocks noGrp="1"/>
          </p:cNvSpPr>
          <p:nvPr>
            <p:ph type="body" sz="quarter" idx="10"/>
          </p:nvPr>
        </p:nvSpPr>
        <p:spPr>
          <a:xfrm>
            <a:off x="519112" y="1447799"/>
            <a:ext cx="11149013" cy="3000821"/>
          </a:xfrm>
        </p:spPr>
        <p:txBody>
          <a:bodyPr/>
          <a:lstStyle/>
          <a:p>
            <a:r>
              <a:rPr lang="en-US" dirty="0" smtClean="0">
                <a:solidFill>
                  <a:schemeClr val="accent2">
                    <a:alpha val="99000"/>
                  </a:schemeClr>
                </a:solidFill>
              </a:rPr>
              <a:t>Storage in the Cloud</a:t>
            </a:r>
          </a:p>
          <a:p>
            <a:pPr lvl="1"/>
            <a:r>
              <a:rPr lang="en-US" dirty="0" smtClean="0"/>
              <a:t>Scalable, durable, and available</a:t>
            </a:r>
          </a:p>
          <a:p>
            <a:pPr lvl="1"/>
            <a:r>
              <a:rPr lang="en-US" dirty="0" smtClean="0"/>
              <a:t>Anywhere at anytime access</a:t>
            </a:r>
          </a:p>
          <a:p>
            <a:pPr lvl="1"/>
            <a:r>
              <a:rPr lang="en-US" dirty="0" smtClean="0"/>
              <a:t>Only pay for what the service uses</a:t>
            </a:r>
          </a:p>
          <a:p>
            <a:pPr lvl="1"/>
            <a:endParaRPr lang="en-US" dirty="0" smtClean="0"/>
          </a:p>
          <a:p>
            <a:r>
              <a:rPr lang="en-US" dirty="0">
                <a:solidFill>
                  <a:schemeClr val="accent2">
                    <a:alpha val="99000"/>
                  </a:schemeClr>
                </a:solidFill>
              </a:rPr>
              <a:t>Exposed via </a:t>
            </a:r>
            <a:r>
              <a:rPr lang="en-US" dirty="0" err="1">
                <a:solidFill>
                  <a:schemeClr val="accent2">
                    <a:alpha val="99000"/>
                  </a:schemeClr>
                </a:solidFill>
              </a:rPr>
              <a:t>RESTful</a:t>
            </a:r>
            <a:r>
              <a:rPr lang="en-US" dirty="0">
                <a:solidFill>
                  <a:schemeClr val="accent2">
                    <a:alpha val="99000"/>
                  </a:schemeClr>
                </a:solidFill>
              </a:rPr>
              <a:t> Web Services</a:t>
            </a:r>
          </a:p>
          <a:p>
            <a:pPr lvl="1"/>
            <a:r>
              <a:rPr lang="en-US" dirty="0" smtClean="0"/>
              <a:t>Use from Windows Azure Compute</a:t>
            </a:r>
          </a:p>
          <a:p>
            <a:pPr lvl="1"/>
            <a:r>
              <a:rPr lang="en-US" dirty="0" smtClean="0"/>
              <a:t>Use from anywhere on the internet</a:t>
            </a:r>
            <a:endParaRPr lang="en-US" dirty="0"/>
          </a:p>
        </p:txBody>
      </p:sp>
      <p:grpSp>
        <p:nvGrpSpPr>
          <p:cNvPr id="23" name="Group 22"/>
          <p:cNvGrpSpPr/>
          <p:nvPr/>
        </p:nvGrpSpPr>
        <p:grpSpPr>
          <a:xfrm>
            <a:off x="8364517" y="4201042"/>
            <a:ext cx="1428726" cy="1593178"/>
            <a:chOff x="4787900" y="1978025"/>
            <a:chExt cx="2606676" cy="2906713"/>
          </a:xfrm>
        </p:grpSpPr>
        <p:sp>
          <p:nvSpPr>
            <p:cNvPr id="19" name="Freeform 14"/>
            <p:cNvSpPr>
              <a:spLocks noEditPoints="1"/>
            </p:cNvSpPr>
            <p:nvPr/>
          </p:nvSpPr>
          <p:spPr bwMode="auto">
            <a:xfrm>
              <a:off x="4787900" y="2905125"/>
              <a:ext cx="1979613" cy="1979613"/>
            </a:xfrm>
            <a:custGeom>
              <a:avLst/>
              <a:gdLst>
                <a:gd name="T0" fmla="*/ 1247 w 1247"/>
                <a:gd name="T1" fmla="*/ 1003 h 1247"/>
                <a:gd name="T2" fmla="*/ 657 w 1247"/>
                <a:gd name="T3" fmla="*/ 1247 h 1247"/>
                <a:gd name="T4" fmla="*/ 657 w 1247"/>
                <a:gd name="T5" fmla="*/ 517 h 1247"/>
                <a:gd name="T6" fmla="*/ 1247 w 1247"/>
                <a:gd name="T7" fmla="*/ 271 h 1247"/>
                <a:gd name="T8" fmla="*/ 1247 w 1247"/>
                <a:gd name="T9" fmla="*/ 1003 h 1247"/>
                <a:gd name="T10" fmla="*/ 1247 w 1247"/>
                <a:gd name="T11" fmla="*/ 1003 h 1247"/>
                <a:gd name="T12" fmla="*/ 1247 w 1247"/>
                <a:gd name="T13" fmla="*/ 1003 h 1247"/>
                <a:gd name="T14" fmla="*/ 588 w 1247"/>
                <a:gd name="T15" fmla="*/ 517 h 1247"/>
                <a:gd name="T16" fmla="*/ 0 w 1247"/>
                <a:gd name="T17" fmla="*/ 271 h 1247"/>
                <a:gd name="T18" fmla="*/ 0 w 1247"/>
                <a:gd name="T19" fmla="*/ 1003 h 1247"/>
                <a:gd name="T20" fmla="*/ 588 w 1247"/>
                <a:gd name="T21" fmla="*/ 1247 h 1247"/>
                <a:gd name="T22" fmla="*/ 588 w 1247"/>
                <a:gd name="T23" fmla="*/ 517 h 1247"/>
                <a:gd name="T24" fmla="*/ 588 w 1247"/>
                <a:gd name="T25" fmla="*/ 517 h 1247"/>
                <a:gd name="T26" fmla="*/ 588 w 1247"/>
                <a:gd name="T27" fmla="*/ 517 h 1247"/>
                <a:gd name="T28" fmla="*/ 621 w 1247"/>
                <a:gd name="T29" fmla="*/ 0 h 1247"/>
                <a:gd name="T30" fmla="*/ 0 w 1247"/>
                <a:gd name="T31" fmla="*/ 222 h 1247"/>
                <a:gd name="T32" fmla="*/ 621 w 1247"/>
                <a:gd name="T33" fmla="*/ 472 h 1247"/>
                <a:gd name="T34" fmla="*/ 1247 w 1247"/>
                <a:gd name="T35" fmla="*/ 222 h 1247"/>
                <a:gd name="T36" fmla="*/ 621 w 1247"/>
                <a:gd name="T37" fmla="*/ 0 h 1247"/>
                <a:gd name="T38" fmla="*/ 621 w 1247"/>
                <a:gd name="T39" fmla="*/ 0 h 1247"/>
                <a:gd name="T40" fmla="*/ 621 w 1247"/>
                <a:gd name="T41" fmla="*/ 0 h 1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47" h="1247">
                  <a:moveTo>
                    <a:pt x="1247" y="1003"/>
                  </a:moveTo>
                  <a:lnTo>
                    <a:pt x="657" y="1247"/>
                  </a:lnTo>
                  <a:lnTo>
                    <a:pt x="657" y="517"/>
                  </a:lnTo>
                  <a:lnTo>
                    <a:pt x="1247" y="271"/>
                  </a:lnTo>
                  <a:lnTo>
                    <a:pt x="1247" y="1003"/>
                  </a:lnTo>
                  <a:lnTo>
                    <a:pt x="1247" y="1003"/>
                  </a:lnTo>
                  <a:lnTo>
                    <a:pt x="1247" y="1003"/>
                  </a:lnTo>
                  <a:close/>
                  <a:moveTo>
                    <a:pt x="588" y="517"/>
                  </a:moveTo>
                  <a:lnTo>
                    <a:pt x="0" y="271"/>
                  </a:lnTo>
                  <a:lnTo>
                    <a:pt x="0" y="1003"/>
                  </a:lnTo>
                  <a:lnTo>
                    <a:pt x="588" y="1247"/>
                  </a:lnTo>
                  <a:lnTo>
                    <a:pt x="588" y="517"/>
                  </a:lnTo>
                  <a:lnTo>
                    <a:pt x="588" y="517"/>
                  </a:lnTo>
                  <a:lnTo>
                    <a:pt x="588" y="517"/>
                  </a:lnTo>
                  <a:close/>
                  <a:moveTo>
                    <a:pt x="621" y="0"/>
                  </a:moveTo>
                  <a:lnTo>
                    <a:pt x="0" y="222"/>
                  </a:lnTo>
                  <a:lnTo>
                    <a:pt x="621" y="472"/>
                  </a:lnTo>
                  <a:lnTo>
                    <a:pt x="1247" y="222"/>
                  </a:lnTo>
                  <a:lnTo>
                    <a:pt x="621" y="0"/>
                  </a:lnTo>
                  <a:lnTo>
                    <a:pt x="621" y="0"/>
                  </a:lnTo>
                  <a:lnTo>
                    <a:pt x="621" y="0"/>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p:cNvSpPr>
            <p:nvPr/>
          </p:nvSpPr>
          <p:spPr bwMode="auto">
            <a:xfrm>
              <a:off x="5591175" y="1978025"/>
              <a:ext cx="1803400" cy="682625"/>
            </a:xfrm>
            <a:custGeom>
              <a:avLst/>
              <a:gdLst>
                <a:gd name="T0" fmla="*/ 1136 w 1136"/>
                <a:gd name="T1" fmla="*/ 204 h 430"/>
                <a:gd name="T2" fmla="*/ 566 w 1136"/>
                <a:gd name="T3" fmla="*/ 0 h 430"/>
                <a:gd name="T4" fmla="*/ 0 w 1136"/>
                <a:gd name="T5" fmla="*/ 204 h 430"/>
                <a:gd name="T6" fmla="*/ 566 w 1136"/>
                <a:gd name="T7" fmla="*/ 430 h 430"/>
                <a:gd name="T8" fmla="*/ 1136 w 1136"/>
                <a:gd name="T9" fmla="*/ 204 h 430"/>
              </a:gdLst>
              <a:ahLst/>
              <a:cxnLst>
                <a:cxn ang="0">
                  <a:pos x="T0" y="T1"/>
                </a:cxn>
                <a:cxn ang="0">
                  <a:pos x="T2" y="T3"/>
                </a:cxn>
                <a:cxn ang="0">
                  <a:pos x="T4" y="T5"/>
                </a:cxn>
                <a:cxn ang="0">
                  <a:pos x="T6" y="T7"/>
                </a:cxn>
                <a:cxn ang="0">
                  <a:pos x="T8" y="T9"/>
                </a:cxn>
              </a:cxnLst>
              <a:rect l="0" t="0" r="r" b="b"/>
              <a:pathLst>
                <a:path w="1136" h="430">
                  <a:moveTo>
                    <a:pt x="1136" y="204"/>
                  </a:moveTo>
                  <a:lnTo>
                    <a:pt x="566" y="0"/>
                  </a:lnTo>
                  <a:lnTo>
                    <a:pt x="0" y="204"/>
                  </a:lnTo>
                  <a:lnTo>
                    <a:pt x="566" y="430"/>
                  </a:lnTo>
                  <a:lnTo>
                    <a:pt x="1136" y="204"/>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p:nvSpPr>
          <p:spPr bwMode="auto">
            <a:xfrm>
              <a:off x="6538913" y="2371725"/>
              <a:ext cx="855663" cy="1293813"/>
            </a:xfrm>
            <a:custGeom>
              <a:avLst/>
              <a:gdLst>
                <a:gd name="T0" fmla="*/ 0 w 539"/>
                <a:gd name="T1" fmla="*/ 459 h 815"/>
                <a:gd name="T2" fmla="*/ 175 w 539"/>
                <a:gd name="T3" fmla="*/ 522 h 815"/>
                <a:gd name="T4" fmla="*/ 175 w 539"/>
                <a:gd name="T5" fmla="*/ 815 h 815"/>
                <a:gd name="T6" fmla="*/ 539 w 539"/>
                <a:gd name="T7" fmla="*/ 666 h 815"/>
                <a:gd name="T8" fmla="*/ 539 w 539"/>
                <a:gd name="T9" fmla="*/ 0 h 815"/>
                <a:gd name="T10" fmla="*/ 0 w 539"/>
                <a:gd name="T11" fmla="*/ 225 h 815"/>
                <a:gd name="T12" fmla="*/ 0 w 539"/>
                <a:gd name="T13" fmla="*/ 459 h 815"/>
              </a:gdLst>
              <a:ahLst/>
              <a:cxnLst>
                <a:cxn ang="0">
                  <a:pos x="T0" y="T1"/>
                </a:cxn>
                <a:cxn ang="0">
                  <a:pos x="T2" y="T3"/>
                </a:cxn>
                <a:cxn ang="0">
                  <a:pos x="T4" y="T5"/>
                </a:cxn>
                <a:cxn ang="0">
                  <a:pos x="T6" y="T7"/>
                </a:cxn>
                <a:cxn ang="0">
                  <a:pos x="T8" y="T9"/>
                </a:cxn>
                <a:cxn ang="0">
                  <a:pos x="T10" y="T11"/>
                </a:cxn>
                <a:cxn ang="0">
                  <a:pos x="T12" y="T13"/>
                </a:cxn>
              </a:cxnLst>
              <a:rect l="0" t="0" r="r" b="b"/>
              <a:pathLst>
                <a:path w="539" h="815">
                  <a:moveTo>
                    <a:pt x="0" y="459"/>
                  </a:moveTo>
                  <a:lnTo>
                    <a:pt x="175" y="522"/>
                  </a:lnTo>
                  <a:lnTo>
                    <a:pt x="175" y="815"/>
                  </a:lnTo>
                  <a:lnTo>
                    <a:pt x="539" y="666"/>
                  </a:lnTo>
                  <a:lnTo>
                    <a:pt x="539" y="0"/>
                  </a:lnTo>
                  <a:lnTo>
                    <a:pt x="0" y="225"/>
                  </a:lnTo>
                  <a:lnTo>
                    <a:pt x="0" y="459"/>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p:nvSpPr>
          <p:spPr bwMode="auto">
            <a:xfrm>
              <a:off x="5591175" y="2371725"/>
              <a:ext cx="850900" cy="693738"/>
            </a:xfrm>
            <a:custGeom>
              <a:avLst/>
              <a:gdLst>
                <a:gd name="T0" fmla="*/ 120 w 536"/>
                <a:gd name="T1" fmla="*/ 291 h 437"/>
                <a:gd name="T2" fmla="*/ 536 w 536"/>
                <a:gd name="T3" fmla="*/ 437 h 437"/>
                <a:gd name="T4" fmla="*/ 536 w 536"/>
                <a:gd name="T5" fmla="*/ 225 h 437"/>
                <a:gd name="T6" fmla="*/ 0 w 536"/>
                <a:gd name="T7" fmla="*/ 0 h 437"/>
                <a:gd name="T8" fmla="*/ 0 w 536"/>
                <a:gd name="T9" fmla="*/ 331 h 437"/>
                <a:gd name="T10" fmla="*/ 120 w 536"/>
                <a:gd name="T11" fmla="*/ 291 h 437"/>
              </a:gdLst>
              <a:ahLst/>
              <a:cxnLst>
                <a:cxn ang="0">
                  <a:pos x="T0" y="T1"/>
                </a:cxn>
                <a:cxn ang="0">
                  <a:pos x="T2" y="T3"/>
                </a:cxn>
                <a:cxn ang="0">
                  <a:pos x="T4" y="T5"/>
                </a:cxn>
                <a:cxn ang="0">
                  <a:pos x="T6" y="T7"/>
                </a:cxn>
                <a:cxn ang="0">
                  <a:pos x="T8" y="T9"/>
                </a:cxn>
                <a:cxn ang="0">
                  <a:pos x="T10" y="T11"/>
                </a:cxn>
              </a:cxnLst>
              <a:rect l="0" t="0" r="r" b="b"/>
              <a:pathLst>
                <a:path w="536" h="437">
                  <a:moveTo>
                    <a:pt x="120" y="291"/>
                  </a:moveTo>
                  <a:lnTo>
                    <a:pt x="536" y="437"/>
                  </a:lnTo>
                  <a:lnTo>
                    <a:pt x="536" y="225"/>
                  </a:lnTo>
                  <a:lnTo>
                    <a:pt x="0" y="0"/>
                  </a:lnTo>
                  <a:lnTo>
                    <a:pt x="0" y="331"/>
                  </a:lnTo>
                  <a:lnTo>
                    <a:pt x="120" y="291"/>
                  </a:ln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82806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Drives</a:t>
            </a:r>
            <a:endParaRPr lang="en-US" dirty="0"/>
          </a:p>
        </p:txBody>
      </p:sp>
      <p:sp>
        <p:nvSpPr>
          <p:cNvPr id="3" name="Content Placeholder 2"/>
          <p:cNvSpPr>
            <a:spLocks noGrp="1"/>
          </p:cNvSpPr>
          <p:nvPr>
            <p:ph type="body" sz="quarter" idx="10"/>
          </p:nvPr>
        </p:nvSpPr>
        <p:spPr>
          <a:xfrm>
            <a:off x="519112" y="1447799"/>
            <a:ext cx="11149013" cy="4501232"/>
          </a:xfrm>
        </p:spPr>
        <p:txBody>
          <a:bodyPr/>
          <a:lstStyle/>
          <a:p>
            <a:r>
              <a:rPr lang="en-US" dirty="0" smtClean="0">
                <a:solidFill>
                  <a:schemeClr val="accent2">
                    <a:alpha val="99000"/>
                  </a:schemeClr>
                </a:solidFill>
              </a:rPr>
              <a:t>Durable NTFS volume for Windows Azure Instances</a:t>
            </a:r>
          </a:p>
          <a:p>
            <a:pPr lvl="1"/>
            <a:r>
              <a:rPr lang="en-US" dirty="0" smtClean="0"/>
              <a:t>Use existing NTFS APIs to access a network attached durable drive</a:t>
            </a:r>
          </a:p>
          <a:p>
            <a:pPr lvl="1"/>
            <a:r>
              <a:rPr lang="en-US" dirty="0" smtClean="0"/>
              <a:t>Use System.IO from .NET</a:t>
            </a:r>
          </a:p>
          <a:p>
            <a:pPr lvl="1"/>
            <a:endParaRPr lang="en-US" dirty="0" smtClean="0"/>
          </a:p>
          <a:p>
            <a:r>
              <a:rPr lang="en-US" dirty="0" smtClean="0">
                <a:solidFill>
                  <a:schemeClr val="accent2">
                    <a:alpha val="99000"/>
                  </a:schemeClr>
                </a:solidFill>
              </a:rPr>
              <a:t>Benefits</a:t>
            </a:r>
          </a:p>
          <a:p>
            <a:pPr lvl="1"/>
            <a:r>
              <a:rPr lang="en-US" dirty="0" smtClean="0"/>
              <a:t>Move existing apps using NTFS more easily to the cloud</a:t>
            </a:r>
          </a:p>
          <a:p>
            <a:pPr lvl="1"/>
            <a:r>
              <a:rPr lang="en-US" dirty="0" smtClean="0"/>
              <a:t>Durability and survival of data on instance recycle </a:t>
            </a:r>
          </a:p>
          <a:p>
            <a:pPr lvl="1"/>
            <a:endParaRPr lang="en-US" dirty="0" smtClean="0"/>
          </a:p>
          <a:p>
            <a:r>
              <a:rPr lang="en-US" dirty="0" smtClean="0">
                <a:solidFill>
                  <a:schemeClr val="accent2">
                    <a:alpha val="99000"/>
                  </a:schemeClr>
                </a:solidFill>
              </a:rPr>
              <a:t>A Windows Azure Drive is an NTFS VHD Page Blob</a:t>
            </a:r>
          </a:p>
          <a:p>
            <a:pPr lvl="1"/>
            <a:r>
              <a:rPr lang="en-US" dirty="0" smtClean="0"/>
              <a:t>Mounts Page Blob over the network as an NTFS drive</a:t>
            </a:r>
          </a:p>
          <a:p>
            <a:pPr lvl="1"/>
            <a:r>
              <a:rPr lang="en-US" dirty="0" smtClean="0"/>
              <a:t>Local cache on instance for read operations</a:t>
            </a:r>
          </a:p>
          <a:p>
            <a:pPr lvl="1"/>
            <a:r>
              <a:rPr lang="en-US" dirty="0" smtClean="0"/>
              <a:t>All flushed and </a:t>
            </a:r>
            <a:r>
              <a:rPr lang="en-US" dirty="0" err="1" smtClean="0"/>
              <a:t>unbuffered</a:t>
            </a:r>
            <a:r>
              <a:rPr lang="en-US" dirty="0" smtClean="0"/>
              <a:t> writes to drive are made durable to the Page Blob</a:t>
            </a:r>
            <a:endParaRPr lang="en-US" dirty="0"/>
          </a:p>
        </p:txBody>
      </p:sp>
    </p:spTree>
    <p:extLst>
      <p:ext uri="{BB962C8B-B14F-4D97-AF65-F5344CB8AC3E}">
        <p14:creationId xmlns:p14="http://schemas.microsoft.com/office/powerpoint/2010/main" val="1828600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Drive Capabilities</a:t>
            </a:r>
            <a:endParaRPr lang="en-US" dirty="0"/>
          </a:p>
        </p:txBody>
      </p:sp>
      <p:sp>
        <p:nvSpPr>
          <p:cNvPr id="3" name="Content Placeholder 2"/>
          <p:cNvSpPr>
            <a:spLocks noGrp="1"/>
          </p:cNvSpPr>
          <p:nvPr>
            <p:ph type="body" sz="quarter" idx="10"/>
          </p:nvPr>
        </p:nvSpPr>
        <p:spPr>
          <a:xfrm>
            <a:off x="519112" y="1447799"/>
            <a:ext cx="11149013" cy="3277820"/>
          </a:xfrm>
        </p:spPr>
        <p:txBody>
          <a:bodyPr/>
          <a:lstStyle/>
          <a:p>
            <a:r>
              <a:rPr lang="en-US" dirty="0" smtClean="0">
                <a:solidFill>
                  <a:schemeClr val="accent2">
                    <a:alpha val="99000"/>
                  </a:schemeClr>
                </a:solidFill>
              </a:rPr>
              <a:t>A Windows Azure Drive is a Page Blob formatted </a:t>
            </a:r>
            <a:br>
              <a:rPr lang="en-US" dirty="0" smtClean="0">
                <a:solidFill>
                  <a:schemeClr val="accent2">
                    <a:alpha val="99000"/>
                  </a:schemeClr>
                </a:solidFill>
              </a:rPr>
            </a:br>
            <a:r>
              <a:rPr lang="en-US" dirty="0" smtClean="0">
                <a:solidFill>
                  <a:schemeClr val="accent2">
                    <a:alpha val="99000"/>
                  </a:schemeClr>
                </a:solidFill>
              </a:rPr>
              <a:t>as a NTFS single volume Virtual Hard Drive (VHD)</a:t>
            </a:r>
          </a:p>
          <a:p>
            <a:pPr lvl="1"/>
            <a:r>
              <a:rPr lang="en-US" dirty="0" smtClean="0"/>
              <a:t>Drives can be up to 1TB</a:t>
            </a:r>
          </a:p>
          <a:p>
            <a:pPr lvl="1"/>
            <a:endParaRPr lang="en-US" dirty="0" smtClean="0"/>
          </a:p>
          <a:p>
            <a:r>
              <a:rPr lang="en-US" dirty="0" smtClean="0">
                <a:solidFill>
                  <a:schemeClr val="accent2">
                    <a:alpha val="99000"/>
                  </a:schemeClr>
                </a:solidFill>
              </a:rPr>
              <a:t>A Page Blob can be mounted:</a:t>
            </a:r>
          </a:p>
          <a:p>
            <a:pPr lvl="1"/>
            <a:r>
              <a:rPr lang="en-US" dirty="0" smtClean="0"/>
              <a:t>On one instance at a time for read/write</a:t>
            </a:r>
          </a:p>
          <a:p>
            <a:pPr lvl="1"/>
            <a:r>
              <a:rPr lang="en-US" dirty="0" smtClean="0"/>
              <a:t>Using read-only snapshots to multiple instances at once</a:t>
            </a:r>
          </a:p>
          <a:p>
            <a:pPr lvl="1"/>
            <a:endParaRPr lang="en-US" dirty="0" smtClean="0"/>
          </a:p>
        </p:txBody>
      </p:sp>
    </p:spTree>
    <p:extLst>
      <p:ext uri="{BB962C8B-B14F-4D97-AF65-F5344CB8AC3E}">
        <p14:creationId xmlns:p14="http://schemas.microsoft.com/office/powerpoint/2010/main" val="2720533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Drive Capabilities</a:t>
            </a:r>
            <a:endParaRPr lang="en-US" dirty="0"/>
          </a:p>
        </p:txBody>
      </p:sp>
      <p:sp>
        <p:nvSpPr>
          <p:cNvPr id="3" name="Content Placeholder 2"/>
          <p:cNvSpPr>
            <a:spLocks noGrp="1"/>
          </p:cNvSpPr>
          <p:nvPr>
            <p:ph type="body" sz="quarter" idx="10"/>
          </p:nvPr>
        </p:nvSpPr>
        <p:spPr>
          <a:xfrm>
            <a:off x="519113" y="1447799"/>
            <a:ext cx="9539288" cy="2723823"/>
          </a:xfrm>
        </p:spPr>
        <p:txBody>
          <a:bodyPr/>
          <a:lstStyle/>
          <a:p>
            <a:pPr lvl="0"/>
            <a:r>
              <a:rPr lang="en-US" dirty="0">
                <a:solidFill>
                  <a:schemeClr val="accent2">
                    <a:alpha val="99000"/>
                  </a:schemeClr>
                </a:solidFill>
              </a:rPr>
              <a:t>An instance can dynamically mount up </a:t>
            </a:r>
            <a:r>
              <a:rPr lang="en-US" dirty="0" smtClean="0">
                <a:solidFill>
                  <a:schemeClr val="accent2">
                    <a:alpha val="99000"/>
                  </a:schemeClr>
                </a:solidFill>
              </a:rPr>
              <a:t/>
            </a:r>
            <a:br>
              <a:rPr lang="en-US" dirty="0" smtClean="0">
                <a:solidFill>
                  <a:schemeClr val="accent2">
                    <a:alpha val="99000"/>
                  </a:schemeClr>
                </a:solidFill>
              </a:rPr>
            </a:br>
            <a:r>
              <a:rPr lang="en-US" dirty="0" smtClean="0">
                <a:solidFill>
                  <a:schemeClr val="accent2">
                    <a:alpha val="99000"/>
                  </a:schemeClr>
                </a:solidFill>
              </a:rPr>
              <a:t>to </a:t>
            </a:r>
            <a:r>
              <a:rPr lang="en-US" dirty="0">
                <a:solidFill>
                  <a:schemeClr val="accent2">
                    <a:alpha val="99000"/>
                  </a:schemeClr>
                </a:solidFill>
              </a:rPr>
              <a:t>16 drives</a:t>
            </a:r>
          </a:p>
          <a:p>
            <a:pPr lvl="0"/>
            <a:r>
              <a:rPr lang="en-US" dirty="0">
                <a:solidFill>
                  <a:schemeClr val="accent2">
                    <a:alpha val="99000"/>
                  </a:schemeClr>
                </a:solidFill>
              </a:rPr>
              <a:t>Remote Access via standard </a:t>
            </a:r>
            <a:r>
              <a:rPr lang="en-US" dirty="0" err="1">
                <a:solidFill>
                  <a:schemeClr val="accent2">
                    <a:alpha val="99000"/>
                  </a:schemeClr>
                </a:solidFill>
              </a:rPr>
              <a:t>BlobUI</a:t>
            </a:r>
            <a:endParaRPr lang="en-US" dirty="0">
              <a:solidFill>
                <a:schemeClr val="accent2">
                  <a:alpha val="99000"/>
                </a:schemeClr>
              </a:solidFill>
            </a:endParaRPr>
          </a:p>
          <a:p>
            <a:pPr lvl="1"/>
            <a:r>
              <a:rPr lang="en-US" dirty="0"/>
              <a:t>Can’t remotely mount </a:t>
            </a:r>
            <a:r>
              <a:rPr lang="en-US" dirty="0" smtClean="0"/>
              <a:t>drive</a:t>
            </a:r>
            <a:endParaRPr lang="en-US" dirty="0"/>
          </a:p>
          <a:p>
            <a:pPr lvl="1"/>
            <a:r>
              <a:rPr lang="en-US" dirty="0"/>
              <a:t>Can upload the VHD to a Page Blob using the blob interface, and then mount it as a Drive</a:t>
            </a:r>
          </a:p>
          <a:p>
            <a:pPr lvl="1"/>
            <a:r>
              <a:rPr lang="en-US" dirty="0"/>
              <a:t>Can download the VHD to a local file and mount locally</a:t>
            </a:r>
          </a:p>
        </p:txBody>
      </p:sp>
    </p:spTree>
    <p:extLst>
      <p:ext uri="{BB962C8B-B14F-4D97-AF65-F5344CB8AC3E}">
        <p14:creationId xmlns:p14="http://schemas.microsoft.com/office/powerpoint/2010/main" val="3086400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Drive Details</a:t>
            </a:r>
            <a:endParaRPr lang="en-US" dirty="0"/>
          </a:p>
        </p:txBody>
      </p:sp>
      <p:sp>
        <p:nvSpPr>
          <p:cNvPr id="3" name="Content Placeholder 2"/>
          <p:cNvSpPr>
            <a:spLocks noGrp="1"/>
          </p:cNvSpPr>
          <p:nvPr>
            <p:ph type="body" sz="quarter" idx="10"/>
          </p:nvPr>
        </p:nvSpPr>
        <p:spPr>
          <a:xfrm>
            <a:off x="519112" y="1447799"/>
            <a:ext cx="11149013" cy="5069080"/>
          </a:xfrm>
        </p:spPr>
        <p:txBody>
          <a:bodyPr/>
          <a:lstStyle/>
          <a:p>
            <a:r>
              <a:rPr lang="en-US" dirty="0">
                <a:solidFill>
                  <a:schemeClr val="accent2">
                    <a:alpha val="99000"/>
                  </a:schemeClr>
                </a:solidFill>
              </a:rPr>
              <a:t>Operations performed via Drive API not REST Calls	</a:t>
            </a:r>
          </a:p>
          <a:p>
            <a:r>
              <a:rPr lang="en-US" dirty="0">
                <a:solidFill>
                  <a:schemeClr val="accent2">
                    <a:alpha val="99000"/>
                  </a:schemeClr>
                </a:solidFill>
              </a:rPr>
              <a:t>Operations on Drives</a:t>
            </a:r>
          </a:p>
          <a:p>
            <a:pPr lvl="1"/>
            <a:r>
              <a:rPr lang="en-US" dirty="0" err="1" smtClean="0"/>
              <a:t>CreateDrive</a:t>
            </a:r>
            <a:endParaRPr lang="en-US" dirty="0" smtClean="0"/>
          </a:p>
          <a:p>
            <a:pPr lvl="1"/>
            <a:r>
              <a:rPr lang="en-US" sz="1600" dirty="0" smtClean="0"/>
              <a:t>Creates a new NTFS formatted VHD in Blob storage</a:t>
            </a:r>
          </a:p>
          <a:p>
            <a:pPr lvl="1"/>
            <a:endParaRPr lang="en-US" dirty="0" smtClean="0"/>
          </a:p>
          <a:p>
            <a:pPr lvl="1"/>
            <a:r>
              <a:rPr lang="en-US" dirty="0" err="1" smtClean="0"/>
              <a:t>MountDrive</a:t>
            </a:r>
            <a:r>
              <a:rPr lang="en-US" dirty="0" smtClean="0"/>
              <a:t>/</a:t>
            </a:r>
            <a:r>
              <a:rPr lang="en-US" dirty="0" err="1" smtClean="0"/>
              <a:t>UnmountDrive</a:t>
            </a:r>
            <a:endParaRPr lang="en-US" dirty="0" smtClean="0"/>
          </a:p>
          <a:p>
            <a:pPr lvl="1">
              <a:spcAft>
                <a:spcPts val="600"/>
              </a:spcAft>
            </a:pPr>
            <a:r>
              <a:rPr lang="en-US" sz="1600" dirty="0" smtClean="0"/>
              <a:t>Mounts a drive into Instance at new drive letter</a:t>
            </a:r>
          </a:p>
          <a:p>
            <a:pPr lvl="1">
              <a:spcAft>
                <a:spcPts val="600"/>
              </a:spcAft>
            </a:pPr>
            <a:r>
              <a:rPr lang="en-US" sz="1600" dirty="0" smtClean="0"/>
              <a:t>Unmounts a drive freeing drive letter</a:t>
            </a:r>
          </a:p>
          <a:p>
            <a:pPr lvl="1"/>
            <a:endParaRPr lang="en-US" dirty="0" smtClean="0"/>
          </a:p>
          <a:p>
            <a:pPr lvl="1"/>
            <a:r>
              <a:rPr lang="en-US" dirty="0" smtClean="0"/>
              <a:t>Get Mounted Drives</a:t>
            </a:r>
          </a:p>
          <a:p>
            <a:pPr lvl="1"/>
            <a:r>
              <a:rPr lang="en-US" sz="1600" dirty="0" smtClean="0"/>
              <a:t>List mounted drives; underlying blob and drive letter</a:t>
            </a:r>
          </a:p>
          <a:p>
            <a:pPr lvl="1"/>
            <a:endParaRPr lang="en-US" dirty="0" smtClean="0"/>
          </a:p>
          <a:p>
            <a:pPr lvl="1"/>
            <a:r>
              <a:rPr lang="en-US" dirty="0" smtClean="0"/>
              <a:t>Snapshot Drive</a:t>
            </a:r>
          </a:p>
          <a:p>
            <a:pPr lvl="1"/>
            <a:r>
              <a:rPr lang="en-US" sz="1600" dirty="0" smtClean="0"/>
              <a:t>Create snapshot copy of the drive</a:t>
            </a:r>
          </a:p>
          <a:p>
            <a:pPr lvl="2"/>
            <a:endParaRPr lang="en-US" dirty="0"/>
          </a:p>
        </p:txBody>
      </p:sp>
    </p:spTree>
    <p:extLst>
      <p:ext uri="{BB962C8B-B14F-4D97-AF65-F5344CB8AC3E}">
        <p14:creationId xmlns:p14="http://schemas.microsoft.com/office/powerpoint/2010/main" val="3143921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798207" y="1446213"/>
            <a:ext cx="4983395" cy="3530390"/>
          </a:xfrm>
          <a:prstGeom prst="rect">
            <a:avLst/>
          </a:prstGeom>
          <a:solidFill>
            <a:schemeClr val="bg1">
              <a:lumMod val="95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2" tIns="45716" rIns="91432" bIns="365760" numCol="1" rtlCol="0" anchor="t" anchorCtr="0" compatLnSpc="1">
            <a:prstTxWarp prst="textNoShape">
              <a:avLst/>
            </a:prstTxWarp>
          </a:bodyPr>
          <a:lstStyle/>
          <a:p>
            <a:pPr algn="ctr" defTabSz="914061" fontAlgn="base">
              <a:spcBef>
                <a:spcPct val="0"/>
              </a:spcBef>
              <a:spcAft>
                <a:spcPct val="0"/>
              </a:spcAft>
            </a:pPr>
            <a:r>
              <a:rPr lang="en-US" dirty="0">
                <a:solidFill>
                  <a:schemeClr val="accent4">
                    <a:alpha val="99000"/>
                  </a:schemeClr>
                </a:solidFill>
              </a:rPr>
              <a:t>VM</a:t>
            </a: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a:p>
            <a:pPr algn="ctr" defTabSz="914061" fontAlgn="base">
              <a:spcBef>
                <a:spcPct val="0"/>
              </a:spcBef>
              <a:spcAft>
                <a:spcPct val="0"/>
              </a:spcAft>
            </a:pPr>
            <a:endParaRPr lang="en-US" sz="1500" dirty="0">
              <a:solidFill>
                <a:srgbClr val="595959">
                  <a:alpha val="99000"/>
                </a:srgbClr>
              </a:solidFill>
            </a:endParaRPr>
          </a:p>
        </p:txBody>
      </p:sp>
      <p:sp>
        <p:nvSpPr>
          <p:cNvPr id="7" name="Freeform 6"/>
          <p:cNvSpPr>
            <a:spLocks noEditPoints="1"/>
          </p:cNvSpPr>
          <p:nvPr/>
        </p:nvSpPr>
        <p:spPr bwMode="auto">
          <a:xfrm>
            <a:off x="5261141" y="4399662"/>
            <a:ext cx="833272" cy="867282"/>
          </a:xfrm>
          <a:custGeom>
            <a:avLst/>
            <a:gdLst>
              <a:gd name="T0" fmla="*/ 780 w 862"/>
              <a:gd name="T1" fmla="*/ 743 h 895"/>
              <a:gd name="T2" fmla="*/ 787 w 862"/>
              <a:gd name="T3" fmla="*/ 750 h 895"/>
              <a:gd name="T4" fmla="*/ 780 w 862"/>
              <a:gd name="T5" fmla="*/ 757 h 895"/>
              <a:gd name="T6" fmla="*/ 479 w 862"/>
              <a:gd name="T7" fmla="*/ 895 h 895"/>
              <a:gd name="T8" fmla="*/ 451 w 862"/>
              <a:gd name="T9" fmla="*/ 895 h 895"/>
              <a:gd name="T10" fmla="*/ 164 w 862"/>
              <a:gd name="T11" fmla="*/ 785 h 895"/>
              <a:gd name="T12" fmla="*/ 137 w 862"/>
              <a:gd name="T13" fmla="*/ 757 h 895"/>
              <a:gd name="T14" fmla="*/ 27 w 862"/>
              <a:gd name="T15" fmla="*/ 853 h 895"/>
              <a:gd name="T16" fmla="*/ 0 w 862"/>
              <a:gd name="T17" fmla="*/ 509 h 895"/>
              <a:gd name="T18" fmla="*/ 342 w 862"/>
              <a:gd name="T19" fmla="*/ 578 h 895"/>
              <a:gd name="T20" fmla="*/ 232 w 862"/>
              <a:gd name="T21" fmla="*/ 661 h 895"/>
              <a:gd name="T22" fmla="*/ 273 w 862"/>
              <a:gd name="T23" fmla="*/ 688 h 895"/>
              <a:gd name="T24" fmla="*/ 451 w 862"/>
              <a:gd name="T25" fmla="*/ 757 h 895"/>
              <a:gd name="T26" fmla="*/ 465 w 862"/>
              <a:gd name="T27" fmla="*/ 757 h 895"/>
              <a:gd name="T28" fmla="*/ 670 w 862"/>
              <a:gd name="T29" fmla="*/ 661 h 895"/>
              <a:gd name="T30" fmla="*/ 676 w 862"/>
              <a:gd name="T31" fmla="*/ 654 h 895"/>
              <a:gd name="T32" fmla="*/ 684 w 862"/>
              <a:gd name="T33" fmla="*/ 661 h 895"/>
              <a:gd name="T34" fmla="*/ 780 w 862"/>
              <a:gd name="T35" fmla="*/ 743 h 895"/>
              <a:gd name="T36" fmla="*/ 780 w 862"/>
              <a:gd name="T37" fmla="*/ 743 h 895"/>
              <a:gd name="T38" fmla="*/ 862 w 862"/>
              <a:gd name="T39" fmla="*/ 399 h 895"/>
              <a:gd name="T40" fmla="*/ 834 w 862"/>
              <a:gd name="T41" fmla="*/ 55 h 895"/>
              <a:gd name="T42" fmla="*/ 730 w 862"/>
              <a:gd name="T43" fmla="*/ 146 h 895"/>
              <a:gd name="T44" fmla="*/ 725 w 862"/>
              <a:gd name="T45" fmla="*/ 138 h 895"/>
              <a:gd name="T46" fmla="*/ 697 w 862"/>
              <a:gd name="T47" fmla="*/ 110 h 895"/>
              <a:gd name="T48" fmla="*/ 397 w 862"/>
              <a:gd name="T49" fmla="*/ 0 h 895"/>
              <a:gd name="T50" fmla="*/ 383 w 862"/>
              <a:gd name="T51" fmla="*/ 0 h 895"/>
              <a:gd name="T52" fmla="*/ 82 w 862"/>
              <a:gd name="T53" fmla="*/ 138 h 895"/>
              <a:gd name="T54" fmla="*/ 76 w 862"/>
              <a:gd name="T55" fmla="*/ 144 h 895"/>
              <a:gd name="T56" fmla="*/ 178 w 862"/>
              <a:gd name="T57" fmla="*/ 234 h 895"/>
              <a:gd name="T58" fmla="*/ 178 w 862"/>
              <a:gd name="T59" fmla="*/ 234 h 895"/>
              <a:gd name="T60" fmla="*/ 383 w 862"/>
              <a:gd name="T61" fmla="*/ 138 h 895"/>
              <a:gd name="T62" fmla="*/ 397 w 862"/>
              <a:gd name="T63" fmla="*/ 138 h 895"/>
              <a:gd name="T64" fmla="*/ 588 w 862"/>
              <a:gd name="T65" fmla="*/ 193 h 895"/>
              <a:gd name="T66" fmla="*/ 629 w 862"/>
              <a:gd name="T67" fmla="*/ 234 h 895"/>
              <a:gd name="T68" fmla="*/ 520 w 862"/>
              <a:gd name="T69" fmla="*/ 330 h 895"/>
              <a:gd name="T70" fmla="*/ 862 w 862"/>
              <a:gd name="T71" fmla="*/ 399 h 895"/>
              <a:gd name="T72" fmla="*/ 862 w 862"/>
              <a:gd name="T73" fmla="*/ 399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62" h="895">
                <a:moveTo>
                  <a:pt x="780" y="743"/>
                </a:moveTo>
                <a:cubicBezTo>
                  <a:pt x="787" y="750"/>
                  <a:pt x="787" y="750"/>
                  <a:pt x="787" y="750"/>
                </a:cubicBezTo>
                <a:cubicBezTo>
                  <a:pt x="780" y="757"/>
                  <a:pt x="780" y="757"/>
                  <a:pt x="780" y="757"/>
                </a:cubicBezTo>
                <a:cubicBezTo>
                  <a:pt x="697" y="840"/>
                  <a:pt x="588" y="881"/>
                  <a:pt x="479" y="895"/>
                </a:cubicBezTo>
                <a:cubicBezTo>
                  <a:pt x="465" y="895"/>
                  <a:pt x="465" y="895"/>
                  <a:pt x="451" y="895"/>
                </a:cubicBezTo>
                <a:cubicBezTo>
                  <a:pt x="356" y="895"/>
                  <a:pt x="246" y="853"/>
                  <a:pt x="164" y="785"/>
                </a:cubicBezTo>
                <a:cubicBezTo>
                  <a:pt x="137" y="757"/>
                  <a:pt x="137" y="757"/>
                  <a:pt x="137" y="757"/>
                </a:cubicBezTo>
                <a:cubicBezTo>
                  <a:pt x="27" y="853"/>
                  <a:pt x="27" y="853"/>
                  <a:pt x="27" y="853"/>
                </a:cubicBezTo>
                <a:cubicBezTo>
                  <a:pt x="0" y="509"/>
                  <a:pt x="0" y="509"/>
                  <a:pt x="0" y="509"/>
                </a:cubicBezTo>
                <a:cubicBezTo>
                  <a:pt x="342" y="578"/>
                  <a:pt x="342" y="578"/>
                  <a:pt x="342" y="578"/>
                </a:cubicBezTo>
                <a:cubicBezTo>
                  <a:pt x="232" y="661"/>
                  <a:pt x="232" y="661"/>
                  <a:pt x="232" y="661"/>
                </a:cubicBezTo>
                <a:cubicBezTo>
                  <a:pt x="273" y="688"/>
                  <a:pt x="273" y="688"/>
                  <a:pt x="273" y="688"/>
                </a:cubicBezTo>
                <a:cubicBezTo>
                  <a:pt x="328" y="729"/>
                  <a:pt x="397" y="757"/>
                  <a:pt x="451" y="757"/>
                </a:cubicBezTo>
                <a:cubicBezTo>
                  <a:pt x="465" y="757"/>
                  <a:pt x="465" y="757"/>
                  <a:pt x="465" y="757"/>
                </a:cubicBezTo>
                <a:cubicBezTo>
                  <a:pt x="547" y="743"/>
                  <a:pt x="615" y="716"/>
                  <a:pt x="670" y="661"/>
                </a:cubicBezTo>
                <a:cubicBezTo>
                  <a:pt x="676" y="654"/>
                  <a:pt x="676" y="654"/>
                  <a:pt x="676" y="654"/>
                </a:cubicBezTo>
                <a:cubicBezTo>
                  <a:pt x="684" y="661"/>
                  <a:pt x="684" y="661"/>
                  <a:pt x="684" y="661"/>
                </a:cubicBezTo>
                <a:cubicBezTo>
                  <a:pt x="780" y="743"/>
                  <a:pt x="780" y="743"/>
                  <a:pt x="780" y="743"/>
                </a:cubicBezTo>
                <a:cubicBezTo>
                  <a:pt x="780" y="743"/>
                  <a:pt x="780" y="743"/>
                  <a:pt x="780" y="743"/>
                </a:cubicBezTo>
                <a:close/>
                <a:moveTo>
                  <a:pt x="862" y="399"/>
                </a:moveTo>
                <a:cubicBezTo>
                  <a:pt x="834" y="55"/>
                  <a:pt x="834" y="55"/>
                  <a:pt x="834" y="55"/>
                </a:cubicBezTo>
                <a:cubicBezTo>
                  <a:pt x="730" y="146"/>
                  <a:pt x="730" y="146"/>
                  <a:pt x="730" y="146"/>
                </a:cubicBezTo>
                <a:cubicBezTo>
                  <a:pt x="725" y="138"/>
                  <a:pt x="725" y="138"/>
                  <a:pt x="725" y="138"/>
                </a:cubicBezTo>
                <a:cubicBezTo>
                  <a:pt x="697" y="110"/>
                  <a:pt x="697" y="110"/>
                  <a:pt x="697" y="110"/>
                </a:cubicBezTo>
                <a:cubicBezTo>
                  <a:pt x="615" y="41"/>
                  <a:pt x="506" y="0"/>
                  <a:pt x="397" y="0"/>
                </a:cubicBezTo>
                <a:cubicBezTo>
                  <a:pt x="383" y="0"/>
                  <a:pt x="383" y="0"/>
                  <a:pt x="383" y="0"/>
                </a:cubicBezTo>
                <a:cubicBezTo>
                  <a:pt x="273" y="0"/>
                  <a:pt x="166" y="57"/>
                  <a:pt x="82" y="138"/>
                </a:cubicBezTo>
                <a:cubicBezTo>
                  <a:pt x="77" y="142"/>
                  <a:pt x="76" y="144"/>
                  <a:pt x="76" y="144"/>
                </a:cubicBezTo>
                <a:cubicBezTo>
                  <a:pt x="186" y="241"/>
                  <a:pt x="178" y="234"/>
                  <a:pt x="178" y="234"/>
                </a:cubicBezTo>
                <a:cubicBezTo>
                  <a:pt x="178" y="234"/>
                  <a:pt x="178" y="234"/>
                  <a:pt x="178" y="234"/>
                </a:cubicBezTo>
                <a:cubicBezTo>
                  <a:pt x="232" y="179"/>
                  <a:pt x="315" y="138"/>
                  <a:pt x="383" y="138"/>
                </a:cubicBezTo>
                <a:cubicBezTo>
                  <a:pt x="397" y="138"/>
                  <a:pt x="397" y="138"/>
                  <a:pt x="397" y="138"/>
                </a:cubicBezTo>
                <a:cubicBezTo>
                  <a:pt x="465" y="138"/>
                  <a:pt x="533" y="165"/>
                  <a:pt x="588" y="193"/>
                </a:cubicBezTo>
                <a:cubicBezTo>
                  <a:pt x="629" y="234"/>
                  <a:pt x="629" y="234"/>
                  <a:pt x="629" y="234"/>
                </a:cubicBezTo>
                <a:cubicBezTo>
                  <a:pt x="520" y="330"/>
                  <a:pt x="520" y="330"/>
                  <a:pt x="520" y="330"/>
                </a:cubicBezTo>
                <a:cubicBezTo>
                  <a:pt x="862" y="399"/>
                  <a:pt x="862" y="399"/>
                  <a:pt x="862" y="399"/>
                </a:cubicBezTo>
                <a:cubicBezTo>
                  <a:pt x="862" y="399"/>
                  <a:pt x="862" y="399"/>
                  <a:pt x="862" y="399"/>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
          <p:cNvSpPr>
            <a:spLocks/>
          </p:cNvSpPr>
          <p:nvPr/>
        </p:nvSpPr>
        <p:spPr bwMode="auto">
          <a:xfrm>
            <a:off x="6094413" y="4067503"/>
            <a:ext cx="3817592" cy="2558722"/>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2" name="Title 1"/>
          <p:cNvSpPr>
            <a:spLocks noGrp="1"/>
          </p:cNvSpPr>
          <p:nvPr>
            <p:ph type="title"/>
          </p:nvPr>
        </p:nvSpPr>
        <p:spPr/>
        <p:txBody>
          <a:bodyPr/>
          <a:lstStyle/>
          <a:p>
            <a:r>
              <a:rPr lang="en-US" smtClean="0"/>
              <a:t>How Windows Azure Drives Works</a:t>
            </a:r>
            <a:endParaRPr lang="en-US" dirty="0"/>
          </a:p>
        </p:txBody>
      </p:sp>
      <p:sp>
        <p:nvSpPr>
          <p:cNvPr id="17" name="Content Placeholder 2"/>
          <p:cNvSpPr>
            <a:spLocks noGrp="1"/>
          </p:cNvSpPr>
          <p:nvPr>
            <p:ph type="body" sz="quarter" idx="10"/>
          </p:nvPr>
        </p:nvSpPr>
        <p:spPr>
          <a:xfrm>
            <a:off x="6094413" y="1447799"/>
            <a:ext cx="5573712" cy="2400657"/>
          </a:xfrm>
        </p:spPr>
        <p:txBody>
          <a:bodyPr/>
          <a:lstStyle/>
          <a:p>
            <a:r>
              <a:rPr lang="en-US" sz="2000" dirty="0" smtClean="0">
                <a:latin typeface="+mj-lt"/>
              </a:rPr>
              <a:t>Drive is a formatted page blob stored in blob service</a:t>
            </a:r>
          </a:p>
          <a:p>
            <a:r>
              <a:rPr lang="en-US" sz="2000" dirty="0" smtClean="0">
                <a:latin typeface="+mj-lt"/>
              </a:rPr>
              <a:t>Mount obtains a blob lease </a:t>
            </a:r>
          </a:p>
          <a:p>
            <a:r>
              <a:rPr lang="en-US" sz="2000" dirty="0" smtClean="0">
                <a:latin typeface="+mj-lt"/>
              </a:rPr>
              <a:t>Mount specifies amount of local storage for cache</a:t>
            </a:r>
          </a:p>
          <a:p>
            <a:r>
              <a:rPr lang="en-US" sz="2000" dirty="0" smtClean="0">
                <a:latin typeface="+mj-lt"/>
              </a:rPr>
              <a:t>NTFS flushed/</a:t>
            </a:r>
            <a:r>
              <a:rPr lang="en-US" sz="2000" dirty="0" err="1" smtClean="0">
                <a:latin typeface="+mj-lt"/>
              </a:rPr>
              <a:t>unbuffered</a:t>
            </a:r>
            <a:r>
              <a:rPr lang="en-US" sz="2000" dirty="0" smtClean="0">
                <a:latin typeface="+mj-lt"/>
              </a:rPr>
              <a:t> writes commit to blob store before returning to app</a:t>
            </a:r>
          </a:p>
          <a:p>
            <a:r>
              <a:rPr lang="en-US" sz="2000" dirty="0" smtClean="0">
                <a:latin typeface="+mj-lt"/>
              </a:rPr>
              <a:t>NTFS reads can be served from local cache or from blob store (cache miss)</a:t>
            </a:r>
            <a:endParaRPr lang="en-US" sz="2000" dirty="0">
              <a:latin typeface="+mj-lt"/>
            </a:endParaRPr>
          </a:p>
        </p:txBody>
      </p:sp>
      <p:sp>
        <p:nvSpPr>
          <p:cNvPr id="6" name="Rectangle 5"/>
          <p:cNvSpPr/>
          <p:nvPr/>
        </p:nvSpPr>
        <p:spPr bwMode="auto">
          <a:xfrm>
            <a:off x="6905297" y="5360276"/>
            <a:ext cx="1471449" cy="1082565"/>
          </a:xfrm>
          <a:prstGeom prst="rect">
            <a:avLst/>
          </a:prstGeom>
          <a:solidFill>
            <a:schemeClr val="accent4"/>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sz="2000" dirty="0" smtClean="0">
                <a:gradFill>
                  <a:gsLst>
                    <a:gs pos="0">
                      <a:srgbClr val="FFFFFF"/>
                    </a:gs>
                    <a:gs pos="100000">
                      <a:srgbClr val="FFFFFF"/>
                    </a:gs>
                  </a:gsLst>
                  <a:lin ang="5400000" scaled="0"/>
                </a:gradFill>
              </a:rPr>
              <a:t>DemoBlob</a:t>
            </a:r>
          </a:p>
        </p:txBody>
      </p:sp>
      <p:cxnSp>
        <p:nvCxnSpPr>
          <p:cNvPr id="12" name="Straight Connector 11"/>
          <p:cNvCxnSpPr/>
          <p:nvPr/>
        </p:nvCxnSpPr>
        <p:spPr>
          <a:xfrm>
            <a:off x="916859" y="2929317"/>
            <a:ext cx="470294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6528" y="2976526"/>
            <a:ext cx="395942" cy="369332"/>
          </a:xfrm>
          <a:prstGeom prst="rect">
            <a:avLst/>
          </a:prstGeom>
          <a:noFill/>
        </p:spPr>
        <p:txBody>
          <a:bodyPr wrap="none" lIns="0" tIns="0" rIns="0" bIns="0" rtlCol="0">
            <a:spAutoFit/>
          </a:bodyPr>
          <a:lstStyle/>
          <a:p>
            <a:r>
              <a:rPr lang="en-US" dirty="0" smtClean="0">
                <a:solidFill>
                  <a:schemeClr val="accent4">
                    <a:alpha val="99000"/>
                  </a:schemeClr>
                </a:solidFill>
              </a:rPr>
              <a:t>OS</a:t>
            </a:r>
          </a:p>
        </p:txBody>
      </p:sp>
      <p:sp>
        <p:nvSpPr>
          <p:cNvPr id="16" name="Rectangle 15"/>
          <p:cNvSpPr/>
          <p:nvPr/>
        </p:nvSpPr>
        <p:spPr bwMode="auto">
          <a:xfrm>
            <a:off x="2254391" y="1990642"/>
            <a:ext cx="2027877" cy="542167"/>
          </a:xfrm>
          <a:prstGeom prst="rect">
            <a:avLst/>
          </a:prstGeom>
          <a:solidFill>
            <a:schemeClr val="accent4"/>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dirty="0" smtClean="0">
                <a:solidFill>
                  <a:schemeClr val="bg1">
                    <a:alpha val="99000"/>
                  </a:schemeClr>
                </a:solidFill>
              </a:rPr>
              <a:t>Application</a:t>
            </a:r>
            <a:endParaRPr lang="en-US" dirty="0">
              <a:solidFill>
                <a:schemeClr val="bg1">
                  <a:alpha val="99000"/>
                </a:schemeClr>
              </a:solidFill>
            </a:endParaRPr>
          </a:p>
        </p:txBody>
      </p:sp>
      <p:sp>
        <p:nvSpPr>
          <p:cNvPr id="22" name="Flowchart: Magnetic Disk 21"/>
          <p:cNvSpPr/>
          <p:nvPr/>
        </p:nvSpPr>
        <p:spPr bwMode="auto">
          <a:xfrm>
            <a:off x="2470124" y="2751293"/>
            <a:ext cx="1639560" cy="962952"/>
          </a:xfrm>
          <a:prstGeom prst="flowChartMagneticDisk">
            <a:avLst/>
          </a:prstGeom>
          <a:ln>
            <a:solidFill>
              <a:schemeClr val="accent2"/>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r>
              <a:rPr lang="en-US" dirty="0" smtClean="0">
                <a:solidFill>
                  <a:srgbClr val="595959">
                    <a:alpha val="99000"/>
                  </a:srgbClr>
                </a:solidFill>
              </a:rPr>
              <a:t>Drive X:</a:t>
            </a:r>
            <a:endParaRPr lang="en-US" sz="1600" dirty="0">
              <a:solidFill>
                <a:srgbClr val="595959">
                  <a:alpha val="99000"/>
                </a:srgbClr>
              </a:solidFill>
            </a:endParaRPr>
          </a:p>
        </p:txBody>
      </p:sp>
      <p:cxnSp>
        <p:nvCxnSpPr>
          <p:cNvPr id="25" name="Straight Arrow Connector 24"/>
          <p:cNvCxnSpPr/>
          <p:nvPr/>
        </p:nvCxnSpPr>
        <p:spPr>
          <a:xfrm flipH="1">
            <a:off x="3107592" y="2533601"/>
            <a:ext cx="1" cy="431055"/>
          </a:xfrm>
          <a:prstGeom prst="straightConnector1">
            <a:avLst/>
          </a:prstGeom>
          <a:ln w="28575">
            <a:solidFill>
              <a:schemeClr val="bg2">
                <a:lumMod val="50000"/>
              </a:schemeClr>
            </a:solidFill>
            <a:tailEnd type="triangle"/>
          </a:ln>
          <a:effectLst/>
        </p:spPr>
        <p:style>
          <a:lnRef idx="1">
            <a:schemeClr val="accent1"/>
          </a:lnRef>
          <a:fillRef idx="0">
            <a:schemeClr val="accent1"/>
          </a:fillRef>
          <a:effectRef idx="0">
            <a:schemeClr val="accent1"/>
          </a:effectRef>
          <a:fontRef idx="minor">
            <a:schemeClr val="tx1"/>
          </a:fontRef>
        </p:style>
      </p:cxnSp>
      <p:grpSp>
        <p:nvGrpSpPr>
          <p:cNvPr id="10" name="Group 32"/>
          <p:cNvGrpSpPr/>
          <p:nvPr/>
        </p:nvGrpSpPr>
        <p:grpSpPr>
          <a:xfrm>
            <a:off x="2157317" y="3626069"/>
            <a:ext cx="4611344" cy="2175641"/>
            <a:chOff x="1618410" y="3626068"/>
            <a:chExt cx="3459408" cy="2175641"/>
          </a:xfrm>
          <a:effectLst/>
        </p:grpSpPr>
        <p:cxnSp>
          <p:nvCxnSpPr>
            <p:cNvPr id="27" name="Straight Arrow Connector 26"/>
            <p:cNvCxnSpPr/>
            <p:nvPr/>
          </p:nvCxnSpPr>
          <p:spPr>
            <a:xfrm flipH="1">
              <a:off x="1618410" y="3626068"/>
              <a:ext cx="202983" cy="185283"/>
            </a:xfrm>
            <a:prstGeom prst="straightConnector1">
              <a:avLst/>
            </a:prstGeom>
            <a:ln w="28575">
              <a:solidFill>
                <a:schemeClr val="accent4"/>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960069" y="3750468"/>
              <a:ext cx="2117749" cy="2051241"/>
            </a:xfrm>
            <a:prstGeom prst="straightConnector1">
              <a:avLst/>
            </a:prstGeom>
            <a:ln w="28575">
              <a:solidFill>
                <a:schemeClr val="accent4"/>
              </a:solidFill>
              <a:tailEnd type="triangle"/>
            </a:ln>
            <a:effectLst/>
          </p:spPr>
          <p:style>
            <a:lnRef idx="1">
              <a:schemeClr val="accent1"/>
            </a:lnRef>
            <a:fillRef idx="0">
              <a:schemeClr val="accent1"/>
            </a:fillRef>
            <a:effectRef idx="0">
              <a:schemeClr val="accent1"/>
            </a:effectRef>
            <a:fontRef idx="minor">
              <a:schemeClr val="tx1"/>
            </a:fontRef>
          </p:style>
        </p:cxnSp>
      </p:grpSp>
      <p:cxnSp>
        <p:nvCxnSpPr>
          <p:cNvPr id="36" name="Straight Arrow Connector 35"/>
          <p:cNvCxnSpPr/>
          <p:nvPr/>
        </p:nvCxnSpPr>
        <p:spPr>
          <a:xfrm flipH="1">
            <a:off x="2124956" y="3520966"/>
            <a:ext cx="365996" cy="266109"/>
          </a:xfrm>
          <a:prstGeom prst="straightConnector1">
            <a:avLst/>
          </a:prstGeom>
          <a:ln w="28575">
            <a:solidFill>
              <a:schemeClr val="accent4"/>
            </a:solidFill>
            <a:prstDash val="sysDash"/>
            <a:tailEnd type="triangle"/>
          </a:ln>
          <a:effectLst/>
        </p:spPr>
        <p:style>
          <a:lnRef idx="1">
            <a:schemeClr val="accent1"/>
          </a:lnRef>
          <a:fillRef idx="0">
            <a:schemeClr val="accent1"/>
          </a:fillRef>
          <a:effectRef idx="0">
            <a:schemeClr val="accent1"/>
          </a:effectRef>
          <a:fontRef idx="minor">
            <a:schemeClr val="tx1"/>
          </a:fontRef>
        </p:style>
      </p:cxnSp>
      <p:sp>
        <p:nvSpPr>
          <p:cNvPr id="41" name="Freeform 40"/>
          <p:cNvSpPr/>
          <p:nvPr/>
        </p:nvSpPr>
        <p:spPr>
          <a:xfrm>
            <a:off x="2024281" y="2540900"/>
            <a:ext cx="618430" cy="1213805"/>
          </a:xfrm>
          <a:custGeom>
            <a:avLst/>
            <a:gdLst>
              <a:gd name="connsiteX0" fmla="*/ 59341 w 590718"/>
              <a:gd name="connsiteY0" fmla="*/ 1635939 h 1635939"/>
              <a:gd name="connsiteX1" fmla="*/ 75526 w 590718"/>
              <a:gd name="connsiteY1" fmla="*/ 705355 h 1635939"/>
              <a:gd name="connsiteX2" fmla="*/ 512495 w 590718"/>
              <a:gd name="connsiteY2" fmla="*/ 106545 h 1635939"/>
              <a:gd name="connsiteX3" fmla="*/ 544864 w 590718"/>
              <a:gd name="connsiteY3" fmla="*/ 66085 h 1635939"/>
            </a:gdLst>
            <a:ahLst/>
            <a:cxnLst>
              <a:cxn ang="0">
                <a:pos x="connsiteX0" y="connsiteY0"/>
              </a:cxn>
              <a:cxn ang="0">
                <a:pos x="connsiteX1" y="connsiteY1"/>
              </a:cxn>
              <a:cxn ang="0">
                <a:pos x="connsiteX2" y="connsiteY2"/>
              </a:cxn>
              <a:cxn ang="0">
                <a:pos x="connsiteX3" y="connsiteY3"/>
              </a:cxn>
            </a:cxnLst>
            <a:rect l="l" t="t" r="r" b="b"/>
            <a:pathLst>
              <a:path w="590718" h="1635939">
                <a:moveTo>
                  <a:pt x="59341" y="1635939"/>
                </a:moveTo>
                <a:cubicBezTo>
                  <a:pt x="29670" y="1298096"/>
                  <a:pt x="0" y="960254"/>
                  <a:pt x="75526" y="705355"/>
                </a:cubicBezTo>
                <a:cubicBezTo>
                  <a:pt x="151052" y="450456"/>
                  <a:pt x="434272" y="213090"/>
                  <a:pt x="512495" y="106545"/>
                </a:cubicBezTo>
                <a:cubicBezTo>
                  <a:pt x="590718" y="0"/>
                  <a:pt x="567791" y="33042"/>
                  <a:pt x="544864" y="66085"/>
                </a:cubicBezTo>
              </a:path>
            </a:pathLst>
          </a:custGeom>
          <a:ln w="28575">
            <a:solidFill>
              <a:schemeClr val="bg2">
                <a:lumMod val="50000"/>
              </a:schemeClr>
            </a:solidFill>
            <a:tailEnd type="triangle"/>
          </a:ln>
          <a:effectLst/>
        </p:spPr>
        <p:style>
          <a:lnRef idx="1">
            <a:schemeClr val="accent1"/>
          </a:lnRef>
          <a:fillRef idx="0">
            <a:schemeClr val="accent1"/>
          </a:fillRef>
          <a:effectRef idx="0">
            <a:schemeClr val="accent1"/>
          </a:effectRef>
          <a:fontRef idx="minor">
            <a:schemeClr val="tx1"/>
          </a:fontRef>
        </p:style>
        <p:txBody>
          <a:bodyPr lIns="91436" tIns="45719" rIns="91436" bIns="45719" rtlCol="0" anchor="ctr"/>
          <a:lstStyle/>
          <a:p>
            <a:pPr algn="ctr"/>
            <a:endParaRPr lang="en-US" dirty="0"/>
          </a:p>
        </p:txBody>
      </p:sp>
      <p:cxnSp>
        <p:nvCxnSpPr>
          <p:cNvPr id="43" name="Straight Arrow Connector 42"/>
          <p:cNvCxnSpPr/>
          <p:nvPr/>
        </p:nvCxnSpPr>
        <p:spPr>
          <a:xfrm>
            <a:off x="3678621" y="3752193"/>
            <a:ext cx="3121572" cy="2312276"/>
          </a:xfrm>
          <a:prstGeom prst="straightConnector1">
            <a:avLst/>
          </a:prstGeom>
          <a:ln w="28575">
            <a:solidFill>
              <a:schemeClr val="accent4"/>
            </a:solidFill>
            <a:prstDash val="sysDash"/>
            <a:tailEnd type="triangle"/>
          </a:ln>
          <a:effectLst/>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019503" y="2540345"/>
            <a:ext cx="1" cy="457649"/>
          </a:xfrm>
          <a:prstGeom prst="straightConnector1">
            <a:avLst/>
          </a:prstGeom>
          <a:ln w="28575">
            <a:solidFill>
              <a:schemeClr val="bg2">
                <a:lumMod val="50000"/>
              </a:schemeClr>
            </a:solidFill>
            <a:prstDash val="sysDash"/>
            <a:tailEnd type="triangle"/>
          </a:ln>
          <a:effectLst/>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3878317" y="3531476"/>
            <a:ext cx="2890346" cy="2028496"/>
          </a:xfrm>
          <a:prstGeom prst="straightConnector1">
            <a:avLst/>
          </a:prstGeom>
          <a:ln w="28575">
            <a:solidFill>
              <a:schemeClr val="accent4"/>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2211247" y="3752193"/>
            <a:ext cx="531953" cy="374749"/>
          </a:xfrm>
          <a:prstGeom prst="straightConnector1">
            <a:avLst/>
          </a:prstGeom>
          <a:ln w="28575">
            <a:solidFill>
              <a:schemeClr val="accent4"/>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3426372" y="2575034"/>
            <a:ext cx="9435" cy="370492"/>
          </a:xfrm>
          <a:prstGeom prst="straightConnector1">
            <a:avLst/>
          </a:prstGeom>
          <a:ln w="28575">
            <a:solidFill>
              <a:schemeClr val="bg2">
                <a:lumMod val="50000"/>
              </a:schemeClr>
            </a:solidFill>
            <a:tailEnd type="triangle"/>
          </a:ln>
          <a:effectLst/>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9603282" y="4385873"/>
            <a:ext cx="1979120" cy="707886"/>
          </a:xfrm>
          <a:prstGeom prst="rect">
            <a:avLst/>
          </a:prstGeom>
        </p:spPr>
        <p:txBody>
          <a:bodyPr wrap="square">
            <a:spAutoFit/>
          </a:bodyPr>
          <a:lstStyle/>
          <a:p>
            <a:pPr defTabSz="914061" fontAlgn="base">
              <a:spcBef>
                <a:spcPct val="0"/>
              </a:spcBef>
              <a:spcAft>
                <a:spcPct val="0"/>
              </a:spcAft>
            </a:pPr>
            <a:r>
              <a:rPr lang="en-US" sz="2000" spc="-51" dirty="0" smtClean="0">
                <a:gradFill>
                  <a:gsLst>
                    <a:gs pos="0">
                      <a:srgbClr val="595959"/>
                    </a:gs>
                    <a:gs pos="86000">
                      <a:srgbClr val="595959"/>
                    </a:gs>
                  </a:gsLst>
                  <a:lin ang="5400000" scaled="0"/>
                </a:gradFill>
                <a:latin typeface="+mj-lt"/>
              </a:rPr>
              <a:t>Windows </a:t>
            </a:r>
            <a:r>
              <a:rPr lang="en-US" sz="2000" spc="-51" dirty="0">
                <a:gradFill>
                  <a:gsLst>
                    <a:gs pos="0">
                      <a:srgbClr val="595959"/>
                    </a:gs>
                    <a:gs pos="86000">
                      <a:srgbClr val="595959"/>
                    </a:gs>
                  </a:gsLst>
                  <a:lin ang="5400000" scaled="0"/>
                </a:gradFill>
                <a:latin typeface="+mj-lt"/>
              </a:rPr>
              <a:t>Azure </a:t>
            </a:r>
            <a:r>
              <a:rPr lang="en-US" sz="2000" spc="-51" dirty="0" smtClean="0">
                <a:gradFill>
                  <a:gsLst>
                    <a:gs pos="0">
                      <a:srgbClr val="595959"/>
                    </a:gs>
                    <a:gs pos="86000">
                      <a:srgbClr val="595959"/>
                    </a:gs>
                  </a:gsLst>
                  <a:lin ang="5400000" scaled="0"/>
                </a:gradFill>
                <a:latin typeface="+mj-lt"/>
              </a:rPr>
              <a:t/>
            </a:r>
            <a:br>
              <a:rPr lang="en-US" sz="2000" spc="-51" dirty="0" smtClean="0">
                <a:gradFill>
                  <a:gsLst>
                    <a:gs pos="0">
                      <a:srgbClr val="595959"/>
                    </a:gs>
                    <a:gs pos="86000">
                      <a:srgbClr val="595959"/>
                    </a:gs>
                  </a:gsLst>
                  <a:lin ang="5400000" scaled="0"/>
                </a:gradFill>
                <a:latin typeface="+mj-lt"/>
              </a:rPr>
            </a:br>
            <a:r>
              <a:rPr lang="en-US" sz="2000" spc="-51" dirty="0" smtClean="0">
                <a:gradFill>
                  <a:gsLst>
                    <a:gs pos="0">
                      <a:srgbClr val="595959"/>
                    </a:gs>
                    <a:gs pos="86000">
                      <a:srgbClr val="595959"/>
                    </a:gs>
                  </a:gsLst>
                  <a:lin ang="5400000" scaled="0"/>
                </a:gradFill>
                <a:latin typeface="+mj-lt"/>
              </a:rPr>
              <a:t>Blob </a:t>
            </a:r>
            <a:r>
              <a:rPr lang="en-US" sz="2000" spc="-51" dirty="0">
                <a:gradFill>
                  <a:gsLst>
                    <a:gs pos="0">
                      <a:srgbClr val="595959"/>
                    </a:gs>
                    <a:gs pos="86000">
                      <a:srgbClr val="595959"/>
                    </a:gs>
                  </a:gsLst>
                  <a:lin ang="5400000" scaled="0"/>
                </a:gradFill>
                <a:latin typeface="+mj-lt"/>
              </a:rPr>
              <a:t>Service</a:t>
            </a:r>
          </a:p>
        </p:txBody>
      </p:sp>
      <p:grpSp>
        <p:nvGrpSpPr>
          <p:cNvPr id="28" name="Group 27"/>
          <p:cNvGrpSpPr/>
          <p:nvPr/>
        </p:nvGrpSpPr>
        <p:grpSpPr>
          <a:xfrm>
            <a:off x="1263964" y="3775333"/>
            <a:ext cx="1163929" cy="1035665"/>
            <a:chOff x="3996654" y="5236271"/>
            <a:chExt cx="1163929" cy="1035665"/>
          </a:xfrm>
        </p:grpSpPr>
        <p:sp>
          <p:nvSpPr>
            <p:cNvPr id="39" name="TextBox 38"/>
            <p:cNvSpPr txBox="1"/>
            <p:nvPr/>
          </p:nvSpPr>
          <p:spPr>
            <a:xfrm>
              <a:off x="3996654" y="6025715"/>
              <a:ext cx="1163929" cy="246221"/>
            </a:xfrm>
            <a:prstGeom prst="rect">
              <a:avLst/>
            </a:prstGeom>
            <a:noFill/>
          </p:spPr>
          <p:txBody>
            <a:bodyPr wrap="square" lIns="0" tIns="0" rIns="0" bIns="0" rtlCol="0">
              <a:spAutoFit/>
            </a:bodyPr>
            <a:lstStyle/>
            <a:p>
              <a:pPr algn="ctr"/>
              <a:r>
                <a:rPr lang="en-US" sz="1600" dirty="0">
                  <a:gradFill>
                    <a:gsLst>
                      <a:gs pos="0">
                        <a:schemeClr val="tx1"/>
                      </a:gs>
                      <a:gs pos="86000">
                        <a:schemeClr val="tx1"/>
                      </a:gs>
                    </a:gsLst>
                    <a:lin ang="5400000" scaled="0"/>
                  </a:gradFill>
                </a:rPr>
                <a:t>Local Cache</a:t>
              </a:r>
            </a:p>
          </p:txBody>
        </p:sp>
        <p:sp>
          <p:nvSpPr>
            <p:cNvPr id="40" name="Freeform 34"/>
            <p:cNvSpPr>
              <a:spLocks noEditPoints="1"/>
            </p:cNvSpPr>
            <p:nvPr/>
          </p:nvSpPr>
          <p:spPr bwMode="auto">
            <a:xfrm>
              <a:off x="4201020" y="5236271"/>
              <a:ext cx="743008" cy="729114"/>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accent4"/>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58393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animEffect transition="in" filter="fade">
                                      <p:cBhvr>
                                        <p:cTn id="7" dur="500"/>
                                        <p:tgtEl>
                                          <p:spTgt spid="1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xEl>
                                              <p:pRg st="2" end="2"/>
                                            </p:txEl>
                                          </p:spTgt>
                                        </p:tgtEl>
                                        <p:attrNameLst>
                                          <p:attrName>style.visibility</p:attrName>
                                        </p:attrNameLst>
                                      </p:cBhvr>
                                      <p:to>
                                        <p:strVal val="visible"/>
                                      </p:to>
                                    </p:set>
                                    <p:animEffect transition="in" filter="fade">
                                      <p:cBhvr>
                                        <p:cTn id="22" dur="500"/>
                                        <p:tgtEl>
                                          <p:spTgt spid="17">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7">
                                            <p:txEl>
                                              <p:pRg st="3" end="3"/>
                                            </p:txEl>
                                          </p:spTgt>
                                        </p:tgtEl>
                                        <p:attrNameLst>
                                          <p:attrName>style.visibility</p:attrName>
                                        </p:attrNameLst>
                                      </p:cBhvr>
                                      <p:to>
                                        <p:strVal val="visible"/>
                                      </p:to>
                                    </p:set>
                                    <p:animEffect transition="in" filter="fade">
                                      <p:cBhvr>
                                        <p:cTn id="30" dur="500"/>
                                        <p:tgtEl>
                                          <p:spTgt spid="17">
                                            <p:txEl>
                                              <p:pRg st="3" end="3"/>
                                            </p:txEl>
                                          </p:spTgt>
                                        </p:tgtEl>
                                      </p:cBhvr>
                                    </p:animEffect>
                                  </p:childTnLst>
                                </p:cTn>
                              </p:par>
                            </p:childTnLst>
                          </p:cTn>
                        </p:par>
                        <p:par>
                          <p:cTn id="31" fill="hold">
                            <p:stCondLst>
                              <p:cond delay="500"/>
                            </p:stCondLst>
                            <p:childTnLst>
                              <p:par>
                                <p:cTn id="32" presetID="17" presetClass="entr" presetSubtype="1" fill="hold" nodeType="after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p:cTn id="34" dur="500" fill="hold"/>
                                        <p:tgtEl>
                                          <p:spTgt spid="25"/>
                                        </p:tgtEl>
                                        <p:attrNameLst>
                                          <p:attrName>ppt_x</p:attrName>
                                        </p:attrNameLst>
                                      </p:cBhvr>
                                      <p:tavLst>
                                        <p:tav tm="0">
                                          <p:val>
                                            <p:strVal val="#ppt_x"/>
                                          </p:val>
                                        </p:tav>
                                        <p:tav tm="100000">
                                          <p:val>
                                            <p:strVal val="#ppt_x"/>
                                          </p:val>
                                        </p:tav>
                                      </p:tavLst>
                                    </p:anim>
                                    <p:anim calcmode="lin" valueType="num">
                                      <p:cBhvr>
                                        <p:cTn id="35" dur="500" fill="hold"/>
                                        <p:tgtEl>
                                          <p:spTgt spid="25"/>
                                        </p:tgtEl>
                                        <p:attrNameLst>
                                          <p:attrName>ppt_y</p:attrName>
                                        </p:attrNameLst>
                                      </p:cBhvr>
                                      <p:tavLst>
                                        <p:tav tm="0">
                                          <p:val>
                                            <p:strVal val="#ppt_y-#ppt_h/2"/>
                                          </p:val>
                                        </p:tav>
                                        <p:tav tm="100000">
                                          <p:val>
                                            <p:strVal val="#ppt_y"/>
                                          </p:val>
                                        </p:tav>
                                      </p:tavLst>
                                    </p:anim>
                                    <p:anim calcmode="lin" valueType="num">
                                      <p:cBhvr>
                                        <p:cTn id="36" dur="500" fill="hold"/>
                                        <p:tgtEl>
                                          <p:spTgt spid="25"/>
                                        </p:tgtEl>
                                        <p:attrNameLst>
                                          <p:attrName>ppt_w</p:attrName>
                                        </p:attrNameLst>
                                      </p:cBhvr>
                                      <p:tavLst>
                                        <p:tav tm="0">
                                          <p:val>
                                            <p:strVal val="#ppt_w"/>
                                          </p:val>
                                        </p:tav>
                                        <p:tav tm="100000">
                                          <p:val>
                                            <p:strVal val="#ppt_w"/>
                                          </p:val>
                                        </p:tav>
                                      </p:tavLst>
                                    </p:anim>
                                    <p:anim calcmode="lin" valueType="num">
                                      <p:cBhvr>
                                        <p:cTn id="37" dur="500" fill="hold"/>
                                        <p:tgtEl>
                                          <p:spTgt spid="25"/>
                                        </p:tgtEl>
                                        <p:attrNameLst>
                                          <p:attrName>ppt_h</p:attrName>
                                        </p:attrNameLst>
                                      </p:cBhvr>
                                      <p:tavLst>
                                        <p:tav tm="0">
                                          <p:val>
                                            <p:fltVal val="0"/>
                                          </p:val>
                                        </p:tav>
                                        <p:tav tm="100000">
                                          <p:val>
                                            <p:strVal val="#ppt_h"/>
                                          </p:val>
                                        </p:tav>
                                      </p:tavLst>
                                    </p:anim>
                                  </p:childTnLst>
                                </p:cTn>
                              </p:par>
                            </p:childTnLst>
                          </p:cTn>
                        </p:par>
                        <p:par>
                          <p:cTn id="38" fill="hold">
                            <p:stCondLst>
                              <p:cond delay="1000"/>
                            </p:stCondLst>
                            <p:childTnLst>
                              <p:par>
                                <p:cTn id="39" presetID="22" presetClass="entr" presetSubtype="1" fill="hold"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up)">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7">
                                            <p:txEl>
                                              <p:pRg st="4" end="4"/>
                                            </p:txEl>
                                          </p:spTgt>
                                        </p:tgtEl>
                                        <p:attrNameLst>
                                          <p:attrName>style.visibility</p:attrName>
                                        </p:attrNameLst>
                                      </p:cBhvr>
                                      <p:to>
                                        <p:strVal val="visible"/>
                                      </p:to>
                                    </p:set>
                                    <p:animEffect transition="in" filter="fade">
                                      <p:cBhvr>
                                        <p:cTn id="46" dur="500"/>
                                        <p:tgtEl>
                                          <p:spTgt spid="17">
                                            <p:txEl>
                                              <p:pRg st="4" end="4"/>
                                            </p:txEl>
                                          </p:spTgt>
                                        </p:tgtEl>
                                      </p:cBhvr>
                                    </p:animEffect>
                                  </p:childTnLst>
                                </p:cTn>
                              </p:par>
                              <p:par>
                                <p:cTn id="47" presetID="1" presetClass="exit" presetSubtype="0" fill="hold" nodeType="withEffect">
                                  <p:stCondLst>
                                    <p:cond delay="0"/>
                                  </p:stCondLst>
                                  <p:childTnLst>
                                    <p:set>
                                      <p:cBhvr>
                                        <p:cTn id="48" dur="1" fill="hold">
                                          <p:stCondLst>
                                            <p:cond delay="0"/>
                                          </p:stCondLst>
                                        </p:cTn>
                                        <p:tgtEl>
                                          <p:spTgt spid="10"/>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2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up)">
                                      <p:cBhvr>
                                        <p:cTn id="55" dur="500"/>
                                        <p:tgtEl>
                                          <p:spTgt spid="31"/>
                                        </p:tgtEl>
                                      </p:cBhvr>
                                    </p:animEffect>
                                  </p:childTnLst>
                                </p:cTn>
                              </p:par>
                            </p:childTnLst>
                          </p:cTn>
                        </p:par>
                        <p:par>
                          <p:cTn id="56" fill="hold">
                            <p:stCondLst>
                              <p:cond delay="500"/>
                            </p:stCondLst>
                            <p:childTnLst>
                              <p:par>
                                <p:cTn id="57" presetID="22" presetClass="entr" presetSubtype="2" fill="hold"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right)">
                                      <p:cBhvr>
                                        <p:cTn id="59" dur="500"/>
                                        <p:tgtEl>
                                          <p:spTgt spid="36"/>
                                        </p:tgtEl>
                                      </p:cBhvr>
                                    </p:animEffect>
                                  </p:childTnLst>
                                </p:cTn>
                              </p:par>
                            </p:childTnLst>
                          </p:cTn>
                        </p:par>
                        <p:par>
                          <p:cTn id="60" fill="hold">
                            <p:stCondLst>
                              <p:cond delay="1000"/>
                            </p:stCondLst>
                            <p:childTnLst>
                              <p:par>
                                <p:cTn id="61" presetID="26" presetClass="emph" presetSubtype="0" fill="hold" nodeType="afterEffect">
                                  <p:stCondLst>
                                    <p:cond delay="0"/>
                                  </p:stCondLst>
                                  <p:childTnLst>
                                    <p:animEffect transition="out" filter="fade">
                                      <p:cBhvr>
                                        <p:cTn id="62" dur="500" tmFilter="0, 0; .2, .5; .8, .5; 1, 0"/>
                                        <p:tgtEl>
                                          <p:spTgt spid="28"/>
                                        </p:tgtEl>
                                      </p:cBhvr>
                                    </p:animEffect>
                                    <p:animScale>
                                      <p:cBhvr>
                                        <p:cTn id="63" dur="250" autoRev="1" fill="hold"/>
                                        <p:tgtEl>
                                          <p:spTgt spid="28"/>
                                        </p:tgtEl>
                                      </p:cBhvr>
                                      <p:by x="105000" y="105000"/>
                                    </p:animScale>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wipe(left)">
                                      <p:cBhvr>
                                        <p:cTn id="68" dur="500"/>
                                        <p:tgtEl>
                                          <p:spTgt spid="4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2" fill="hold" nodeType="click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wipe(right)">
                                      <p:cBhvr>
                                        <p:cTn id="73" dur="500"/>
                                        <p:tgtEl>
                                          <p:spTgt spid="34"/>
                                        </p:tgtEl>
                                      </p:cBhvr>
                                    </p:animEffect>
                                  </p:childTnLst>
                                </p:cTn>
                              </p:par>
                            </p:childTnLst>
                          </p:cTn>
                        </p:par>
                        <p:par>
                          <p:cTn id="74" fill="hold">
                            <p:stCondLst>
                              <p:cond delay="500"/>
                            </p:stCondLst>
                            <p:childTnLst>
                              <p:par>
                                <p:cTn id="75" presetID="22" presetClass="entr" presetSubtype="2" fill="hold" nodeType="afterEffect">
                                  <p:stCondLst>
                                    <p:cond delay="500"/>
                                  </p:stCondLst>
                                  <p:childTnLst>
                                    <p:set>
                                      <p:cBhvr>
                                        <p:cTn id="76" dur="1" fill="hold">
                                          <p:stCondLst>
                                            <p:cond delay="0"/>
                                          </p:stCondLst>
                                        </p:cTn>
                                        <p:tgtEl>
                                          <p:spTgt spid="38"/>
                                        </p:tgtEl>
                                        <p:attrNameLst>
                                          <p:attrName>style.visibility</p:attrName>
                                        </p:attrNameLst>
                                      </p:cBhvr>
                                      <p:to>
                                        <p:strVal val="visible"/>
                                      </p:to>
                                    </p:set>
                                    <p:animEffect transition="in" filter="wipe(right)">
                                      <p:cBhvr>
                                        <p:cTn id="77" dur="500"/>
                                        <p:tgtEl>
                                          <p:spTgt spid="38"/>
                                        </p:tgtEl>
                                      </p:cBhvr>
                                    </p:animEffect>
                                  </p:childTnLst>
                                </p:cTn>
                              </p:par>
                              <p:par>
                                <p:cTn id="78" presetID="22" presetClass="entr" presetSubtype="4" fill="hold" nodeType="withEffect">
                                  <p:stCondLst>
                                    <p:cond delay="500"/>
                                  </p:stCondLst>
                                  <p:childTnLst>
                                    <p:set>
                                      <p:cBhvr>
                                        <p:cTn id="79" dur="1" fill="hold">
                                          <p:stCondLst>
                                            <p:cond delay="0"/>
                                          </p:stCondLst>
                                        </p:cTn>
                                        <p:tgtEl>
                                          <p:spTgt spid="35"/>
                                        </p:tgtEl>
                                        <p:attrNameLst>
                                          <p:attrName>style.visibility</p:attrName>
                                        </p:attrNameLst>
                                      </p:cBhvr>
                                      <p:to>
                                        <p:strVal val="visible"/>
                                      </p:to>
                                    </p:set>
                                    <p:animEffect transition="in" filter="wipe(down)">
                                      <p:cBhvr>
                                        <p:cTn id="80" dur="500"/>
                                        <p:tgtEl>
                                          <p:spTgt spid="3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wipe(up)">
                                      <p:cBhvr>
                                        <p:cTn id="85" dur="500"/>
                                        <p:tgtEl>
                                          <p:spTgt spid="31"/>
                                        </p:tgtEl>
                                      </p:cBhvr>
                                    </p:animEffect>
                                  </p:childTnLst>
                                </p:cTn>
                              </p:par>
                              <p:par>
                                <p:cTn id="86" presetID="1" presetClass="exit" presetSubtype="0" fill="hold" nodeType="withEffect">
                                  <p:stCondLst>
                                    <p:cond delay="0"/>
                                  </p:stCondLst>
                                  <p:childTnLst>
                                    <p:set>
                                      <p:cBhvr>
                                        <p:cTn id="87" dur="1" fill="hold">
                                          <p:stCondLst>
                                            <p:cond delay="0"/>
                                          </p:stCondLst>
                                        </p:cTn>
                                        <p:tgtEl>
                                          <p:spTgt spid="34"/>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43"/>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36"/>
                                        </p:tgtEl>
                                      </p:cBhvr>
                                    </p:animEffect>
                                    <p:set>
                                      <p:cBhvr>
                                        <p:cTn id="92" dur="1" fill="hold">
                                          <p:stCondLst>
                                            <p:cond delay="499"/>
                                          </p:stCondLst>
                                        </p:cTn>
                                        <p:tgtEl>
                                          <p:spTgt spid="36"/>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38"/>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35"/>
                                        </p:tgtEl>
                                        <p:attrNameLst>
                                          <p:attrName>style.visibility</p:attrName>
                                        </p:attrNameLst>
                                      </p:cBhvr>
                                      <p:to>
                                        <p:strVal val="hidden"/>
                                      </p:to>
                                    </p:set>
                                  </p:childTnLst>
                                </p:cTn>
                              </p:par>
                            </p:childTnLst>
                          </p:cTn>
                        </p:par>
                        <p:par>
                          <p:cTn id="97" fill="hold">
                            <p:stCondLst>
                              <p:cond delay="500"/>
                            </p:stCondLst>
                            <p:childTnLst>
                              <p:par>
                                <p:cTn id="98" presetID="22" presetClass="entr" presetSubtype="2" fill="hold" nodeType="afterEffect">
                                  <p:stCondLst>
                                    <p:cond delay="0"/>
                                  </p:stCondLst>
                                  <p:childTnLst>
                                    <p:set>
                                      <p:cBhvr>
                                        <p:cTn id="99" dur="1" fill="hold">
                                          <p:stCondLst>
                                            <p:cond delay="0"/>
                                          </p:stCondLst>
                                        </p:cTn>
                                        <p:tgtEl>
                                          <p:spTgt spid="36"/>
                                        </p:tgtEl>
                                        <p:attrNameLst>
                                          <p:attrName>style.visibility</p:attrName>
                                        </p:attrNameLst>
                                      </p:cBhvr>
                                      <p:to>
                                        <p:strVal val="visible"/>
                                      </p:to>
                                    </p:set>
                                    <p:animEffect transition="in" filter="wipe(right)">
                                      <p:cBhvr>
                                        <p:cTn id="100" dur="500"/>
                                        <p:tgtEl>
                                          <p:spTgt spid="36"/>
                                        </p:tgtEl>
                                      </p:cBhvr>
                                    </p:animEffect>
                                  </p:childTnLst>
                                </p:cTn>
                              </p:par>
                            </p:childTnLst>
                          </p:cTn>
                        </p:par>
                        <p:par>
                          <p:cTn id="101" fill="hold">
                            <p:stCondLst>
                              <p:cond delay="1000"/>
                            </p:stCondLst>
                            <p:childTnLst>
                              <p:par>
                                <p:cTn id="102" presetID="26" presetClass="emph" presetSubtype="0" fill="hold" nodeType="afterEffect">
                                  <p:stCondLst>
                                    <p:cond delay="0"/>
                                  </p:stCondLst>
                                  <p:childTnLst>
                                    <p:animEffect transition="out" filter="fade">
                                      <p:cBhvr>
                                        <p:cTn id="103" dur="500" tmFilter="0, 0; .2, .5; .8, .5; 1, 0"/>
                                        <p:tgtEl>
                                          <p:spTgt spid="28"/>
                                        </p:tgtEl>
                                      </p:cBhvr>
                                    </p:animEffect>
                                    <p:animScale>
                                      <p:cBhvr>
                                        <p:cTn id="104" dur="250" autoRev="1" fill="hold"/>
                                        <p:tgtEl>
                                          <p:spTgt spid="28"/>
                                        </p:tgtEl>
                                      </p:cBhvr>
                                      <p:by x="105000" y="105000"/>
                                    </p:animScale>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41"/>
                                        </p:tgtEl>
                                        <p:attrNameLst>
                                          <p:attrName>style.visibility</p:attrName>
                                        </p:attrNameLst>
                                      </p:cBhvr>
                                      <p:to>
                                        <p:strVal val="visible"/>
                                      </p:to>
                                    </p:set>
                                    <p:animEffect transition="in" filter="wipe(down)">
                                      <p:cBhvr>
                                        <p:cTn id="10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2" grpId="0" animBg="1"/>
      <p:bldP spid="4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Cloud Drive Client Library Sample</a:t>
            </a:r>
            <a:endParaRPr lang="en-US" dirty="0"/>
          </a:p>
        </p:txBody>
      </p:sp>
      <p:sp>
        <p:nvSpPr>
          <p:cNvPr id="3" name="Content Placeholder 2"/>
          <p:cNvSpPr>
            <a:spLocks noGrp="1"/>
          </p:cNvSpPr>
          <p:nvPr>
            <p:ph type="body" sz="quarter" idx="10"/>
          </p:nvPr>
        </p:nvSpPr>
        <p:spPr>
          <a:xfrm>
            <a:off x="522288" y="1507998"/>
            <a:ext cx="11149012" cy="5078313"/>
          </a:xfrm>
        </p:spPr>
        <p:txBody>
          <a:bodyPr/>
          <a:lstStyle/>
          <a:p>
            <a:pPr lvl="0">
              <a:lnSpc>
                <a:spcPct val="100000"/>
              </a:lnSpc>
              <a:spcBef>
                <a:spcPts val="0"/>
              </a:spcBef>
              <a:spcAft>
                <a:spcPts val="1800"/>
              </a:spcAft>
              <a:buSzPct val="80000"/>
            </a:pPr>
            <a:r>
              <a:rPr lang="en-US" sz="1500" dirty="0" err="1">
                <a:solidFill>
                  <a:srgbClr val="2B91AF"/>
                </a:solidFill>
              </a:rPr>
              <a:t>CloudStorageAccount</a:t>
            </a:r>
            <a:r>
              <a:rPr lang="en-US" sz="1500" dirty="0">
                <a:solidFill>
                  <a:srgbClr val="2B91AF"/>
                </a:solidFill>
              </a:rPr>
              <a:t> </a:t>
            </a:r>
            <a:r>
              <a:rPr lang="en-US" sz="1500" dirty="0">
                <a:solidFill>
                  <a:srgbClr val="FFFFFF"/>
                </a:solidFill>
              </a:rPr>
              <a:t>account =       </a:t>
            </a:r>
            <a:r>
              <a:rPr lang="en-US" sz="1500" dirty="0" smtClean="0">
                <a:solidFill>
                  <a:srgbClr val="FFFFFF"/>
                </a:solidFill>
              </a:rPr>
              <a:t/>
            </a:r>
            <a:br>
              <a:rPr lang="en-US" sz="1500" dirty="0" smtClean="0">
                <a:solidFill>
                  <a:srgbClr val="FFFFFF"/>
                </a:solidFill>
              </a:rPr>
            </a:br>
            <a:r>
              <a:rPr lang="en-US" sz="1500" dirty="0" smtClean="0">
                <a:solidFill>
                  <a:srgbClr val="FFFFFF"/>
                </a:solidFill>
              </a:rPr>
              <a:t>	</a:t>
            </a:r>
            <a:r>
              <a:rPr lang="en-US" sz="1500" dirty="0" err="1" smtClean="0">
                <a:solidFill>
                  <a:srgbClr val="2B91AF"/>
                </a:solidFill>
              </a:rPr>
              <a:t>CloudStorageAccount</a:t>
            </a:r>
            <a:r>
              <a:rPr lang="en-US" sz="1500" dirty="0" err="1" smtClean="0">
                <a:solidFill>
                  <a:prstClr val="black"/>
                </a:solidFill>
              </a:rPr>
              <a:t>.FromConfigurationSetting</a:t>
            </a:r>
            <a:r>
              <a:rPr lang="en-US" sz="1500" dirty="0">
                <a:solidFill>
                  <a:prstClr val="black"/>
                </a:solidFill>
              </a:rPr>
              <a:t>(</a:t>
            </a:r>
            <a:r>
              <a:rPr lang="en-US" sz="1500" dirty="0">
                <a:solidFill>
                  <a:srgbClr val="A31515"/>
                </a:solidFill>
              </a:rPr>
              <a:t>"</a:t>
            </a:r>
            <a:r>
              <a:rPr lang="en-US" sz="1500" dirty="0" err="1">
                <a:solidFill>
                  <a:srgbClr val="A31515"/>
                </a:solidFill>
              </a:rPr>
              <a:t>CloudStorageAccount</a:t>
            </a:r>
            <a:r>
              <a:rPr lang="en-US" sz="1500" dirty="0" smtClean="0">
                <a:solidFill>
                  <a:srgbClr val="A31515"/>
                </a:solidFill>
              </a:rPr>
              <a:t>"</a:t>
            </a:r>
            <a:r>
              <a:rPr lang="en-US" sz="1500" dirty="0" smtClean="0">
                <a:solidFill>
                  <a:prstClr val="black"/>
                </a:solidFill>
              </a:rPr>
              <a:t>);</a:t>
            </a:r>
          </a:p>
          <a:p>
            <a:pPr lvl="0">
              <a:lnSpc>
                <a:spcPct val="100000"/>
              </a:lnSpc>
              <a:spcBef>
                <a:spcPts val="0"/>
              </a:spcBef>
              <a:spcAft>
                <a:spcPts val="1800"/>
              </a:spcAft>
              <a:buSzPct val="80000"/>
            </a:pPr>
            <a:r>
              <a:rPr lang="en-US" sz="1500" dirty="0" smtClean="0">
                <a:solidFill>
                  <a:srgbClr val="008000"/>
                </a:solidFill>
              </a:rPr>
              <a:t>//</a:t>
            </a:r>
            <a:r>
              <a:rPr lang="en-US" sz="1500" dirty="0">
                <a:solidFill>
                  <a:srgbClr val="008000"/>
                </a:solidFill>
              </a:rPr>
              <a:t>Initialize the local cache for drives mounted by this role </a:t>
            </a:r>
            <a:r>
              <a:rPr lang="en-US" sz="1500" dirty="0" smtClean="0">
                <a:solidFill>
                  <a:srgbClr val="008000"/>
                </a:solidFill>
              </a:rPr>
              <a:t>instance</a:t>
            </a:r>
            <a:br>
              <a:rPr lang="en-US" sz="1500" dirty="0" smtClean="0">
                <a:solidFill>
                  <a:srgbClr val="008000"/>
                </a:solidFill>
              </a:rPr>
            </a:br>
            <a:r>
              <a:rPr lang="en-US" sz="1500" dirty="0" err="1" smtClean="0">
                <a:solidFill>
                  <a:srgbClr val="2B91AF"/>
                </a:solidFill>
              </a:rPr>
              <a:t>CloudDrive</a:t>
            </a:r>
            <a:r>
              <a:rPr lang="en-US" sz="1500" dirty="0" err="1" smtClean="0">
                <a:solidFill>
                  <a:prstClr val="black"/>
                </a:solidFill>
              </a:rPr>
              <a:t>.InitializeCache</a:t>
            </a:r>
            <a:r>
              <a:rPr lang="en-US" sz="1500" dirty="0" smtClean="0">
                <a:solidFill>
                  <a:prstClr val="black"/>
                </a:solidFill>
              </a:rPr>
              <a:t>(</a:t>
            </a:r>
            <a:r>
              <a:rPr lang="en-US" sz="1500" dirty="0" err="1" smtClean="0">
                <a:solidFill>
                  <a:prstClr val="black"/>
                </a:solidFill>
              </a:rPr>
              <a:t>localCacheDir</a:t>
            </a:r>
            <a:r>
              <a:rPr lang="en-US" sz="1500" dirty="0">
                <a:solidFill>
                  <a:prstClr val="black"/>
                </a:solidFill>
              </a:rPr>
              <a:t>, </a:t>
            </a:r>
            <a:r>
              <a:rPr lang="en-US" sz="1500" dirty="0" err="1">
                <a:solidFill>
                  <a:prstClr val="black"/>
                </a:solidFill>
              </a:rPr>
              <a:t>cacheSizeInMB</a:t>
            </a:r>
            <a:r>
              <a:rPr lang="en-US" sz="1500" dirty="0" smtClean="0">
                <a:solidFill>
                  <a:prstClr val="black"/>
                </a:solidFill>
              </a:rPr>
              <a:t>);</a:t>
            </a:r>
            <a:endParaRPr lang="en-US" sz="1500" dirty="0" smtClean="0">
              <a:solidFill>
                <a:srgbClr val="2B91AF"/>
              </a:solidFill>
            </a:endParaRPr>
          </a:p>
          <a:p>
            <a:pPr lvl="0">
              <a:lnSpc>
                <a:spcPct val="100000"/>
              </a:lnSpc>
              <a:spcBef>
                <a:spcPts val="0"/>
              </a:spcBef>
              <a:spcAft>
                <a:spcPts val="1800"/>
              </a:spcAft>
              <a:buSzPct val="80000"/>
            </a:pPr>
            <a:r>
              <a:rPr lang="en-US" sz="1500" dirty="0" smtClean="0">
                <a:solidFill>
                  <a:srgbClr val="008000"/>
                </a:solidFill>
              </a:rPr>
              <a:t>//</a:t>
            </a:r>
            <a:r>
              <a:rPr lang="en-US" sz="1500" dirty="0">
                <a:solidFill>
                  <a:srgbClr val="008000"/>
                </a:solidFill>
              </a:rPr>
              <a:t>Create a cloud drive (</a:t>
            </a:r>
            <a:r>
              <a:rPr lang="en-US" sz="1500" dirty="0" err="1" smtClean="0">
                <a:solidFill>
                  <a:srgbClr val="008000"/>
                </a:solidFill>
              </a:rPr>
              <a:t>PageBlob</a:t>
            </a:r>
            <a:r>
              <a:rPr lang="en-US" sz="1500" dirty="0" smtClean="0">
                <a:solidFill>
                  <a:srgbClr val="008000"/>
                </a:solidFill>
              </a:rPr>
              <a:t>)</a:t>
            </a:r>
            <a:br>
              <a:rPr lang="en-US" sz="1500" dirty="0" smtClean="0">
                <a:solidFill>
                  <a:srgbClr val="008000"/>
                </a:solidFill>
              </a:rPr>
            </a:br>
            <a:r>
              <a:rPr lang="en-US" sz="1500" dirty="0" err="1" smtClean="0">
                <a:solidFill>
                  <a:srgbClr val="2B91AF"/>
                </a:solidFill>
              </a:rPr>
              <a:t>CloudDrive</a:t>
            </a:r>
            <a:r>
              <a:rPr lang="en-US" sz="1500" dirty="0" smtClean="0">
                <a:solidFill>
                  <a:prstClr val="black"/>
                </a:solidFill>
              </a:rPr>
              <a:t> </a:t>
            </a:r>
            <a:r>
              <a:rPr lang="en-US" sz="1500" dirty="0">
                <a:solidFill>
                  <a:prstClr val="black"/>
                </a:solidFill>
              </a:rPr>
              <a:t>drive = </a:t>
            </a:r>
            <a:r>
              <a:rPr lang="en-US" sz="1500" dirty="0" err="1">
                <a:solidFill>
                  <a:srgbClr val="292929"/>
                </a:solidFill>
              </a:rPr>
              <a:t>account.CreateCloudDrive</a:t>
            </a:r>
            <a:r>
              <a:rPr lang="en-US" sz="1500" dirty="0">
                <a:solidFill>
                  <a:srgbClr val="292929"/>
                </a:solidFill>
              </a:rPr>
              <a:t>(</a:t>
            </a:r>
            <a:r>
              <a:rPr lang="en-US" sz="1500" dirty="0" err="1">
                <a:solidFill>
                  <a:srgbClr val="292929"/>
                </a:solidFill>
              </a:rPr>
              <a:t>pageBlobUri</a:t>
            </a:r>
            <a:r>
              <a:rPr lang="en-US" sz="1500" dirty="0" smtClean="0">
                <a:solidFill>
                  <a:prstClr val="black"/>
                </a:solidFill>
              </a:rPr>
              <a:t>);</a:t>
            </a:r>
            <a:br>
              <a:rPr lang="en-US" sz="1500" dirty="0" smtClean="0">
                <a:solidFill>
                  <a:prstClr val="black"/>
                </a:solidFill>
              </a:rPr>
            </a:br>
            <a:r>
              <a:rPr lang="en-US" sz="1500" dirty="0" err="1" smtClean="0">
                <a:solidFill>
                  <a:srgbClr val="292929"/>
                </a:solidFill>
              </a:rPr>
              <a:t>drive.Create</a:t>
            </a:r>
            <a:r>
              <a:rPr lang="en-US" sz="1500" dirty="0" smtClean="0">
                <a:solidFill>
                  <a:srgbClr val="292929"/>
                </a:solidFill>
              </a:rPr>
              <a:t>(1000 </a:t>
            </a:r>
            <a:r>
              <a:rPr lang="en-US" sz="1500" dirty="0">
                <a:solidFill>
                  <a:srgbClr val="008000"/>
                </a:solidFill>
              </a:rPr>
              <a:t>/* </a:t>
            </a:r>
            <a:r>
              <a:rPr lang="en-US" sz="1500" dirty="0" err="1">
                <a:solidFill>
                  <a:srgbClr val="008000"/>
                </a:solidFill>
              </a:rPr>
              <a:t>sizeInMB</a:t>
            </a:r>
            <a:r>
              <a:rPr lang="en-US" sz="1500" dirty="0">
                <a:solidFill>
                  <a:srgbClr val="008000"/>
                </a:solidFill>
              </a:rPr>
              <a:t> </a:t>
            </a:r>
            <a:r>
              <a:rPr lang="en-US" sz="1500" dirty="0" smtClean="0">
                <a:solidFill>
                  <a:srgbClr val="008000"/>
                </a:solidFill>
              </a:rPr>
              <a:t>*/</a:t>
            </a:r>
            <a:r>
              <a:rPr lang="en-US" sz="1500" dirty="0" smtClean="0">
                <a:solidFill>
                  <a:prstClr val="black"/>
                </a:solidFill>
              </a:rPr>
              <a:t>);</a:t>
            </a:r>
          </a:p>
          <a:p>
            <a:pPr lvl="0">
              <a:lnSpc>
                <a:spcPct val="100000"/>
              </a:lnSpc>
              <a:spcBef>
                <a:spcPts val="0"/>
              </a:spcBef>
              <a:spcAft>
                <a:spcPts val="1800"/>
              </a:spcAft>
              <a:buSzPct val="80000"/>
            </a:pPr>
            <a:r>
              <a:rPr lang="en-US" sz="1500" dirty="0" smtClean="0">
                <a:solidFill>
                  <a:srgbClr val="008000"/>
                </a:solidFill>
              </a:rPr>
              <a:t>//</a:t>
            </a:r>
            <a:r>
              <a:rPr lang="en-US" sz="1500" dirty="0">
                <a:solidFill>
                  <a:srgbClr val="008000"/>
                </a:solidFill>
              </a:rPr>
              <a:t>Mount the network attached drive on the local file </a:t>
            </a:r>
            <a:r>
              <a:rPr lang="en-US" sz="1500" dirty="0" smtClean="0">
                <a:solidFill>
                  <a:srgbClr val="008000"/>
                </a:solidFill>
              </a:rPr>
              <a:t>system</a:t>
            </a:r>
            <a:br>
              <a:rPr lang="en-US" sz="1500" dirty="0" smtClean="0">
                <a:solidFill>
                  <a:srgbClr val="008000"/>
                </a:solidFill>
              </a:rPr>
            </a:br>
            <a:r>
              <a:rPr lang="en-US" sz="1500" dirty="0" smtClean="0">
                <a:solidFill>
                  <a:srgbClr val="0000FF"/>
                </a:solidFill>
              </a:rPr>
              <a:t>string</a:t>
            </a:r>
            <a:r>
              <a:rPr lang="en-US" sz="1500" dirty="0" smtClean="0">
                <a:solidFill>
                  <a:prstClr val="black"/>
                </a:solidFill>
              </a:rPr>
              <a:t> </a:t>
            </a:r>
            <a:r>
              <a:rPr lang="en-US" sz="1500" dirty="0" err="1">
                <a:solidFill>
                  <a:prstClr val="black"/>
                </a:solidFill>
              </a:rPr>
              <a:t>pathOnLocalFS</a:t>
            </a:r>
            <a:r>
              <a:rPr lang="en-US" sz="1500" dirty="0">
                <a:solidFill>
                  <a:prstClr val="black"/>
                </a:solidFill>
              </a:rPr>
              <a:t> = </a:t>
            </a:r>
            <a:r>
              <a:rPr lang="en-US" sz="1500" dirty="0" err="1">
                <a:solidFill>
                  <a:prstClr val="black"/>
                </a:solidFill>
              </a:rPr>
              <a:t>drive.Mount</a:t>
            </a:r>
            <a:r>
              <a:rPr lang="en-US" sz="1500" dirty="0">
                <a:solidFill>
                  <a:prstClr val="black"/>
                </a:solidFill>
              </a:rPr>
              <a:t>(</a:t>
            </a:r>
            <a:r>
              <a:rPr lang="en-US" sz="1500" dirty="0" err="1">
                <a:solidFill>
                  <a:srgbClr val="292929"/>
                </a:solidFill>
              </a:rPr>
              <a:t>cacheSizeInMB</a:t>
            </a:r>
            <a:r>
              <a:rPr lang="en-US" sz="1500" dirty="0">
                <a:solidFill>
                  <a:prstClr val="black"/>
                </a:solidFill>
              </a:rPr>
              <a:t>, </a:t>
            </a:r>
            <a:r>
              <a:rPr lang="en-US" sz="1500" dirty="0" err="1">
                <a:solidFill>
                  <a:srgbClr val="2B91AF"/>
                </a:solidFill>
              </a:rPr>
              <a:t>DriveMountOptions</a:t>
            </a:r>
            <a:r>
              <a:rPr lang="en-US" sz="1500" dirty="0" err="1">
                <a:solidFill>
                  <a:prstClr val="black"/>
                </a:solidFill>
              </a:rPr>
              <a:t>.None</a:t>
            </a:r>
            <a:r>
              <a:rPr lang="en-US" sz="1500" dirty="0" smtClean="0">
                <a:solidFill>
                  <a:prstClr val="black"/>
                </a:solidFill>
              </a:rPr>
              <a:t>);</a:t>
            </a:r>
          </a:p>
          <a:p>
            <a:pPr lvl="0">
              <a:lnSpc>
                <a:spcPct val="100000"/>
              </a:lnSpc>
              <a:spcBef>
                <a:spcPts val="0"/>
              </a:spcBef>
              <a:spcAft>
                <a:spcPts val="1800"/>
              </a:spcAft>
              <a:buSzPct val="80000"/>
            </a:pPr>
            <a:r>
              <a:rPr lang="en-US" sz="1500" dirty="0" smtClean="0">
                <a:solidFill>
                  <a:srgbClr val="008000"/>
                </a:solidFill>
              </a:rPr>
              <a:t>//</a:t>
            </a:r>
            <a:r>
              <a:rPr lang="en-US" sz="1500" dirty="0">
                <a:solidFill>
                  <a:srgbClr val="008000"/>
                </a:solidFill>
              </a:rPr>
              <a:t>Use NTFS APIs to Read/Write files to drive</a:t>
            </a:r>
            <a:endParaRPr lang="en-US" sz="1500" dirty="0">
              <a:solidFill>
                <a:srgbClr val="FFFFFF"/>
              </a:solidFill>
            </a:endParaRPr>
          </a:p>
          <a:p>
            <a:pPr lvl="0">
              <a:lnSpc>
                <a:spcPct val="100000"/>
              </a:lnSpc>
              <a:spcBef>
                <a:spcPts val="0"/>
              </a:spcBef>
              <a:spcAft>
                <a:spcPts val="1800"/>
              </a:spcAft>
              <a:buSzPct val="80000"/>
            </a:pPr>
            <a:r>
              <a:rPr lang="en-US" sz="1500" dirty="0" smtClean="0">
                <a:solidFill>
                  <a:srgbClr val="292929"/>
                </a:solidFill>
              </a:rPr>
              <a:t>…</a:t>
            </a:r>
          </a:p>
          <a:p>
            <a:pPr lvl="0">
              <a:lnSpc>
                <a:spcPct val="100000"/>
              </a:lnSpc>
              <a:spcBef>
                <a:spcPts val="0"/>
              </a:spcBef>
              <a:spcAft>
                <a:spcPts val="1800"/>
              </a:spcAft>
              <a:buSzPct val="80000"/>
            </a:pPr>
            <a:r>
              <a:rPr lang="en-US" sz="1500" dirty="0" smtClean="0">
                <a:solidFill>
                  <a:srgbClr val="008000"/>
                </a:solidFill>
              </a:rPr>
              <a:t>//</a:t>
            </a:r>
            <a:r>
              <a:rPr lang="en-US" sz="1500" dirty="0">
                <a:solidFill>
                  <a:srgbClr val="008000"/>
                </a:solidFill>
              </a:rPr>
              <a:t>Snapshot drive while mounted to create </a:t>
            </a:r>
            <a:r>
              <a:rPr lang="en-US" sz="1500" dirty="0" smtClean="0">
                <a:solidFill>
                  <a:srgbClr val="008000"/>
                </a:solidFill>
              </a:rPr>
              <a:t>backups</a:t>
            </a:r>
            <a:br>
              <a:rPr lang="en-US" sz="1500" dirty="0" smtClean="0">
                <a:solidFill>
                  <a:srgbClr val="008000"/>
                </a:solidFill>
              </a:rPr>
            </a:br>
            <a:r>
              <a:rPr lang="en-US" sz="1500" dirty="0" smtClean="0">
                <a:solidFill>
                  <a:srgbClr val="0000FF"/>
                </a:solidFill>
              </a:rPr>
              <a:t>Uri</a:t>
            </a:r>
            <a:r>
              <a:rPr lang="en-US" sz="1500" dirty="0" smtClean="0">
                <a:solidFill>
                  <a:prstClr val="black"/>
                </a:solidFill>
              </a:rPr>
              <a:t> </a:t>
            </a:r>
            <a:r>
              <a:rPr lang="en-US" sz="1500" dirty="0" err="1">
                <a:solidFill>
                  <a:prstClr val="black"/>
                </a:solidFill>
              </a:rPr>
              <a:t>snapshotUri</a:t>
            </a:r>
            <a:r>
              <a:rPr lang="en-US" sz="1500" dirty="0">
                <a:solidFill>
                  <a:prstClr val="black"/>
                </a:solidFill>
              </a:rPr>
              <a:t> = </a:t>
            </a:r>
            <a:r>
              <a:rPr lang="en-US" sz="1500" dirty="0" err="1">
                <a:solidFill>
                  <a:prstClr val="black"/>
                </a:solidFill>
              </a:rPr>
              <a:t>drive.Snapshot</a:t>
            </a:r>
            <a:r>
              <a:rPr lang="en-US" sz="1500" dirty="0" smtClean="0">
                <a:solidFill>
                  <a:prstClr val="black"/>
                </a:solidFill>
              </a:rPr>
              <a:t>();</a:t>
            </a:r>
          </a:p>
          <a:p>
            <a:pPr lvl="0">
              <a:lnSpc>
                <a:spcPct val="100000"/>
              </a:lnSpc>
              <a:spcBef>
                <a:spcPts val="0"/>
              </a:spcBef>
              <a:spcAft>
                <a:spcPts val="1800"/>
              </a:spcAft>
              <a:buSzPct val="80000"/>
            </a:pPr>
            <a:r>
              <a:rPr lang="en-US" sz="1500" dirty="0" smtClean="0">
                <a:solidFill>
                  <a:srgbClr val="008000"/>
                </a:solidFill>
              </a:rPr>
              <a:t>//</a:t>
            </a:r>
            <a:r>
              <a:rPr lang="en-US" sz="1500" dirty="0" err="1">
                <a:solidFill>
                  <a:srgbClr val="008000"/>
                </a:solidFill>
              </a:rPr>
              <a:t>Unmount</a:t>
            </a:r>
            <a:r>
              <a:rPr lang="en-US" sz="1500" dirty="0">
                <a:solidFill>
                  <a:srgbClr val="008000"/>
                </a:solidFill>
              </a:rPr>
              <a:t> the </a:t>
            </a:r>
            <a:r>
              <a:rPr lang="en-US" sz="1500" dirty="0" smtClean="0">
                <a:solidFill>
                  <a:srgbClr val="008000"/>
                </a:solidFill>
              </a:rPr>
              <a:t>drive</a:t>
            </a:r>
            <a:br>
              <a:rPr lang="en-US" sz="1500" dirty="0" smtClean="0">
                <a:solidFill>
                  <a:srgbClr val="008000"/>
                </a:solidFill>
              </a:rPr>
            </a:br>
            <a:r>
              <a:rPr lang="en-US" sz="1500" dirty="0" err="1" smtClean="0">
                <a:solidFill>
                  <a:prstClr val="black"/>
                </a:solidFill>
              </a:rPr>
              <a:t>drive.Unmount</a:t>
            </a:r>
            <a:r>
              <a:rPr lang="en-US" sz="1500" dirty="0" smtClean="0">
                <a:solidFill>
                  <a:prstClr val="black"/>
                </a:solidFill>
              </a:rPr>
              <a:t>();</a:t>
            </a:r>
            <a:endParaRPr lang="en-US" sz="1500" dirty="0">
              <a:solidFill>
                <a:prstClr val="black"/>
              </a:solidFill>
            </a:endParaRPr>
          </a:p>
        </p:txBody>
      </p:sp>
    </p:spTree>
    <p:extLst>
      <p:ext uri="{BB962C8B-B14F-4D97-AF65-F5344CB8AC3E}">
        <p14:creationId xmlns:p14="http://schemas.microsoft.com/office/powerpoint/2010/main" val="2283851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mtClean="0"/>
              <a:t>Failover with Drives</a:t>
            </a:r>
            <a:endParaRPr lang="en-NZ" dirty="0"/>
          </a:p>
        </p:txBody>
      </p:sp>
      <p:sp>
        <p:nvSpPr>
          <p:cNvPr id="3" name="Text Placeholder 2"/>
          <p:cNvSpPr>
            <a:spLocks noGrp="1"/>
          </p:cNvSpPr>
          <p:nvPr>
            <p:ph type="body" sz="quarter" idx="10"/>
          </p:nvPr>
        </p:nvSpPr>
        <p:spPr>
          <a:xfrm>
            <a:off x="3646311" y="1447799"/>
            <a:ext cx="8024989" cy="4778231"/>
          </a:xfrm>
        </p:spPr>
        <p:txBody>
          <a:bodyPr/>
          <a:lstStyle/>
          <a:p>
            <a:r>
              <a:rPr lang="en-NZ" dirty="0" smtClean="0">
                <a:solidFill>
                  <a:schemeClr val="accent2">
                    <a:alpha val="99000"/>
                  </a:schemeClr>
                </a:solidFill>
              </a:rPr>
              <a:t>Must issue NTFS Flush command </a:t>
            </a:r>
            <a:br>
              <a:rPr lang="en-NZ" dirty="0" smtClean="0">
                <a:solidFill>
                  <a:schemeClr val="accent2">
                    <a:alpha val="99000"/>
                  </a:schemeClr>
                </a:solidFill>
              </a:rPr>
            </a:br>
            <a:r>
              <a:rPr lang="en-NZ" dirty="0" smtClean="0">
                <a:solidFill>
                  <a:schemeClr val="accent2">
                    <a:alpha val="99000"/>
                  </a:schemeClr>
                </a:solidFill>
              </a:rPr>
              <a:t>to persist data</a:t>
            </a:r>
          </a:p>
          <a:p>
            <a:pPr lvl="1"/>
            <a:r>
              <a:rPr lang="en-NZ" dirty="0" smtClean="0"/>
              <a:t>Use </a:t>
            </a:r>
            <a:r>
              <a:rPr lang="en-NZ" dirty="0" err="1" smtClean="0"/>
              <a:t>System.IO.Stream.Flush</a:t>
            </a:r>
            <a:r>
              <a:rPr lang="en-NZ" dirty="0" smtClean="0"/>
              <a:t>()</a:t>
            </a:r>
          </a:p>
          <a:p>
            <a:pPr lvl="1"/>
            <a:endParaRPr lang="en-NZ" dirty="0" smtClean="0"/>
          </a:p>
          <a:p>
            <a:r>
              <a:rPr lang="en-NZ" dirty="0" smtClean="0">
                <a:solidFill>
                  <a:schemeClr val="accent2">
                    <a:alpha val="99000"/>
                  </a:schemeClr>
                </a:solidFill>
              </a:rPr>
              <a:t>Read/Write Drives protected with leases</a:t>
            </a:r>
          </a:p>
          <a:p>
            <a:pPr lvl="1"/>
            <a:r>
              <a:rPr lang="en-NZ" dirty="0" smtClean="0"/>
              <a:t>1 Minute lease expiry</a:t>
            </a:r>
          </a:p>
          <a:p>
            <a:pPr lvl="1"/>
            <a:r>
              <a:rPr lang="en-NZ" dirty="0" smtClean="0"/>
              <a:t>Maintained  by Windows Azure OS Driver</a:t>
            </a:r>
          </a:p>
          <a:p>
            <a:pPr lvl="1"/>
            <a:r>
              <a:rPr lang="en-NZ" dirty="0" err="1" smtClean="0"/>
              <a:t>Unmount</a:t>
            </a:r>
            <a:r>
              <a:rPr lang="en-NZ" dirty="0" smtClean="0"/>
              <a:t> on </a:t>
            </a:r>
            <a:r>
              <a:rPr lang="en-NZ" dirty="0" err="1" smtClean="0"/>
              <a:t>RoleEntryPoint.OnStop</a:t>
            </a:r>
            <a:endParaRPr lang="en-NZ" dirty="0" smtClean="0"/>
          </a:p>
          <a:p>
            <a:pPr lvl="1"/>
            <a:endParaRPr lang="en-NZ" dirty="0" smtClean="0"/>
          </a:p>
          <a:p>
            <a:r>
              <a:rPr lang="en-NZ" dirty="0" smtClean="0">
                <a:solidFill>
                  <a:schemeClr val="accent2">
                    <a:alpha val="99000"/>
                  </a:schemeClr>
                </a:solidFill>
              </a:rPr>
              <a:t>On failure</a:t>
            </a:r>
          </a:p>
          <a:p>
            <a:pPr lvl="1"/>
            <a:r>
              <a:rPr lang="en-NZ" dirty="0" smtClean="0"/>
              <a:t>Lease will timeout after 1 minute</a:t>
            </a:r>
          </a:p>
          <a:p>
            <a:pPr lvl="1"/>
            <a:r>
              <a:rPr lang="en-NZ" dirty="0" smtClean="0"/>
              <a:t>Re-mount drive on new instance</a:t>
            </a:r>
            <a:endParaRPr lang="en-NZ" dirty="0"/>
          </a:p>
        </p:txBody>
      </p:sp>
      <p:sp>
        <p:nvSpPr>
          <p:cNvPr id="6" name="Freeform 79"/>
          <p:cNvSpPr>
            <a:spLocks noEditPoints="1"/>
          </p:cNvSpPr>
          <p:nvPr/>
        </p:nvSpPr>
        <p:spPr bwMode="black">
          <a:xfrm>
            <a:off x="882969" y="2070518"/>
            <a:ext cx="2210186" cy="2987898"/>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4966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Tables</a:t>
            </a:r>
            <a:endParaRPr lang="en-US" dirty="0"/>
          </a:p>
        </p:txBody>
      </p:sp>
    </p:spTree>
    <p:extLst>
      <p:ext uri="{BB962C8B-B14F-4D97-AF65-F5344CB8AC3E}">
        <p14:creationId xmlns:p14="http://schemas.microsoft.com/office/powerpoint/2010/main" val="1699355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Table Storage Concepts</a:t>
            </a:r>
            <a:br>
              <a:rPr lang="en-US" smtClean="0"/>
            </a:br>
            <a:endParaRPr lang="en-US" dirty="0"/>
          </a:p>
        </p:txBody>
      </p:sp>
      <p:grpSp>
        <p:nvGrpSpPr>
          <p:cNvPr id="45" name="Group 4"/>
          <p:cNvGrpSpPr/>
          <p:nvPr/>
        </p:nvGrpSpPr>
        <p:grpSpPr>
          <a:xfrm>
            <a:off x="5597591" y="1446213"/>
            <a:ext cx="2200710" cy="4297680"/>
            <a:chOff x="5685541" y="393698"/>
            <a:chExt cx="2303725" cy="4297680"/>
          </a:xfrm>
        </p:grpSpPr>
        <p:sp>
          <p:nvSpPr>
            <p:cNvPr id="46" name="Rounded Rectangle 65"/>
            <p:cNvSpPr/>
            <p:nvPr/>
          </p:nvSpPr>
          <p:spPr>
            <a:xfrm>
              <a:off x="5685541" y="393698"/>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47" name="Rounded Rectangle 4"/>
            <p:cNvSpPr/>
            <p:nvPr/>
          </p:nvSpPr>
          <p:spPr>
            <a:xfrm>
              <a:off x="5685541" y="393698"/>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Entity</a:t>
              </a:r>
              <a:endParaRPr lang="en-US" sz="2800" dirty="0">
                <a:solidFill>
                  <a:srgbClr val="595959">
                    <a:alpha val="98824"/>
                  </a:srgbClr>
                </a:solidFill>
                <a:latin typeface="Segoe UI Light" pitchFamily="34" charset="0"/>
              </a:endParaRPr>
            </a:p>
          </p:txBody>
        </p:sp>
      </p:grpSp>
      <p:grpSp>
        <p:nvGrpSpPr>
          <p:cNvPr id="48" name="Group 5"/>
          <p:cNvGrpSpPr/>
          <p:nvPr/>
        </p:nvGrpSpPr>
        <p:grpSpPr>
          <a:xfrm>
            <a:off x="3008886" y="1446214"/>
            <a:ext cx="2460078" cy="4297680"/>
            <a:chOff x="2983350" y="355599"/>
            <a:chExt cx="2318237" cy="4297680"/>
          </a:xfrm>
        </p:grpSpPr>
        <p:sp>
          <p:nvSpPr>
            <p:cNvPr id="49" name="Rounded Rectangle 68"/>
            <p:cNvSpPr/>
            <p:nvPr/>
          </p:nvSpPr>
          <p:spPr>
            <a:xfrm>
              <a:off x="2997862"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50" name="Rounded Rectangle 6"/>
            <p:cNvSpPr/>
            <p:nvPr/>
          </p:nvSpPr>
          <p:spPr>
            <a:xfrm>
              <a:off x="2983350" y="355599"/>
              <a:ext cx="229999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Table</a:t>
              </a:r>
              <a:endParaRPr lang="en-US" sz="2800" dirty="0">
                <a:solidFill>
                  <a:srgbClr val="595959">
                    <a:alpha val="98824"/>
                  </a:srgbClr>
                </a:solidFill>
                <a:latin typeface="Segoe UI Light" pitchFamily="34" charset="0"/>
              </a:endParaRPr>
            </a:p>
          </p:txBody>
        </p:sp>
      </p:grpSp>
      <p:grpSp>
        <p:nvGrpSpPr>
          <p:cNvPr id="51" name="Group 6"/>
          <p:cNvGrpSpPr/>
          <p:nvPr/>
        </p:nvGrpSpPr>
        <p:grpSpPr>
          <a:xfrm>
            <a:off x="519113" y="1446214"/>
            <a:ext cx="2361146" cy="4297680"/>
            <a:chOff x="222249" y="355599"/>
            <a:chExt cx="2303725" cy="4297680"/>
          </a:xfrm>
        </p:grpSpPr>
        <p:sp>
          <p:nvSpPr>
            <p:cNvPr id="52" name="Rounded Rectangle 71"/>
            <p:cNvSpPr/>
            <p:nvPr/>
          </p:nvSpPr>
          <p:spPr>
            <a:xfrm>
              <a:off x="222249"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53" name="Rounded Rectangle 8"/>
            <p:cNvSpPr/>
            <p:nvPr/>
          </p:nvSpPr>
          <p:spPr>
            <a:xfrm>
              <a:off x="222249" y="355599"/>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grpSp>
      <p:cxnSp>
        <p:nvCxnSpPr>
          <p:cNvPr id="57" name="Straight Connector 56"/>
          <p:cNvCxnSpPr/>
          <p:nvPr/>
        </p:nvCxnSpPr>
        <p:spPr>
          <a:xfrm>
            <a:off x="2261286" y="3867665"/>
            <a:ext cx="1482811" cy="108739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2335427" y="3039762"/>
            <a:ext cx="1322173" cy="1000897"/>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956708" y="3602527"/>
            <a:ext cx="148595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err="1" smtClean="0">
                <a:solidFill>
                  <a:schemeClr val="lt1">
                    <a:alpha val="99000"/>
                  </a:schemeClr>
                </a:solidFill>
              </a:rPr>
              <a:t>contoso</a:t>
            </a:r>
            <a:endParaRPr lang="en-US" sz="2000" dirty="0">
              <a:solidFill>
                <a:schemeClr val="lt1">
                  <a:alpha val="99000"/>
                </a:schemeClr>
              </a:solidFill>
            </a:endParaRPr>
          </a:p>
        </p:txBody>
      </p:sp>
      <p:cxnSp>
        <p:nvCxnSpPr>
          <p:cNvPr id="61" name="Straight Connector 60"/>
          <p:cNvCxnSpPr/>
          <p:nvPr/>
        </p:nvCxnSpPr>
        <p:spPr>
          <a:xfrm>
            <a:off x="4806778" y="3101546"/>
            <a:ext cx="1287635" cy="4942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4843849" y="2656704"/>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5905004" y="2360613"/>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1800" dirty="0">
                <a:solidFill>
                  <a:schemeClr val="lt1">
                    <a:alpha val="99000"/>
                  </a:schemeClr>
                </a:solidFill>
              </a:rPr>
              <a:t>Name =…</a:t>
            </a:r>
          </a:p>
          <a:p>
            <a:r>
              <a:rPr lang="en-US" sz="1800" dirty="0">
                <a:solidFill>
                  <a:schemeClr val="lt1">
                    <a:alpha val="99000"/>
                  </a:schemeClr>
                </a:solidFill>
              </a:rPr>
              <a:t>Email = …</a:t>
            </a:r>
          </a:p>
        </p:txBody>
      </p:sp>
      <p:sp>
        <p:nvSpPr>
          <p:cNvPr id="68" name="Rectangle 67"/>
          <p:cNvSpPr/>
          <p:nvPr/>
        </p:nvSpPr>
        <p:spPr>
          <a:xfrm>
            <a:off x="5905003" y="318855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1800" dirty="0">
                <a:solidFill>
                  <a:schemeClr val="lt1">
                    <a:alpha val="99000"/>
                  </a:schemeClr>
                </a:solidFill>
              </a:rPr>
              <a:t>Name =…</a:t>
            </a:r>
          </a:p>
          <a:p>
            <a:r>
              <a:rPr lang="en-US" sz="1800" dirty="0" err="1">
                <a:solidFill>
                  <a:schemeClr val="lt1">
                    <a:alpha val="99000"/>
                  </a:schemeClr>
                </a:solidFill>
              </a:rPr>
              <a:t>EMailAdd</a:t>
            </a:r>
            <a:r>
              <a:rPr lang="en-US" sz="1800" dirty="0">
                <a:solidFill>
                  <a:schemeClr val="lt1">
                    <a:alpha val="99000"/>
                  </a:schemeClr>
                </a:solidFill>
              </a:rPr>
              <a:t>= </a:t>
            </a:r>
          </a:p>
        </p:txBody>
      </p:sp>
      <p:sp>
        <p:nvSpPr>
          <p:cNvPr id="69" name="Rectangle 68"/>
          <p:cNvSpPr/>
          <p:nvPr/>
        </p:nvSpPr>
        <p:spPr>
          <a:xfrm>
            <a:off x="3520220" y="2774584"/>
            <a:ext cx="143741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smtClean="0">
                <a:solidFill>
                  <a:schemeClr val="lt1">
                    <a:alpha val="99000"/>
                  </a:schemeClr>
                </a:solidFill>
              </a:rPr>
              <a:t>customers</a:t>
            </a:r>
            <a:endParaRPr lang="en-US" sz="2000" dirty="0">
              <a:solidFill>
                <a:schemeClr val="lt1">
                  <a:alpha val="99000"/>
                </a:schemeClr>
              </a:solidFill>
            </a:endParaRPr>
          </a:p>
        </p:txBody>
      </p:sp>
      <p:cxnSp>
        <p:nvCxnSpPr>
          <p:cNvPr id="74" name="Straight Connector 73"/>
          <p:cNvCxnSpPr/>
          <p:nvPr/>
        </p:nvCxnSpPr>
        <p:spPr>
          <a:xfrm>
            <a:off x="4806778" y="4769708"/>
            <a:ext cx="1287635" cy="49427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4843849" y="4324866"/>
            <a:ext cx="1250564" cy="53133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Rounded Rectangle 97"/>
          <p:cNvSpPr/>
          <p:nvPr/>
        </p:nvSpPr>
        <p:spPr>
          <a:xfrm>
            <a:off x="5905004" y="4844441"/>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1800" dirty="0">
                <a:solidFill>
                  <a:schemeClr val="lt1">
                    <a:alpha val="99000"/>
                  </a:schemeClr>
                </a:solidFill>
              </a:rPr>
              <a:t>Photo ID =…</a:t>
            </a:r>
          </a:p>
          <a:p>
            <a:r>
              <a:rPr lang="en-US" sz="1800" dirty="0">
                <a:solidFill>
                  <a:schemeClr val="lt1">
                    <a:alpha val="99000"/>
                  </a:schemeClr>
                </a:solidFill>
              </a:rPr>
              <a:t>Date =…</a:t>
            </a:r>
          </a:p>
        </p:txBody>
      </p:sp>
      <p:sp>
        <p:nvSpPr>
          <p:cNvPr id="71" name="Rectangle 70"/>
          <p:cNvSpPr/>
          <p:nvPr/>
        </p:nvSpPr>
        <p:spPr>
          <a:xfrm>
            <a:off x="3520220" y="4430470"/>
            <a:ext cx="1437411"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2000" dirty="0" smtClean="0">
                <a:solidFill>
                  <a:schemeClr val="lt1">
                    <a:alpha val="99000"/>
                  </a:schemeClr>
                </a:solidFill>
              </a:rPr>
              <a:t>photos</a:t>
            </a:r>
            <a:endParaRPr lang="en-US" sz="2000" dirty="0">
              <a:solidFill>
                <a:schemeClr val="lt1">
                  <a:alpha val="99000"/>
                </a:schemeClr>
              </a:solidFill>
            </a:endParaRPr>
          </a:p>
        </p:txBody>
      </p:sp>
      <p:sp>
        <p:nvSpPr>
          <p:cNvPr id="72" name="Rounded Rectangle 97"/>
          <p:cNvSpPr/>
          <p:nvPr/>
        </p:nvSpPr>
        <p:spPr>
          <a:xfrm>
            <a:off x="5905004" y="401649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1800" dirty="0">
                <a:solidFill>
                  <a:schemeClr val="lt1">
                    <a:alpha val="99000"/>
                  </a:schemeClr>
                </a:solidFill>
              </a:rPr>
              <a:t>Photo ID =…</a:t>
            </a:r>
          </a:p>
          <a:p>
            <a:r>
              <a:rPr lang="en-US" sz="1800" dirty="0">
                <a:solidFill>
                  <a:schemeClr val="lt1">
                    <a:alpha val="99000"/>
                  </a:schemeClr>
                </a:solidFill>
              </a:rPr>
              <a:t>Date =…</a:t>
            </a:r>
          </a:p>
        </p:txBody>
      </p:sp>
    </p:spTree>
    <p:extLst>
      <p:ext uri="{BB962C8B-B14F-4D97-AF65-F5344CB8AC3E}">
        <p14:creationId xmlns:p14="http://schemas.microsoft.com/office/powerpoint/2010/main" val="3020304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Table</a:t>
            </a:r>
            <a:r>
              <a:rPr lang="en-US" dirty="0" smtClean="0"/>
              <a:t> </a:t>
            </a:r>
            <a:r>
              <a:rPr lang="en-US" dirty="0" smtClean="0">
                <a:solidFill>
                  <a:schemeClr val="bg1"/>
                </a:solidFill>
              </a:rPr>
              <a:t>Details</a:t>
            </a:r>
            <a:endParaRPr lang="en-US" dirty="0">
              <a:solidFill>
                <a:schemeClr val="bg1"/>
              </a:solidFill>
            </a:endParaRPr>
          </a:p>
        </p:txBody>
      </p:sp>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
        <p:nvSpPr>
          <p:cNvPr id="14" name="Content Placeholder 2"/>
          <p:cNvSpPr txBox="1">
            <a:spLocks/>
          </p:cNvSpPr>
          <p:nvPr/>
        </p:nvSpPr>
        <p:spPr>
          <a:xfrm>
            <a:off x="4863829" y="3028950"/>
            <a:ext cx="6811597" cy="3597275"/>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Insert</a:t>
            </a: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Update </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Merge – Partial update</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Replace – Update entire </a:t>
            </a:r>
            <a:r>
              <a:rPr lang="en-US" sz="1600" spc="-51" dirty="0" smtClean="0">
                <a:solidFill>
                  <a:schemeClr val="bg1">
                    <a:alpha val="99000"/>
                  </a:schemeClr>
                </a:solidFill>
                <a:latin typeface="+mn-lt"/>
                <a:cs typeface="Segoe UI" pitchFamily="34" charset="0"/>
              </a:rPr>
              <a:t>entity</a:t>
            </a:r>
            <a:endParaRPr lang="en-US" sz="1600" b="1" spc="-51" dirty="0">
              <a:solidFill>
                <a:schemeClr val="bg1">
                  <a:alpha val="99000"/>
                </a:schemeClr>
              </a:solidFill>
              <a:latin typeface="+mn-lt"/>
              <a:cs typeface="Segoe UI" pitchFamily="34" charset="0"/>
            </a:endParaRPr>
          </a:p>
          <a:p>
            <a:pPr marL="3175" lvl="1" indent="0" defTabSz="914325">
              <a:lnSpc>
                <a:spcPct val="90000"/>
              </a:lnSpc>
              <a:spcBef>
                <a:spcPts val="0"/>
              </a:spcBef>
              <a:spcAft>
                <a:spcPts val="600"/>
              </a:spcAft>
              <a:buSzPct val="80000"/>
              <a:buNone/>
            </a:pPr>
            <a:r>
              <a:rPr lang="en-US" sz="2000" b="1" spc="-51" dirty="0" err="1">
                <a:solidFill>
                  <a:schemeClr val="bg1">
                    <a:alpha val="99000"/>
                  </a:schemeClr>
                </a:solidFill>
                <a:latin typeface="+mn-lt"/>
                <a:cs typeface="Segoe UI" pitchFamily="34" charset="0"/>
              </a:rPr>
              <a:t>Upsert</a:t>
            </a:r>
            <a:endParaRPr lang="en-US" sz="2000" b="1" spc="-51" dirty="0">
              <a:solidFill>
                <a:schemeClr val="bg1">
                  <a:alpha val="99000"/>
                </a:schemeClr>
              </a:solidFill>
              <a:latin typeface="+mn-lt"/>
              <a:cs typeface="Segoe UI" pitchFamily="34" charset="0"/>
            </a:endParaRP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Delete</a:t>
            </a:r>
          </a:p>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Query</a:t>
            </a:r>
          </a:p>
          <a:p>
            <a:pPr marL="3175" lvl="1" indent="0" defTabSz="914325">
              <a:lnSpc>
                <a:spcPct val="90000"/>
              </a:lnSpc>
              <a:spcBef>
                <a:spcPts val="0"/>
              </a:spcBef>
              <a:spcAft>
                <a:spcPts val="600"/>
              </a:spcAft>
              <a:buSzPct val="80000"/>
              <a:buNone/>
            </a:pPr>
            <a:r>
              <a:rPr lang="en-US" sz="2000" spc="-51" dirty="0">
                <a:solidFill>
                  <a:schemeClr val="bg1">
                    <a:alpha val="99000"/>
                  </a:schemeClr>
                </a:solidFill>
                <a:latin typeface="+mn-lt"/>
                <a:cs typeface="Segoe UI" pitchFamily="34" charset="0"/>
              </a:rPr>
              <a:t>Entity Group Transactions</a:t>
            </a:r>
          </a:p>
          <a:p>
            <a:pPr marL="3175" lvl="1" indent="0" defTabSz="914325">
              <a:lnSpc>
                <a:spcPct val="90000"/>
              </a:lnSpc>
              <a:spcBef>
                <a:spcPts val="0"/>
              </a:spcBef>
              <a:spcAft>
                <a:spcPts val="600"/>
              </a:spcAft>
              <a:buSzPct val="80000"/>
              <a:buNone/>
            </a:pPr>
            <a:r>
              <a:rPr lang="en-US" sz="1600" spc="-51" dirty="0">
                <a:solidFill>
                  <a:schemeClr val="bg1">
                    <a:alpha val="99000"/>
                  </a:schemeClr>
                </a:solidFill>
                <a:latin typeface="+mn-lt"/>
                <a:cs typeface="Segoe UI" pitchFamily="34" charset="0"/>
              </a:rPr>
              <a:t>Multiple CUD Operations in a single atomic transaction</a:t>
            </a:r>
          </a:p>
        </p:txBody>
      </p:sp>
      <p:sp>
        <p:nvSpPr>
          <p:cNvPr id="15" name="Content Placeholder 2"/>
          <p:cNvSpPr txBox="1">
            <a:spLocks/>
          </p:cNvSpPr>
          <p:nvPr/>
        </p:nvSpPr>
        <p:spPr>
          <a:xfrm>
            <a:off x="4864465" y="1308101"/>
            <a:ext cx="6811597" cy="1526572"/>
          </a:xfrm>
          <a:prstGeom prst="rect">
            <a:avLst/>
          </a:prstGeom>
        </p:spPr>
        <p:txBody>
          <a:bodyPr vert="horz" lIns="121899" tIns="60949" rIns="121899" bIns="60949" rtlCol="0" anchor="ctr" anchorCtr="0">
            <a:noAutofit/>
          </a:bodyPr>
          <a:lstStyle>
            <a:lvl1pPr marL="342900" indent="-342900" algn="l" defTabSz="914400" rtl="0" eaLnBrk="1" latinLnBrk="0" hangingPunct="1">
              <a:spcBef>
                <a:spcPct val="20000"/>
              </a:spcBef>
              <a:buFont typeface="Arial" pitchFamily="34" charset="0"/>
              <a:buChar char="•"/>
              <a:defRPr sz="3200" b="0" i="0" kern="1200">
                <a:solidFill>
                  <a:schemeClr val="tx1">
                    <a:lumMod val="65000"/>
                    <a:lumOff val="35000"/>
                  </a:schemeClr>
                </a:solidFill>
                <a:latin typeface="Segoe"/>
                <a:ea typeface="+mn-ea"/>
                <a:cs typeface="Segoe"/>
              </a:defRPr>
            </a:lvl1pPr>
            <a:lvl2pPr marL="742950" indent="-285750" algn="l" defTabSz="914400" rtl="0" eaLnBrk="1" latinLnBrk="0" hangingPunct="1">
              <a:spcBef>
                <a:spcPct val="20000"/>
              </a:spcBef>
              <a:buFont typeface="Arial" pitchFamily="34" charset="0"/>
              <a:buChar char="–"/>
              <a:defRPr sz="2800" b="0" i="0" kern="1200">
                <a:solidFill>
                  <a:schemeClr val="tx1">
                    <a:lumMod val="65000"/>
                    <a:lumOff val="35000"/>
                  </a:schemeClr>
                </a:solidFill>
                <a:latin typeface="Segoe"/>
                <a:ea typeface="+mn-ea"/>
                <a:cs typeface="Segoe"/>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Segoe"/>
                <a:ea typeface="+mn-ea"/>
                <a:cs typeface="Segoe"/>
              </a:defRPr>
            </a:lvl3pPr>
            <a:lvl4pPr marL="16002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4pPr>
            <a:lvl5pPr marL="2057400" indent="-22860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Segoe"/>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lvl="1" indent="0" defTabSz="914325">
              <a:lnSpc>
                <a:spcPct val="90000"/>
              </a:lnSpc>
              <a:spcBef>
                <a:spcPts val="0"/>
              </a:spcBef>
              <a:spcAft>
                <a:spcPts val="600"/>
              </a:spcAft>
              <a:buSzPct val="80000"/>
              <a:buNone/>
            </a:pPr>
            <a:r>
              <a:rPr lang="en-US" sz="2000" b="1" spc="-51" dirty="0">
                <a:solidFill>
                  <a:schemeClr val="bg1">
                    <a:alpha val="99000"/>
                  </a:schemeClr>
                </a:solidFill>
                <a:latin typeface="+mn-lt"/>
                <a:cs typeface="Segoe UI" pitchFamily="34" charset="0"/>
              </a:rPr>
              <a:t>Create, Query, Delete</a:t>
            </a:r>
          </a:p>
          <a:p>
            <a:pPr marL="3175" lvl="1" indent="0" defTabSz="914325">
              <a:lnSpc>
                <a:spcPct val="90000"/>
              </a:lnSpc>
              <a:spcBef>
                <a:spcPts val="0"/>
              </a:spcBef>
              <a:spcAft>
                <a:spcPts val="600"/>
              </a:spcAft>
              <a:buSzPct val="80000"/>
              <a:buNone/>
            </a:pPr>
            <a:r>
              <a:rPr lang="en-US" sz="2000" spc="-51" dirty="0">
                <a:solidFill>
                  <a:schemeClr val="bg1">
                    <a:alpha val="99000"/>
                  </a:schemeClr>
                </a:solidFill>
                <a:latin typeface="+mn-lt"/>
                <a:cs typeface="Segoe UI" pitchFamily="34" charset="0"/>
              </a:rPr>
              <a:t>Tables can have metadata</a:t>
            </a:r>
          </a:p>
        </p:txBody>
      </p:sp>
      <p:cxnSp>
        <p:nvCxnSpPr>
          <p:cNvPr id="22" name="Straight Connector 21"/>
          <p:cNvCxnSpPr/>
          <p:nvPr/>
        </p:nvCxnSpPr>
        <p:spPr>
          <a:xfrm>
            <a:off x="0" y="2924473"/>
            <a:ext cx="12188825"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600683" y="1599366"/>
            <a:ext cx="3698943" cy="984885"/>
            <a:chOff x="600683" y="1599366"/>
            <a:chExt cx="3698943" cy="984885"/>
          </a:xfrm>
        </p:grpSpPr>
        <p:sp>
          <p:nvSpPr>
            <p:cNvPr id="20" name="TextBox 19"/>
            <p:cNvSpPr txBox="1"/>
            <p:nvPr/>
          </p:nvSpPr>
          <p:spPr>
            <a:xfrm>
              <a:off x="1650019" y="1599366"/>
              <a:ext cx="2649607" cy="984885"/>
            </a:xfrm>
            <a:prstGeom prst="rect">
              <a:avLst/>
            </a:prstGeom>
            <a:noFill/>
          </p:spPr>
          <p:txBody>
            <a:bodyPr wrap="square" lIns="0" tIns="0" rIns="0" bIns="0" rtlCol="0">
              <a:spAutoFit/>
            </a:bodyPr>
            <a:lstStyle/>
            <a:p>
              <a:r>
                <a:rPr lang="en-US" sz="3200" spc="-100" dirty="0">
                  <a:solidFill>
                    <a:schemeClr val="bg1">
                      <a:alpha val="99000"/>
                    </a:schemeClr>
                  </a:solidFill>
                  <a:latin typeface="Segoe UI" pitchFamily="34" charset="0"/>
                  <a:ea typeface="Segoe UI" pitchFamily="34" charset="0"/>
                  <a:cs typeface="Segoe UI" pitchFamily="34" charset="0"/>
                </a:rPr>
                <a:t>Not an RDBMS! </a:t>
              </a:r>
              <a:br>
                <a:rPr lang="en-US" sz="3200" spc="-100" dirty="0">
                  <a:solidFill>
                    <a:schemeClr val="bg1">
                      <a:alpha val="99000"/>
                    </a:schemeClr>
                  </a:solidFill>
                  <a:latin typeface="Segoe UI" pitchFamily="34" charset="0"/>
                  <a:ea typeface="Segoe UI" pitchFamily="34" charset="0"/>
                  <a:cs typeface="Segoe UI" pitchFamily="34" charset="0"/>
                </a:rPr>
              </a:br>
              <a:r>
                <a:rPr lang="en-US" sz="3200" spc="-100" dirty="0">
                  <a:solidFill>
                    <a:schemeClr val="bg1">
                      <a:alpha val="99000"/>
                    </a:schemeClr>
                  </a:solidFill>
                  <a:latin typeface="Segoe UI" pitchFamily="34" charset="0"/>
                  <a:ea typeface="Segoe UI" pitchFamily="34" charset="0"/>
                  <a:cs typeface="Segoe UI" pitchFamily="34" charset="0"/>
                </a:rPr>
                <a:t>Table</a:t>
              </a:r>
            </a:p>
          </p:txBody>
        </p:sp>
        <p:sp>
          <p:nvSpPr>
            <p:cNvPr id="23" name="Freeform 7"/>
            <p:cNvSpPr>
              <a:spLocks noEditPoints="1"/>
            </p:cNvSpPr>
            <p:nvPr/>
          </p:nvSpPr>
          <p:spPr bwMode="auto">
            <a:xfrm>
              <a:off x="600683" y="1754605"/>
              <a:ext cx="741734" cy="606008"/>
            </a:xfrm>
            <a:custGeom>
              <a:avLst/>
              <a:gdLst>
                <a:gd name="T0" fmla="*/ 1349 w 1388"/>
                <a:gd name="T1" fmla="*/ 967 h 1134"/>
                <a:gd name="T2" fmla="*/ 781 w 1388"/>
                <a:gd name="T3" fmla="*/ 49 h 1134"/>
                <a:gd name="T4" fmla="*/ 692 w 1388"/>
                <a:gd name="T5" fmla="*/ 0 h 1134"/>
                <a:gd name="T6" fmla="*/ 600 w 1388"/>
                <a:gd name="T7" fmla="*/ 48 h 1134"/>
                <a:gd name="T8" fmla="*/ 32 w 1388"/>
                <a:gd name="T9" fmla="*/ 962 h 1134"/>
                <a:gd name="T10" fmla="*/ 29 w 1388"/>
                <a:gd name="T11" fmla="*/ 1074 h 1134"/>
                <a:gd name="T12" fmla="*/ 115 w 1388"/>
                <a:gd name="T13" fmla="*/ 1128 h 1134"/>
                <a:gd name="T14" fmla="*/ 1263 w 1388"/>
                <a:gd name="T15" fmla="*/ 1128 h 1134"/>
                <a:gd name="T16" fmla="*/ 1348 w 1388"/>
                <a:gd name="T17" fmla="*/ 1081 h 1134"/>
                <a:gd name="T18" fmla="*/ 1349 w 1388"/>
                <a:gd name="T19" fmla="*/ 967 h 1134"/>
                <a:gd name="T20" fmla="*/ 769 w 1388"/>
                <a:gd name="T21" fmla="*/ 996 h 1134"/>
                <a:gd name="T22" fmla="*/ 614 w 1388"/>
                <a:gd name="T23" fmla="*/ 996 h 1134"/>
                <a:gd name="T24" fmla="*/ 614 w 1388"/>
                <a:gd name="T25" fmla="*/ 849 h 1134"/>
                <a:gd name="T26" fmla="*/ 769 w 1388"/>
                <a:gd name="T27" fmla="*/ 849 h 1134"/>
                <a:gd name="T28" fmla="*/ 769 w 1388"/>
                <a:gd name="T29" fmla="*/ 996 h 1134"/>
                <a:gd name="T30" fmla="*/ 769 w 1388"/>
                <a:gd name="T31" fmla="*/ 492 h 1134"/>
                <a:gd name="T32" fmla="*/ 730 w 1388"/>
                <a:gd name="T33" fmla="*/ 751 h 1134"/>
                <a:gd name="T34" fmla="*/ 655 w 1388"/>
                <a:gd name="T35" fmla="*/ 751 h 1134"/>
                <a:gd name="T36" fmla="*/ 614 w 1388"/>
                <a:gd name="T37" fmla="*/ 492 h 1134"/>
                <a:gd name="T38" fmla="*/ 614 w 1388"/>
                <a:gd name="T39" fmla="*/ 332 h 1134"/>
                <a:gd name="T40" fmla="*/ 769 w 1388"/>
                <a:gd name="T41" fmla="*/ 332 h 1134"/>
                <a:gd name="T42" fmla="*/ 769 w 1388"/>
                <a:gd name="T43" fmla="*/ 49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8" h="1134">
                  <a:moveTo>
                    <a:pt x="1349" y="967"/>
                  </a:moveTo>
                  <a:cubicBezTo>
                    <a:pt x="781" y="49"/>
                    <a:pt x="781" y="49"/>
                    <a:pt x="781" y="49"/>
                  </a:cubicBezTo>
                  <a:cubicBezTo>
                    <a:pt x="781" y="49"/>
                    <a:pt x="758" y="0"/>
                    <a:pt x="692" y="0"/>
                  </a:cubicBezTo>
                  <a:cubicBezTo>
                    <a:pt x="626" y="0"/>
                    <a:pt x="600" y="48"/>
                    <a:pt x="600" y="48"/>
                  </a:cubicBezTo>
                  <a:cubicBezTo>
                    <a:pt x="32" y="962"/>
                    <a:pt x="32" y="962"/>
                    <a:pt x="32" y="962"/>
                  </a:cubicBezTo>
                  <a:cubicBezTo>
                    <a:pt x="32" y="962"/>
                    <a:pt x="0" y="1021"/>
                    <a:pt x="29" y="1074"/>
                  </a:cubicBezTo>
                  <a:cubicBezTo>
                    <a:pt x="58" y="1127"/>
                    <a:pt x="115" y="1128"/>
                    <a:pt x="115" y="1128"/>
                  </a:cubicBezTo>
                  <a:cubicBezTo>
                    <a:pt x="1263" y="1128"/>
                    <a:pt x="1263" y="1128"/>
                    <a:pt x="1263" y="1128"/>
                  </a:cubicBezTo>
                  <a:cubicBezTo>
                    <a:pt x="1263" y="1128"/>
                    <a:pt x="1308" y="1134"/>
                    <a:pt x="1348" y="1081"/>
                  </a:cubicBezTo>
                  <a:cubicBezTo>
                    <a:pt x="1388" y="1028"/>
                    <a:pt x="1349" y="967"/>
                    <a:pt x="1349" y="967"/>
                  </a:cubicBezTo>
                  <a:close/>
                  <a:moveTo>
                    <a:pt x="769" y="996"/>
                  </a:moveTo>
                  <a:cubicBezTo>
                    <a:pt x="614" y="996"/>
                    <a:pt x="614" y="996"/>
                    <a:pt x="614" y="996"/>
                  </a:cubicBezTo>
                  <a:cubicBezTo>
                    <a:pt x="614" y="849"/>
                    <a:pt x="614" y="849"/>
                    <a:pt x="614" y="849"/>
                  </a:cubicBezTo>
                  <a:cubicBezTo>
                    <a:pt x="769" y="849"/>
                    <a:pt x="769" y="849"/>
                    <a:pt x="769" y="849"/>
                  </a:cubicBezTo>
                  <a:lnTo>
                    <a:pt x="769" y="996"/>
                  </a:lnTo>
                  <a:close/>
                  <a:moveTo>
                    <a:pt x="769" y="492"/>
                  </a:moveTo>
                  <a:cubicBezTo>
                    <a:pt x="730" y="751"/>
                    <a:pt x="730" y="751"/>
                    <a:pt x="730" y="751"/>
                  </a:cubicBezTo>
                  <a:cubicBezTo>
                    <a:pt x="655" y="751"/>
                    <a:pt x="655" y="751"/>
                    <a:pt x="655" y="751"/>
                  </a:cubicBezTo>
                  <a:cubicBezTo>
                    <a:pt x="614" y="492"/>
                    <a:pt x="614" y="492"/>
                    <a:pt x="614" y="492"/>
                  </a:cubicBezTo>
                  <a:cubicBezTo>
                    <a:pt x="614" y="332"/>
                    <a:pt x="614" y="332"/>
                    <a:pt x="614" y="332"/>
                  </a:cubicBezTo>
                  <a:cubicBezTo>
                    <a:pt x="769" y="332"/>
                    <a:pt x="769" y="332"/>
                    <a:pt x="769" y="332"/>
                  </a:cubicBezTo>
                  <a:lnTo>
                    <a:pt x="769" y="49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573577" y="4093317"/>
            <a:ext cx="2722363" cy="790728"/>
            <a:chOff x="573577" y="4093317"/>
            <a:chExt cx="2722363" cy="790728"/>
          </a:xfrm>
        </p:grpSpPr>
        <p:sp>
          <p:nvSpPr>
            <p:cNvPr id="17" name="TextBox 16"/>
            <p:cNvSpPr txBox="1"/>
            <p:nvPr/>
          </p:nvSpPr>
          <p:spPr>
            <a:xfrm>
              <a:off x="1650020" y="4292880"/>
              <a:ext cx="1645920" cy="393954"/>
            </a:xfrm>
            <a:prstGeom prst="rect">
              <a:avLst/>
            </a:prstGeom>
            <a:noFill/>
          </p:spPr>
          <p:txBody>
            <a:bodyPr wrap="square" lIns="0" tIns="0" rIns="0" bIns="0" rtlCol="0">
              <a:spAutoFit/>
            </a:bodyPr>
            <a:lstStyle/>
            <a:p>
              <a:pPr>
                <a:lnSpc>
                  <a:spcPct val="80000"/>
                </a:lnSpc>
              </a:pPr>
              <a:r>
                <a:rPr lang="en-US" sz="3200" spc="-100" dirty="0" smtClean="0">
                  <a:solidFill>
                    <a:schemeClr val="bg1">
                      <a:alpha val="99000"/>
                    </a:schemeClr>
                  </a:solidFill>
                  <a:latin typeface="Segoe UI" pitchFamily="34" charset="0"/>
                  <a:ea typeface="Segoe UI" pitchFamily="34" charset="0"/>
                  <a:cs typeface="Segoe UI" pitchFamily="34" charset="0"/>
                </a:rPr>
                <a:t>Entities</a:t>
              </a:r>
              <a:endParaRPr lang="en-US" sz="3200" spc="-100" dirty="0">
                <a:solidFill>
                  <a:schemeClr val="bg1">
                    <a:alpha val="99000"/>
                  </a:schemeClr>
                </a:solidFill>
                <a:latin typeface="Segoe UI" pitchFamily="34" charset="0"/>
                <a:ea typeface="Segoe UI" pitchFamily="34" charset="0"/>
                <a:cs typeface="Segoe UI" pitchFamily="34" charset="0"/>
              </a:endParaRPr>
            </a:p>
          </p:txBody>
        </p:sp>
        <p:grpSp>
          <p:nvGrpSpPr>
            <p:cNvPr id="24" name="Group 23"/>
            <p:cNvGrpSpPr/>
            <p:nvPr/>
          </p:nvGrpSpPr>
          <p:grpSpPr>
            <a:xfrm>
              <a:off x="573577" y="4093317"/>
              <a:ext cx="873770" cy="790728"/>
              <a:chOff x="7871395" y="3393689"/>
              <a:chExt cx="2527474" cy="2287264"/>
            </a:xfrm>
            <a:solidFill>
              <a:schemeClr val="bg1"/>
            </a:solidFill>
          </p:grpSpPr>
          <p:sp>
            <p:nvSpPr>
              <p:cNvPr id="25" name="Freeform 73"/>
              <p:cNvSpPr>
                <a:spLocks noEditPoints="1"/>
              </p:cNvSpPr>
              <p:nvPr/>
            </p:nvSpPr>
            <p:spPr bwMode="black">
              <a:xfrm>
                <a:off x="7871395" y="3393689"/>
                <a:ext cx="2369328" cy="228726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grpFill/>
              <a:ln>
                <a:noFill/>
              </a:ln>
            </p:spPr>
            <p:txBody>
              <a:bodyPr vert="horz" wrap="square" lIns="82305" tIns="41153" rIns="82305" bIns="41153" numCol="1" anchor="t" anchorCtr="0" compatLnSpc="1">
                <a:prstTxWarp prst="textNoShape">
                  <a:avLst/>
                </a:prstTxWarp>
              </a:bodyPr>
              <a:lstStyle/>
              <a:p>
                <a:endParaRPr lang="en-US" sz="1600"/>
              </a:p>
            </p:txBody>
          </p:sp>
          <p:sp>
            <p:nvSpPr>
              <p:cNvPr id="26" name="Freeform 22"/>
              <p:cNvSpPr>
                <a:spLocks noEditPoints="1"/>
              </p:cNvSpPr>
              <p:nvPr/>
            </p:nvSpPr>
            <p:spPr bwMode="black">
              <a:xfrm>
                <a:off x="9773063" y="4262998"/>
                <a:ext cx="625806" cy="625642"/>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22"/>
              <p:cNvSpPr>
                <a:spLocks noEditPoints="1"/>
              </p:cNvSpPr>
              <p:nvPr/>
            </p:nvSpPr>
            <p:spPr bwMode="black">
              <a:xfrm>
                <a:off x="8489013" y="3713465"/>
                <a:ext cx="450706" cy="450588"/>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8" name="Freeform 22"/>
              <p:cNvSpPr>
                <a:spLocks noEditPoints="1"/>
              </p:cNvSpPr>
              <p:nvPr/>
            </p:nvSpPr>
            <p:spPr bwMode="black">
              <a:xfrm rot="21328346">
                <a:off x="8456924" y="5106580"/>
                <a:ext cx="431892" cy="431776"/>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spTree>
    <p:extLst>
      <p:ext uri="{BB962C8B-B14F-4D97-AF65-F5344CB8AC3E}">
        <p14:creationId xmlns:p14="http://schemas.microsoft.com/office/powerpoint/2010/main" val="2108929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246495"/>
          </a:xfrm>
        </p:spPr>
        <p:txBody>
          <a:bodyPr/>
          <a:lstStyle/>
          <a:p>
            <a:r>
              <a:rPr lang="en-US" dirty="0" smtClean="0"/>
              <a:t>Windows Azure </a:t>
            </a:r>
            <a:r>
              <a:rPr lang="en-US" dirty="0"/>
              <a:t>Storage Account</a:t>
            </a:r>
            <a:br>
              <a:rPr lang="en-US" dirty="0"/>
            </a:br>
            <a:r>
              <a:rPr lang="en-US" sz="3600" dirty="0">
                <a:solidFill>
                  <a:schemeClr val="tx1">
                    <a:lumMod val="90000"/>
                    <a:lumOff val="10000"/>
                    <a:alpha val="99000"/>
                  </a:schemeClr>
                </a:solidFill>
              </a:rPr>
              <a:t>User specified globally unique account name</a:t>
            </a:r>
          </a:p>
        </p:txBody>
      </p:sp>
      <p:pic>
        <p:nvPicPr>
          <p:cNvPr id="24" name="Picture 6" descr="\\server3\InternalBin\Resource DVD\DVD_ART36\Artwork_Imagery\Icons - Illustrations\Maps Globes\world map Transparent blue.png"/>
          <p:cNvPicPr>
            <a:picLocks noChangeAspect="1" noChangeArrowheads="1"/>
          </p:cNvPicPr>
          <p:nvPr/>
        </p:nvPicPr>
        <p:blipFill>
          <a:blip r:embed="rId3" cstate="screen">
            <a:extLst>
              <a:ext uri="{BEBA8EAE-BF5A-486C-A8C5-ECC9F3942E4B}">
                <a14:imgProps xmlns:a14="http://schemas.microsoft.com/office/drawing/2010/main">
                  <a14:imgLayer r:embed="rId4">
                    <a14:imgEffect>
                      <a14:brightnessContrast bright="-40000"/>
                    </a14:imgEffect>
                  </a14:imgLayer>
                </a14:imgProps>
              </a:ext>
              <a:ext uri="{28A0092B-C50C-407E-A947-70E740481C1C}">
                <a14:useLocalDpi xmlns:a14="http://schemas.microsoft.com/office/drawing/2010/main"/>
              </a:ext>
            </a:extLst>
          </a:blip>
          <a:srcRect/>
          <a:stretch>
            <a:fillRect/>
          </a:stretch>
        </p:blipFill>
        <p:spPr bwMode="auto">
          <a:xfrm>
            <a:off x="3" y="2736320"/>
            <a:ext cx="4799013" cy="3878227"/>
          </a:xfrm>
          <a:prstGeom prst="rect">
            <a:avLst/>
          </a:prstGeom>
          <a:noFill/>
        </p:spPr>
      </p:pic>
      <p:pic>
        <p:nvPicPr>
          <p:cNvPr id="25" name="Picture 24" descr="\\server3\InternalBin\Resource DVD\DVD_ART36\Artwork_Imagery\Icons - Illustrations\Maps Globes\world map Transparent blue.png"/>
          <p:cNvPicPr>
            <a:picLocks noChangeAspect="1" noChangeArrowheads="1"/>
          </p:cNvPicPr>
          <p:nvPr/>
        </p:nvPicPr>
        <p:blipFill>
          <a:blip r:embed="rId5" cstate="screen">
            <a:duotone>
              <a:prstClr val="black"/>
              <a:schemeClr val="tx2">
                <a:tint val="45000"/>
                <a:satMod val="400000"/>
              </a:schemeClr>
            </a:duotone>
            <a:extLst>
              <a:ext uri="{BEBA8EAE-BF5A-486C-A8C5-ECC9F3942E4B}">
                <a14:imgProps xmlns:a14="http://schemas.microsoft.com/office/drawing/2010/main">
                  <a14:imgLayer r:embed="rId6">
                    <a14:imgEffect>
                      <a14:colorTemperature colorTemp="11200"/>
                    </a14:imgEffect>
                    <a14:imgEffect>
                      <a14:saturation sat="400000"/>
                    </a14:imgEffect>
                  </a14:imgLayer>
                </a14:imgProps>
              </a:ext>
              <a:ext uri="{28A0092B-C50C-407E-A947-70E740481C1C}">
                <a14:useLocalDpi xmlns:a14="http://schemas.microsoft.com/office/drawing/2010/main"/>
              </a:ext>
            </a:extLst>
          </a:blip>
          <a:srcRect/>
          <a:stretch>
            <a:fillRect/>
          </a:stretch>
        </p:blipFill>
        <p:spPr bwMode="auto">
          <a:xfrm>
            <a:off x="4810126" y="2745845"/>
            <a:ext cx="2590800" cy="3878227"/>
          </a:xfrm>
          <a:prstGeom prst="rect">
            <a:avLst/>
          </a:prstGeom>
          <a:noFill/>
        </p:spPr>
      </p:pic>
      <p:pic>
        <p:nvPicPr>
          <p:cNvPr id="26" name="Picture 6" descr="\\server3\InternalBin\Resource DVD\DVD_ART36\Artwork_Imagery\Icons - Illustrations\Maps Globes\world map Transparent blue.png"/>
          <p:cNvPicPr>
            <a:picLocks noChangeAspect="1" noChangeArrowheads="1"/>
          </p:cNvPicPr>
          <p:nvPr/>
        </p:nvPicPr>
        <p:blipFill>
          <a:blip r:embed="rId7" cstate="screen">
            <a:extLst>
              <a:ext uri="{BEBA8EAE-BF5A-486C-A8C5-ECC9F3942E4B}">
                <a14:imgProps xmlns:a14="http://schemas.microsoft.com/office/drawing/2010/main">
                  <a14:imgLayer r:embed="rId8">
                    <a14:imgEffect>
                      <a14:brightnessContrast bright="-40000"/>
                    </a14:imgEffect>
                  </a14:imgLayer>
                </a14:imgProps>
              </a:ext>
              <a:ext uri="{28A0092B-C50C-407E-A947-70E740481C1C}">
                <a14:useLocalDpi xmlns:a14="http://schemas.microsoft.com/office/drawing/2010/main"/>
              </a:ext>
            </a:extLst>
          </a:blip>
          <a:srcRect r="-1748"/>
          <a:stretch>
            <a:fillRect/>
          </a:stretch>
        </p:blipFill>
        <p:spPr bwMode="auto">
          <a:xfrm>
            <a:off x="7410453" y="2745845"/>
            <a:ext cx="4778375" cy="3878227"/>
          </a:xfrm>
          <a:prstGeom prst="rect">
            <a:avLst/>
          </a:prstGeom>
          <a:noFill/>
        </p:spPr>
      </p:pic>
      <p:cxnSp>
        <p:nvCxnSpPr>
          <p:cNvPr id="27" name="Straight Connector 26"/>
          <p:cNvCxnSpPr/>
          <p:nvPr/>
        </p:nvCxnSpPr>
        <p:spPr>
          <a:xfrm>
            <a:off x="4810126" y="2409227"/>
            <a:ext cx="0" cy="4114800"/>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389812" y="2409227"/>
            <a:ext cx="0" cy="4114800"/>
          </a:xfrm>
          <a:prstGeom prst="line">
            <a:avLst/>
          </a:prstGeom>
          <a:ln>
            <a:solidFill>
              <a:schemeClr val="tx1">
                <a:lumMod val="10000"/>
                <a:lumOff val="90000"/>
              </a:schemeClr>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auto">
          <a:xfrm>
            <a:off x="3" y="4317473"/>
            <a:ext cx="12188824" cy="3076575"/>
          </a:xfrm>
          <a:prstGeom prst="rect">
            <a:avLst/>
          </a:prstGeom>
          <a:gradFill flip="none" rotWithShape="1">
            <a:gsLst>
              <a:gs pos="0">
                <a:schemeClr val="bg1">
                  <a:alpha val="0"/>
                </a:schemeClr>
              </a:gs>
              <a:gs pos="46000">
                <a:schemeClr val="bg1">
                  <a:alpha val="20000"/>
                </a:schemeClr>
              </a:gs>
              <a:gs pos="100000">
                <a:schemeClr val="bg1">
                  <a:alpha val="45000"/>
                </a:schemeClr>
              </a:gs>
            </a:gsLst>
            <a:lin ang="5400000" scaled="0"/>
            <a:tileRect/>
          </a:gradFill>
          <a:ln>
            <a:headEnd type="none" w="med" len="med"/>
            <a:tailEnd type="none" w="med" len="med"/>
          </a:ln>
          <a:effectLst>
            <a:innerShdw blurRad="127000" dir="11220000">
              <a:prstClr val="black">
                <a:alpha val="50000"/>
              </a:prstClr>
            </a:innerShdw>
          </a:effectLst>
          <a:scene3d>
            <a:camera prst="orthographicFront">
              <a:rot lat="0" lon="0" rev="0"/>
            </a:camera>
            <a:lightRig rig="threePt" dir="tl"/>
          </a:scene3d>
          <a:sp3d prstMaterial="matte"/>
        </p:spPr>
        <p:style>
          <a:lnRef idx="0">
            <a:schemeClr val="accent1"/>
          </a:lnRef>
          <a:fillRef idx="3">
            <a:schemeClr val="accent1"/>
          </a:fillRef>
          <a:effectRef idx="3">
            <a:schemeClr val="accent1"/>
          </a:effectRef>
          <a:fontRef idx="minor">
            <a:schemeClr val="lt1"/>
          </a:fontRef>
        </p:style>
        <p:txBody>
          <a:bodyPr vert="horz" wrap="square" lIns="121888" tIns="60944" rIns="121888" bIns="60944" numCol="1" rtlCol="0" anchor="ctr" anchorCtr="0" compatLnSpc="1">
            <a:prstTxWarp prst="textNoShape">
              <a:avLst/>
            </a:prstTxWarp>
          </a:bodyPr>
          <a:lstStyle/>
          <a:p>
            <a:pPr algn="ctr" defTabSz="1218535"/>
            <a:endParaRPr lang="en-US" sz="3200" spc="-67" dirty="0">
              <a:gradFill>
                <a:gsLst>
                  <a:gs pos="0">
                    <a:srgbClr val="000000"/>
                  </a:gs>
                  <a:gs pos="100000">
                    <a:srgbClr val="000000"/>
                  </a:gs>
                </a:gsLst>
                <a:lin ang="5400000" scaled="0"/>
              </a:gradFill>
            </a:endParaRPr>
          </a:p>
        </p:txBody>
      </p:sp>
      <p:grpSp>
        <p:nvGrpSpPr>
          <p:cNvPr id="34" name="Group 33"/>
          <p:cNvGrpSpPr/>
          <p:nvPr/>
        </p:nvGrpSpPr>
        <p:grpSpPr>
          <a:xfrm>
            <a:off x="2051630" y="3424849"/>
            <a:ext cx="1786840" cy="536697"/>
            <a:chOff x="8718270" y="3152204"/>
            <a:chExt cx="2762610" cy="829780"/>
          </a:xfrm>
          <a:effectLst>
            <a:outerShdw blurRad="76200" dir="18900000" sy="23000" kx="-1200000" algn="bl" rotWithShape="0">
              <a:prstClr val="black">
                <a:alpha val="20000"/>
              </a:prstClr>
            </a:outerShdw>
          </a:effectLst>
        </p:grpSpPr>
        <p:grpSp>
          <p:nvGrpSpPr>
            <p:cNvPr id="41" name="Group 40"/>
            <p:cNvGrpSpPr/>
            <p:nvPr/>
          </p:nvGrpSpPr>
          <p:grpSpPr>
            <a:xfrm>
              <a:off x="8718270" y="3152204"/>
              <a:ext cx="2762610" cy="829780"/>
              <a:chOff x="8069942" y="-247775"/>
              <a:chExt cx="2762610" cy="829780"/>
            </a:xfrm>
          </p:grpSpPr>
          <p:sp>
            <p:nvSpPr>
              <p:cNvPr id="43" name="Rectangle 42"/>
              <p:cNvSpPr/>
              <p:nvPr/>
            </p:nvSpPr>
            <p:spPr bwMode="auto">
              <a:xfrm>
                <a:off x="8072519" y="-247775"/>
                <a:ext cx="2760033" cy="549224"/>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44" name="Isosceles Triangle 43"/>
              <p:cNvSpPr/>
              <p:nvPr/>
            </p:nvSpPr>
            <p:spPr bwMode="auto">
              <a:xfrm rot="5400000">
                <a:off x="7864352" y="64918"/>
                <a:ext cx="722677" cy="311498"/>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42" name="TextBox 41"/>
            <p:cNvSpPr txBox="1"/>
            <p:nvPr/>
          </p:nvSpPr>
          <p:spPr>
            <a:xfrm>
              <a:off x="8874018" y="3266409"/>
              <a:ext cx="2092349" cy="299785"/>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solidFill>
                    <a:schemeClr val="bg1">
                      <a:alpha val="99000"/>
                    </a:schemeClr>
                  </a:solidFill>
                </a:rPr>
                <a:t>North Central US</a:t>
              </a:r>
            </a:p>
          </p:txBody>
        </p:sp>
      </p:grpSp>
      <p:grpSp>
        <p:nvGrpSpPr>
          <p:cNvPr id="50" name="Group 49"/>
          <p:cNvGrpSpPr/>
          <p:nvPr/>
        </p:nvGrpSpPr>
        <p:grpSpPr>
          <a:xfrm>
            <a:off x="5602046" y="3315252"/>
            <a:ext cx="1785173" cy="536697"/>
            <a:chOff x="8720847" y="3152204"/>
            <a:chExt cx="2760033" cy="829780"/>
          </a:xfrm>
          <a:effectLst>
            <a:outerShdw blurRad="76200" dir="18900000" sy="23000" kx="-1200000" algn="bl" rotWithShape="0">
              <a:prstClr val="black">
                <a:alpha val="20000"/>
              </a:prstClr>
            </a:outerShdw>
          </a:effectLst>
        </p:grpSpPr>
        <p:grpSp>
          <p:nvGrpSpPr>
            <p:cNvPr id="51" name="Group 50"/>
            <p:cNvGrpSpPr/>
            <p:nvPr/>
          </p:nvGrpSpPr>
          <p:grpSpPr>
            <a:xfrm>
              <a:off x="8720847" y="3152204"/>
              <a:ext cx="2760033" cy="829780"/>
              <a:chOff x="8072519" y="-247775"/>
              <a:chExt cx="2760033" cy="829780"/>
            </a:xfrm>
          </p:grpSpPr>
          <p:sp>
            <p:nvSpPr>
              <p:cNvPr id="53" name="Rectangle 52"/>
              <p:cNvSpPr/>
              <p:nvPr/>
            </p:nvSpPr>
            <p:spPr bwMode="auto">
              <a:xfrm>
                <a:off x="8072519" y="-247775"/>
                <a:ext cx="2760033" cy="549224"/>
              </a:xfrm>
              <a:prstGeom prst="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54" name="Isosceles Triangle 53"/>
              <p:cNvSpPr/>
              <p:nvPr/>
            </p:nvSpPr>
            <p:spPr bwMode="auto">
              <a:xfrm rot="5400000">
                <a:off x="7866930" y="64918"/>
                <a:ext cx="722676" cy="311498"/>
              </a:xfrm>
              <a:prstGeom prst="triangle">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52" name="TextBox 51"/>
            <p:cNvSpPr txBox="1"/>
            <p:nvPr/>
          </p:nvSpPr>
          <p:spPr>
            <a:xfrm>
              <a:off x="8874018" y="3266409"/>
              <a:ext cx="2065881"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Northern Europe</a:t>
              </a:r>
            </a:p>
          </p:txBody>
        </p:sp>
      </p:grpSp>
      <p:grpSp>
        <p:nvGrpSpPr>
          <p:cNvPr id="55" name="Group 54"/>
          <p:cNvGrpSpPr/>
          <p:nvPr/>
        </p:nvGrpSpPr>
        <p:grpSpPr>
          <a:xfrm>
            <a:off x="6140466" y="3703047"/>
            <a:ext cx="1786840" cy="536697"/>
            <a:chOff x="8718270" y="3152204"/>
            <a:chExt cx="2762610" cy="829780"/>
          </a:xfrm>
          <a:effectLst>
            <a:outerShdw blurRad="76200" dir="18900000" sy="23000" kx="-1200000" algn="bl" rotWithShape="0">
              <a:prstClr val="black">
                <a:alpha val="20000"/>
              </a:prstClr>
            </a:outerShdw>
          </a:effectLst>
        </p:grpSpPr>
        <p:grpSp>
          <p:nvGrpSpPr>
            <p:cNvPr id="56" name="Group 55"/>
            <p:cNvGrpSpPr/>
            <p:nvPr/>
          </p:nvGrpSpPr>
          <p:grpSpPr>
            <a:xfrm>
              <a:off x="8718270" y="3152204"/>
              <a:ext cx="2762610" cy="829780"/>
              <a:chOff x="8069942" y="-247775"/>
              <a:chExt cx="2762610" cy="829780"/>
            </a:xfrm>
          </p:grpSpPr>
          <p:sp>
            <p:nvSpPr>
              <p:cNvPr id="58" name="Rectangle 57"/>
              <p:cNvSpPr/>
              <p:nvPr/>
            </p:nvSpPr>
            <p:spPr bwMode="auto">
              <a:xfrm>
                <a:off x="8072519" y="-247775"/>
                <a:ext cx="2760033" cy="549224"/>
              </a:xfrm>
              <a:prstGeom prst="rect">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59" name="Isosceles Triangle 58"/>
              <p:cNvSpPr/>
              <p:nvPr/>
            </p:nvSpPr>
            <p:spPr bwMode="auto">
              <a:xfrm rot="5400000">
                <a:off x="7864352" y="64918"/>
                <a:ext cx="722677" cy="311498"/>
              </a:xfrm>
              <a:prstGeom prst="triangle">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57" name="TextBox 56"/>
            <p:cNvSpPr txBox="1"/>
            <p:nvPr/>
          </p:nvSpPr>
          <p:spPr>
            <a:xfrm>
              <a:off x="8874018" y="3266409"/>
              <a:ext cx="1949892"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Western Europe</a:t>
              </a:r>
            </a:p>
          </p:txBody>
        </p:sp>
      </p:grpSp>
      <p:grpSp>
        <p:nvGrpSpPr>
          <p:cNvPr id="60" name="Group 59"/>
          <p:cNvGrpSpPr/>
          <p:nvPr/>
        </p:nvGrpSpPr>
        <p:grpSpPr>
          <a:xfrm>
            <a:off x="9126737" y="3789933"/>
            <a:ext cx="1785173" cy="536697"/>
            <a:chOff x="8720847" y="3152204"/>
            <a:chExt cx="2760033" cy="829780"/>
          </a:xfrm>
          <a:effectLst>
            <a:outerShdw blurRad="76200" dir="18900000" sy="23000" kx="-1200000" algn="bl" rotWithShape="0">
              <a:prstClr val="black">
                <a:alpha val="20000"/>
              </a:prstClr>
            </a:outerShdw>
          </a:effectLst>
        </p:grpSpPr>
        <p:grpSp>
          <p:nvGrpSpPr>
            <p:cNvPr id="61" name="Group 60"/>
            <p:cNvGrpSpPr/>
            <p:nvPr/>
          </p:nvGrpSpPr>
          <p:grpSpPr>
            <a:xfrm>
              <a:off x="8720847" y="3152204"/>
              <a:ext cx="2760033" cy="829780"/>
              <a:chOff x="8072519" y="-247775"/>
              <a:chExt cx="2760033" cy="829780"/>
            </a:xfrm>
          </p:grpSpPr>
          <p:sp>
            <p:nvSpPr>
              <p:cNvPr id="63" name="Rectangle 62"/>
              <p:cNvSpPr/>
              <p:nvPr/>
            </p:nvSpPr>
            <p:spPr bwMode="auto">
              <a:xfrm>
                <a:off x="8072519" y="-247775"/>
                <a:ext cx="2760033" cy="54922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64" name="Isosceles Triangle 63"/>
              <p:cNvSpPr/>
              <p:nvPr/>
            </p:nvSpPr>
            <p:spPr bwMode="auto">
              <a:xfrm rot="5400000">
                <a:off x="7866930" y="64918"/>
                <a:ext cx="722676" cy="311498"/>
              </a:xfrm>
              <a:prstGeom prst="triangl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62" name="TextBox 61"/>
            <p:cNvSpPr txBox="1"/>
            <p:nvPr/>
          </p:nvSpPr>
          <p:spPr>
            <a:xfrm>
              <a:off x="8874018" y="3266409"/>
              <a:ext cx="1078097"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East Asia</a:t>
              </a:r>
            </a:p>
          </p:txBody>
        </p:sp>
      </p:grpSp>
      <p:grpSp>
        <p:nvGrpSpPr>
          <p:cNvPr id="65" name="Group 64"/>
          <p:cNvGrpSpPr/>
          <p:nvPr/>
        </p:nvGrpSpPr>
        <p:grpSpPr>
          <a:xfrm>
            <a:off x="8939989" y="4349341"/>
            <a:ext cx="1786840" cy="536697"/>
            <a:chOff x="8718270" y="3152204"/>
            <a:chExt cx="2762610" cy="829780"/>
          </a:xfrm>
          <a:effectLst>
            <a:outerShdw blurRad="76200" dir="18900000" sy="23000" kx="-1200000" algn="bl" rotWithShape="0">
              <a:prstClr val="black">
                <a:alpha val="20000"/>
              </a:prstClr>
            </a:outerShdw>
          </a:effectLst>
        </p:grpSpPr>
        <p:grpSp>
          <p:nvGrpSpPr>
            <p:cNvPr id="66" name="Group 65"/>
            <p:cNvGrpSpPr/>
            <p:nvPr/>
          </p:nvGrpSpPr>
          <p:grpSpPr>
            <a:xfrm>
              <a:off x="8718270" y="3152204"/>
              <a:ext cx="2762610" cy="829780"/>
              <a:chOff x="8069942" y="-247775"/>
              <a:chExt cx="2762610" cy="829780"/>
            </a:xfrm>
          </p:grpSpPr>
          <p:sp>
            <p:nvSpPr>
              <p:cNvPr id="68" name="Rectangle 67"/>
              <p:cNvSpPr/>
              <p:nvPr/>
            </p:nvSpPr>
            <p:spPr bwMode="auto">
              <a:xfrm>
                <a:off x="8072519" y="-247775"/>
                <a:ext cx="2760033" cy="549224"/>
              </a:xfrm>
              <a:prstGeom prst="rect">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69" name="Isosceles Triangle 68"/>
              <p:cNvSpPr/>
              <p:nvPr/>
            </p:nvSpPr>
            <p:spPr bwMode="auto">
              <a:xfrm rot="5400000">
                <a:off x="7864352" y="64918"/>
                <a:ext cx="722677" cy="311498"/>
              </a:xfrm>
              <a:prstGeom prst="triangl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grpSp>
        <p:sp>
          <p:nvSpPr>
            <p:cNvPr id="67" name="TextBox 66"/>
            <p:cNvSpPr txBox="1"/>
            <p:nvPr/>
          </p:nvSpPr>
          <p:spPr>
            <a:xfrm>
              <a:off x="8874018" y="3266409"/>
              <a:ext cx="1873656" cy="299785"/>
            </a:xfrm>
            <a:prstGeom prst="rect">
              <a:avLst/>
            </a:prstGeom>
            <a:noFill/>
          </p:spPr>
          <p:txBody>
            <a:bodyPr wrap="none" lIns="0" tIns="0" rIns="0" bIns="0" rtlCol="0">
              <a:spAutoFit/>
            </a:bodyPr>
            <a:lstStyle/>
            <a:p>
              <a:pPr>
                <a:lnSpc>
                  <a:spcPct val="90000"/>
                </a:lnSpc>
                <a:spcBef>
                  <a:spcPct val="20000"/>
                </a:spcBef>
                <a:buSzPct val="80000"/>
              </a:pPr>
              <a:r>
                <a:rPr lang="en-US" sz="1400" dirty="0">
                  <a:solidFill>
                    <a:schemeClr val="bg1">
                      <a:alpha val="99000"/>
                    </a:schemeClr>
                  </a:solidFill>
                </a:rPr>
                <a:t>South East Asia</a:t>
              </a:r>
            </a:p>
          </p:txBody>
        </p:sp>
      </p:grpSp>
      <p:sp>
        <p:nvSpPr>
          <p:cNvPr id="75" name="TextBox 74"/>
          <p:cNvSpPr txBox="1">
            <a:spLocks noChangeArrowheads="1"/>
          </p:cNvSpPr>
          <p:nvPr/>
        </p:nvSpPr>
        <p:spPr bwMode="auto">
          <a:xfrm>
            <a:off x="283043" y="2288892"/>
            <a:ext cx="4460196" cy="492416"/>
          </a:xfrm>
          <a:prstGeom prst="rect">
            <a:avLst/>
          </a:prstGeom>
          <a:noFill/>
          <a:ln w="9525">
            <a:noFill/>
            <a:miter lim="800000"/>
            <a:headEnd/>
            <a:tailEnd/>
          </a:ln>
        </p:spPr>
        <p:txBody>
          <a:bodyPr wrap="square" lIns="121893" tIns="60947" rIns="121893" bIns="60947">
            <a:spAutoFit/>
          </a:bodyPr>
          <a:lstStyle/>
          <a:p>
            <a:pPr algn="ctr" eaLnBrk="0" hangingPunct="0"/>
            <a:r>
              <a:rPr lang="en-US" dirty="0" smtClean="0">
                <a:solidFill>
                  <a:srgbClr val="00B0F0">
                    <a:alpha val="98824"/>
                  </a:srgbClr>
                </a:solidFill>
                <a:latin typeface="Segoe UI Light" pitchFamily="34" charset="0"/>
              </a:rPr>
              <a:t>US</a:t>
            </a:r>
            <a:endParaRPr lang="en-US" dirty="0">
              <a:solidFill>
                <a:srgbClr val="00B0F0">
                  <a:alpha val="98824"/>
                </a:srgbClr>
              </a:solidFill>
              <a:latin typeface="Segoe UI Light" pitchFamily="34" charset="0"/>
            </a:endParaRPr>
          </a:p>
        </p:txBody>
      </p:sp>
      <p:sp>
        <p:nvSpPr>
          <p:cNvPr id="76" name="TextBox 9"/>
          <p:cNvSpPr txBox="1">
            <a:spLocks noChangeArrowheads="1"/>
          </p:cNvSpPr>
          <p:nvPr/>
        </p:nvSpPr>
        <p:spPr bwMode="auto">
          <a:xfrm>
            <a:off x="4640207" y="2297362"/>
            <a:ext cx="2862092" cy="492416"/>
          </a:xfrm>
          <a:prstGeom prst="rect">
            <a:avLst/>
          </a:prstGeom>
          <a:noFill/>
          <a:ln w="9525">
            <a:noFill/>
            <a:miter lim="800000"/>
            <a:headEnd/>
            <a:tailEnd/>
          </a:ln>
        </p:spPr>
        <p:txBody>
          <a:bodyPr wrap="square" lIns="121893" tIns="60947" rIns="121893" bIns="60947">
            <a:spAutoFit/>
          </a:bodyPr>
          <a:lstStyle/>
          <a:p>
            <a:pPr algn="ctr" eaLnBrk="0" hangingPunct="0"/>
            <a:r>
              <a:rPr lang="en-US" dirty="0" smtClean="0">
                <a:solidFill>
                  <a:schemeClr val="accent3">
                    <a:alpha val="98824"/>
                  </a:schemeClr>
                </a:solidFill>
                <a:latin typeface="Segoe UI Light" pitchFamily="34" charset="0"/>
              </a:rPr>
              <a:t>Europe</a:t>
            </a:r>
            <a:endParaRPr lang="en-US" dirty="0">
              <a:solidFill>
                <a:schemeClr val="accent3">
                  <a:alpha val="98824"/>
                </a:schemeClr>
              </a:solidFill>
              <a:latin typeface="Segoe UI Light" pitchFamily="34" charset="0"/>
            </a:endParaRPr>
          </a:p>
        </p:txBody>
      </p:sp>
      <p:sp>
        <p:nvSpPr>
          <p:cNvPr id="77" name="TextBox 9"/>
          <p:cNvSpPr txBox="1">
            <a:spLocks noChangeArrowheads="1"/>
          </p:cNvSpPr>
          <p:nvPr/>
        </p:nvSpPr>
        <p:spPr bwMode="auto">
          <a:xfrm>
            <a:off x="7856107" y="2330297"/>
            <a:ext cx="3663010" cy="492416"/>
          </a:xfrm>
          <a:prstGeom prst="rect">
            <a:avLst/>
          </a:prstGeom>
          <a:noFill/>
          <a:ln w="9525">
            <a:noFill/>
            <a:miter lim="800000"/>
            <a:headEnd/>
            <a:tailEnd/>
          </a:ln>
        </p:spPr>
        <p:txBody>
          <a:bodyPr wrap="square" lIns="121893" tIns="60947" rIns="121893" bIns="60947">
            <a:spAutoFit/>
          </a:bodyPr>
          <a:lstStyle/>
          <a:p>
            <a:pPr algn="ctr" eaLnBrk="0" hangingPunct="0"/>
            <a:r>
              <a:rPr lang="en-US" dirty="0" smtClean="0">
                <a:solidFill>
                  <a:srgbClr val="92D050">
                    <a:alpha val="98824"/>
                  </a:srgbClr>
                </a:solidFill>
                <a:latin typeface="Segoe UI Light" pitchFamily="34" charset="0"/>
              </a:rPr>
              <a:t>Asia</a:t>
            </a:r>
            <a:endParaRPr lang="en-US" dirty="0">
              <a:solidFill>
                <a:srgbClr val="92D050">
                  <a:alpha val="98824"/>
                </a:srgbClr>
              </a:solidFill>
              <a:latin typeface="Segoe UI Light" pitchFamily="34" charset="0"/>
            </a:endParaRPr>
          </a:p>
        </p:txBody>
      </p:sp>
      <p:sp>
        <p:nvSpPr>
          <p:cNvPr id="3" name="TextBox 2"/>
          <p:cNvSpPr txBox="1"/>
          <p:nvPr/>
        </p:nvSpPr>
        <p:spPr>
          <a:xfrm>
            <a:off x="519112" y="1686910"/>
            <a:ext cx="9435999" cy="443198"/>
          </a:xfrm>
          <a:prstGeom prst="rect">
            <a:avLst/>
          </a:prstGeom>
          <a:noFill/>
        </p:spPr>
        <p:txBody>
          <a:bodyPr wrap="square" lIns="0" tIns="0" rIns="0" bIns="0" rtlCol="0">
            <a:spAutoFit/>
          </a:bodyPr>
          <a:lstStyle/>
          <a:p>
            <a:pPr>
              <a:lnSpc>
                <a:spcPct val="90000"/>
              </a:lnSpc>
              <a:spcBef>
                <a:spcPct val="20000"/>
              </a:spcBef>
              <a:buSzPct val="80000"/>
            </a:pPr>
            <a:r>
              <a:rPr lang="en-US" sz="3200" dirty="0">
                <a:solidFill>
                  <a:schemeClr val="accent2">
                    <a:alpha val="99000"/>
                  </a:schemeClr>
                </a:solidFill>
                <a:latin typeface="Segoe UI Light" pitchFamily="34" charset="0"/>
              </a:rPr>
              <a:t>Can choose geo-location to host storage </a:t>
            </a:r>
            <a:r>
              <a:rPr lang="en-US" sz="3200" dirty="0" smtClean="0">
                <a:solidFill>
                  <a:schemeClr val="accent2">
                    <a:alpha val="99000"/>
                  </a:schemeClr>
                </a:solidFill>
                <a:latin typeface="Segoe UI Light" pitchFamily="34" charset="0"/>
              </a:rPr>
              <a:t>account:</a:t>
            </a:r>
            <a:endParaRPr lang="en-US" sz="3200" dirty="0">
              <a:solidFill>
                <a:schemeClr val="accent2">
                  <a:alpha val="99000"/>
                </a:schemeClr>
              </a:solidFill>
              <a:latin typeface="Segoe UI Light" pitchFamily="34" charset="0"/>
            </a:endParaRPr>
          </a:p>
        </p:txBody>
      </p:sp>
      <p:grpSp>
        <p:nvGrpSpPr>
          <p:cNvPr id="70" name="Group 69"/>
          <p:cNvGrpSpPr/>
          <p:nvPr/>
        </p:nvGrpSpPr>
        <p:grpSpPr>
          <a:xfrm>
            <a:off x="2063516" y="4384492"/>
            <a:ext cx="1836849" cy="394918"/>
            <a:chOff x="8495792" y="3059628"/>
            <a:chExt cx="2985088" cy="641789"/>
          </a:xfrm>
          <a:effectLst>
            <a:outerShdw blurRad="76200" dir="18900000" sy="23000" kx="-1200000" algn="bl" rotWithShape="0">
              <a:prstClr val="black">
                <a:alpha val="20000"/>
              </a:prstClr>
            </a:outerShdw>
          </a:effectLst>
        </p:grpSpPr>
        <p:grpSp>
          <p:nvGrpSpPr>
            <p:cNvPr id="71" name="Group 70"/>
            <p:cNvGrpSpPr/>
            <p:nvPr/>
          </p:nvGrpSpPr>
          <p:grpSpPr>
            <a:xfrm>
              <a:off x="8495792" y="3059628"/>
              <a:ext cx="2985088" cy="641789"/>
              <a:chOff x="7847464" y="-340351"/>
              <a:chExt cx="2985088" cy="641789"/>
            </a:xfrm>
          </p:grpSpPr>
          <p:sp>
            <p:nvSpPr>
              <p:cNvPr id="73" name="Rectangle 72"/>
              <p:cNvSpPr/>
              <p:nvPr/>
            </p:nvSpPr>
            <p:spPr bwMode="auto">
              <a:xfrm>
                <a:off x="8072519" y="-247784"/>
                <a:ext cx="2760033" cy="549222"/>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sp>
            <p:nvSpPr>
              <p:cNvPr id="74" name="Isosceles Triangle 73"/>
              <p:cNvSpPr/>
              <p:nvPr/>
            </p:nvSpPr>
            <p:spPr bwMode="auto">
              <a:xfrm rot="12893492">
                <a:off x="7847464" y="-340351"/>
                <a:ext cx="722678" cy="311500"/>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grpSp>
        <p:sp>
          <p:nvSpPr>
            <p:cNvPr id="72" name="TextBox 71"/>
            <p:cNvSpPr txBox="1"/>
            <p:nvPr/>
          </p:nvSpPr>
          <p:spPr>
            <a:xfrm>
              <a:off x="8874018" y="3266409"/>
              <a:ext cx="2349244" cy="339233"/>
            </a:xfrm>
            <a:prstGeom prst="rect">
              <a:avLst/>
            </a:prstGeom>
            <a:noFill/>
          </p:spPr>
          <p:txBody>
            <a:bodyPr wrap="none" lIns="0" tIns="0" rIns="0" bIns="0" rtlCol="0">
              <a:spAutoFit/>
            </a:bodyPr>
            <a:lstStyle/>
            <a:p>
              <a:pPr>
                <a:lnSpc>
                  <a:spcPct val="90000"/>
                </a:lnSpc>
                <a:spcBef>
                  <a:spcPct val="20000"/>
                </a:spcBef>
                <a:buSzPct val="80000"/>
              </a:pPr>
              <a:r>
                <a:rPr lang="en-US" sz="1200" dirty="0" smtClean="0">
                  <a:solidFill>
                    <a:schemeClr val="bg1"/>
                  </a:solidFill>
                </a:rPr>
                <a:t>South Central US</a:t>
              </a:r>
            </a:p>
          </p:txBody>
        </p:sp>
      </p:grpSp>
      <p:grpSp>
        <p:nvGrpSpPr>
          <p:cNvPr id="78" name="Group 77"/>
          <p:cNvGrpSpPr/>
          <p:nvPr/>
        </p:nvGrpSpPr>
        <p:grpSpPr>
          <a:xfrm>
            <a:off x="1303953" y="3783682"/>
            <a:ext cx="698329" cy="510598"/>
            <a:chOff x="8718270" y="3152204"/>
            <a:chExt cx="1134864" cy="829780"/>
          </a:xfrm>
          <a:effectLst>
            <a:outerShdw blurRad="76200" dir="18900000" sy="23000" kx="-1200000" algn="bl" rotWithShape="0">
              <a:prstClr val="black">
                <a:alpha val="20000"/>
              </a:prstClr>
            </a:outerShdw>
          </a:effectLst>
        </p:grpSpPr>
        <p:grpSp>
          <p:nvGrpSpPr>
            <p:cNvPr id="79" name="Group 78"/>
            <p:cNvGrpSpPr/>
            <p:nvPr/>
          </p:nvGrpSpPr>
          <p:grpSpPr>
            <a:xfrm>
              <a:off x="8718270" y="3152204"/>
              <a:ext cx="1134864" cy="829780"/>
              <a:chOff x="8069942" y="-247775"/>
              <a:chExt cx="1134864" cy="829780"/>
            </a:xfrm>
          </p:grpSpPr>
          <p:sp>
            <p:nvSpPr>
              <p:cNvPr id="81" name="Rectangle 80"/>
              <p:cNvSpPr/>
              <p:nvPr/>
            </p:nvSpPr>
            <p:spPr bwMode="auto">
              <a:xfrm>
                <a:off x="8072521" y="-247775"/>
                <a:ext cx="1132285" cy="549224"/>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sp>
            <p:nvSpPr>
              <p:cNvPr id="82" name="Isosceles Triangle 81"/>
              <p:cNvSpPr/>
              <p:nvPr/>
            </p:nvSpPr>
            <p:spPr bwMode="auto">
              <a:xfrm rot="5400000">
                <a:off x="7864352" y="64918"/>
                <a:ext cx="722677" cy="311498"/>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grpSp>
        <p:sp>
          <p:nvSpPr>
            <p:cNvPr id="80" name="TextBox 79"/>
            <p:cNvSpPr txBox="1"/>
            <p:nvPr/>
          </p:nvSpPr>
          <p:spPr>
            <a:xfrm>
              <a:off x="8874018" y="3266409"/>
              <a:ext cx="924067" cy="270092"/>
            </a:xfrm>
            <a:prstGeom prst="rect">
              <a:avLst/>
            </a:prstGeom>
            <a:noFill/>
          </p:spPr>
          <p:txBody>
            <a:bodyPr wrap="none" lIns="0" tIns="0" rIns="0" bIns="0" rtlCol="0">
              <a:spAutoFit/>
            </a:bodyPr>
            <a:lstStyle/>
            <a:p>
              <a:pPr>
                <a:lnSpc>
                  <a:spcPct val="90000"/>
                </a:lnSpc>
                <a:spcBef>
                  <a:spcPct val="20000"/>
                </a:spcBef>
                <a:buSzPct val="80000"/>
              </a:pPr>
              <a:r>
                <a:rPr lang="en-US" sz="1200" dirty="0" smtClean="0">
                  <a:solidFill>
                    <a:schemeClr val="bg1"/>
                  </a:solidFill>
                </a:rPr>
                <a:t>West US</a:t>
              </a:r>
            </a:p>
          </p:txBody>
        </p:sp>
      </p:grpSp>
      <p:grpSp>
        <p:nvGrpSpPr>
          <p:cNvPr id="83" name="Group 82"/>
          <p:cNvGrpSpPr/>
          <p:nvPr/>
        </p:nvGrpSpPr>
        <p:grpSpPr>
          <a:xfrm>
            <a:off x="2775998" y="3852288"/>
            <a:ext cx="698329" cy="510598"/>
            <a:chOff x="8718270" y="3152204"/>
            <a:chExt cx="1134864" cy="829780"/>
          </a:xfrm>
          <a:effectLst>
            <a:outerShdw blurRad="76200" dir="18900000" sy="23000" kx="-1200000" algn="bl" rotWithShape="0">
              <a:prstClr val="black">
                <a:alpha val="20000"/>
              </a:prstClr>
            </a:outerShdw>
          </a:effectLst>
        </p:grpSpPr>
        <p:grpSp>
          <p:nvGrpSpPr>
            <p:cNvPr id="84" name="Group 83"/>
            <p:cNvGrpSpPr/>
            <p:nvPr/>
          </p:nvGrpSpPr>
          <p:grpSpPr>
            <a:xfrm>
              <a:off x="8718270" y="3152204"/>
              <a:ext cx="1134864" cy="829780"/>
              <a:chOff x="8069942" y="-247775"/>
              <a:chExt cx="1134864" cy="829780"/>
            </a:xfrm>
          </p:grpSpPr>
          <p:sp>
            <p:nvSpPr>
              <p:cNvPr id="86" name="Rectangle 85"/>
              <p:cNvSpPr/>
              <p:nvPr/>
            </p:nvSpPr>
            <p:spPr bwMode="auto">
              <a:xfrm>
                <a:off x="8072521" y="-247775"/>
                <a:ext cx="1132285" cy="549224"/>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sp>
            <p:nvSpPr>
              <p:cNvPr id="87" name="Isosceles Triangle 86"/>
              <p:cNvSpPr/>
              <p:nvPr/>
            </p:nvSpPr>
            <p:spPr bwMode="auto">
              <a:xfrm rot="5400000">
                <a:off x="7864352" y="64918"/>
                <a:ext cx="722677" cy="311498"/>
              </a:xfrm>
              <a:prstGeom prst="triangle">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1800" dirty="0" smtClean="0">
                  <a:gradFill>
                    <a:gsLst>
                      <a:gs pos="0">
                        <a:srgbClr val="FFFFFF"/>
                      </a:gs>
                      <a:gs pos="100000">
                        <a:srgbClr val="FFFFFF"/>
                      </a:gs>
                    </a:gsLst>
                    <a:lin ang="5400000" scaled="0"/>
                  </a:gradFill>
                </a:endParaRPr>
              </a:p>
            </p:txBody>
          </p:sp>
        </p:grpSp>
        <p:sp>
          <p:nvSpPr>
            <p:cNvPr id="85" name="TextBox 84"/>
            <p:cNvSpPr txBox="1"/>
            <p:nvPr/>
          </p:nvSpPr>
          <p:spPr>
            <a:xfrm>
              <a:off x="8874018" y="3266409"/>
              <a:ext cx="820595" cy="270092"/>
            </a:xfrm>
            <a:prstGeom prst="rect">
              <a:avLst/>
            </a:prstGeom>
            <a:noFill/>
          </p:spPr>
          <p:txBody>
            <a:bodyPr wrap="none" lIns="0" tIns="0" rIns="0" bIns="0" rtlCol="0">
              <a:spAutoFit/>
            </a:bodyPr>
            <a:lstStyle/>
            <a:p>
              <a:pPr>
                <a:lnSpc>
                  <a:spcPct val="90000"/>
                </a:lnSpc>
                <a:spcBef>
                  <a:spcPct val="20000"/>
                </a:spcBef>
                <a:buSzPct val="80000"/>
              </a:pPr>
              <a:r>
                <a:rPr lang="en-US" sz="1200" dirty="0" smtClean="0">
                  <a:solidFill>
                    <a:schemeClr val="bg1"/>
                  </a:solidFill>
                </a:rPr>
                <a:t>East US</a:t>
              </a:r>
            </a:p>
          </p:txBody>
        </p:sp>
      </p:grpSp>
    </p:spTree>
    <p:extLst>
      <p:ext uri="{BB962C8B-B14F-4D97-AF65-F5344CB8AC3E}">
        <p14:creationId xmlns:p14="http://schemas.microsoft.com/office/powerpoint/2010/main" val="132523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Entity Properties</a:t>
            </a:r>
            <a:endParaRPr lang="en-US" dirty="0"/>
          </a:p>
        </p:txBody>
      </p:sp>
      <p:sp>
        <p:nvSpPr>
          <p:cNvPr id="3" name="Content Placeholder 2"/>
          <p:cNvSpPr>
            <a:spLocks noGrp="1"/>
          </p:cNvSpPr>
          <p:nvPr>
            <p:ph type="body" sz="quarter" idx="10"/>
          </p:nvPr>
        </p:nvSpPr>
        <p:spPr>
          <a:xfrm>
            <a:off x="519112" y="1163902"/>
            <a:ext cx="5575301" cy="4876720"/>
          </a:xfrm>
        </p:spPr>
        <p:txBody>
          <a:bodyPr/>
          <a:lstStyle/>
          <a:p>
            <a:r>
              <a:rPr lang="en-US" sz="2800" dirty="0" smtClean="0">
                <a:solidFill>
                  <a:schemeClr val="accent3">
                    <a:alpha val="99000"/>
                  </a:schemeClr>
                </a:solidFill>
              </a:rPr>
              <a:t>Entity can have up to 255 properties</a:t>
            </a:r>
          </a:p>
          <a:p>
            <a:pPr lvl="1"/>
            <a:r>
              <a:rPr lang="en-US" dirty="0" smtClean="0"/>
              <a:t>Up to 1MB per entity</a:t>
            </a:r>
          </a:p>
          <a:p>
            <a:pPr lvl="1"/>
            <a:endParaRPr lang="en-US" sz="1800" dirty="0" smtClean="0"/>
          </a:p>
          <a:p>
            <a:r>
              <a:rPr lang="en-US" sz="2800" dirty="0">
                <a:solidFill>
                  <a:schemeClr val="accent3">
                    <a:alpha val="99000"/>
                  </a:schemeClr>
                </a:solidFill>
              </a:rPr>
              <a:t>Mandatory Properties for every entity</a:t>
            </a:r>
          </a:p>
          <a:p>
            <a:pPr lvl="1"/>
            <a:r>
              <a:rPr lang="en-US" dirty="0" err="1" smtClean="0"/>
              <a:t>PartitionKey</a:t>
            </a:r>
            <a:r>
              <a:rPr lang="en-US" dirty="0" smtClean="0"/>
              <a:t> &amp; </a:t>
            </a:r>
            <a:r>
              <a:rPr lang="en-US" dirty="0" err="1" smtClean="0"/>
              <a:t>RowKey</a:t>
            </a:r>
            <a:r>
              <a:rPr lang="en-US" dirty="0" smtClean="0"/>
              <a:t> (only indexed properties)</a:t>
            </a:r>
          </a:p>
          <a:p>
            <a:pPr lvl="1"/>
            <a:r>
              <a:rPr lang="en-US" sz="1600" dirty="0" smtClean="0"/>
              <a:t>Uniquely identifies an entity</a:t>
            </a:r>
          </a:p>
          <a:p>
            <a:pPr lvl="1">
              <a:spcAft>
                <a:spcPts val="1200"/>
              </a:spcAft>
            </a:pPr>
            <a:r>
              <a:rPr lang="en-US" sz="1600" dirty="0" smtClean="0"/>
              <a:t>Defines the sort order</a:t>
            </a:r>
          </a:p>
          <a:p>
            <a:pPr lvl="1"/>
            <a:r>
              <a:rPr lang="en-US" dirty="0" smtClean="0"/>
              <a:t>Timestamp </a:t>
            </a:r>
          </a:p>
          <a:p>
            <a:pPr lvl="1"/>
            <a:r>
              <a:rPr lang="en-US" sz="1600" dirty="0" smtClean="0"/>
              <a:t>Optimistic Concurrency</a:t>
            </a:r>
          </a:p>
          <a:p>
            <a:pPr lvl="1"/>
            <a:r>
              <a:rPr lang="en-US" sz="1600" dirty="0" smtClean="0"/>
              <a:t>Exposed as an HTTP </a:t>
            </a:r>
            <a:r>
              <a:rPr lang="en-US" sz="1600" dirty="0" err="1" smtClean="0"/>
              <a:t>Etag</a:t>
            </a:r>
            <a:endParaRPr lang="en-US" sz="1600" dirty="0" smtClean="0"/>
          </a:p>
          <a:p>
            <a:pPr lvl="1"/>
            <a:endParaRPr lang="en-US" sz="1800" dirty="0" smtClean="0"/>
          </a:p>
          <a:p>
            <a:r>
              <a:rPr lang="en-US" sz="2800" dirty="0">
                <a:solidFill>
                  <a:schemeClr val="accent3">
                    <a:alpha val="99000"/>
                  </a:schemeClr>
                </a:solidFill>
              </a:rPr>
              <a:t>No fixed schema for other properties</a:t>
            </a:r>
          </a:p>
          <a:p>
            <a:pPr lvl="1"/>
            <a:r>
              <a:rPr lang="en-US" sz="1800" dirty="0" smtClean="0"/>
              <a:t>Each property is stored as a &lt;name, typed value&gt; pair</a:t>
            </a:r>
          </a:p>
          <a:p>
            <a:pPr lvl="1"/>
            <a:r>
              <a:rPr lang="en-US" sz="1800" dirty="0" smtClean="0"/>
              <a:t>No schema stored for a table</a:t>
            </a:r>
          </a:p>
          <a:p>
            <a:pPr lvl="1"/>
            <a:r>
              <a:rPr lang="en-US" sz="1800" dirty="0" smtClean="0"/>
              <a:t>Properties can be the standard .NET types </a:t>
            </a:r>
          </a:p>
          <a:p>
            <a:pPr lvl="1"/>
            <a:r>
              <a:rPr lang="en-US" sz="1800" dirty="0" smtClean="0"/>
              <a:t>String, binary, </a:t>
            </a:r>
            <a:r>
              <a:rPr lang="en-US" sz="1800" dirty="0" err="1" smtClean="0"/>
              <a:t>bool</a:t>
            </a:r>
            <a:r>
              <a:rPr lang="en-US" sz="1800" dirty="0" smtClean="0"/>
              <a:t>, </a:t>
            </a:r>
            <a:r>
              <a:rPr lang="en-US" sz="1800" dirty="0" err="1" smtClean="0"/>
              <a:t>DateTime</a:t>
            </a:r>
            <a:r>
              <a:rPr lang="en-US" sz="1800" dirty="0" smtClean="0"/>
              <a:t>, GUID, </a:t>
            </a:r>
            <a:r>
              <a:rPr lang="en-US" sz="1800" dirty="0" err="1" smtClean="0"/>
              <a:t>int</a:t>
            </a:r>
            <a:r>
              <a:rPr lang="en-US" sz="1800" dirty="0" smtClean="0"/>
              <a:t>, int64, and double</a:t>
            </a:r>
            <a:endParaRPr lang="en-US" sz="1800" dirty="0"/>
          </a:p>
        </p:txBody>
      </p:sp>
      <p:grpSp>
        <p:nvGrpSpPr>
          <p:cNvPr id="10" name="Group 9"/>
          <p:cNvGrpSpPr/>
          <p:nvPr/>
        </p:nvGrpSpPr>
        <p:grpSpPr>
          <a:xfrm>
            <a:off x="7593677" y="2276530"/>
            <a:ext cx="3725963" cy="3371849"/>
            <a:chOff x="7871395" y="3393689"/>
            <a:chExt cx="2527474" cy="2287264"/>
          </a:xfrm>
        </p:grpSpPr>
        <p:sp>
          <p:nvSpPr>
            <p:cNvPr id="6" name="Freeform 73"/>
            <p:cNvSpPr>
              <a:spLocks noEditPoints="1"/>
            </p:cNvSpPr>
            <p:nvPr/>
          </p:nvSpPr>
          <p:spPr bwMode="black">
            <a:xfrm>
              <a:off x="7871395" y="3393689"/>
              <a:ext cx="2369328" cy="228726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7" name="Freeform 22"/>
            <p:cNvSpPr>
              <a:spLocks noEditPoints="1"/>
            </p:cNvSpPr>
            <p:nvPr/>
          </p:nvSpPr>
          <p:spPr bwMode="black">
            <a:xfrm>
              <a:off x="9773063" y="4262998"/>
              <a:ext cx="625806" cy="625642"/>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8" name="Freeform 22"/>
            <p:cNvSpPr>
              <a:spLocks noEditPoints="1"/>
            </p:cNvSpPr>
            <p:nvPr/>
          </p:nvSpPr>
          <p:spPr bwMode="black">
            <a:xfrm>
              <a:off x="8489013" y="3713465"/>
              <a:ext cx="450706" cy="450588"/>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9" name="Freeform 22"/>
            <p:cNvSpPr>
              <a:spLocks noEditPoints="1"/>
            </p:cNvSpPr>
            <p:nvPr/>
          </p:nvSpPr>
          <p:spPr bwMode="black">
            <a:xfrm rot="21328346">
              <a:off x="8456924" y="5106580"/>
              <a:ext cx="431892" cy="431776"/>
            </a:xfrm>
            <a:custGeom>
              <a:avLst/>
              <a:gdLst>
                <a:gd name="T0" fmla="*/ 300 w 300"/>
                <a:gd name="T1" fmla="*/ 141 h 300"/>
                <a:gd name="T2" fmla="*/ 285 w 300"/>
                <a:gd name="T3" fmla="*/ 141 h 300"/>
                <a:gd name="T4" fmla="*/ 159 w 300"/>
                <a:gd name="T5" fmla="*/ 15 h 300"/>
                <a:gd name="T6" fmla="*/ 159 w 300"/>
                <a:gd name="T7" fmla="*/ 0 h 300"/>
                <a:gd name="T8" fmla="*/ 141 w 300"/>
                <a:gd name="T9" fmla="*/ 0 h 300"/>
                <a:gd name="T10" fmla="*/ 141 w 300"/>
                <a:gd name="T11" fmla="*/ 15 h 300"/>
                <a:gd name="T12" fmla="*/ 15 w 300"/>
                <a:gd name="T13" fmla="*/ 141 h 300"/>
                <a:gd name="T14" fmla="*/ 0 w 300"/>
                <a:gd name="T15" fmla="*/ 141 h 300"/>
                <a:gd name="T16" fmla="*/ 0 w 300"/>
                <a:gd name="T17" fmla="*/ 159 h 300"/>
                <a:gd name="T18" fmla="*/ 15 w 300"/>
                <a:gd name="T19" fmla="*/ 159 h 300"/>
                <a:gd name="T20" fmla="*/ 141 w 300"/>
                <a:gd name="T21" fmla="*/ 285 h 300"/>
                <a:gd name="T22" fmla="*/ 141 w 300"/>
                <a:gd name="T23" fmla="*/ 300 h 300"/>
                <a:gd name="T24" fmla="*/ 159 w 300"/>
                <a:gd name="T25" fmla="*/ 300 h 300"/>
                <a:gd name="T26" fmla="*/ 159 w 300"/>
                <a:gd name="T27" fmla="*/ 285 h 300"/>
                <a:gd name="T28" fmla="*/ 285 w 300"/>
                <a:gd name="T29" fmla="*/ 159 h 300"/>
                <a:gd name="T30" fmla="*/ 300 w 300"/>
                <a:gd name="T31" fmla="*/ 159 h 300"/>
                <a:gd name="T32" fmla="*/ 300 w 300"/>
                <a:gd name="T33" fmla="*/ 141 h 300"/>
                <a:gd name="T34" fmla="*/ 258 w 300"/>
                <a:gd name="T35" fmla="*/ 141 h 300"/>
                <a:gd name="T36" fmla="*/ 230 w 300"/>
                <a:gd name="T37" fmla="*/ 141 h 300"/>
                <a:gd name="T38" fmla="*/ 159 w 300"/>
                <a:gd name="T39" fmla="*/ 70 h 300"/>
                <a:gd name="T40" fmla="*/ 159 w 300"/>
                <a:gd name="T41" fmla="*/ 42 h 300"/>
                <a:gd name="T42" fmla="*/ 258 w 300"/>
                <a:gd name="T43" fmla="*/ 141 h 300"/>
                <a:gd name="T44" fmla="*/ 141 w 300"/>
                <a:gd name="T45" fmla="*/ 125 h 300"/>
                <a:gd name="T46" fmla="*/ 125 w 300"/>
                <a:gd name="T47" fmla="*/ 141 h 300"/>
                <a:gd name="T48" fmla="*/ 97 w 300"/>
                <a:gd name="T49" fmla="*/ 141 h 300"/>
                <a:gd name="T50" fmla="*/ 141 w 300"/>
                <a:gd name="T51" fmla="*/ 97 h 300"/>
                <a:gd name="T52" fmla="*/ 141 w 300"/>
                <a:gd name="T53" fmla="*/ 125 h 300"/>
                <a:gd name="T54" fmla="*/ 125 w 300"/>
                <a:gd name="T55" fmla="*/ 159 h 300"/>
                <a:gd name="T56" fmla="*/ 141 w 300"/>
                <a:gd name="T57" fmla="*/ 175 h 300"/>
                <a:gd name="T58" fmla="*/ 141 w 300"/>
                <a:gd name="T59" fmla="*/ 203 h 300"/>
                <a:gd name="T60" fmla="*/ 97 w 300"/>
                <a:gd name="T61" fmla="*/ 159 h 300"/>
                <a:gd name="T62" fmla="*/ 125 w 300"/>
                <a:gd name="T63" fmla="*/ 159 h 300"/>
                <a:gd name="T64" fmla="*/ 159 w 300"/>
                <a:gd name="T65" fmla="*/ 175 h 300"/>
                <a:gd name="T66" fmla="*/ 175 w 300"/>
                <a:gd name="T67" fmla="*/ 159 h 300"/>
                <a:gd name="T68" fmla="*/ 203 w 300"/>
                <a:gd name="T69" fmla="*/ 159 h 300"/>
                <a:gd name="T70" fmla="*/ 159 w 300"/>
                <a:gd name="T71" fmla="*/ 203 h 300"/>
                <a:gd name="T72" fmla="*/ 159 w 300"/>
                <a:gd name="T73" fmla="*/ 175 h 300"/>
                <a:gd name="T74" fmla="*/ 175 w 300"/>
                <a:gd name="T75" fmla="*/ 141 h 300"/>
                <a:gd name="T76" fmla="*/ 159 w 300"/>
                <a:gd name="T77" fmla="*/ 125 h 300"/>
                <a:gd name="T78" fmla="*/ 159 w 300"/>
                <a:gd name="T79" fmla="*/ 97 h 300"/>
                <a:gd name="T80" fmla="*/ 203 w 300"/>
                <a:gd name="T81" fmla="*/ 141 h 300"/>
                <a:gd name="T82" fmla="*/ 175 w 300"/>
                <a:gd name="T83" fmla="*/ 141 h 300"/>
                <a:gd name="T84" fmla="*/ 141 w 300"/>
                <a:gd name="T85" fmla="*/ 42 h 300"/>
                <a:gd name="T86" fmla="*/ 141 w 300"/>
                <a:gd name="T87" fmla="*/ 70 h 300"/>
                <a:gd name="T88" fmla="*/ 70 w 300"/>
                <a:gd name="T89" fmla="*/ 141 h 300"/>
                <a:gd name="T90" fmla="*/ 42 w 300"/>
                <a:gd name="T91" fmla="*/ 141 h 300"/>
                <a:gd name="T92" fmla="*/ 141 w 300"/>
                <a:gd name="T93" fmla="*/ 42 h 300"/>
                <a:gd name="T94" fmla="*/ 42 w 300"/>
                <a:gd name="T95" fmla="*/ 159 h 300"/>
                <a:gd name="T96" fmla="*/ 70 w 300"/>
                <a:gd name="T97" fmla="*/ 159 h 300"/>
                <a:gd name="T98" fmla="*/ 141 w 300"/>
                <a:gd name="T99" fmla="*/ 230 h 300"/>
                <a:gd name="T100" fmla="*/ 141 w 300"/>
                <a:gd name="T101" fmla="*/ 258 h 300"/>
                <a:gd name="T102" fmla="*/ 42 w 300"/>
                <a:gd name="T103" fmla="*/ 159 h 300"/>
                <a:gd name="T104" fmla="*/ 159 w 300"/>
                <a:gd name="T105" fmla="*/ 258 h 300"/>
                <a:gd name="T106" fmla="*/ 159 w 300"/>
                <a:gd name="T107" fmla="*/ 230 h 300"/>
                <a:gd name="T108" fmla="*/ 230 w 300"/>
                <a:gd name="T109" fmla="*/ 159 h 300"/>
                <a:gd name="T110" fmla="*/ 258 w 300"/>
                <a:gd name="T111" fmla="*/ 159 h 300"/>
                <a:gd name="T112" fmla="*/ 159 w 300"/>
                <a:gd name="T113" fmla="*/ 2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 h="300">
                  <a:moveTo>
                    <a:pt x="300" y="141"/>
                  </a:moveTo>
                  <a:cubicBezTo>
                    <a:pt x="285" y="141"/>
                    <a:pt x="285" y="141"/>
                    <a:pt x="285" y="141"/>
                  </a:cubicBezTo>
                  <a:cubicBezTo>
                    <a:pt x="280" y="74"/>
                    <a:pt x="226" y="20"/>
                    <a:pt x="159" y="15"/>
                  </a:cubicBezTo>
                  <a:cubicBezTo>
                    <a:pt x="159" y="0"/>
                    <a:pt x="159" y="0"/>
                    <a:pt x="159" y="0"/>
                  </a:cubicBezTo>
                  <a:cubicBezTo>
                    <a:pt x="141" y="0"/>
                    <a:pt x="141" y="0"/>
                    <a:pt x="141" y="0"/>
                  </a:cubicBezTo>
                  <a:cubicBezTo>
                    <a:pt x="141" y="15"/>
                    <a:pt x="141" y="15"/>
                    <a:pt x="141" y="15"/>
                  </a:cubicBezTo>
                  <a:cubicBezTo>
                    <a:pt x="74" y="20"/>
                    <a:pt x="20" y="74"/>
                    <a:pt x="15" y="141"/>
                  </a:cubicBezTo>
                  <a:cubicBezTo>
                    <a:pt x="0" y="141"/>
                    <a:pt x="0" y="141"/>
                    <a:pt x="0" y="141"/>
                  </a:cubicBezTo>
                  <a:cubicBezTo>
                    <a:pt x="0" y="159"/>
                    <a:pt x="0" y="159"/>
                    <a:pt x="0" y="159"/>
                  </a:cubicBezTo>
                  <a:cubicBezTo>
                    <a:pt x="15" y="159"/>
                    <a:pt x="15" y="159"/>
                    <a:pt x="15" y="159"/>
                  </a:cubicBezTo>
                  <a:cubicBezTo>
                    <a:pt x="20" y="226"/>
                    <a:pt x="74" y="280"/>
                    <a:pt x="141" y="285"/>
                  </a:cubicBezTo>
                  <a:cubicBezTo>
                    <a:pt x="141" y="300"/>
                    <a:pt x="141" y="300"/>
                    <a:pt x="141" y="300"/>
                  </a:cubicBezTo>
                  <a:cubicBezTo>
                    <a:pt x="159" y="300"/>
                    <a:pt x="159" y="300"/>
                    <a:pt x="159" y="300"/>
                  </a:cubicBezTo>
                  <a:cubicBezTo>
                    <a:pt x="159" y="285"/>
                    <a:pt x="159" y="285"/>
                    <a:pt x="159" y="285"/>
                  </a:cubicBezTo>
                  <a:cubicBezTo>
                    <a:pt x="226" y="280"/>
                    <a:pt x="280" y="226"/>
                    <a:pt x="285" y="159"/>
                  </a:cubicBezTo>
                  <a:cubicBezTo>
                    <a:pt x="300" y="159"/>
                    <a:pt x="300" y="159"/>
                    <a:pt x="300" y="159"/>
                  </a:cubicBezTo>
                  <a:lnTo>
                    <a:pt x="300" y="141"/>
                  </a:lnTo>
                  <a:close/>
                  <a:moveTo>
                    <a:pt x="258" y="141"/>
                  </a:moveTo>
                  <a:cubicBezTo>
                    <a:pt x="230" y="141"/>
                    <a:pt x="230" y="141"/>
                    <a:pt x="230" y="141"/>
                  </a:cubicBezTo>
                  <a:cubicBezTo>
                    <a:pt x="226" y="103"/>
                    <a:pt x="197" y="74"/>
                    <a:pt x="159" y="70"/>
                  </a:cubicBezTo>
                  <a:cubicBezTo>
                    <a:pt x="159" y="42"/>
                    <a:pt x="159" y="42"/>
                    <a:pt x="159" y="42"/>
                  </a:cubicBezTo>
                  <a:cubicBezTo>
                    <a:pt x="211" y="47"/>
                    <a:pt x="253" y="89"/>
                    <a:pt x="258" y="141"/>
                  </a:cubicBezTo>
                  <a:close/>
                  <a:moveTo>
                    <a:pt x="141" y="125"/>
                  </a:moveTo>
                  <a:cubicBezTo>
                    <a:pt x="133" y="127"/>
                    <a:pt x="127" y="133"/>
                    <a:pt x="125" y="141"/>
                  </a:cubicBezTo>
                  <a:cubicBezTo>
                    <a:pt x="97" y="141"/>
                    <a:pt x="97" y="141"/>
                    <a:pt x="97" y="141"/>
                  </a:cubicBezTo>
                  <a:cubicBezTo>
                    <a:pt x="101" y="118"/>
                    <a:pt x="118" y="101"/>
                    <a:pt x="141" y="97"/>
                  </a:cubicBezTo>
                  <a:lnTo>
                    <a:pt x="141" y="125"/>
                  </a:lnTo>
                  <a:close/>
                  <a:moveTo>
                    <a:pt x="125" y="159"/>
                  </a:moveTo>
                  <a:cubicBezTo>
                    <a:pt x="127" y="167"/>
                    <a:pt x="133" y="173"/>
                    <a:pt x="141" y="175"/>
                  </a:cubicBezTo>
                  <a:cubicBezTo>
                    <a:pt x="141" y="203"/>
                    <a:pt x="141" y="203"/>
                    <a:pt x="141" y="203"/>
                  </a:cubicBezTo>
                  <a:cubicBezTo>
                    <a:pt x="118" y="199"/>
                    <a:pt x="101" y="182"/>
                    <a:pt x="97" y="159"/>
                  </a:cubicBezTo>
                  <a:lnTo>
                    <a:pt x="125" y="159"/>
                  </a:lnTo>
                  <a:close/>
                  <a:moveTo>
                    <a:pt x="159" y="175"/>
                  </a:moveTo>
                  <a:cubicBezTo>
                    <a:pt x="167" y="173"/>
                    <a:pt x="173" y="167"/>
                    <a:pt x="175" y="159"/>
                  </a:cubicBezTo>
                  <a:cubicBezTo>
                    <a:pt x="203" y="159"/>
                    <a:pt x="203" y="159"/>
                    <a:pt x="203" y="159"/>
                  </a:cubicBezTo>
                  <a:cubicBezTo>
                    <a:pt x="199" y="182"/>
                    <a:pt x="182" y="199"/>
                    <a:pt x="159" y="203"/>
                  </a:cubicBezTo>
                  <a:lnTo>
                    <a:pt x="159" y="175"/>
                  </a:lnTo>
                  <a:close/>
                  <a:moveTo>
                    <a:pt x="175" y="141"/>
                  </a:moveTo>
                  <a:cubicBezTo>
                    <a:pt x="173" y="133"/>
                    <a:pt x="167" y="127"/>
                    <a:pt x="159" y="125"/>
                  </a:cubicBezTo>
                  <a:cubicBezTo>
                    <a:pt x="159" y="97"/>
                    <a:pt x="159" y="97"/>
                    <a:pt x="159" y="97"/>
                  </a:cubicBezTo>
                  <a:cubicBezTo>
                    <a:pt x="182" y="101"/>
                    <a:pt x="199" y="118"/>
                    <a:pt x="203" y="141"/>
                  </a:cubicBezTo>
                  <a:lnTo>
                    <a:pt x="175" y="141"/>
                  </a:lnTo>
                  <a:close/>
                  <a:moveTo>
                    <a:pt x="141" y="42"/>
                  </a:moveTo>
                  <a:cubicBezTo>
                    <a:pt x="141" y="70"/>
                    <a:pt x="141" y="70"/>
                    <a:pt x="141" y="70"/>
                  </a:cubicBezTo>
                  <a:cubicBezTo>
                    <a:pt x="103" y="74"/>
                    <a:pt x="74" y="103"/>
                    <a:pt x="70" y="141"/>
                  </a:cubicBezTo>
                  <a:cubicBezTo>
                    <a:pt x="42" y="141"/>
                    <a:pt x="42" y="141"/>
                    <a:pt x="42" y="141"/>
                  </a:cubicBezTo>
                  <a:cubicBezTo>
                    <a:pt x="47" y="89"/>
                    <a:pt x="89" y="47"/>
                    <a:pt x="141" y="42"/>
                  </a:cubicBezTo>
                  <a:close/>
                  <a:moveTo>
                    <a:pt x="42" y="159"/>
                  </a:moveTo>
                  <a:cubicBezTo>
                    <a:pt x="70" y="159"/>
                    <a:pt x="70" y="159"/>
                    <a:pt x="70" y="159"/>
                  </a:cubicBezTo>
                  <a:cubicBezTo>
                    <a:pt x="74" y="197"/>
                    <a:pt x="103" y="226"/>
                    <a:pt x="141" y="230"/>
                  </a:cubicBezTo>
                  <a:cubicBezTo>
                    <a:pt x="141" y="258"/>
                    <a:pt x="141" y="258"/>
                    <a:pt x="141" y="258"/>
                  </a:cubicBezTo>
                  <a:cubicBezTo>
                    <a:pt x="89" y="253"/>
                    <a:pt x="47" y="211"/>
                    <a:pt x="42" y="159"/>
                  </a:cubicBezTo>
                  <a:close/>
                  <a:moveTo>
                    <a:pt x="159" y="258"/>
                  </a:moveTo>
                  <a:cubicBezTo>
                    <a:pt x="159" y="230"/>
                    <a:pt x="159" y="230"/>
                    <a:pt x="159" y="230"/>
                  </a:cubicBezTo>
                  <a:cubicBezTo>
                    <a:pt x="197" y="226"/>
                    <a:pt x="226" y="197"/>
                    <a:pt x="230" y="159"/>
                  </a:cubicBezTo>
                  <a:cubicBezTo>
                    <a:pt x="258" y="159"/>
                    <a:pt x="258" y="159"/>
                    <a:pt x="258" y="159"/>
                  </a:cubicBezTo>
                  <a:cubicBezTo>
                    <a:pt x="253" y="211"/>
                    <a:pt x="211" y="253"/>
                    <a:pt x="159" y="258"/>
                  </a:cubicBezTo>
                  <a:close/>
                </a:path>
              </a:pathLst>
            </a:custGeom>
            <a:solidFill>
              <a:schemeClr val="bg1"/>
            </a:solidFill>
            <a:ln>
              <a:noFill/>
            </a:ln>
            <a:extLst/>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175495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a:spLocks/>
          </p:cNvSpPr>
          <p:nvPr/>
        </p:nvSpPr>
        <p:spPr bwMode="auto">
          <a:xfrm>
            <a:off x="5409208" y="230188"/>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4" name="Title 3"/>
          <p:cNvSpPr>
            <a:spLocks noGrp="1"/>
          </p:cNvSpPr>
          <p:nvPr>
            <p:ph type="title"/>
          </p:nvPr>
        </p:nvSpPr>
        <p:spPr/>
        <p:txBody>
          <a:bodyPr/>
          <a:lstStyle/>
          <a:p>
            <a:r>
              <a:rPr lang="en-NZ" smtClean="0"/>
              <a:t>No Fixed Schema</a:t>
            </a:r>
            <a:endParaRPr lang="en-NZ" dirty="0"/>
          </a:p>
        </p:txBody>
      </p:sp>
      <p:graphicFrame>
        <p:nvGraphicFramePr>
          <p:cNvPr id="12" name="Table 11"/>
          <p:cNvGraphicFramePr>
            <a:graphicFrameLocks noGrp="1"/>
          </p:cNvGraphicFramePr>
          <p:nvPr>
            <p:extLst>
              <p:ext uri="{D42A27DB-BD31-4B8C-83A1-F6EECF244321}">
                <p14:modId xmlns:p14="http://schemas.microsoft.com/office/powerpoint/2010/main" val="1742513488"/>
              </p:ext>
            </p:extLst>
          </p:nvPr>
        </p:nvGraphicFramePr>
        <p:xfrm>
          <a:off x="1180593" y="2360614"/>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Oval 16"/>
          <p:cNvSpPr/>
          <p:nvPr/>
        </p:nvSpPr>
        <p:spPr>
          <a:xfrm>
            <a:off x="6627227" y="4644858"/>
            <a:ext cx="1232722" cy="847928"/>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18" name="Rectangle 17"/>
          <p:cNvSpPr/>
          <p:nvPr/>
        </p:nvSpPr>
        <p:spPr>
          <a:xfrm>
            <a:off x="8179594" y="2360613"/>
            <a:ext cx="1827291" cy="649287"/>
          </a:xfrm>
          <a:prstGeom prst="rect">
            <a:avLst/>
          </a:prstGeom>
          <a:solidFill>
            <a:srgbClr val="92D050"/>
          </a:solidFill>
          <a:ln w="127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NZ" sz="1600" b="1" cap="all" dirty="0" smtClean="0">
                <a:solidFill>
                  <a:srgbClr val="FFFFFF">
                    <a:alpha val="99000"/>
                  </a:srgbClr>
                </a:solidFill>
              </a:rPr>
              <a:t>FAV SPORT</a:t>
            </a:r>
            <a:endParaRPr lang="en-US" sz="1900" b="1" dirty="0">
              <a:solidFill>
                <a:schemeClr val="bg1">
                  <a:alpha val="99000"/>
                </a:schemeClr>
              </a:solidFill>
            </a:endParaRPr>
          </a:p>
        </p:txBody>
      </p:sp>
      <p:sp>
        <p:nvSpPr>
          <p:cNvPr id="19" name="Rectangle 18"/>
          <p:cNvSpPr/>
          <p:nvPr/>
        </p:nvSpPr>
        <p:spPr>
          <a:xfrm>
            <a:off x="8177213" y="3827532"/>
            <a:ext cx="1828800" cy="824398"/>
          </a:xfrm>
          <a:prstGeom prst="rect">
            <a:avLst/>
          </a:prstGeom>
          <a:solidFill>
            <a:schemeClr val="bg1">
              <a:lumMod val="9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0" tIns="45719" rIns="91436" bIns="45719" rtlCol="0" anchor="ctr" anchorCtr="0"/>
          <a:lstStyle/>
          <a:p>
            <a:r>
              <a:rPr lang="en-US" sz="1400" dirty="0">
                <a:solidFill>
                  <a:schemeClr val="tx2">
                    <a:lumMod val="75000"/>
                    <a:alpha val="99000"/>
                  </a:schemeClr>
                </a:solidFill>
              </a:rPr>
              <a:t>Canoeing</a:t>
            </a:r>
          </a:p>
        </p:txBody>
      </p:sp>
      <p:grpSp>
        <p:nvGrpSpPr>
          <p:cNvPr id="10" name="Group 9"/>
          <p:cNvGrpSpPr/>
          <p:nvPr/>
        </p:nvGrpSpPr>
        <p:grpSpPr>
          <a:xfrm>
            <a:off x="2251879"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1879"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1879"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780013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6"/>
          <p:cNvSpPr>
            <a:spLocks/>
          </p:cNvSpPr>
          <p:nvPr/>
        </p:nvSpPr>
        <p:spPr bwMode="auto">
          <a:xfrm>
            <a:off x="5409208" y="230188"/>
            <a:ext cx="5563591" cy="3728969"/>
          </a:xfrm>
          <a:custGeom>
            <a:avLst/>
            <a:gdLst>
              <a:gd name="T0" fmla="*/ 239 w 276"/>
              <a:gd name="T1" fmla="*/ 77 h 185"/>
              <a:gd name="T2" fmla="*/ 240 w 276"/>
              <a:gd name="T3" fmla="*/ 65 h 185"/>
              <a:gd name="T4" fmla="*/ 175 w 276"/>
              <a:gd name="T5" fmla="*/ 0 h 185"/>
              <a:gd name="T6" fmla="*/ 116 w 276"/>
              <a:gd name="T7" fmla="*/ 39 h 185"/>
              <a:gd name="T8" fmla="*/ 81 w 276"/>
              <a:gd name="T9" fmla="*/ 24 h 185"/>
              <a:gd name="T10" fmla="*/ 34 w 276"/>
              <a:gd name="T11" fmla="*/ 71 h 185"/>
              <a:gd name="T12" fmla="*/ 35 w 276"/>
              <a:gd name="T13" fmla="*/ 81 h 185"/>
              <a:gd name="T14" fmla="*/ 0 w 276"/>
              <a:gd name="T15" fmla="*/ 131 h 185"/>
              <a:gd name="T16" fmla="*/ 54 w 276"/>
              <a:gd name="T17" fmla="*/ 185 h 185"/>
              <a:gd name="T18" fmla="*/ 220 w 276"/>
              <a:gd name="T19" fmla="*/ 185 h 185"/>
              <a:gd name="T20" fmla="*/ 276 w 276"/>
              <a:gd name="T21" fmla="*/ 129 h 185"/>
              <a:gd name="T22" fmla="*/ 239 w 276"/>
              <a:gd name="T23" fmla="*/ 7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6" h="185">
                <a:moveTo>
                  <a:pt x="239" y="77"/>
                </a:moveTo>
                <a:cubicBezTo>
                  <a:pt x="239" y="73"/>
                  <a:pt x="240" y="69"/>
                  <a:pt x="240" y="65"/>
                </a:cubicBezTo>
                <a:cubicBezTo>
                  <a:pt x="240" y="29"/>
                  <a:pt x="211" y="0"/>
                  <a:pt x="175" y="0"/>
                </a:cubicBezTo>
                <a:cubicBezTo>
                  <a:pt x="148" y="0"/>
                  <a:pt x="126" y="16"/>
                  <a:pt x="116" y="39"/>
                </a:cubicBezTo>
                <a:cubicBezTo>
                  <a:pt x="107" y="30"/>
                  <a:pt x="95" y="24"/>
                  <a:pt x="81" y="24"/>
                </a:cubicBezTo>
                <a:cubicBezTo>
                  <a:pt x="55" y="24"/>
                  <a:pt x="34" y="45"/>
                  <a:pt x="34" y="71"/>
                </a:cubicBezTo>
                <a:cubicBezTo>
                  <a:pt x="34" y="74"/>
                  <a:pt x="34" y="78"/>
                  <a:pt x="35" y="81"/>
                </a:cubicBezTo>
                <a:cubicBezTo>
                  <a:pt x="14" y="88"/>
                  <a:pt x="0" y="108"/>
                  <a:pt x="0" y="131"/>
                </a:cubicBezTo>
                <a:cubicBezTo>
                  <a:pt x="0" y="161"/>
                  <a:pt x="24" y="185"/>
                  <a:pt x="54" y="185"/>
                </a:cubicBezTo>
                <a:cubicBezTo>
                  <a:pt x="220" y="185"/>
                  <a:pt x="220" y="185"/>
                  <a:pt x="220" y="185"/>
                </a:cubicBezTo>
                <a:cubicBezTo>
                  <a:pt x="251" y="185"/>
                  <a:pt x="276" y="160"/>
                  <a:pt x="276" y="129"/>
                </a:cubicBezTo>
                <a:cubicBezTo>
                  <a:pt x="276" y="105"/>
                  <a:pt x="260" y="84"/>
                  <a:pt x="239" y="77"/>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solidFill>
                <a:schemeClr val="tx1"/>
              </a:solidFill>
            </a:endParaRPr>
          </a:p>
        </p:txBody>
      </p:sp>
      <p:sp>
        <p:nvSpPr>
          <p:cNvPr id="4" name="Title 3"/>
          <p:cNvSpPr>
            <a:spLocks noGrp="1"/>
          </p:cNvSpPr>
          <p:nvPr>
            <p:ph type="title"/>
          </p:nvPr>
        </p:nvSpPr>
        <p:spPr/>
        <p:txBody>
          <a:bodyPr/>
          <a:lstStyle/>
          <a:p>
            <a:r>
              <a:rPr lang="en-NZ" dirty="0"/>
              <a:t>Querying</a:t>
            </a:r>
          </a:p>
        </p:txBody>
      </p:sp>
      <p:graphicFrame>
        <p:nvGraphicFramePr>
          <p:cNvPr id="12" name="Table 11"/>
          <p:cNvGraphicFramePr>
            <a:graphicFrameLocks noGrp="1"/>
          </p:cNvGraphicFramePr>
          <p:nvPr>
            <p:extLst>
              <p:ext uri="{D42A27DB-BD31-4B8C-83A1-F6EECF244321}">
                <p14:modId xmlns:p14="http://schemas.microsoft.com/office/powerpoint/2010/main" val="1351419987"/>
              </p:ext>
            </p:extLst>
          </p:nvPr>
        </p:nvGraphicFramePr>
        <p:xfrm>
          <a:off x="1180593" y="2360614"/>
          <a:ext cx="7000410" cy="3116059"/>
        </p:xfrm>
        <a:graphic>
          <a:graphicData uri="http://schemas.openxmlformats.org/drawingml/2006/table">
            <a:tbl>
              <a:tblPr firstRow="1" bandRow="1">
                <a:tableStyleId>{7DF18680-E054-41AD-8BC1-D1AEF772440D}</a:tableStyleId>
              </a:tblPr>
              <a:tblGrid>
                <a:gridCol w="1978569"/>
                <a:gridCol w="1978569"/>
                <a:gridCol w="1503813"/>
                <a:gridCol w="1539459"/>
              </a:tblGrid>
              <a:tr h="641542">
                <a:tc>
                  <a:txBody>
                    <a:bodyPr/>
                    <a:lstStyle/>
                    <a:p>
                      <a:endParaRPr lang="en-NZ" sz="1600" b="1" dirty="0">
                        <a:solidFill>
                          <a:schemeClr val="lt1">
                            <a:alpha val="99000"/>
                          </a:schemeClr>
                        </a:solidFill>
                      </a:endParaRPr>
                    </a:p>
                  </a:txBody>
                  <a:tcPr marL="182880" marR="182880" marT="91440" marB="91440" anchor="b">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sz="1600" b="1" cap="all" baseline="0" dirty="0" smtClean="0">
                          <a:solidFill>
                            <a:schemeClr val="lt1">
                              <a:alpha val="99000"/>
                            </a:schemeClr>
                          </a:solidFill>
                        </a:rPr>
                        <a:t>FIRST</a:t>
                      </a:r>
                      <a:endParaRPr lang="en-NZ" sz="1600" b="1" cap="all" baseline="0" dirty="0">
                        <a:solidFill>
                          <a:schemeClr val="lt1">
                            <a:alpha val="99000"/>
                          </a:schemeClr>
                        </a:solidFill>
                      </a:endParaRPr>
                    </a:p>
                  </a:txBody>
                  <a:tcPr marL="182880" marR="182880" marT="91440" marB="91440" anchor="ctr">
                    <a:lnL w="12700" cmpd="sng">
                      <a:noFill/>
                    </a:lnL>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LAST</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c>
                  <a:txBody>
                    <a:bodyPr/>
                    <a:lstStyle/>
                    <a:p>
                      <a:r>
                        <a:rPr lang="en-NZ" sz="1600" b="1" cap="all" baseline="0" dirty="0" smtClean="0">
                          <a:solidFill>
                            <a:schemeClr val="lt1">
                              <a:alpha val="99000"/>
                            </a:schemeClr>
                          </a:solidFill>
                        </a:rPr>
                        <a:t>BIRTHDATE</a:t>
                      </a:r>
                      <a:endParaRPr lang="en-NZ" sz="16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Wade</a:t>
                      </a:r>
                    </a:p>
                  </a:txBody>
                  <a:tcPr marL="182880" marR="182880" marT="91440" marB="9144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Wegner</a:t>
                      </a:r>
                    </a:p>
                  </a:txBody>
                  <a:tcPr marL="182880" marR="182880" marT="91440" marB="9144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2/2/1981</a:t>
                      </a:r>
                      <a:endParaRPr lang="en-US" sz="1400" kern="1200" dirty="0">
                        <a:solidFill>
                          <a:schemeClr val="tx2">
                            <a:lumMod val="75000"/>
                            <a:alpha val="99000"/>
                          </a:schemeClr>
                        </a:solidFill>
                        <a:latin typeface="+mn-lt"/>
                        <a:ea typeface="+mn-ea"/>
                        <a:cs typeface="+mn-cs"/>
                      </a:endParaRPr>
                    </a:p>
                  </a:txBody>
                  <a:tcPr marL="121888" marR="121888" anchor="ctr">
                    <a:lnT w="12700" cap="flat" cmpd="sng" algn="ctr">
                      <a:noFill/>
                      <a:prstDash val="solid"/>
                      <a:round/>
                      <a:headEnd type="none" w="med" len="med"/>
                      <a:tailEnd type="none" w="med" len="med"/>
                    </a:lnT>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Nathan</a:t>
                      </a:r>
                    </a:p>
                  </a:txBody>
                  <a:tcPr marL="182880" marR="182880" marT="91440" marB="9144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Totten</a:t>
                      </a:r>
                      <a:endParaRPr lang="en-US" sz="1400" kern="1200" dirty="0">
                        <a:solidFill>
                          <a:schemeClr val="tx2">
                            <a:lumMod val="75000"/>
                            <a:alpha val="99000"/>
                          </a:schemeClr>
                        </a:solidFill>
                        <a:latin typeface="+mn-lt"/>
                        <a:ea typeface="+mn-ea"/>
                        <a:cs typeface="+mn-cs"/>
                      </a:endParaRPr>
                    </a:p>
                  </a:txBody>
                  <a:tcPr marL="182880" marR="182880" marT="91440" marB="9144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3/15/1965</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r h="824839">
                <a:tc>
                  <a:txBody>
                    <a:bodyPr/>
                    <a:lstStyle/>
                    <a:p>
                      <a:pPr algn="r"/>
                      <a:endParaRPr lang="en-NZ" sz="2400" dirty="0">
                        <a:solidFill>
                          <a:schemeClr val="tx1">
                            <a:lumMod val="50000"/>
                            <a:lumOff val="50000"/>
                            <a:alpha val="99000"/>
                          </a:schemeClr>
                        </a:solidFill>
                        <a:latin typeface="Segoe UI Light" pitchFamily="34" charset="0"/>
                      </a:endParaRPr>
                    </a:p>
                  </a:txBody>
                  <a:tcPr marL="182880" marR="18288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kern="1200" dirty="0" smtClean="0">
                          <a:solidFill>
                            <a:schemeClr val="tx2">
                              <a:lumMod val="75000"/>
                              <a:alpha val="99000"/>
                            </a:schemeClr>
                          </a:solidFill>
                          <a:latin typeface="+mn-lt"/>
                          <a:ea typeface="+mn-ea"/>
                          <a:cs typeface="+mn-cs"/>
                        </a:rPr>
                        <a:t>Nick</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r>
                        <a:rPr lang="en-US" sz="1400" kern="1200" dirty="0" smtClean="0">
                          <a:solidFill>
                            <a:schemeClr val="tx2">
                              <a:lumMod val="75000"/>
                              <a:alpha val="99000"/>
                            </a:schemeClr>
                          </a:solidFill>
                          <a:latin typeface="+mn-lt"/>
                          <a:ea typeface="+mn-ea"/>
                          <a:cs typeface="+mn-cs"/>
                        </a:rPr>
                        <a:t>Harris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63" rtl="0" eaLnBrk="1" latinLnBrk="0" hangingPunct="1"/>
                      <a:r>
                        <a:rPr lang="en-US" sz="1400" kern="1200" dirty="0" smtClean="0">
                          <a:solidFill>
                            <a:schemeClr val="tx2">
                              <a:lumMod val="75000"/>
                              <a:alpha val="99000"/>
                            </a:schemeClr>
                          </a:solidFill>
                          <a:latin typeface="+mn-lt"/>
                          <a:ea typeface="+mn-ea"/>
                          <a:cs typeface="+mn-cs"/>
                        </a:rPr>
                        <a:t>May 1, 1976</a:t>
                      </a:r>
                      <a:endParaRPr lang="en-US" sz="1400" kern="1200" dirty="0">
                        <a:solidFill>
                          <a:schemeClr val="tx2">
                            <a:lumMod val="75000"/>
                            <a:alpha val="99000"/>
                          </a:schemeClr>
                        </a:solidFill>
                        <a:latin typeface="+mn-lt"/>
                        <a:ea typeface="+mn-ea"/>
                        <a:cs typeface="+mn-cs"/>
                      </a:endParaRPr>
                    </a:p>
                  </a:txBody>
                  <a:tcPr marL="121888" marR="121888" anchor="ctr">
                    <a:solidFill>
                      <a:schemeClr val="bg1">
                        <a:lumMod val="95000"/>
                      </a:schemeClr>
                    </a:solidFill>
                  </a:tcPr>
                </a:tc>
              </a:tr>
            </a:tbl>
          </a:graphicData>
        </a:graphic>
      </p:graphicFrame>
      <p:sp>
        <p:nvSpPr>
          <p:cNvPr id="17" name="Rounded Rectangle 16"/>
          <p:cNvSpPr/>
          <p:nvPr/>
        </p:nvSpPr>
        <p:spPr>
          <a:xfrm>
            <a:off x="1994172" y="3005036"/>
            <a:ext cx="6196518" cy="847928"/>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grpSp>
        <p:nvGrpSpPr>
          <p:cNvPr id="10" name="Group 9"/>
          <p:cNvGrpSpPr/>
          <p:nvPr/>
        </p:nvGrpSpPr>
        <p:grpSpPr>
          <a:xfrm>
            <a:off x="2251879" y="3104907"/>
            <a:ext cx="678646" cy="686022"/>
            <a:chOff x="2251879" y="3104907"/>
            <a:chExt cx="678646" cy="686022"/>
          </a:xfrm>
        </p:grpSpPr>
        <p:sp>
          <p:nvSpPr>
            <p:cNvPr id="25" name="Freeform 74"/>
            <p:cNvSpPr>
              <a:spLocks/>
            </p:cNvSpPr>
            <p:nvPr/>
          </p:nvSpPr>
          <p:spPr bwMode="auto">
            <a:xfrm>
              <a:off x="2251879" y="3336040"/>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6" name="Freeform 75"/>
            <p:cNvSpPr>
              <a:spLocks/>
            </p:cNvSpPr>
            <p:nvPr/>
          </p:nvSpPr>
          <p:spPr bwMode="auto">
            <a:xfrm>
              <a:off x="2726440" y="3336040"/>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27" name="Freeform 76"/>
            <p:cNvSpPr>
              <a:spLocks/>
            </p:cNvSpPr>
            <p:nvPr/>
          </p:nvSpPr>
          <p:spPr bwMode="auto">
            <a:xfrm>
              <a:off x="2389576" y="3353251"/>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Oval 77"/>
            <p:cNvSpPr>
              <a:spLocks noChangeArrowheads="1"/>
            </p:cNvSpPr>
            <p:nvPr/>
          </p:nvSpPr>
          <p:spPr bwMode="auto">
            <a:xfrm>
              <a:off x="2460882" y="3104907"/>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8" name="Group 7"/>
          <p:cNvGrpSpPr/>
          <p:nvPr/>
        </p:nvGrpSpPr>
        <p:grpSpPr>
          <a:xfrm>
            <a:off x="2251879" y="3897711"/>
            <a:ext cx="678646" cy="686022"/>
            <a:chOff x="2251879" y="3897711"/>
            <a:chExt cx="678646" cy="686022"/>
          </a:xfrm>
        </p:grpSpPr>
        <p:sp>
          <p:nvSpPr>
            <p:cNvPr id="30" name="Freeform 74"/>
            <p:cNvSpPr>
              <a:spLocks/>
            </p:cNvSpPr>
            <p:nvPr/>
          </p:nvSpPr>
          <p:spPr bwMode="auto">
            <a:xfrm>
              <a:off x="2251879" y="4128844"/>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1" name="Freeform 75"/>
            <p:cNvSpPr>
              <a:spLocks/>
            </p:cNvSpPr>
            <p:nvPr/>
          </p:nvSpPr>
          <p:spPr bwMode="auto">
            <a:xfrm>
              <a:off x="2726440" y="4128844"/>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2" name="Freeform 76"/>
            <p:cNvSpPr>
              <a:spLocks/>
            </p:cNvSpPr>
            <p:nvPr/>
          </p:nvSpPr>
          <p:spPr bwMode="auto">
            <a:xfrm>
              <a:off x="2389576" y="4146055"/>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77"/>
            <p:cNvSpPr>
              <a:spLocks noChangeArrowheads="1"/>
            </p:cNvSpPr>
            <p:nvPr/>
          </p:nvSpPr>
          <p:spPr bwMode="auto">
            <a:xfrm>
              <a:off x="2460882" y="3897711"/>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grpSp>
        <p:nvGrpSpPr>
          <p:cNvPr id="7" name="Group 6"/>
          <p:cNvGrpSpPr/>
          <p:nvPr/>
        </p:nvGrpSpPr>
        <p:grpSpPr>
          <a:xfrm>
            <a:off x="2251879" y="4690515"/>
            <a:ext cx="678646" cy="686022"/>
            <a:chOff x="2251879" y="4690515"/>
            <a:chExt cx="678646" cy="686022"/>
          </a:xfrm>
        </p:grpSpPr>
        <p:sp>
          <p:nvSpPr>
            <p:cNvPr id="35" name="Freeform 74"/>
            <p:cNvSpPr>
              <a:spLocks/>
            </p:cNvSpPr>
            <p:nvPr/>
          </p:nvSpPr>
          <p:spPr bwMode="auto">
            <a:xfrm>
              <a:off x="2251879" y="4921648"/>
              <a:ext cx="201627" cy="314734"/>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6" name="Freeform 75"/>
            <p:cNvSpPr>
              <a:spLocks/>
            </p:cNvSpPr>
            <p:nvPr/>
          </p:nvSpPr>
          <p:spPr bwMode="auto">
            <a:xfrm>
              <a:off x="2726440" y="4921648"/>
              <a:ext cx="204085" cy="314734"/>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sp>
          <p:nvSpPr>
            <p:cNvPr id="37" name="Freeform 76"/>
            <p:cNvSpPr>
              <a:spLocks/>
            </p:cNvSpPr>
            <p:nvPr/>
          </p:nvSpPr>
          <p:spPr bwMode="auto">
            <a:xfrm>
              <a:off x="2389576" y="4938859"/>
              <a:ext cx="400795" cy="437678"/>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Oval 77"/>
            <p:cNvSpPr>
              <a:spLocks noChangeArrowheads="1"/>
            </p:cNvSpPr>
            <p:nvPr/>
          </p:nvSpPr>
          <p:spPr bwMode="auto">
            <a:xfrm>
              <a:off x="2460882" y="4690515"/>
              <a:ext cx="265558" cy="265557"/>
            </a:xfrm>
            <a:prstGeom prst="ellipse">
              <a:avLst/>
            </a:prstGeom>
            <a:solidFill>
              <a:srgbClr val="595959"/>
            </a:solidFill>
            <a:ln>
              <a:noFill/>
            </a:ln>
            <a:extLst/>
          </p:spPr>
          <p:txBody>
            <a:bodyPr vert="horz" wrap="square" lIns="82305" tIns="41153" rIns="82305" bIns="41153" numCol="1" anchor="t" anchorCtr="0" compatLnSpc="1">
              <a:prstTxWarp prst="textNoShape">
                <a:avLst/>
              </a:prstTxWarp>
            </a:bodyPr>
            <a:lstStyle/>
            <a:p>
              <a:endParaRPr lang="en-US" sz="1600"/>
            </a:p>
          </p:txBody>
        </p:sp>
      </p:grpSp>
      <p:sp>
        <p:nvSpPr>
          <p:cNvPr id="23" name="TextBox 15"/>
          <p:cNvSpPr txBox="1"/>
          <p:nvPr/>
        </p:nvSpPr>
        <p:spPr>
          <a:xfrm>
            <a:off x="6142374" y="1375432"/>
            <a:ext cx="4112015" cy="461663"/>
          </a:xfrm>
          <a:prstGeom prst="rect">
            <a:avLst/>
          </a:prstGeom>
        </p:spPr>
        <p:txBody>
          <a:bodyPr wrap="none" lIns="91436" tIns="45719" rIns="91436" bIns="4571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spc="-100" dirty="0">
                <a:solidFill>
                  <a:schemeClr val="bg1">
                    <a:alpha val="99000"/>
                  </a:schemeClr>
                </a:solidFill>
                <a:latin typeface="Consolas" pitchFamily="49" charset="0"/>
                <a:cs typeface="Consolas" pitchFamily="49" charset="0"/>
              </a:rPr>
              <a:t>?$filter=Last </a:t>
            </a:r>
            <a:r>
              <a:rPr lang="en-US" sz="2400" spc="-100" dirty="0" err="1">
                <a:solidFill>
                  <a:schemeClr val="bg1">
                    <a:alpha val="99000"/>
                  </a:schemeClr>
                </a:solidFill>
                <a:latin typeface="Consolas" pitchFamily="49" charset="0"/>
                <a:cs typeface="Consolas" pitchFamily="49" charset="0"/>
              </a:rPr>
              <a:t>eq</a:t>
            </a:r>
            <a:r>
              <a:rPr lang="en-US" sz="2400" spc="-100" dirty="0">
                <a:solidFill>
                  <a:schemeClr val="bg1">
                    <a:alpha val="99000"/>
                  </a:schemeClr>
                </a:solidFill>
                <a:latin typeface="Consolas" pitchFamily="49" charset="0"/>
                <a:cs typeface="Consolas" pitchFamily="49" charset="0"/>
              </a:rPr>
              <a:t> ‘Wegner’</a:t>
            </a:r>
          </a:p>
        </p:txBody>
      </p:sp>
    </p:spTree>
    <p:extLst>
      <p:ext uri="{BB962C8B-B14F-4D97-AF65-F5344CB8AC3E}">
        <p14:creationId xmlns:p14="http://schemas.microsoft.com/office/powerpoint/2010/main" val="200312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the </a:t>
            </a:r>
            <a:r>
              <a:rPr lang="en-US" dirty="0" err="1"/>
              <a:t>PartitionKey</a:t>
            </a:r>
            <a:endParaRPr lang="en-US" dirty="0"/>
          </a:p>
        </p:txBody>
      </p:sp>
      <p:sp>
        <p:nvSpPr>
          <p:cNvPr id="3" name="Content Placeholder 2"/>
          <p:cNvSpPr>
            <a:spLocks noGrp="1"/>
          </p:cNvSpPr>
          <p:nvPr>
            <p:ph type="body" sz="quarter" idx="10"/>
          </p:nvPr>
        </p:nvSpPr>
        <p:spPr>
          <a:xfrm>
            <a:off x="531812" y="1295400"/>
            <a:ext cx="11149013" cy="4191917"/>
          </a:xfrm>
        </p:spPr>
        <p:txBody>
          <a:bodyPr/>
          <a:lstStyle/>
          <a:p>
            <a:pPr marL="0" defTabSz="888926">
              <a:spcBef>
                <a:spcPct val="0"/>
              </a:spcBef>
              <a:spcAft>
                <a:spcPts val="600"/>
              </a:spcAft>
            </a:pPr>
            <a:r>
              <a:rPr lang="en-US" sz="3200" dirty="0">
                <a:solidFill>
                  <a:schemeClr val="accent2">
                    <a:alpha val="99000"/>
                  </a:schemeClr>
                </a:solidFill>
              </a:rPr>
              <a:t>Entity Locality</a:t>
            </a:r>
          </a:p>
          <a:p>
            <a:pPr lvl="1"/>
            <a:r>
              <a:rPr lang="en-US" spc="-51" dirty="0"/>
              <a:t>Entities in the same partition will be stored </a:t>
            </a:r>
            <a:r>
              <a:rPr lang="en-US" spc="-51" dirty="0" smtClean="0"/>
              <a:t>together</a:t>
            </a:r>
          </a:p>
          <a:p>
            <a:pPr lvl="1"/>
            <a:r>
              <a:rPr lang="en-US" sz="1400" spc="-51" dirty="0"/>
              <a:t>Efficient querying and cache locality</a:t>
            </a:r>
          </a:p>
          <a:p>
            <a:pPr lvl="1"/>
            <a:r>
              <a:rPr lang="en-US" sz="1400" spc="-51" dirty="0"/>
              <a:t>Endeavour to include partition key in all </a:t>
            </a:r>
            <a:r>
              <a:rPr lang="en-US" sz="1400" spc="-51" dirty="0" smtClean="0"/>
              <a:t>queries</a:t>
            </a:r>
          </a:p>
          <a:p>
            <a:pPr lvl="1"/>
            <a:endParaRPr lang="en-US" sz="1400" spc="-51" dirty="0"/>
          </a:p>
          <a:p>
            <a:pPr marL="0" defTabSz="888926">
              <a:spcBef>
                <a:spcPct val="0"/>
              </a:spcBef>
              <a:spcAft>
                <a:spcPts val="600"/>
              </a:spcAft>
            </a:pPr>
            <a:r>
              <a:rPr lang="en-US" sz="3200" dirty="0">
                <a:solidFill>
                  <a:schemeClr val="accent2">
                    <a:alpha val="99000"/>
                  </a:schemeClr>
                </a:solidFill>
              </a:rPr>
              <a:t>Entity Group Transactions</a:t>
            </a:r>
          </a:p>
          <a:p>
            <a:pPr lvl="1"/>
            <a:r>
              <a:rPr lang="en-US" spc="-51" dirty="0"/>
              <a:t>Atomic multiple Insert/Update/Delete in same partition in a single </a:t>
            </a:r>
            <a:r>
              <a:rPr lang="en-US" spc="-51" dirty="0" smtClean="0"/>
              <a:t>transaction</a:t>
            </a:r>
          </a:p>
          <a:p>
            <a:pPr lvl="1"/>
            <a:endParaRPr lang="en-US" spc="-51" dirty="0"/>
          </a:p>
          <a:p>
            <a:pPr marL="0" defTabSz="888926">
              <a:spcBef>
                <a:spcPct val="0"/>
              </a:spcBef>
              <a:spcAft>
                <a:spcPts val="600"/>
              </a:spcAft>
            </a:pPr>
            <a:r>
              <a:rPr lang="en-US" sz="3200" dirty="0">
                <a:solidFill>
                  <a:schemeClr val="accent2">
                    <a:alpha val="99000"/>
                  </a:schemeClr>
                </a:solidFill>
              </a:rPr>
              <a:t>Table Scalability</a:t>
            </a:r>
          </a:p>
          <a:p>
            <a:pPr lvl="1"/>
            <a:r>
              <a:rPr lang="en-US" spc="-51" dirty="0"/>
              <a:t>Target throughput – 500 </a:t>
            </a:r>
            <a:r>
              <a:rPr lang="en-US" spc="-51" dirty="0" err="1"/>
              <a:t>tps</a:t>
            </a:r>
            <a:r>
              <a:rPr lang="en-US" spc="-51" dirty="0"/>
              <a:t>/partition, several thousand </a:t>
            </a:r>
            <a:r>
              <a:rPr lang="en-US" spc="-51" dirty="0" err="1" smtClean="0"/>
              <a:t>tps</a:t>
            </a:r>
            <a:r>
              <a:rPr lang="en-US" spc="-51" dirty="0" smtClean="0"/>
              <a:t>/account</a:t>
            </a:r>
            <a:endParaRPr lang="en-US" spc="-51" dirty="0"/>
          </a:p>
          <a:p>
            <a:pPr lvl="1"/>
            <a:r>
              <a:rPr lang="en-US" spc="-51" dirty="0"/>
              <a:t>Windows Azure monitors the usage patterns of </a:t>
            </a:r>
            <a:r>
              <a:rPr lang="en-US" spc="-51" dirty="0" smtClean="0"/>
              <a:t>partitions</a:t>
            </a:r>
            <a:endParaRPr lang="en-US" spc="-51" dirty="0"/>
          </a:p>
          <a:p>
            <a:pPr lvl="1"/>
            <a:r>
              <a:rPr lang="en-US" spc="-51" dirty="0"/>
              <a:t>Automatically load balance partitions</a:t>
            </a:r>
          </a:p>
          <a:p>
            <a:pPr lvl="1"/>
            <a:r>
              <a:rPr lang="en-US" sz="1400" spc="-51" dirty="0"/>
              <a:t>Each partition can be served by a different storage node</a:t>
            </a:r>
          </a:p>
          <a:p>
            <a:pPr lvl="1"/>
            <a:r>
              <a:rPr lang="en-US" sz="1400" spc="-51" dirty="0"/>
              <a:t>Scale to meet the traffic needs of your table</a:t>
            </a:r>
          </a:p>
        </p:txBody>
      </p:sp>
    </p:spTree>
    <p:extLst>
      <p:ext uri="{BB962C8B-B14F-4D97-AF65-F5344CB8AC3E}">
        <p14:creationId xmlns:p14="http://schemas.microsoft.com/office/powerpoint/2010/main" val="879879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1643861575"/>
              </p:ext>
            </p:extLst>
          </p:nvPr>
        </p:nvGraphicFramePr>
        <p:xfrm>
          <a:off x="2839881" y="1088075"/>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2097748710"/>
              </p:ext>
            </p:extLst>
          </p:nvPr>
        </p:nvGraphicFramePr>
        <p:xfrm>
          <a:off x="2839881" y="3808697"/>
          <a:ext cx="8831419" cy="2650048"/>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1897562788"/>
              </p:ext>
            </p:extLst>
          </p:nvPr>
        </p:nvGraphicFramePr>
        <p:xfrm>
          <a:off x="2839881" y="1088075"/>
          <a:ext cx="8831419" cy="4614116"/>
        </p:xfrm>
        <a:graphic>
          <a:graphicData uri="http://schemas.openxmlformats.org/drawingml/2006/table">
            <a:tbl>
              <a:tblPr firstRow="1" bandRow="1">
                <a:tableStyleId>{7DF18680-E054-41AD-8BC1-D1AEF772440D}</a:tableStyleId>
              </a:tblPr>
              <a:tblGrid>
                <a:gridCol w="2677673"/>
                <a:gridCol w="2035169"/>
                <a:gridCol w="2035169"/>
                <a:gridCol w="2083408"/>
              </a:tblGrid>
              <a:tr h="465339">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PartitionKey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(Category)</a:t>
                      </a:r>
                      <a:endParaRPr lang="en-US" sz="1400" b="1" kern="1200" cap="all" baseline="0" dirty="0">
                        <a:solidFill>
                          <a:schemeClr val="lt1">
                            <a:alpha val="99000"/>
                          </a:schemeClr>
                        </a:solidFill>
                        <a:latin typeface="+mn-lt"/>
                        <a:ea typeface="+mn-ea"/>
                        <a:cs typeface="+mn-cs"/>
                      </a:endParaRPr>
                    </a:p>
                  </a:txBody>
                  <a:tcPr marL="182880" marR="182880" anchor="ctr">
                    <a:lnL w="12700" cmpd="sng">
                      <a:noFill/>
                    </a:lnL>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RowKey</a:t>
                      </a:r>
                    </a:p>
                    <a:p>
                      <a:pPr marL="0" algn="l" defTabSz="914363" rtl="0" eaLnBrk="1" latinLnBrk="0" hangingPunct="1"/>
                      <a:r>
                        <a:rPr lang="en-US" sz="1400" b="1" kern="1200" cap="all" baseline="0" dirty="0" smtClean="0">
                          <a:solidFill>
                            <a:schemeClr val="lt1">
                              <a:alpha val="99000"/>
                            </a:schemeClr>
                          </a:solidFill>
                          <a:latin typeface="+mn-lt"/>
                          <a:ea typeface="+mn-ea"/>
                          <a:cs typeface="+mn-cs"/>
                        </a:rPr>
                        <a:t>(Title)</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pPr marL="0" algn="l" defTabSz="914363" rtl="0" eaLnBrk="1" latinLnBrk="0" hangingPunct="1"/>
                      <a:r>
                        <a:rPr lang="en-US" sz="1400" b="1" kern="1200" cap="all" baseline="0" dirty="0" smtClean="0">
                          <a:solidFill>
                            <a:schemeClr val="lt1">
                              <a:alpha val="99000"/>
                            </a:schemeClr>
                          </a:solidFill>
                          <a:latin typeface="+mn-lt"/>
                          <a:ea typeface="+mn-ea"/>
                          <a:cs typeface="+mn-cs"/>
                        </a:rPr>
                        <a:t>Timestamp</a:t>
                      </a:r>
                      <a:endParaRPr lang="en-US" sz="1400" b="1" kern="1200" cap="all" baseline="0" dirty="0">
                        <a:solidFill>
                          <a:schemeClr val="lt1">
                            <a:alpha val="99000"/>
                          </a:schemeClr>
                        </a:solidFill>
                        <a:latin typeface="+mn-lt"/>
                        <a:ea typeface="+mn-ea"/>
                        <a:cs typeface="+mn-cs"/>
                      </a:endParaRPr>
                    </a:p>
                  </a:txBody>
                  <a:tcPr marL="182880" marR="182880" anchor="ctr">
                    <a:lnB w="12700" cap="flat" cmpd="sng" algn="ctr">
                      <a:noFill/>
                      <a:prstDash val="solid"/>
                      <a:round/>
                      <a:headEnd type="none" w="med" len="med"/>
                      <a:tailEnd type="none" w="med" len="med"/>
                    </a:lnB>
                    <a:solidFill>
                      <a:srgbClr val="92D050"/>
                    </a:solidFill>
                  </a:tcPr>
                </a:tc>
                <a:tc>
                  <a:txBody>
                    <a:bodyPr/>
                    <a:lstStyle/>
                    <a:p>
                      <a:r>
                        <a:rPr lang="en-NZ" sz="1400" b="1" cap="all" baseline="0" dirty="0" smtClean="0">
                          <a:solidFill>
                            <a:schemeClr val="lt1">
                              <a:alpha val="99000"/>
                            </a:schemeClr>
                          </a:solidFill>
                        </a:rPr>
                        <a:t>MODELYEAR</a:t>
                      </a:r>
                      <a:endParaRPr lang="en-NZ" sz="1400" b="1" cap="all" baseline="0" dirty="0">
                        <a:solidFill>
                          <a:schemeClr val="lt1">
                            <a:alpha val="99000"/>
                          </a:schemeClr>
                        </a:solidFill>
                      </a:endParaRPr>
                    </a:p>
                  </a:txBody>
                  <a:tcPr marL="182880" marR="182880" marT="91440" marB="91440" anchor="ctr">
                    <a:lnB w="12700" cap="flat" cmpd="sng" algn="ctr">
                      <a:noFill/>
                      <a:prstDash val="solid"/>
                      <a:round/>
                      <a:headEnd type="none" w="med" len="med"/>
                      <a:tailEnd type="none" w="med" len="med"/>
                    </a:lnB>
                    <a:solidFill>
                      <a:srgbClr val="92D050"/>
                    </a:solidFill>
                  </a:tcPr>
                </a:tc>
              </a:tr>
              <a:tr h="52929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Duper Cycle</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lnT w="12700" cap="flat" cmpd="sng" algn="ctr">
                      <a:noFill/>
                      <a:prstDash val="solid"/>
                      <a:round/>
                      <a:headEnd type="none" w="med" len="med"/>
                      <a:tailEnd type="none" w="med" len="med"/>
                    </a:lnT>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Bikes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Quick Cycle 200 Deluxe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2007</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Whitewater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Canoes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Flatwater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2006</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Rafts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14ft Super Tourer</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1999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Skis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Fabrikam Back Trackers</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2009</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r h="361477">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Tents</a:t>
                      </a:r>
                      <a:endParaRPr lang="en-US" sz="1400" kern="1200" dirty="0">
                        <a:solidFill>
                          <a:schemeClr val="tx2">
                            <a:lumMod val="75000"/>
                            <a:alpha val="99000"/>
                          </a:schemeClr>
                        </a:solidFill>
                        <a:latin typeface="+mn-lt"/>
                        <a:ea typeface="+mn-ea"/>
                        <a:cs typeface="+mn-cs"/>
                      </a:endParaRPr>
                    </a:p>
                  </a:txBody>
                  <a:tcPr marL="182880" marR="182880" anchor="ctr">
                    <a:lnL w="12700" cmpd="sng">
                      <a:noFill/>
                    </a:lnL>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Super Palace</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c>
                  <a:txBody>
                    <a:bodyPr/>
                    <a:lstStyle/>
                    <a:p>
                      <a:pPr marL="0" algn="l" defTabSz="914325" rtl="0" eaLnBrk="1" latinLnBrk="0" hangingPunct="1"/>
                      <a:r>
                        <a:rPr lang="en-US" sz="1400" kern="1200" dirty="0" smtClean="0">
                          <a:solidFill>
                            <a:schemeClr val="tx2">
                              <a:lumMod val="75000"/>
                              <a:alpha val="99000"/>
                            </a:schemeClr>
                          </a:solidFill>
                          <a:latin typeface="+mn-lt"/>
                          <a:ea typeface="+mn-ea"/>
                          <a:cs typeface="+mn-cs"/>
                        </a:rPr>
                        <a:t>2008</a:t>
                      </a:r>
                      <a:endParaRPr lang="en-US" sz="1400" kern="1200" dirty="0">
                        <a:solidFill>
                          <a:schemeClr val="tx2">
                            <a:lumMod val="75000"/>
                            <a:alpha val="99000"/>
                          </a:schemeClr>
                        </a:solidFill>
                        <a:latin typeface="+mn-lt"/>
                        <a:ea typeface="+mn-ea"/>
                        <a:cs typeface="+mn-cs"/>
                      </a:endParaRPr>
                    </a:p>
                  </a:txBody>
                  <a:tcPr marL="182880" marR="182880" anchor="ctr">
                    <a:solidFill>
                      <a:schemeClr val="bg1">
                        <a:lumMod val="95000"/>
                      </a:schemeClr>
                    </a:solidFill>
                  </a:tcPr>
                </a:tc>
              </a:tr>
            </a:tbl>
          </a:graphicData>
        </a:graphic>
      </p:graphicFrame>
      <p:sp>
        <p:nvSpPr>
          <p:cNvPr id="22" name="Rounded Rectangle 21"/>
          <p:cNvSpPr/>
          <p:nvPr/>
        </p:nvSpPr>
        <p:spPr>
          <a:xfrm>
            <a:off x="2851861" y="1614791"/>
            <a:ext cx="8816798" cy="1054751"/>
          </a:xfrm>
          <a:prstGeom prst="roundRect">
            <a:avLst>
              <a:gd name="adj" fmla="val 10931"/>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37" name="Rounded Rectangle 36"/>
          <p:cNvSpPr/>
          <p:nvPr/>
        </p:nvSpPr>
        <p:spPr>
          <a:xfrm>
            <a:off x="2851861" y="3010325"/>
            <a:ext cx="8816798" cy="731661"/>
          </a:xfrm>
          <a:prstGeom prst="roundRect">
            <a:avLst>
              <a:gd name="adj" fmla="val 14017"/>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2" name="Title 1"/>
          <p:cNvSpPr>
            <a:spLocks noGrp="1"/>
          </p:cNvSpPr>
          <p:nvPr>
            <p:ph type="title"/>
          </p:nvPr>
        </p:nvSpPr>
        <p:spPr/>
        <p:txBody>
          <a:bodyPr/>
          <a:lstStyle/>
          <a:p>
            <a:r>
              <a:rPr lang="en-US" smtClean="0"/>
              <a:t>Partitions and Partition Ranges</a:t>
            </a:r>
            <a:endParaRPr lang="en-US" dirty="0"/>
          </a:p>
        </p:txBody>
      </p:sp>
      <p:grpSp>
        <p:nvGrpSpPr>
          <p:cNvPr id="30" name="Group 33"/>
          <p:cNvGrpSpPr/>
          <p:nvPr/>
        </p:nvGrpSpPr>
        <p:grpSpPr>
          <a:xfrm>
            <a:off x="519113" y="2791533"/>
            <a:ext cx="2323417" cy="1673352"/>
            <a:chOff x="317101" y="2670048"/>
            <a:chExt cx="2531690" cy="1673352"/>
          </a:xfrm>
        </p:grpSpPr>
        <p:sp>
          <p:nvSpPr>
            <p:cNvPr id="34" name="Right Arrow 33"/>
            <p:cNvSpPr/>
            <p:nvPr/>
          </p:nvSpPr>
          <p:spPr bwMode="auto">
            <a:xfrm>
              <a:off x="2090853" y="3325368"/>
              <a:ext cx="757938" cy="484632"/>
            </a:xfrm>
            <a:prstGeom prst="rightArrow">
              <a:avLst/>
            </a:prstGeom>
            <a:solidFill>
              <a:schemeClr val="accent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3" name="Can 32"/>
            <p:cNvSpPr/>
            <p:nvPr/>
          </p:nvSpPr>
          <p:spPr bwMode="auto">
            <a:xfrm>
              <a:off x="317101" y="2670048"/>
              <a:ext cx="1905000" cy="1673352"/>
            </a:xfrm>
            <a:prstGeom prst="can">
              <a:avLst/>
            </a:prstGeom>
            <a:solidFill>
              <a:schemeClr val="accent4"/>
            </a:solidFill>
            <a:ln>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p:txBody>
        </p:sp>
      </p:grpSp>
      <p:grpSp>
        <p:nvGrpSpPr>
          <p:cNvPr id="23" name="Group 32"/>
          <p:cNvGrpSpPr/>
          <p:nvPr/>
        </p:nvGrpSpPr>
        <p:grpSpPr>
          <a:xfrm>
            <a:off x="519113" y="1723563"/>
            <a:ext cx="2336977" cy="4032504"/>
            <a:chOff x="427732" y="1603248"/>
            <a:chExt cx="2546464" cy="4032504"/>
          </a:xfrm>
          <a:solidFill>
            <a:schemeClr val="accent4"/>
          </a:solidFill>
        </p:grpSpPr>
        <p:sp>
          <p:nvSpPr>
            <p:cNvPr id="26" name="Right Arrow 25"/>
            <p:cNvSpPr/>
            <p:nvPr/>
          </p:nvSpPr>
          <p:spPr bwMode="auto">
            <a:xfrm>
              <a:off x="2209801" y="4620768"/>
              <a:ext cx="752092"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9" name="Right Arrow 28"/>
            <p:cNvSpPr/>
            <p:nvPr/>
          </p:nvSpPr>
          <p:spPr bwMode="auto">
            <a:xfrm>
              <a:off x="2209800" y="2258568"/>
              <a:ext cx="764396" cy="484632"/>
            </a:xfrm>
            <a:prstGeom prst="rightArrow">
              <a:avLst/>
            </a:prstGeom>
            <a:solidFill>
              <a:schemeClr val="tx2"/>
            </a:solid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Can 23"/>
            <p:cNvSpPr/>
            <p:nvPr/>
          </p:nvSpPr>
          <p:spPr bwMode="auto">
            <a:xfrm>
              <a:off x="427732" y="3962400"/>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B</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[Canoes - MaxKey)</a:t>
              </a:r>
              <a:endParaRPr lang="en-US" sz="1200" dirty="0">
                <a:gradFill>
                  <a:gsLst>
                    <a:gs pos="0">
                      <a:srgbClr val="FFFFFF"/>
                    </a:gs>
                    <a:gs pos="100000">
                      <a:srgbClr val="FFFFFF"/>
                    </a:gs>
                  </a:gsLst>
                  <a:lin ang="5400000" scaled="0"/>
                </a:gradFill>
              </a:endParaRPr>
            </a:p>
          </p:txBody>
        </p:sp>
        <p:sp>
          <p:nvSpPr>
            <p:cNvPr id="25" name="Can 24"/>
            <p:cNvSpPr/>
            <p:nvPr/>
          </p:nvSpPr>
          <p:spPr bwMode="auto">
            <a:xfrm>
              <a:off x="427732" y="1603248"/>
              <a:ext cx="1905000" cy="1673352"/>
            </a:xfrm>
            <a:prstGeom prst="can">
              <a:avLst/>
            </a:prstGeom>
            <a:grpFill/>
            <a:ln>
              <a:headEnd type="none" w="med" len="med"/>
              <a:tailEnd type="none" w="med" len="med"/>
            </a:ln>
            <a:effectLst/>
            <a:scene3d>
              <a:camera prst="orthographicFront">
                <a:rot lat="0" lon="0" rev="0"/>
              </a:camera>
              <a:lightRig rig="threePt" dir="t">
                <a:rot lat="0" lon="0" rev="20400000"/>
              </a:lightRig>
            </a:scene3d>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61" fontAlgn="base">
                <a:spcBef>
                  <a:spcPct val="0"/>
                </a:spcBef>
                <a:spcAft>
                  <a:spcPct val="0"/>
                </a:spcAft>
              </a:pPr>
              <a:r>
                <a:rPr lang="en-US" sz="2000" b="1" dirty="0">
                  <a:gradFill>
                    <a:gsLst>
                      <a:gs pos="0">
                        <a:srgbClr val="FFFFFF"/>
                      </a:gs>
                      <a:gs pos="100000">
                        <a:srgbClr val="FFFFFF"/>
                      </a:gs>
                    </a:gsLst>
                    <a:lin ang="5400000" scaled="0"/>
                  </a:gradFill>
                </a:rPr>
                <a:t>Server A</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Table = Products</a:t>
              </a:r>
            </a:p>
            <a:p>
              <a:pPr algn="ctr" defTabSz="914061" fontAlgn="base">
                <a:spcBef>
                  <a:spcPct val="0"/>
                </a:spcBef>
                <a:spcAft>
                  <a:spcPct val="0"/>
                </a:spcAft>
              </a:pPr>
              <a:r>
                <a:rPr lang="en-US" sz="1400" dirty="0">
                  <a:gradFill>
                    <a:gsLst>
                      <a:gs pos="0">
                        <a:srgbClr val="FFFFFF"/>
                      </a:gs>
                      <a:gs pos="100000">
                        <a:srgbClr val="FFFFFF"/>
                      </a:gs>
                    </a:gsLst>
                    <a:lin ang="5400000" scaled="0"/>
                  </a:gradFill>
                </a:rPr>
                <a:t>[MinKey - Canoes)</a:t>
              </a:r>
              <a:endParaRPr lang="en-US" sz="1100" dirty="0">
                <a:gradFill>
                  <a:gsLst>
                    <a:gs pos="0">
                      <a:srgbClr val="FFFFFF"/>
                    </a:gs>
                    <a:gs pos="100000">
                      <a:srgbClr val="FFFFFF"/>
                    </a:gs>
                  </a:gsLst>
                  <a:lin ang="5400000" scaled="0"/>
                </a:gradFill>
              </a:endParaRPr>
            </a:p>
          </p:txBody>
        </p:sp>
      </p:grpSp>
      <p:sp>
        <p:nvSpPr>
          <p:cNvPr id="36" name="Oval 35"/>
          <p:cNvSpPr/>
          <p:nvPr/>
        </p:nvSpPr>
        <p:spPr bwMode="auto">
          <a:xfrm>
            <a:off x="519113" y="2712512"/>
            <a:ext cx="1738489" cy="442452"/>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
        <p:nvSpPr>
          <p:cNvPr id="35" name="Oval 34"/>
          <p:cNvSpPr/>
          <p:nvPr/>
        </p:nvSpPr>
        <p:spPr bwMode="auto">
          <a:xfrm>
            <a:off x="519113" y="5049443"/>
            <a:ext cx="1738489" cy="486429"/>
          </a:xfrm>
          <a:prstGeom prst="ellipse">
            <a:avLst/>
          </a:prstGeom>
          <a:noFill/>
          <a:ln>
            <a:solidFill>
              <a:schemeClr val="accent2">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dirty="0"/>
          </a:p>
        </p:txBody>
      </p:sp>
    </p:spTree>
    <p:custDataLst>
      <p:tags r:id="rId1"/>
    </p:custDataLst>
    <p:extLst>
      <p:ext uri="{BB962C8B-B14F-4D97-AF65-F5344CB8AC3E}">
        <p14:creationId xmlns:p14="http://schemas.microsoft.com/office/powerpoint/2010/main" val="1737931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2"/>
                                        </p:tgtEl>
                                      </p:cBhvr>
                                    </p:animEffect>
                                    <p:set>
                                      <p:cBhvr>
                                        <p:cTn id="12" dur="1" fill="hold">
                                          <p:stCondLst>
                                            <p:cond delay="499"/>
                                          </p:stCondLst>
                                        </p:cTn>
                                        <p:tgtEl>
                                          <p:spTgt spid="22"/>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37"/>
                                        </p:tgtEl>
                                      </p:cBhvr>
                                    </p:animEffect>
                                    <p:set>
                                      <p:cBhvr>
                                        <p:cTn id="21" dur="1" fill="hold">
                                          <p:stCondLst>
                                            <p:cond delay="499"/>
                                          </p:stCondLst>
                                        </p:cTn>
                                        <p:tgtEl>
                                          <p:spTgt spid="3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8"/>
                                        </p:tgtEl>
                                      </p:cBhvr>
                                    </p:animEffect>
                                    <p:set>
                                      <p:cBhvr>
                                        <p:cTn id="26" dur="1" fill="hold">
                                          <p:stCondLst>
                                            <p:cond delay="499"/>
                                          </p:stCondLst>
                                        </p:cTn>
                                        <p:tgtEl>
                                          <p:spTgt spid="38"/>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30"/>
                                        </p:tgtEl>
                                      </p:cBhvr>
                                    </p:animEffect>
                                    <p:set>
                                      <p:cBhvr>
                                        <p:cTn id="29" dur="1" fill="hold">
                                          <p:stCondLst>
                                            <p:cond delay="499"/>
                                          </p:stCondLst>
                                        </p:cTn>
                                        <p:tgtEl>
                                          <p:spTgt spid="30"/>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par>
                                <p:cTn id="33" presetID="10"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37" grpId="0" animBg="1"/>
      <p:bldP spid="37" grpId="1" animBg="1"/>
      <p:bldP spid="36" grpId="0" animBg="1"/>
      <p:bldP spid="3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Queues</a:t>
            </a:r>
            <a:endParaRPr lang="en-US" dirty="0"/>
          </a:p>
        </p:txBody>
      </p:sp>
    </p:spTree>
    <p:extLst>
      <p:ext uri="{BB962C8B-B14F-4D97-AF65-F5344CB8AC3E}">
        <p14:creationId xmlns:p14="http://schemas.microsoft.com/office/powerpoint/2010/main" val="3506669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Queue Storage Concepts</a:t>
            </a:r>
            <a:endParaRPr lang="en-US" dirty="0"/>
          </a:p>
        </p:txBody>
      </p:sp>
      <p:grpSp>
        <p:nvGrpSpPr>
          <p:cNvPr id="29" name="Group 4"/>
          <p:cNvGrpSpPr/>
          <p:nvPr/>
        </p:nvGrpSpPr>
        <p:grpSpPr>
          <a:xfrm>
            <a:off x="5597591" y="1446213"/>
            <a:ext cx="2200710" cy="4297680"/>
            <a:chOff x="5685541" y="393698"/>
            <a:chExt cx="2303725" cy="4297680"/>
          </a:xfrm>
        </p:grpSpPr>
        <p:sp>
          <p:nvSpPr>
            <p:cNvPr id="30" name="Rounded Rectangle 65"/>
            <p:cNvSpPr/>
            <p:nvPr/>
          </p:nvSpPr>
          <p:spPr>
            <a:xfrm>
              <a:off x="5685541" y="393698"/>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31" name="Rounded Rectangle 4"/>
            <p:cNvSpPr/>
            <p:nvPr/>
          </p:nvSpPr>
          <p:spPr>
            <a:xfrm>
              <a:off x="5685541" y="393698"/>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Message</a:t>
              </a:r>
              <a:endParaRPr lang="en-US" sz="2800" dirty="0">
                <a:solidFill>
                  <a:srgbClr val="595959">
                    <a:alpha val="98824"/>
                  </a:srgbClr>
                </a:solidFill>
                <a:latin typeface="Segoe UI Light" pitchFamily="34" charset="0"/>
              </a:endParaRPr>
            </a:p>
          </p:txBody>
        </p:sp>
      </p:grpSp>
      <p:grpSp>
        <p:nvGrpSpPr>
          <p:cNvPr id="32" name="Group 5"/>
          <p:cNvGrpSpPr/>
          <p:nvPr/>
        </p:nvGrpSpPr>
        <p:grpSpPr>
          <a:xfrm>
            <a:off x="3008886" y="1446214"/>
            <a:ext cx="2460078" cy="4297680"/>
            <a:chOff x="2983350" y="355599"/>
            <a:chExt cx="2318237" cy="4297680"/>
          </a:xfrm>
        </p:grpSpPr>
        <p:sp>
          <p:nvSpPr>
            <p:cNvPr id="33" name="Rounded Rectangle 68"/>
            <p:cNvSpPr/>
            <p:nvPr/>
          </p:nvSpPr>
          <p:spPr>
            <a:xfrm>
              <a:off x="2997862"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34" name="Rounded Rectangle 6"/>
            <p:cNvSpPr/>
            <p:nvPr/>
          </p:nvSpPr>
          <p:spPr>
            <a:xfrm>
              <a:off x="2983350" y="355599"/>
              <a:ext cx="229999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smtClean="0">
                  <a:solidFill>
                    <a:srgbClr val="595959">
                      <a:alpha val="98824"/>
                    </a:srgbClr>
                  </a:solidFill>
                  <a:latin typeface="Segoe UI Light" pitchFamily="34" charset="0"/>
                </a:rPr>
                <a:t>Table</a:t>
              </a:r>
              <a:endParaRPr lang="en-US" sz="2800" dirty="0">
                <a:solidFill>
                  <a:srgbClr val="595959">
                    <a:alpha val="98824"/>
                  </a:srgbClr>
                </a:solidFill>
                <a:latin typeface="Segoe UI Light" pitchFamily="34" charset="0"/>
              </a:endParaRPr>
            </a:p>
          </p:txBody>
        </p:sp>
      </p:grpSp>
      <p:grpSp>
        <p:nvGrpSpPr>
          <p:cNvPr id="35" name="Group 6"/>
          <p:cNvGrpSpPr/>
          <p:nvPr/>
        </p:nvGrpSpPr>
        <p:grpSpPr>
          <a:xfrm>
            <a:off x="519113" y="1446214"/>
            <a:ext cx="2361146" cy="4297680"/>
            <a:chOff x="222249" y="355599"/>
            <a:chExt cx="2303725" cy="4297680"/>
          </a:xfrm>
        </p:grpSpPr>
        <p:sp>
          <p:nvSpPr>
            <p:cNvPr id="36" name="Rounded Rectangle 71"/>
            <p:cNvSpPr/>
            <p:nvPr/>
          </p:nvSpPr>
          <p:spPr>
            <a:xfrm>
              <a:off x="222249" y="355599"/>
              <a:ext cx="2303725" cy="4297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sp>
        <p:sp>
          <p:nvSpPr>
            <p:cNvPr id="38" name="Rounded Rectangle 8"/>
            <p:cNvSpPr/>
            <p:nvPr/>
          </p:nvSpPr>
          <p:spPr>
            <a:xfrm>
              <a:off x="222249" y="355599"/>
              <a:ext cx="2303725" cy="144018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1440" tIns="248920" rIns="248920" bIns="248920" numCol="1" spcCol="1270" anchor="t" anchorCtr="0">
              <a:noAutofit/>
            </a:bodyPr>
            <a:lstStyle/>
            <a:p>
              <a:pPr defTabSz="1555685">
                <a:lnSpc>
                  <a:spcPct val="90000"/>
                </a:lnSpc>
                <a:spcBef>
                  <a:spcPct val="0"/>
                </a:spcBef>
                <a:spcAft>
                  <a:spcPct val="35000"/>
                </a:spcAft>
              </a:pPr>
              <a:r>
                <a:rPr lang="en-US" sz="2800" dirty="0">
                  <a:solidFill>
                    <a:srgbClr val="595959">
                      <a:alpha val="98824"/>
                    </a:srgbClr>
                  </a:solidFill>
                  <a:latin typeface="Segoe UI Light" pitchFamily="34" charset="0"/>
                </a:rPr>
                <a:t>Account</a:t>
              </a:r>
              <a:endParaRPr lang="en-US" sz="3100" dirty="0">
                <a:solidFill>
                  <a:srgbClr val="595959">
                    <a:alpha val="98824"/>
                  </a:srgbClr>
                </a:solidFill>
                <a:latin typeface="Segoe UI Light" pitchFamily="34" charset="0"/>
              </a:endParaRPr>
            </a:p>
          </p:txBody>
        </p:sp>
      </p:grpSp>
      <p:cxnSp>
        <p:nvCxnSpPr>
          <p:cNvPr id="47" name="Straight Connector 46"/>
          <p:cNvCxnSpPr/>
          <p:nvPr/>
        </p:nvCxnSpPr>
        <p:spPr>
          <a:xfrm>
            <a:off x="4806778" y="3918998"/>
            <a:ext cx="1287635" cy="55140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843849" y="3498056"/>
            <a:ext cx="1214051" cy="50744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1" name="Rounded Rectangle 97"/>
          <p:cNvSpPr/>
          <p:nvPr/>
        </p:nvSpPr>
        <p:spPr>
          <a:xfrm>
            <a:off x="5905004" y="4016499"/>
            <a:ext cx="1585884"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pPr lvl="0">
              <a:lnSpc>
                <a:spcPts val="1800"/>
              </a:lnSpc>
            </a:pPr>
            <a:r>
              <a:rPr lang="en-US" sz="1600" dirty="0">
                <a:solidFill>
                  <a:srgbClr val="FFFFFF">
                    <a:alpha val="99000"/>
                  </a:srgbClr>
                </a:solidFill>
              </a:rPr>
              <a:t> customer ID</a:t>
            </a:r>
            <a:br>
              <a:rPr lang="en-US" sz="1600" dirty="0">
                <a:solidFill>
                  <a:srgbClr val="FFFFFF">
                    <a:alpha val="99000"/>
                  </a:srgbClr>
                </a:solidFill>
              </a:rPr>
            </a:br>
            <a:r>
              <a:rPr lang="en-US" sz="1600" dirty="0">
                <a:solidFill>
                  <a:srgbClr val="FFFFFF">
                    <a:alpha val="99000"/>
                  </a:srgbClr>
                </a:solidFill>
              </a:rPr>
              <a:t>   order ID</a:t>
            </a:r>
            <a:br>
              <a:rPr lang="en-US" sz="1600" dirty="0">
                <a:solidFill>
                  <a:srgbClr val="FFFFFF">
                    <a:alpha val="99000"/>
                  </a:srgbClr>
                </a:solidFill>
              </a:rPr>
            </a:br>
            <a:r>
              <a:rPr lang="en-US" sz="1600" dirty="0">
                <a:solidFill>
                  <a:srgbClr val="FFFFFF">
                    <a:alpha val="99000"/>
                  </a:srgbClr>
                </a:solidFill>
              </a:rPr>
              <a:t>   http://…</a:t>
            </a:r>
          </a:p>
        </p:txBody>
      </p:sp>
      <p:cxnSp>
        <p:nvCxnSpPr>
          <p:cNvPr id="4" name="Straight Connector 3"/>
          <p:cNvCxnSpPr/>
          <p:nvPr/>
        </p:nvCxnSpPr>
        <p:spPr>
          <a:xfrm>
            <a:off x="2302933" y="3962400"/>
            <a:ext cx="137724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739566" y="3602527"/>
            <a:ext cx="192024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1800" dirty="0" err="1">
                <a:solidFill>
                  <a:schemeClr val="lt1">
                    <a:alpha val="99000"/>
                  </a:schemeClr>
                </a:solidFill>
              </a:rPr>
              <a:t>adventureworks</a:t>
            </a:r>
            <a:endParaRPr lang="en-US" sz="1800" dirty="0">
              <a:solidFill>
                <a:schemeClr val="lt1">
                  <a:alpha val="99000"/>
                </a:schemeClr>
              </a:solidFill>
            </a:endParaRPr>
          </a:p>
        </p:txBody>
      </p:sp>
      <p:sp>
        <p:nvSpPr>
          <p:cNvPr id="50" name="Rectangle 49"/>
          <p:cNvSpPr/>
          <p:nvPr/>
        </p:nvSpPr>
        <p:spPr>
          <a:xfrm>
            <a:off x="3278805" y="3602527"/>
            <a:ext cx="1920240"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r>
              <a:rPr lang="en-US" sz="1800" dirty="0">
                <a:solidFill>
                  <a:schemeClr val="lt1">
                    <a:alpha val="99000"/>
                  </a:schemeClr>
                </a:solidFill>
              </a:rPr>
              <a:t>order processing</a:t>
            </a:r>
          </a:p>
        </p:txBody>
      </p:sp>
      <p:sp>
        <p:nvSpPr>
          <p:cNvPr id="45" name="Rectangle 44"/>
          <p:cNvSpPr/>
          <p:nvPr/>
        </p:nvSpPr>
        <p:spPr>
          <a:xfrm>
            <a:off x="5905003" y="3188556"/>
            <a:ext cx="1585886" cy="74659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nchor="ctr"/>
          <a:lstStyle/>
          <a:p>
            <a:pPr>
              <a:lnSpc>
                <a:spcPts val="1800"/>
              </a:lnSpc>
            </a:pPr>
            <a:r>
              <a:rPr lang="en-US" sz="1600" dirty="0">
                <a:solidFill>
                  <a:schemeClr val="lt1">
                    <a:alpha val="99000"/>
                  </a:schemeClr>
                </a:solidFill>
              </a:rPr>
              <a:t> customer ID</a:t>
            </a:r>
            <a:br>
              <a:rPr lang="en-US" sz="1600" dirty="0">
                <a:solidFill>
                  <a:schemeClr val="lt1">
                    <a:alpha val="99000"/>
                  </a:schemeClr>
                </a:solidFill>
              </a:rPr>
            </a:br>
            <a:r>
              <a:rPr lang="en-US" sz="1600" dirty="0">
                <a:solidFill>
                  <a:schemeClr val="lt1">
                    <a:alpha val="99000"/>
                  </a:schemeClr>
                </a:solidFill>
              </a:rPr>
              <a:t>   order ID</a:t>
            </a:r>
            <a:br>
              <a:rPr lang="en-US" sz="1600" dirty="0">
                <a:solidFill>
                  <a:schemeClr val="lt1">
                    <a:alpha val="99000"/>
                  </a:schemeClr>
                </a:solidFill>
              </a:rPr>
            </a:br>
            <a:r>
              <a:rPr lang="en-US" sz="1600" dirty="0">
                <a:solidFill>
                  <a:schemeClr val="lt1">
                    <a:alpha val="99000"/>
                  </a:schemeClr>
                </a:solidFill>
              </a:rPr>
              <a:t>   http://…</a:t>
            </a:r>
          </a:p>
        </p:txBody>
      </p:sp>
    </p:spTree>
    <p:extLst>
      <p:ext uri="{BB962C8B-B14F-4D97-AF65-F5344CB8AC3E}">
        <p14:creationId xmlns:p14="http://schemas.microsoft.com/office/powerpoint/2010/main" val="125479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bwMode="auto">
          <a:xfrm>
            <a:off x="519113" y="3429000"/>
            <a:ext cx="11152187" cy="2782888"/>
          </a:xfrm>
          <a:prstGeom prst="rect">
            <a:avLst/>
          </a:prstGeom>
          <a:solidFill>
            <a:schemeClr val="bg1">
              <a:lumMod val="95000"/>
            </a:schemeClr>
          </a:solid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182880" tIns="45716" rIns="91432" bIns="45716" numCol="1" rtlCol="0" anchor="ctr" anchorCtr="0" compatLnSpc="1">
            <a:prstTxWarp prst="textNoShape">
              <a:avLst/>
            </a:prstTxWarp>
          </a:bodyPr>
          <a:lstStyle/>
          <a:p>
            <a:pPr defTabSz="914061"/>
            <a:endParaRPr lang="en-US" sz="1600" dirty="0">
              <a:solidFill>
                <a:schemeClr val="tx1">
                  <a:lumMod val="65000"/>
                  <a:lumOff val="35000"/>
                  <a:alpha val="99000"/>
                </a:schemeClr>
              </a:solidFill>
              <a:latin typeface="Consolas" pitchFamily="49" charset="0"/>
              <a:cs typeface="Consolas" pitchFamily="49" charset="0"/>
            </a:endParaRPr>
          </a:p>
        </p:txBody>
      </p:sp>
      <p:sp>
        <p:nvSpPr>
          <p:cNvPr id="2" name="Title 1"/>
          <p:cNvSpPr>
            <a:spLocks noGrp="1"/>
          </p:cNvSpPr>
          <p:nvPr>
            <p:ph type="title"/>
          </p:nvPr>
        </p:nvSpPr>
        <p:spPr/>
        <p:txBody>
          <a:bodyPr/>
          <a:lstStyle/>
          <a:p>
            <a:r>
              <a:rPr lang="en-US" smtClean="0"/>
              <a:t>Loosely Coupled Workflow with Queues</a:t>
            </a:r>
            <a:endParaRPr lang="en-US" dirty="0"/>
          </a:p>
        </p:txBody>
      </p:sp>
      <p:sp>
        <p:nvSpPr>
          <p:cNvPr id="3" name="Content Placeholder 2"/>
          <p:cNvSpPr>
            <a:spLocks noGrp="1"/>
          </p:cNvSpPr>
          <p:nvPr>
            <p:ph type="body" sz="quarter" idx="10"/>
          </p:nvPr>
        </p:nvSpPr>
        <p:spPr>
          <a:xfrm>
            <a:off x="519112" y="1075015"/>
            <a:ext cx="11149013" cy="2331407"/>
          </a:xfrm>
        </p:spPr>
        <p:txBody>
          <a:bodyPr/>
          <a:lstStyle/>
          <a:p>
            <a:r>
              <a:rPr lang="en-US" sz="3200" dirty="0" smtClean="0">
                <a:solidFill>
                  <a:schemeClr val="accent4">
                    <a:alpha val="99000"/>
                  </a:schemeClr>
                </a:solidFill>
              </a:rPr>
              <a:t>Enables workflow between roles</a:t>
            </a:r>
          </a:p>
          <a:p>
            <a:pPr lvl="1"/>
            <a:r>
              <a:rPr lang="en-US" dirty="0" smtClean="0"/>
              <a:t>Load work in a queue</a:t>
            </a:r>
          </a:p>
          <a:p>
            <a:pPr lvl="1"/>
            <a:r>
              <a:rPr lang="en-US" sz="1600" dirty="0" smtClean="0"/>
              <a:t>Producer can forget about message once it is in queue</a:t>
            </a:r>
          </a:p>
          <a:p>
            <a:pPr lvl="1"/>
            <a:r>
              <a:rPr lang="en-US" dirty="0" smtClean="0"/>
              <a:t>Many workers consume the queue</a:t>
            </a:r>
          </a:p>
          <a:p>
            <a:pPr lvl="1"/>
            <a:r>
              <a:rPr lang="en-US" dirty="0" smtClean="0"/>
              <a:t>For extreme throughput (&gt;500 </a:t>
            </a:r>
            <a:r>
              <a:rPr lang="en-US" dirty="0" err="1" smtClean="0"/>
              <a:t>tps</a:t>
            </a:r>
            <a:r>
              <a:rPr lang="en-US" dirty="0" smtClean="0"/>
              <a:t>) </a:t>
            </a:r>
          </a:p>
          <a:p>
            <a:pPr lvl="1"/>
            <a:r>
              <a:rPr lang="en-US" sz="1600" dirty="0" smtClean="0"/>
              <a:t>Use multiple queues</a:t>
            </a:r>
          </a:p>
          <a:p>
            <a:pPr lvl="1"/>
            <a:r>
              <a:rPr lang="en-US" sz="1600" dirty="0" smtClean="0"/>
              <a:t>Read messages in batches</a:t>
            </a:r>
          </a:p>
          <a:p>
            <a:pPr lvl="1"/>
            <a:r>
              <a:rPr lang="en-US" sz="1600" dirty="0" smtClean="0"/>
              <a:t>Multiple work items per message</a:t>
            </a:r>
            <a:endParaRPr lang="en-US" sz="1600" dirty="0"/>
          </a:p>
        </p:txBody>
      </p:sp>
      <p:grpSp>
        <p:nvGrpSpPr>
          <p:cNvPr id="4" name="Group 21"/>
          <p:cNvGrpSpPr/>
          <p:nvPr/>
        </p:nvGrpSpPr>
        <p:grpSpPr>
          <a:xfrm>
            <a:off x="4139455" y="4122772"/>
            <a:ext cx="3909917" cy="945980"/>
            <a:chOff x="3044473" y="2260600"/>
            <a:chExt cx="2933202" cy="945980"/>
          </a:xfrm>
        </p:grpSpPr>
        <p:sp>
          <p:nvSpPr>
            <p:cNvPr id="24" name="Rectangle 23"/>
            <p:cNvSpPr/>
            <p:nvPr/>
          </p:nvSpPr>
          <p:spPr>
            <a:xfrm>
              <a:off x="3177573" y="2825580"/>
              <a:ext cx="2667000" cy="381000"/>
            </a:xfrm>
            <a:prstGeom prst="rect">
              <a:avLst/>
            </a:prstGeom>
            <a:solidFill>
              <a:schemeClr val="accent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spc="-50" dirty="0">
                  <a:solidFill>
                    <a:schemeClr val="bg1">
                      <a:alpha val="99000"/>
                    </a:schemeClr>
                  </a:solidFill>
                </a:rPr>
                <a:t>Queue</a:t>
              </a:r>
            </a:p>
          </p:txBody>
        </p:sp>
        <p:sp>
          <p:nvSpPr>
            <p:cNvPr id="25" name="TextBox 24"/>
            <p:cNvSpPr txBox="1"/>
            <p:nvPr/>
          </p:nvSpPr>
          <p:spPr>
            <a:xfrm>
              <a:off x="3044473" y="2260600"/>
              <a:ext cx="2933202" cy="523220"/>
            </a:xfrm>
            <a:prstGeom prst="rect">
              <a:avLst/>
            </a:prstGeom>
            <a:noFill/>
          </p:spPr>
          <p:txBody>
            <a:bodyPr wrap="none" rtlCol="0">
              <a:spAutoFit/>
            </a:bodyPr>
            <a:lstStyle/>
            <a:p>
              <a:r>
                <a:rPr lang="en-US" sz="2800" spc="-50" dirty="0">
                  <a:gradFill>
                    <a:gsLst>
                      <a:gs pos="0">
                        <a:srgbClr val="595959"/>
                      </a:gs>
                      <a:gs pos="86000">
                        <a:srgbClr val="595959"/>
                      </a:gs>
                    </a:gsLst>
                    <a:lin ang="5400000" scaled="0"/>
                  </a:gradFill>
                  <a:latin typeface="Segoe UI Light" pitchFamily="34" charset="0"/>
                </a:rPr>
                <a:t>Input Queue (Work Items)</a:t>
              </a:r>
            </a:p>
          </p:txBody>
        </p:sp>
      </p:grpSp>
      <p:sp>
        <p:nvSpPr>
          <p:cNvPr id="26" name="Right Arrow 25"/>
          <p:cNvSpPr/>
          <p:nvPr/>
        </p:nvSpPr>
        <p:spPr>
          <a:xfrm>
            <a:off x="2908586" y="4704053"/>
            <a:ext cx="1218883" cy="304800"/>
          </a:xfrm>
          <a:prstGeom prst="rightArrow">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7" name="Rectangle 26"/>
          <p:cNvSpPr/>
          <p:nvPr/>
        </p:nvSpPr>
        <p:spPr bwMode="auto">
          <a:xfrm>
            <a:off x="973415" y="3538448"/>
            <a:ext cx="1691062" cy="568411"/>
          </a:xfrm>
          <a:prstGeom prst="rect">
            <a:avLst/>
          </a:prstGeom>
          <a:solidFill>
            <a:schemeClr val="accent2"/>
          </a:solidFill>
          <a:ln>
            <a:solidFill>
              <a:schemeClr val="accent2"/>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defTabSz="914061" fontAlgn="base">
              <a:spcBef>
                <a:spcPct val="0"/>
              </a:spcBef>
              <a:spcAft>
                <a:spcPct val="0"/>
              </a:spcAft>
            </a:pPr>
            <a:r>
              <a:rPr lang="en-US" sz="2000" spc="-50" dirty="0">
                <a:solidFill>
                  <a:schemeClr val="bg1">
                    <a:alpha val="99000"/>
                  </a:schemeClr>
                </a:solidFill>
              </a:rPr>
              <a:t>Web Role</a:t>
            </a:r>
          </a:p>
        </p:txBody>
      </p:sp>
      <p:sp>
        <p:nvSpPr>
          <p:cNvPr id="28" name="Rectangle 27"/>
          <p:cNvSpPr/>
          <p:nvPr/>
        </p:nvSpPr>
        <p:spPr bwMode="auto">
          <a:xfrm>
            <a:off x="973415" y="4523861"/>
            <a:ext cx="1691062" cy="568411"/>
          </a:xfrm>
          <a:prstGeom prst="rect">
            <a:avLst/>
          </a:prstGeom>
          <a:solidFill>
            <a:schemeClr val="accent2"/>
          </a:solidFill>
          <a:ln>
            <a:solidFill>
              <a:schemeClr val="accent2"/>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defTabSz="914061" fontAlgn="base">
              <a:spcBef>
                <a:spcPct val="0"/>
              </a:spcBef>
              <a:spcAft>
                <a:spcPct val="0"/>
              </a:spcAft>
            </a:pPr>
            <a:r>
              <a:rPr lang="en-US" sz="2000" spc="-50" dirty="0">
                <a:solidFill>
                  <a:schemeClr val="bg1">
                    <a:alpha val="99000"/>
                  </a:schemeClr>
                </a:solidFill>
              </a:rPr>
              <a:t>Web Role</a:t>
            </a:r>
          </a:p>
        </p:txBody>
      </p:sp>
      <p:sp>
        <p:nvSpPr>
          <p:cNvPr id="29" name="Rectangle 28"/>
          <p:cNvSpPr/>
          <p:nvPr/>
        </p:nvSpPr>
        <p:spPr bwMode="auto">
          <a:xfrm>
            <a:off x="973415" y="5509274"/>
            <a:ext cx="1691062" cy="568411"/>
          </a:xfrm>
          <a:prstGeom prst="rect">
            <a:avLst/>
          </a:prstGeom>
          <a:solidFill>
            <a:schemeClr val="accent2"/>
          </a:solidFill>
          <a:ln>
            <a:solidFill>
              <a:schemeClr val="accent2"/>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defTabSz="914061" fontAlgn="base">
              <a:spcBef>
                <a:spcPct val="0"/>
              </a:spcBef>
              <a:spcAft>
                <a:spcPct val="0"/>
              </a:spcAft>
            </a:pPr>
            <a:r>
              <a:rPr lang="en-US" sz="2000" spc="-50" dirty="0">
                <a:solidFill>
                  <a:schemeClr val="bg1">
                    <a:alpha val="99000"/>
                  </a:schemeClr>
                </a:solidFill>
              </a:rPr>
              <a:t>Web Role</a:t>
            </a:r>
          </a:p>
        </p:txBody>
      </p:sp>
      <p:sp>
        <p:nvSpPr>
          <p:cNvPr id="30" name="Right Arrow 29"/>
          <p:cNvSpPr/>
          <p:nvPr/>
        </p:nvSpPr>
        <p:spPr>
          <a:xfrm rot="1551301">
            <a:off x="2936175" y="4092880"/>
            <a:ext cx="1218883" cy="304800"/>
          </a:xfrm>
          <a:prstGeom prst="rightArrow">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1" name="Right Arrow 30"/>
          <p:cNvSpPr/>
          <p:nvPr/>
        </p:nvSpPr>
        <p:spPr>
          <a:xfrm rot="20048699" flipV="1">
            <a:off x="2936175" y="5414567"/>
            <a:ext cx="1218883" cy="304800"/>
          </a:xfrm>
          <a:prstGeom prst="rightArrow">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2" name="Rectangle 31"/>
          <p:cNvSpPr/>
          <p:nvPr/>
        </p:nvSpPr>
        <p:spPr bwMode="auto">
          <a:xfrm>
            <a:off x="9198119" y="3538448"/>
            <a:ext cx="1691062" cy="568411"/>
          </a:xfrm>
          <a:prstGeom prst="rect">
            <a:avLst/>
          </a:prstGeom>
          <a:solidFill>
            <a:schemeClr val="accent2"/>
          </a:solidFill>
          <a:ln>
            <a:solidFill>
              <a:schemeClr val="accent2"/>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defTabSz="914061" fontAlgn="base">
              <a:spcBef>
                <a:spcPct val="0"/>
              </a:spcBef>
              <a:spcAft>
                <a:spcPct val="0"/>
              </a:spcAft>
            </a:pPr>
            <a:r>
              <a:rPr lang="en-US" sz="1800" spc="-50" dirty="0">
                <a:solidFill>
                  <a:schemeClr val="bg1">
                    <a:alpha val="99000"/>
                  </a:schemeClr>
                </a:solidFill>
              </a:rPr>
              <a:t>Worker Role</a:t>
            </a:r>
          </a:p>
        </p:txBody>
      </p:sp>
      <p:sp>
        <p:nvSpPr>
          <p:cNvPr id="33" name="Rectangle 32"/>
          <p:cNvSpPr/>
          <p:nvPr/>
        </p:nvSpPr>
        <p:spPr bwMode="auto">
          <a:xfrm>
            <a:off x="9198119" y="4195390"/>
            <a:ext cx="1691062" cy="568411"/>
          </a:xfrm>
          <a:prstGeom prst="rect">
            <a:avLst/>
          </a:prstGeom>
          <a:solidFill>
            <a:schemeClr val="accent2"/>
          </a:solidFill>
          <a:ln>
            <a:solidFill>
              <a:schemeClr val="accent2"/>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defTabSz="914061" fontAlgn="base">
              <a:spcBef>
                <a:spcPct val="0"/>
              </a:spcBef>
              <a:spcAft>
                <a:spcPct val="0"/>
              </a:spcAft>
            </a:pPr>
            <a:r>
              <a:rPr lang="en-US" sz="1800" spc="-50" dirty="0">
                <a:solidFill>
                  <a:schemeClr val="bg1">
                    <a:alpha val="99000"/>
                  </a:schemeClr>
                </a:solidFill>
              </a:rPr>
              <a:t>Worker Role</a:t>
            </a:r>
          </a:p>
        </p:txBody>
      </p:sp>
      <p:sp>
        <p:nvSpPr>
          <p:cNvPr id="34" name="Rectangle 33"/>
          <p:cNvSpPr/>
          <p:nvPr/>
        </p:nvSpPr>
        <p:spPr bwMode="auto">
          <a:xfrm>
            <a:off x="9198119" y="4852332"/>
            <a:ext cx="1691062" cy="568411"/>
          </a:xfrm>
          <a:prstGeom prst="rect">
            <a:avLst/>
          </a:prstGeom>
          <a:solidFill>
            <a:schemeClr val="accent2"/>
          </a:solidFill>
          <a:ln>
            <a:solidFill>
              <a:schemeClr val="accent2"/>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defTabSz="914061" fontAlgn="base">
              <a:spcBef>
                <a:spcPct val="0"/>
              </a:spcBef>
              <a:spcAft>
                <a:spcPct val="0"/>
              </a:spcAft>
            </a:pPr>
            <a:r>
              <a:rPr lang="en-US" sz="1800" spc="-50" dirty="0">
                <a:solidFill>
                  <a:schemeClr val="bg1">
                    <a:alpha val="99000"/>
                  </a:schemeClr>
                </a:solidFill>
              </a:rPr>
              <a:t>Worker Role</a:t>
            </a:r>
          </a:p>
        </p:txBody>
      </p:sp>
      <p:sp>
        <p:nvSpPr>
          <p:cNvPr id="35" name="Rectangle 34"/>
          <p:cNvSpPr/>
          <p:nvPr/>
        </p:nvSpPr>
        <p:spPr bwMode="auto">
          <a:xfrm>
            <a:off x="9198119" y="5509274"/>
            <a:ext cx="1691062" cy="568411"/>
          </a:xfrm>
          <a:prstGeom prst="rect">
            <a:avLst/>
          </a:prstGeom>
          <a:solidFill>
            <a:schemeClr val="accent2"/>
          </a:solidFill>
          <a:ln>
            <a:solidFill>
              <a:schemeClr val="accent2"/>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2" tIns="45716" rIns="91432" bIns="45716" numCol="1" rtlCol="0" anchor="ctr" anchorCtr="0" compatLnSpc="1">
            <a:prstTxWarp prst="textNoShape">
              <a:avLst/>
            </a:prstTxWarp>
          </a:bodyPr>
          <a:lstStyle/>
          <a:p>
            <a:pPr defTabSz="914061" fontAlgn="base">
              <a:spcBef>
                <a:spcPct val="0"/>
              </a:spcBef>
              <a:spcAft>
                <a:spcPct val="0"/>
              </a:spcAft>
            </a:pPr>
            <a:r>
              <a:rPr lang="en-US" sz="1800" spc="-50" dirty="0">
                <a:solidFill>
                  <a:schemeClr val="bg1">
                    <a:alpha val="99000"/>
                  </a:schemeClr>
                </a:solidFill>
              </a:rPr>
              <a:t>Worker Role</a:t>
            </a:r>
          </a:p>
        </p:txBody>
      </p:sp>
      <p:sp>
        <p:nvSpPr>
          <p:cNvPr id="39" name="Right Arrow 38"/>
          <p:cNvSpPr/>
          <p:nvPr/>
        </p:nvSpPr>
        <p:spPr>
          <a:xfrm rot="19502620" flipV="1">
            <a:off x="7913658" y="4022400"/>
            <a:ext cx="1308748" cy="235331"/>
          </a:xfrm>
          <a:prstGeom prst="rightArrow">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0" name="Right Arrow 39"/>
          <p:cNvSpPr/>
          <p:nvPr/>
        </p:nvSpPr>
        <p:spPr>
          <a:xfrm rot="20525229" flipV="1">
            <a:off x="8019941" y="4437317"/>
            <a:ext cx="1122785" cy="235331"/>
          </a:xfrm>
          <a:prstGeom prst="rightArrow">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7" name="Group 6"/>
          <p:cNvGrpSpPr/>
          <p:nvPr/>
        </p:nvGrpSpPr>
        <p:grpSpPr>
          <a:xfrm flipV="1">
            <a:off x="7911816" y="4951437"/>
            <a:ext cx="1329163" cy="656096"/>
            <a:chOff x="7911816" y="4929189"/>
            <a:chExt cx="1329163" cy="656096"/>
          </a:xfrm>
        </p:grpSpPr>
        <p:sp>
          <p:nvSpPr>
            <p:cNvPr id="41" name="Right Arrow 40"/>
            <p:cNvSpPr/>
            <p:nvPr/>
          </p:nvSpPr>
          <p:spPr>
            <a:xfrm rot="19502620" flipV="1">
              <a:off x="7911816" y="4929189"/>
              <a:ext cx="1329163" cy="235331"/>
            </a:xfrm>
            <a:prstGeom prst="rightArrow">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42" name="Right Arrow 41"/>
            <p:cNvSpPr/>
            <p:nvPr/>
          </p:nvSpPr>
          <p:spPr>
            <a:xfrm rot="20525229" flipV="1">
              <a:off x="8019941" y="5349954"/>
              <a:ext cx="1122785" cy="235331"/>
            </a:xfrm>
            <a:prstGeom prst="rightArrow">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478470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Queue Details</a:t>
            </a:r>
            <a:endParaRPr lang="en-US" dirty="0"/>
          </a:p>
        </p:txBody>
      </p:sp>
      <p:sp>
        <p:nvSpPr>
          <p:cNvPr id="3" name="Content Placeholder 2"/>
          <p:cNvSpPr>
            <a:spLocks noGrp="1"/>
          </p:cNvSpPr>
          <p:nvPr>
            <p:ph type="body" sz="quarter" idx="10"/>
          </p:nvPr>
        </p:nvSpPr>
        <p:spPr>
          <a:xfrm>
            <a:off x="519112" y="1447799"/>
            <a:ext cx="11149013" cy="3554819"/>
          </a:xfrm>
        </p:spPr>
        <p:txBody>
          <a:bodyPr/>
          <a:lstStyle/>
          <a:p>
            <a:r>
              <a:rPr lang="en-US" dirty="0">
                <a:solidFill>
                  <a:schemeClr val="accent3">
                    <a:alpha val="99000"/>
                  </a:schemeClr>
                </a:solidFill>
              </a:rPr>
              <a:t>Simple asynchronous dispatch queue</a:t>
            </a:r>
          </a:p>
          <a:p>
            <a:pPr lvl="1"/>
            <a:r>
              <a:rPr lang="en-US" dirty="0" smtClean="0"/>
              <a:t>No limit to queue length subject to storage limit</a:t>
            </a:r>
          </a:p>
          <a:p>
            <a:pPr lvl="1"/>
            <a:r>
              <a:rPr lang="en-US" dirty="0" smtClean="0"/>
              <a:t>64kb per message</a:t>
            </a:r>
          </a:p>
          <a:p>
            <a:pPr lvl="1"/>
            <a:r>
              <a:rPr lang="en-US" dirty="0" err="1" smtClean="0"/>
              <a:t>ListQueues</a:t>
            </a:r>
            <a:r>
              <a:rPr lang="en-US" dirty="0" smtClean="0"/>
              <a:t> -  List queues in account</a:t>
            </a:r>
          </a:p>
          <a:p>
            <a:pPr lvl="1"/>
            <a:endParaRPr lang="en-US" dirty="0" smtClean="0"/>
          </a:p>
          <a:p>
            <a:r>
              <a:rPr lang="en-US" dirty="0">
                <a:solidFill>
                  <a:schemeClr val="accent3">
                    <a:alpha val="99000"/>
                  </a:schemeClr>
                </a:solidFill>
              </a:rPr>
              <a:t>Queue operations </a:t>
            </a:r>
          </a:p>
          <a:p>
            <a:pPr lvl="1"/>
            <a:r>
              <a:rPr lang="en-US" dirty="0" err="1" smtClean="0"/>
              <a:t>CreateQueue</a:t>
            </a:r>
            <a:r>
              <a:rPr lang="en-US" dirty="0" smtClean="0"/>
              <a:t> </a:t>
            </a:r>
          </a:p>
          <a:p>
            <a:pPr lvl="1"/>
            <a:r>
              <a:rPr lang="en-US" dirty="0" err="1" smtClean="0"/>
              <a:t>DeleteQueue</a:t>
            </a:r>
            <a:endParaRPr lang="en-US" dirty="0" smtClean="0"/>
          </a:p>
          <a:p>
            <a:pPr lvl="1"/>
            <a:r>
              <a:rPr lang="en-US" dirty="0" smtClean="0"/>
              <a:t>Get/Set Metadata</a:t>
            </a:r>
          </a:p>
          <a:p>
            <a:pPr lvl="1"/>
            <a:r>
              <a:rPr lang="en-US" dirty="0" smtClean="0"/>
              <a:t>Clear Messages</a:t>
            </a:r>
          </a:p>
        </p:txBody>
      </p:sp>
    </p:spTree>
    <p:extLst>
      <p:ext uri="{BB962C8B-B14F-4D97-AF65-F5344CB8AC3E}">
        <p14:creationId xmlns:p14="http://schemas.microsoft.com/office/powerpoint/2010/main" val="3348361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Queue Details</a:t>
            </a:r>
            <a:endParaRPr lang="en-US" dirty="0"/>
          </a:p>
        </p:txBody>
      </p:sp>
      <p:sp>
        <p:nvSpPr>
          <p:cNvPr id="3" name="Content Placeholder 2"/>
          <p:cNvSpPr>
            <a:spLocks noGrp="1"/>
          </p:cNvSpPr>
          <p:nvPr>
            <p:ph type="body" sz="quarter" idx="10"/>
          </p:nvPr>
        </p:nvSpPr>
        <p:spPr>
          <a:xfrm>
            <a:off x="519112" y="1447799"/>
            <a:ext cx="11149013" cy="2054409"/>
          </a:xfrm>
        </p:spPr>
        <p:txBody>
          <a:bodyPr/>
          <a:lstStyle/>
          <a:p>
            <a:pPr lvl="0"/>
            <a:r>
              <a:rPr lang="en-US" dirty="0">
                <a:solidFill>
                  <a:srgbClr val="910091">
                    <a:alpha val="99000"/>
                  </a:srgbClr>
                </a:solidFill>
              </a:rPr>
              <a:t>Message operations</a:t>
            </a:r>
          </a:p>
          <a:p>
            <a:pPr lvl="1"/>
            <a:r>
              <a:rPr lang="en-US" dirty="0" err="1"/>
              <a:t>PutMessage</a:t>
            </a:r>
            <a:r>
              <a:rPr lang="en-US" dirty="0"/>
              <a:t>– Reads message and hides for time period</a:t>
            </a:r>
          </a:p>
          <a:p>
            <a:pPr lvl="1"/>
            <a:r>
              <a:rPr lang="en-US" dirty="0" err="1"/>
              <a:t>GetMessages</a:t>
            </a:r>
            <a:r>
              <a:rPr lang="en-US" dirty="0"/>
              <a:t> – Reads one or more messages and hides them</a:t>
            </a:r>
          </a:p>
          <a:p>
            <a:pPr lvl="1"/>
            <a:r>
              <a:rPr lang="en-US" dirty="0" err="1"/>
              <a:t>PeekMessages</a:t>
            </a:r>
            <a:r>
              <a:rPr lang="en-US" dirty="0"/>
              <a:t> – Reads one or more messages w/o hiding them</a:t>
            </a:r>
          </a:p>
          <a:p>
            <a:pPr lvl="1"/>
            <a:r>
              <a:rPr lang="en-US" dirty="0" err="1"/>
              <a:t>DeleteMessage</a:t>
            </a:r>
            <a:r>
              <a:rPr lang="en-US" dirty="0"/>
              <a:t> – Permanently deletes messages from queue</a:t>
            </a:r>
          </a:p>
          <a:p>
            <a:pPr lvl="1"/>
            <a:r>
              <a:rPr lang="en-US" dirty="0" err="1"/>
              <a:t>UpdateMessage</a:t>
            </a:r>
            <a:r>
              <a:rPr lang="en-US" dirty="0"/>
              <a:t> – Clients renew the lease and contents</a:t>
            </a:r>
          </a:p>
        </p:txBody>
      </p:sp>
    </p:spTree>
    <p:extLst>
      <p:ext uri="{BB962C8B-B14F-4D97-AF65-F5344CB8AC3E}">
        <p14:creationId xmlns:p14="http://schemas.microsoft.com/office/powerpoint/2010/main" val="2311263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a:t>
            </a:r>
            <a:r>
              <a:rPr lang="en-US" dirty="0"/>
              <a:t>Storage Account</a:t>
            </a:r>
            <a:br>
              <a:rPr lang="en-US" dirty="0"/>
            </a:br>
            <a:endParaRPr lang="en-US" sz="3600" dirty="0">
              <a:solidFill>
                <a:schemeClr val="tx1">
                  <a:lumMod val="90000"/>
                  <a:lumOff val="10000"/>
                  <a:alpha val="99000"/>
                </a:schemeClr>
              </a:solidFill>
            </a:endParaRPr>
          </a:p>
        </p:txBody>
      </p:sp>
      <p:sp>
        <p:nvSpPr>
          <p:cNvPr id="4" name="Text Placeholder 3"/>
          <p:cNvSpPr>
            <a:spLocks noGrp="1"/>
          </p:cNvSpPr>
          <p:nvPr>
            <p:ph type="body" sz="quarter" idx="10"/>
          </p:nvPr>
        </p:nvSpPr>
        <p:spPr>
          <a:xfrm>
            <a:off x="519112" y="1447799"/>
            <a:ext cx="11149013" cy="4088812"/>
          </a:xfrm>
        </p:spPr>
        <p:txBody>
          <a:bodyPr/>
          <a:lstStyle/>
          <a:p>
            <a:pPr marL="0" lvl="0" defTabSz="1218987"/>
            <a:r>
              <a:rPr lang="en-US" sz="3200" spc="0" dirty="0">
                <a:solidFill>
                  <a:srgbClr val="00AEEF">
                    <a:alpha val="99000"/>
                  </a:srgbClr>
                </a:solidFill>
              </a:rPr>
              <a:t>Can CDN Enable Account</a:t>
            </a:r>
          </a:p>
          <a:p>
            <a:pPr lvl="1"/>
            <a:r>
              <a:rPr lang="en-US" dirty="0"/>
              <a:t>Blobs delivered via 24 global CDN nodes</a:t>
            </a:r>
          </a:p>
          <a:p>
            <a:pPr marL="0" lvl="0" defTabSz="1218987">
              <a:spcBef>
                <a:spcPct val="20000"/>
              </a:spcBef>
              <a:spcAft>
                <a:spcPts val="0"/>
              </a:spcAft>
            </a:pPr>
            <a:endParaRPr lang="en-US" sz="2000" spc="0" dirty="0">
              <a:solidFill>
                <a:srgbClr val="00AEEF"/>
              </a:solidFill>
            </a:endParaRPr>
          </a:p>
          <a:p>
            <a:pPr marL="0" lvl="0" defTabSz="1218987">
              <a:spcBef>
                <a:spcPct val="20000"/>
              </a:spcBef>
            </a:pPr>
            <a:r>
              <a:rPr lang="en-US" sz="3200" spc="0" dirty="0">
                <a:solidFill>
                  <a:srgbClr val="00AEEF">
                    <a:alpha val="99000"/>
                  </a:srgbClr>
                </a:solidFill>
              </a:rPr>
              <a:t>Can co-locate storage account with compute account</a:t>
            </a:r>
          </a:p>
          <a:p>
            <a:pPr lvl="1"/>
            <a:r>
              <a:rPr lang="en-US" dirty="0"/>
              <a:t>Explicitly or using affinity groups</a:t>
            </a:r>
          </a:p>
          <a:p>
            <a:pPr marL="0" lvl="0" defTabSz="1218987">
              <a:spcBef>
                <a:spcPct val="20000"/>
              </a:spcBef>
              <a:spcAft>
                <a:spcPts val="0"/>
              </a:spcAft>
            </a:pPr>
            <a:endParaRPr lang="en-US" sz="2000" spc="0" dirty="0">
              <a:solidFill>
                <a:srgbClr val="00AEEF"/>
              </a:solidFill>
            </a:endParaRPr>
          </a:p>
          <a:p>
            <a:pPr marL="0" lvl="0" defTabSz="1218987">
              <a:spcBef>
                <a:spcPct val="20000"/>
              </a:spcBef>
            </a:pPr>
            <a:r>
              <a:rPr lang="en-US" sz="3200" spc="0" dirty="0">
                <a:solidFill>
                  <a:srgbClr val="00AEEF">
                    <a:alpha val="99000"/>
                  </a:srgbClr>
                </a:solidFill>
              </a:rPr>
              <a:t>Accounts have two independent 512 bit shared secret keys</a:t>
            </a:r>
            <a:endParaRPr lang="en-US" sz="3200" spc="0" dirty="0">
              <a:solidFill>
                <a:srgbClr val="00AEEF"/>
              </a:solidFill>
            </a:endParaRPr>
          </a:p>
          <a:p>
            <a:pPr marL="0" lvl="0" defTabSz="1218987">
              <a:spcBef>
                <a:spcPct val="20000"/>
              </a:spcBef>
            </a:pPr>
            <a:r>
              <a:rPr lang="en-US" sz="3200" spc="0" dirty="0">
                <a:solidFill>
                  <a:srgbClr val="00AEEF">
                    <a:alpha val="99000"/>
                  </a:srgbClr>
                </a:solidFill>
              </a:rPr>
              <a:t/>
            </a:r>
            <a:br>
              <a:rPr lang="en-US" sz="3200" spc="0" dirty="0">
                <a:solidFill>
                  <a:srgbClr val="00AEEF">
                    <a:alpha val="99000"/>
                  </a:srgbClr>
                </a:solidFill>
              </a:rPr>
            </a:br>
            <a:r>
              <a:rPr lang="en-US" sz="3200" spc="0" dirty="0">
                <a:solidFill>
                  <a:srgbClr val="00AEEF">
                    <a:alpha val="99000"/>
                  </a:srgbClr>
                </a:solidFill>
              </a:rPr>
              <a:t>100 TBs per </a:t>
            </a:r>
            <a:r>
              <a:rPr lang="en-US" sz="3200" spc="0" dirty="0" smtClean="0">
                <a:solidFill>
                  <a:srgbClr val="00AEEF">
                    <a:alpha val="99000"/>
                  </a:srgbClr>
                </a:solidFill>
              </a:rPr>
              <a:t>account</a:t>
            </a:r>
            <a:endParaRPr lang="en-US" sz="3200" spc="0" dirty="0">
              <a:solidFill>
                <a:srgbClr val="00AEEF">
                  <a:alpha val="99000"/>
                </a:srgbClr>
              </a:solidFill>
            </a:endParaRPr>
          </a:p>
        </p:txBody>
      </p:sp>
    </p:spTree>
    <p:extLst>
      <p:ext uri="{BB962C8B-B14F-4D97-AF65-F5344CB8AC3E}">
        <p14:creationId xmlns:p14="http://schemas.microsoft.com/office/powerpoint/2010/main" val="3820258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Queue’s Reliable Delivery</a:t>
            </a:r>
            <a:br>
              <a:rPr lang="en-US" smtClean="0"/>
            </a:br>
            <a:endParaRPr lang="en-US" dirty="0"/>
          </a:p>
        </p:txBody>
      </p:sp>
      <p:sp>
        <p:nvSpPr>
          <p:cNvPr id="12" name="Text Placeholder 11"/>
          <p:cNvSpPr>
            <a:spLocks noGrp="1"/>
          </p:cNvSpPr>
          <p:nvPr>
            <p:ph type="body" sz="quarter" idx="10"/>
          </p:nvPr>
        </p:nvSpPr>
        <p:spPr>
          <a:xfrm>
            <a:off x="519112" y="1447799"/>
            <a:ext cx="11149013" cy="2054409"/>
          </a:xfrm>
        </p:spPr>
        <p:txBody>
          <a:bodyPr/>
          <a:lstStyle/>
          <a:p>
            <a:r>
              <a:rPr lang="en-US" dirty="0">
                <a:solidFill>
                  <a:schemeClr val="accent3">
                    <a:alpha val="99000"/>
                  </a:schemeClr>
                </a:solidFill>
              </a:rPr>
              <a:t>Guarantee delivery/processing of messages </a:t>
            </a:r>
            <a:r>
              <a:rPr lang="en-US" dirty="0" smtClean="0">
                <a:solidFill>
                  <a:schemeClr val="accent3">
                    <a:alpha val="99000"/>
                  </a:schemeClr>
                </a:solidFill>
              </a:rPr>
              <a:t/>
            </a:r>
            <a:br>
              <a:rPr lang="en-US" dirty="0" smtClean="0">
                <a:solidFill>
                  <a:schemeClr val="accent3">
                    <a:alpha val="99000"/>
                  </a:schemeClr>
                </a:solidFill>
              </a:rPr>
            </a:br>
            <a:r>
              <a:rPr lang="en-US" dirty="0" smtClean="0">
                <a:solidFill>
                  <a:schemeClr val="accent3">
                    <a:alpha val="99000"/>
                  </a:schemeClr>
                </a:solidFill>
              </a:rPr>
              <a:t>(</a:t>
            </a:r>
            <a:r>
              <a:rPr lang="en-US" dirty="0">
                <a:solidFill>
                  <a:schemeClr val="accent3">
                    <a:alpha val="99000"/>
                  </a:schemeClr>
                </a:solidFill>
              </a:rPr>
              <a:t>two-step consumption)</a:t>
            </a:r>
          </a:p>
          <a:p>
            <a:pPr lvl="1"/>
            <a:r>
              <a:rPr lang="en-US" dirty="0"/>
              <a:t>Worker </a:t>
            </a:r>
            <a:r>
              <a:rPr lang="en-US" dirty="0" smtClean="0"/>
              <a:t>queues </a:t>
            </a:r>
            <a:r>
              <a:rPr lang="en-US" dirty="0"/>
              <a:t>message and it is marked as Invisible for a specified “Invisibility Time”</a:t>
            </a:r>
          </a:p>
          <a:p>
            <a:pPr lvl="1"/>
            <a:r>
              <a:rPr lang="en-US" dirty="0"/>
              <a:t>Worker Deletes message when finished processing</a:t>
            </a:r>
          </a:p>
          <a:p>
            <a:pPr lvl="1"/>
            <a:r>
              <a:rPr lang="en-US" dirty="0"/>
              <a:t>If Worker role crashes, message becomes visible for another Worker to </a:t>
            </a:r>
            <a:r>
              <a:rPr lang="en-US" dirty="0" smtClean="0"/>
              <a:t>process</a:t>
            </a:r>
            <a:endParaRPr lang="en-US" dirty="0"/>
          </a:p>
        </p:txBody>
      </p:sp>
    </p:spTree>
    <p:extLst>
      <p:ext uri="{BB962C8B-B14F-4D97-AF65-F5344CB8AC3E}">
        <p14:creationId xmlns:p14="http://schemas.microsoft.com/office/powerpoint/2010/main" val="2489890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Windows Azure Storage Summary</a:t>
            </a:r>
            <a:endParaRPr lang="en-US" dirty="0"/>
          </a:p>
        </p:txBody>
      </p:sp>
      <p:sp>
        <p:nvSpPr>
          <p:cNvPr id="8" name="Text Placeholder 7"/>
          <p:cNvSpPr>
            <a:spLocks noGrp="1"/>
          </p:cNvSpPr>
          <p:nvPr>
            <p:ph type="body" sz="quarter" idx="10"/>
          </p:nvPr>
        </p:nvSpPr>
        <p:spPr>
          <a:xfrm>
            <a:off x="519112" y="1447799"/>
            <a:ext cx="11149013" cy="4058034"/>
          </a:xfrm>
        </p:spPr>
        <p:txBody>
          <a:bodyPr/>
          <a:lstStyle/>
          <a:p>
            <a:r>
              <a:rPr lang="en-US" dirty="0">
                <a:solidFill>
                  <a:schemeClr val="accent3">
                    <a:alpha val="99000"/>
                  </a:schemeClr>
                </a:solidFill>
              </a:rPr>
              <a:t>Fundamental data abstractions to build </a:t>
            </a:r>
            <a:r>
              <a:rPr lang="en-US" dirty="0" smtClean="0">
                <a:solidFill>
                  <a:schemeClr val="accent3">
                    <a:alpha val="99000"/>
                  </a:schemeClr>
                </a:solidFill>
              </a:rPr>
              <a:t/>
            </a:r>
            <a:br>
              <a:rPr lang="en-US" dirty="0" smtClean="0">
                <a:solidFill>
                  <a:schemeClr val="accent3">
                    <a:alpha val="99000"/>
                  </a:schemeClr>
                </a:solidFill>
              </a:rPr>
            </a:br>
            <a:r>
              <a:rPr lang="en-US" dirty="0" smtClean="0">
                <a:solidFill>
                  <a:schemeClr val="accent3">
                    <a:alpha val="99000"/>
                  </a:schemeClr>
                </a:solidFill>
              </a:rPr>
              <a:t>your </a:t>
            </a:r>
            <a:r>
              <a:rPr lang="en-US" dirty="0">
                <a:solidFill>
                  <a:schemeClr val="accent3">
                    <a:alpha val="99000"/>
                  </a:schemeClr>
                </a:solidFill>
              </a:rPr>
              <a:t>applications</a:t>
            </a:r>
          </a:p>
          <a:p>
            <a:pPr lvl="1"/>
            <a:r>
              <a:rPr lang="en-US" dirty="0"/>
              <a:t>Blobs: Files and large objects</a:t>
            </a:r>
          </a:p>
          <a:p>
            <a:pPr lvl="1"/>
            <a:r>
              <a:rPr lang="en-US" dirty="0"/>
              <a:t>Drives: NTFS APIs for migrating applications</a:t>
            </a:r>
          </a:p>
          <a:p>
            <a:pPr lvl="1"/>
            <a:r>
              <a:rPr lang="en-US" dirty="0"/>
              <a:t>Tables: Massively scalable structured storage</a:t>
            </a:r>
          </a:p>
          <a:p>
            <a:pPr lvl="1"/>
            <a:r>
              <a:rPr lang="en-US" dirty="0"/>
              <a:t>Queues: Reliable delivery of messages</a:t>
            </a:r>
          </a:p>
          <a:p>
            <a:endParaRPr lang="en-US" sz="2000" dirty="0">
              <a:latin typeface="+mj-lt"/>
            </a:endParaRPr>
          </a:p>
          <a:p>
            <a:pPr>
              <a:spcAft>
                <a:spcPts val="1800"/>
              </a:spcAft>
            </a:pPr>
            <a:r>
              <a:rPr lang="en-US" dirty="0">
                <a:solidFill>
                  <a:schemeClr val="accent3">
                    <a:alpha val="99000"/>
                  </a:schemeClr>
                </a:solidFill>
              </a:rPr>
              <a:t>Easy to use via the Storage Client Library</a:t>
            </a:r>
          </a:p>
          <a:p>
            <a:r>
              <a:rPr lang="en-US" dirty="0">
                <a:solidFill>
                  <a:schemeClr val="accent3">
                    <a:alpha val="99000"/>
                  </a:schemeClr>
                </a:solidFill>
              </a:rPr>
              <a:t>Hands on Labs</a:t>
            </a:r>
          </a:p>
        </p:txBody>
      </p:sp>
      <p:sp>
        <p:nvSpPr>
          <p:cNvPr id="4" name="Freeform 18"/>
          <p:cNvSpPr>
            <a:spLocks noEditPoints="1"/>
          </p:cNvSpPr>
          <p:nvPr/>
        </p:nvSpPr>
        <p:spPr bwMode="black">
          <a:xfrm>
            <a:off x="9219400" y="1898650"/>
            <a:ext cx="2001363" cy="2441643"/>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accent3"/>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464331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4131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New Features</a:t>
            </a:r>
            <a:endParaRPr lang="en-US" dirty="0"/>
          </a:p>
        </p:txBody>
      </p:sp>
      <p:sp>
        <p:nvSpPr>
          <p:cNvPr id="3" name="Content Placeholder 2"/>
          <p:cNvSpPr>
            <a:spLocks noGrp="1"/>
          </p:cNvSpPr>
          <p:nvPr>
            <p:ph type="body" sz="quarter" idx="10"/>
          </p:nvPr>
        </p:nvSpPr>
        <p:spPr>
          <a:xfrm>
            <a:off x="5013291" y="1447799"/>
            <a:ext cx="5575301" cy="3393237"/>
          </a:xfrm>
        </p:spPr>
        <p:txBody>
          <a:bodyPr/>
          <a:lstStyle/>
          <a:p>
            <a:r>
              <a:rPr lang="en-US" dirty="0">
                <a:solidFill>
                  <a:schemeClr val="accent2">
                    <a:alpha val="99000"/>
                  </a:schemeClr>
                </a:solidFill>
              </a:rPr>
              <a:t>Geo-Replication</a:t>
            </a:r>
          </a:p>
          <a:p>
            <a:r>
              <a:rPr lang="en-US" dirty="0">
                <a:solidFill>
                  <a:schemeClr val="accent2">
                    <a:alpha val="99000"/>
                  </a:schemeClr>
                </a:solidFill>
              </a:rPr>
              <a:t>Storage Analytics</a:t>
            </a:r>
          </a:p>
          <a:p>
            <a:pPr lvl="1"/>
            <a:r>
              <a:rPr lang="en-US" dirty="0" smtClean="0"/>
              <a:t>Logs: Provide trace of executed requests for your storage accounts</a:t>
            </a:r>
          </a:p>
          <a:p>
            <a:pPr lvl="1"/>
            <a:r>
              <a:rPr lang="en-US" dirty="0" smtClean="0"/>
              <a:t>Metrics: Provide summary of key capacity and request statistics for Blobs, Tables, and Queues</a:t>
            </a:r>
          </a:p>
          <a:p>
            <a:pPr lvl="1"/>
            <a:endParaRPr lang="en-US" dirty="0" smtClean="0"/>
          </a:p>
          <a:p>
            <a:r>
              <a:rPr lang="en-US" dirty="0">
                <a:solidFill>
                  <a:schemeClr val="accent2">
                    <a:alpha val="99000"/>
                  </a:schemeClr>
                </a:solidFill>
              </a:rPr>
              <a:t>Improved HTTP headers for Blobs</a:t>
            </a:r>
          </a:p>
          <a:p>
            <a:endParaRPr lang="en-US" dirty="0"/>
          </a:p>
        </p:txBody>
      </p:sp>
      <p:sp>
        <p:nvSpPr>
          <p:cNvPr id="7" name="Freeform 79"/>
          <p:cNvSpPr>
            <a:spLocks noEditPoints="1"/>
          </p:cNvSpPr>
          <p:nvPr/>
        </p:nvSpPr>
        <p:spPr bwMode="black">
          <a:xfrm rot="16200000">
            <a:off x="1344817" y="2170597"/>
            <a:ext cx="2169552" cy="2692187"/>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32532936"/>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13" y="4303776"/>
            <a:ext cx="4906327" cy="1594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Storage in the Development Fabric</a:t>
            </a:r>
            <a:endParaRPr lang="en-US" dirty="0"/>
          </a:p>
        </p:txBody>
      </p:sp>
      <p:sp>
        <p:nvSpPr>
          <p:cNvPr id="4" name="Content Placeholder 3"/>
          <p:cNvSpPr>
            <a:spLocks noGrp="1"/>
          </p:cNvSpPr>
          <p:nvPr>
            <p:ph type="body" sz="quarter" idx="10"/>
          </p:nvPr>
        </p:nvSpPr>
        <p:spPr>
          <a:xfrm>
            <a:off x="519112" y="1447799"/>
            <a:ext cx="5575301" cy="2562240"/>
          </a:xfrm>
        </p:spPr>
        <p:txBody>
          <a:bodyPr/>
          <a:lstStyle/>
          <a:p>
            <a:r>
              <a:rPr lang="en-US" sz="3200" dirty="0" smtClean="0"/>
              <a:t>Provides a local “Mock” storage</a:t>
            </a:r>
          </a:p>
          <a:p>
            <a:r>
              <a:rPr lang="en-US" sz="3200" dirty="0" smtClean="0"/>
              <a:t>Emulates storage in cloud</a:t>
            </a:r>
          </a:p>
          <a:p>
            <a:r>
              <a:rPr lang="en-US" sz="3200" dirty="0" smtClean="0"/>
              <a:t>Allows offline development</a:t>
            </a:r>
          </a:p>
          <a:p>
            <a:r>
              <a:rPr lang="en-US" sz="3200" dirty="0" smtClean="0"/>
              <a:t>Requires SQL Express 2005/2008 </a:t>
            </a:r>
            <a:br>
              <a:rPr lang="en-US" sz="3200" dirty="0" smtClean="0"/>
            </a:br>
            <a:r>
              <a:rPr lang="en-US" sz="3200" dirty="0" smtClean="0"/>
              <a:t>or above</a:t>
            </a:r>
            <a:endParaRPr lang="en-US" sz="3200" dirty="0"/>
          </a:p>
        </p:txBody>
      </p:sp>
      <p:sp>
        <p:nvSpPr>
          <p:cNvPr id="7" name="Rectangle 6"/>
          <p:cNvSpPr/>
          <p:nvPr/>
        </p:nvSpPr>
        <p:spPr bwMode="auto">
          <a:xfrm>
            <a:off x="6692630" y="1446213"/>
            <a:ext cx="4978670" cy="44517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03" rIns="182880" bIns="45703" numCol="1" spcCol="0" rtlCol="0" anchor="t" anchorCtr="0" compatLnSpc="1">
            <a:prstTxWarp prst="textNoShape">
              <a:avLst/>
            </a:prstTxWarp>
          </a:bodyPr>
          <a:lstStyle/>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There are some differences between Cloud and </a:t>
            </a:r>
            <a:r>
              <a:rPr lang="en-NZ" dirty="0" err="1">
                <a:ln>
                  <a:solidFill>
                    <a:schemeClr val="bg1">
                      <a:alpha val="0"/>
                    </a:schemeClr>
                  </a:solidFill>
                </a:ln>
                <a:solidFill>
                  <a:schemeClr val="bg1">
                    <a:alpha val="99000"/>
                  </a:schemeClr>
                </a:solidFill>
                <a:latin typeface="+mj-lt"/>
              </a:rPr>
              <a:t>Dev</a:t>
            </a:r>
            <a:r>
              <a:rPr lang="en-NZ" dirty="0">
                <a:ln>
                  <a:solidFill>
                    <a:schemeClr val="bg1">
                      <a:alpha val="0"/>
                    </a:schemeClr>
                  </a:solidFill>
                </a:ln>
                <a:solidFill>
                  <a:schemeClr val="bg1">
                    <a:alpha val="99000"/>
                  </a:schemeClr>
                </a:solidFill>
                <a:latin typeface="+mj-lt"/>
              </a:rPr>
              <a:t> </a:t>
            </a:r>
            <a:r>
              <a:rPr lang="en-NZ" dirty="0" smtClean="0">
                <a:ln>
                  <a:solidFill>
                    <a:schemeClr val="bg1">
                      <a:alpha val="0"/>
                    </a:schemeClr>
                  </a:solidFill>
                </a:ln>
                <a:solidFill>
                  <a:schemeClr val="bg1">
                    <a:alpha val="99000"/>
                  </a:schemeClr>
                </a:solidFill>
                <a:latin typeface="+mj-lt"/>
              </a:rPr>
              <a:t>Storage:</a:t>
            </a:r>
            <a:r>
              <a:rPr lang="en-NZ" dirty="0">
                <a:ln>
                  <a:solidFill>
                    <a:schemeClr val="bg1">
                      <a:alpha val="0"/>
                    </a:schemeClr>
                  </a:solidFill>
                </a:ln>
                <a:solidFill>
                  <a:schemeClr val="bg1">
                    <a:alpha val="99000"/>
                  </a:schemeClr>
                </a:solidFill>
                <a:latin typeface="+mj-lt"/>
              </a:rPr>
              <a:t/>
            </a:r>
            <a:br>
              <a:rPr lang="en-NZ" dirty="0">
                <a:ln>
                  <a:solidFill>
                    <a:schemeClr val="bg1">
                      <a:alpha val="0"/>
                    </a:schemeClr>
                  </a:solidFill>
                </a:ln>
                <a:solidFill>
                  <a:schemeClr val="bg1">
                    <a:alpha val="99000"/>
                  </a:schemeClr>
                </a:solidFill>
                <a:latin typeface="+mj-lt"/>
              </a:rPr>
            </a:br>
            <a:endParaRPr lang="en-NZ" dirty="0" smtClean="0">
              <a:ln>
                <a:solidFill>
                  <a:schemeClr val="bg1">
                    <a:alpha val="0"/>
                  </a:schemeClr>
                </a:solidFill>
              </a:ln>
              <a:solidFill>
                <a:schemeClr val="bg1">
                  <a:alpha val="99000"/>
                </a:schemeClr>
              </a:solidFill>
              <a:latin typeface="+mj-lt"/>
            </a:endParaRPr>
          </a:p>
          <a:p>
            <a:pPr defTabSz="913788" fontAlgn="base">
              <a:spcBef>
                <a:spcPct val="0"/>
              </a:spcBef>
              <a:spcAft>
                <a:spcPct val="0"/>
              </a:spcAft>
            </a:pPr>
            <a:r>
              <a:rPr lang="en-NZ" dirty="0" smtClean="0">
                <a:ln>
                  <a:solidFill>
                    <a:schemeClr val="bg1">
                      <a:alpha val="0"/>
                    </a:schemeClr>
                  </a:solidFill>
                </a:ln>
                <a:solidFill>
                  <a:schemeClr val="accent6">
                    <a:alpha val="99000"/>
                  </a:schemeClr>
                </a:solidFill>
                <a:latin typeface="+mj-lt"/>
                <a:hlinkClick r:id="rId4"/>
              </a:rPr>
              <a:t>http</a:t>
            </a:r>
            <a:r>
              <a:rPr lang="en-NZ" dirty="0">
                <a:ln>
                  <a:solidFill>
                    <a:schemeClr val="bg1">
                      <a:alpha val="0"/>
                    </a:schemeClr>
                  </a:solidFill>
                </a:ln>
                <a:solidFill>
                  <a:schemeClr val="accent6">
                    <a:alpha val="99000"/>
                  </a:schemeClr>
                </a:solidFill>
                <a:latin typeface="+mj-lt"/>
                <a:hlinkClick r:id="rId4"/>
              </a:rPr>
              <a:t>://msdn.microsoft.com/en-us/gg433135</a:t>
            </a:r>
            <a:endParaRPr lang="en-NZ" dirty="0">
              <a:ln>
                <a:solidFill>
                  <a:schemeClr val="bg1">
                    <a:alpha val="0"/>
                  </a:schemeClr>
                </a:solidFill>
              </a:ln>
              <a:solidFill>
                <a:schemeClr val="accent6">
                  <a:alpha val="99000"/>
                </a:schemeClr>
              </a:solidFill>
              <a:latin typeface="+mj-lt"/>
            </a:endParaRP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
            </a:r>
            <a:br>
              <a:rPr lang="en-NZ" dirty="0">
                <a:ln>
                  <a:solidFill>
                    <a:schemeClr val="bg1">
                      <a:alpha val="0"/>
                    </a:schemeClr>
                  </a:solidFill>
                </a:ln>
                <a:solidFill>
                  <a:schemeClr val="bg1">
                    <a:alpha val="99000"/>
                  </a:schemeClr>
                </a:solidFill>
                <a:latin typeface="+mj-lt"/>
              </a:rPr>
            </a:br>
            <a:r>
              <a:rPr lang="en-NZ" dirty="0">
                <a:ln>
                  <a:solidFill>
                    <a:schemeClr val="bg1">
                      <a:alpha val="0"/>
                    </a:schemeClr>
                  </a:solidFill>
                </a:ln>
                <a:solidFill>
                  <a:schemeClr val="bg1">
                    <a:alpha val="99000"/>
                  </a:schemeClr>
                </a:solidFill>
                <a:latin typeface="+mj-lt"/>
              </a:rPr>
              <a:t>A good approach for developers</a:t>
            </a:r>
            <a:r>
              <a:rPr lang="en-NZ" dirty="0" smtClean="0">
                <a:ln>
                  <a:solidFill>
                    <a:schemeClr val="bg1">
                      <a:alpha val="0"/>
                    </a:schemeClr>
                  </a:solidFill>
                </a:ln>
                <a:solidFill>
                  <a:schemeClr val="bg1">
                    <a:alpha val="99000"/>
                  </a:schemeClr>
                </a:solidFill>
                <a:latin typeface="+mj-lt"/>
              </a:rPr>
              <a:t>:</a:t>
            </a:r>
          </a:p>
          <a:p>
            <a:pPr defTabSz="913788" fontAlgn="base">
              <a:spcBef>
                <a:spcPct val="0"/>
              </a:spcBef>
              <a:spcAft>
                <a:spcPct val="0"/>
              </a:spcAft>
            </a:pPr>
            <a:r>
              <a:rPr lang="en-NZ" sz="2000" dirty="0" smtClean="0">
                <a:ln>
                  <a:solidFill>
                    <a:schemeClr val="bg1">
                      <a:alpha val="0"/>
                    </a:schemeClr>
                  </a:solidFill>
                </a:ln>
                <a:solidFill>
                  <a:schemeClr val="bg1">
                    <a:alpha val="99000"/>
                  </a:schemeClr>
                </a:solidFill>
                <a:latin typeface="+mj-lt"/>
              </a:rPr>
              <a:t/>
            </a:r>
            <a:br>
              <a:rPr lang="en-NZ" sz="2000" dirty="0" smtClean="0">
                <a:ln>
                  <a:solidFill>
                    <a:schemeClr val="bg1">
                      <a:alpha val="0"/>
                    </a:schemeClr>
                  </a:solidFill>
                </a:ln>
                <a:solidFill>
                  <a:schemeClr val="bg1">
                    <a:alpha val="99000"/>
                  </a:schemeClr>
                </a:solidFill>
                <a:latin typeface="+mj-lt"/>
              </a:rPr>
            </a:br>
            <a:r>
              <a:rPr lang="en-NZ" sz="1800" dirty="0" smtClean="0">
                <a:ln>
                  <a:solidFill>
                    <a:schemeClr val="bg1">
                      <a:alpha val="0"/>
                    </a:schemeClr>
                  </a:solidFill>
                </a:ln>
                <a:solidFill>
                  <a:schemeClr val="bg1">
                    <a:alpha val="99000"/>
                  </a:schemeClr>
                </a:solidFill>
                <a:latin typeface="+mj-lt"/>
              </a:rPr>
              <a:t>To test pre-deployment, push storage </a:t>
            </a:r>
            <a:br>
              <a:rPr lang="en-NZ" sz="1800" dirty="0" smtClean="0">
                <a:ln>
                  <a:solidFill>
                    <a:schemeClr val="bg1">
                      <a:alpha val="0"/>
                    </a:schemeClr>
                  </a:solidFill>
                </a:ln>
                <a:solidFill>
                  <a:schemeClr val="bg1">
                    <a:alpha val="99000"/>
                  </a:schemeClr>
                </a:solidFill>
                <a:latin typeface="+mj-lt"/>
              </a:rPr>
            </a:br>
            <a:r>
              <a:rPr lang="en-NZ" sz="1800" dirty="0" smtClean="0">
                <a:ln>
                  <a:solidFill>
                    <a:schemeClr val="bg1">
                      <a:alpha val="0"/>
                    </a:schemeClr>
                  </a:solidFill>
                </a:ln>
                <a:solidFill>
                  <a:schemeClr val="bg1">
                    <a:alpha val="99000"/>
                  </a:schemeClr>
                </a:solidFill>
                <a:latin typeface="+mj-lt"/>
              </a:rPr>
              <a:t>to the cloud first</a:t>
            </a:r>
          </a:p>
          <a:p>
            <a:pPr defTabSz="913788" fontAlgn="base">
              <a:spcBef>
                <a:spcPct val="0"/>
              </a:spcBef>
              <a:spcAft>
                <a:spcPct val="0"/>
              </a:spcAft>
            </a:pPr>
            <a:r>
              <a:rPr lang="en-NZ" sz="1800" dirty="0" smtClean="0">
                <a:ln>
                  <a:solidFill>
                    <a:schemeClr val="bg1">
                      <a:alpha val="0"/>
                    </a:schemeClr>
                  </a:solidFill>
                </a:ln>
                <a:solidFill>
                  <a:schemeClr val="bg1">
                    <a:alpha val="99000"/>
                  </a:schemeClr>
                </a:solidFill>
                <a:latin typeface="+mj-lt"/>
              </a:rPr>
              <a:t>Use </a:t>
            </a:r>
            <a:r>
              <a:rPr lang="en-NZ" sz="1800" dirty="0">
                <a:ln>
                  <a:solidFill>
                    <a:schemeClr val="bg1">
                      <a:alpha val="0"/>
                    </a:schemeClr>
                  </a:solidFill>
                </a:ln>
                <a:solidFill>
                  <a:schemeClr val="bg1">
                    <a:alpha val="99000"/>
                  </a:schemeClr>
                </a:solidFill>
                <a:latin typeface="+mj-lt"/>
              </a:rPr>
              <a:t>Dev Fabric for compute connect </a:t>
            </a:r>
            <a:r>
              <a:rPr lang="en-NZ" sz="1800" dirty="0" smtClean="0">
                <a:ln>
                  <a:solidFill>
                    <a:schemeClr val="bg1">
                      <a:alpha val="0"/>
                    </a:schemeClr>
                  </a:solidFill>
                </a:ln>
                <a:solidFill>
                  <a:schemeClr val="bg1">
                    <a:alpha val="99000"/>
                  </a:schemeClr>
                </a:solidFill>
                <a:latin typeface="+mj-lt"/>
              </a:rPr>
              <a:t/>
            </a:r>
            <a:br>
              <a:rPr lang="en-NZ" sz="1800" dirty="0" smtClean="0">
                <a:ln>
                  <a:solidFill>
                    <a:schemeClr val="bg1">
                      <a:alpha val="0"/>
                    </a:schemeClr>
                  </a:solidFill>
                </a:ln>
                <a:solidFill>
                  <a:schemeClr val="bg1">
                    <a:alpha val="99000"/>
                  </a:schemeClr>
                </a:solidFill>
                <a:latin typeface="+mj-lt"/>
              </a:rPr>
            </a:br>
            <a:r>
              <a:rPr lang="en-NZ" sz="1800" dirty="0" smtClean="0">
                <a:ln>
                  <a:solidFill>
                    <a:schemeClr val="bg1">
                      <a:alpha val="0"/>
                    </a:schemeClr>
                  </a:solidFill>
                </a:ln>
                <a:solidFill>
                  <a:schemeClr val="bg1">
                    <a:alpha val="99000"/>
                  </a:schemeClr>
                </a:solidFill>
                <a:latin typeface="+mj-lt"/>
              </a:rPr>
              <a:t>to </a:t>
            </a:r>
            <a:r>
              <a:rPr lang="en-NZ" sz="1800" dirty="0">
                <a:ln>
                  <a:solidFill>
                    <a:schemeClr val="bg1">
                      <a:alpha val="0"/>
                    </a:schemeClr>
                  </a:solidFill>
                </a:ln>
                <a:solidFill>
                  <a:schemeClr val="bg1">
                    <a:alpha val="99000"/>
                  </a:schemeClr>
                </a:solidFill>
                <a:latin typeface="+mj-lt"/>
              </a:rPr>
              <a:t>cloud hosted </a:t>
            </a:r>
            <a:r>
              <a:rPr lang="en-NZ" sz="1800" dirty="0" smtClean="0">
                <a:ln>
                  <a:solidFill>
                    <a:schemeClr val="bg1">
                      <a:alpha val="0"/>
                    </a:schemeClr>
                  </a:solidFill>
                </a:ln>
                <a:solidFill>
                  <a:schemeClr val="bg1">
                    <a:alpha val="99000"/>
                  </a:schemeClr>
                </a:solidFill>
                <a:latin typeface="+mj-lt"/>
              </a:rPr>
              <a:t>storage</a:t>
            </a:r>
            <a:r>
              <a:rPr lang="en-NZ" sz="1800" dirty="0">
                <a:ln>
                  <a:solidFill>
                    <a:schemeClr val="bg1">
                      <a:alpha val="0"/>
                    </a:schemeClr>
                  </a:solidFill>
                </a:ln>
                <a:solidFill>
                  <a:schemeClr val="bg1">
                    <a:alpha val="99000"/>
                  </a:schemeClr>
                </a:solidFill>
                <a:latin typeface="+mj-lt"/>
              </a:rPr>
              <a:t/>
            </a:r>
            <a:br>
              <a:rPr lang="en-NZ" sz="1800" dirty="0">
                <a:ln>
                  <a:solidFill>
                    <a:schemeClr val="bg1">
                      <a:alpha val="0"/>
                    </a:schemeClr>
                  </a:solidFill>
                </a:ln>
                <a:solidFill>
                  <a:schemeClr val="bg1">
                    <a:alpha val="99000"/>
                  </a:schemeClr>
                </a:solidFill>
                <a:latin typeface="+mj-lt"/>
              </a:rPr>
            </a:br>
            <a:r>
              <a:rPr lang="en-NZ" sz="1800" dirty="0">
                <a:ln>
                  <a:solidFill>
                    <a:schemeClr val="bg1">
                      <a:alpha val="0"/>
                    </a:schemeClr>
                  </a:solidFill>
                </a:ln>
                <a:solidFill>
                  <a:schemeClr val="bg1">
                    <a:alpha val="99000"/>
                  </a:schemeClr>
                </a:solidFill>
                <a:latin typeface="+mj-lt"/>
              </a:rPr>
              <a:t>Finally, move compute to the </a:t>
            </a:r>
            <a:r>
              <a:rPr lang="en-NZ" sz="1800" dirty="0" smtClean="0">
                <a:ln>
                  <a:solidFill>
                    <a:schemeClr val="bg1">
                      <a:alpha val="0"/>
                    </a:schemeClr>
                  </a:solidFill>
                </a:ln>
                <a:solidFill>
                  <a:schemeClr val="bg1">
                    <a:alpha val="99000"/>
                  </a:schemeClr>
                </a:solidFill>
                <a:latin typeface="+mj-lt"/>
              </a:rPr>
              <a:t>cloud</a:t>
            </a:r>
            <a:endParaRPr lang="en-NZ" sz="1800" dirty="0">
              <a:ln>
                <a:solidFill>
                  <a:schemeClr val="bg1">
                    <a:alpha val="0"/>
                  </a:schemeClr>
                </a:solidFill>
              </a:ln>
              <a:solidFill>
                <a:schemeClr val="bg1">
                  <a:alpha val="99000"/>
                </a:schemeClr>
              </a:solidFill>
              <a:latin typeface="+mj-lt"/>
            </a:endParaRPr>
          </a:p>
        </p:txBody>
      </p:sp>
    </p:spTree>
    <p:extLst>
      <p:ext uri="{BB962C8B-B14F-4D97-AF65-F5344CB8AC3E}">
        <p14:creationId xmlns:p14="http://schemas.microsoft.com/office/powerpoint/2010/main" val="945484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Storage Client API</a:t>
            </a:r>
            <a:endParaRPr lang="en-NZ" dirty="0"/>
          </a:p>
        </p:txBody>
      </p:sp>
      <p:sp>
        <p:nvSpPr>
          <p:cNvPr id="3" name="Content Placeholder 2"/>
          <p:cNvSpPr>
            <a:spLocks noGrp="1"/>
          </p:cNvSpPr>
          <p:nvPr>
            <p:ph type="body" sz="quarter" idx="10"/>
          </p:nvPr>
        </p:nvSpPr>
        <p:spPr>
          <a:xfrm>
            <a:off x="519112" y="1447799"/>
            <a:ext cx="11149013" cy="3554819"/>
          </a:xfrm>
        </p:spPr>
        <p:txBody>
          <a:bodyPr/>
          <a:lstStyle/>
          <a:p>
            <a:r>
              <a:rPr lang="en-NZ" dirty="0" smtClean="0">
                <a:solidFill>
                  <a:schemeClr val="accent2">
                    <a:alpha val="99000"/>
                  </a:schemeClr>
                </a:solidFill>
              </a:rPr>
              <a:t>In this presentation we’ll cover the underlying </a:t>
            </a:r>
            <a:br>
              <a:rPr lang="en-NZ" dirty="0" smtClean="0">
                <a:solidFill>
                  <a:schemeClr val="accent2">
                    <a:alpha val="99000"/>
                  </a:schemeClr>
                </a:solidFill>
              </a:rPr>
            </a:br>
            <a:r>
              <a:rPr lang="en-NZ" dirty="0" err="1" smtClean="0">
                <a:solidFill>
                  <a:schemeClr val="accent2">
                    <a:alpha val="99000"/>
                  </a:schemeClr>
                </a:solidFill>
              </a:rPr>
              <a:t>RESTful</a:t>
            </a:r>
            <a:r>
              <a:rPr lang="en-NZ" dirty="0" smtClean="0">
                <a:solidFill>
                  <a:schemeClr val="accent2">
                    <a:alpha val="99000"/>
                  </a:schemeClr>
                </a:solidFill>
              </a:rPr>
              <a:t> API</a:t>
            </a:r>
          </a:p>
          <a:p>
            <a:pPr lvl="1"/>
            <a:r>
              <a:rPr lang="en-NZ" dirty="0" smtClean="0"/>
              <a:t>Can call these from any HTTP client</a:t>
            </a:r>
            <a:br>
              <a:rPr lang="en-NZ" dirty="0" smtClean="0"/>
            </a:br>
            <a:r>
              <a:rPr lang="en-NZ" dirty="0" smtClean="0"/>
              <a:t>e.g. Flash, Silverlight, etc…</a:t>
            </a:r>
          </a:p>
          <a:p>
            <a:pPr lvl="1"/>
            <a:endParaRPr lang="en-NZ" dirty="0" smtClean="0"/>
          </a:p>
          <a:p>
            <a:r>
              <a:rPr lang="en-NZ" dirty="0" smtClean="0">
                <a:solidFill>
                  <a:schemeClr val="accent2">
                    <a:alpha val="99000"/>
                  </a:schemeClr>
                </a:solidFill>
              </a:rPr>
              <a:t>Client API from SDK </a:t>
            </a:r>
            <a:r>
              <a:rPr lang="en-NZ" dirty="0" err="1" smtClean="0">
                <a:solidFill>
                  <a:schemeClr val="accent2">
                    <a:alpha val="99000"/>
                  </a:schemeClr>
                </a:solidFill>
              </a:rPr>
              <a:t>Microsoft.WindowsAzure.StorageClient</a:t>
            </a:r>
            <a:endParaRPr lang="en-NZ" dirty="0" smtClean="0">
              <a:solidFill>
                <a:schemeClr val="accent2">
                  <a:alpha val="99000"/>
                </a:schemeClr>
              </a:solidFill>
            </a:endParaRPr>
          </a:p>
          <a:p>
            <a:pPr lvl="1"/>
            <a:r>
              <a:rPr lang="en-NZ" dirty="0" smtClean="0"/>
              <a:t>Provides a strongly typed wrapper around REST services</a:t>
            </a:r>
            <a:endParaRPr lang="en-NZ" dirty="0"/>
          </a:p>
        </p:txBody>
      </p:sp>
    </p:spTree>
    <p:extLst>
      <p:ext uri="{BB962C8B-B14F-4D97-AF65-F5344CB8AC3E}">
        <p14:creationId xmlns:p14="http://schemas.microsoft.com/office/powerpoint/2010/main" val="823069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Storage Libraries in Many Languages</a:t>
            </a:r>
            <a:endParaRPr lang="en-US" dirty="0"/>
          </a:p>
        </p:txBody>
      </p:sp>
      <p:sp>
        <p:nvSpPr>
          <p:cNvPr id="7" name="Rectangle 6"/>
          <p:cNvSpPr/>
          <p:nvPr/>
        </p:nvSpPr>
        <p:spPr bwMode="auto">
          <a:xfrm>
            <a:off x="519113" y="1521012"/>
            <a:ext cx="4978670" cy="421528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0" tIns="45703" rIns="182880" bIns="45703" numCol="1" spcCol="0" rtlCol="0" anchor="ctr" anchorCtr="0" compatLnSpc="1">
            <a:prstTxWarp prst="textNoShape">
              <a:avLst/>
            </a:prstTxWarp>
          </a:bodyPr>
          <a:lstStyle/>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C#/.NET</a:t>
            </a: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Python</a:t>
            </a: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Ruby</a:t>
            </a: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Perl</a:t>
            </a:r>
          </a:p>
          <a:p>
            <a:pPr defTabSz="913788" fontAlgn="base">
              <a:spcBef>
                <a:spcPct val="0"/>
              </a:spcBef>
              <a:spcAft>
                <a:spcPct val="0"/>
              </a:spcAft>
            </a:pPr>
            <a:r>
              <a:rPr lang="en-NZ" dirty="0">
                <a:ln>
                  <a:solidFill>
                    <a:schemeClr val="bg1">
                      <a:alpha val="0"/>
                    </a:schemeClr>
                  </a:solidFill>
                </a:ln>
                <a:solidFill>
                  <a:schemeClr val="bg1">
                    <a:alpha val="99000"/>
                  </a:schemeClr>
                </a:solidFill>
                <a:latin typeface="+mj-lt"/>
              </a:rPr>
              <a:t>JavaScript (Node)</a:t>
            </a:r>
          </a:p>
          <a:p>
            <a:pPr defTabSz="913788" fontAlgn="base">
              <a:spcBef>
                <a:spcPct val="0"/>
              </a:spcBef>
              <a:spcAft>
                <a:spcPct val="0"/>
              </a:spcAft>
            </a:pPr>
            <a:r>
              <a:rPr lang="en-NZ" dirty="0" smtClean="0">
                <a:ln>
                  <a:solidFill>
                    <a:schemeClr val="bg1">
                      <a:alpha val="0"/>
                    </a:schemeClr>
                  </a:solidFill>
                </a:ln>
                <a:solidFill>
                  <a:schemeClr val="bg1">
                    <a:alpha val="99000"/>
                  </a:schemeClr>
                </a:solidFill>
                <a:latin typeface="+mj-lt"/>
              </a:rPr>
              <a:t>Java</a:t>
            </a:r>
          </a:p>
          <a:p>
            <a:pPr defTabSz="913788" fontAlgn="base">
              <a:spcBef>
                <a:spcPct val="0"/>
              </a:spcBef>
              <a:spcAft>
                <a:spcPct val="0"/>
              </a:spcAft>
            </a:pPr>
            <a:r>
              <a:rPr lang="en-US" dirty="0">
                <a:ln>
                  <a:solidFill>
                    <a:schemeClr val="bg1">
                      <a:alpha val="0"/>
                    </a:schemeClr>
                  </a:solidFill>
                </a:ln>
                <a:solidFill>
                  <a:schemeClr val="bg1">
                    <a:alpha val="99000"/>
                  </a:schemeClr>
                </a:solidFill>
                <a:latin typeface="+mj-lt"/>
              </a:rPr>
              <a:t>PHP</a:t>
            </a:r>
          </a:p>
          <a:p>
            <a:pPr defTabSz="913788" fontAlgn="base">
              <a:spcBef>
                <a:spcPct val="0"/>
              </a:spcBef>
              <a:spcAft>
                <a:spcPct val="0"/>
              </a:spcAft>
            </a:pPr>
            <a:r>
              <a:rPr lang="en-US" dirty="0" err="1">
                <a:ln>
                  <a:solidFill>
                    <a:schemeClr val="bg1">
                      <a:alpha val="0"/>
                    </a:schemeClr>
                  </a:solidFill>
                </a:ln>
                <a:solidFill>
                  <a:schemeClr val="bg1">
                    <a:alpha val="99000"/>
                  </a:schemeClr>
                </a:solidFill>
                <a:latin typeface="+mj-lt"/>
              </a:rPr>
              <a:t>Erlang</a:t>
            </a:r>
            <a:endParaRPr lang="en-US" dirty="0">
              <a:ln>
                <a:solidFill>
                  <a:schemeClr val="bg1">
                    <a:alpha val="0"/>
                  </a:schemeClr>
                </a:solidFill>
              </a:ln>
              <a:solidFill>
                <a:schemeClr val="bg1">
                  <a:alpha val="99000"/>
                </a:schemeClr>
              </a:solidFill>
              <a:latin typeface="+mj-lt"/>
            </a:endParaRPr>
          </a:p>
          <a:p>
            <a:pPr defTabSz="913788" fontAlgn="base">
              <a:spcBef>
                <a:spcPct val="0"/>
              </a:spcBef>
              <a:spcAft>
                <a:spcPct val="0"/>
              </a:spcAft>
            </a:pPr>
            <a:r>
              <a:rPr lang="en-US" dirty="0">
                <a:ln>
                  <a:solidFill>
                    <a:schemeClr val="bg1">
                      <a:alpha val="0"/>
                    </a:schemeClr>
                  </a:solidFill>
                </a:ln>
                <a:solidFill>
                  <a:schemeClr val="bg1">
                    <a:alpha val="99000"/>
                  </a:schemeClr>
                </a:solidFill>
                <a:latin typeface="+mj-lt"/>
              </a:rPr>
              <a:t>Common LISP</a:t>
            </a:r>
          </a:p>
          <a:p>
            <a:pPr defTabSz="913788" fontAlgn="base">
              <a:spcBef>
                <a:spcPct val="0"/>
              </a:spcBef>
              <a:spcAft>
                <a:spcPct val="0"/>
              </a:spcAft>
            </a:pPr>
            <a:r>
              <a:rPr lang="en-US" dirty="0">
                <a:ln>
                  <a:solidFill>
                    <a:schemeClr val="bg1">
                      <a:alpha val="0"/>
                    </a:schemeClr>
                  </a:solidFill>
                </a:ln>
                <a:solidFill>
                  <a:schemeClr val="bg1">
                    <a:alpha val="99000"/>
                  </a:schemeClr>
                </a:solidFill>
                <a:latin typeface="+mj-lt"/>
              </a:rPr>
              <a:t>Objective-C</a:t>
            </a:r>
          </a:p>
          <a:p>
            <a:pPr defTabSz="913788" fontAlgn="base">
              <a:spcBef>
                <a:spcPct val="0"/>
              </a:spcBef>
              <a:spcAft>
                <a:spcPct val="0"/>
              </a:spcAft>
            </a:pPr>
            <a:r>
              <a:rPr lang="en-US" dirty="0">
                <a:ln>
                  <a:solidFill>
                    <a:schemeClr val="bg1">
                      <a:alpha val="0"/>
                    </a:schemeClr>
                  </a:solidFill>
                </a:ln>
                <a:solidFill>
                  <a:schemeClr val="bg1">
                    <a:alpha val="99000"/>
                  </a:schemeClr>
                </a:solidFill>
                <a:latin typeface="+mj-lt"/>
              </a:rPr>
              <a:t>C#/VB on Windows Phone </a:t>
            </a:r>
            <a:r>
              <a:rPr lang="en-US" dirty="0" smtClean="0">
                <a:ln>
                  <a:solidFill>
                    <a:schemeClr val="bg1">
                      <a:alpha val="0"/>
                    </a:schemeClr>
                  </a:solidFill>
                </a:ln>
                <a:solidFill>
                  <a:schemeClr val="bg1">
                    <a:alpha val="99000"/>
                  </a:schemeClr>
                </a:solidFill>
                <a:latin typeface="+mj-lt"/>
              </a:rPr>
              <a:t>7</a:t>
            </a:r>
            <a:endParaRPr lang="en-US" dirty="0">
              <a:ln>
                <a:solidFill>
                  <a:schemeClr val="bg1">
                    <a:alpha val="0"/>
                  </a:schemeClr>
                </a:solidFill>
              </a:ln>
              <a:solidFill>
                <a:schemeClr val="bg1">
                  <a:alpha val="99000"/>
                </a:schemeClr>
              </a:solidFill>
              <a:latin typeface="+mj-lt"/>
            </a:endParaRPr>
          </a:p>
        </p:txBody>
      </p:sp>
      <p:sp>
        <p:nvSpPr>
          <p:cNvPr id="12" name="Freeform 6"/>
          <p:cNvSpPr>
            <a:spLocks noEditPoints="1"/>
          </p:cNvSpPr>
          <p:nvPr/>
        </p:nvSpPr>
        <p:spPr bwMode="auto">
          <a:xfrm>
            <a:off x="3769764" y="1716069"/>
            <a:ext cx="1462088" cy="1189038"/>
          </a:xfrm>
          <a:custGeom>
            <a:avLst/>
            <a:gdLst>
              <a:gd name="T0" fmla="*/ 265 w 390"/>
              <a:gd name="T1" fmla="*/ 81 h 317"/>
              <a:gd name="T2" fmla="*/ 302 w 390"/>
              <a:gd name="T3" fmla="*/ 99 h 317"/>
              <a:gd name="T4" fmla="*/ 265 w 390"/>
              <a:gd name="T5" fmla="*/ 116 h 317"/>
              <a:gd name="T6" fmla="*/ 226 w 390"/>
              <a:gd name="T7" fmla="*/ 108 h 317"/>
              <a:gd name="T8" fmla="*/ 271 w 390"/>
              <a:gd name="T9" fmla="*/ 37 h 317"/>
              <a:gd name="T10" fmla="*/ 232 w 390"/>
              <a:gd name="T11" fmla="*/ 46 h 317"/>
              <a:gd name="T12" fmla="*/ 195 w 390"/>
              <a:gd name="T13" fmla="*/ 29 h 317"/>
              <a:gd name="T14" fmla="*/ 232 w 390"/>
              <a:gd name="T15" fmla="*/ 9 h 317"/>
              <a:gd name="T16" fmla="*/ 271 w 390"/>
              <a:gd name="T17" fmla="*/ 37 h 317"/>
              <a:gd name="T18" fmla="*/ 375 w 390"/>
              <a:gd name="T19" fmla="*/ 259 h 317"/>
              <a:gd name="T20" fmla="*/ 346 w 390"/>
              <a:gd name="T21" fmla="*/ 285 h 317"/>
              <a:gd name="T22" fmla="*/ 220 w 390"/>
              <a:gd name="T23" fmla="*/ 315 h 317"/>
              <a:gd name="T24" fmla="*/ 61 w 390"/>
              <a:gd name="T25" fmla="*/ 228 h 317"/>
              <a:gd name="T26" fmla="*/ 169 w 390"/>
              <a:gd name="T27" fmla="*/ 208 h 317"/>
              <a:gd name="T28" fmla="*/ 258 w 390"/>
              <a:gd name="T29" fmla="*/ 206 h 317"/>
              <a:gd name="T30" fmla="*/ 261 w 390"/>
              <a:gd name="T31" fmla="*/ 238 h 317"/>
              <a:gd name="T32" fmla="*/ 187 w 390"/>
              <a:gd name="T33" fmla="*/ 247 h 317"/>
              <a:gd name="T34" fmla="*/ 290 w 390"/>
              <a:gd name="T35" fmla="*/ 269 h 317"/>
              <a:gd name="T36" fmla="*/ 373 w 390"/>
              <a:gd name="T37" fmla="*/ 237 h 317"/>
              <a:gd name="T38" fmla="*/ 44 w 390"/>
              <a:gd name="T39" fmla="*/ 211 h 317"/>
              <a:gd name="T40" fmla="*/ 0 w 390"/>
              <a:gd name="T41" fmla="*/ 297 h 317"/>
              <a:gd name="T42" fmla="*/ 51 w 390"/>
              <a:gd name="T43" fmla="*/ 291 h 317"/>
              <a:gd name="T44" fmla="*/ 44 w 390"/>
              <a:gd name="T45" fmla="*/ 211 h 317"/>
              <a:gd name="T46" fmla="*/ 352 w 390"/>
              <a:gd name="T47" fmla="*/ 96 h 317"/>
              <a:gd name="T48" fmla="*/ 368 w 390"/>
              <a:gd name="T49" fmla="*/ 77 h 317"/>
              <a:gd name="T50" fmla="*/ 390 w 390"/>
              <a:gd name="T51" fmla="*/ 40 h 317"/>
              <a:gd name="T52" fmla="*/ 343 w 390"/>
              <a:gd name="T53" fmla="*/ 0 h 317"/>
              <a:gd name="T54" fmla="*/ 297 w 390"/>
              <a:gd name="T55" fmla="*/ 44 h 317"/>
              <a:gd name="T56" fmla="*/ 324 w 390"/>
              <a:gd name="T57" fmla="*/ 22 h 317"/>
              <a:gd name="T58" fmla="*/ 366 w 390"/>
              <a:gd name="T59" fmla="*/ 22 h 317"/>
              <a:gd name="T60" fmla="*/ 368 w 390"/>
              <a:gd name="T61" fmla="*/ 52 h 317"/>
              <a:gd name="T62" fmla="*/ 343 w 390"/>
              <a:gd name="T63" fmla="*/ 77 h 317"/>
              <a:gd name="T64" fmla="*/ 333 w 390"/>
              <a:gd name="T65" fmla="*/ 107 h 317"/>
              <a:gd name="T66" fmla="*/ 351 w 390"/>
              <a:gd name="T67" fmla="*/ 112 h 317"/>
              <a:gd name="T68" fmla="*/ 351 w 390"/>
              <a:gd name="T69" fmla="*/ 144 h 317"/>
              <a:gd name="T70" fmla="*/ 333 w 390"/>
              <a:gd name="T71" fmla="*/ 128 h 317"/>
              <a:gd name="T72" fmla="*/ 351 w 390"/>
              <a:gd name="T73" fmla="*/ 144 h 317"/>
              <a:gd name="T74" fmla="*/ 112 w 390"/>
              <a:gd name="T75" fmla="*/ 99 h 317"/>
              <a:gd name="T76" fmla="*/ 78 w 390"/>
              <a:gd name="T77" fmla="*/ 144 h 317"/>
              <a:gd name="T78" fmla="*/ 150 w 390"/>
              <a:gd name="T79" fmla="*/ 0 h 317"/>
              <a:gd name="T80" fmla="*/ 179 w 390"/>
              <a:gd name="T81" fmla="*/ 144 h 317"/>
              <a:gd name="T82" fmla="*/ 112 w 390"/>
              <a:gd name="T83" fmla="*/ 99 h 317"/>
              <a:gd name="T84" fmla="*/ 160 w 390"/>
              <a:gd name="T85" fmla="*/ 85 h 317"/>
              <a:gd name="T86" fmla="*/ 138 w 390"/>
              <a:gd name="T87" fmla="*/ 17 h 317"/>
              <a:gd name="T88" fmla="*/ 130 w 390"/>
              <a:gd name="T89" fmla="*/ 43 h 317"/>
              <a:gd name="T90" fmla="*/ 160 w 390"/>
              <a:gd name="T91" fmla="*/ 85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0" h="317">
                <a:moveTo>
                  <a:pt x="226" y="108"/>
                </a:moveTo>
                <a:cubicBezTo>
                  <a:pt x="265" y="81"/>
                  <a:pt x="265" y="81"/>
                  <a:pt x="265" y="81"/>
                </a:cubicBezTo>
                <a:cubicBezTo>
                  <a:pt x="265" y="99"/>
                  <a:pt x="265" y="99"/>
                  <a:pt x="265" y="99"/>
                </a:cubicBezTo>
                <a:cubicBezTo>
                  <a:pt x="302" y="99"/>
                  <a:pt x="302" y="99"/>
                  <a:pt x="302" y="99"/>
                </a:cubicBezTo>
                <a:cubicBezTo>
                  <a:pt x="302" y="116"/>
                  <a:pt x="302" y="116"/>
                  <a:pt x="302" y="116"/>
                </a:cubicBezTo>
                <a:cubicBezTo>
                  <a:pt x="265" y="116"/>
                  <a:pt x="265" y="116"/>
                  <a:pt x="265" y="116"/>
                </a:cubicBezTo>
                <a:cubicBezTo>
                  <a:pt x="265" y="135"/>
                  <a:pt x="265" y="135"/>
                  <a:pt x="265" y="135"/>
                </a:cubicBezTo>
                <a:cubicBezTo>
                  <a:pt x="226" y="108"/>
                  <a:pt x="226" y="108"/>
                  <a:pt x="226" y="108"/>
                </a:cubicBezTo>
                <a:cubicBezTo>
                  <a:pt x="226" y="108"/>
                  <a:pt x="226" y="108"/>
                  <a:pt x="226" y="108"/>
                </a:cubicBezTo>
                <a:close/>
                <a:moveTo>
                  <a:pt x="271" y="37"/>
                </a:moveTo>
                <a:cubicBezTo>
                  <a:pt x="232" y="64"/>
                  <a:pt x="232" y="64"/>
                  <a:pt x="232" y="64"/>
                </a:cubicBezTo>
                <a:cubicBezTo>
                  <a:pt x="232" y="46"/>
                  <a:pt x="232" y="46"/>
                  <a:pt x="232" y="46"/>
                </a:cubicBezTo>
                <a:cubicBezTo>
                  <a:pt x="195" y="46"/>
                  <a:pt x="195" y="46"/>
                  <a:pt x="195" y="46"/>
                </a:cubicBezTo>
                <a:cubicBezTo>
                  <a:pt x="195" y="29"/>
                  <a:pt x="195" y="29"/>
                  <a:pt x="195" y="29"/>
                </a:cubicBezTo>
                <a:cubicBezTo>
                  <a:pt x="232" y="29"/>
                  <a:pt x="232" y="29"/>
                  <a:pt x="232" y="29"/>
                </a:cubicBezTo>
                <a:cubicBezTo>
                  <a:pt x="232" y="9"/>
                  <a:pt x="232" y="9"/>
                  <a:pt x="232" y="9"/>
                </a:cubicBezTo>
                <a:cubicBezTo>
                  <a:pt x="271" y="37"/>
                  <a:pt x="271" y="37"/>
                  <a:pt x="271" y="37"/>
                </a:cubicBezTo>
                <a:cubicBezTo>
                  <a:pt x="271" y="37"/>
                  <a:pt x="271" y="37"/>
                  <a:pt x="271" y="37"/>
                </a:cubicBezTo>
                <a:close/>
                <a:moveTo>
                  <a:pt x="390" y="247"/>
                </a:moveTo>
                <a:cubicBezTo>
                  <a:pt x="390" y="247"/>
                  <a:pt x="389" y="249"/>
                  <a:pt x="375" y="259"/>
                </a:cubicBezTo>
                <a:cubicBezTo>
                  <a:pt x="375" y="259"/>
                  <a:pt x="372" y="264"/>
                  <a:pt x="371" y="264"/>
                </a:cubicBezTo>
                <a:cubicBezTo>
                  <a:pt x="364" y="269"/>
                  <a:pt x="358" y="276"/>
                  <a:pt x="346" y="285"/>
                </a:cubicBezTo>
                <a:cubicBezTo>
                  <a:pt x="334" y="285"/>
                  <a:pt x="310" y="297"/>
                  <a:pt x="298" y="303"/>
                </a:cubicBezTo>
                <a:cubicBezTo>
                  <a:pt x="276" y="303"/>
                  <a:pt x="243" y="308"/>
                  <a:pt x="220" y="315"/>
                </a:cubicBezTo>
                <a:cubicBezTo>
                  <a:pt x="186" y="308"/>
                  <a:pt x="182" y="317"/>
                  <a:pt x="61" y="286"/>
                </a:cubicBezTo>
                <a:cubicBezTo>
                  <a:pt x="61" y="286"/>
                  <a:pt x="61" y="238"/>
                  <a:pt x="61" y="228"/>
                </a:cubicBezTo>
                <a:cubicBezTo>
                  <a:pt x="83" y="221"/>
                  <a:pt x="90" y="208"/>
                  <a:pt x="116" y="204"/>
                </a:cubicBezTo>
                <a:cubicBezTo>
                  <a:pt x="134" y="202"/>
                  <a:pt x="151" y="203"/>
                  <a:pt x="169" y="208"/>
                </a:cubicBezTo>
                <a:cubicBezTo>
                  <a:pt x="181" y="212"/>
                  <a:pt x="192" y="213"/>
                  <a:pt x="212" y="212"/>
                </a:cubicBezTo>
                <a:cubicBezTo>
                  <a:pt x="229" y="211"/>
                  <a:pt x="235" y="206"/>
                  <a:pt x="258" y="206"/>
                </a:cubicBezTo>
                <a:cubicBezTo>
                  <a:pt x="272" y="206"/>
                  <a:pt x="286" y="215"/>
                  <a:pt x="285" y="223"/>
                </a:cubicBezTo>
                <a:cubicBezTo>
                  <a:pt x="285" y="230"/>
                  <a:pt x="271" y="238"/>
                  <a:pt x="261" y="238"/>
                </a:cubicBezTo>
                <a:cubicBezTo>
                  <a:pt x="241" y="239"/>
                  <a:pt x="246" y="238"/>
                  <a:pt x="226" y="238"/>
                </a:cubicBezTo>
                <a:cubicBezTo>
                  <a:pt x="203" y="237"/>
                  <a:pt x="202" y="242"/>
                  <a:pt x="187" y="247"/>
                </a:cubicBezTo>
                <a:cubicBezTo>
                  <a:pt x="202" y="252"/>
                  <a:pt x="211" y="258"/>
                  <a:pt x="230" y="268"/>
                </a:cubicBezTo>
                <a:cubicBezTo>
                  <a:pt x="251" y="265"/>
                  <a:pt x="272" y="268"/>
                  <a:pt x="290" y="269"/>
                </a:cubicBezTo>
                <a:cubicBezTo>
                  <a:pt x="306" y="265"/>
                  <a:pt x="313" y="259"/>
                  <a:pt x="332" y="258"/>
                </a:cubicBezTo>
                <a:cubicBezTo>
                  <a:pt x="343" y="249"/>
                  <a:pt x="359" y="234"/>
                  <a:pt x="373" y="237"/>
                </a:cubicBezTo>
                <a:cubicBezTo>
                  <a:pt x="381" y="238"/>
                  <a:pt x="390" y="247"/>
                  <a:pt x="390" y="247"/>
                </a:cubicBezTo>
                <a:close/>
                <a:moveTo>
                  <a:pt x="44" y="211"/>
                </a:moveTo>
                <a:cubicBezTo>
                  <a:pt x="0" y="211"/>
                  <a:pt x="0" y="211"/>
                  <a:pt x="0" y="211"/>
                </a:cubicBezTo>
                <a:cubicBezTo>
                  <a:pt x="0" y="297"/>
                  <a:pt x="0" y="297"/>
                  <a:pt x="0" y="297"/>
                </a:cubicBezTo>
                <a:cubicBezTo>
                  <a:pt x="44" y="297"/>
                  <a:pt x="44" y="297"/>
                  <a:pt x="44" y="297"/>
                </a:cubicBezTo>
                <a:cubicBezTo>
                  <a:pt x="48" y="297"/>
                  <a:pt x="51" y="294"/>
                  <a:pt x="51" y="291"/>
                </a:cubicBezTo>
                <a:cubicBezTo>
                  <a:pt x="51" y="216"/>
                  <a:pt x="51" y="216"/>
                  <a:pt x="51" y="216"/>
                </a:cubicBezTo>
                <a:cubicBezTo>
                  <a:pt x="51" y="213"/>
                  <a:pt x="48" y="211"/>
                  <a:pt x="44" y="211"/>
                </a:cubicBezTo>
                <a:close/>
                <a:moveTo>
                  <a:pt x="351" y="112"/>
                </a:moveTo>
                <a:cubicBezTo>
                  <a:pt x="351" y="105"/>
                  <a:pt x="351" y="100"/>
                  <a:pt x="352" y="96"/>
                </a:cubicBezTo>
                <a:cubicBezTo>
                  <a:pt x="354" y="94"/>
                  <a:pt x="355" y="91"/>
                  <a:pt x="356" y="89"/>
                </a:cubicBezTo>
                <a:cubicBezTo>
                  <a:pt x="358" y="86"/>
                  <a:pt x="362" y="82"/>
                  <a:pt x="368" y="77"/>
                </a:cubicBezTo>
                <a:cubicBezTo>
                  <a:pt x="376" y="69"/>
                  <a:pt x="382" y="63"/>
                  <a:pt x="385" y="57"/>
                </a:cubicBezTo>
                <a:cubicBezTo>
                  <a:pt x="389" y="52"/>
                  <a:pt x="390" y="46"/>
                  <a:pt x="390" y="40"/>
                </a:cubicBezTo>
                <a:cubicBezTo>
                  <a:pt x="390" y="29"/>
                  <a:pt x="385" y="20"/>
                  <a:pt x="377" y="12"/>
                </a:cubicBezTo>
                <a:cubicBezTo>
                  <a:pt x="368" y="4"/>
                  <a:pt x="358" y="0"/>
                  <a:pt x="343" y="0"/>
                </a:cubicBezTo>
                <a:cubicBezTo>
                  <a:pt x="329" y="0"/>
                  <a:pt x="319" y="4"/>
                  <a:pt x="311" y="10"/>
                </a:cubicBezTo>
                <a:cubicBezTo>
                  <a:pt x="300" y="20"/>
                  <a:pt x="297" y="31"/>
                  <a:pt x="297" y="44"/>
                </a:cubicBezTo>
                <a:cubicBezTo>
                  <a:pt x="315" y="44"/>
                  <a:pt x="315" y="44"/>
                  <a:pt x="315" y="44"/>
                </a:cubicBezTo>
                <a:cubicBezTo>
                  <a:pt x="316" y="34"/>
                  <a:pt x="316" y="27"/>
                  <a:pt x="324" y="22"/>
                </a:cubicBezTo>
                <a:cubicBezTo>
                  <a:pt x="329" y="17"/>
                  <a:pt x="336" y="14"/>
                  <a:pt x="343" y="14"/>
                </a:cubicBezTo>
                <a:cubicBezTo>
                  <a:pt x="351" y="14"/>
                  <a:pt x="360" y="17"/>
                  <a:pt x="366" y="22"/>
                </a:cubicBezTo>
                <a:cubicBezTo>
                  <a:pt x="371" y="27"/>
                  <a:pt x="372" y="33"/>
                  <a:pt x="372" y="40"/>
                </a:cubicBezTo>
                <a:cubicBezTo>
                  <a:pt x="372" y="44"/>
                  <a:pt x="371" y="48"/>
                  <a:pt x="368" y="52"/>
                </a:cubicBezTo>
                <a:cubicBezTo>
                  <a:pt x="367" y="55"/>
                  <a:pt x="363" y="60"/>
                  <a:pt x="356" y="65"/>
                </a:cubicBezTo>
                <a:cubicBezTo>
                  <a:pt x="350" y="70"/>
                  <a:pt x="346" y="74"/>
                  <a:pt x="343" y="77"/>
                </a:cubicBezTo>
                <a:cubicBezTo>
                  <a:pt x="341" y="81"/>
                  <a:pt x="338" y="85"/>
                  <a:pt x="337" y="89"/>
                </a:cubicBezTo>
                <a:cubicBezTo>
                  <a:pt x="334" y="94"/>
                  <a:pt x="333" y="100"/>
                  <a:pt x="333" y="107"/>
                </a:cubicBezTo>
                <a:cubicBezTo>
                  <a:pt x="333" y="108"/>
                  <a:pt x="333" y="111"/>
                  <a:pt x="333" y="112"/>
                </a:cubicBezTo>
                <a:cubicBezTo>
                  <a:pt x="351" y="112"/>
                  <a:pt x="351" y="112"/>
                  <a:pt x="351" y="112"/>
                </a:cubicBezTo>
                <a:cubicBezTo>
                  <a:pt x="351" y="112"/>
                  <a:pt x="351" y="112"/>
                  <a:pt x="351" y="112"/>
                </a:cubicBezTo>
                <a:close/>
                <a:moveTo>
                  <a:pt x="351" y="144"/>
                </a:moveTo>
                <a:cubicBezTo>
                  <a:pt x="351" y="128"/>
                  <a:pt x="351" y="128"/>
                  <a:pt x="351" y="128"/>
                </a:cubicBezTo>
                <a:cubicBezTo>
                  <a:pt x="333" y="128"/>
                  <a:pt x="333" y="128"/>
                  <a:pt x="333" y="128"/>
                </a:cubicBezTo>
                <a:cubicBezTo>
                  <a:pt x="333" y="144"/>
                  <a:pt x="333" y="144"/>
                  <a:pt x="333" y="144"/>
                </a:cubicBezTo>
                <a:cubicBezTo>
                  <a:pt x="351" y="144"/>
                  <a:pt x="351" y="144"/>
                  <a:pt x="351" y="144"/>
                </a:cubicBezTo>
                <a:cubicBezTo>
                  <a:pt x="351" y="144"/>
                  <a:pt x="351" y="144"/>
                  <a:pt x="351" y="144"/>
                </a:cubicBezTo>
                <a:close/>
                <a:moveTo>
                  <a:pt x="112" y="99"/>
                </a:moveTo>
                <a:cubicBezTo>
                  <a:pt x="98" y="144"/>
                  <a:pt x="98" y="144"/>
                  <a:pt x="98" y="144"/>
                </a:cubicBezTo>
                <a:cubicBezTo>
                  <a:pt x="78" y="144"/>
                  <a:pt x="78" y="144"/>
                  <a:pt x="78" y="144"/>
                </a:cubicBezTo>
                <a:cubicBezTo>
                  <a:pt x="127" y="0"/>
                  <a:pt x="127" y="0"/>
                  <a:pt x="127" y="0"/>
                </a:cubicBezTo>
                <a:cubicBezTo>
                  <a:pt x="150" y="0"/>
                  <a:pt x="150" y="0"/>
                  <a:pt x="150" y="0"/>
                </a:cubicBezTo>
                <a:cubicBezTo>
                  <a:pt x="199" y="144"/>
                  <a:pt x="199" y="144"/>
                  <a:pt x="199" y="144"/>
                </a:cubicBezTo>
                <a:cubicBezTo>
                  <a:pt x="179" y="144"/>
                  <a:pt x="179" y="144"/>
                  <a:pt x="179" y="144"/>
                </a:cubicBezTo>
                <a:cubicBezTo>
                  <a:pt x="164" y="99"/>
                  <a:pt x="164" y="99"/>
                  <a:pt x="164" y="99"/>
                </a:cubicBezTo>
                <a:cubicBezTo>
                  <a:pt x="112" y="99"/>
                  <a:pt x="112" y="99"/>
                  <a:pt x="112" y="99"/>
                </a:cubicBezTo>
                <a:cubicBezTo>
                  <a:pt x="112" y="99"/>
                  <a:pt x="112" y="99"/>
                  <a:pt x="112" y="99"/>
                </a:cubicBezTo>
                <a:close/>
                <a:moveTo>
                  <a:pt x="160" y="85"/>
                </a:moveTo>
                <a:cubicBezTo>
                  <a:pt x="146" y="43"/>
                  <a:pt x="146" y="43"/>
                  <a:pt x="146" y="43"/>
                </a:cubicBezTo>
                <a:cubicBezTo>
                  <a:pt x="142" y="34"/>
                  <a:pt x="140" y="25"/>
                  <a:pt x="138" y="17"/>
                </a:cubicBezTo>
                <a:cubicBezTo>
                  <a:pt x="138" y="17"/>
                  <a:pt x="138" y="17"/>
                  <a:pt x="138" y="17"/>
                </a:cubicBezTo>
                <a:cubicBezTo>
                  <a:pt x="135" y="25"/>
                  <a:pt x="133" y="34"/>
                  <a:pt x="130" y="43"/>
                </a:cubicBezTo>
                <a:cubicBezTo>
                  <a:pt x="116" y="85"/>
                  <a:pt x="116" y="85"/>
                  <a:pt x="116" y="85"/>
                </a:cubicBezTo>
                <a:cubicBezTo>
                  <a:pt x="160" y="85"/>
                  <a:pt x="160" y="85"/>
                  <a:pt x="160" y="85"/>
                </a:cubicBezTo>
                <a:cubicBezTo>
                  <a:pt x="160" y="85"/>
                  <a:pt x="160" y="85"/>
                  <a:pt x="160" y="8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859501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0.3|6.9|7.6|35.2"/>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2.xml><?xml version="1.0" encoding="utf-8"?>
<ds:datastoreItem xmlns:ds="http://schemas.openxmlformats.org/officeDocument/2006/customXml" ds:itemID="{69B2F97D-0457-4986-9734-D03EB073C5EA}">
  <ds:schemaRefs>
    <ds:schemaRef ds:uri="http://purl.org/dc/elements/1.1/"/>
    <ds:schemaRef ds:uri="http://schemas.microsoft.com/office/infopath/2007/PartnerControls"/>
    <ds:schemaRef ds:uri="http://schemas.microsoft.com/office/2006/metadata/properties"/>
    <ds:schemaRef ds:uri="http://purl.org/dc/terms/"/>
    <ds:schemaRef ds:uri="http://schemas.microsoft.com/office/2006/documentManagement/types"/>
    <ds:schemaRef ds:uri="http://www.w3.org/XML/1998/namespace"/>
    <ds:schemaRef ds:uri="http://schemas.openxmlformats.org/package/2006/metadata/core-properties"/>
    <ds:schemaRef ds:uri="230e9df3-be65-4c73-a93b-d1236ebd677e"/>
    <ds:schemaRef ds:uri="http://purl.org/dc/dcmitype/"/>
  </ds:schemaRefs>
</ds:datastoreItem>
</file>

<file path=customXml/itemProps3.xml><?xml version="1.0" encoding="utf-8"?>
<ds:datastoreItem xmlns:ds="http://schemas.openxmlformats.org/officeDocument/2006/customXml" ds:itemID="{3B331B18-79E2-41A8-803E-E5E466C1C2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MS1444_Windows Azure Template 16x9_r08a</Template>
  <TotalTime>1484</TotalTime>
  <Words>5601</Words>
  <Application>Microsoft Office PowerPoint</Application>
  <PresentationFormat>Custom</PresentationFormat>
  <Paragraphs>1330</Paragraphs>
  <Slides>52</Slides>
  <Notes>52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52</vt:i4>
      </vt:variant>
    </vt:vector>
  </HeadingPairs>
  <TitlesOfParts>
    <vt:vector size="60" baseType="lpstr">
      <vt:lpstr>Arial</vt:lpstr>
      <vt:lpstr>Segoe UI</vt:lpstr>
      <vt:lpstr>Calibri</vt:lpstr>
      <vt:lpstr>Wingdings</vt:lpstr>
      <vt:lpstr>Consolas</vt:lpstr>
      <vt:lpstr>Segoe UI Light</vt:lpstr>
      <vt:lpstr>MS1444_Windows Azure Template 16x9_r08b</vt:lpstr>
      <vt:lpstr>1_White with Consolas font for code slides</vt:lpstr>
      <vt:lpstr>Windows Azure Storage</vt:lpstr>
      <vt:lpstr>Agenda</vt:lpstr>
      <vt:lpstr>Windows Azure Storage</vt:lpstr>
      <vt:lpstr>Windows Azure Storage Account User specified globally unique account name</vt:lpstr>
      <vt:lpstr>Windows Azure Storage Account </vt:lpstr>
      <vt:lpstr>New Features</vt:lpstr>
      <vt:lpstr>Storage in the Development Fabric</vt:lpstr>
      <vt:lpstr>The Storage Client API</vt:lpstr>
      <vt:lpstr>Storage Libraries in Many Languages</vt:lpstr>
      <vt:lpstr>Storage Security</vt:lpstr>
      <vt:lpstr>Windows Azure Storage Abstractions</vt:lpstr>
      <vt:lpstr>PowerPoint Presentation</vt:lpstr>
      <vt:lpstr>Blob Storage Concepts</vt:lpstr>
      <vt:lpstr>Blob Details</vt:lpstr>
      <vt:lpstr>Blob Details</vt:lpstr>
      <vt:lpstr>Blob Details</vt:lpstr>
      <vt:lpstr>Blob Containers</vt:lpstr>
      <vt:lpstr>Enumerating Blobs</vt:lpstr>
      <vt:lpstr>Pagination</vt:lpstr>
      <vt:lpstr>Tour of the Blob Service</vt:lpstr>
      <vt:lpstr>Two Types of Blobs Under the Hood</vt:lpstr>
      <vt:lpstr>Uploading a Block Blob</vt:lpstr>
      <vt:lpstr>Page Blob – Random Read/Write</vt:lpstr>
      <vt:lpstr>Shared Access Signatures</vt:lpstr>
      <vt:lpstr>Ad Hoc Signatures</vt:lpstr>
      <vt:lpstr>Policy Based Signatures</vt:lpstr>
      <vt:lpstr>Content Delivery Network (CDN)</vt:lpstr>
      <vt:lpstr>Windows Azure CDN</vt:lpstr>
      <vt:lpstr>PowerPoint Presentation</vt:lpstr>
      <vt:lpstr>Windows Azure Drives</vt:lpstr>
      <vt:lpstr>Windows Azure Drive Capabilities</vt:lpstr>
      <vt:lpstr>Windows Azure Drive Capabilities</vt:lpstr>
      <vt:lpstr>Drive Details</vt:lpstr>
      <vt:lpstr>How Windows Azure Drives Works</vt:lpstr>
      <vt:lpstr>Cloud Drive Client Library Sample</vt:lpstr>
      <vt:lpstr>Failover with Drives</vt:lpstr>
      <vt:lpstr>PowerPoint Presentation</vt:lpstr>
      <vt:lpstr>Table Storage Concepts </vt:lpstr>
      <vt:lpstr>Table Details</vt:lpstr>
      <vt:lpstr>Entity Properties</vt:lpstr>
      <vt:lpstr>No Fixed Schema</vt:lpstr>
      <vt:lpstr>Querying</vt:lpstr>
      <vt:lpstr>Purpose of the PartitionKey</vt:lpstr>
      <vt:lpstr>Partitions and Partition Ranges</vt:lpstr>
      <vt:lpstr>PowerPoint Presentation</vt:lpstr>
      <vt:lpstr>Queue Storage Concepts</vt:lpstr>
      <vt:lpstr>Loosely Coupled Workflow with Queues</vt:lpstr>
      <vt:lpstr>Queue Details</vt:lpstr>
      <vt:lpstr>Queue Details</vt:lpstr>
      <vt:lpstr>Queue’s Reliable Delivery </vt:lpstr>
      <vt:lpstr>Windows Azure Storage Summary</vt:lpstr>
      <vt:lpstr>PowerPoint Presentation</vt:lpstr>
    </vt:vector>
  </TitlesOfParts>
  <Company>Artitudes Design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Storage</dc:title>
  <dc:creator>Greg Flowers</dc:creator>
  <cp:lastModifiedBy>James Conard</cp:lastModifiedBy>
  <cp:revision>142</cp:revision>
  <dcterms:created xsi:type="dcterms:W3CDTF">2011-03-29T16:07:22Z</dcterms:created>
  <dcterms:modified xsi:type="dcterms:W3CDTF">2012-06-16T17:51:08Z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y fmtid="{D5CDD505-2E9C-101B-9397-08002B2CF9AE}" pid="3" name="TaxKeyword">
    <vt:lpwstr/>
  </property>
</Properties>
</file>