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2" r:id="rId6"/>
  </p:sldMasterIdLst>
  <p:notesMasterIdLst>
    <p:notesMasterId r:id="rId40"/>
  </p:notesMasterIdLst>
  <p:handoutMasterIdLst>
    <p:handoutMasterId r:id="rId41"/>
  </p:handoutMasterIdLst>
  <p:sldIdLst>
    <p:sldId id="443" r:id="rId7"/>
    <p:sldId id="444" r:id="rId8"/>
    <p:sldId id="453" r:id="rId9"/>
    <p:sldId id="454" r:id="rId10"/>
    <p:sldId id="455" r:id="rId11"/>
    <p:sldId id="456" r:id="rId12"/>
    <p:sldId id="457" r:id="rId13"/>
    <p:sldId id="458" r:id="rId14"/>
    <p:sldId id="459" r:id="rId15"/>
    <p:sldId id="461" r:id="rId16"/>
    <p:sldId id="460" r:id="rId17"/>
    <p:sldId id="366" r:id="rId18"/>
    <p:sldId id="462" r:id="rId19"/>
    <p:sldId id="368" r:id="rId20"/>
    <p:sldId id="463" r:id="rId21"/>
    <p:sldId id="440" r:id="rId22"/>
    <p:sldId id="471" r:id="rId23"/>
    <p:sldId id="464" r:id="rId24"/>
    <p:sldId id="465" r:id="rId25"/>
    <p:sldId id="466" r:id="rId26"/>
    <p:sldId id="467" r:id="rId27"/>
    <p:sldId id="468" r:id="rId28"/>
    <p:sldId id="439" r:id="rId29"/>
    <p:sldId id="469" r:id="rId30"/>
    <p:sldId id="398" r:id="rId31"/>
    <p:sldId id="438" r:id="rId32"/>
    <p:sldId id="437" r:id="rId33"/>
    <p:sldId id="470" r:id="rId34"/>
    <p:sldId id="425" r:id="rId35"/>
    <p:sldId id="426" r:id="rId36"/>
    <p:sldId id="427" r:id="rId37"/>
    <p:sldId id="428" r:id="rId38"/>
    <p:sldId id="360" r:id="rId39"/>
  </p:sldIdLst>
  <p:sldSz cx="12188825" cy="6858000"/>
  <p:notesSz cx="6858000" cy="9144000"/>
  <p:defaultText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6" autoAdjust="0"/>
    <p:restoredTop sz="93357" autoAdjust="0"/>
  </p:normalViewPr>
  <p:slideViewPr>
    <p:cSldViewPr snapToGrid="0">
      <p:cViewPr varScale="1">
        <p:scale>
          <a:sx n="86" d="100"/>
          <a:sy n="86" d="100"/>
        </p:scale>
        <p:origin x="-912" y="-78"/>
      </p:cViewPr>
      <p:guideLst>
        <p:guide orient="horz" pos="144"/>
        <p:guide orient="horz" pos="1200"/>
        <p:guide orient="horz" pos="2393"/>
        <p:guide orient="horz" pos="3927"/>
        <p:guide orient="horz" pos="1455"/>
        <p:guide orient="horz" pos="912"/>
        <p:guide orient="horz" pos="2997"/>
        <p:guide pos="3830"/>
        <p:guide pos="327"/>
        <p:guide pos="1190"/>
        <p:guide pos="7350"/>
        <p:guide pos="7118"/>
        <p:guide pos="611"/>
        <p:guide pos="1994"/>
        <p:guide pos="6408"/>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6/14/2012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6/14/2012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287"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63" indent="-10582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43"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06" indent="-146826"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082" indent="-115080" algn="l" defTabSz="914287"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717" algn="l" defTabSz="914287" rtl="0" eaLnBrk="1" latinLnBrk="0" hangingPunct="1">
      <a:defRPr sz="1200" kern="1200">
        <a:solidFill>
          <a:schemeClr val="tx1"/>
        </a:solidFill>
        <a:latin typeface="+mn-lt"/>
        <a:ea typeface="+mn-ea"/>
        <a:cs typeface="+mn-cs"/>
      </a:defRPr>
    </a:lvl6pPr>
    <a:lvl7pPr marL="2742861" algn="l" defTabSz="914287" rtl="0" eaLnBrk="1" latinLnBrk="0" hangingPunct="1">
      <a:defRPr sz="1200" kern="1200">
        <a:solidFill>
          <a:schemeClr val="tx1"/>
        </a:solidFill>
        <a:latin typeface="+mn-lt"/>
        <a:ea typeface="+mn-ea"/>
        <a:cs typeface="+mn-cs"/>
      </a:defRPr>
    </a:lvl7pPr>
    <a:lvl8pPr marL="3200005" algn="l" defTabSz="914287" rtl="0" eaLnBrk="1" latinLnBrk="0" hangingPunct="1">
      <a:defRPr sz="1200" kern="1200">
        <a:solidFill>
          <a:schemeClr val="tx1"/>
        </a:solidFill>
        <a:latin typeface="+mn-lt"/>
        <a:ea typeface="+mn-ea"/>
        <a:cs typeface="+mn-cs"/>
      </a:defRPr>
    </a:lvl8pPr>
    <a:lvl9pPr marL="3657148" algn="l" defTabSz="91428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20570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8BBC60-AFCD-45D8-985A-BA4A4057B93A}" type="slidenum">
              <a:rPr lang="en-US" smtClean="0"/>
              <a:pPr/>
              <a:t>14</a:t>
            </a:fld>
            <a:endParaRPr lang="en-US"/>
          </a:p>
        </p:txBody>
      </p:sp>
    </p:spTree>
    <p:extLst>
      <p:ext uri="{BB962C8B-B14F-4D97-AF65-F5344CB8AC3E}">
        <p14:creationId xmlns:p14="http://schemas.microsoft.com/office/powerpoint/2010/main" val="305351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52353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Enable customers to extend their Enterprise Networks into Windows Azure</a:t>
            </a:r>
          </a:p>
          <a:p>
            <a:pPr lvl="1"/>
            <a:r>
              <a:rPr lang="en-US" dirty="0" smtClean="0"/>
              <a:t>Networking on-ramp for migrating existing apps onto Windows Azure</a:t>
            </a:r>
          </a:p>
          <a:p>
            <a:pPr lvl="1"/>
            <a:r>
              <a:rPr lang="en-US" dirty="0" smtClean="0"/>
              <a:t>Support “hybrid” apps that span cloud and on-premises</a:t>
            </a:r>
          </a:p>
          <a:p>
            <a:pPr lvl="1"/>
            <a:endParaRPr lang="en-US" dirty="0" smtClean="0"/>
          </a:p>
          <a:p>
            <a:r>
              <a:rPr lang="en-US" b="1" dirty="0" smtClean="0"/>
              <a:t>Key Features</a:t>
            </a:r>
          </a:p>
          <a:p>
            <a:pPr lvl="1"/>
            <a:r>
              <a:rPr lang="en-US" b="1" dirty="0" smtClean="0"/>
              <a:t>Customer-managed private virtual networks within Windows Azure</a:t>
            </a:r>
          </a:p>
          <a:p>
            <a:pPr lvl="2"/>
            <a:r>
              <a:rPr lang="en-US" dirty="0" smtClean="0"/>
              <a:t>“Bring your own IPv4 addresses”</a:t>
            </a:r>
          </a:p>
          <a:p>
            <a:pPr lvl="2"/>
            <a:r>
              <a:rPr lang="en-US" dirty="0" smtClean="0"/>
              <a:t>Control over placement of Windows Azure Roles within the network</a:t>
            </a:r>
          </a:p>
          <a:p>
            <a:pPr lvl="2"/>
            <a:r>
              <a:rPr lang="en-US" dirty="0" smtClean="0"/>
              <a:t>Stable IPv4 addresses for VMs</a:t>
            </a:r>
          </a:p>
          <a:p>
            <a:pPr lvl="1"/>
            <a:r>
              <a:rPr lang="en-US" b="1" dirty="0" smtClean="0"/>
              <a:t>Hosted VPN Gateway that enables site-to-site connectivity</a:t>
            </a:r>
          </a:p>
          <a:p>
            <a:pPr lvl="2"/>
            <a:r>
              <a:rPr lang="en-US" dirty="0" smtClean="0"/>
              <a:t>Automated provisioning &amp; management</a:t>
            </a:r>
          </a:p>
          <a:p>
            <a:pPr lvl="2"/>
            <a:r>
              <a:rPr lang="en-US" dirty="0" smtClean="0"/>
              <a:t>Support existing on-premises VPN devices</a:t>
            </a:r>
          </a:p>
          <a:p>
            <a:pPr lvl="1"/>
            <a:r>
              <a:rPr lang="en-US" b="1" dirty="0" smtClean="0"/>
              <a:t>BYO on-premise DNS servers</a:t>
            </a:r>
          </a:p>
          <a:p>
            <a:pPr lvl="2"/>
            <a:r>
              <a:rPr lang="en-US" dirty="0" smtClean="0"/>
              <a:t>Enables customers to use their on-premise DNS servers for name resolution</a:t>
            </a:r>
          </a:p>
          <a:p>
            <a:pPr lvl="2"/>
            <a:r>
              <a:rPr lang="en-US" dirty="0" smtClean="0"/>
              <a:t>Enables VMs running in Windows Azure to be joined to  corporate domains running on-premise (use your on-premise Active Directory)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81115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6/14/2012 12:43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4.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5.wdp"/></Relationships>
</file>

<file path=ppt/slideLayouts/_rels/slideLayout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 Id="rId5" Type="http://schemas.microsoft.com/office/2007/relationships/hdphoto" Target="../media/hdphoto6.wdp"/><Relationship Id="rId4"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7.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8.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5"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6" y="4612344"/>
            <a:ext cx="5454333" cy="1144929"/>
          </a:xfrm>
        </p:spPr>
        <p:txBody>
          <a:bodyPr/>
          <a:lstStyle>
            <a:lvl1pPr marL="0" indent="0">
              <a:buFont typeface="Arial" pitchFamily="34" charset="0"/>
              <a:buNone/>
              <a:defRPr sz="2400">
                <a:solidFill>
                  <a:schemeClr val="bg1">
                    <a:alpha val="98000"/>
                  </a:schemeClr>
                </a:solidFill>
                <a:latin typeface="+mj-lt"/>
              </a:defRPr>
            </a:lvl1pPr>
            <a:lvl2pPr marL="460335" indent="0">
              <a:buFont typeface="Arial" pitchFamily="34" charset="0"/>
              <a:buNone/>
              <a:defRPr/>
            </a:lvl2pPr>
            <a:lvl3pPr marL="855593" indent="0">
              <a:buFont typeface="Arial" pitchFamily="34" charset="0"/>
              <a:buNone/>
              <a:defRPr/>
            </a:lvl3pPr>
            <a:lvl4pPr marL="1258784" indent="0">
              <a:buFont typeface="Arial" pitchFamily="34" charset="0"/>
              <a:buNone/>
              <a:defRPr/>
            </a:lvl4pPr>
            <a:lvl5pPr marL="1604828"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5"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3"/>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5"/>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60"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2"/>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50"/>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5"/>
            <a:ext cx="11173090" cy="415484"/>
          </a:xfrm>
          <a:prstGeom prst="rect">
            <a:avLst/>
          </a:prstGeom>
          <a:noFill/>
          <a:ln w="12700">
            <a:noFill/>
            <a:miter lim="800000"/>
            <a:headEnd type="none" w="sm" len="sm"/>
            <a:tailEnd type="none" w="sm" len="sm"/>
          </a:ln>
          <a:effectLst/>
        </p:spPr>
        <p:txBody>
          <a:bodyPr vert="horz" wrap="square" lIns="91417" tIns="45709" rIns="91417" bIns="45709" numCol="1" anchor="t" anchorCtr="0" compatLnSpc="1">
            <a:prstTxWarp prst="textNoShape">
              <a:avLst/>
            </a:prstTxWarp>
            <a:spAutoFit/>
          </a:bodyPr>
          <a:lstStyle/>
          <a:p>
            <a:pPr algn="ctr" defTabSz="914023"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23"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2"/>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2"/>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28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3"/>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1"/>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35" indent="-460335">
              <a:buClr>
                <a:srgbClr val="FFFFFF"/>
              </a:buClr>
              <a:buSzPct val="70000"/>
              <a:buFontTx/>
              <a:buBlip>
                <a:blip r:embed="rId2"/>
              </a:buBlip>
              <a:defRPr>
                <a:gradFill>
                  <a:gsLst>
                    <a:gs pos="0">
                      <a:srgbClr val="FFFFFF"/>
                    </a:gs>
                    <a:gs pos="86000">
                      <a:srgbClr val="FFFFFF"/>
                    </a:gs>
                  </a:gsLst>
                  <a:lin ang="5400000" scaled="0"/>
                </a:gradFill>
              </a:defRPr>
            </a:lvl1pPr>
            <a:lvl2pPr marL="855593" indent="-395256">
              <a:buClr>
                <a:srgbClr val="FFFFFF"/>
              </a:buClr>
              <a:buSzPct val="70000"/>
              <a:buFontTx/>
              <a:buBlip>
                <a:blip r:embed="rId2"/>
              </a:buBlip>
              <a:defRPr>
                <a:gradFill>
                  <a:gsLst>
                    <a:gs pos="0">
                      <a:srgbClr val="FFFFFF"/>
                    </a:gs>
                    <a:gs pos="86000">
                      <a:srgbClr val="FFFFFF"/>
                    </a:gs>
                  </a:gsLst>
                  <a:lin ang="5400000" scaled="0"/>
                </a:gradFill>
              </a:defRPr>
            </a:lvl2pPr>
            <a:lvl3pPr marL="1258784" indent="-403191">
              <a:buClr>
                <a:srgbClr val="FFFFFF"/>
              </a:buClr>
              <a:buSzPct val="70000"/>
              <a:buFontTx/>
              <a:buBlip>
                <a:blip r:embed="rId2"/>
              </a:buBlip>
              <a:defRPr>
                <a:gradFill>
                  <a:gsLst>
                    <a:gs pos="0">
                      <a:srgbClr val="FFFFFF"/>
                    </a:gs>
                    <a:gs pos="86000">
                      <a:srgbClr val="FFFFFF"/>
                    </a:gs>
                  </a:gsLst>
                  <a:lin ang="5400000" scaled="0"/>
                </a:gradFill>
              </a:defRPr>
            </a:lvl3pPr>
            <a:lvl4pPr marL="1604828" indent="-346046">
              <a:buClr>
                <a:srgbClr val="FFFFFF"/>
              </a:buClr>
              <a:buSzPct val="70000"/>
              <a:buFontTx/>
              <a:buBlip>
                <a:blip r:embed="rId2"/>
              </a:buBlip>
              <a:defRPr>
                <a:gradFill>
                  <a:gsLst>
                    <a:gs pos="0">
                      <a:srgbClr val="FFFFFF"/>
                    </a:gs>
                    <a:gs pos="86000">
                      <a:srgbClr val="FFFFFF"/>
                    </a:gs>
                  </a:gsLst>
                  <a:lin ang="5400000" scaled="0"/>
                </a:gradFill>
              </a:defRPr>
            </a:lvl4pPr>
            <a:lvl5pPr marL="1941351" indent="-33652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1" tIns="76189" rIns="152381" bIns="76189"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2"/>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6"/>
          <p:cNvSpPr txBox="1"/>
          <p:nvPr userDrawn="1"/>
        </p:nvSpPr>
        <p:spPr>
          <a:xfrm>
            <a:off x="4125895" y="6578272"/>
            <a:ext cx="3937040" cy="169277"/>
          </a:xfrm>
          <a:prstGeom prst="rect">
            <a:avLst/>
          </a:prstGeom>
          <a:noFill/>
        </p:spPr>
        <p:txBody>
          <a:bodyPr wrap="none" lIns="0" tIns="0" rIns="0" bIns="0" rtlCol="0" anchor="ctr">
            <a:spAutoFit/>
          </a:bodyPr>
          <a:lstStyle/>
          <a:p>
            <a:pPr algn="ctr"/>
            <a:r>
              <a:rPr lang="en-US" sz="1100" b="0" spc="151"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788528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784" indent="-4031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28" indent="-3460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351" indent="-33652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86553437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5823964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3738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1764845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746302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extLst>
      <p:ext uri="{BB962C8B-B14F-4D97-AF65-F5344CB8AC3E}">
        <p14:creationId xmlns:p14="http://schemas.microsoft.com/office/powerpoint/2010/main" val="40488473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600427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0754603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8395563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17" indent="-342871">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71" indent="-342871">
              <a:spcBef>
                <a:spcPts val="0"/>
              </a:spcBef>
              <a:spcAft>
                <a:spcPts val="400"/>
              </a:spcAft>
              <a:buFont typeface="Arial" pitchFamily="34" charset="0"/>
              <a:buChar char="•"/>
              <a:defRPr/>
            </a:lvl5pPr>
            <a:lvl6pPr marL="1033376" indent="-342871">
              <a:buFont typeface="Arial" pitchFamily="34" charset="0"/>
              <a:buChar char="•"/>
              <a:defRPr sz="2400">
                <a:gradFill>
                  <a:gsLst>
                    <a:gs pos="0">
                      <a:srgbClr val="595959"/>
                    </a:gs>
                    <a:gs pos="86000">
                      <a:srgbClr val="595959"/>
                    </a:gs>
                  </a:gsLst>
                  <a:lin ang="5400000" scaled="0"/>
                </a:gradFill>
              </a:defRPr>
            </a:lvl6pPr>
            <a:lvl7pPr marL="1255608" indent="-225406">
              <a:defRPr>
                <a:gradFill>
                  <a:gsLst>
                    <a:gs pos="0">
                      <a:srgbClr val="595959"/>
                    </a:gs>
                    <a:gs pos="86000">
                      <a:srgbClr val="595959"/>
                    </a:gs>
                  </a:gsLst>
                  <a:lin ang="5400000" scaled="0"/>
                </a:gradFill>
              </a:defRPr>
            </a:lvl7pPr>
            <a:lvl8pPr marL="1487364" indent="-231755">
              <a:defRPr>
                <a:gradFill>
                  <a:gsLst>
                    <a:gs pos="0">
                      <a:srgbClr val="595959"/>
                    </a:gs>
                    <a:gs pos="86000">
                      <a:srgbClr val="595959"/>
                    </a:gs>
                  </a:gsLst>
                  <a:lin ang="5400000" scaled="0"/>
                </a:gradFill>
              </a:defRPr>
            </a:lvl8pPr>
          </a:lstStyle>
          <a:p>
            <a:pPr marL="346046" lvl="0" indent="-346046" algn="l" defTabSz="914287" rtl="0" eaLnBrk="1" latinLnBrk="0" hangingPunct="1">
              <a:lnSpc>
                <a:spcPct val="90000"/>
              </a:lnSpc>
              <a:spcBef>
                <a:spcPct val="20000"/>
              </a:spcBef>
              <a:buSzPct val="90000"/>
              <a:buFont typeface="Arial" pitchFamily="34" charset="0"/>
              <a:buChar char="•"/>
            </a:pPr>
            <a:r>
              <a:rPr lang="en-US" smtClean="0"/>
              <a:t>Click to edit Master text styles</a:t>
            </a:r>
          </a:p>
          <a:p>
            <a:pPr marL="346046" lvl="1" indent="-346046" algn="l" defTabSz="914287" rtl="0" eaLnBrk="1" latinLnBrk="0" hangingPunct="1">
              <a:lnSpc>
                <a:spcPct val="90000"/>
              </a:lnSpc>
              <a:spcBef>
                <a:spcPct val="20000"/>
              </a:spcBef>
              <a:buSzPct val="90000"/>
              <a:buFont typeface="Arial" pitchFamily="34" charset="0"/>
              <a:buChar char="•"/>
            </a:pPr>
            <a:r>
              <a:rPr lang="en-US" smtClean="0"/>
              <a:t>Second level</a:t>
            </a:r>
          </a:p>
          <a:p>
            <a:pPr marL="346046" lvl="2" indent="-346046" algn="l" defTabSz="914287" rtl="0" eaLnBrk="1" latinLnBrk="0" hangingPunct="1">
              <a:lnSpc>
                <a:spcPct val="90000"/>
              </a:lnSpc>
              <a:spcBef>
                <a:spcPct val="20000"/>
              </a:spcBef>
              <a:buSzPct val="90000"/>
              <a:buFont typeface="Arial" pitchFamily="34" charset="0"/>
              <a:buChar char="•"/>
            </a:pPr>
            <a:r>
              <a:rPr lang="en-US" smtClean="0"/>
              <a:t>Third level</a:t>
            </a:r>
          </a:p>
          <a:p>
            <a:pPr marL="346046" lvl="3" indent="-346046" algn="l" defTabSz="914287" rtl="0" eaLnBrk="1" latinLnBrk="0" hangingPunct="1">
              <a:lnSpc>
                <a:spcPct val="90000"/>
              </a:lnSpc>
              <a:spcBef>
                <a:spcPct val="20000"/>
              </a:spcBef>
              <a:buSzPct val="90000"/>
              <a:buFont typeface="Arial" pitchFamily="34" charset="0"/>
              <a:buChar char="•"/>
            </a:pPr>
            <a:r>
              <a:rPr lang="en-US" smtClean="0"/>
              <a:t>Fourth level</a:t>
            </a:r>
          </a:p>
          <a:p>
            <a:pPr marL="346046" lvl="4" indent="-346046" algn="l" defTabSz="91428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125287376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682231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16842939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57854438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185770382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2012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82239380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95308336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836947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4059993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8562784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61" indent="-45716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47" indent="-45716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881" indent="-34287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236" indent="-342871">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642" indent="-342871">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84" lvl="0" indent="-341284" algn="l" defTabSz="914287" rtl="0" eaLnBrk="1" latinLnBrk="0" hangingPunct="1">
              <a:lnSpc>
                <a:spcPct val="90000"/>
              </a:lnSpc>
              <a:spcBef>
                <a:spcPct val="20000"/>
              </a:spcBef>
              <a:buSzPct val="80000"/>
              <a:buFont typeface="Arial" pitchFamily="34" charset="0"/>
              <a:buChar char="•"/>
            </a:pPr>
            <a:r>
              <a:rPr lang="en-US" smtClean="0"/>
              <a:t>Click to edit Master text styles</a:t>
            </a:r>
          </a:p>
          <a:p>
            <a:pPr marL="341284" lvl="1" indent="-341284" algn="l" defTabSz="914287" rtl="0" eaLnBrk="1" latinLnBrk="0" hangingPunct="1">
              <a:lnSpc>
                <a:spcPct val="90000"/>
              </a:lnSpc>
              <a:spcBef>
                <a:spcPct val="20000"/>
              </a:spcBef>
              <a:buSzPct val="80000"/>
              <a:buFont typeface="Arial" pitchFamily="34" charset="0"/>
              <a:buChar char="•"/>
            </a:pPr>
            <a:r>
              <a:rPr lang="en-US" smtClean="0"/>
              <a:t>Second level</a:t>
            </a:r>
          </a:p>
          <a:p>
            <a:pPr marL="341284" lvl="2" indent="-341284" algn="l" defTabSz="914287" rtl="0" eaLnBrk="1" latinLnBrk="0" hangingPunct="1">
              <a:lnSpc>
                <a:spcPct val="90000"/>
              </a:lnSpc>
              <a:spcBef>
                <a:spcPct val="20000"/>
              </a:spcBef>
              <a:buSzPct val="80000"/>
              <a:buFont typeface="Arial" pitchFamily="34" charset="0"/>
              <a:buChar char="•"/>
            </a:pPr>
            <a:r>
              <a:rPr lang="en-US" smtClean="0"/>
              <a:t>Third level</a:t>
            </a:r>
          </a:p>
          <a:p>
            <a:pPr marL="341284" lvl="3" indent="-341284" algn="l" defTabSz="914287" rtl="0" eaLnBrk="1" latinLnBrk="0" hangingPunct="1">
              <a:lnSpc>
                <a:spcPct val="90000"/>
              </a:lnSpc>
              <a:spcBef>
                <a:spcPct val="20000"/>
              </a:spcBef>
              <a:buSzPct val="80000"/>
              <a:buFont typeface="Arial" pitchFamily="34" charset="0"/>
              <a:buChar char="•"/>
            </a:pPr>
            <a:r>
              <a:rPr lang="en-US" smtClean="0"/>
              <a:t>Fourth level</a:t>
            </a:r>
          </a:p>
          <a:p>
            <a:pPr marL="341284" lvl="4" indent="-341284" algn="l" defTabSz="91428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4_Title and Conten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a:xfrm>
            <a:off x="609441" y="1482257"/>
            <a:ext cx="10969943" cy="2000548"/>
          </a:xfrm>
        </p:spPr>
        <p:txBody>
          <a:bodyPr/>
          <a:lstStyle>
            <a:lvl1pPr>
              <a:defRPr b="0" i="0">
                <a:solidFill>
                  <a:schemeClr val="tx1">
                    <a:lumMod val="65000"/>
                    <a:lumOff val="35000"/>
                  </a:schemeClr>
                </a:solidFill>
                <a:latin typeface="Segoe"/>
                <a:cs typeface="Segoe"/>
              </a:defRPr>
            </a:lvl1pPr>
            <a:lvl2pPr>
              <a:defRPr b="0" i="0">
                <a:solidFill>
                  <a:schemeClr val="tx1">
                    <a:lumMod val="65000"/>
                    <a:lumOff val="35000"/>
                  </a:schemeClr>
                </a:solidFill>
                <a:latin typeface="Segoe"/>
                <a:cs typeface="Segoe"/>
              </a:defRPr>
            </a:lvl2pPr>
            <a:lvl3pPr>
              <a:defRPr b="0" i="0">
                <a:solidFill>
                  <a:schemeClr val="tx1">
                    <a:lumMod val="65000"/>
                    <a:lumOff val="35000"/>
                  </a:schemeClr>
                </a:solidFill>
                <a:latin typeface="Segoe"/>
                <a:cs typeface="Segoe"/>
              </a:defRPr>
            </a:lvl3pPr>
            <a:lvl4pPr>
              <a:defRPr b="0" i="0">
                <a:solidFill>
                  <a:schemeClr val="tx1">
                    <a:lumMod val="65000"/>
                    <a:lumOff val="35000"/>
                  </a:schemeClr>
                </a:solidFill>
                <a:latin typeface="Segoe"/>
                <a:cs typeface="Segoe"/>
              </a:defRPr>
            </a:lvl4pPr>
            <a:lvl5pPr>
              <a:defRPr b="0" i="0">
                <a:solidFill>
                  <a:schemeClr val="tx1">
                    <a:lumMod val="65000"/>
                    <a:lumOff val="35000"/>
                  </a:schemeClr>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81295" y="6363220"/>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B6F15528-21DE-4FAA-801E-634DDDAF4B2B}" type="slidenum">
              <a:rPr lang="en-US" sz="2400" smtClean="0">
                <a:solidFill>
                  <a:srgbClr val="292929">
                    <a:lumMod val="95000"/>
                    <a:lumOff val="5000"/>
                  </a:srgbClr>
                </a:solidFill>
              </a:rPr>
              <a:pPr defTabSz="1218987"/>
              <a:t>‹#›</a:t>
            </a:fld>
            <a:endParaRPr lang="en-US" sz="2400">
              <a:solidFill>
                <a:srgbClr val="292929">
                  <a:lumMod val="95000"/>
                  <a:lumOff val="5000"/>
                </a:srgbClr>
              </a:solidFill>
            </a:endParaRPr>
          </a:p>
        </p:txBody>
      </p:sp>
    </p:spTree>
    <p:extLst>
      <p:ext uri="{BB962C8B-B14F-4D97-AF65-F5344CB8AC3E}">
        <p14:creationId xmlns:p14="http://schemas.microsoft.com/office/powerpoint/2010/main" val="4210237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pPr defTabSz="1218987"/>
            <a:fld id="{1C24C1D7-E85D-3D41-874A-BD44A6CAB932}" type="slidenum">
              <a:rPr lang="en-US" sz="2400" smtClean="0">
                <a:solidFill>
                  <a:srgbClr val="292929">
                    <a:lumMod val="95000"/>
                    <a:lumOff val="5000"/>
                  </a:srgbClr>
                </a:solidFill>
              </a:rPr>
              <a:pPr defTabSz="1218987"/>
              <a:t>‹#›</a:t>
            </a:fld>
            <a:endParaRPr lang="en-US" sz="2400" dirty="0">
              <a:solidFill>
                <a:srgbClr val="292929">
                  <a:lumMod val="95000"/>
                  <a:lumOff val="5000"/>
                </a:srgbClr>
              </a:solidFill>
            </a:endParaRPr>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73512716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pPr defTabSz="1218987"/>
            <a:fld id="{B6F15528-21DE-4FAA-801E-634DDDAF4B2B}" type="slidenum">
              <a:rPr lang="en-US" sz="2400" smtClean="0"/>
              <a:pPr defTabSz="1218987"/>
              <a:t>‹#›</a:t>
            </a:fld>
            <a:endParaRPr lang="en-US" sz="2400"/>
          </a:p>
        </p:txBody>
      </p:sp>
    </p:spTree>
    <p:extLst>
      <p:ext uri="{BB962C8B-B14F-4D97-AF65-F5344CB8AC3E}">
        <p14:creationId xmlns:p14="http://schemas.microsoft.com/office/powerpoint/2010/main" val="152773830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10255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71" y="6372548"/>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3"/>
            <a:ext cx="6945312" cy="1241879"/>
          </a:xfrm>
        </p:spPr>
        <p:txBody>
          <a:bodyPr lIns="182864" tIns="182864" anchor="ctr" anchorCtr="0"/>
          <a:lstStyle>
            <a:lvl1pPr marL="574627" indent="-571452">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46" indent="-342871">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287" rtl="0" eaLnBrk="1" latinLnBrk="0" hangingPunct="1">
              <a:lnSpc>
                <a:spcPct val="90000"/>
              </a:lnSpc>
              <a:spcBef>
                <a:spcPts val="0"/>
              </a:spcBef>
              <a:spcAft>
                <a:spcPts val="900"/>
              </a:spcAft>
              <a:buSzPct val="80000"/>
            </a:pPr>
            <a:r>
              <a:rPr lang="en-US" smtClean="0"/>
              <a:t>Click to edit Master text styles</a:t>
            </a:r>
          </a:p>
          <a:p>
            <a:pPr marL="3175" lvl="1" indent="0" algn="l" defTabSz="914287"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99" tIns="41149" rIns="82299" bIns="41149" numCol="1" anchor="t" anchorCtr="0" compatLnSpc="1">
            <a:prstTxWarp prst="textNoShape">
              <a:avLst/>
            </a:prstTxWarp>
          </a:bodyPr>
          <a:lstStyle/>
          <a:p>
            <a:pPr lvl="0" defTabSz="1218885"/>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2"/>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4"/>
            <a:ext cx="4205289" cy="461665"/>
          </a:xfrm>
        </p:spPr>
        <p:txBody>
          <a:bodyPr>
            <a:noAutofit/>
          </a:bodyPr>
          <a:lstStyle>
            <a:lvl1pPr marL="0" indent="0" algn="l" defTabSz="914287"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7" y="4160521"/>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8"/>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35" indent="-460335" algn="l" defTabSz="914287"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593" indent="-395256" algn="l" defTabSz="914287"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784" indent="-403191" algn="l" defTabSz="91428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28" indent="-346046"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351" indent="-336522" algn="l" defTabSz="914287"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3"/>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82357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5" y="2234115"/>
            <a:ext cx="11368085" cy="1359196"/>
          </a:xfrm>
        </p:spPr>
        <p:txBody>
          <a:bodyPr/>
          <a:lstStyle/>
          <a:p>
            <a:r>
              <a:rPr lang="en-US" dirty="0" smtClean="0"/>
              <a:t>Windows Azure Virtual Networks</a:t>
            </a:r>
            <a:endParaRPr lang="en-US" dirty="0"/>
          </a:p>
        </p:txBody>
      </p:sp>
      <p:sp>
        <p:nvSpPr>
          <p:cNvPr id="5" name="Text Placeholder 4"/>
          <p:cNvSpPr>
            <a:spLocks noGrp="1"/>
          </p:cNvSpPr>
          <p:nvPr>
            <p:ph type="body" sz="quarter" idx="11"/>
          </p:nvPr>
        </p:nvSpPr>
        <p:spPr/>
        <p:txBody>
          <a:bodyPr/>
          <a:lstStyle/>
          <a:p>
            <a:r>
              <a:rPr lang="en-US" dirty="0" smtClean="0"/>
              <a:t>Speaker</a:t>
            </a:r>
          </a:p>
          <a:p>
            <a:r>
              <a:rPr lang="en-US" dirty="0" smtClean="0"/>
              <a:t>Title</a:t>
            </a:r>
          </a:p>
          <a:p>
            <a:r>
              <a:rPr lang="en-US" dirty="0" smtClean="0"/>
              <a:t>Microsoft Corporation</a:t>
            </a:r>
            <a:endParaRPr lang="en-US" dirty="0"/>
          </a:p>
        </p:txBody>
      </p:sp>
    </p:spTree>
    <p:extLst>
      <p:ext uri="{BB962C8B-B14F-4D97-AF65-F5344CB8AC3E}">
        <p14:creationId xmlns:p14="http://schemas.microsoft.com/office/powerpoint/2010/main" val="2075157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Scenarios</a:t>
            </a:r>
          </a:p>
        </p:txBody>
      </p:sp>
      <p:sp>
        <p:nvSpPr>
          <p:cNvPr id="3" name="Rectangle 2"/>
          <p:cNvSpPr/>
          <p:nvPr/>
        </p:nvSpPr>
        <p:spPr bwMode="auto">
          <a:xfrm>
            <a:off x="519113" y="1168590"/>
            <a:ext cx="5293858" cy="55135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Windows Azure DNS Scenarios</a:t>
            </a: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6374266" y="1168592"/>
            <a:ext cx="5293858" cy="5513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defTabSz="914023" fontAlgn="base">
              <a:spcBef>
                <a:spcPct val="0"/>
              </a:spcBef>
              <a:spcAft>
                <a:spcPct val="0"/>
              </a:spcAft>
            </a:pPr>
            <a:r>
              <a:rPr lang="en-US" sz="2300" dirty="0" smtClean="0">
                <a:gradFill>
                  <a:gsLst>
                    <a:gs pos="0">
                      <a:srgbClr val="FFFFFF"/>
                    </a:gs>
                    <a:gs pos="100000">
                      <a:srgbClr val="FFFFFF"/>
                    </a:gs>
                  </a:gsLst>
                  <a:lin ang="5400000" scaled="0"/>
                </a:gradFill>
              </a:rPr>
              <a:t>Use </a:t>
            </a:r>
            <a:r>
              <a:rPr lang="en-US" sz="2300" dirty="0">
                <a:gradFill>
                  <a:gsLst>
                    <a:gs pos="0">
                      <a:srgbClr val="FFFFFF"/>
                    </a:gs>
                    <a:gs pos="100000">
                      <a:srgbClr val="FFFFFF"/>
                    </a:gs>
                  </a:gsLst>
                  <a:lin ang="5400000" scaled="0"/>
                </a:gradFill>
              </a:rPr>
              <a:t>y</a:t>
            </a:r>
            <a:r>
              <a:rPr lang="en-US" sz="2300" dirty="0" smtClean="0">
                <a:gradFill>
                  <a:gsLst>
                    <a:gs pos="0">
                      <a:srgbClr val="FFFFFF"/>
                    </a:gs>
                    <a:gs pos="100000">
                      <a:srgbClr val="FFFFFF"/>
                    </a:gs>
                  </a:gsLst>
                  <a:lin ang="5400000" scaled="0"/>
                </a:gradFill>
              </a:rPr>
              <a:t>our own DNS </a:t>
            </a:r>
            <a:r>
              <a:rPr lang="en-US" sz="2300" dirty="0">
                <a:gradFill>
                  <a:gsLst>
                    <a:gs pos="0">
                      <a:srgbClr val="FFFFFF"/>
                    </a:gs>
                    <a:gs pos="100000">
                      <a:srgbClr val="FFFFFF"/>
                    </a:gs>
                  </a:gsLst>
                  <a:lin ang="5400000" scaled="0"/>
                </a:gradFill>
              </a:rPr>
              <a:t>Scenarios</a:t>
            </a:r>
          </a:p>
        </p:txBody>
      </p:sp>
      <p:sp>
        <p:nvSpPr>
          <p:cNvPr id="5" name="Rectangle 4"/>
          <p:cNvSpPr/>
          <p:nvPr/>
        </p:nvSpPr>
        <p:spPr bwMode="auto">
          <a:xfrm>
            <a:off x="519113"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A</a:t>
            </a:r>
            <a:r>
              <a:rPr lang="en-US" sz="1500" dirty="0">
                <a:solidFill>
                  <a:schemeClr val="tx2">
                    <a:lumMod val="50000"/>
                    <a:alpha val="99000"/>
                  </a:schemeClr>
                </a:solidFill>
              </a:rPr>
              <a:t>. Client-server applications using persistent VMs</a:t>
            </a:r>
          </a:p>
        </p:txBody>
      </p:sp>
      <p:sp>
        <p:nvSpPr>
          <p:cNvPr id="6" name="Rectangle 5"/>
          <p:cNvSpPr/>
          <p:nvPr/>
        </p:nvSpPr>
        <p:spPr bwMode="auto">
          <a:xfrm>
            <a:off x="519113"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B</a:t>
            </a:r>
            <a:r>
              <a:rPr lang="en-US" sz="1500" dirty="0">
                <a:solidFill>
                  <a:schemeClr val="tx2">
                    <a:lumMod val="50000"/>
                    <a:alpha val="99000"/>
                  </a:schemeClr>
                </a:solidFill>
              </a:rPr>
              <a:t>. Stateless roles with persistent VMs</a:t>
            </a:r>
          </a:p>
        </p:txBody>
      </p:sp>
      <p:sp>
        <p:nvSpPr>
          <p:cNvPr id="7" name="Rectangle 6"/>
          <p:cNvSpPr/>
          <p:nvPr/>
        </p:nvSpPr>
        <p:spPr bwMode="auto">
          <a:xfrm>
            <a:off x="6374266" y="1719945"/>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C</a:t>
            </a:r>
            <a:r>
              <a:rPr lang="en-US" sz="1500" dirty="0">
                <a:solidFill>
                  <a:schemeClr val="tx2">
                    <a:lumMod val="50000"/>
                    <a:alpha val="99000"/>
                  </a:schemeClr>
                </a:solidFill>
              </a:rPr>
              <a:t>. Hybrid connectivity with on-premise (DNS on-premise)</a:t>
            </a:r>
          </a:p>
        </p:txBody>
      </p:sp>
      <p:sp>
        <p:nvSpPr>
          <p:cNvPr id="8" name="Rectangle 7"/>
          <p:cNvSpPr/>
          <p:nvPr/>
        </p:nvSpPr>
        <p:spPr bwMode="auto">
          <a:xfrm>
            <a:off x="6374266" y="3973287"/>
            <a:ext cx="5293858" cy="22533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t" anchorCtr="0" compatLnSpc="1">
            <a:prstTxWarp prst="textNoShape">
              <a:avLst/>
            </a:prstTxWarp>
          </a:bodyPr>
          <a:lstStyle/>
          <a:p>
            <a:pPr defTabSz="914023" fontAlgn="base">
              <a:spcBef>
                <a:spcPct val="0"/>
              </a:spcBef>
              <a:spcAft>
                <a:spcPct val="0"/>
              </a:spcAft>
            </a:pPr>
            <a:r>
              <a:rPr lang="en-US" sz="1500" b="1" dirty="0">
                <a:solidFill>
                  <a:schemeClr val="tx2">
                    <a:lumMod val="50000"/>
                    <a:alpha val="99000"/>
                  </a:schemeClr>
                </a:solidFill>
              </a:rPr>
              <a:t>D</a:t>
            </a:r>
            <a:r>
              <a:rPr lang="en-US" sz="1500" dirty="0">
                <a:solidFill>
                  <a:schemeClr val="tx2">
                    <a:lumMod val="50000"/>
                    <a:alpha val="99000"/>
                  </a:schemeClr>
                </a:solidFill>
              </a:rPr>
              <a:t>. SharePoint with custom DNS (persistent VM)</a:t>
            </a:r>
          </a:p>
        </p:txBody>
      </p:sp>
      <p:sp>
        <p:nvSpPr>
          <p:cNvPr id="13" name="Freeform 53"/>
          <p:cNvSpPr>
            <a:spLocks noEditPoints="1"/>
          </p:cNvSpPr>
          <p:nvPr/>
        </p:nvSpPr>
        <p:spPr bwMode="black">
          <a:xfrm>
            <a:off x="682695" y="2534016"/>
            <a:ext cx="771267" cy="87040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2" name="Group 11"/>
          <p:cNvGrpSpPr/>
          <p:nvPr/>
        </p:nvGrpSpPr>
        <p:grpSpPr>
          <a:xfrm>
            <a:off x="1943729" y="2342815"/>
            <a:ext cx="914400" cy="1252807"/>
            <a:chOff x="1889125" y="2338073"/>
            <a:chExt cx="914400" cy="1252807"/>
          </a:xfrm>
        </p:grpSpPr>
        <p:sp>
          <p:nvSpPr>
            <p:cNvPr id="14" name="Rectangle 13"/>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5" name="Rectangle 14"/>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Reporting Service</a:t>
              </a:r>
            </a:p>
          </p:txBody>
        </p:sp>
      </p:grpSp>
      <p:grpSp>
        <p:nvGrpSpPr>
          <p:cNvPr id="17" name="Group 16"/>
          <p:cNvGrpSpPr/>
          <p:nvPr/>
        </p:nvGrpSpPr>
        <p:grpSpPr>
          <a:xfrm>
            <a:off x="3347898" y="2342815"/>
            <a:ext cx="914400" cy="1252807"/>
            <a:chOff x="1889125" y="2338073"/>
            <a:chExt cx="914400" cy="1252807"/>
          </a:xfrm>
        </p:grpSpPr>
        <p:sp>
          <p:nvSpPr>
            <p:cNvPr id="18" name="Rectangle 17"/>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19" name="Rectangle 18"/>
            <p:cNvSpPr/>
            <p:nvPr/>
          </p:nvSpPr>
          <p:spPr bwMode="auto">
            <a:xfrm>
              <a:off x="1924731" y="2438399"/>
              <a:ext cx="843189" cy="673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Analysis Service</a:t>
              </a:r>
            </a:p>
          </p:txBody>
        </p:sp>
      </p:grpSp>
      <p:grpSp>
        <p:nvGrpSpPr>
          <p:cNvPr id="20" name="Group 19"/>
          <p:cNvGrpSpPr/>
          <p:nvPr/>
        </p:nvGrpSpPr>
        <p:grpSpPr>
          <a:xfrm>
            <a:off x="4752067" y="2342815"/>
            <a:ext cx="914400" cy="1252807"/>
            <a:chOff x="1889125" y="2338073"/>
            <a:chExt cx="914400" cy="1252807"/>
          </a:xfrm>
        </p:grpSpPr>
        <p:sp>
          <p:nvSpPr>
            <p:cNvPr id="21" name="Rectangle 20"/>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22" name="Flowchart: Magnetic Disk 21"/>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cxnSp>
        <p:nvCxnSpPr>
          <p:cNvPr id="23" name="Straight Arrow Connector 22"/>
          <p:cNvCxnSpPr/>
          <p:nvPr/>
        </p:nvCxnSpPr>
        <p:spPr>
          <a:xfrm flipH="1">
            <a:off x="1472189"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840752"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262298" y="2969216"/>
            <a:ext cx="507147"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765542" y="4716892"/>
            <a:ext cx="605568" cy="1079747"/>
            <a:chOff x="765542" y="4542715"/>
            <a:chExt cx="605567" cy="1079746"/>
          </a:xfrm>
        </p:grpSpPr>
        <p:grpSp>
          <p:nvGrpSpPr>
            <p:cNvPr id="24" name="Group 23"/>
            <p:cNvGrpSpPr/>
            <p:nvPr/>
          </p:nvGrpSpPr>
          <p:grpSpPr>
            <a:xfrm>
              <a:off x="813433" y="4542715"/>
              <a:ext cx="509785" cy="856592"/>
              <a:chOff x="570090" y="4803979"/>
              <a:chExt cx="509785" cy="856592"/>
            </a:xfrm>
          </p:grpSpPr>
          <p:sp>
            <p:nvSpPr>
              <p:cNvPr id="28"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31" name="Rectangle 30"/>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grpSp>
        <p:nvGrpSpPr>
          <p:cNvPr id="33" name="Group 32"/>
          <p:cNvGrpSpPr/>
          <p:nvPr/>
        </p:nvGrpSpPr>
        <p:grpSpPr>
          <a:xfrm>
            <a:off x="2504884" y="4397483"/>
            <a:ext cx="1757416" cy="548640"/>
            <a:chOff x="1889125" y="2338073"/>
            <a:chExt cx="914400" cy="548640"/>
          </a:xfrm>
        </p:grpSpPr>
        <p:sp>
          <p:nvSpPr>
            <p:cNvPr id="34" name="Rectangle 33"/>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5" name="Rectangle 34"/>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1</a:t>
              </a:r>
            </a:p>
          </p:txBody>
        </p:sp>
      </p:grpSp>
      <p:grpSp>
        <p:nvGrpSpPr>
          <p:cNvPr id="36" name="Group 35"/>
          <p:cNvGrpSpPr/>
          <p:nvPr/>
        </p:nvGrpSpPr>
        <p:grpSpPr>
          <a:xfrm>
            <a:off x="2504884" y="4999580"/>
            <a:ext cx="1757416" cy="548640"/>
            <a:chOff x="1889125" y="2338073"/>
            <a:chExt cx="914400" cy="548640"/>
          </a:xfrm>
        </p:grpSpPr>
        <p:sp>
          <p:nvSpPr>
            <p:cNvPr id="37" name="Rectangle 36"/>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38" name="Rectangle 37"/>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2</a:t>
              </a:r>
            </a:p>
          </p:txBody>
        </p:sp>
      </p:grpSp>
      <p:grpSp>
        <p:nvGrpSpPr>
          <p:cNvPr id="39" name="Group 38"/>
          <p:cNvGrpSpPr/>
          <p:nvPr/>
        </p:nvGrpSpPr>
        <p:grpSpPr>
          <a:xfrm>
            <a:off x="2504884" y="5601677"/>
            <a:ext cx="1757416" cy="548640"/>
            <a:chOff x="1889125" y="2338073"/>
            <a:chExt cx="914400" cy="548640"/>
          </a:xfrm>
        </p:grpSpPr>
        <p:sp>
          <p:nvSpPr>
            <p:cNvPr id="40" name="Rectangle 39"/>
            <p:cNvSpPr/>
            <p:nvPr/>
          </p:nvSpPr>
          <p:spPr bwMode="auto">
            <a:xfrm>
              <a:off x="1889125" y="2338073"/>
              <a:ext cx="91440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IIS Web Application</a:t>
              </a:r>
            </a:p>
          </p:txBody>
        </p:sp>
        <p:sp>
          <p:nvSpPr>
            <p:cNvPr id="41" name="Rectangle 40"/>
            <p:cNvSpPr/>
            <p:nvPr/>
          </p:nvSpPr>
          <p:spPr bwMode="auto">
            <a:xfrm>
              <a:off x="1924731" y="2573183"/>
              <a:ext cx="843189" cy="2671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Web Role 3</a:t>
              </a:r>
            </a:p>
          </p:txBody>
        </p:sp>
      </p:grpSp>
      <p:grpSp>
        <p:nvGrpSpPr>
          <p:cNvPr id="42" name="Group 41"/>
          <p:cNvGrpSpPr/>
          <p:nvPr/>
        </p:nvGrpSpPr>
        <p:grpSpPr>
          <a:xfrm>
            <a:off x="4752067" y="4647499"/>
            <a:ext cx="914400" cy="1252807"/>
            <a:chOff x="1889125" y="2338073"/>
            <a:chExt cx="914400" cy="1252807"/>
          </a:xfrm>
        </p:grpSpPr>
        <p:sp>
          <p:nvSpPr>
            <p:cNvPr id="43" name="Rectangle 42"/>
            <p:cNvSpPr/>
            <p:nvPr/>
          </p:nvSpPr>
          <p:spPr bwMode="auto">
            <a:xfrm>
              <a:off x="1889125" y="2338073"/>
              <a:ext cx="914400" cy="125280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gradFill>
                    <a:gsLst>
                      <a:gs pos="0">
                        <a:srgbClr val="FFFFFF"/>
                      </a:gs>
                      <a:gs pos="100000">
                        <a:srgbClr val="FFFFFF"/>
                      </a:gs>
                    </a:gsLst>
                    <a:lin ang="5400000" scaled="0"/>
                  </a:gradFill>
                </a:rPr>
                <a:t>Persistent VM Role</a:t>
              </a:r>
            </a:p>
          </p:txBody>
        </p:sp>
        <p:sp>
          <p:nvSpPr>
            <p:cNvPr id="44" name="Flowchart: Magnetic Disk 43"/>
            <p:cNvSpPr/>
            <p:nvPr/>
          </p:nvSpPr>
          <p:spPr bwMode="auto">
            <a:xfrm>
              <a:off x="1924731" y="2438399"/>
              <a:ext cx="843189" cy="673736"/>
            </a:xfrm>
            <a:prstGeom prst="flowChartMagneticDisk">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a:t>
              </a:r>
              <a:br>
                <a:rPr lang="en-US" sz="1200" dirty="0">
                  <a:solidFill>
                    <a:schemeClr val="tx2"/>
                  </a:solidFill>
                </a:rPr>
              </a:br>
              <a:r>
                <a:rPr lang="en-US" sz="1200" dirty="0">
                  <a:solidFill>
                    <a:schemeClr val="tx2"/>
                  </a:solidFill>
                </a:rPr>
                <a:t>Service</a:t>
              </a:r>
            </a:p>
          </p:txBody>
        </p:sp>
      </p:grpSp>
      <p:sp>
        <p:nvSpPr>
          <p:cNvPr id="46" name="Rectangle 45"/>
          <p:cNvSpPr/>
          <p:nvPr/>
        </p:nvSpPr>
        <p:spPr bwMode="auto">
          <a:xfrm>
            <a:off x="1668900" y="5042344"/>
            <a:ext cx="463111" cy="4631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2400" dirty="0">
                <a:solidFill>
                  <a:schemeClr val="bg1">
                    <a:alpha val="99000"/>
                  </a:schemeClr>
                </a:solidFill>
              </a:rPr>
              <a:t>LB</a:t>
            </a:r>
          </a:p>
        </p:txBody>
      </p:sp>
      <p:cxnSp>
        <p:nvCxnSpPr>
          <p:cNvPr id="48" name="Straight Arrow Connector 47"/>
          <p:cNvCxnSpPr/>
          <p:nvPr/>
        </p:nvCxnSpPr>
        <p:spPr>
          <a:xfrm flipH="1">
            <a:off x="1323220" y="5273900"/>
            <a:ext cx="324818"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1"/>
            <a:endCxn id="46" idx="3"/>
          </p:cNvCxnSpPr>
          <p:nvPr/>
        </p:nvCxnSpPr>
        <p:spPr>
          <a:xfrm flipH="1">
            <a:off x="2132013" y="4671806"/>
            <a:ext cx="372870" cy="60209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1"/>
            <a:endCxn id="46" idx="3"/>
          </p:cNvCxnSpPr>
          <p:nvPr/>
        </p:nvCxnSpPr>
        <p:spPr>
          <a:xfrm flipH="1">
            <a:off x="2132013" y="5273900"/>
            <a:ext cx="3728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0" idx="1"/>
          </p:cNvCxnSpPr>
          <p:nvPr/>
        </p:nvCxnSpPr>
        <p:spPr>
          <a:xfrm flipH="1" flipV="1">
            <a:off x="2132013" y="5234692"/>
            <a:ext cx="372870" cy="64130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3" idx="1"/>
          </p:cNvCxnSpPr>
          <p:nvPr/>
        </p:nvCxnSpPr>
        <p:spPr>
          <a:xfrm flipH="1">
            <a:off x="4262298" y="5273900"/>
            <a:ext cx="489770" cy="0"/>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auto">
          <a:xfrm>
            <a:off x="6537496" y="2146167"/>
            <a:ext cx="1626791" cy="1736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On-Premises Machine</a:t>
            </a:r>
          </a:p>
        </p:txBody>
      </p:sp>
      <p:sp>
        <p:nvSpPr>
          <p:cNvPr id="66" name="Rectangle 65"/>
          <p:cNvSpPr/>
          <p:nvPr/>
        </p:nvSpPr>
        <p:spPr bwMode="auto">
          <a:xfrm>
            <a:off x="6714577" y="2230811"/>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7" name="Rectangle 66"/>
          <p:cNvSpPr/>
          <p:nvPr/>
        </p:nvSpPr>
        <p:spPr bwMode="auto">
          <a:xfrm>
            <a:off x="6714573" y="2746499"/>
            <a:ext cx="1272632" cy="2702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Active Directory</a:t>
            </a:r>
          </a:p>
        </p:txBody>
      </p:sp>
      <p:sp>
        <p:nvSpPr>
          <p:cNvPr id="68" name="Flowchart: Magnetic Disk 67"/>
          <p:cNvSpPr/>
          <p:nvPr/>
        </p:nvSpPr>
        <p:spPr bwMode="auto">
          <a:xfrm>
            <a:off x="6714574" y="3262185"/>
            <a:ext cx="1272635" cy="376979"/>
          </a:xfrm>
          <a:prstGeom prst="flowChartMagneticDisk">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t"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SQL Service</a:t>
            </a:r>
          </a:p>
        </p:txBody>
      </p:sp>
      <p:cxnSp>
        <p:nvCxnSpPr>
          <p:cNvPr id="69" name="Straight Arrow Connector 68"/>
          <p:cNvCxnSpPr/>
          <p:nvPr/>
        </p:nvCxnSpPr>
        <p:spPr>
          <a:xfrm flipH="1" flipV="1">
            <a:off x="7350893" y="2501073"/>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7350894" y="3015935"/>
            <a:ext cx="1" cy="245424"/>
          </a:xfrm>
          <a:prstGeom prst="straightConnector1">
            <a:avLst/>
          </a:prstGeom>
          <a:ln w="57150">
            <a:solidFill>
              <a:schemeClr val="bg1"/>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73" name="Freeform 128"/>
          <p:cNvSpPr>
            <a:spLocks noChangeAspect="1"/>
          </p:cNvSpPr>
          <p:nvPr/>
        </p:nvSpPr>
        <p:spPr bwMode="black">
          <a:xfrm>
            <a:off x="9061678" y="2125577"/>
            <a:ext cx="2466294"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4" name="Freeform 53"/>
          <p:cNvSpPr>
            <a:spLocks noEditPoints="1"/>
          </p:cNvSpPr>
          <p:nvPr/>
        </p:nvSpPr>
        <p:spPr bwMode="black">
          <a:xfrm>
            <a:off x="8487763" y="2154409"/>
            <a:ext cx="573915" cy="647683"/>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75" name="Rectangular Callout 74"/>
          <p:cNvSpPr/>
          <p:nvPr/>
        </p:nvSpPr>
        <p:spPr bwMode="auto">
          <a:xfrm>
            <a:off x="9786258" y="3544629"/>
            <a:ext cx="1358034" cy="270263"/>
          </a:xfrm>
          <a:prstGeom prst="wedgeRectCallout">
            <a:avLst>
              <a:gd name="adj1" fmla="val 21651"/>
              <a:gd name="adj2" fmla="val -945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Domain joined to On-Premises Network</a:t>
            </a:r>
          </a:p>
        </p:txBody>
      </p:sp>
      <p:sp>
        <p:nvSpPr>
          <p:cNvPr id="76" name="Rectangle 75"/>
          <p:cNvSpPr/>
          <p:nvPr/>
        </p:nvSpPr>
        <p:spPr bwMode="auto">
          <a:xfrm>
            <a:off x="9786258" y="2146168"/>
            <a:ext cx="1358034" cy="1285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b"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tx2"/>
                </a:solidFill>
              </a:rPr>
              <a:t>On-Premises Machine</a:t>
            </a:r>
          </a:p>
        </p:txBody>
      </p:sp>
      <p:sp>
        <p:nvSpPr>
          <p:cNvPr id="77" name="Rectangle 76"/>
          <p:cNvSpPr/>
          <p:nvPr/>
        </p:nvSpPr>
        <p:spPr bwMode="auto">
          <a:xfrm>
            <a:off x="9859192" y="2952607"/>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Business Components &amp; Entities</a:t>
            </a:r>
          </a:p>
        </p:txBody>
      </p:sp>
      <p:sp>
        <p:nvSpPr>
          <p:cNvPr id="78" name="Rectangle 77"/>
          <p:cNvSpPr/>
          <p:nvPr/>
        </p:nvSpPr>
        <p:spPr>
          <a:xfrm>
            <a:off x="9859192" y="2710083"/>
            <a:ext cx="1237706" cy="258532"/>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On-Premises </a:t>
            </a:r>
            <a:br>
              <a:rPr lang="en-US" sz="900" dirty="0">
                <a:solidFill>
                  <a:srgbClr val="5F5F5F"/>
                </a:solidFill>
              </a:rPr>
            </a:br>
            <a:r>
              <a:rPr lang="en-US" sz="900" dirty="0">
                <a:solidFill>
                  <a:srgbClr val="5F5F5F"/>
                </a:solidFill>
              </a:rPr>
              <a:t>Machine</a:t>
            </a:r>
          </a:p>
        </p:txBody>
      </p:sp>
      <p:sp>
        <p:nvSpPr>
          <p:cNvPr id="80" name="Rectangle 79"/>
          <p:cNvSpPr/>
          <p:nvPr/>
        </p:nvSpPr>
        <p:spPr bwMode="auto">
          <a:xfrm>
            <a:off x="9859192" y="2368358"/>
            <a:ext cx="1237706" cy="27026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900" dirty="0">
                <a:solidFill>
                  <a:schemeClr val="bg1"/>
                </a:solidFill>
              </a:rPr>
              <a:t>UI Process Components</a:t>
            </a:r>
          </a:p>
        </p:txBody>
      </p:sp>
      <p:sp>
        <p:nvSpPr>
          <p:cNvPr id="81" name="Rectangle 80"/>
          <p:cNvSpPr/>
          <p:nvPr/>
        </p:nvSpPr>
        <p:spPr>
          <a:xfrm>
            <a:off x="9859192" y="2245901"/>
            <a:ext cx="1237706" cy="129267"/>
          </a:xfrm>
          <a:prstGeom prst="rect">
            <a:avLst/>
          </a:prstGeom>
        </p:spPr>
        <p:txBody>
          <a:bodyPr wrap="square" lIns="0" tIns="0" rIns="0" bIns="0">
            <a:spAutoFit/>
          </a:bodyPr>
          <a:lstStyle/>
          <a:p>
            <a:pPr defTabSz="914023" fontAlgn="base">
              <a:lnSpc>
                <a:spcPct val="90000"/>
              </a:lnSpc>
              <a:spcBef>
                <a:spcPct val="0"/>
              </a:spcBef>
              <a:spcAft>
                <a:spcPct val="0"/>
              </a:spcAft>
            </a:pPr>
            <a:r>
              <a:rPr lang="en-US" sz="900" dirty="0">
                <a:solidFill>
                  <a:srgbClr val="5F5F5F"/>
                </a:solidFill>
              </a:rPr>
              <a:t>Web Tier</a:t>
            </a:r>
          </a:p>
        </p:txBody>
      </p:sp>
      <p:cxnSp>
        <p:nvCxnSpPr>
          <p:cNvPr id="82" name="Straight Arrow Connector 81"/>
          <p:cNvCxnSpPr/>
          <p:nvPr/>
        </p:nvCxnSpPr>
        <p:spPr>
          <a:xfrm flipV="1">
            <a:off x="10760364" y="2638620"/>
            <a:ext cx="0" cy="31398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9061680" y="2623787"/>
            <a:ext cx="645740" cy="390712"/>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8072581" y="3237711"/>
            <a:ext cx="1713676" cy="194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bg1"/>
                </a:solidFill>
              </a:rPr>
              <a:t>Active Directory</a:t>
            </a:r>
          </a:p>
        </p:txBody>
      </p:sp>
      <p:sp>
        <p:nvSpPr>
          <p:cNvPr id="71" name="Freeform 128"/>
          <p:cNvSpPr>
            <a:spLocks noChangeAspect="1"/>
          </p:cNvSpPr>
          <p:nvPr/>
        </p:nvSpPr>
        <p:spPr bwMode="black">
          <a:xfrm>
            <a:off x="7350895" y="4413653"/>
            <a:ext cx="4177079" cy="17366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79" name="Group 78"/>
          <p:cNvGrpSpPr/>
          <p:nvPr/>
        </p:nvGrpSpPr>
        <p:grpSpPr>
          <a:xfrm>
            <a:off x="6537494" y="5070572"/>
            <a:ext cx="605568" cy="1079747"/>
            <a:chOff x="765542" y="4542715"/>
            <a:chExt cx="605567" cy="1079746"/>
          </a:xfrm>
        </p:grpSpPr>
        <p:grpSp>
          <p:nvGrpSpPr>
            <p:cNvPr id="83" name="Group 82"/>
            <p:cNvGrpSpPr/>
            <p:nvPr/>
          </p:nvGrpSpPr>
          <p:grpSpPr>
            <a:xfrm>
              <a:off x="813433" y="4542715"/>
              <a:ext cx="509785" cy="856592"/>
              <a:chOff x="570090" y="4803979"/>
              <a:chExt cx="509785" cy="856592"/>
            </a:xfrm>
          </p:grpSpPr>
          <p:sp>
            <p:nvSpPr>
              <p:cNvPr id="85"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84" name="Rectangle 83"/>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Internet</a:t>
              </a:r>
            </a:p>
          </p:txBody>
        </p:sp>
      </p:grpSp>
      <p:cxnSp>
        <p:nvCxnSpPr>
          <p:cNvPr id="88" name="Straight Arrow Connector 87"/>
          <p:cNvCxnSpPr/>
          <p:nvPr/>
        </p:nvCxnSpPr>
        <p:spPr>
          <a:xfrm flipH="1">
            <a:off x="7143061" y="5417513"/>
            <a:ext cx="381034" cy="155971"/>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8170012" y="5535117"/>
            <a:ext cx="725419" cy="435251"/>
            <a:chOff x="8164285" y="5522317"/>
            <a:chExt cx="914400" cy="548640"/>
          </a:xfrm>
        </p:grpSpPr>
        <p:sp>
          <p:nvSpPr>
            <p:cNvPr id="89" name="Rectangle 88"/>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0" name="Rectangle 89"/>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94" name="Group 93"/>
          <p:cNvGrpSpPr/>
          <p:nvPr/>
        </p:nvGrpSpPr>
        <p:grpSpPr>
          <a:xfrm>
            <a:off x="8170012" y="4745437"/>
            <a:ext cx="725419" cy="435251"/>
            <a:chOff x="8164285" y="5522317"/>
            <a:chExt cx="914400" cy="548640"/>
          </a:xfrm>
        </p:grpSpPr>
        <p:sp>
          <p:nvSpPr>
            <p:cNvPr id="95" name="Rectangle 94"/>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6" name="Rectangle 95"/>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SharePoint </a:t>
              </a:r>
              <a:r>
                <a:rPr lang="en-US" sz="700" dirty="0" err="1">
                  <a:solidFill>
                    <a:schemeClr val="bg1"/>
                  </a:solidFill>
                </a:rPr>
                <a:t>FrontEnd</a:t>
              </a:r>
              <a:endParaRPr lang="en-US" sz="700" dirty="0">
                <a:solidFill>
                  <a:schemeClr val="bg1"/>
                </a:solidFill>
              </a:endParaRPr>
            </a:p>
          </p:txBody>
        </p:sp>
      </p:grpSp>
      <p:grpSp>
        <p:nvGrpSpPr>
          <p:cNvPr id="32" name="Group 31"/>
          <p:cNvGrpSpPr/>
          <p:nvPr/>
        </p:nvGrpSpPr>
        <p:grpSpPr>
          <a:xfrm>
            <a:off x="9306305" y="5674237"/>
            <a:ext cx="725419" cy="435251"/>
            <a:chOff x="9439431" y="5720416"/>
            <a:chExt cx="725419" cy="435251"/>
          </a:xfrm>
        </p:grpSpPr>
        <p:grpSp>
          <p:nvGrpSpPr>
            <p:cNvPr id="97" name="Group 96"/>
            <p:cNvGrpSpPr/>
            <p:nvPr/>
          </p:nvGrpSpPr>
          <p:grpSpPr>
            <a:xfrm>
              <a:off x="9439431" y="5720416"/>
              <a:ext cx="725419" cy="435251"/>
              <a:chOff x="8164285" y="5522317"/>
              <a:chExt cx="914400" cy="548640"/>
            </a:xfrm>
          </p:grpSpPr>
          <p:sp>
            <p:nvSpPr>
              <p:cNvPr id="98" name="Rectangle 97"/>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99" name="Rectangle 98"/>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Search and </a:t>
                </a:r>
                <a:r>
                  <a:rPr lang="en-US" sz="700" dirty="0" err="1">
                    <a:solidFill>
                      <a:schemeClr val="bg1"/>
                    </a:solidFill>
                  </a:rPr>
                  <a:t>Indes</a:t>
                </a:r>
                <a:endParaRPr lang="en-US" sz="700" dirty="0">
                  <a:solidFill>
                    <a:schemeClr val="bg1"/>
                  </a:solidFill>
                </a:endParaRPr>
              </a:p>
            </p:txBody>
          </p:sp>
        </p:grpSp>
        <p:sp>
          <p:nvSpPr>
            <p:cNvPr id="100" name="Flowchart: Magnetic Disk 9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 Service</a:t>
              </a:r>
            </a:p>
          </p:txBody>
        </p:sp>
      </p:grpSp>
      <p:grpSp>
        <p:nvGrpSpPr>
          <p:cNvPr id="27" name="Group 26"/>
          <p:cNvGrpSpPr/>
          <p:nvPr/>
        </p:nvGrpSpPr>
        <p:grpSpPr>
          <a:xfrm>
            <a:off x="9265573" y="4450083"/>
            <a:ext cx="725419" cy="544999"/>
            <a:chOff x="9265572" y="4607093"/>
            <a:chExt cx="725419" cy="544999"/>
          </a:xfrm>
        </p:grpSpPr>
        <p:grpSp>
          <p:nvGrpSpPr>
            <p:cNvPr id="101" name="Group 100"/>
            <p:cNvGrpSpPr/>
            <p:nvPr/>
          </p:nvGrpSpPr>
          <p:grpSpPr>
            <a:xfrm>
              <a:off x="9265572" y="4607093"/>
              <a:ext cx="725419" cy="435251"/>
              <a:chOff x="8164285" y="5522317"/>
              <a:chExt cx="914400" cy="548640"/>
            </a:xfrm>
          </p:grpSpPr>
          <p:sp>
            <p:nvSpPr>
              <p:cNvPr id="102" name="Rectangle 101"/>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3" name="Rectangle 102"/>
              <p:cNvSpPr/>
              <p:nvPr/>
            </p:nvSpPr>
            <p:spPr bwMode="auto">
              <a:xfrm>
                <a:off x="8211751" y="556075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DC</a:t>
                </a:r>
              </a:p>
            </p:txBody>
          </p:sp>
        </p:grpSp>
        <p:sp>
          <p:nvSpPr>
            <p:cNvPr id="104" name="Rectangle 103"/>
            <p:cNvSpPr/>
            <p:nvPr/>
          </p:nvSpPr>
          <p:spPr bwMode="auto">
            <a:xfrm>
              <a:off x="9655417" y="4637859"/>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DNS</a:t>
              </a:r>
            </a:p>
          </p:txBody>
        </p:sp>
        <p:sp>
          <p:nvSpPr>
            <p:cNvPr id="105" name="Rectangle 104"/>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Persistent VM Role</a:t>
              </a:r>
            </a:p>
          </p:txBody>
        </p:sp>
      </p:grpSp>
      <p:grpSp>
        <p:nvGrpSpPr>
          <p:cNvPr id="106" name="Group 105"/>
          <p:cNvGrpSpPr/>
          <p:nvPr/>
        </p:nvGrpSpPr>
        <p:grpSpPr>
          <a:xfrm>
            <a:off x="10442600" y="4874585"/>
            <a:ext cx="725419" cy="435251"/>
            <a:chOff x="9439431" y="5720416"/>
            <a:chExt cx="725419" cy="435251"/>
          </a:xfrm>
        </p:grpSpPr>
        <p:sp>
          <p:nvSpPr>
            <p:cNvPr id="109" name="Rectangle 108"/>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08" name="Flowchart: Magnetic Disk 107"/>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grpSp>
        <p:nvGrpSpPr>
          <p:cNvPr id="111" name="Group 110"/>
          <p:cNvGrpSpPr/>
          <p:nvPr/>
        </p:nvGrpSpPr>
        <p:grpSpPr>
          <a:xfrm>
            <a:off x="10442600" y="5581221"/>
            <a:ext cx="725419" cy="435251"/>
            <a:chOff x="9439431" y="5720416"/>
            <a:chExt cx="725419" cy="435251"/>
          </a:xfrm>
        </p:grpSpPr>
        <p:sp>
          <p:nvSpPr>
            <p:cNvPr id="112" name="Rectangle 111"/>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tx2"/>
                  </a:solidFill>
                </a:rPr>
                <a:t>Persistent VM Role</a:t>
              </a:r>
            </a:p>
          </p:txBody>
        </p:sp>
        <p:sp>
          <p:nvSpPr>
            <p:cNvPr id="113" name="Flowchart: Magnetic Disk 112"/>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SQL</a:t>
              </a:r>
            </a:p>
          </p:txBody>
        </p:sp>
      </p:grpSp>
      <p:sp>
        <p:nvSpPr>
          <p:cNvPr id="114" name="Rectangle 113"/>
          <p:cNvSpPr/>
          <p:nvPr/>
        </p:nvSpPr>
        <p:spPr bwMode="auto">
          <a:xfrm>
            <a:off x="10442600" y="4450083"/>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Local DNS</a:t>
            </a:r>
          </a:p>
        </p:txBody>
      </p:sp>
      <p:sp>
        <p:nvSpPr>
          <p:cNvPr id="115" name="Rectangle 114"/>
          <p:cNvSpPr/>
          <p:nvPr/>
        </p:nvSpPr>
        <p:spPr bwMode="auto">
          <a:xfrm rot="5400000">
            <a:off x="10899876" y="5384298"/>
            <a:ext cx="976131" cy="14767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800" dirty="0">
                <a:solidFill>
                  <a:schemeClr val="bg1"/>
                </a:solidFill>
              </a:rPr>
              <a:t>SQL Mirroring</a:t>
            </a:r>
          </a:p>
        </p:txBody>
      </p:sp>
      <p:sp>
        <p:nvSpPr>
          <p:cNvPr id="45" name="Left Brace 44"/>
          <p:cNvSpPr/>
          <p:nvPr/>
        </p:nvSpPr>
        <p:spPr>
          <a:xfrm>
            <a:off x="7987207" y="4899754"/>
            <a:ext cx="220461" cy="804977"/>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sp>
        <p:nvSpPr>
          <p:cNvPr id="87" name="Rectangle 86"/>
          <p:cNvSpPr/>
          <p:nvPr/>
        </p:nvSpPr>
        <p:spPr bwMode="auto">
          <a:xfrm>
            <a:off x="7524095" y="5136713"/>
            <a:ext cx="463111" cy="4631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1500" dirty="0">
                <a:solidFill>
                  <a:schemeClr val="tx1">
                    <a:lumMod val="90000"/>
                    <a:lumOff val="10000"/>
                    <a:alpha val="99000"/>
                  </a:schemeClr>
                </a:solidFill>
              </a:rPr>
              <a:t>LB</a:t>
            </a:r>
          </a:p>
        </p:txBody>
      </p:sp>
      <p:sp>
        <p:nvSpPr>
          <p:cNvPr id="116" name="Left Brace 115"/>
          <p:cNvSpPr/>
          <p:nvPr/>
        </p:nvSpPr>
        <p:spPr>
          <a:xfrm rot="10800000">
            <a:off x="11168021" y="5099957"/>
            <a:ext cx="149186" cy="715743"/>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a:p>
        </p:txBody>
      </p:sp>
      <p:cxnSp>
        <p:nvCxnSpPr>
          <p:cNvPr id="117" name="Straight Arrow Connector 116"/>
          <p:cNvCxnSpPr/>
          <p:nvPr/>
        </p:nvCxnSpPr>
        <p:spPr>
          <a:xfrm flipH="1">
            <a:off x="8929421" y="5092212"/>
            <a:ext cx="1513181" cy="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8895431" y="5622725"/>
            <a:ext cx="1555362" cy="232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8937613" y="5092213"/>
            <a:ext cx="406347" cy="655457"/>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flipV="1">
            <a:off x="8895431" y="5622725"/>
            <a:ext cx="410874" cy="12494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9" idx="1"/>
          </p:cNvCxnSpPr>
          <p:nvPr/>
        </p:nvCxnSpPr>
        <p:spPr>
          <a:xfrm flipH="1">
            <a:off x="8929422" y="5092209"/>
            <a:ext cx="1513179" cy="53284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flipV="1">
            <a:off x="8937613" y="5084691"/>
            <a:ext cx="1504987" cy="53803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8" idx="0"/>
            <a:endCxn id="105" idx="2"/>
          </p:cNvCxnSpPr>
          <p:nvPr/>
        </p:nvCxnSpPr>
        <p:spPr>
          <a:xfrm flipH="1" flipV="1">
            <a:off x="9628283" y="4995082"/>
            <a:ext cx="0" cy="679156"/>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05" idx="2"/>
          </p:cNvCxnSpPr>
          <p:nvPr/>
        </p:nvCxnSpPr>
        <p:spPr>
          <a:xfrm flipH="1" flipV="1">
            <a:off x="9628282" y="4995083"/>
            <a:ext cx="1132082" cy="57052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flipV="1">
            <a:off x="8532720" y="4999580"/>
            <a:ext cx="1095563" cy="505877"/>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895430" y="4995080"/>
            <a:ext cx="701244"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flipV="1">
            <a:off x="9596674" y="4999579"/>
            <a:ext cx="845926"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14" idx="1"/>
            <a:endCxn id="104" idx="3"/>
          </p:cNvCxnSpPr>
          <p:nvPr/>
        </p:nvCxnSpPr>
        <p:spPr>
          <a:xfrm flipH="1">
            <a:off x="9948865" y="4504956"/>
            <a:ext cx="493737" cy="10093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bwMode="auto">
          <a:xfrm>
            <a:off x="7261787" y="4620692"/>
            <a:ext cx="725419" cy="19239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700" dirty="0">
                <a:solidFill>
                  <a:schemeClr val="bg1"/>
                </a:solidFill>
              </a:rPr>
              <a:t>Open User Access (Website)</a:t>
            </a:r>
          </a:p>
        </p:txBody>
      </p:sp>
      <p:cxnSp>
        <p:nvCxnSpPr>
          <p:cNvPr id="145" name="Straight Arrow Connector 144"/>
          <p:cNvCxnSpPr/>
          <p:nvPr/>
        </p:nvCxnSpPr>
        <p:spPr>
          <a:xfrm flipV="1">
            <a:off x="7755650" y="4813089"/>
            <a:ext cx="0" cy="32362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5104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46"/>
          <p:cNvSpPr/>
          <p:nvPr/>
        </p:nvSpPr>
        <p:spPr>
          <a:xfrm>
            <a:off x="1557378" y="4821772"/>
            <a:ext cx="9045498" cy="1000929"/>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1"/>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2" name="Title 1"/>
          <p:cNvSpPr>
            <a:spLocks noGrp="1"/>
          </p:cNvSpPr>
          <p:nvPr>
            <p:ph type="title"/>
          </p:nvPr>
        </p:nvSpPr>
        <p:spPr/>
        <p:txBody>
          <a:bodyPr/>
          <a:lstStyle/>
          <a:p>
            <a:r>
              <a:rPr lang="en-US" dirty="0"/>
              <a:t>Windows Azure Connectivity Options</a:t>
            </a:r>
          </a:p>
        </p:txBody>
      </p:sp>
      <p:sp>
        <p:nvSpPr>
          <p:cNvPr id="63" name="Freeform 62"/>
          <p:cNvSpPr/>
          <p:nvPr/>
        </p:nvSpPr>
        <p:spPr>
          <a:xfrm>
            <a:off x="8110893" y="1991171"/>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a:off x="1699679" y="199116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3" name="Freeform 42"/>
          <p:cNvSpPr/>
          <p:nvPr/>
        </p:nvSpPr>
        <p:spPr>
          <a:xfrm>
            <a:off x="8111870" y="3904296"/>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a:off x="1699679" y="3904295"/>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9" name="Freeform 48"/>
          <p:cNvSpPr/>
          <p:nvPr/>
        </p:nvSpPr>
        <p:spPr>
          <a:xfrm>
            <a:off x="8110893" y="2947733"/>
            <a:ext cx="2379388"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1" name="Freeform 50"/>
          <p:cNvSpPr/>
          <p:nvPr/>
        </p:nvSpPr>
        <p:spPr>
          <a:xfrm>
            <a:off x="1699679" y="2947732"/>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2" name="Freeform 51"/>
          <p:cNvSpPr/>
          <p:nvPr/>
        </p:nvSpPr>
        <p:spPr>
          <a:xfrm>
            <a:off x="8111870" y="4860859"/>
            <a:ext cx="2377439"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4">
              <a:lumMod val="75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8" name="Freeform 57"/>
          <p:cNvSpPr/>
          <p:nvPr/>
        </p:nvSpPr>
        <p:spPr>
          <a:xfrm>
            <a:off x="1699679" y="4860859"/>
            <a:ext cx="2379390" cy="914400"/>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229" tIns="38077" rIns="76153" bIns="38077" rtlCol="0" anchor="ctr"/>
          <a:lstStyle/>
          <a:p>
            <a:pPr marL="383424" indent="-383424" defTabSz="761533">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3" name="Rectangle 52"/>
          <p:cNvSpPr/>
          <p:nvPr/>
        </p:nvSpPr>
        <p:spPr>
          <a:xfrm>
            <a:off x="4478658" y="2219457"/>
            <a:ext cx="3372363" cy="484227"/>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Data Synchronization</a:t>
            </a:r>
          </a:p>
          <a:p>
            <a:pPr algn="ctr" defTabSz="761660" fontAlgn="base">
              <a:lnSpc>
                <a:spcPct val="80000"/>
              </a:lnSpc>
            </a:pPr>
            <a:r>
              <a:rPr lang="en-US" sz="900" dirty="0">
                <a:solidFill>
                  <a:schemeClr val="tx2">
                    <a:alpha val="99000"/>
                  </a:schemeClr>
                </a:solidFill>
              </a:rPr>
              <a:t>SQL Data Sync</a:t>
            </a:r>
          </a:p>
        </p:txBody>
      </p:sp>
      <p:cxnSp>
        <p:nvCxnSpPr>
          <p:cNvPr id="54" name="Straight Connector 53"/>
          <p:cNvCxnSpPr/>
          <p:nvPr/>
        </p:nvCxnSpPr>
        <p:spPr>
          <a:xfrm>
            <a:off x="6958333" y="2443003"/>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882056" y="2443003"/>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478658" y="3144340"/>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Application-Layer </a:t>
            </a:r>
          </a:p>
          <a:p>
            <a:pPr algn="ctr" defTabSz="761660" fontAlgn="base">
              <a:lnSpc>
                <a:spcPct val="80000"/>
              </a:lnSpc>
            </a:pPr>
            <a:r>
              <a:rPr lang="en-US" dirty="0">
                <a:solidFill>
                  <a:schemeClr val="tx2">
                    <a:alpha val="99000"/>
                  </a:schemeClr>
                </a:solidFill>
              </a:rPr>
              <a:t>Connectivity &amp; Messaging </a:t>
            </a:r>
          </a:p>
          <a:p>
            <a:pPr algn="ctr" defTabSz="761660" fontAlgn="base">
              <a:lnSpc>
                <a:spcPct val="80000"/>
              </a:lnSpc>
            </a:pPr>
            <a:r>
              <a:rPr lang="en-US" sz="900" dirty="0">
                <a:solidFill>
                  <a:schemeClr val="tx2">
                    <a:alpha val="99000"/>
                  </a:schemeClr>
                </a:solidFill>
              </a:rPr>
              <a:t>Service Bus</a:t>
            </a:r>
          </a:p>
        </p:txBody>
      </p:sp>
      <p:cxnSp>
        <p:nvCxnSpPr>
          <p:cNvPr id="61" name="Straight Connector 60"/>
          <p:cNvCxnSpPr/>
          <p:nvPr/>
        </p:nvCxnSpPr>
        <p:spPr>
          <a:xfrm>
            <a:off x="6958333" y="3399236"/>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882056" y="3399236"/>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1699679" y="1292145"/>
            <a:ext cx="2379390" cy="61264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gradFill>
                  <a:gsLst>
                    <a:gs pos="0">
                      <a:srgbClr val="FFFFFF"/>
                    </a:gs>
                    <a:gs pos="100000">
                      <a:srgbClr val="FFFFFF"/>
                    </a:gs>
                  </a:gsLst>
                  <a:lin ang="5400000" scaled="0"/>
                </a:gradFill>
              </a:rPr>
              <a:t>CLOUD</a:t>
            </a:r>
          </a:p>
        </p:txBody>
      </p:sp>
      <p:sp>
        <p:nvSpPr>
          <p:cNvPr id="96" name="Rectangle 95"/>
          <p:cNvSpPr/>
          <p:nvPr/>
        </p:nvSpPr>
        <p:spPr bwMode="auto">
          <a:xfrm>
            <a:off x="8111870" y="1290537"/>
            <a:ext cx="2377439" cy="612648"/>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3" rIns="91424" bIns="45713" numCol="1" rtlCol="0" anchor="ctr" anchorCtr="0" compatLnSpc="1">
            <a:prstTxWarp prst="textNoShape">
              <a:avLst/>
            </a:prstTxWarp>
          </a:bodyPr>
          <a:lstStyle/>
          <a:p>
            <a:pPr algn="ctr" defTabSz="913985" fontAlgn="base">
              <a:spcBef>
                <a:spcPct val="0"/>
              </a:spcBef>
              <a:spcAft>
                <a:spcPct val="0"/>
              </a:spcAft>
            </a:pPr>
            <a:r>
              <a:rPr lang="en-US" sz="2000" dirty="0">
                <a:solidFill>
                  <a:srgbClr val="FFFFFF">
                    <a:alpha val="99000"/>
                  </a:srgbClr>
                </a:solidFill>
              </a:rPr>
              <a:t>ENTERPRISE</a:t>
            </a:r>
            <a:endParaRPr lang="en-US" sz="2000" dirty="0">
              <a:gradFill>
                <a:gsLst>
                  <a:gs pos="0">
                    <a:srgbClr val="FFFFFF"/>
                  </a:gs>
                  <a:gs pos="100000">
                    <a:srgbClr val="FFFFFF"/>
                  </a:gs>
                </a:gsLst>
                <a:lin ang="5400000" scaled="0"/>
              </a:gradFill>
            </a:endParaRPr>
          </a:p>
        </p:txBody>
      </p:sp>
      <p:grpSp>
        <p:nvGrpSpPr>
          <p:cNvPr id="73" name="Group 72"/>
          <p:cNvGrpSpPr/>
          <p:nvPr/>
        </p:nvGrpSpPr>
        <p:grpSpPr bwMode="black">
          <a:xfrm>
            <a:off x="2454707" y="3089821"/>
            <a:ext cx="721231" cy="586753"/>
            <a:chOff x="5184775" y="225425"/>
            <a:chExt cx="1500188" cy="1220788"/>
          </a:xfrm>
          <a:solidFill>
            <a:srgbClr val="FFFFFF"/>
          </a:solidFill>
        </p:grpSpPr>
        <p:sp>
          <p:nvSpPr>
            <p:cNvPr id="7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78" name="Group 77"/>
          <p:cNvGrpSpPr/>
          <p:nvPr/>
        </p:nvGrpSpPr>
        <p:grpSpPr bwMode="black">
          <a:xfrm>
            <a:off x="8925167" y="3078757"/>
            <a:ext cx="721231" cy="586753"/>
            <a:chOff x="5184775" y="225425"/>
            <a:chExt cx="1500188" cy="1220788"/>
          </a:xfrm>
          <a:solidFill>
            <a:srgbClr val="FFFFFF"/>
          </a:solidFill>
        </p:grpSpPr>
        <p:sp>
          <p:nvSpPr>
            <p:cNvPr id="7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8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944793" y="21369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9246445" y="2288207"/>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476410" y="2148211"/>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778062" y="2299506"/>
            <a:ext cx="444334" cy="40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a:off x="2454704" y="4829857"/>
            <a:ext cx="815716" cy="804087"/>
            <a:chOff x="5293615" y="2178868"/>
            <a:chExt cx="1522938" cy="1834511"/>
          </a:xfrm>
        </p:grpSpPr>
        <p:pic>
          <p:nvPicPr>
            <p:cNvPr id="108" name="Picture 2"/>
            <p:cNvPicPr>
              <a:picLocks noChangeAspect="1" noChangeArrowheads="1"/>
            </p:cNvPicPr>
            <p:nvPr/>
          </p:nvPicPr>
          <p:blipFill>
            <a:blip r:embed="rId5" cstate="print">
              <a:lum bright="100000" contrast="100000"/>
            </a:blip>
            <a:srcRect/>
            <a:stretch>
              <a:fillRect/>
            </a:stretch>
          </p:blipFill>
          <p:spPr bwMode="auto">
            <a:xfrm>
              <a:off x="5293615" y="2178868"/>
              <a:ext cx="1178385" cy="1079716"/>
            </a:xfrm>
            <a:prstGeom prst="rect">
              <a:avLst/>
            </a:prstGeom>
            <a:noFill/>
            <a:ln w="9525">
              <a:noFill/>
              <a:miter lim="800000"/>
              <a:headEnd/>
              <a:tailEnd/>
            </a:ln>
            <a:effectLst/>
          </p:spPr>
        </p:pic>
        <p:sp>
          <p:nvSpPr>
            <p:cNvPr id="109" name="Isosceles Triangle 108"/>
            <p:cNvSpPr/>
            <p:nvPr/>
          </p:nvSpPr>
          <p:spPr bwMode="auto">
            <a:xfrm rot="9180217">
              <a:off x="5834375" y="2872060"/>
              <a:ext cx="633335" cy="815359"/>
            </a:xfrm>
            <a:custGeom>
              <a:avLst/>
              <a:gdLst>
                <a:gd name="connsiteX0" fmla="*/ 0 w 311818"/>
                <a:gd name="connsiteY0" fmla="*/ 334126 h 334126"/>
                <a:gd name="connsiteX1" fmla="*/ 200552 w 311818"/>
                <a:gd name="connsiteY1" fmla="*/ 0 h 334126"/>
                <a:gd name="connsiteX2" fmla="*/ 311818 w 311818"/>
                <a:gd name="connsiteY2" fmla="*/ 334126 h 334126"/>
                <a:gd name="connsiteX3" fmla="*/ 0 w 311818"/>
                <a:gd name="connsiteY3" fmla="*/ 334126 h 334126"/>
                <a:gd name="connsiteX0" fmla="*/ 0 w 340442"/>
                <a:gd name="connsiteY0" fmla="*/ 334126 h 357381"/>
                <a:gd name="connsiteX1" fmla="*/ 200552 w 340442"/>
                <a:gd name="connsiteY1" fmla="*/ 0 h 357381"/>
                <a:gd name="connsiteX2" fmla="*/ 340442 w 340442"/>
                <a:gd name="connsiteY2" fmla="*/ 357381 h 357381"/>
                <a:gd name="connsiteX3" fmla="*/ 0 w 340442"/>
                <a:gd name="connsiteY3" fmla="*/ 334126 h 357381"/>
                <a:gd name="connsiteX0" fmla="*/ 0 w 311210"/>
                <a:gd name="connsiteY0" fmla="*/ 276748 h 357381"/>
                <a:gd name="connsiteX1" fmla="*/ 171320 w 311210"/>
                <a:gd name="connsiteY1" fmla="*/ 0 h 357381"/>
                <a:gd name="connsiteX2" fmla="*/ 311210 w 311210"/>
                <a:gd name="connsiteY2" fmla="*/ 357381 h 357381"/>
                <a:gd name="connsiteX3" fmla="*/ 0 w 311210"/>
                <a:gd name="connsiteY3" fmla="*/ 276748 h 357381"/>
                <a:gd name="connsiteX0" fmla="*/ 0 w 339227"/>
                <a:gd name="connsiteY0" fmla="*/ 326071 h 357381"/>
                <a:gd name="connsiteX1" fmla="*/ 199337 w 339227"/>
                <a:gd name="connsiteY1" fmla="*/ 0 h 357381"/>
                <a:gd name="connsiteX2" fmla="*/ 339227 w 339227"/>
                <a:gd name="connsiteY2" fmla="*/ 357381 h 357381"/>
                <a:gd name="connsiteX3" fmla="*/ 0 w 339227"/>
                <a:gd name="connsiteY3" fmla="*/ 326071 h 357381"/>
              </a:gdLst>
              <a:ahLst/>
              <a:cxnLst>
                <a:cxn ang="0">
                  <a:pos x="connsiteX0" y="connsiteY0"/>
                </a:cxn>
                <a:cxn ang="0">
                  <a:pos x="connsiteX1" y="connsiteY1"/>
                </a:cxn>
                <a:cxn ang="0">
                  <a:pos x="connsiteX2" y="connsiteY2"/>
                </a:cxn>
                <a:cxn ang="0">
                  <a:pos x="connsiteX3" y="connsiteY3"/>
                </a:cxn>
              </a:cxnLst>
              <a:rect l="l" t="t" r="r" b="b"/>
              <a:pathLst>
                <a:path w="339227" h="357381">
                  <a:moveTo>
                    <a:pt x="0" y="326071"/>
                  </a:moveTo>
                  <a:lnTo>
                    <a:pt x="199337" y="0"/>
                  </a:lnTo>
                  <a:lnTo>
                    <a:pt x="339227" y="357381"/>
                  </a:lnTo>
                  <a:lnTo>
                    <a:pt x="0" y="326071"/>
                  </a:lnTo>
                  <a:close/>
                </a:path>
              </a:pathLst>
            </a:cu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0" name="Picture 109"/>
            <p:cNvPicPr>
              <a:picLocks noChangeAspect="1"/>
            </p:cNvPicPr>
            <p:nvPr/>
          </p:nvPicPr>
          <p:blipFill>
            <a:blip r:embed="rId6" cstate="print">
              <a:lum bright="100000" contrast="100000"/>
            </a:blip>
            <a:stretch>
              <a:fillRect/>
            </a:stretch>
          </p:blipFill>
          <p:spPr>
            <a:xfrm>
              <a:off x="5657373" y="3322518"/>
              <a:ext cx="1159180" cy="690861"/>
            </a:xfrm>
            <a:prstGeom prst="rect">
              <a:avLst/>
            </a:prstGeom>
            <a:noFill/>
            <a:ln>
              <a:noFill/>
            </a:ln>
            <a:effectLst/>
          </p:spPr>
        </p:pic>
      </p:grpSp>
      <p:pic>
        <p:nvPicPr>
          <p:cNvPr id="112"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2285156" y="3933343"/>
            <a:ext cx="560869" cy="560868"/>
          </a:xfrm>
          <a:prstGeom prst="rect">
            <a:avLst/>
          </a:prstGeom>
          <a:noFill/>
        </p:spPr>
      </p:pic>
      <p:sp>
        <p:nvSpPr>
          <p:cNvPr id="115" name="Isosceles Triangle 114"/>
          <p:cNvSpPr/>
          <p:nvPr/>
        </p:nvSpPr>
        <p:spPr bwMode="auto">
          <a:xfrm rot="5668901">
            <a:off x="2729583" y="4062959"/>
            <a:ext cx="302773" cy="442108"/>
          </a:xfrm>
          <a:prstGeom prst="triangle">
            <a:avLst>
              <a:gd name="adj" fmla="val 100000"/>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24" tIns="45713" rIns="91424" bIns="45713" numCol="1" rtlCol="0" anchor="ctr" anchorCtr="0" compatLnSpc="1">
            <a:prstTxWarp prst="textNoShape">
              <a:avLst/>
            </a:prstTxWarp>
          </a:bodyPr>
          <a:lstStyle/>
          <a:p>
            <a:pPr algn="ctr" defTabSz="913985">
              <a:defRPr/>
            </a:pPr>
            <a:endParaRPr lang="en-US" kern="0">
              <a:gradFill>
                <a:gsLst>
                  <a:gs pos="0">
                    <a:srgbClr val="FFFFFF"/>
                  </a:gs>
                  <a:gs pos="100000">
                    <a:srgbClr val="FFFFFF"/>
                  </a:gs>
                </a:gsLst>
                <a:lin ang="5400000" scaled="0"/>
              </a:gradFill>
              <a:latin typeface="Segoe UI"/>
            </a:endParaRPr>
          </a:p>
        </p:txBody>
      </p:sp>
      <p:pic>
        <p:nvPicPr>
          <p:cNvPr id="116" name="Picture 115"/>
          <p:cNvPicPr>
            <a:picLocks noChangeAspect="1"/>
          </p:cNvPicPr>
          <p:nvPr/>
        </p:nvPicPr>
        <p:blipFill>
          <a:blip r:embed="rId6" cstate="print">
            <a:lum bright="100000" contrast="100000"/>
          </a:blip>
          <a:stretch>
            <a:fillRect/>
          </a:stretch>
        </p:blipFill>
        <p:spPr>
          <a:xfrm>
            <a:off x="2598374" y="4420310"/>
            <a:ext cx="620880" cy="302812"/>
          </a:xfrm>
          <a:prstGeom prst="rect">
            <a:avLst/>
          </a:prstGeom>
          <a:noFill/>
          <a:ln>
            <a:noFill/>
          </a:ln>
          <a:effectLst/>
        </p:spPr>
      </p:pic>
      <p:pic>
        <p:nvPicPr>
          <p:cNvPr id="117" name="Picture 2"/>
          <p:cNvPicPr>
            <a:picLocks noChangeAspect="1" noChangeArrowheads="1"/>
          </p:cNvPicPr>
          <p:nvPr/>
        </p:nvPicPr>
        <p:blipFill>
          <a:blip r:embed="rId5" cstate="print">
            <a:lum bright="100000" contrast="100000"/>
          </a:blip>
          <a:srcRect/>
          <a:stretch>
            <a:fillRect/>
          </a:stretch>
        </p:blipFill>
        <p:spPr bwMode="auto">
          <a:xfrm>
            <a:off x="8810551" y="4751251"/>
            <a:ext cx="1166007" cy="1068375"/>
          </a:xfrm>
          <a:prstGeom prst="rect">
            <a:avLst/>
          </a:prstGeom>
          <a:noFill/>
          <a:ln w="9525">
            <a:noFill/>
            <a:miter lim="800000"/>
            <a:headEnd/>
            <a:tailEnd/>
          </a:ln>
          <a:effectLst/>
        </p:spPr>
      </p:pic>
      <p:pic>
        <p:nvPicPr>
          <p:cNvPr id="118" name="Picture 6" descr="\\magnum\Projects\Microsoft\Cloud Power FY12\Design\Icons\PNGs\Server_2.png"/>
          <p:cNvPicPr>
            <a:picLocks noChangeAspect="1" noChangeArrowheads="1"/>
          </p:cNvPicPr>
          <p:nvPr/>
        </p:nvPicPr>
        <p:blipFill>
          <a:blip r:embed="rId7" cstate="print">
            <a:lum bright="100000"/>
          </a:blip>
          <a:srcRect/>
          <a:stretch>
            <a:fillRect/>
          </a:stretch>
        </p:blipFill>
        <p:spPr bwMode="auto">
          <a:xfrm>
            <a:off x="8842449" y="3874472"/>
            <a:ext cx="980722" cy="980720"/>
          </a:xfrm>
          <a:prstGeom prst="rect">
            <a:avLst/>
          </a:prstGeom>
          <a:noFill/>
        </p:spPr>
      </p:pic>
      <p:sp>
        <p:nvSpPr>
          <p:cNvPr id="70" name="Rectangle 69"/>
          <p:cNvSpPr/>
          <p:nvPr/>
        </p:nvSpPr>
        <p:spPr>
          <a:xfrm>
            <a:off x="4478658" y="4089266"/>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Machine-to-Machine Network Connectivity</a:t>
            </a:r>
            <a:r>
              <a:rPr lang="en-US" sz="900" dirty="0">
                <a:solidFill>
                  <a:schemeClr val="tx2">
                    <a:alpha val="99000"/>
                  </a:schemeClr>
                </a:solidFill>
              </a:rPr>
              <a:t/>
            </a:r>
            <a:br>
              <a:rPr lang="en-US" sz="900" dirty="0">
                <a:solidFill>
                  <a:schemeClr val="tx2">
                    <a:alpha val="99000"/>
                  </a:schemeClr>
                </a:solidFill>
              </a:rPr>
            </a:br>
            <a:r>
              <a:rPr lang="en-US" sz="900" dirty="0">
                <a:solidFill>
                  <a:schemeClr val="tx2">
                    <a:alpha val="99000"/>
                  </a:schemeClr>
                </a:solidFill>
              </a:rPr>
              <a:t>Windows Azure Connect</a:t>
            </a:r>
            <a:endParaRPr lang="en-US" dirty="0">
              <a:solidFill>
                <a:schemeClr val="tx2">
                  <a:alpha val="99000"/>
                </a:schemeClr>
              </a:solidFill>
            </a:endParaRPr>
          </a:p>
        </p:txBody>
      </p:sp>
      <p:cxnSp>
        <p:nvCxnSpPr>
          <p:cNvPr id="71" name="Straight Connector 70"/>
          <p:cNvCxnSpPr/>
          <p:nvPr/>
        </p:nvCxnSpPr>
        <p:spPr>
          <a:xfrm>
            <a:off x="6958333" y="4364832"/>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3882056" y="4364832"/>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3898819" y="5317335"/>
            <a:ext cx="1483384" cy="0"/>
          </a:xfrm>
          <a:prstGeom prst="line">
            <a:avLst/>
          </a:prstGeom>
          <a:ln w="38100">
            <a:gradFill>
              <a:gsLst>
                <a:gs pos="0">
                  <a:schemeClr val="accent2">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4478658" y="5025688"/>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tx2">
                    <a:alpha val="99000"/>
                  </a:schemeClr>
                </a:solidFill>
              </a:rPr>
              <a:t>Secure Site-to-Site </a:t>
            </a:r>
          </a:p>
          <a:p>
            <a:pPr algn="ctr" defTabSz="761660" fontAlgn="base">
              <a:lnSpc>
                <a:spcPct val="80000"/>
              </a:lnSpc>
            </a:pPr>
            <a:r>
              <a:rPr lang="en-US" dirty="0">
                <a:solidFill>
                  <a:schemeClr val="tx2">
                    <a:alpha val="99000"/>
                  </a:schemeClr>
                </a:solidFill>
              </a:rPr>
              <a:t>Network Connectivity</a:t>
            </a:r>
          </a:p>
          <a:p>
            <a:pPr algn="ctr" defTabSz="761660" fontAlgn="base">
              <a:lnSpc>
                <a:spcPct val="80000"/>
              </a:lnSpc>
            </a:pPr>
            <a:r>
              <a:rPr lang="en-US" sz="900" dirty="0">
                <a:solidFill>
                  <a:schemeClr val="tx2">
                    <a:alpha val="99000"/>
                  </a:schemeClr>
                </a:solidFill>
              </a:rPr>
              <a:t>Windows Azure Virtual Network</a:t>
            </a:r>
          </a:p>
        </p:txBody>
      </p:sp>
      <p:cxnSp>
        <p:nvCxnSpPr>
          <p:cNvPr id="94" name="Straight Connector 93"/>
          <p:cNvCxnSpPr/>
          <p:nvPr/>
        </p:nvCxnSpPr>
        <p:spPr>
          <a:xfrm>
            <a:off x="6975097" y="5317335"/>
            <a:ext cx="1418672" cy="0"/>
          </a:xfrm>
          <a:prstGeom prst="line">
            <a:avLst/>
          </a:prstGeom>
          <a:ln w="38100">
            <a:gradFill>
              <a:gsLst>
                <a:gs pos="0">
                  <a:schemeClr val="accent4">
                    <a:lumMod val="50000"/>
                  </a:schemeClr>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478658" y="5028545"/>
            <a:ext cx="3372363" cy="714033"/>
          </a:xfrm>
          <a:prstGeom prst="rect">
            <a:avLst/>
          </a:prstGeom>
        </p:spPr>
        <p:txBody>
          <a:bodyPr wrap="square" lIns="121877" tIns="60940" rIns="121877" bIns="60940">
            <a:spAutoFit/>
          </a:bodyPr>
          <a:lstStyle/>
          <a:p>
            <a:pPr algn="ctr" defTabSz="761660" fontAlgn="base">
              <a:lnSpc>
                <a:spcPct val="80000"/>
              </a:lnSpc>
            </a:pPr>
            <a:r>
              <a:rPr lang="en-US" dirty="0">
                <a:solidFill>
                  <a:schemeClr val="bg1">
                    <a:alpha val="99000"/>
                  </a:schemeClr>
                </a:solidFill>
              </a:rPr>
              <a:t>Secure Site-to-Site </a:t>
            </a:r>
          </a:p>
          <a:p>
            <a:pPr algn="ctr" defTabSz="761660" fontAlgn="base">
              <a:lnSpc>
                <a:spcPct val="80000"/>
              </a:lnSpc>
            </a:pPr>
            <a:r>
              <a:rPr lang="en-US" dirty="0">
                <a:solidFill>
                  <a:schemeClr val="bg1">
                    <a:alpha val="99000"/>
                  </a:schemeClr>
                </a:solidFill>
              </a:rPr>
              <a:t>Network Connectivity</a:t>
            </a:r>
          </a:p>
          <a:p>
            <a:pPr algn="ctr" defTabSz="761660" fontAlgn="base">
              <a:lnSpc>
                <a:spcPct val="80000"/>
              </a:lnSpc>
            </a:pPr>
            <a:r>
              <a:rPr lang="en-US" sz="900" dirty="0">
                <a:solidFill>
                  <a:schemeClr val="bg1">
                    <a:alpha val="99000"/>
                  </a:schemeClr>
                </a:solidFill>
              </a:rPr>
              <a:t>Windows Azure Virtual Network</a:t>
            </a:r>
          </a:p>
        </p:txBody>
      </p:sp>
    </p:spTree>
    <p:extLst>
      <p:ext uri="{BB962C8B-B14F-4D97-AF65-F5344CB8AC3E}">
        <p14:creationId xmlns:p14="http://schemas.microsoft.com/office/powerpoint/2010/main" val="9304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xit" presetSubtype="0" fill="hold" grpId="0" nodeType="withEffect">
                                  <p:stCondLst>
                                    <p:cond delay="0"/>
                                  </p:stCondLst>
                                  <p:childTnLst>
                                    <p:animEffect transition="out" filter="fade">
                                      <p:cBhvr>
                                        <p:cTn id="9" dur="500"/>
                                        <p:tgtEl>
                                          <p:spTgt spid="93"/>
                                        </p:tgtEl>
                                      </p:cBhvr>
                                    </p:animEffect>
                                    <p:set>
                                      <p:cBhvr>
                                        <p:cTn id="10" dur="1" fill="hold">
                                          <p:stCondLst>
                                            <p:cond delay="499"/>
                                          </p:stCondLst>
                                        </p:cTn>
                                        <p:tgtEl>
                                          <p:spTgt spid="9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93"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Networks</a:t>
            </a:r>
            <a:endParaRPr lang="en-US" dirty="0"/>
          </a:p>
        </p:txBody>
      </p:sp>
      <p:sp>
        <p:nvSpPr>
          <p:cNvPr id="3" name="Content Placeholder 2"/>
          <p:cNvSpPr>
            <a:spLocks noGrp="1"/>
          </p:cNvSpPr>
          <p:nvPr>
            <p:ph type="body" sz="quarter" idx="10"/>
          </p:nvPr>
        </p:nvSpPr>
        <p:spPr>
          <a:xfrm>
            <a:off x="519113" y="1447802"/>
            <a:ext cx="11149013" cy="4335033"/>
          </a:xfrm>
        </p:spPr>
        <p:txBody>
          <a:bodyPr/>
          <a:lstStyle/>
          <a:p>
            <a:r>
              <a:rPr lang="en-US" dirty="0" smtClean="0">
                <a:solidFill>
                  <a:schemeClr val="accent2">
                    <a:alpha val="99000"/>
                  </a:schemeClr>
                </a:solidFill>
              </a:rPr>
              <a:t>Your “virtual” branch office / datacenter in the cloud</a:t>
            </a:r>
          </a:p>
          <a:p>
            <a:pPr lvl="1"/>
            <a:r>
              <a:rPr lang="en-US" sz="2400" dirty="0"/>
              <a:t>Enables customers to extend their Enterprise Networks into Windows Azure</a:t>
            </a:r>
          </a:p>
          <a:p>
            <a:pPr lvl="1"/>
            <a:r>
              <a:rPr lang="en-US" sz="2400" dirty="0"/>
              <a:t>Networking on-ramp for migrating existing apps and services to Windows Azure</a:t>
            </a:r>
          </a:p>
          <a:p>
            <a:pPr lvl="1"/>
            <a:r>
              <a:rPr lang="en-US" sz="2400" dirty="0"/>
              <a:t>Enables customers to run “hybrid” apps that span cloud and their premises</a:t>
            </a:r>
          </a:p>
          <a:p>
            <a:endParaRPr lang="en-US" dirty="0" smtClean="0"/>
          </a:p>
          <a:p>
            <a:r>
              <a:rPr lang="en-US" dirty="0" smtClean="0">
                <a:solidFill>
                  <a:schemeClr val="accent2">
                    <a:alpha val="99000"/>
                  </a:schemeClr>
                </a:solidFill>
              </a:rPr>
              <a:t>A protected private virtual network in the cloud</a:t>
            </a:r>
          </a:p>
          <a:p>
            <a:pPr lvl="1"/>
            <a:r>
              <a:rPr lang="en-US" sz="2400" dirty="0"/>
              <a:t>Enables customers to setup secure private IPv4 networks fully contained within Windows Azure</a:t>
            </a:r>
          </a:p>
          <a:p>
            <a:pPr lvl="1"/>
            <a:r>
              <a:rPr lang="en-US" sz="2400" dirty="0"/>
              <a:t>IP address persistence</a:t>
            </a:r>
          </a:p>
          <a:p>
            <a:pPr lvl="1"/>
            <a:r>
              <a:rPr lang="en-US" sz="2400" dirty="0"/>
              <a:t>Inter-service DIP-to-DIP communication</a:t>
            </a:r>
          </a:p>
        </p:txBody>
      </p:sp>
    </p:spTree>
    <p:extLst>
      <p:ext uri="{BB962C8B-B14F-4D97-AF65-F5344CB8AC3E}">
        <p14:creationId xmlns:p14="http://schemas.microsoft.com/office/powerpoint/2010/main" val="217381996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8948000" y="1137517"/>
            <a:ext cx="2341419" cy="2341419"/>
            <a:chOff x="8948000" y="1137515"/>
            <a:chExt cx="2341419" cy="2341419"/>
          </a:xfrm>
        </p:grpSpPr>
        <p:sp>
          <p:nvSpPr>
            <p:cNvPr id="5" name="Rectangle 4"/>
            <p:cNvSpPr/>
            <p:nvPr/>
          </p:nvSpPr>
          <p:spPr bwMode="auto">
            <a:xfrm>
              <a:off x="8948000" y="1137515"/>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Branch Office</a:t>
              </a:r>
            </a:p>
          </p:txBody>
        </p:sp>
        <p:grpSp>
          <p:nvGrpSpPr>
            <p:cNvPr id="91" name="Group 90"/>
            <p:cNvGrpSpPr/>
            <p:nvPr/>
          </p:nvGrpSpPr>
          <p:grpSpPr>
            <a:xfrm>
              <a:off x="9546569" y="1434449"/>
              <a:ext cx="479392" cy="712232"/>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343249" y="1458234"/>
              <a:ext cx="525423" cy="712232"/>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115" name="Group 114"/>
            <p:cNvGrpSpPr/>
            <p:nvPr/>
          </p:nvGrpSpPr>
          <p:grpSpPr>
            <a:xfrm>
              <a:off x="10174203" y="2382008"/>
              <a:ext cx="955874" cy="679574"/>
              <a:chOff x="9749347" y="2169580"/>
              <a:chExt cx="955874" cy="679574"/>
            </a:xfrm>
          </p:grpSpPr>
          <p:sp>
            <p:nvSpPr>
              <p:cNvPr id="1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p:nvPr/>
        </p:nvGrpSpPr>
        <p:grpSpPr>
          <a:xfrm>
            <a:off x="897789" y="1992745"/>
            <a:ext cx="3465948" cy="3465950"/>
            <a:chOff x="897789" y="1992744"/>
            <a:chExt cx="3465948" cy="3465948"/>
          </a:xfrm>
        </p:grpSpPr>
        <p:sp>
          <p:nvSpPr>
            <p:cNvPr id="3" name="Rectangle 2"/>
            <p:cNvSpPr/>
            <p:nvPr/>
          </p:nvSpPr>
          <p:spPr bwMode="auto">
            <a:xfrm>
              <a:off x="89778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p>
          </p:txBody>
        </p:sp>
        <p:pic>
          <p:nvPicPr>
            <p:cNvPr id="9" name="Picture 2"/>
            <p:cNvPicPr>
              <a:picLocks noChangeAspect="1" noChangeArrowheads="1"/>
            </p:cNvPicPr>
            <p:nvPr/>
          </p:nvPicPr>
          <p:blipFill>
            <a:blip r:embed="rId3" cstate="print">
              <a:lum bright="100000" contrast="100000"/>
            </a:blip>
            <a:srcRect/>
            <a:stretch>
              <a:fillRect/>
            </a:stretch>
          </p:blipFill>
          <p:spPr bwMode="auto">
            <a:xfrm>
              <a:off x="3298179" y="4442923"/>
              <a:ext cx="965110" cy="884298"/>
            </a:xfrm>
            <a:prstGeom prst="rect">
              <a:avLst/>
            </a:prstGeom>
            <a:noFill/>
            <a:ln w="9525">
              <a:noFill/>
              <a:miter lim="800000"/>
              <a:headEnd/>
              <a:tailEnd/>
            </a:ln>
            <a:effectLst/>
          </p:spPr>
        </p:pic>
        <p:grpSp>
          <p:nvGrpSpPr>
            <p:cNvPr id="15" name="Group 14"/>
            <p:cNvGrpSpPr/>
            <p:nvPr/>
          </p:nvGrpSpPr>
          <p:grpSpPr>
            <a:xfrm>
              <a:off x="2717713"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5" y="2988956"/>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18" y="3451570"/>
              <a:ext cx="838691" cy="932245"/>
              <a:chOff x="1731183" y="3451570"/>
              <a:chExt cx="838691" cy="932245"/>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6"/>
              <a:ext cx="733110" cy="629380"/>
            </a:xfrm>
            <a:prstGeom prst="rect">
              <a:avLst/>
            </a:prstGeom>
            <a:noFill/>
            <a:ln w="9525">
              <a:noFill/>
              <a:miter lim="800000"/>
              <a:headEnd/>
              <a:tailEnd/>
            </a:ln>
            <a:effectLst/>
          </p:spPr>
        </p:pic>
        <p:sp>
          <p:nvSpPr>
            <p:cNvPr id="29" name="Rectangle 28"/>
            <p:cNvSpPr/>
            <p:nvPr/>
          </p:nvSpPr>
          <p:spPr>
            <a:xfrm>
              <a:off x="1462860" y="2957132"/>
              <a:ext cx="989245"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Servers</a:t>
              </a:r>
            </a:p>
          </p:txBody>
        </p:sp>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1"/>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8" y="4442923"/>
              <a:ext cx="965110" cy="993882"/>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1"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1"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1"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1"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a:t>The “virtual” branch office</a:t>
            </a:r>
          </a:p>
        </p:txBody>
      </p:sp>
      <p:grpSp>
        <p:nvGrpSpPr>
          <p:cNvPr id="122" name="Group 121"/>
          <p:cNvGrpSpPr/>
          <p:nvPr/>
        </p:nvGrpSpPr>
        <p:grpSpPr>
          <a:xfrm>
            <a:off x="8948001" y="3799612"/>
            <a:ext cx="2341419" cy="2341419"/>
            <a:chOff x="8948001" y="3799610"/>
            <a:chExt cx="2341419" cy="2341419"/>
          </a:xfrm>
        </p:grpSpPr>
        <p:sp>
          <p:nvSpPr>
            <p:cNvPr id="4" name="Rectangle 3"/>
            <p:cNvSpPr/>
            <p:nvPr/>
          </p:nvSpPr>
          <p:spPr bwMode="auto">
            <a:xfrm>
              <a:off x="8948001" y="3799610"/>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The Virtual Network</a:t>
              </a:r>
            </a:p>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in Windows Azure</a:t>
              </a:r>
            </a:p>
          </p:txBody>
        </p:sp>
        <p:sp>
          <p:nvSpPr>
            <p:cNvPr id="6" name="Freeform 40"/>
            <p:cNvSpPr>
              <a:spLocks noEditPoints="1"/>
            </p:cNvSpPr>
            <p:nvPr/>
          </p:nvSpPr>
          <p:spPr bwMode="black">
            <a:xfrm>
              <a:off x="10619300"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119" name="Group 118"/>
          <p:cNvGrpSpPr/>
          <p:nvPr/>
        </p:nvGrpSpPr>
        <p:grpSpPr>
          <a:xfrm>
            <a:off x="3374215" y="3425023"/>
            <a:ext cx="813043" cy="1064047"/>
            <a:chOff x="3374212" y="3425018"/>
            <a:chExt cx="813043" cy="1064045"/>
          </a:xfrm>
        </p:grpSpPr>
        <p:pic>
          <p:nvPicPr>
            <p:cNvPr id="10"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3602978" y="3425018"/>
              <a:ext cx="355510" cy="712232"/>
            </a:xfrm>
            <a:prstGeom prst="rect">
              <a:avLst/>
            </a:prstGeom>
            <a:noFill/>
          </p:spPr>
        </p:pic>
        <p:sp>
          <p:nvSpPr>
            <p:cNvPr id="12" name="Rectangle 11"/>
            <p:cNvSpPr/>
            <p:nvPr/>
          </p:nvSpPr>
          <p:spPr>
            <a:xfrm>
              <a:off x="3374212" y="4064332"/>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44" name="Group 43"/>
          <p:cNvGrpSpPr/>
          <p:nvPr/>
        </p:nvGrpSpPr>
        <p:grpSpPr>
          <a:xfrm>
            <a:off x="4788082" y="1566152"/>
            <a:ext cx="430451" cy="1484149"/>
            <a:chOff x="4409404" y="1199819"/>
            <a:chExt cx="510347" cy="1759622"/>
          </a:xfrm>
        </p:grpSpPr>
        <p:sp>
          <p:nvSpPr>
            <p:cNvPr id="4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4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17" name="Group 116"/>
          <p:cNvGrpSpPr/>
          <p:nvPr/>
        </p:nvGrpSpPr>
        <p:grpSpPr>
          <a:xfrm>
            <a:off x="3587658" y="1704792"/>
            <a:ext cx="1200422" cy="1206864"/>
            <a:chOff x="3587658" y="1704792"/>
            <a:chExt cx="1200422" cy="1206864"/>
          </a:xfrm>
        </p:grpSpPr>
        <p:cxnSp>
          <p:nvCxnSpPr>
            <p:cNvPr id="45" name="Straight Arrow Connector 44"/>
            <p:cNvCxnSpPr/>
            <p:nvPr/>
          </p:nvCxnSpPr>
          <p:spPr>
            <a:xfrm flipH="1">
              <a:off x="3587659" y="1704792"/>
              <a:ext cx="1200421" cy="1011358"/>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602978" y="2107080"/>
              <a:ext cx="1185102" cy="609069"/>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602978" y="2509368"/>
              <a:ext cx="1185102" cy="206782"/>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587658" y="2716150"/>
              <a:ext cx="1200422" cy="19550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a:off x="9068433" y="2317824"/>
            <a:ext cx="813043" cy="1064047"/>
            <a:chOff x="9068431" y="2317819"/>
            <a:chExt cx="813043" cy="1064045"/>
          </a:xfrm>
        </p:grpSpPr>
        <p:pic>
          <p:nvPicPr>
            <p:cNvPr id="58"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7197" y="2317819"/>
              <a:ext cx="355510" cy="712232"/>
            </a:xfrm>
            <a:prstGeom prst="rect">
              <a:avLst/>
            </a:prstGeom>
            <a:noFill/>
          </p:spPr>
        </p:pic>
        <p:sp>
          <p:nvSpPr>
            <p:cNvPr id="59" name="Rectangle 58"/>
            <p:cNvSpPr/>
            <p:nvPr/>
          </p:nvSpPr>
          <p:spPr>
            <a:xfrm>
              <a:off x="9068431" y="2957133"/>
              <a:ext cx="813043" cy="4247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grpSp>
        <p:nvGrpSpPr>
          <p:cNvPr id="121" name="Group 120"/>
          <p:cNvGrpSpPr/>
          <p:nvPr/>
        </p:nvGrpSpPr>
        <p:grpSpPr>
          <a:xfrm>
            <a:off x="4063987" y="2864507"/>
            <a:ext cx="5116944" cy="935104"/>
            <a:chOff x="4063986" y="2864506"/>
            <a:chExt cx="5116945" cy="935104"/>
          </a:xfrm>
        </p:grpSpPr>
        <p:cxnSp>
          <p:nvCxnSpPr>
            <p:cNvPr id="60" name="Straight Arrow Connector 59"/>
            <p:cNvCxnSpPr/>
            <p:nvPr/>
          </p:nvCxnSpPr>
          <p:spPr>
            <a:xfrm flipH="1">
              <a:off x="4063986" y="2864506"/>
              <a:ext cx="5116945"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rot="21007970">
              <a:off x="5658742" y="3077375"/>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23" name="Group 122"/>
          <p:cNvGrpSpPr/>
          <p:nvPr/>
        </p:nvGrpSpPr>
        <p:grpSpPr>
          <a:xfrm>
            <a:off x="8979352" y="4345567"/>
            <a:ext cx="1074718" cy="993883"/>
            <a:chOff x="8979348" y="4345563"/>
            <a:chExt cx="1074718" cy="993882"/>
          </a:xfrm>
        </p:grpSpPr>
        <p:grpSp>
          <p:nvGrpSpPr>
            <p:cNvPr id="64" name="Group 63"/>
            <p:cNvGrpSpPr/>
            <p:nvPr/>
          </p:nvGrpSpPr>
          <p:grpSpPr>
            <a:xfrm>
              <a:off x="8979348" y="4345563"/>
              <a:ext cx="1074718" cy="993882"/>
              <a:chOff x="1720721" y="4442923"/>
              <a:chExt cx="1074718"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1"/>
              <a:ext cx="191307"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p:cNvGrpSpPr/>
          <p:nvPr/>
        </p:nvGrpSpPr>
        <p:grpSpPr>
          <a:xfrm>
            <a:off x="7933064" y="5048368"/>
            <a:ext cx="430451" cy="1484149"/>
            <a:chOff x="4409404" y="1199819"/>
            <a:chExt cx="510347" cy="1759622"/>
          </a:xfrm>
        </p:grpSpPr>
        <p:sp>
          <p:nvSpPr>
            <p:cNvPr id="70" name="Freeform 27"/>
            <p:cNvSpPr>
              <a:spLocks noChangeAspect="1" noEditPoints="1"/>
            </p:cNvSpPr>
            <p:nvPr/>
          </p:nvSpPr>
          <p:spPr bwMode="black">
            <a:xfrm>
              <a:off x="4409404" y="119981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noEditPoints="1"/>
            </p:cNvSpPr>
            <p:nvPr/>
          </p:nvSpPr>
          <p:spPr bwMode="black">
            <a:xfrm>
              <a:off x="4409404" y="1676776"/>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2" name="Freeform 27"/>
            <p:cNvSpPr>
              <a:spLocks noChangeAspect="1" noEditPoints="1"/>
            </p:cNvSpPr>
            <p:nvPr/>
          </p:nvSpPr>
          <p:spPr bwMode="black">
            <a:xfrm>
              <a:off x="4409404" y="2153733"/>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73" name="Freeform 27"/>
            <p:cNvSpPr>
              <a:spLocks noChangeAspect="1" noEditPoints="1"/>
            </p:cNvSpPr>
            <p:nvPr/>
          </p:nvSpPr>
          <p:spPr bwMode="black">
            <a:xfrm>
              <a:off x="4409404" y="263068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p:nvPr/>
        </p:nvGrpSpPr>
        <p:grpSpPr>
          <a:xfrm>
            <a:off x="8363514" y="5178275"/>
            <a:ext cx="1020618" cy="1215599"/>
            <a:chOff x="8363513" y="5178273"/>
            <a:chExt cx="1020618" cy="1215599"/>
          </a:xfrm>
        </p:grpSpPr>
        <p:cxnSp>
          <p:nvCxnSpPr>
            <p:cNvPr id="74" name="Straight Arrow Connector 73"/>
            <p:cNvCxnSpPr/>
            <p:nvPr/>
          </p:nvCxnSpPr>
          <p:spPr>
            <a:xfrm>
              <a:off x="8363513" y="5178273"/>
              <a:ext cx="1020618" cy="51441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395840" y="5569527"/>
              <a:ext cx="988291" cy="123160"/>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395840" y="5692688"/>
              <a:ext cx="988291" cy="298896"/>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8395840" y="5692688"/>
              <a:ext cx="988291" cy="701184"/>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4063989" y="3989227"/>
            <a:ext cx="5004444" cy="798487"/>
            <a:chOff x="4063986" y="3989226"/>
            <a:chExt cx="5004445" cy="798486"/>
          </a:xfrm>
        </p:grpSpPr>
        <p:cxnSp>
          <p:nvCxnSpPr>
            <p:cNvPr id="86" name="Straight Arrow Connector 85"/>
            <p:cNvCxnSpPr>
              <a:stCxn id="65" idx="1"/>
            </p:cNvCxnSpPr>
            <p:nvPr/>
          </p:nvCxnSpPr>
          <p:spPr>
            <a:xfrm flipH="1" flipV="1">
              <a:off x="4063986" y="3989226"/>
              <a:ext cx="5004445" cy="798486"/>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86971">
              <a:off x="5855811" y="4088769"/>
              <a:ext cx="1600117" cy="300082"/>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a:t>
              </a:r>
            </a:p>
          </p:txBody>
        </p:sp>
      </p:grpSp>
      <p:grpSp>
        <p:nvGrpSpPr>
          <p:cNvPr id="130" name="Group 129"/>
          <p:cNvGrpSpPr/>
          <p:nvPr/>
        </p:nvGrpSpPr>
        <p:grpSpPr>
          <a:xfrm>
            <a:off x="3009614" y="2379980"/>
            <a:ext cx="576145" cy="712232"/>
            <a:chOff x="9944860" y="5187045"/>
            <a:chExt cx="576144" cy="712232"/>
          </a:xfrm>
        </p:grpSpPr>
        <p:sp>
          <p:nvSpPr>
            <p:cNvPr id="128" name="Freeform 6"/>
            <p:cNvSpPr>
              <a:spLocks noChangeAspect="1" noEditPoints="1"/>
            </p:cNvSpPr>
            <p:nvPr/>
          </p:nvSpPr>
          <p:spPr bwMode="black">
            <a:xfrm>
              <a:off x="10192459" y="5526355"/>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2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944860" y="5187045"/>
              <a:ext cx="355510" cy="712232"/>
            </a:xfrm>
            <a:prstGeom prst="rect">
              <a:avLst/>
            </a:prstGeom>
            <a:noFill/>
          </p:spPr>
        </p:pic>
      </p:grpSp>
      <p:grpSp>
        <p:nvGrpSpPr>
          <p:cNvPr id="133" name="Group 132"/>
          <p:cNvGrpSpPr/>
          <p:nvPr/>
        </p:nvGrpSpPr>
        <p:grpSpPr>
          <a:xfrm>
            <a:off x="1789123" y="2369636"/>
            <a:ext cx="604285" cy="712232"/>
            <a:chOff x="4647795" y="6723311"/>
            <a:chExt cx="604285" cy="712232"/>
          </a:xfrm>
        </p:grpSpPr>
        <p:pic>
          <p:nvPicPr>
            <p:cNvPr id="131"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918743" y="703759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4647795" y="6723311"/>
              <a:ext cx="355510" cy="712232"/>
            </a:xfrm>
            <a:prstGeom prst="rect">
              <a:avLst/>
            </a:prstGeom>
            <a:noFill/>
          </p:spPr>
        </p:pic>
      </p:grpSp>
      <p:grpSp>
        <p:nvGrpSpPr>
          <p:cNvPr id="139" name="Group 138"/>
          <p:cNvGrpSpPr/>
          <p:nvPr/>
        </p:nvGrpSpPr>
        <p:grpSpPr>
          <a:xfrm>
            <a:off x="2447308" y="3443495"/>
            <a:ext cx="479392" cy="712232"/>
            <a:chOff x="4610325" y="6858496"/>
            <a:chExt cx="479392" cy="712232"/>
          </a:xfrm>
        </p:grpSpPr>
        <p:pic>
          <p:nvPicPr>
            <p:cNvPr id="13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4610325" y="6858496"/>
              <a:ext cx="355510" cy="712232"/>
            </a:xfrm>
            <a:prstGeom prst="rect">
              <a:avLst/>
            </a:prstGeom>
            <a:noFill/>
          </p:spPr>
        </p:pic>
        <p:sp>
          <p:nvSpPr>
            <p:cNvPr id="135" name="Isosceles Triangle 134"/>
            <p:cNvSpPr/>
            <p:nvPr/>
          </p:nvSpPr>
          <p:spPr bwMode="auto">
            <a:xfrm>
              <a:off x="4883537" y="7331187"/>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a:off x="4883537" y="7416936"/>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Rectangle 136"/>
            <p:cNvSpPr/>
            <p:nvPr/>
          </p:nvSpPr>
          <p:spPr bwMode="auto">
            <a:xfrm rot="16200000">
              <a:off x="4928054" y="7465866"/>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8" name="Isosceles Triangle 137"/>
            <p:cNvSpPr/>
            <p:nvPr/>
          </p:nvSpPr>
          <p:spPr bwMode="auto">
            <a:xfrm>
              <a:off x="4942260" y="7396152"/>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872024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500"/>
                                        <p:tgtEl>
                                          <p:spTgt spid="1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par>
                                <p:cTn id="31" presetID="10" presetClass="entr" presetSubtype="0" fill="hold" nodeType="with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fade">
                                      <p:cBhvr>
                                        <p:cTn id="43" dur="500"/>
                                        <p:tgtEl>
                                          <p:spTgt spid="1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fade">
                                      <p:cBhvr>
                                        <p:cTn id="53" dur="500"/>
                                        <p:tgtEl>
                                          <p:spTgt spid="1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fade">
                                      <p:cBhvr>
                                        <p:cTn id="58" dur="500"/>
                                        <p:tgtEl>
                                          <p:spTgt spid="130"/>
                                        </p:tgtEl>
                                      </p:cBhvr>
                                    </p:animEffect>
                                  </p:childTnLst>
                                </p:cTn>
                              </p:par>
                            </p:childTnLst>
                          </p:cTn>
                        </p:par>
                        <p:par>
                          <p:cTn id="59" fill="hold">
                            <p:stCondLst>
                              <p:cond delay="500"/>
                            </p:stCondLst>
                            <p:childTnLst>
                              <p:par>
                                <p:cTn id="60" presetID="42" presetClass="path" presetSubtype="0" accel="50000" decel="50000" fill="hold" nodeType="afterEffect">
                                  <p:stCondLst>
                                    <p:cond delay="0"/>
                                  </p:stCondLst>
                                  <p:childTnLst>
                                    <p:animMotion origin="layout" path="M -2.70833E-6 -2.59259E-6 L 0.04024 0.15949 " pathEditMode="relative" rAng="0" ptsTypes="AA">
                                      <p:cBhvr>
                                        <p:cTn id="61" dur="1000" fill="hold"/>
                                        <p:tgtEl>
                                          <p:spTgt spid="130"/>
                                        </p:tgtEl>
                                        <p:attrNameLst>
                                          <p:attrName>ppt_x</p:attrName>
                                          <p:attrName>ppt_y</p:attrName>
                                        </p:attrNameLst>
                                      </p:cBhvr>
                                      <p:rCtr x="2005" y="7963"/>
                                    </p:animMotion>
                                  </p:childTnLst>
                                </p:cTn>
                              </p:par>
                            </p:childTnLst>
                          </p:cTn>
                        </p:par>
                        <p:par>
                          <p:cTn id="62" fill="hold">
                            <p:stCondLst>
                              <p:cond delay="1500"/>
                            </p:stCondLst>
                            <p:childTnLst>
                              <p:par>
                                <p:cTn id="63" presetID="42" presetClass="path" presetSubtype="0" accel="50000" decel="50000" fill="hold" nodeType="afterEffect">
                                  <p:stCondLst>
                                    <p:cond delay="0"/>
                                  </p:stCondLst>
                                  <p:childTnLst>
                                    <p:animMotion origin="layout" path="M 0.04024 0.15949 L 0.51615 0.30347 " pathEditMode="relative" rAng="0" ptsTypes="AA">
                                      <p:cBhvr>
                                        <p:cTn id="64" dur="1000" fill="hold"/>
                                        <p:tgtEl>
                                          <p:spTgt spid="130"/>
                                        </p:tgtEl>
                                        <p:attrNameLst>
                                          <p:attrName>ppt_x</p:attrName>
                                          <p:attrName>ppt_y</p:attrName>
                                        </p:attrNameLst>
                                      </p:cBhvr>
                                      <p:rCtr x="23789" y="7199"/>
                                    </p:animMotion>
                                  </p:childTnLst>
                                </p:cTn>
                              </p:par>
                            </p:childTnLst>
                          </p:cTn>
                        </p:par>
                        <p:par>
                          <p:cTn id="65" fill="hold">
                            <p:stCondLst>
                              <p:cond delay="2500"/>
                            </p:stCondLst>
                            <p:childTnLst>
                              <p:par>
                                <p:cTn id="66" presetID="42" presetClass="path" presetSubtype="0" accel="50000" decel="50000" fill="hold" nodeType="afterEffect">
                                  <p:stCondLst>
                                    <p:cond delay="0"/>
                                  </p:stCondLst>
                                  <p:childTnLst>
                                    <p:animMotion origin="layout" path="M 0.51615 0.30347 L 0.62422 0.42963 " pathEditMode="relative" rAng="0" ptsTypes="AA">
                                      <p:cBhvr>
                                        <p:cTn id="67" dur="1000" fill="hold"/>
                                        <p:tgtEl>
                                          <p:spTgt spid="130"/>
                                        </p:tgtEl>
                                        <p:attrNameLst>
                                          <p:attrName>ppt_x</p:attrName>
                                          <p:attrName>ppt_y</p:attrName>
                                        </p:attrNameLst>
                                      </p:cBhvr>
                                      <p:rCtr x="5404" y="6296"/>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33"/>
                                        </p:tgtEl>
                                        <p:attrNameLst>
                                          <p:attrName>style.visibility</p:attrName>
                                        </p:attrNameLst>
                                      </p:cBhvr>
                                      <p:to>
                                        <p:strVal val="visible"/>
                                      </p:to>
                                    </p:set>
                                    <p:animEffect transition="in" filter="fade">
                                      <p:cBhvr>
                                        <p:cTn id="72" dur="500"/>
                                        <p:tgtEl>
                                          <p:spTgt spid="133"/>
                                        </p:tgtEl>
                                      </p:cBhvr>
                                    </p:animEffect>
                                  </p:childTnLst>
                                </p:cTn>
                              </p:par>
                            </p:childTnLst>
                          </p:cTn>
                        </p:par>
                        <p:par>
                          <p:cTn id="73" fill="hold">
                            <p:stCondLst>
                              <p:cond delay="500"/>
                            </p:stCondLst>
                            <p:childTnLst>
                              <p:par>
                                <p:cTn id="74" presetID="42" presetClass="path" presetSubtype="0" accel="50000" decel="50000" fill="hold" nodeType="afterEffect">
                                  <p:stCondLst>
                                    <p:cond delay="0"/>
                                  </p:stCondLst>
                                  <p:childTnLst>
                                    <p:animMotion origin="layout" path="M -0.00274 -0.00811 L 0.13919 0.16088 " pathEditMode="relative" rAng="0" ptsTypes="AA">
                                      <p:cBhvr>
                                        <p:cTn id="75" dur="1000" fill="hold"/>
                                        <p:tgtEl>
                                          <p:spTgt spid="133"/>
                                        </p:tgtEl>
                                        <p:attrNameLst>
                                          <p:attrName>ppt_x</p:attrName>
                                          <p:attrName>ppt_y</p:attrName>
                                        </p:attrNameLst>
                                      </p:cBhvr>
                                      <p:rCtr x="7096" y="8449"/>
                                    </p:animMotion>
                                  </p:childTnLst>
                                </p:cTn>
                              </p:par>
                            </p:childTnLst>
                          </p:cTn>
                        </p:par>
                        <p:par>
                          <p:cTn id="76" fill="hold">
                            <p:stCondLst>
                              <p:cond delay="1500"/>
                            </p:stCondLst>
                            <p:childTnLst>
                              <p:par>
                                <p:cTn id="77" presetID="42" presetClass="path" presetSubtype="0" accel="50000" decel="50000" fill="hold" nodeType="afterEffect">
                                  <p:stCondLst>
                                    <p:cond delay="0"/>
                                  </p:stCondLst>
                                  <p:childTnLst>
                                    <p:animMotion origin="layout" path="M 0.13919 0.16088 L 0.61771 0.30763 " pathEditMode="relative" rAng="0" ptsTypes="AA">
                                      <p:cBhvr>
                                        <p:cTn id="78" dur="1000" fill="hold"/>
                                        <p:tgtEl>
                                          <p:spTgt spid="133"/>
                                        </p:tgtEl>
                                        <p:attrNameLst>
                                          <p:attrName>ppt_x</p:attrName>
                                          <p:attrName>ppt_y</p:attrName>
                                        </p:attrNameLst>
                                      </p:cBhvr>
                                      <p:rCtr x="23919" y="7338"/>
                                    </p:animMotion>
                                  </p:childTnLst>
                                </p:cTn>
                              </p:par>
                            </p:childTnLst>
                          </p:cTn>
                        </p:par>
                        <p:par>
                          <p:cTn id="79" fill="hold">
                            <p:stCondLst>
                              <p:cond delay="2500"/>
                            </p:stCondLst>
                            <p:childTnLst>
                              <p:par>
                                <p:cTn id="80" presetID="42" presetClass="path" presetSubtype="0" accel="50000" decel="50000" fill="hold" nodeType="afterEffect">
                                  <p:stCondLst>
                                    <p:cond delay="0"/>
                                  </p:stCondLst>
                                  <p:childTnLst>
                                    <p:animMotion origin="layout" path="M 0.61511 0.30486 L 0.67409 0.44051 " pathEditMode="relative" rAng="0" ptsTypes="AA">
                                      <p:cBhvr>
                                        <p:cTn id="81" dur="1000" fill="hold"/>
                                        <p:tgtEl>
                                          <p:spTgt spid="133"/>
                                        </p:tgtEl>
                                        <p:attrNameLst>
                                          <p:attrName>ppt_x</p:attrName>
                                          <p:attrName>ppt_y</p:attrName>
                                        </p:attrNameLst>
                                      </p:cBhvr>
                                      <p:rCtr x="2943" y="6782"/>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9"/>
                                        </p:tgtEl>
                                        <p:attrNameLst>
                                          <p:attrName>style.visibility</p:attrName>
                                        </p:attrNameLst>
                                      </p:cBhvr>
                                      <p:to>
                                        <p:strVal val="visible"/>
                                      </p:to>
                                    </p:set>
                                    <p:animEffect transition="in" filter="fade">
                                      <p:cBhvr>
                                        <p:cTn id="86" dur="500"/>
                                        <p:tgtEl>
                                          <p:spTgt spid="139"/>
                                        </p:tgtEl>
                                      </p:cBhvr>
                                    </p:animEffect>
                                  </p:childTnLst>
                                </p:cTn>
                              </p:par>
                            </p:childTnLst>
                          </p:cTn>
                        </p:par>
                        <p:par>
                          <p:cTn id="87" fill="hold">
                            <p:stCondLst>
                              <p:cond delay="500"/>
                            </p:stCondLst>
                            <p:childTnLst>
                              <p:par>
                                <p:cTn id="88" presetID="42" presetClass="path" presetSubtype="0" accel="50000" decel="50000" fill="hold" nodeType="afterEffect">
                                  <p:stCondLst>
                                    <p:cond delay="0"/>
                                  </p:stCondLst>
                                  <p:childTnLst>
                                    <p:animMotion origin="layout" path="M 0.00195 0.00209 L 0.09023 0.0044 " pathEditMode="relative" rAng="0" ptsTypes="AA">
                                      <p:cBhvr>
                                        <p:cTn id="89" dur="1000" fill="hold"/>
                                        <p:tgtEl>
                                          <p:spTgt spid="139"/>
                                        </p:tgtEl>
                                        <p:attrNameLst>
                                          <p:attrName>ppt_x</p:attrName>
                                          <p:attrName>ppt_y</p:attrName>
                                        </p:attrNameLst>
                                      </p:cBhvr>
                                      <p:rCtr x="4414" y="116"/>
                                    </p:animMotion>
                                  </p:childTnLst>
                                </p:cTn>
                              </p:par>
                            </p:childTnLst>
                          </p:cTn>
                        </p:par>
                        <p:par>
                          <p:cTn id="90" fill="hold">
                            <p:stCondLst>
                              <p:cond delay="1500"/>
                            </p:stCondLst>
                            <p:childTnLst>
                              <p:par>
                                <p:cTn id="91" presetID="42" presetClass="path" presetSubtype="0" accel="50000" decel="50000" fill="hold" nodeType="afterEffect">
                                  <p:stCondLst>
                                    <p:cond delay="0"/>
                                  </p:stCondLst>
                                  <p:childTnLst>
                                    <p:animMotion origin="layout" path="M 0.09024 0.00439 L 0.56797 0.14652 " pathEditMode="relative" rAng="0" ptsTypes="AA">
                                      <p:cBhvr>
                                        <p:cTn id="92" dur="1000" fill="hold"/>
                                        <p:tgtEl>
                                          <p:spTgt spid="139"/>
                                        </p:tgtEl>
                                        <p:attrNameLst>
                                          <p:attrName>ppt_x</p:attrName>
                                          <p:attrName>ppt_y</p:attrName>
                                        </p:attrNameLst>
                                      </p:cBhvr>
                                      <p:rCtr x="23880" y="7106"/>
                                    </p:animMotion>
                                  </p:childTnLst>
                                </p:cTn>
                              </p:par>
                            </p:childTnLst>
                          </p:cTn>
                        </p:par>
                        <p:par>
                          <p:cTn id="93" fill="hold">
                            <p:stCondLst>
                              <p:cond delay="2500"/>
                            </p:stCondLst>
                            <p:childTnLst>
                              <p:par>
                                <p:cTn id="94" presetID="42" presetClass="path" presetSubtype="0" accel="50000" decel="50000" fill="hold" nodeType="afterEffect">
                                  <p:stCondLst>
                                    <p:cond delay="0"/>
                                  </p:stCondLst>
                                  <p:childTnLst>
                                    <p:animMotion origin="layout" path="M 0.56615 0.14837 L 0.56628 0.2824 " pathEditMode="relative" rAng="0" ptsTypes="AA">
                                      <p:cBhvr>
                                        <p:cTn id="95" dur="1000" fill="hold"/>
                                        <p:tgtEl>
                                          <p:spTgt spid="139"/>
                                        </p:tgtEl>
                                        <p:attrNameLst>
                                          <p:attrName>ppt_x</p:attrName>
                                          <p:attrName>ppt_y</p:attrName>
                                        </p:attrNameLst>
                                      </p:cBhvr>
                                      <p:rCtr x="0" y="6690"/>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40"/>
                                        </p:tgtEl>
                                        <p:attrNameLst>
                                          <p:attrName>style.visibility</p:attrName>
                                        </p:attrNameLst>
                                      </p:cBhvr>
                                      <p:to>
                                        <p:strVal val="visible"/>
                                      </p:to>
                                    </p:set>
                                    <p:animEffect transition="in" filter="fade">
                                      <p:cBhvr>
                                        <p:cTn id="105"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Features</a:t>
            </a:r>
            <a:endParaRPr lang="en-US" dirty="0"/>
          </a:p>
        </p:txBody>
      </p:sp>
      <p:sp>
        <p:nvSpPr>
          <p:cNvPr id="3" name="Content Placeholder 2"/>
          <p:cNvSpPr>
            <a:spLocks noGrp="1"/>
          </p:cNvSpPr>
          <p:nvPr>
            <p:ph type="body" sz="quarter" idx="10"/>
          </p:nvPr>
        </p:nvSpPr>
        <p:spPr/>
        <p:txBody>
          <a:bodyPr>
            <a:noAutofit/>
          </a:bodyPr>
          <a:lstStyle/>
          <a:p>
            <a:pPr marL="0">
              <a:spcBef>
                <a:spcPts val="2400"/>
              </a:spcBef>
            </a:pPr>
            <a:r>
              <a:rPr lang="en-US" sz="3200" dirty="0">
                <a:solidFill>
                  <a:schemeClr val="accent2">
                    <a:alpha val="99000"/>
                  </a:schemeClr>
                </a:solidFill>
              </a:rPr>
              <a:t>Customer-managed private virtual networks within Windows Azure</a:t>
            </a:r>
          </a:p>
          <a:p>
            <a:pPr marL="0" lvl="1">
              <a:spcBef>
                <a:spcPts val="600"/>
              </a:spcBef>
            </a:pPr>
            <a:r>
              <a:rPr lang="en-US" sz="1900" dirty="0">
                <a:solidFill>
                  <a:schemeClr val="tx2">
                    <a:alpha val="99000"/>
                  </a:schemeClr>
                </a:solidFill>
              </a:rPr>
              <a:t>“Bring your own IPv4 addresses”</a:t>
            </a:r>
          </a:p>
          <a:p>
            <a:pPr marL="0" lvl="1">
              <a:spcBef>
                <a:spcPts val="600"/>
              </a:spcBef>
            </a:pPr>
            <a:r>
              <a:rPr lang="en-US" sz="1900" dirty="0">
                <a:solidFill>
                  <a:schemeClr val="tx2">
                    <a:alpha val="99000"/>
                  </a:schemeClr>
                </a:solidFill>
              </a:rPr>
              <a:t>Control over placement of Windows Azure Roles within the network</a:t>
            </a:r>
          </a:p>
          <a:p>
            <a:pPr marL="0" lvl="1">
              <a:spcBef>
                <a:spcPts val="600"/>
              </a:spcBef>
            </a:pPr>
            <a:r>
              <a:rPr lang="en-US" sz="1900" dirty="0">
                <a:solidFill>
                  <a:schemeClr val="tx2">
                    <a:alpha val="99000"/>
                  </a:schemeClr>
                </a:solidFill>
              </a:rPr>
              <a:t>Stable IPv4 addresses for VMs</a:t>
            </a:r>
          </a:p>
          <a:p>
            <a:pPr marL="0">
              <a:spcBef>
                <a:spcPts val="2400"/>
              </a:spcBef>
            </a:pPr>
            <a:r>
              <a:rPr lang="en-US" sz="3200" dirty="0">
                <a:solidFill>
                  <a:schemeClr val="accent2">
                    <a:alpha val="99000"/>
                  </a:schemeClr>
                </a:solidFill>
              </a:rPr>
              <a:t>Hosted VPN Gateway that enables site-to-site connectivity</a:t>
            </a:r>
          </a:p>
          <a:p>
            <a:pPr marL="0" lvl="1">
              <a:spcBef>
                <a:spcPts val="600"/>
              </a:spcBef>
            </a:pPr>
            <a:r>
              <a:rPr lang="en-US" sz="1900" dirty="0">
                <a:solidFill>
                  <a:schemeClr val="tx2">
                    <a:alpha val="99000"/>
                  </a:schemeClr>
                </a:solidFill>
              </a:rPr>
              <a:t>Automated provisioning &amp; management</a:t>
            </a:r>
          </a:p>
          <a:p>
            <a:pPr marL="0" lvl="1">
              <a:spcBef>
                <a:spcPts val="600"/>
              </a:spcBef>
            </a:pPr>
            <a:r>
              <a:rPr lang="en-US" sz="1900" dirty="0">
                <a:solidFill>
                  <a:schemeClr val="tx2">
                    <a:alpha val="99000"/>
                  </a:schemeClr>
                </a:solidFill>
              </a:rPr>
              <a:t>Support existing on-premises VPN devices</a:t>
            </a:r>
          </a:p>
          <a:p>
            <a:pPr marL="0">
              <a:spcBef>
                <a:spcPts val="2400"/>
              </a:spcBef>
            </a:pPr>
            <a:r>
              <a:rPr lang="en-US" sz="3200" dirty="0">
                <a:solidFill>
                  <a:schemeClr val="accent2">
                    <a:alpha val="99000"/>
                  </a:schemeClr>
                </a:solidFill>
              </a:rPr>
              <a:t>Use on-premise DNS servers for name resolution</a:t>
            </a:r>
          </a:p>
          <a:p>
            <a:pPr marL="0" lvl="1">
              <a:spcBef>
                <a:spcPts val="600"/>
              </a:spcBef>
            </a:pPr>
            <a:r>
              <a:rPr lang="en-US" sz="1900" dirty="0">
                <a:solidFill>
                  <a:schemeClr val="tx2">
                    <a:alpha val="99000"/>
                  </a:schemeClr>
                </a:solidFill>
              </a:rPr>
              <a:t>Enables customers to use their on-premise DNS servers for name resolution</a:t>
            </a:r>
          </a:p>
          <a:p>
            <a:pPr marL="0" lvl="1">
              <a:spcBef>
                <a:spcPts val="600"/>
              </a:spcBef>
            </a:pPr>
            <a:r>
              <a:rPr lang="en-US" sz="1900" dirty="0">
                <a:solidFill>
                  <a:schemeClr val="tx2">
                    <a:alpha val="99000"/>
                  </a:schemeClr>
                </a:solidFill>
              </a:rPr>
              <a:t>Enables VMs running in Windows Azure to be joined to  corporate domains running </a:t>
            </a:r>
            <a:br>
              <a:rPr lang="en-US" sz="1900" dirty="0">
                <a:solidFill>
                  <a:schemeClr val="tx2">
                    <a:alpha val="99000"/>
                  </a:schemeClr>
                </a:solidFill>
              </a:rPr>
            </a:br>
            <a:r>
              <a:rPr lang="en-US" sz="1900" dirty="0">
                <a:solidFill>
                  <a:schemeClr val="tx2">
                    <a:alpha val="99000"/>
                  </a:schemeClr>
                </a:solidFill>
              </a:rPr>
              <a:t>on-premise (use your on-premise Active Directory)</a:t>
            </a:r>
          </a:p>
        </p:txBody>
      </p:sp>
    </p:spTree>
    <p:extLst>
      <p:ext uri="{BB962C8B-B14F-4D97-AF65-F5344CB8AC3E}">
        <p14:creationId xmlns:p14="http://schemas.microsoft.com/office/powerpoint/2010/main" val="37269113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Example: </a:t>
            </a:r>
            <a:r>
              <a:rPr lang="en-US" dirty="0" err="1"/>
              <a:t>Contoso’s</a:t>
            </a:r>
            <a:r>
              <a:rPr lang="en-US" dirty="0"/>
              <a:t> Deployment</a:t>
            </a:r>
          </a:p>
        </p:txBody>
      </p:sp>
      <p:sp>
        <p:nvSpPr>
          <p:cNvPr id="3" name="Rectangle 2"/>
          <p:cNvSpPr/>
          <p:nvPr/>
        </p:nvSpPr>
        <p:spPr bwMode="auto">
          <a:xfrm>
            <a:off x="897789" y="1992746"/>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 </a:t>
            </a:r>
            <a:r>
              <a:rPr lang="en-US" sz="1200" b="1" dirty="0">
                <a:solidFill>
                  <a:srgbClr val="FF8A00">
                    <a:lumMod val="60000"/>
                    <a:lumOff val="40000"/>
                  </a:srgbClr>
                </a:solidFill>
              </a:rPr>
              <a:t>(10.0.0.0/16)</a:t>
            </a:r>
          </a:p>
        </p:txBody>
      </p:sp>
      <p:sp>
        <p:nvSpPr>
          <p:cNvPr id="4" name="Rectangle 3"/>
          <p:cNvSpPr/>
          <p:nvPr/>
        </p:nvSpPr>
        <p:spPr bwMode="auto">
          <a:xfrm>
            <a:off x="8948001" y="3799612"/>
            <a:ext cx="2341419" cy="234141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Contoso</a:t>
            </a:r>
            <a:r>
              <a:rPr lang="en-US" dirty="0">
                <a:gradFill>
                  <a:gsLst>
                    <a:gs pos="0">
                      <a:srgbClr val="FFFFFF"/>
                    </a:gs>
                    <a:gs pos="100000">
                      <a:srgbClr val="FFFFFF"/>
                    </a:gs>
                  </a:gsLst>
                  <a:lin ang="5400000" scaled="0"/>
                </a:gradFill>
              </a:rPr>
              <a:t> Test in Windows Azure </a:t>
            </a:r>
            <a:r>
              <a:rPr lang="en-US" sz="1200" b="1" dirty="0">
                <a:solidFill>
                  <a:srgbClr val="FF8A00">
                    <a:lumMod val="60000"/>
                    <a:lumOff val="40000"/>
                  </a:srgbClr>
                </a:solidFill>
              </a:rPr>
              <a:t>(10.2.0.0/16) </a:t>
            </a:r>
          </a:p>
        </p:txBody>
      </p:sp>
      <p:sp>
        <p:nvSpPr>
          <p:cNvPr id="5" name="Rectangle 4"/>
          <p:cNvSpPr/>
          <p:nvPr/>
        </p:nvSpPr>
        <p:spPr bwMode="auto">
          <a:xfrm>
            <a:off x="8948000" y="1137517"/>
            <a:ext cx="2341419" cy="23414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6" name="Freeform 40"/>
          <p:cNvSpPr>
            <a:spLocks noEditPoints="1"/>
          </p:cNvSpPr>
          <p:nvPr/>
        </p:nvSpPr>
        <p:spPr bwMode="black">
          <a:xfrm>
            <a:off x="10619302" y="4442923"/>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sp>
        <p:nvSpPr>
          <p:cNvPr id="8" name="Freeform 128"/>
          <p:cNvSpPr>
            <a:spLocks noChangeAspect="1"/>
          </p:cNvSpPr>
          <p:nvPr/>
        </p:nvSpPr>
        <p:spPr bwMode="black">
          <a:xfrm>
            <a:off x="4788081" y="2607478"/>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3602978" y="3425019"/>
            <a:ext cx="355510" cy="712232"/>
          </a:xfrm>
          <a:prstGeom prst="rect">
            <a:avLst/>
          </a:prstGeom>
          <a:noFill/>
        </p:spPr>
      </p:pic>
      <p:sp>
        <p:nvSpPr>
          <p:cNvPr id="12" name="Rectangle 11"/>
          <p:cNvSpPr/>
          <p:nvPr/>
        </p:nvSpPr>
        <p:spPr>
          <a:xfrm>
            <a:off x="3374215" y="4064331"/>
            <a:ext cx="813043" cy="4247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717716" y="2401459"/>
            <a:ext cx="869945" cy="629380"/>
            <a:chOff x="2870782" y="2512291"/>
            <a:chExt cx="791194" cy="572406"/>
          </a:xfrm>
        </p:grpSpPr>
        <p:pic>
          <p:nvPicPr>
            <p:cNvPr id="13" name="Picture 2"/>
            <p:cNvPicPr>
              <a:picLocks noChangeAspect="1" noChangeArrowheads="1"/>
            </p:cNvPicPr>
            <p:nvPr/>
          </p:nvPicPr>
          <p:blipFill rotWithShape="1">
            <a:blip r:embed="rId3"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711066" y="2988955"/>
            <a:ext cx="88504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2211423" y="3451575"/>
            <a:ext cx="838691" cy="932246"/>
            <a:chOff x="1731183" y="3451570"/>
            <a:chExt cx="838691" cy="932244"/>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1"/>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3" cstate="print">
            <a:lum bright="100000" contrast="100000"/>
          </a:blip>
          <a:srcRect l="9422" t="9591" r="8195" b="13220"/>
          <a:stretch/>
        </p:blipFill>
        <p:spPr bwMode="auto">
          <a:xfrm>
            <a:off x="1521605" y="2369638"/>
            <a:ext cx="733110" cy="629380"/>
          </a:xfrm>
          <a:prstGeom prst="rect">
            <a:avLst/>
          </a:prstGeom>
          <a:noFill/>
          <a:ln w="9525">
            <a:noFill/>
            <a:miter lim="800000"/>
            <a:headEnd/>
            <a:tailEnd/>
          </a:ln>
          <a:effectLst/>
        </p:spPr>
      </p:pic>
      <p:sp>
        <p:nvSpPr>
          <p:cNvPr id="29" name="Rectangle 28"/>
          <p:cNvSpPr/>
          <p:nvPr/>
        </p:nvSpPr>
        <p:spPr>
          <a:xfrm>
            <a:off x="1542754" y="2957134"/>
            <a:ext cx="829459" cy="258532"/>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2060071" y="2677963"/>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2148209" y="4442927"/>
            <a:ext cx="965110" cy="993883"/>
            <a:chOff x="1809804" y="4442923"/>
            <a:chExt cx="965110" cy="993882"/>
          </a:xfrm>
        </p:grpSpPr>
        <p:pic>
          <p:nvPicPr>
            <p:cNvPr id="31"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956" y="5178273"/>
              <a:ext cx="826252"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36" name="Freeform 27"/>
          <p:cNvSpPr>
            <a:spLocks noChangeAspect="1" noEditPoints="1"/>
          </p:cNvSpPr>
          <p:nvPr/>
        </p:nvSpPr>
        <p:spPr bwMode="black">
          <a:xfrm>
            <a:off x="1187932" y="347893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1187932" y="3955892"/>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1187932" y="4432849"/>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1187932" y="4909805"/>
            <a:ext cx="510347" cy="3287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32" tIns="45717" rIns="91432" bIns="45717" numCol="1" anchor="t" anchorCtr="0" compatLnSpc="1">
            <a:prstTxWarp prst="textNoShape">
              <a:avLst/>
            </a:prstTxWarp>
          </a:bodyPr>
          <a:lstStyle/>
          <a:p>
            <a:endParaRPr lang="en-US"/>
          </a:p>
        </p:txBody>
      </p:sp>
      <p:cxnSp>
        <p:nvCxnSpPr>
          <p:cNvPr id="60" name="Straight Arrow Connector 59"/>
          <p:cNvCxnSpPr/>
          <p:nvPr/>
        </p:nvCxnSpPr>
        <p:spPr>
          <a:xfrm flipH="1">
            <a:off x="4063987" y="2864507"/>
            <a:ext cx="5116944" cy="935104"/>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8979350" y="4345567"/>
            <a:ext cx="1074718" cy="993883"/>
            <a:chOff x="1720721" y="4442923"/>
            <a:chExt cx="1074718" cy="993882"/>
          </a:xfrm>
        </p:grpSpPr>
        <p:pic>
          <p:nvPicPr>
            <p:cNvPr id="65" name="Picture 2"/>
            <p:cNvPicPr>
              <a:picLocks noChangeAspect="1" noChangeArrowheads="1"/>
            </p:cNvPicPr>
            <p:nvPr/>
          </p:nvPicPr>
          <p:blipFill>
            <a:blip r:embed="rId3"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721" y="5178273"/>
              <a:ext cx="107471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9842233" y="4787714"/>
            <a:ext cx="191308" cy="2606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a:stCxn id="65" idx="1"/>
          </p:cNvCxnSpPr>
          <p:nvPr/>
        </p:nvCxnSpPr>
        <p:spPr>
          <a:xfrm flipH="1" flipV="1">
            <a:off x="4063989" y="3989227"/>
            <a:ext cx="5004444" cy="79848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000225" y="3741243"/>
            <a:ext cx="1685069"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S2S VPN tunnels</a:t>
            </a:r>
          </a:p>
        </p:txBody>
      </p:sp>
      <p:grpSp>
        <p:nvGrpSpPr>
          <p:cNvPr id="91" name="Group 90"/>
          <p:cNvGrpSpPr/>
          <p:nvPr/>
        </p:nvGrpSpPr>
        <p:grpSpPr>
          <a:xfrm>
            <a:off x="9945205" y="2746442"/>
            <a:ext cx="376063" cy="55871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109" name="Group 108"/>
          <p:cNvGrpSpPr/>
          <p:nvPr/>
        </p:nvGrpSpPr>
        <p:grpSpPr>
          <a:xfrm>
            <a:off x="10671999" y="2746442"/>
            <a:ext cx="412174" cy="558719"/>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1" name="Rectangle 10"/>
          <p:cNvSpPr/>
          <p:nvPr/>
        </p:nvSpPr>
        <p:spPr>
          <a:xfrm>
            <a:off x="2810351" y="3601123"/>
            <a:ext cx="605935" cy="30469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10.0.0.10</a:t>
            </a:r>
          </a:p>
          <a:p>
            <a:pPr algn="ctr" defTabSz="914023" fontAlgn="base">
              <a:lnSpc>
                <a:spcPct val="90000"/>
              </a:lnSpc>
              <a:spcBef>
                <a:spcPct val="0"/>
              </a:spcBef>
              <a:spcAft>
                <a:spcPct val="0"/>
              </a:spcAft>
            </a:pPr>
            <a:r>
              <a:rPr lang="en-US" sz="1100" b="1" dirty="0">
                <a:solidFill>
                  <a:srgbClr val="FF8A00">
                    <a:lumMod val="60000"/>
                    <a:lumOff val="40000"/>
                  </a:srgbClr>
                </a:solidFill>
              </a:rPr>
              <a:t>10.0.0.11</a:t>
            </a:r>
          </a:p>
        </p:txBody>
      </p:sp>
      <p:sp>
        <p:nvSpPr>
          <p:cNvPr id="82" name="Rectangle 81"/>
          <p:cNvSpPr/>
          <p:nvPr/>
        </p:nvSpPr>
        <p:spPr>
          <a:xfrm>
            <a:off x="3373007" y="3298267"/>
            <a:ext cx="932948"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grpSp>
        <p:nvGrpSpPr>
          <p:cNvPr id="46" name="Group 45"/>
          <p:cNvGrpSpPr/>
          <p:nvPr/>
        </p:nvGrpSpPr>
        <p:grpSpPr>
          <a:xfrm>
            <a:off x="9003495" y="5339447"/>
            <a:ext cx="2209019" cy="727692"/>
            <a:chOff x="9003494" y="5339445"/>
            <a:chExt cx="2209019" cy="727692"/>
          </a:xfrm>
        </p:grpSpPr>
        <p:sp>
          <p:nvSpPr>
            <p:cNvPr id="83" name="Rectangle 82"/>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251048" y="2746442"/>
            <a:ext cx="348564" cy="558719"/>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9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014200" y="1893102"/>
            <a:ext cx="2209019" cy="727692"/>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10.2.2.0/24</a:t>
              </a:r>
            </a:p>
          </p:txBody>
        </p:sp>
        <p:pic>
          <p:nvPicPr>
            <p:cNvPr id="103" name="Picture 102"/>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accent1"/>
                  </a:solidFill>
                </a:rPr>
                <a:t>10.2.3.0/24</a:t>
              </a:r>
            </a:p>
          </p:txBody>
        </p:sp>
        <p:pic>
          <p:nvPicPr>
            <p:cNvPr id="105" name="Picture 104"/>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8962791" y="3315940"/>
            <a:ext cx="851196"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107" name="Rectangle 106"/>
          <p:cNvSpPr/>
          <p:nvPr/>
        </p:nvSpPr>
        <p:spPr>
          <a:xfrm>
            <a:off x="987114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10.1.0.4</a:t>
            </a:r>
          </a:p>
        </p:txBody>
      </p:sp>
      <p:sp>
        <p:nvSpPr>
          <p:cNvPr id="110" name="Rectangle 109"/>
          <p:cNvSpPr/>
          <p:nvPr/>
        </p:nvSpPr>
        <p:spPr>
          <a:xfrm>
            <a:off x="10615997" y="3315940"/>
            <a:ext cx="524182" cy="152349"/>
          </a:xfrm>
          <a:prstGeom prst="rect">
            <a:avLst/>
          </a:prstGeom>
        </p:spPr>
        <p:txBody>
          <a:bodyPr wrap="none" lIns="0" tIns="0" rIns="0" bIns="0">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10.1.1.4</a:t>
            </a:r>
          </a:p>
        </p:txBody>
      </p:sp>
    </p:spTree>
    <p:extLst>
      <p:ext uri="{BB962C8B-B14F-4D97-AF65-F5344CB8AC3E}">
        <p14:creationId xmlns:p14="http://schemas.microsoft.com/office/powerpoint/2010/main" val="57328079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Scenarios</a:t>
            </a:r>
            <a:endParaRPr lang="en-US"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type="body" sz="quarter" idx="10"/>
          </p:nvPr>
        </p:nvSpPr>
        <p:spPr>
          <a:xfrm>
            <a:off x="519113" y="1447802"/>
            <a:ext cx="11149013" cy="4956228"/>
          </a:xfrm>
        </p:spPr>
        <p:txBody>
          <a:bodyPr/>
          <a:lstStyle/>
          <a:p>
            <a:r>
              <a:rPr lang="en-US" sz="2400" dirty="0">
                <a:solidFill>
                  <a:schemeClr val="accent2"/>
                </a:solidFill>
                <a:latin typeface="+mn-lt"/>
              </a:rPr>
              <a:t>Hybrid Public/Private Cloud</a:t>
            </a:r>
          </a:p>
          <a:p>
            <a:r>
              <a:rPr lang="en-US" sz="2400" dirty="0">
                <a:latin typeface="+mn-lt"/>
              </a:rPr>
              <a:t>Enterprise app in Windows Azure requiring connectivity to on-premise resources</a:t>
            </a:r>
          </a:p>
          <a:p>
            <a:pPr lvl="1"/>
            <a:endParaRPr lang="en-US" sz="1500" dirty="0"/>
          </a:p>
          <a:p>
            <a:r>
              <a:rPr lang="en-US" sz="2400" dirty="0">
                <a:solidFill>
                  <a:schemeClr val="accent2">
                    <a:alpha val="99000"/>
                  </a:schemeClr>
                </a:solidFill>
                <a:latin typeface="+mn-lt"/>
              </a:rPr>
              <a:t>Enterprise Identity and Access Control</a:t>
            </a:r>
          </a:p>
          <a:p>
            <a:pPr lvl="1"/>
            <a:r>
              <a:rPr lang="en-US" sz="2400" dirty="0"/>
              <a:t>Manage identity and access control with on-premise resources </a:t>
            </a:r>
            <a:br>
              <a:rPr lang="en-US" sz="2400" dirty="0"/>
            </a:br>
            <a:r>
              <a:rPr lang="en-US" sz="2400" dirty="0"/>
              <a:t>(on-premises Active Directory)</a:t>
            </a:r>
            <a:br>
              <a:rPr lang="en-US" sz="2400" dirty="0"/>
            </a:br>
            <a:endParaRPr lang="en-US" sz="1500" dirty="0"/>
          </a:p>
          <a:p>
            <a:r>
              <a:rPr lang="en-US" sz="2400" dirty="0">
                <a:solidFill>
                  <a:schemeClr val="accent2">
                    <a:alpha val="99000"/>
                  </a:schemeClr>
                </a:solidFill>
                <a:latin typeface="+mn-lt"/>
              </a:rPr>
              <a:t>Monitoring and Management</a:t>
            </a:r>
          </a:p>
          <a:p>
            <a:r>
              <a:rPr lang="en-US" sz="2400" dirty="0">
                <a:latin typeface="+mn-lt"/>
              </a:rPr>
              <a:t>Remote monitoring and trouble-shooting of  resources </a:t>
            </a:r>
            <a:br>
              <a:rPr lang="en-US" sz="2400" dirty="0">
                <a:latin typeface="+mn-lt"/>
              </a:rPr>
            </a:br>
            <a:r>
              <a:rPr lang="en-US" sz="2400" dirty="0">
                <a:latin typeface="+mn-lt"/>
              </a:rPr>
              <a:t>running in Windows Azure</a:t>
            </a:r>
          </a:p>
          <a:p>
            <a:pPr lvl="1"/>
            <a:endParaRPr lang="en-US" sz="1500" dirty="0"/>
          </a:p>
          <a:p>
            <a:r>
              <a:rPr lang="en-US" sz="2400" dirty="0">
                <a:solidFill>
                  <a:schemeClr val="accent2">
                    <a:alpha val="99000"/>
                  </a:schemeClr>
                </a:solidFill>
                <a:latin typeface="+mn-lt"/>
              </a:rPr>
              <a:t>Advanced Connectivity Requirements</a:t>
            </a:r>
          </a:p>
          <a:p>
            <a:r>
              <a:rPr lang="en-US" sz="2400" dirty="0">
                <a:latin typeface="+mn-lt"/>
              </a:rPr>
              <a:t>Cloud deployments requiring persistent IP addresses </a:t>
            </a:r>
            <a:br>
              <a:rPr lang="en-US" sz="2400" dirty="0">
                <a:latin typeface="+mn-lt"/>
              </a:rPr>
            </a:br>
            <a:r>
              <a:rPr lang="en-US" sz="2400" dirty="0">
                <a:latin typeface="+mn-lt"/>
              </a:rPr>
              <a:t>and direct connectivity across services</a:t>
            </a:r>
          </a:p>
        </p:txBody>
      </p:sp>
      <p:sp>
        <p:nvSpPr>
          <p:cNvPr id="4" name="Freeform 18"/>
          <p:cNvSpPr>
            <a:spLocks noEditPoints="1"/>
          </p:cNvSpPr>
          <p:nvPr/>
        </p:nvSpPr>
        <p:spPr bwMode="black">
          <a:xfrm>
            <a:off x="9375313" y="3485740"/>
            <a:ext cx="2138464" cy="262128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109717" tIns="54858" rIns="109717" bIns="54858" numCol="1" anchor="t" anchorCtr="0" compatLnSpc="1">
            <a:prstTxWarp prst="textNoShape">
              <a:avLst/>
            </a:prstTxWarp>
          </a:bodyPr>
          <a:lstStyle/>
          <a:p>
            <a:pPr defTabSz="1218936"/>
            <a:endParaRPr lang="en-US" sz="2100" dirty="0">
              <a:solidFill>
                <a:srgbClr val="292929"/>
              </a:solidFill>
            </a:endParaRPr>
          </a:p>
        </p:txBody>
      </p:sp>
    </p:spTree>
    <p:extLst>
      <p:ext uri="{BB962C8B-B14F-4D97-AF65-F5344CB8AC3E}">
        <p14:creationId xmlns:p14="http://schemas.microsoft.com/office/powerpoint/2010/main" val="154806588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40"/>
          <p:cNvSpPr>
            <a:spLocks noEditPoints="1"/>
          </p:cNvSpPr>
          <p:nvPr/>
        </p:nvSpPr>
        <p:spPr bwMode="black">
          <a:xfrm>
            <a:off x="11120236" y="2472086"/>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3" name="Group 62"/>
          <p:cNvGrpSpPr/>
          <p:nvPr/>
        </p:nvGrpSpPr>
        <p:grpSpPr>
          <a:xfrm>
            <a:off x="8357259" y="1992746"/>
            <a:ext cx="3465948" cy="3465948"/>
            <a:chOff x="8357259" y="1992744"/>
            <a:chExt cx="3465948" cy="3465948"/>
          </a:xfrm>
        </p:grpSpPr>
        <p:sp>
          <p:nvSpPr>
            <p:cNvPr id="71" name="Rectangle 70"/>
            <p:cNvSpPr/>
            <p:nvPr/>
          </p:nvSpPr>
          <p:spPr bwMode="auto">
            <a:xfrm>
              <a:off x="8357259" y="1992744"/>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116" name="Freeform 40"/>
            <p:cNvSpPr>
              <a:spLocks noEditPoints="1"/>
            </p:cNvSpPr>
            <p:nvPr/>
          </p:nvSpPr>
          <p:spPr bwMode="black">
            <a:xfrm>
              <a:off x="11120234" y="2472868"/>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1261" y="4792499"/>
              <a:ext cx="998863"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App Servers</a:t>
              </a:r>
            </a:p>
          </p:txBody>
        </p:sp>
      </p:grpSp>
      <p:sp>
        <p:nvSpPr>
          <p:cNvPr id="2" name="Title 1"/>
          <p:cNvSpPr>
            <a:spLocks noGrp="1"/>
          </p:cNvSpPr>
          <p:nvPr>
            <p:ph type="title"/>
          </p:nvPr>
        </p:nvSpPr>
        <p:spPr/>
        <p:txBody>
          <a:bodyPr/>
          <a:lstStyle/>
          <a:p>
            <a:r>
              <a:rPr lang="en-US" dirty="0"/>
              <a:t>Application Migration</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7" name="Group 66"/>
          <p:cNvGrpSpPr/>
          <p:nvPr/>
        </p:nvGrpSpPr>
        <p:grpSpPr>
          <a:xfrm>
            <a:off x="3556007" y="3842833"/>
            <a:ext cx="5116944" cy="300082"/>
            <a:chOff x="3556007" y="3842837"/>
            <a:chExt cx="5116944" cy="300081"/>
          </a:xfrm>
        </p:grpSpPr>
        <p:cxnSp>
          <p:nvCxnSpPr>
            <p:cNvPr id="86" name="Straight Arrow Connector 85"/>
            <p:cNvCxnSpPr/>
            <p:nvPr/>
          </p:nvCxnSpPr>
          <p:spPr>
            <a:xfrm flipH="1">
              <a:off x="3556007" y="4122866"/>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75" y="3842837"/>
              <a:ext cx="1245406" cy="300081"/>
            </a:xfrm>
            <a:prstGeom prst="rect">
              <a:avLst/>
            </a:prstGeom>
          </p:spPr>
          <p:txBody>
            <a:bodyPr wrap="none">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2" y="3641861"/>
            <a:ext cx="470967" cy="943539"/>
          </a:xfrm>
          <a:prstGeom prst="rect">
            <a:avLst/>
          </a:prstGeom>
          <a:noFill/>
        </p:spPr>
      </p:pic>
      <p:grpSp>
        <p:nvGrpSpPr>
          <p:cNvPr id="69" name="Group 68"/>
          <p:cNvGrpSpPr/>
          <p:nvPr/>
        </p:nvGrpSpPr>
        <p:grpSpPr>
          <a:xfrm>
            <a:off x="8994628" y="2334755"/>
            <a:ext cx="1110368" cy="1047711"/>
            <a:chOff x="8994622" y="2334750"/>
            <a:chExt cx="1110366" cy="1047711"/>
          </a:xfrm>
        </p:grpSpPr>
        <p:sp>
          <p:nvSpPr>
            <p:cNvPr id="84" name="Rectangle 83"/>
            <p:cNvSpPr/>
            <p:nvPr/>
          </p:nvSpPr>
          <p:spPr>
            <a:xfrm>
              <a:off x="8994622" y="3123929"/>
              <a:ext cx="1110366"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50"/>
              <a:ext cx="695717" cy="854514"/>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2854036" y="1838052"/>
            <a:ext cx="4208528" cy="1327763"/>
            <a:chOff x="2854036" y="1838051"/>
            <a:chExt cx="4208528" cy="1327762"/>
          </a:xfrm>
        </p:grpSpPr>
        <p:cxnSp>
          <p:nvCxnSpPr>
            <p:cNvPr id="122" name="Straight Arrow Connector 121"/>
            <p:cNvCxnSpPr/>
            <p:nvPr/>
          </p:nvCxnSpPr>
          <p:spPr>
            <a:xfrm flipV="1">
              <a:off x="2854036" y="1838052"/>
              <a:ext cx="4208528"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2854036" y="1838051"/>
              <a:ext cx="3563094"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2854036" y="1838052"/>
              <a:ext cx="2917660" cy="13277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2854036" y="1838051"/>
              <a:ext cx="2272226" cy="1327762"/>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995468" y="1546849"/>
            <a:ext cx="138756" cy="177815"/>
            <a:chOff x="6995468" y="1546847"/>
            <a:chExt cx="138756" cy="177814"/>
          </a:xfrm>
        </p:grpSpPr>
        <p:sp>
          <p:nvSpPr>
            <p:cNvPr id="53" name="Folded Corner 52"/>
            <p:cNvSpPr/>
            <p:nvPr/>
          </p:nvSpPr>
          <p:spPr bwMode="auto">
            <a:xfrm flipV="1">
              <a:off x="6995468" y="1546847"/>
              <a:ext cx="138756" cy="177814"/>
            </a:xfrm>
            <a:prstGeom prst="foldedCorner">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812741" y="2565552"/>
            <a:ext cx="656993" cy="854515"/>
            <a:chOff x="5108819" y="6734779"/>
            <a:chExt cx="656993" cy="854514"/>
          </a:xfrm>
        </p:grpSpPr>
        <p:pic>
          <p:nvPicPr>
            <p:cNvPr id="1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5432475" y="724433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108819" y="6734779"/>
              <a:ext cx="426530" cy="854514"/>
            </a:xfrm>
            <a:prstGeom prst="rect">
              <a:avLst/>
            </a:prstGeom>
            <a:noFill/>
          </p:spPr>
        </p:pic>
      </p:grpSp>
      <p:pic>
        <p:nvPicPr>
          <p:cNvPr id="132" name="Picture 2"/>
          <p:cNvPicPr>
            <a:picLocks noChangeAspect="1" noChangeArrowheads="1"/>
          </p:cNvPicPr>
          <p:nvPr/>
        </p:nvPicPr>
        <p:blipFill rotWithShape="1">
          <a:blip r:embed="rId5" cstate="print">
            <a:lum bright="100000" contrast="100000"/>
          </a:blip>
          <a:srcRect l="9422" t="9591" r="8195" b="13220"/>
          <a:stretch/>
        </p:blipFill>
        <p:spPr bwMode="auto">
          <a:xfrm>
            <a:off x="774681" y="4124143"/>
            <a:ext cx="733110" cy="629380"/>
          </a:xfrm>
          <a:prstGeom prst="rect">
            <a:avLst/>
          </a:prstGeom>
          <a:noFill/>
          <a:ln w="9525">
            <a:noFill/>
            <a:miter lim="800000"/>
            <a:headEnd/>
            <a:tailEnd/>
          </a:ln>
          <a:effectLst/>
        </p:spPr>
      </p:pic>
      <p:grpSp>
        <p:nvGrpSpPr>
          <p:cNvPr id="72" name="Group 71"/>
          <p:cNvGrpSpPr/>
          <p:nvPr/>
        </p:nvGrpSpPr>
        <p:grpSpPr>
          <a:xfrm>
            <a:off x="2038932" y="4027474"/>
            <a:ext cx="524971" cy="803545"/>
            <a:chOff x="2682139" y="4407069"/>
            <a:chExt cx="524971" cy="803545"/>
          </a:xfrm>
        </p:grpSpPr>
        <p:pic>
          <p:nvPicPr>
            <p:cNvPr id="1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34" name="Isosceles Triangle 133"/>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5" name="Rectangle 134"/>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6" name="Rectangle 135"/>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37" name="Isosceles Triangle 136"/>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nvGrpSpPr>
          <p:cNvPr id="138" name="Group 137"/>
          <p:cNvGrpSpPr/>
          <p:nvPr/>
        </p:nvGrpSpPr>
        <p:grpSpPr>
          <a:xfrm>
            <a:off x="2038932" y="4027970"/>
            <a:ext cx="524971" cy="803545"/>
            <a:chOff x="2682139" y="4407069"/>
            <a:chExt cx="524971" cy="803545"/>
          </a:xfrm>
        </p:grpSpPr>
        <p:pic>
          <p:nvPicPr>
            <p:cNvPr id="13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682139" y="4407069"/>
              <a:ext cx="401089" cy="803545"/>
            </a:xfrm>
            <a:prstGeom prst="rect">
              <a:avLst/>
            </a:prstGeom>
            <a:noFill/>
          </p:spPr>
        </p:pic>
        <p:sp>
          <p:nvSpPr>
            <p:cNvPr id="140" name="Isosceles Triangle 139"/>
            <p:cNvSpPr/>
            <p:nvPr/>
          </p:nvSpPr>
          <p:spPr bwMode="auto">
            <a:xfrm>
              <a:off x="3000930" y="4971073"/>
              <a:ext cx="206180" cy="177741"/>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1" name="Rectangle 140"/>
            <p:cNvSpPr/>
            <p:nvPr/>
          </p:nvSpPr>
          <p:spPr bwMode="auto">
            <a:xfrm>
              <a:off x="3000930" y="5056822"/>
              <a:ext cx="206180" cy="263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2" name="Rectangle 141"/>
            <p:cNvSpPr/>
            <p:nvPr/>
          </p:nvSpPr>
          <p:spPr bwMode="auto">
            <a:xfrm rot="16200000">
              <a:off x="3045447" y="5105752"/>
              <a:ext cx="117146" cy="2634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43" name="Isosceles Triangle 142"/>
            <p:cNvSpPr/>
            <p:nvPr/>
          </p:nvSpPr>
          <p:spPr bwMode="auto">
            <a:xfrm>
              <a:off x="3059653" y="5036038"/>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96046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800" decel="800" fill="hold" nodeType="clickEffect">
                                  <p:stCondLst>
                                    <p:cond delay="0"/>
                                  </p:stCondLst>
                                  <p:childTnLst>
                                    <p:animMotion origin="layout" path="M 2.91667E-6 -7.40741E-6 L 0.00091 0.02708 L -0.34388 0.22083 L -0.49818 0.21759 L -0.49818 0.41921 L -0.49727 0.20161 L -0.34102 0.22546 L 0.00091 0.03495 L 2.91667E-6 -7.40741E-6 Z " pathEditMode="relative" ptsTypes="AAAAAAAAA">
                                      <p:cBhvr>
                                        <p:cTn id="26" dur="5000" fill="hold"/>
                                        <p:tgtEl>
                                          <p:spTgt spid="57"/>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2"/>
                                        </p:tgtEl>
                                      </p:cBhvr>
                                    </p:animEffect>
                                    <p:set>
                                      <p:cBhvr>
                                        <p:cTn id="31" dur="1" fill="hold">
                                          <p:stCondLst>
                                            <p:cond delay="499"/>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par>
                                <p:cTn id="45" presetID="10" presetClass="entr" presetSubtype="0" fill="hold" nodeType="with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8"/>
                                        </p:tgtEl>
                                        <p:attrNameLst>
                                          <p:attrName>style.visibility</p:attrName>
                                        </p:attrNameLst>
                                      </p:cBhvr>
                                      <p:to>
                                        <p:strVal val="visible"/>
                                      </p:to>
                                    </p:set>
                                    <p:animEffect transition="in" filter="fade">
                                      <p:cBhvr>
                                        <p:cTn id="62" dur="500"/>
                                        <p:tgtEl>
                                          <p:spTgt spid="128"/>
                                        </p:tgtEl>
                                      </p:cBhvr>
                                    </p:animEffec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4000" decel="4000" fill="hold" nodeType="clickEffect">
                                  <p:stCondLst>
                                    <p:cond delay="0"/>
                                  </p:stCondLst>
                                  <p:childTnLst>
                                    <p:animMotion origin="layout" path="M 1.45833E-6 -8.14815E-6 L 0.00273 0.03634 L 0.19023 0.17453 L 0.15364 0.36504 L -0.30443 0.36504 L -0.39636 0.41573 L -0.49818 0.41573 L -0.49545 0.20624 L -0.30352 0.36342 L 0.15546 0.36666 L 0.19114 0.17453 L 0.00182 0.03171 L 1.45833E-6 -8.14815E-6 Z " pathEditMode="relative" ptsTypes="AAAAAAAAAAAAA">
                                      <p:cBhvr>
                                        <p:cTn id="66" dur="5000" fill="hold"/>
                                        <p:tgtEl>
                                          <p:spTgt spid="57"/>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childTnLst>
                          </p:cTn>
                        </p:par>
                        <p:par>
                          <p:cTn id="72" fill="hold">
                            <p:stCondLst>
                              <p:cond delay="500"/>
                            </p:stCondLst>
                            <p:childTnLst>
                              <p:par>
                                <p:cTn id="73" presetID="0" presetClass="path" presetSubtype="0" accel="10000" decel="10000" fill="hold" nodeType="afterEffect">
                                  <p:stCondLst>
                                    <p:cond delay="0"/>
                                  </p:stCondLst>
                                  <p:childTnLst>
                                    <p:animMotion origin="layout" path="M -4.58333E-6 -1.11111E-6 L 0.19102 0.16042 L 0.6517 0.16204 L 0.83373 0.11436 " pathEditMode="relative" ptsTypes="AAAA">
                                      <p:cBhvr>
                                        <p:cTn id="74" dur="2000" fill="hold"/>
                                        <p:tgtEl>
                                          <p:spTgt spid="70"/>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500"/>
                                        <p:tgtEl>
                                          <p:spTgt spid="132"/>
                                        </p:tgtEl>
                                      </p:cBhvr>
                                    </p:animEffect>
                                  </p:childTnLst>
                                </p:cTn>
                              </p:par>
                            </p:childTnLst>
                          </p:cTn>
                        </p:par>
                        <p:par>
                          <p:cTn id="80" fill="hold">
                            <p:stCondLst>
                              <p:cond delay="500"/>
                            </p:stCondLst>
                            <p:childTnLst>
                              <p:par>
                                <p:cTn id="81" presetID="0" presetClass="path" presetSubtype="0" accel="10000" decel="10000" fill="hold" nodeType="afterEffect">
                                  <p:stCondLst>
                                    <p:cond delay="0"/>
                                  </p:stCondLst>
                                  <p:childTnLst>
                                    <p:animMotion origin="layout" path="M 1.25E-6 7.03704E-6 L 0.18216 -0.05393 L 0.64114 -0.05555 L 0.83294 0.04769 " pathEditMode="relative" ptsTypes="AAAA">
                                      <p:cBhvr>
                                        <p:cTn id="82" dur="2000" fill="hold"/>
                                        <p:tgtEl>
                                          <p:spTgt spid="132"/>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500"/>
                                        <p:tgtEl>
                                          <p:spTgt spid="72"/>
                                        </p:tgtEl>
                                      </p:cBhvr>
                                    </p:animEffect>
                                  </p:childTnLst>
                                </p:cTn>
                              </p:par>
                            </p:childTnLst>
                          </p:cTn>
                        </p:par>
                        <p:par>
                          <p:cTn id="88" fill="hold">
                            <p:stCondLst>
                              <p:cond delay="500"/>
                            </p:stCondLst>
                            <p:childTnLst>
                              <p:par>
                                <p:cTn id="89" presetID="0" presetClass="path" presetSubtype="0" accel="10000" decel="10000" fill="hold" nodeType="afterEffect">
                                  <p:stCondLst>
                                    <p:cond delay="0"/>
                                  </p:stCondLst>
                                  <p:childTnLst>
                                    <p:animMotion origin="layout" path="M 3.33333E-6 -1.48148E-6 L 0.09466 -0.05393 L 0.55 -0.05555 L 0.64726 0.04931 " pathEditMode="relative" ptsTypes="AAAA">
                                      <p:cBhvr>
                                        <p:cTn id="90" dur="2000" fill="hold"/>
                                        <p:tgtEl>
                                          <p:spTgt spid="72"/>
                                        </p:tgtEl>
                                        <p:attrNameLst>
                                          <p:attrName>ppt_x</p:attrName>
                                          <p:attrName>ppt_y</p:attrName>
                                        </p:attrNameLst>
                                      </p:cBhvr>
                                    </p:animMotion>
                                  </p:childTnLst>
                                </p:cTn>
                              </p:par>
                            </p:childTnLst>
                          </p:cTn>
                        </p:par>
                        <p:par>
                          <p:cTn id="91" fill="hold">
                            <p:stCondLst>
                              <p:cond delay="2500"/>
                            </p:stCondLst>
                            <p:childTnLst>
                              <p:par>
                                <p:cTn id="92" presetID="0" presetClass="path" presetSubtype="0" accel="50000" decel="50000" fill="hold" nodeType="afterEffect">
                                  <p:stCondLst>
                                    <p:cond delay="0"/>
                                  </p:stCondLst>
                                  <p:childTnLst>
                                    <p:animMotion origin="layout" path="M 2.91667E-6 -8.51852E-6 L 0.00091 0.03634 L 0.18932 0.17615 L 0.3483 0.31411 L 0.34557 0.45856 L 0.34648 0.31111 L 0.1875 0.17291 L 0.00091 0.03009 L 2.91667E-6 -8.51852E-6 Z " pathEditMode="relative" ptsTypes="AAAAAAAAA">
                                      <p:cBhvr>
                                        <p:cTn id="93" dur="3000" fill="hold"/>
                                        <p:tgtEl>
                                          <p:spTgt spid="57"/>
                                        </p:tgtEl>
                                        <p:attrNameLst>
                                          <p:attrName>ppt_x</p:attrName>
                                          <p:attrName>ppt_y</p:attrName>
                                        </p:attrNameLst>
                                      </p:cBhvr>
                                    </p:animMotion>
                                  </p:childTnLst>
                                </p:cTn>
                              </p:par>
                              <p:par>
                                <p:cTn id="94" presetID="1" presetClass="entr" presetSubtype="0" fill="hold" nodeType="with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1.875E-6 -3.33333E-6 L 0.6474 0.04815 " pathEditMode="relative" rAng="0" ptsTypes="AA">
                                      <p:cBhvr>
                                        <p:cTn id="99" dur="2000" fill="hold"/>
                                        <p:tgtEl>
                                          <p:spTgt spid="138"/>
                                        </p:tgtEl>
                                        <p:attrNameLst>
                                          <p:attrName>ppt_x</p:attrName>
                                          <p:attrName>ppt_y</p:attrName>
                                        </p:attrNameLst>
                                      </p:cBhvr>
                                      <p:rCtr x="32370" y="2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357259" y="1992746"/>
            <a:ext cx="3465948" cy="34659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2" name="Title 1"/>
          <p:cNvSpPr>
            <a:spLocks noGrp="1"/>
          </p:cNvSpPr>
          <p:nvPr>
            <p:ph type="title"/>
          </p:nvPr>
        </p:nvSpPr>
        <p:spPr/>
        <p:txBody>
          <a:bodyPr/>
          <a:lstStyle/>
          <a:p>
            <a:r>
              <a:rPr lang="en-US" dirty="0"/>
              <a:t>Monitoring</a:t>
            </a:r>
          </a:p>
        </p:txBody>
      </p:sp>
      <p:sp>
        <p:nvSpPr>
          <p:cNvPr id="8" name="Freeform 128"/>
          <p:cNvSpPr>
            <a:spLocks noChangeAspect="1"/>
          </p:cNvSpPr>
          <p:nvPr/>
        </p:nvSpPr>
        <p:spPr bwMode="black">
          <a:xfrm>
            <a:off x="4226625" y="2693925"/>
            <a:ext cx="3735578" cy="206358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86" name="Straight Arrow Connector 85"/>
          <p:cNvCxnSpPr/>
          <p:nvPr/>
        </p:nvCxnSpPr>
        <p:spPr>
          <a:xfrm flipH="1">
            <a:off x="3556007" y="4122867"/>
            <a:ext cx="5116944"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491783" y="3842839"/>
            <a:ext cx="1245396" cy="3000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500" b="1" dirty="0">
                <a:gradFill>
                  <a:gsLst>
                    <a:gs pos="0">
                      <a:srgbClr val="FFFFFF"/>
                    </a:gs>
                    <a:gs pos="100000">
                      <a:srgbClr val="FFFFFF"/>
                    </a:gs>
                  </a:gsLst>
                  <a:lin ang="5400000" scaled="0"/>
                </a:gradFill>
              </a:rPr>
              <a:t>VPN Tunnel</a:t>
            </a:r>
          </a:p>
        </p:txBody>
      </p:sp>
      <p:grpSp>
        <p:nvGrpSpPr>
          <p:cNvPr id="5" name="Group 4"/>
          <p:cNvGrpSpPr/>
          <p:nvPr/>
        </p:nvGrpSpPr>
        <p:grpSpPr>
          <a:xfrm>
            <a:off x="389809" y="1992746"/>
            <a:ext cx="3465948" cy="3465948"/>
            <a:chOff x="389809" y="1992744"/>
            <a:chExt cx="3465948" cy="3465948"/>
          </a:xfrm>
        </p:grpSpPr>
        <p:sp>
          <p:nvSpPr>
            <p:cNvPr id="3" name="Rectangle 2"/>
            <p:cNvSpPr/>
            <p:nvPr/>
          </p:nvSpPr>
          <p:spPr bwMode="auto">
            <a:xfrm>
              <a:off x="389809" y="1992744"/>
              <a:ext cx="3465948" cy="34659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The Corp. HQ</a:t>
              </a:r>
              <a:endParaRPr lang="en-US" sz="1200" b="1" dirty="0">
                <a:solidFill>
                  <a:srgbClr val="FF8A00">
                    <a:lumMod val="60000"/>
                    <a:lumOff val="40000"/>
                  </a:srgbClr>
                </a:solidFill>
              </a:endParaRPr>
            </a:p>
          </p:txBody>
        </p:sp>
        <p:sp>
          <p:nvSpPr>
            <p:cNvPr id="16" name="Rectangle 15"/>
            <p:cNvSpPr/>
            <p:nvPr/>
          </p:nvSpPr>
          <p:spPr>
            <a:xfrm>
              <a:off x="1889061" y="3386103"/>
              <a:ext cx="885049"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842918" y="4027473"/>
              <a:ext cx="838691" cy="1023558"/>
              <a:chOff x="1731183" y="3360257"/>
              <a:chExt cx="838691" cy="1023558"/>
            </a:xfrm>
          </p:grpSpPr>
          <p:grpSp>
            <p:nvGrpSpPr>
              <p:cNvPr id="24" name="Group 23"/>
              <p:cNvGrpSpPr/>
              <p:nvPr/>
            </p:nvGrpSpPr>
            <p:grpSpPr>
              <a:xfrm>
                <a:off x="1927195" y="3360257"/>
                <a:ext cx="524971" cy="803545"/>
                <a:chOff x="1927195" y="3360257"/>
                <a:chExt cx="524971" cy="803545"/>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25" name="Rectangle 24"/>
              <p:cNvSpPr/>
              <p:nvPr/>
            </p:nvSpPr>
            <p:spPr>
              <a:xfrm>
                <a:off x="1731183" y="4125283"/>
                <a:ext cx="838691"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29" name="Rectangle 28"/>
            <p:cNvSpPr/>
            <p:nvPr/>
          </p:nvSpPr>
          <p:spPr>
            <a:xfrm>
              <a:off x="731345" y="3354280"/>
              <a:ext cx="829458" cy="2585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7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129630" y="3641861"/>
              <a:ext cx="470966" cy="943538"/>
            </a:xfrm>
            <a:prstGeom prst="rect">
              <a:avLst/>
            </a:prstGeom>
            <a:noFill/>
          </p:spPr>
        </p:pic>
        <p:grpSp>
          <p:nvGrpSpPr>
            <p:cNvPr id="41" name="Group 40"/>
            <p:cNvGrpSpPr/>
            <p:nvPr/>
          </p:nvGrpSpPr>
          <p:grpSpPr>
            <a:xfrm>
              <a:off x="817580" y="2565551"/>
              <a:ext cx="656993" cy="854514"/>
              <a:chOff x="1228435" y="2297707"/>
              <a:chExt cx="656993" cy="854514"/>
            </a:xfrm>
          </p:grpSpPr>
          <p:pic>
            <p:nvPicPr>
              <p:cNvPr id="30"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228435" y="2297707"/>
                <a:ext cx="426530" cy="854514"/>
              </a:xfrm>
              <a:prstGeom prst="rect">
                <a:avLst/>
              </a:prstGeom>
              <a:noFill/>
            </p:spPr>
          </p:pic>
        </p:grpSp>
        <p:grpSp>
          <p:nvGrpSpPr>
            <p:cNvPr id="42" name="Group 41"/>
            <p:cNvGrpSpPr/>
            <p:nvPr/>
          </p:nvGrpSpPr>
          <p:grpSpPr>
            <a:xfrm>
              <a:off x="1983728" y="2596924"/>
              <a:ext cx="695717" cy="854514"/>
              <a:chOff x="2383961" y="2329080"/>
              <a:chExt cx="695717" cy="854514"/>
            </a:xfrm>
          </p:grpSpPr>
          <p:sp>
            <p:nvSpPr>
              <p:cNvPr id="1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7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pic>
          <p:nvPicPr>
            <p:cNvPr id="80" name="Picture 2"/>
            <p:cNvPicPr>
              <a:picLocks noChangeAspect="1" noChangeArrowheads="1"/>
            </p:cNvPicPr>
            <p:nvPr/>
          </p:nvPicPr>
          <p:blipFill rotWithShape="1">
            <a:blip r:embed="rId5" cstate="print">
              <a:lum bright="100000" contrast="100000"/>
            </a:blip>
            <a:srcRect l="9422" t="9591" r="8195" b="13220"/>
            <a:stretch/>
          </p:blipFill>
          <p:spPr bwMode="auto">
            <a:xfrm>
              <a:off x="784137" y="4136916"/>
              <a:ext cx="733110" cy="629380"/>
            </a:xfrm>
            <a:prstGeom prst="rect">
              <a:avLst/>
            </a:prstGeom>
            <a:noFill/>
            <a:ln w="9525">
              <a:noFill/>
              <a:miter lim="800000"/>
              <a:headEnd/>
              <a:tailEnd/>
            </a:ln>
            <a:effectLst/>
          </p:spPr>
        </p:pic>
        <p:sp>
          <p:nvSpPr>
            <p:cNvPr id="81" name="Rectangle 80"/>
            <p:cNvSpPr/>
            <p:nvPr/>
          </p:nvSpPr>
          <p:spPr>
            <a:xfrm>
              <a:off x="657417" y="4792499"/>
              <a:ext cx="986552" cy="424732"/>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Monitoring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Service</a:t>
              </a:r>
            </a:p>
          </p:txBody>
        </p:sp>
      </p:grpSp>
      <p:sp>
        <p:nvSpPr>
          <p:cNvPr id="84" name="Rectangle 83"/>
          <p:cNvSpPr/>
          <p:nvPr/>
        </p:nvSpPr>
        <p:spPr>
          <a:xfrm>
            <a:off x="8987391" y="3123932"/>
            <a:ext cx="1124827"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WA Web Role</a:t>
            </a:r>
          </a:p>
        </p:txBody>
      </p:sp>
      <p:grpSp>
        <p:nvGrpSpPr>
          <p:cNvPr id="85" name="Group 84"/>
          <p:cNvGrpSpPr/>
          <p:nvPr/>
        </p:nvGrpSpPr>
        <p:grpSpPr>
          <a:xfrm>
            <a:off x="9201946" y="2334749"/>
            <a:ext cx="695717" cy="854515"/>
            <a:chOff x="2383961" y="2329080"/>
            <a:chExt cx="695717" cy="854514"/>
          </a:xfrm>
        </p:grpSpPr>
        <p:sp>
          <p:nvSpPr>
            <p:cNvPr id="111"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1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383961" y="2329080"/>
              <a:ext cx="426530" cy="854514"/>
            </a:xfrm>
            <a:prstGeom prst="rect">
              <a:avLst/>
            </a:prstGeom>
            <a:noFill/>
          </p:spPr>
        </p:pic>
      </p:grpSp>
      <p:grpSp>
        <p:nvGrpSpPr>
          <p:cNvPr id="113" name="Group 112"/>
          <p:cNvGrpSpPr/>
          <p:nvPr/>
        </p:nvGrpSpPr>
        <p:grpSpPr>
          <a:xfrm>
            <a:off x="8736284" y="3698216"/>
            <a:ext cx="570961" cy="915201"/>
            <a:chOff x="9293863" y="2567228"/>
            <a:chExt cx="444336" cy="712232"/>
          </a:xfrm>
        </p:grpSpPr>
        <p:sp>
          <p:nvSpPr>
            <p:cNvPr id="11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sp>
        <p:nvSpPr>
          <p:cNvPr id="116" name="Freeform 40"/>
          <p:cNvSpPr>
            <a:spLocks noEditPoints="1"/>
          </p:cNvSpPr>
          <p:nvPr/>
        </p:nvSpPr>
        <p:spPr bwMode="black">
          <a:xfrm>
            <a:off x="11120237" y="2472870"/>
            <a:ext cx="547891" cy="5273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43" name="Group 42"/>
          <p:cNvGrpSpPr/>
          <p:nvPr/>
        </p:nvGrpSpPr>
        <p:grpSpPr>
          <a:xfrm>
            <a:off x="4854453" y="1487867"/>
            <a:ext cx="2479919" cy="350184"/>
            <a:chOff x="5684028" y="1857307"/>
            <a:chExt cx="1963666" cy="277285"/>
          </a:xfrm>
        </p:grpSpPr>
        <p:sp>
          <p:nvSpPr>
            <p:cNvPr id="118" name="Freeform 27"/>
            <p:cNvSpPr>
              <a:spLocks noChangeAspect="1" noEditPoints="1"/>
            </p:cNvSpPr>
            <p:nvPr/>
          </p:nvSpPr>
          <p:spPr bwMode="black">
            <a:xfrm>
              <a:off x="5684028"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19" name="Freeform 27"/>
            <p:cNvSpPr>
              <a:spLocks noChangeAspect="1" noEditPoints="1"/>
            </p:cNvSpPr>
            <p:nvPr/>
          </p:nvSpPr>
          <p:spPr bwMode="black">
            <a:xfrm>
              <a:off x="6195100"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noChangeAspect="1" noEditPoints="1"/>
            </p:cNvSpPr>
            <p:nvPr/>
          </p:nvSpPr>
          <p:spPr bwMode="black">
            <a:xfrm>
              <a:off x="6706172"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sp>
          <p:nvSpPr>
            <p:cNvPr id="121" name="Freeform 27"/>
            <p:cNvSpPr>
              <a:spLocks noChangeAspect="1" noEditPoints="1"/>
            </p:cNvSpPr>
            <p:nvPr/>
          </p:nvSpPr>
          <p:spPr bwMode="black">
            <a:xfrm>
              <a:off x="7217243" y="1857307"/>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grpSp>
      <p:cxnSp>
        <p:nvCxnSpPr>
          <p:cNvPr id="125" name="Straight Arrow Connector 124"/>
          <p:cNvCxnSpPr/>
          <p:nvPr/>
        </p:nvCxnSpPr>
        <p:spPr>
          <a:xfrm flipH="1" flipV="1">
            <a:off x="5126264" y="1838051"/>
            <a:ext cx="4066843" cy="923956"/>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9430362" y="2673102"/>
            <a:ext cx="138756" cy="177815"/>
            <a:chOff x="6995468" y="1546847"/>
            <a:chExt cx="138756" cy="177814"/>
          </a:xfrm>
          <a:solidFill>
            <a:schemeClr val="bg1"/>
          </a:solidFill>
        </p:grpSpPr>
        <p:sp>
          <p:nvSpPr>
            <p:cNvPr id="53" name="Folded Corner 52"/>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55" name="Straight Connector 54"/>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8" name="Straight Arrow Connector 127"/>
          <p:cNvCxnSpPr/>
          <p:nvPr/>
        </p:nvCxnSpPr>
        <p:spPr>
          <a:xfrm flipH="1" flipV="1">
            <a:off x="7064847" y="1838053"/>
            <a:ext cx="2128260" cy="923955"/>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60953" y="3369380"/>
            <a:ext cx="656993" cy="854515"/>
            <a:chOff x="10732345" y="3314949"/>
            <a:chExt cx="656993" cy="854514"/>
          </a:xfrm>
        </p:grpSpPr>
        <p:pic>
          <p:nvPicPr>
            <p:cNvPr id="56"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1056001" y="3824507"/>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732345" y="3314949"/>
              <a:ext cx="426530" cy="854514"/>
            </a:xfrm>
            <a:prstGeom prst="rect">
              <a:avLst/>
            </a:prstGeom>
            <a:noFill/>
          </p:spPr>
        </p:pic>
      </p:grpSp>
      <p:grpSp>
        <p:nvGrpSpPr>
          <p:cNvPr id="60" name="Group 59"/>
          <p:cNvGrpSpPr/>
          <p:nvPr/>
        </p:nvGrpSpPr>
        <p:grpSpPr>
          <a:xfrm>
            <a:off x="9914316" y="4344192"/>
            <a:ext cx="524971" cy="803545"/>
            <a:chOff x="1927195" y="3360257"/>
            <a:chExt cx="524971" cy="803545"/>
          </a:xfrm>
        </p:grpSpPr>
        <p:pic>
          <p:nvPicPr>
            <p:cNvPr id="6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27195" y="3360257"/>
              <a:ext cx="401089" cy="803545"/>
            </a:xfrm>
            <a:prstGeom prst="rect">
              <a:avLst/>
            </a:prstGeom>
            <a:noFill/>
          </p:spPr>
        </p:pic>
        <p:grpSp>
          <p:nvGrpSpPr>
            <p:cNvPr id="63" name="Group 62"/>
            <p:cNvGrpSpPr/>
            <p:nvPr/>
          </p:nvGrpSpPr>
          <p:grpSpPr>
            <a:xfrm>
              <a:off x="2245986" y="3924261"/>
              <a:ext cx="206180" cy="206424"/>
              <a:chOff x="2245986" y="3924261"/>
              <a:chExt cx="206180" cy="206424"/>
            </a:xfrm>
          </p:grpSpPr>
          <p:grpSp>
            <p:nvGrpSpPr>
              <p:cNvPr id="64" name="Group 63"/>
              <p:cNvGrpSpPr/>
              <p:nvPr/>
            </p:nvGrpSpPr>
            <p:grpSpPr>
              <a:xfrm>
                <a:off x="2245986" y="3924261"/>
                <a:ext cx="206180" cy="206424"/>
                <a:chOff x="1779323" y="4627897"/>
                <a:chExt cx="472764" cy="473323"/>
              </a:xfrm>
            </p:grpSpPr>
            <p:sp>
              <p:nvSpPr>
                <p:cNvPr id="66" name="Isosceles Triangle 6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7" name="Rectangle 6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8" name="Rectangle 6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65" name="Isosceles Triangle 64"/>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69" name="Group 68"/>
          <p:cNvGrpSpPr/>
          <p:nvPr/>
        </p:nvGrpSpPr>
        <p:grpSpPr>
          <a:xfrm>
            <a:off x="11188098" y="3663927"/>
            <a:ext cx="138756" cy="177815"/>
            <a:chOff x="6995468" y="1546847"/>
            <a:chExt cx="138756" cy="177814"/>
          </a:xfrm>
          <a:solidFill>
            <a:schemeClr val="bg1"/>
          </a:solidFill>
        </p:grpSpPr>
        <p:sp>
          <p:nvSpPr>
            <p:cNvPr id="70" name="Folded Corner 69"/>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2" name="Straight Connector 7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0176151" y="4621371"/>
            <a:ext cx="138756" cy="177815"/>
            <a:chOff x="6995468" y="1546847"/>
            <a:chExt cx="138756" cy="177814"/>
          </a:xfrm>
          <a:solidFill>
            <a:schemeClr val="bg1"/>
          </a:solidFill>
        </p:grpSpPr>
        <p:sp>
          <p:nvSpPr>
            <p:cNvPr id="79" name="Folded Corner 78"/>
            <p:cNvSpPr/>
            <p:nvPr/>
          </p:nvSpPr>
          <p:spPr bwMode="auto">
            <a:xfrm flipV="1">
              <a:off x="6995468" y="1546847"/>
              <a:ext cx="138756" cy="177814"/>
            </a:xfrm>
            <a:prstGeom prst="foldedCorner">
              <a:avLst/>
            </a:prstGeom>
            <a:grp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2" name="Straight Connector 81"/>
            <p:cNvCxnSpPr/>
            <p:nvPr/>
          </p:nvCxnSpPr>
          <p:spPr>
            <a:xfrm>
              <a:off x="7016031" y="16049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16031" y="1681163"/>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42898"/>
              <a:ext cx="97631" cy="0"/>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457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repeatCount="indefinite" accel="50000" decel="50000" fill="hold" nodeType="clickEffect">
                                  <p:stCondLst>
                                    <p:cond delay="0"/>
                                  </p:stCondLst>
                                  <p:childTnLst>
                                    <p:animMotion origin="layout" path="M 3.33333E-6 2.22222E-6 L -0.07422 0.20139 L -0.46133 0.19884 L -0.69076 0.2544 " pathEditMode="relative" rAng="0" ptsTypes="AAAA">
                                      <p:cBhvr>
                                        <p:cTn id="14" dur="2000" fill="hold"/>
                                        <p:tgtEl>
                                          <p:spTgt spid="57"/>
                                        </p:tgtEl>
                                        <p:attrNameLst>
                                          <p:attrName>ppt_x</p:attrName>
                                          <p:attrName>ppt_y</p:attrName>
                                        </p:attrNameLst>
                                      </p:cBhvr>
                                      <p:rCtr x="-34544" y="12708"/>
                                    </p:animMotion>
                                  </p:childTnLst>
                                </p:cTn>
                              </p:par>
                              <p:par>
                                <p:cTn id="15" presetID="0" presetClass="path" presetSubtype="0" repeatCount="indefinite" accel="50000" decel="50000" fill="hold" nodeType="withEffect">
                                  <p:stCondLst>
                                    <p:cond delay="0"/>
                                  </p:stCondLst>
                                  <p:childTnLst>
                                    <p:animMotion origin="layout" path="M 2.70833E-6 -2.22222E-6 L -0.21706 0.0544 L -0.60808 0.05278 L -0.83581 0.10996 " pathEditMode="relative" rAng="0" ptsTypes="AAAA">
                                      <p:cBhvr>
                                        <p:cTn id="16" dur="2000" fill="hold"/>
                                        <p:tgtEl>
                                          <p:spTgt spid="69"/>
                                        </p:tgtEl>
                                        <p:attrNameLst>
                                          <p:attrName>ppt_x</p:attrName>
                                          <p:attrName>ppt_y</p:attrName>
                                        </p:attrNameLst>
                                      </p:cBhvr>
                                      <p:rCtr x="-41797" y="5486"/>
                                    </p:animMotion>
                                  </p:childTnLst>
                                </p:cTn>
                              </p:par>
                              <p:par>
                                <p:cTn id="17" presetID="0" presetClass="path" presetSubtype="0" repeatCount="indefinite" accel="50000" decel="50000" fill="hold" nodeType="withEffect">
                                  <p:stCondLst>
                                    <p:cond delay="0"/>
                                  </p:stCondLst>
                                  <p:childTnLst>
                                    <p:animMotion origin="layout" path="M -4.58333E-6 4.44444E-6 L -0.13502 -0.08357 L -0.52434 -0.08843 L -0.75013 -0.02963 " pathEditMode="relative" rAng="0" ptsTypes="AAAA">
                                      <p:cBhvr>
                                        <p:cTn id="18" dur="2000" fill="hold"/>
                                        <p:tgtEl>
                                          <p:spTgt spid="78"/>
                                        </p:tgtEl>
                                        <p:attrNameLst>
                                          <p:attrName>ppt_x</p:attrName>
                                          <p:attrName>ppt_y</p:attrName>
                                        </p:attrNameLst>
                                      </p:cBhvr>
                                      <p:rCtr x="-37513" y="-44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29" name="Text Placeholder 28"/>
          <p:cNvSpPr>
            <a:spLocks noGrp="1"/>
          </p:cNvSpPr>
          <p:nvPr>
            <p:ph type="body" sz="quarter" idx="11"/>
          </p:nvPr>
        </p:nvSpPr>
        <p:spPr>
          <a:xfrm>
            <a:off x="3473805" y="2438163"/>
            <a:ext cx="6945312" cy="3200876"/>
          </a:xfrm>
        </p:spPr>
        <p:txBody>
          <a:bodyPr/>
          <a:lstStyle/>
          <a:p>
            <a:r>
              <a:rPr lang="en-US" dirty="0" smtClean="0"/>
              <a:t>Endpoints and Connectivity</a:t>
            </a:r>
          </a:p>
          <a:p>
            <a:r>
              <a:rPr lang="en-US" dirty="0" smtClean="0"/>
              <a:t>New Features Supported by the Load Balancer</a:t>
            </a:r>
          </a:p>
          <a:p>
            <a:r>
              <a:rPr lang="en-US" dirty="0" smtClean="0"/>
              <a:t>DNS and Name Resolution</a:t>
            </a:r>
          </a:p>
        </p:txBody>
      </p:sp>
    </p:spTree>
    <p:extLst>
      <p:ext uri="{BB962C8B-B14F-4D97-AF65-F5344CB8AC3E}">
        <p14:creationId xmlns:p14="http://schemas.microsoft.com/office/powerpoint/2010/main" val="41398569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SharePoint in Windows Azure</a:t>
            </a:r>
          </a:p>
        </p:txBody>
      </p:sp>
      <p:grpSp>
        <p:nvGrpSpPr>
          <p:cNvPr id="6" name="Group 5"/>
          <p:cNvGrpSpPr/>
          <p:nvPr/>
        </p:nvGrpSpPr>
        <p:grpSpPr>
          <a:xfrm>
            <a:off x="695271" y="3802313"/>
            <a:ext cx="1258757" cy="2244408"/>
            <a:chOff x="765542" y="4542715"/>
            <a:chExt cx="605567" cy="1079746"/>
          </a:xfrm>
        </p:grpSpPr>
        <p:grpSp>
          <p:nvGrpSpPr>
            <p:cNvPr id="7" name="Group 6"/>
            <p:cNvGrpSpPr/>
            <p:nvPr/>
          </p:nvGrpSpPr>
          <p:grpSpPr>
            <a:xfrm>
              <a:off x="813433" y="4542715"/>
              <a:ext cx="509785" cy="856592"/>
              <a:chOff x="570090" y="4803979"/>
              <a:chExt cx="509785" cy="856592"/>
            </a:xfrm>
          </p:grpSpPr>
          <p:sp>
            <p:nvSpPr>
              <p:cNvPr id="9" name="Freeform 53"/>
              <p:cNvSpPr>
                <a:spLocks noEditPoints="1"/>
              </p:cNvSpPr>
              <p:nvPr/>
            </p:nvSpPr>
            <p:spPr bwMode="black">
              <a:xfrm>
                <a:off x="638094" y="4803979"/>
                <a:ext cx="385634" cy="4352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4800"/>
              </a:p>
            </p:txBody>
          </p:sp>
          <p:sp>
            <p:nvSpPr>
              <p:cNvPr id="10" name="Freeform 62"/>
              <p:cNvSpPr>
                <a:spLocks noEditPoints="1"/>
              </p:cNvSpPr>
              <p:nvPr/>
            </p:nvSpPr>
            <p:spPr bwMode="black">
              <a:xfrm>
                <a:off x="570090" y="5150920"/>
                <a:ext cx="509785" cy="5096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4400"/>
              </a:p>
            </p:txBody>
          </p:sp>
        </p:grpSp>
        <p:sp>
          <p:nvSpPr>
            <p:cNvPr id="8" name="Rectangle 7"/>
            <p:cNvSpPr/>
            <p:nvPr/>
          </p:nvSpPr>
          <p:spPr bwMode="auto">
            <a:xfrm>
              <a:off x="765542" y="5410186"/>
              <a:ext cx="605567" cy="212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18288" rIns="0"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2400" dirty="0">
                  <a:solidFill>
                    <a:schemeClr val="tx2"/>
                  </a:solidFill>
                </a:rPr>
                <a:t>Internet</a:t>
              </a:r>
            </a:p>
          </p:txBody>
        </p:sp>
      </p:grpSp>
      <p:sp>
        <p:nvSpPr>
          <p:cNvPr id="5" name="Freeform 128"/>
          <p:cNvSpPr>
            <a:spLocks noChangeAspect="1"/>
          </p:cNvSpPr>
          <p:nvPr/>
        </p:nvSpPr>
        <p:spPr bwMode="black">
          <a:xfrm>
            <a:off x="2598464" y="1356204"/>
            <a:ext cx="8682661" cy="456431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sz="4800"/>
          </a:p>
        </p:txBody>
      </p:sp>
      <p:cxnSp>
        <p:nvCxnSpPr>
          <p:cNvPr id="11" name="Straight Arrow Connector 10"/>
          <p:cNvCxnSpPr/>
          <p:nvPr/>
        </p:nvCxnSpPr>
        <p:spPr>
          <a:xfrm flipH="1">
            <a:off x="1954029" y="3994553"/>
            <a:ext cx="1004462" cy="754867"/>
          </a:xfrm>
          <a:prstGeom prst="straightConnector1">
            <a:avLst/>
          </a:prstGeom>
          <a:ln w="571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301123" y="4303641"/>
            <a:ext cx="1507889" cy="1143931"/>
            <a:chOff x="8164285" y="5522317"/>
            <a:chExt cx="914400" cy="548640"/>
          </a:xfrm>
        </p:grpSpPr>
        <p:sp>
          <p:nvSpPr>
            <p:cNvPr id="13" name="Rectangle 12"/>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4" name="Rectangle 13"/>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5" name="Group 14"/>
          <p:cNvGrpSpPr/>
          <p:nvPr/>
        </p:nvGrpSpPr>
        <p:grpSpPr>
          <a:xfrm>
            <a:off x="4301123" y="2228197"/>
            <a:ext cx="1507889" cy="1143931"/>
            <a:chOff x="8164285" y="5522317"/>
            <a:chExt cx="914400" cy="548640"/>
          </a:xfrm>
        </p:grpSpPr>
        <p:sp>
          <p:nvSpPr>
            <p:cNvPr id="16" name="Rectangle 15"/>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17" name="Rectangle 16"/>
            <p:cNvSpPr/>
            <p:nvPr/>
          </p:nvSpPr>
          <p:spPr bwMode="auto">
            <a:xfrm>
              <a:off x="8211750" y="5560753"/>
              <a:ext cx="819471"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SharePoint </a:t>
              </a:r>
              <a:r>
                <a:rPr lang="en-US" sz="1500" dirty="0" err="1">
                  <a:solidFill>
                    <a:schemeClr val="bg1"/>
                  </a:solidFill>
                </a:rPr>
                <a:t>FrontEnd</a:t>
              </a:r>
              <a:endParaRPr lang="en-US" sz="1500" dirty="0">
                <a:solidFill>
                  <a:schemeClr val="bg1"/>
                </a:solidFill>
              </a:endParaRPr>
            </a:p>
          </p:txBody>
        </p:sp>
      </p:grpSp>
      <p:grpSp>
        <p:nvGrpSpPr>
          <p:cNvPr id="18" name="Group 17"/>
          <p:cNvGrpSpPr/>
          <p:nvPr/>
        </p:nvGrpSpPr>
        <p:grpSpPr>
          <a:xfrm>
            <a:off x="6663074" y="4669281"/>
            <a:ext cx="1507889" cy="1143931"/>
            <a:chOff x="9439431" y="5720416"/>
            <a:chExt cx="725419" cy="435251"/>
          </a:xfrm>
        </p:grpSpPr>
        <p:grpSp>
          <p:nvGrpSpPr>
            <p:cNvPr id="19" name="Group 18"/>
            <p:cNvGrpSpPr/>
            <p:nvPr/>
          </p:nvGrpSpPr>
          <p:grpSpPr>
            <a:xfrm>
              <a:off x="9439431" y="5720416"/>
              <a:ext cx="725419" cy="435251"/>
              <a:chOff x="8164285" y="5522317"/>
              <a:chExt cx="914400" cy="548640"/>
            </a:xfrm>
          </p:grpSpPr>
          <p:sp>
            <p:nvSpPr>
              <p:cNvPr id="21" name="Rectangle 20"/>
              <p:cNvSpPr/>
              <p:nvPr/>
            </p:nvSpPr>
            <p:spPr bwMode="auto">
              <a:xfrm>
                <a:off x="8164285" y="552231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2" name="Rectangle 21"/>
              <p:cNvSpPr/>
              <p:nvPr/>
            </p:nvSpPr>
            <p:spPr bwMode="auto">
              <a:xfrm>
                <a:off x="8211750" y="5560753"/>
                <a:ext cx="819471" cy="10825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Search and </a:t>
                </a:r>
                <a:r>
                  <a:rPr lang="en-US" sz="1200" dirty="0" err="1">
                    <a:solidFill>
                      <a:schemeClr val="bg1"/>
                    </a:solidFill>
                  </a:rPr>
                  <a:t>Indes</a:t>
                </a:r>
                <a:endParaRPr lang="en-US" sz="1200" dirty="0">
                  <a:solidFill>
                    <a:schemeClr val="bg1"/>
                  </a:solidFill>
                </a:endParaRPr>
              </a:p>
            </p:txBody>
          </p:sp>
        </p:grpSp>
        <p:sp>
          <p:nvSpPr>
            <p:cNvPr id="20" name="Flowchart: Magnetic Disk 19"/>
            <p:cNvSpPr/>
            <p:nvPr/>
          </p:nvSpPr>
          <p:spPr bwMode="auto">
            <a:xfrm>
              <a:off x="9477086" y="5846618"/>
              <a:ext cx="650109" cy="168266"/>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Desk</a:t>
              </a:r>
            </a:p>
          </p:txBody>
        </p:sp>
      </p:grpSp>
      <p:grpSp>
        <p:nvGrpSpPr>
          <p:cNvPr id="23" name="Group 22"/>
          <p:cNvGrpSpPr/>
          <p:nvPr/>
        </p:nvGrpSpPr>
        <p:grpSpPr>
          <a:xfrm>
            <a:off x="6578403" y="1368795"/>
            <a:ext cx="1507889" cy="1515487"/>
            <a:chOff x="9265572" y="4575467"/>
            <a:chExt cx="725419" cy="576625"/>
          </a:xfrm>
        </p:grpSpPr>
        <p:grpSp>
          <p:nvGrpSpPr>
            <p:cNvPr id="24" name="Group 23"/>
            <p:cNvGrpSpPr/>
            <p:nvPr/>
          </p:nvGrpSpPr>
          <p:grpSpPr>
            <a:xfrm>
              <a:off x="9265572" y="4575467"/>
              <a:ext cx="725419" cy="435251"/>
              <a:chOff x="8164285" y="5482447"/>
              <a:chExt cx="914400" cy="548640"/>
            </a:xfrm>
          </p:grpSpPr>
          <p:sp>
            <p:nvSpPr>
              <p:cNvPr id="27" name="Rectangle 26"/>
              <p:cNvSpPr/>
              <p:nvPr/>
            </p:nvSpPr>
            <p:spPr bwMode="auto">
              <a:xfrm>
                <a:off x="8164285" y="5482447"/>
                <a:ext cx="914400"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28" name="Rectangle 27"/>
              <p:cNvSpPr/>
              <p:nvPr/>
            </p:nvSpPr>
            <p:spPr bwMode="auto">
              <a:xfrm>
                <a:off x="8211751" y="5520883"/>
                <a:ext cx="369892" cy="31524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DC</a:t>
                </a:r>
              </a:p>
            </p:txBody>
          </p:sp>
        </p:grpSp>
        <p:sp>
          <p:nvSpPr>
            <p:cNvPr id="25" name="Rectangle 24"/>
            <p:cNvSpPr/>
            <p:nvPr/>
          </p:nvSpPr>
          <p:spPr bwMode="auto">
            <a:xfrm>
              <a:off x="9655417" y="4606233"/>
              <a:ext cx="293446" cy="250092"/>
            </a:xfrm>
            <a:prstGeom prst="rect">
              <a:avLst/>
            </a:prstGeom>
            <a:solidFill>
              <a:schemeClr val="accent4"/>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DNS</a:t>
              </a:r>
            </a:p>
          </p:txBody>
        </p:sp>
        <p:sp>
          <p:nvSpPr>
            <p:cNvPr id="26" name="Rectangle 25"/>
            <p:cNvSpPr/>
            <p:nvPr/>
          </p:nvSpPr>
          <p:spPr bwMode="auto">
            <a:xfrm>
              <a:off x="9265572" y="5042344"/>
              <a:ext cx="725419" cy="10974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0" rIns="27432"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Server Account</a:t>
              </a:r>
            </a:p>
          </p:txBody>
        </p:sp>
      </p:grpSp>
      <p:grpSp>
        <p:nvGrpSpPr>
          <p:cNvPr id="29" name="Group 28"/>
          <p:cNvGrpSpPr/>
          <p:nvPr/>
        </p:nvGrpSpPr>
        <p:grpSpPr>
          <a:xfrm>
            <a:off x="9025027" y="2567628"/>
            <a:ext cx="1507889" cy="1143931"/>
            <a:chOff x="9439431" y="5720416"/>
            <a:chExt cx="725419" cy="435251"/>
          </a:xfrm>
        </p:grpSpPr>
        <p:sp>
          <p:nvSpPr>
            <p:cNvPr id="30" name="Rectangle 29"/>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1" name="Flowchart: Magnetic Disk 30"/>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grpSp>
        <p:nvGrpSpPr>
          <p:cNvPr id="32" name="Group 31"/>
          <p:cNvGrpSpPr/>
          <p:nvPr/>
        </p:nvGrpSpPr>
        <p:grpSpPr>
          <a:xfrm>
            <a:off x="9025027" y="4424813"/>
            <a:ext cx="1507889" cy="1143931"/>
            <a:chOff x="9439431" y="5720416"/>
            <a:chExt cx="725419" cy="435251"/>
          </a:xfrm>
        </p:grpSpPr>
        <p:sp>
          <p:nvSpPr>
            <p:cNvPr id="33" name="Rectangle 32"/>
            <p:cNvSpPr/>
            <p:nvPr/>
          </p:nvSpPr>
          <p:spPr bwMode="auto">
            <a:xfrm>
              <a:off x="9439431" y="5720416"/>
              <a:ext cx="725419" cy="4352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45720" numCol="1" rtlCol="0" anchor="b"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Persistent VM Role</a:t>
              </a:r>
            </a:p>
          </p:txBody>
        </p:sp>
        <p:sp>
          <p:nvSpPr>
            <p:cNvPr id="34" name="Flowchart: Magnetic Disk 33"/>
            <p:cNvSpPr/>
            <p:nvPr/>
          </p:nvSpPr>
          <p:spPr bwMode="auto">
            <a:xfrm>
              <a:off x="9477086" y="5764247"/>
              <a:ext cx="650109" cy="250637"/>
            </a:xfrm>
            <a:prstGeom prst="flowChartMagneticDisk">
              <a:avLst/>
            </a:prstGeom>
            <a:solidFill>
              <a:schemeClr val="accent4"/>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 tIns="18288" rIns="27432" bIns="18288"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SQL</a:t>
              </a:r>
            </a:p>
          </p:txBody>
        </p:sp>
      </p:grpSp>
      <p:sp>
        <p:nvSpPr>
          <p:cNvPr id="35" name="Rectangle 34"/>
          <p:cNvSpPr/>
          <p:nvPr/>
        </p:nvSpPr>
        <p:spPr bwMode="auto">
          <a:xfrm>
            <a:off x="9025027" y="1451946"/>
            <a:ext cx="1507889" cy="28844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Local DNS</a:t>
            </a:r>
          </a:p>
        </p:txBody>
      </p:sp>
      <p:sp>
        <p:nvSpPr>
          <p:cNvPr id="36" name="Rectangle 35"/>
          <p:cNvSpPr/>
          <p:nvPr/>
        </p:nvSpPr>
        <p:spPr bwMode="auto">
          <a:xfrm rot="5400000">
            <a:off x="9707315" y="3947842"/>
            <a:ext cx="2565476" cy="30696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0" rIns="27430" bIns="0" numCol="1" rtlCol="0" anchor="ctr" anchorCtr="0" compatLnSpc="1">
            <a:prstTxWarp prst="textNoShape">
              <a:avLst/>
            </a:prstTxWarp>
          </a:bodyPr>
          <a:lstStyle/>
          <a:p>
            <a:pPr algn="ctr" defTabSz="914023" fontAlgn="base">
              <a:lnSpc>
                <a:spcPct val="90000"/>
              </a:lnSpc>
              <a:spcBef>
                <a:spcPct val="0"/>
              </a:spcBef>
              <a:spcAft>
                <a:spcPct val="0"/>
              </a:spcAft>
            </a:pPr>
            <a:r>
              <a:rPr lang="en-US" dirty="0" smtClean="0">
                <a:solidFill>
                  <a:schemeClr val="bg1"/>
                </a:solidFill>
              </a:rPr>
              <a:t>SQL Mirroring</a:t>
            </a:r>
            <a:endParaRPr lang="en-US" dirty="0">
              <a:solidFill>
                <a:schemeClr val="bg1"/>
              </a:solidFill>
            </a:endParaRPr>
          </a:p>
        </p:txBody>
      </p:sp>
      <p:sp>
        <p:nvSpPr>
          <p:cNvPr id="37" name="Left Brace 36"/>
          <p:cNvSpPr/>
          <p:nvPr/>
        </p:nvSpPr>
        <p:spPr>
          <a:xfrm>
            <a:off x="3921131" y="2633772"/>
            <a:ext cx="458261" cy="2115648"/>
          </a:xfrm>
          <a:prstGeom prst="leftBrace">
            <a:avLst/>
          </a:prstGeom>
          <a:ln w="25400">
            <a:solidFill>
              <a:schemeClr val="tx2"/>
            </a:solidFill>
            <a:headEnd type="triangle" w="med" len="sm"/>
            <a:tailEnd type="triangl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sp>
        <p:nvSpPr>
          <p:cNvPr id="38" name="Rectangle 37"/>
          <p:cNvSpPr/>
          <p:nvPr/>
        </p:nvSpPr>
        <p:spPr bwMode="auto">
          <a:xfrm>
            <a:off x="2958492" y="3256557"/>
            <a:ext cx="962645" cy="1217155"/>
          </a:xfrm>
          <a:prstGeom prst="rect">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tx1">
                    <a:lumMod val="90000"/>
                    <a:lumOff val="10000"/>
                    <a:alpha val="99000"/>
                  </a:schemeClr>
                </a:solidFill>
              </a:rPr>
              <a:t>LB</a:t>
            </a:r>
          </a:p>
        </p:txBody>
      </p:sp>
      <p:sp>
        <p:nvSpPr>
          <p:cNvPr id="39" name="Left Brace 38"/>
          <p:cNvSpPr/>
          <p:nvPr/>
        </p:nvSpPr>
        <p:spPr>
          <a:xfrm rot="10800000">
            <a:off x="10532915" y="3159948"/>
            <a:ext cx="310105" cy="1881120"/>
          </a:xfrm>
          <a:prstGeom prst="leftBrace">
            <a:avLst/>
          </a:prstGeom>
          <a:ln w="2540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txBody>
          <a:bodyPr lIns="91432" tIns="45717" rIns="91432" bIns="45717" rtlCol="0" anchor="ctr"/>
          <a:lstStyle/>
          <a:p>
            <a:pPr algn="ctr"/>
            <a:endParaRPr lang="en-US" sz="4800"/>
          </a:p>
        </p:txBody>
      </p:sp>
      <p:cxnSp>
        <p:nvCxnSpPr>
          <p:cNvPr id="40" name="Straight Arrow Connector 39"/>
          <p:cNvCxnSpPr/>
          <p:nvPr/>
        </p:nvCxnSpPr>
        <p:spPr>
          <a:xfrm flipH="1">
            <a:off x="5879664" y="3139592"/>
            <a:ext cx="3145363" cy="3"/>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809013" y="4533892"/>
            <a:ext cx="3233045" cy="612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896695" y="3139594"/>
            <a:ext cx="844651" cy="1722679"/>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5809011" y="4533891"/>
            <a:ext cx="854062" cy="32838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0" idx="1"/>
          </p:cNvCxnSpPr>
          <p:nvPr/>
        </p:nvCxnSpPr>
        <p:spPr>
          <a:xfrm flipH="1">
            <a:off x="5879666" y="3139594"/>
            <a:ext cx="3145361" cy="1400420"/>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5896692" y="3119828"/>
            <a:ext cx="3128332" cy="1414061"/>
          </a:xfrm>
          <a:prstGeom prst="straightConnector1">
            <a:avLst/>
          </a:prstGeom>
          <a:ln w="1905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0"/>
            <a:endCxn id="26" idx="2"/>
          </p:cNvCxnSpPr>
          <p:nvPr/>
        </p:nvCxnSpPr>
        <p:spPr>
          <a:xfrm flipH="1" flipV="1">
            <a:off x="7332347" y="2884316"/>
            <a:ext cx="0" cy="17849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6" idx="2"/>
          </p:cNvCxnSpPr>
          <p:nvPr/>
        </p:nvCxnSpPr>
        <p:spPr>
          <a:xfrm flipH="1" flipV="1">
            <a:off x="7332348" y="2884315"/>
            <a:ext cx="2353196" cy="1499465"/>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0"/>
          </p:cNvCxnSpPr>
          <p:nvPr/>
        </p:nvCxnSpPr>
        <p:spPr>
          <a:xfrm flipV="1">
            <a:off x="5055068" y="2896141"/>
            <a:ext cx="2277283" cy="1407499"/>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09011" y="2884315"/>
            <a:ext cx="1457638"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266646" y="2896139"/>
            <a:ext cx="1758379" cy="0"/>
          </a:xfrm>
          <a:prstGeom prst="straightConnector1">
            <a:avLst/>
          </a:prstGeom>
          <a:ln w="19050">
            <a:solidFill>
              <a:schemeClr val="bg1"/>
            </a:solidFill>
            <a:prstDash val="sysDash"/>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5" idx="1"/>
            <a:endCxn id="25" idx="3"/>
          </p:cNvCxnSpPr>
          <p:nvPr/>
        </p:nvCxnSpPr>
        <p:spPr>
          <a:xfrm flipH="1">
            <a:off x="7998722" y="1596166"/>
            <a:ext cx="1026305" cy="182135"/>
          </a:xfrm>
          <a:prstGeom prst="straightConnector1">
            <a:avLst/>
          </a:prstGeom>
          <a:ln w="19050">
            <a:solidFill>
              <a:schemeClr val="tx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1854481" y="1446409"/>
            <a:ext cx="4646403" cy="3901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smtClean="0">
                <a:solidFill>
                  <a:schemeClr val="bg1"/>
                </a:solidFill>
              </a:rPr>
              <a:t>Windows Azure Virtual Network</a:t>
            </a:r>
            <a:endParaRPr lang="en-US" sz="1500" dirty="0">
              <a:solidFill>
                <a:schemeClr val="bg1"/>
              </a:solidFill>
            </a:endParaRPr>
          </a:p>
        </p:txBody>
      </p:sp>
      <p:sp>
        <p:nvSpPr>
          <p:cNvPr id="61" name="Rectangle 60"/>
          <p:cNvSpPr/>
          <p:nvPr/>
        </p:nvSpPr>
        <p:spPr bwMode="auto">
          <a:xfrm>
            <a:off x="5218546" y="1916563"/>
            <a:ext cx="1282338" cy="2469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solidFill>
              </a:rPr>
              <a:t>Use Accounts</a:t>
            </a:r>
          </a:p>
        </p:txBody>
      </p:sp>
      <p:cxnSp>
        <p:nvCxnSpPr>
          <p:cNvPr id="62" name="Straight Arrow Connector 61"/>
          <p:cNvCxnSpPr/>
          <p:nvPr/>
        </p:nvCxnSpPr>
        <p:spPr>
          <a:xfrm flipH="1" flipV="1">
            <a:off x="5055068" y="2040054"/>
            <a:ext cx="1" cy="265836"/>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062461" y="3372525"/>
            <a:ext cx="1" cy="931115"/>
          </a:xfrm>
          <a:prstGeom prst="straightConnector1">
            <a:avLst/>
          </a:prstGeom>
          <a:ln w="38100">
            <a:solidFill>
              <a:schemeClr val="accent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61" idx="1"/>
          </p:cNvCxnSpPr>
          <p:nvPr/>
        </p:nvCxnSpPr>
        <p:spPr>
          <a:xfrm>
            <a:off x="5055068" y="2040052"/>
            <a:ext cx="163481" cy="0"/>
          </a:xfrm>
          <a:prstGeom prst="straightConnector1">
            <a:avLst/>
          </a:prstGeom>
          <a:ln w="38100">
            <a:solidFill>
              <a:schemeClr val="accent2"/>
            </a:solidFill>
            <a:headEnd type="none" w="med" len="sm"/>
            <a:tailEnd type="none"/>
          </a:ln>
        </p:spPr>
        <p:style>
          <a:lnRef idx="1">
            <a:schemeClr val="accent1"/>
          </a:lnRef>
          <a:fillRef idx="0">
            <a:schemeClr val="accent1"/>
          </a:fillRef>
          <a:effectRef idx="0">
            <a:schemeClr val="accent1"/>
          </a:effectRef>
          <a:fontRef idx="minor">
            <a:schemeClr val="tx1"/>
          </a:fontRef>
        </p:style>
      </p:cxnSp>
      <p:sp>
        <p:nvSpPr>
          <p:cNvPr id="52" name="Isosceles Triangle 51"/>
          <p:cNvSpPr/>
          <p:nvPr/>
        </p:nvSpPr>
        <p:spPr bwMode="auto">
          <a:xfrm>
            <a:off x="653189" y="1345440"/>
            <a:ext cx="2012224" cy="1627357"/>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t"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On</a:t>
            </a:r>
            <a:br>
              <a:rPr lang="en-US" sz="1500" dirty="0">
                <a:solidFill>
                  <a:schemeClr val="bg1"/>
                </a:solidFill>
              </a:rPr>
            </a:br>
            <a:r>
              <a:rPr lang="en-US" sz="1500" dirty="0">
                <a:solidFill>
                  <a:schemeClr val="bg1"/>
                </a:solidFill>
              </a:rPr>
              <a:t>Premises</a:t>
            </a:r>
          </a:p>
        </p:txBody>
      </p:sp>
      <p:sp>
        <p:nvSpPr>
          <p:cNvPr id="57" name="Rectangle 56"/>
          <p:cNvSpPr/>
          <p:nvPr/>
        </p:nvSpPr>
        <p:spPr bwMode="auto">
          <a:xfrm>
            <a:off x="1043853"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DC</a:t>
            </a:r>
          </a:p>
        </p:txBody>
      </p:sp>
      <p:sp>
        <p:nvSpPr>
          <p:cNvPr id="58" name="Rectangle 57"/>
          <p:cNvSpPr/>
          <p:nvPr/>
        </p:nvSpPr>
        <p:spPr bwMode="auto">
          <a:xfrm>
            <a:off x="1651349" y="2571465"/>
            <a:ext cx="554038" cy="32864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tx2"/>
                </a:solidFill>
              </a:rPr>
              <a:t>DNS</a:t>
            </a:r>
          </a:p>
        </p:txBody>
      </p:sp>
      <p:sp>
        <p:nvSpPr>
          <p:cNvPr id="59" name="Rectangle 58"/>
          <p:cNvSpPr/>
          <p:nvPr/>
        </p:nvSpPr>
        <p:spPr bwMode="auto">
          <a:xfrm>
            <a:off x="1382282" y="1891993"/>
            <a:ext cx="554038" cy="2182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100" dirty="0">
                <a:solidFill>
                  <a:schemeClr val="tx2"/>
                </a:solidFill>
              </a:rPr>
              <a:t>10.8.8.x</a:t>
            </a:r>
          </a:p>
        </p:txBody>
      </p:sp>
      <p:sp>
        <p:nvSpPr>
          <p:cNvPr id="71" name="Rectangular Callout 70"/>
          <p:cNvSpPr/>
          <p:nvPr/>
        </p:nvSpPr>
        <p:spPr bwMode="auto">
          <a:xfrm>
            <a:off x="4379392" y="6009793"/>
            <a:ext cx="2010752" cy="544931"/>
          </a:xfrm>
          <a:prstGeom prst="wedgeRectCallout">
            <a:avLst>
              <a:gd name="adj1" fmla="val 20049"/>
              <a:gd name="adj2" fmla="val -100217"/>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lumMod val="75000"/>
                  </a:schemeClr>
                </a:solidFill>
              </a:rPr>
              <a:t>Domain Joined to On-Premises Network</a:t>
            </a:r>
          </a:p>
        </p:txBody>
      </p:sp>
    </p:spTree>
    <p:extLst>
      <p:ext uri="{BB962C8B-B14F-4D97-AF65-F5344CB8AC3E}">
        <p14:creationId xmlns:p14="http://schemas.microsoft.com/office/powerpoint/2010/main" val="313099643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9388836" y="1572506"/>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2" name="Title 1"/>
          <p:cNvSpPr>
            <a:spLocks noGrp="1"/>
          </p:cNvSpPr>
          <p:nvPr>
            <p:ph type="title"/>
          </p:nvPr>
        </p:nvSpPr>
        <p:spPr/>
        <p:txBody>
          <a:bodyPr/>
          <a:lstStyle/>
          <a:p>
            <a:r>
              <a:rPr lang="en-US" dirty="0"/>
              <a:t>Mixed Mode with </a:t>
            </a:r>
            <a:r>
              <a:rPr lang="en-US" dirty="0" err="1"/>
              <a:t>VNet</a:t>
            </a:r>
            <a:endParaRPr lang="en-US" dirty="0"/>
          </a:p>
        </p:txBody>
      </p:sp>
      <p:sp>
        <p:nvSpPr>
          <p:cNvPr id="3" name="Rectangle 2"/>
          <p:cNvSpPr/>
          <p:nvPr/>
        </p:nvSpPr>
        <p:spPr bwMode="auto">
          <a:xfrm>
            <a:off x="1827211" y="1447802"/>
            <a:ext cx="2743200" cy="4768273"/>
          </a:xfrm>
          <a:prstGeom prst="rect">
            <a:avLst/>
          </a:prstGeom>
          <a:noFill/>
          <a:ln w="3810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 name="Rectangle 3"/>
          <p:cNvSpPr/>
          <p:nvPr/>
        </p:nvSpPr>
        <p:spPr bwMode="auto">
          <a:xfrm>
            <a:off x="5376068" y="1447802"/>
            <a:ext cx="2743200" cy="4768273"/>
          </a:xfrm>
          <a:prstGeom prst="rect">
            <a:avLst/>
          </a:prstGeom>
          <a:noFill/>
          <a:ln w="38100">
            <a:solidFill>
              <a:schemeClr val="accent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5" name="Rectangle 4"/>
          <p:cNvSpPr/>
          <p:nvPr/>
        </p:nvSpPr>
        <p:spPr bwMode="auto">
          <a:xfrm>
            <a:off x="8924925" y="1447801"/>
            <a:ext cx="2743200" cy="4768273"/>
          </a:xfrm>
          <a:prstGeom prst="rect">
            <a:avLst/>
          </a:prstGeom>
          <a:noFill/>
          <a:ln w="38100">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Rectangle 5"/>
          <p:cNvSpPr/>
          <p:nvPr/>
        </p:nvSpPr>
        <p:spPr bwMode="auto">
          <a:xfrm>
            <a:off x="2297830" y="1940355"/>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7" name="Rectangle 6"/>
          <p:cNvSpPr/>
          <p:nvPr/>
        </p:nvSpPr>
        <p:spPr bwMode="auto">
          <a:xfrm>
            <a:off x="2297830" y="3908138"/>
            <a:ext cx="1815382" cy="181538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sp>
        <p:nvSpPr>
          <p:cNvPr id="9" name="Rectangle 8"/>
          <p:cNvSpPr/>
          <p:nvPr/>
        </p:nvSpPr>
        <p:spPr bwMode="auto">
          <a:xfrm>
            <a:off x="5839978" y="1905002"/>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2" name="Rectangle 11"/>
          <p:cNvSpPr/>
          <p:nvPr/>
        </p:nvSpPr>
        <p:spPr bwMode="auto">
          <a:xfrm>
            <a:off x="9388836" y="4288403"/>
            <a:ext cx="1815382" cy="181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3" name="Rectangle 12"/>
          <p:cNvSpPr/>
          <p:nvPr/>
        </p:nvSpPr>
        <p:spPr bwMode="auto">
          <a:xfrm>
            <a:off x="5839978" y="3908138"/>
            <a:ext cx="1815382" cy="181538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b"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1"/>
                </a:solidFill>
              </a:rPr>
              <a:t>Persistent VM Role</a:t>
            </a:r>
          </a:p>
        </p:txBody>
      </p:sp>
      <p:sp>
        <p:nvSpPr>
          <p:cNvPr id="14" name="Rectangle 13"/>
          <p:cNvSpPr/>
          <p:nvPr/>
        </p:nvSpPr>
        <p:spPr bwMode="auto">
          <a:xfrm>
            <a:off x="5909250" y="195444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5" name="Rectangle 14"/>
          <p:cNvSpPr/>
          <p:nvPr/>
        </p:nvSpPr>
        <p:spPr bwMode="auto">
          <a:xfrm>
            <a:off x="5909250" y="3988581"/>
            <a:ext cx="1655331" cy="5257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tx2"/>
                </a:solidFill>
              </a:rPr>
              <a:t>Business Components &amp; Entities</a:t>
            </a:r>
          </a:p>
        </p:txBody>
      </p:sp>
      <p:sp>
        <p:nvSpPr>
          <p:cNvPr id="16" name="Cube 15"/>
          <p:cNvSpPr/>
          <p:nvPr/>
        </p:nvSpPr>
        <p:spPr bwMode="auto">
          <a:xfrm>
            <a:off x="5909250" y="2799077"/>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sp>
        <p:nvSpPr>
          <p:cNvPr id="17" name="Cube 16"/>
          <p:cNvSpPr/>
          <p:nvPr/>
        </p:nvSpPr>
        <p:spPr bwMode="auto">
          <a:xfrm>
            <a:off x="5909250" y="4790509"/>
            <a:ext cx="1655331" cy="525755"/>
          </a:xfrm>
          <a:prstGeom prst="cube">
            <a:avLst/>
          </a:prstGeom>
          <a:solidFill>
            <a:schemeClr val="bg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2">
                    <a:lumMod val="25000"/>
                  </a:schemeClr>
                </a:solidFill>
              </a:rPr>
              <a:t>Persistent Disk</a:t>
            </a:r>
          </a:p>
        </p:txBody>
      </p:sp>
      <p:cxnSp>
        <p:nvCxnSpPr>
          <p:cNvPr id="18" name="Straight Arrow Connector 17"/>
          <p:cNvCxnSpPr/>
          <p:nvPr/>
        </p:nvCxnSpPr>
        <p:spPr>
          <a:xfrm flipV="1">
            <a:off x="6736916" y="2480195"/>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6916" y="4486627"/>
            <a:ext cx="0" cy="318880"/>
          </a:xfrm>
          <a:prstGeom prst="straightConnector1">
            <a:avLst/>
          </a:prstGeom>
          <a:ln w="57150">
            <a:solidFill>
              <a:schemeClr val="bg1"/>
            </a:solidFill>
            <a:prstDash val="solid"/>
            <a:headEnd type="triangle" w="med" len="sm"/>
            <a:tailEnd type="none"/>
          </a:ln>
        </p:spPr>
        <p:style>
          <a:lnRef idx="1">
            <a:schemeClr val="accent1"/>
          </a:lnRef>
          <a:fillRef idx="0">
            <a:schemeClr val="accent1"/>
          </a:fillRef>
          <a:effectRef idx="0">
            <a:schemeClr val="accent1"/>
          </a:effectRef>
          <a:fontRef idx="minor">
            <a:schemeClr val="tx1"/>
          </a:fontRef>
        </p:style>
      </p:cxnSp>
      <p:sp>
        <p:nvSpPr>
          <p:cNvPr id="23" name="Flowchart: Magnetic Disk 22"/>
          <p:cNvSpPr/>
          <p:nvPr/>
        </p:nvSpPr>
        <p:spPr bwMode="auto">
          <a:xfrm>
            <a:off x="9620855" y="4805510"/>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sp>
        <p:nvSpPr>
          <p:cNvPr id="24" name="Flowchart: Magnetic Disk 23"/>
          <p:cNvSpPr/>
          <p:nvPr/>
        </p:nvSpPr>
        <p:spPr bwMode="auto">
          <a:xfrm>
            <a:off x="9620856" y="2150835"/>
            <a:ext cx="1351345" cy="658727"/>
          </a:xfrm>
          <a:prstGeom prst="flowChartMagneticDisk">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0" tIns="18286" rIns="27430" bIns="18286" numCol="1" rtlCol="0" anchor="ctr" anchorCtr="0" compatLnSpc="1">
            <a:prstTxWarp prst="textNoShape">
              <a:avLst/>
            </a:prstTxWarp>
          </a:bodyPr>
          <a:lstStyle/>
          <a:p>
            <a:pPr algn="ctr" defTabSz="914023" fontAlgn="base">
              <a:lnSpc>
                <a:spcPct val="90000"/>
              </a:lnSpc>
              <a:spcBef>
                <a:spcPct val="0"/>
              </a:spcBef>
              <a:spcAft>
                <a:spcPct val="0"/>
              </a:spcAft>
            </a:pPr>
            <a:r>
              <a:rPr lang="en-US" sz="1500" dirty="0">
                <a:solidFill>
                  <a:schemeClr val="bg2">
                    <a:lumMod val="25000"/>
                  </a:schemeClr>
                </a:solidFill>
              </a:rPr>
              <a:t>SQL</a:t>
            </a:r>
          </a:p>
        </p:txBody>
      </p:sp>
      <p:cxnSp>
        <p:nvCxnSpPr>
          <p:cNvPr id="25" name="Straight Arrow Connector 24"/>
          <p:cNvCxnSpPr/>
          <p:nvPr/>
        </p:nvCxnSpPr>
        <p:spPr>
          <a:xfrm flipV="1">
            <a:off x="10296525" y="3415593"/>
            <a:ext cx="0" cy="839131"/>
          </a:xfrm>
          <a:prstGeom prst="straightConnector1">
            <a:avLst/>
          </a:prstGeom>
          <a:ln w="57150">
            <a:solidFill>
              <a:schemeClr val="tx2"/>
            </a:solidFill>
            <a:prstDash val="solid"/>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rot="16200000">
            <a:off x="10380460" y="3640148"/>
            <a:ext cx="1018572" cy="38793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1200" dirty="0">
                <a:solidFill>
                  <a:schemeClr val="bg1">
                    <a:alpha val="99000"/>
                  </a:schemeClr>
                </a:solidFill>
              </a:rPr>
              <a:t>SQL Mirroring</a:t>
            </a:r>
          </a:p>
        </p:txBody>
      </p:sp>
      <p:sp>
        <p:nvSpPr>
          <p:cNvPr id="28" name="Rectangle 27"/>
          <p:cNvSpPr/>
          <p:nvPr/>
        </p:nvSpPr>
        <p:spPr bwMode="auto">
          <a:xfrm>
            <a:off x="2755032" y="4366119"/>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29" name="Rectangle 28"/>
          <p:cNvSpPr/>
          <p:nvPr/>
        </p:nvSpPr>
        <p:spPr bwMode="auto">
          <a:xfrm>
            <a:off x="2755031" y="2398337"/>
            <a:ext cx="900983" cy="8994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algn="ctr" defTabSz="914023" fontAlgn="base">
              <a:lnSpc>
                <a:spcPct val="90000"/>
              </a:lnSpc>
              <a:spcBef>
                <a:spcPct val="0"/>
              </a:spcBef>
              <a:spcAft>
                <a:spcPct val="0"/>
              </a:spcAft>
            </a:pPr>
            <a:r>
              <a:rPr lang="en-US" sz="2000" dirty="0">
                <a:solidFill>
                  <a:schemeClr val="tx2"/>
                </a:solidFill>
              </a:rPr>
              <a:t>Web</a:t>
            </a:r>
            <a:br>
              <a:rPr lang="en-US" sz="2000" dirty="0">
                <a:solidFill>
                  <a:schemeClr val="tx2"/>
                </a:solidFill>
              </a:rPr>
            </a:br>
            <a:r>
              <a:rPr lang="en-US" sz="2000" dirty="0">
                <a:solidFill>
                  <a:schemeClr val="tx2"/>
                </a:solidFill>
              </a:rPr>
              <a:t>Role</a:t>
            </a:r>
          </a:p>
        </p:txBody>
      </p:sp>
      <p:sp>
        <p:nvSpPr>
          <p:cNvPr id="30" name="Rectangle 29"/>
          <p:cNvSpPr/>
          <p:nvPr/>
        </p:nvSpPr>
        <p:spPr bwMode="auto">
          <a:xfrm>
            <a:off x="519113" y="3351876"/>
            <a:ext cx="962645" cy="9601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23" fontAlgn="base">
              <a:spcBef>
                <a:spcPct val="0"/>
              </a:spcBef>
              <a:spcAft>
                <a:spcPct val="0"/>
              </a:spcAft>
            </a:pPr>
            <a:r>
              <a:rPr lang="en-US" sz="4000" dirty="0">
                <a:solidFill>
                  <a:schemeClr val="bg1">
                    <a:alpha val="99000"/>
                  </a:schemeClr>
                </a:solidFill>
              </a:rPr>
              <a:t>LB</a:t>
            </a:r>
          </a:p>
        </p:txBody>
      </p:sp>
      <p:cxnSp>
        <p:nvCxnSpPr>
          <p:cNvPr id="31" name="Straight Arrow Connector 30"/>
          <p:cNvCxnSpPr>
            <a:stCxn id="29" idx="1"/>
            <a:endCxn id="30" idx="3"/>
          </p:cNvCxnSpPr>
          <p:nvPr/>
        </p:nvCxnSpPr>
        <p:spPr>
          <a:xfrm flipH="1">
            <a:off x="1481760" y="2848045"/>
            <a:ext cx="1273272"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1"/>
            <a:endCxn id="30" idx="3"/>
          </p:cNvCxnSpPr>
          <p:nvPr/>
        </p:nvCxnSpPr>
        <p:spPr>
          <a:xfrm flipH="1" flipV="1">
            <a:off x="1481758" y="3831937"/>
            <a:ext cx="1273274" cy="983891"/>
          </a:xfrm>
          <a:prstGeom prst="straightConnector1">
            <a:avLst/>
          </a:prstGeom>
          <a:ln w="38100">
            <a:solidFill>
              <a:schemeClr val="tx2"/>
            </a:solidFill>
            <a:headEnd type="triangle" w="med" len="sm"/>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656015" y="2217319"/>
            <a:ext cx="2253238" cy="2598511"/>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5" idx="1"/>
            <a:endCxn id="29" idx="3"/>
          </p:cNvCxnSpPr>
          <p:nvPr/>
        </p:nvCxnSpPr>
        <p:spPr>
          <a:xfrm flipH="1" flipV="1">
            <a:off x="3656014" y="2848047"/>
            <a:ext cx="2253238" cy="140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8" idx="3"/>
          </p:cNvCxnSpPr>
          <p:nvPr/>
        </p:nvCxnSpPr>
        <p:spPr>
          <a:xfrm flipH="1">
            <a:off x="3656013" y="4251461"/>
            <a:ext cx="2253237" cy="564369"/>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29" idx="3"/>
          </p:cNvCxnSpPr>
          <p:nvPr/>
        </p:nvCxnSpPr>
        <p:spPr>
          <a:xfrm flipH="1">
            <a:off x="3656014" y="2217321"/>
            <a:ext cx="2253238" cy="63072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2"/>
            <a:endCxn id="15" idx="3"/>
          </p:cNvCxnSpPr>
          <p:nvPr/>
        </p:nvCxnSpPr>
        <p:spPr>
          <a:xfrm flipH="1">
            <a:off x="7564585" y="2480198"/>
            <a:ext cx="2056271" cy="177126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7564581" y="2217320"/>
            <a:ext cx="2056270" cy="262877"/>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2"/>
            <a:endCxn id="15" idx="3"/>
          </p:cNvCxnSpPr>
          <p:nvPr/>
        </p:nvCxnSpPr>
        <p:spPr>
          <a:xfrm flipH="1" flipV="1">
            <a:off x="7564581" y="4251460"/>
            <a:ext cx="2056270" cy="88341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2"/>
            <a:endCxn id="14" idx="3"/>
          </p:cNvCxnSpPr>
          <p:nvPr/>
        </p:nvCxnSpPr>
        <p:spPr>
          <a:xfrm flipH="1" flipV="1">
            <a:off x="7564581" y="2217321"/>
            <a:ext cx="2056270" cy="2917553"/>
          </a:xfrm>
          <a:prstGeom prst="straightConnector1">
            <a:avLst/>
          </a:prstGeom>
          <a:ln w="38100">
            <a:solidFill>
              <a:schemeClr val="tx2"/>
            </a:solidFill>
            <a:headEnd type="triangle" w="med" len="sm"/>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59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reeform 128"/>
          <p:cNvSpPr>
            <a:spLocks noChangeAspect="1"/>
          </p:cNvSpPr>
          <p:nvPr/>
        </p:nvSpPr>
        <p:spPr bwMode="black">
          <a:xfrm>
            <a:off x="8545286" y="794659"/>
            <a:ext cx="3429000" cy="5791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a:xfrm>
            <a:off x="519113" y="228602"/>
            <a:ext cx="11149013" cy="498599"/>
          </a:xfrm>
        </p:spPr>
        <p:txBody>
          <a:bodyPr/>
          <a:lstStyle/>
          <a:p>
            <a:r>
              <a:rPr lang="en-US" sz="3600" dirty="0"/>
              <a:t>Hosting Multiple Customers with Overlapping Address Spaces</a:t>
            </a:r>
          </a:p>
        </p:txBody>
      </p:sp>
      <p:sp>
        <p:nvSpPr>
          <p:cNvPr id="4" name="Rectangle 3"/>
          <p:cNvSpPr/>
          <p:nvPr/>
        </p:nvSpPr>
        <p:spPr bwMode="auto">
          <a:xfrm>
            <a:off x="519115" y="1050925"/>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Coke </a:t>
            </a:r>
            <a:r>
              <a:rPr lang="en-US" sz="1200" b="1" dirty="0">
                <a:solidFill>
                  <a:srgbClr val="FF8A00">
                    <a:lumMod val="60000"/>
                    <a:lumOff val="40000"/>
                  </a:srgbClr>
                </a:solidFill>
              </a:rPr>
              <a:t>(10.0.0.0/16)</a:t>
            </a:r>
          </a:p>
        </p:txBody>
      </p:sp>
      <p:sp>
        <p:nvSpPr>
          <p:cNvPr id="5" name="Rectangle 4"/>
          <p:cNvSpPr/>
          <p:nvPr/>
        </p:nvSpPr>
        <p:spPr>
          <a:xfrm>
            <a:off x="1499821" y="2070060"/>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6" name="Group 5"/>
          <p:cNvGrpSpPr/>
          <p:nvPr/>
        </p:nvGrpSpPr>
        <p:grpSpPr>
          <a:xfrm>
            <a:off x="2143548" y="2696182"/>
            <a:ext cx="838691" cy="818087"/>
            <a:chOff x="1577197" y="3360257"/>
            <a:chExt cx="1146661" cy="1118492"/>
          </a:xfrm>
        </p:grpSpPr>
        <p:grpSp>
          <p:nvGrpSpPr>
            <p:cNvPr id="17" name="Group 16"/>
            <p:cNvGrpSpPr/>
            <p:nvPr/>
          </p:nvGrpSpPr>
          <p:grpSpPr>
            <a:xfrm>
              <a:off x="1927195" y="3360257"/>
              <a:ext cx="524971" cy="803545"/>
              <a:chOff x="1927195" y="3360257"/>
              <a:chExt cx="524971" cy="803545"/>
            </a:xfrm>
          </p:grpSpPr>
          <p:pic>
            <p:nvPicPr>
              <p:cNvPr id="1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20" name="Group 19"/>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23" name="Isosceles Triangle 2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4" name="Rectangle 2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5" name="Rectangle 2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18" name="Rectangle 17"/>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7" name="Rectangle 6"/>
          <p:cNvSpPr/>
          <p:nvPr/>
        </p:nvSpPr>
        <p:spPr>
          <a:xfrm>
            <a:off x="654083" y="2046784"/>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8"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606199" y="1657384"/>
            <a:ext cx="344474" cy="690123"/>
          </a:xfrm>
          <a:prstGeom prst="rect">
            <a:avLst/>
          </a:prstGeom>
          <a:noFill/>
        </p:spPr>
      </p:pic>
      <p:grpSp>
        <p:nvGrpSpPr>
          <p:cNvPr id="9" name="Group 8"/>
          <p:cNvGrpSpPr/>
          <p:nvPr/>
        </p:nvGrpSpPr>
        <p:grpSpPr>
          <a:xfrm>
            <a:off x="831996" y="1469890"/>
            <a:ext cx="480537" cy="625009"/>
            <a:chOff x="1228435" y="2297707"/>
            <a:chExt cx="656993" cy="854514"/>
          </a:xfrm>
        </p:grpSpPr>
        <p:pic>
          <p:nvPicPr>
            <p:cNvPr id="15"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1684938" y="1492835"/>
            <a:ext cx="508862" cy="625009"/>
            <a:chOff x="2383961" y="2329080"/>
            <a:chExt cx="695717" cy="854514"/>
          </a:xfrm>
        </p:grpSpPr>
        <p:sp>
          <p:nvSpPr>
            <p:cNvPr id="13"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1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sp>
        <p:nvSpPr>
          <p:cNvPr id="27" name="Rectangle 26"/>
          <p:cNvSpPr/>
          <p:nvPr/>
        </p:nvSpPr>
        <p:spPr bwMode="auto">
          <a:xfrm>
            <a:off x="528875" y="3697460"/>
            <a:ext cx="2535066" cy="2535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400" dirty="0">
                <a:gradFill>
                  <a:gsLst>
                    <a:gs pos="0">
                      <a:srgbClr val="FFFFFF"/>
                    </a:gs>
                    <a:gs pos="100000">
                      <a:srgbClr val="FFFFFF"/>
                    </a:gs>
                  </a:gsLst>
                  <a:lin ang="5400000" scaled="0"/>
                </a:gradFill>
              </a:rPr>
              <a:t>Pepsi </a:t>
            </a:r>
            <a:r>
              <a:rPr lang="en-US" sz="1200" b="1" dirty="0">
                <a:solidFill>
                  <a:srgbClr val="FF8A00">
                    <a:lumMod val="60000"/>
                    <a:lumOff val="40000"/>
                  </a:srgbClr>
                </a:solidFill>
              </a:rPr>
              <a:t>(10.0.0.0/16)</a:t>
            </a:r>
          </a:p>
        </p:txBody>
      </p:sp>
      <p:sp>
        <p:nvSpPr>
          <p:cNvPr id="28" name="Rectangle 27"/>
          <p:cNvSpPr/>
          <p:nvPr/>
        </p:nvSpPr>
        <p:spPr>
          <a:xfrm>
            <a:off x="1509582" y="4716593"/>
            <a:ext cx="879096"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29" name="Group 28"/>
          <p:cNvGrpSpPr/>
          <p:nvPr/>
        </p:nvGrpSpPr>
        <p:grpSpPr>
          <a:xfrm>
            <a:off x="2153310" y="5342716"/>
            <a:ext cx="838691" cy="818087"/>
            <a:chOff x="1577197" y="3360257"/>
            <a:chExt cx="1146661" cy="1118492"/>
          </a:xfrm>
        </p:grpSpPr>
        <p:grpSp>
          <p:nvGrpSpPr>
            <p:cNvPr id="40" name="Group 39"/>
            <p:cNvGrpSpPr/>
            <p:nvPr/>
          </p:nvGrpSpPr>
          <p:grpSpPr>
            <a:xfrm>
              <a:off x="1927195" y="3360257"/>
              <a:ext cx="524971" cy="803545"/>
              <a:chOff x="1927195" y="3360257"/>
              <a:chExt cx="524971" cy="803545"/>
            </a:xfrm>
          </p:grpSpPr>
          <p:pic>
            <p:nvPicPr>
              <p:cNvPr id="4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43" name="Group 42"/>
              <p:cNvGrpSpPr/>
              <p:nvPr/>
            </p:nvGrpSpPr>
            <p:grpSpPr>
              <a:xfrm>
                <a:off x="2245986" y="3924261"/>
                <a:ext cx="206180" cy="206424"/>
                <a:chOff x="2245986" y="3924261"/>
                <a:chExt cx="206180" cy="206424"/>
              </a:xfrm>
            </p:grpSpPr>
            <p:grpSp>
              <p:nvGrpSpPr>
                <p:cNvPr id="44" name="Group 43"/>
                <p:cNvGrpSpPr/>
                <p:nvPr/>
              </p:nvGrpSpPr>
              <p:grpSpPr>
                <a:xfrm>
                  <a:off x="2245986" y="3924261"/>
                  <a:ext cx="206180" cy="206424"/>
                  <a:chOff x="1779323" y="4627897"/>
                  <a:chExt cx="472764" cy="473323"/>
                </a:xfrm>
              </p:grpSpPr>
              <p:sp>
                <p:nvSpPr>
                  <p:cNvPr id="46" name="Isosceles Triangle 45"/>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7" name="Rectangle 46"/>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8" name="Rectangle 47"/>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5" name="Isosceles Triangle 44"/>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sp>
          <p:nvSpPr>
            <p:cNvPr id="41" name="Rectangle 40"/>
            <p:cNvSpPr/>
            <p:nvPr/>
          </p:nvSpPr>
          <p:spPr>
            <a:xfrm>
              <a:off x="1577197" y="4125283"/>
              <a:ext cx="1146661" cy="353466"/>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sp>
        <p:nvSpPr>
          <p:cNvPr id="30" name="Rectangle 29"/>
          <p:cNvSpPr/>
          <p:nvPr/>
        </p:nvSpPr>
        <p:spPr>
          <a:xfrm>
            <a:off x="663844" y="4693317"/>
            <a:ext cx="836361" cy="258545"/>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pic>
        <p:nvPicPr>
          <p:cNvPr id="31"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615962" y="4301229"/>
            <a:ext cx="344474" cy="690123"/>
          </a:xfrm>
          <a:prstGeom prst="rect">
            <a:avLst/>
          </a:prstGeom>
          <a:noFill/>
        </p:spPr>
      </p:pic>
      <p:grpSp>
        <p:nvGrpSpPr>
          <p:cNvPr id="32" name="Group 31"/>
          <p:cNvGrpSpPr/>
          <p:nvPr/>
        </p:nvGrpSpPr>
        <p:grpSpPr>
          <a:xfrm>
            <a:off x="841758" y="4116425"/>
            <a:ext cx="480537" cy="625009"/>
            <a:chOff x="1228435" y="2297707"/>
            <a:chExt cx="656993" cy="854514"/>
          </a:xfrm>
        </p:grpSpPr>
        <p:pic>
          <p:nvPicPr>
            <p:cNvPr id="38"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33" name="Group 32"/>
          <p:cNvGrpSpPr/>
          <p:nvPr/>
        </p:nvGrpSpPr>
        <p:grpSpPr>
          <a:xfrm>
            <a:off x="1694699" y="4139372"/>
            <a:ext cx="508862" cy="625009"/>
            <a:chOff x="2383961" y="2329080"/>
            <a:chExt cx="695717" cy="854514"/>
          </a:xfrm>
        </p:grpSpPr>
        <p:sp>
          <p:nvSpPr>
            <p:cNvPr id="36"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3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sp>
        <p:nvSpPr>
          <p:cNvPr id="50" name="Rectangle 49"/>
          <p:cNvSpPr/>
          <p:nvPr/>
        </p:nvSpPr>
        <p:spPr bwMode="auto">
          <a:xfrm>
            <a:off x="9133059" y="107092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51" name="Freeform 40"/>
          <p:cNvSpPr>
            <a:spLocks noEditPoints="1"/>
          </p:cNvSpPr>
          <p:nvPr/>
        </p:nvSpPr>
        <p:spPr bwMode="black">
          <a:xfrm>
            <a:off x="10942585" y="184133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56" name="Group 55"/>
          <p:cNvGrpSpPr/>
          <p:nvPr/>
        </p:nvGrpSpPr>
        <p:grpSpPr>
          <a:xfrm>
            <a:off x="9193142" y="2738115"/>
            <a:ext cx="2391716" cy="787876"/>
            <a:chOff x="9003494" y="5339445"/>
            <a:chExt cx="2209019" cy="727692"/>
          </a:xfrm>
        </p:grpSpPr>
        <p:sp>
          <p:nvSpPr>
            <p:cNvPr id="57" name="Rectangle 56"/>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59" name="Rectangle 58"/>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62" name="Group 61"/>
          <p:cNvGrpSpPr/>
          <p:nvPr/>
        </p:nvGrpSpPr>
        <p:grpSpPr>
          <a:xfrm>
            <a:off x="9426207" y="1636322"/>
            <a:ext cx="456822" cy="732247"/>
            <a:chOff x="9293863" y="2567228"/>
            <a:chExt cx="444336" cy="712232"/>
          </a:xfrm>
        </p:grpSpPr>
        <p:sp>
          <p:nvSpPr>
            <p:cNvPr id="63"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sp>
        <p:nvSpPr>
          <p:cNvPr id="66" name="Rectangle 65"/>
          <p:cNvSpPr/>
          <p:nvPr/>
        </p:nvSpPr>
        <p:spPr>
          <a:xfrm>
            <a:off x="9135888" y="233754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69" name="Rectangle 68"/>
          <p:cNvSpPr/>
          <p:nvPr/>
        </p:nvSpPr>
        <p:spPr bwMode="auto">
          <a:xfrm>
            <a:off x="9133059" y="3712085"/>
            <a:ext cx="2535066" cy="25350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smtClean="0">
                <a:gradFill>
                  <a:gsLst>
                    <a:gs pos="0">
                      <a:srgbClr val="FFFFFF"/>
                    </a:gs>
                    <a:gs pos="100000">
                      <a:srgbClr val="FFFFFF"/>
                    </a:gs>
                  </a:gsLst>
                  <a:lin ang="5400000" scaled="0"/>
                </a:gradFill>
              </a:rPr>
              <a:t>Coke’s </a:t>
            </a:r>
            <a:r>
              <a:rPr lang="en-US" dirty="0" err="1" smtClean="0">
                <a:gradFill>
                  <a:gsLst>
                    <a:gs pos="0">
                      <a:srgbClr val="FFFFFF"/>
                    </a:gs>
                    <a:gs pos="100000">
                      <a:srgbClr val="FFFFFF"/>
                    </a:gs>
                  </a:gsLst>
                  <a:lin ang="5400000" scaled="0"/>
                </a:gradFill>
              </a:rPr>
              <a:t>VNet</a:t>
            </a:r>
            <a:r>
              <a:rPr lang="en-US" dirty="0" smtClean="0">
                <a:gradFill>
                  <a:gsLst>
                    <a:gs pos="0">
                      <a:srgbClr val="FFFFFF"/>
                    </a:gs>
                    <a:gs pos="100000">
                      <a:srgbClr val="FFFFFF"/>
                    </a:gs>
                  </a:gsLst>
                  <a:lin ang="5400000" scaled="0"/>
                </a:gradFill>
              </a:rPr>
              <a:t> in Windows Azure </a:t>
            </a:r>
            <a:r>
              <a:rPr lang="en-US" sz="1200" b="1" dirty="0">
                <a:solidFill>
                  <a:srgbClr val="FF8A00">
                    <a:lumMod val="60000"/>
                    <a:lumOff val="40000"/>
                  </a:srgbClr>
                </a:solidFill>
              </a:rPr>
              <a:t>(10.1.0.0/16)</a:t>
            </a:r>
          </a:p>
        </p:txBody>
      </p:sp>
      <p:sp>
        <p:nvSpPr>
          <p:cNvPr id="70" name="Freeform 40"/>
          <p:cNvSpPr>
            <a:spLocks noEditPoints="1"/>
          </p:cNvSpPr>
          <p:nvPr/>
        </p:nvSpPr>
        <p:spPr bwMode="black">
          <a:xfrm>
            <a:off x="10942585" y="4482494"/>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a:p>
        </p:txBody>
      </p:sp>
      <p:grpSp>
        <p:nvGrpSpPr>
          <p:cNvPr id="71" name="Group 70"/>
          <p:cNvGrpSpPr/>
          <p:nvPr/>
        </p:nvGrpSpPr>
        <p:grpSpPr>
          <a:xfrm>
            <a:off x="9193142" y="5379275"/>
            <a:ext cx="2391716" cy="787876"/>
            <a:chOff x="9003494" y="5339445"/>
            <a:chExt cx="2209019" cy="727692"/>
          </a:xfrm>
        </p:grpSpPr>
        <p:sp>
          <p:nvSpPr>
            <p:cNvPr id="76" name="Rectangle 75"/>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Svc1</a:t>
              </a:r>
            </a:p>
            <a:p>
              <a:pPr algn="ctr" defTabSz="914023" fontAlgn="base">
                <a:lnSpc>
                  <a:spcPct val="90000"/>
                </a:lnSpc>
                <a:spcBef>
                  <a:spcPct val="0"/>
                </a:spcBef>
                <a:spcAft>
                  <a:spcPct val="0"/>
                </a:spcAft>
              </a:pPr>
              <a:endParaRPr lang="en-US" sz="1200" b="1" dirty="0">
                <a:solidFill>
                  <a:schemeClr val="accent1"/>
                </a:solidFill>
              </a:endParaRPr>
            </a:p>
            <a:p>
              <a:pPr algn="ctr" defTabSz="914023" fontAlgn="base">
                <a:lnSpc>
                  <a:spcPct val="90000"/>
                </a:lnSpc>
                <a:spcBef>
                  <a:spcPct val="0"/>
                </a:spcBef>
                <a:spcAft>
                  <a:spcPct val="0"/>
                </a:spcAft>
              </a:pPr>
              <a:r>
                <a:rPr lang="en-US" sz="1200" b="1" dirty="0">
                  <a:solidFill>
                    <a:schemeClr val="accent1"/>
                  </a:solidFill>
                </a:rPr>
                <a:t>10.1.2.0/24</a:t>
              </a:r>
            </a:p>
          </p:txBody>
        </p:sp>
        <p:sp>
          <p:nvSpPr>
            <p:cNvPr id="77" name="Rectangle 76"/>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23" fontAlgn="base">
                <a:lnSpc>
                  <a:spcPct val="90000"/>
                </a:lnSpc>
                <a:spcBef>
                  <a:spcPct val="0"/>
                </a:spcBef>
                <a:spcAft>
                  <a:spcPct val="0"/>
                </a:spcAft>
              </a:pPr>
              <a:r>
                <a:rPr lang="en-US" sz="1200" b="1" dirty="0">
                  <a:solidFill>
                    <a:schemeClr val="tx2"/>
                  </a:solidFill>
                </a:rPr>
                <a:t>Svc2</a:t>
              </a:r>
            </a:p>
            <a:p>
              <a:pPr algn="ctr" defTabSz="914023" fontAlgn="base">
                <a:lnSpc>
                  <a:spcPct val="90000"/>
                </a:lnSpc>
                <a:spcBef>
                  <a:spcPct val="0"/>
                </a:spcBef>
                <a:spcAft>
                  <a:spcPct val="0"/>
                </a:spcAft>
              </a:pPr>
              <a:endParaRPr lang="en-US" sz="1200" b="1" dirty="0">
                <a:solidFill>
                  <a:schemeClr val="tx2"/>
                </a:solidFill>
              </a:endParaRPr>
            </a:p>
            <a:p>
              <a:pPr algn="ctr" defTabSz="914023" fontAlgn="base">
                <a:lnSpc>
                  <a:spcPct val="90000"/>
                </a:lnSpc>
                <a:spcBef>
                  <a:spcPct val="0"/>
                </a:spcBef>
                <a:spcAft>
                  <a:spcPct val="0"/>
                </a:spcAft>
              </a:pPr>
              <a:r>
                <a:rPr lang="en-US" sz="1200" b="1" dirty="0">
                  <a:solidFill>
                    <a:schemeClr val="accent1"/>
                  </a:solidFill>
                </a:rPr>
                <a:t>10.1.3.0/24</a:t>
              </a:r>
            </a:p>
          </p:txBody>
        </p:sp>
      </p:grpSp>
      <p:grpSp>
        <p:nvGrpSpPr>
          <p:cNvPr id="72" name="Group 71"/>
          <p:cNvGrpSpPr/>
          <p:nvPr/>
        </p:nvGrpSpPr>
        <p:grpSpPr>
          <a:xfrm>
            <a:off x="9426207" y="4280169"/>
            <a:ext cx="456822" cy="732247"/>
            <a:chOff x="9293863" y="2567228"/>
            <a:chExt cx="444336" cy="712232"/>
          </a:xfrm>
        </p:grpSpPr>
        <p:sp>
          <p:nvSpPr>
            <p:cNvPr id="74"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75"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sp>
        <p:nvSpPr>
          <p:cNvPr id="73" name="Rectangle 72"/>
          <p:cNvSpPr/>
          <p:nvPr/>
        </p:nvSpPr>
        <p:spPr>
          <a:xfrm>
            <a:off x="9135888" y="4978704"/>
            <a:ext cx="1037463" cy="244683"/>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65.52.249.22</a:t>
            </a:r>
          </a:p>
        </p:txBody>
      </p:sp>
      <p:sp>
        <p:nvSpPr>
          <p:cNvPr id="82" name="Freeform 128"/>
          <p:cNvSpPr>
            <a:spLocks noChangeAspect="1"/>
          </p:cNvSpPr>
          <p:nvPr/>
        </p:nvSpPr>
        <p:spPr bwMode="black">
          <a:xfrm>
            <a:off x="3427413" y="1817801"/>
            <a:ext cx="5334000"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83" name="Group 82"/>
          <p:cNvGrpSpPr/>
          <p:nvPr/>
        </p:nvGrpSpPr>
        <p:grpSpPr>
          <a:xfrm>
            <a:off x="585627" y="2834779"/>
            <a:ext cx="664971" cy="472759"/>
            <a:chOff x="9749347" y="2169580"/>
            <a:chExt cx="955874" cy="679574"/>
          </a:xfrm>
        </p:grpSpPr>
        <p:sp>
          <p:nvSpPr>
            <p:cNvPr id="84"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5"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6"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87"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87"/>
          <p:cNvGrpSpPr/>
          <p:nvPr/>
        </p:nvGrpSpPr>
        <p:grpSpPr>
          <a:xfrm>
            <a:off x="585627" y="5472759"/>
            <a:ext cx="664971" cy="472759"/>
            <a:chOff x="9749347" y="2169580"/>
            <a:chExt cx="955874" cy="679574"/>
          </a:xfrm>
        </p:grpSpPr>
        <p:sp>
          <p:nvSpPr>
            <p:cNvPr id="89"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0"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92"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1320501" y="5280977"/>
            <a:ext cx="848388" cy="877828"/>
            <a:chOff x="1767538" y="4442923"/>
            <a:chExt cx="1007376" cy="1042331"/>
          </a:xfrm>
        </p:grpSpPr>
        <p:pic>
          <p:nvPicPr>
            <p:cNvPr id="94"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5" name="Rectangle 94"/>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96"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97" name="Group 96"/>
          <p:cNvGrpSpPr/>
          <p:nvPr/>
        </p:nvGrpSpPr>
        <p:grpSpPr>
          <a:xfrm>
            <a:off x="1320501" y="2634781"/>
            <a:ext cx="848388" cy="877828"/>
            <a:chOff x="1767538" y="4442923"/>
            <a:chExt cx="1007376" cy="1042331"/>
          </a:xfrm>
        </p:grpSpPr>
        <p:pic>
          <p:nvPicPr>
            <p:cNvPr id="98"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99" name="Rectangle 98"/>
            <p:cNvSpPr/>
            <p:nvPr/>
          </p:nvSpPr>
          <p:spPr>
            <a:xfrm>
              <a:off x="1767538" y="5178274"/>
              <a:ext cx="981092" cy="306980"/>
            </a:xfrm>
            <a:prstGeom prst="rect">
              <a:avLst/>
            </a:prstGeom>
          </p:spPr>
          <p:txBody>
            <a:bodyPr wrap="non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100"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Rectangle 100"/>
          <p:cNvSpPr/>
          <p:nvPr/>
        </p:nvSpPr>
        <p:spPr>
          <a:xfrm>
            <a:off x="2337456" y="2248474"/>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2" name="Rectangle 101"/>
          <p:cNvSpPr/>
          <p:nvPr/>
        </p:nvSpPr>
        <p:spPr>
          <a:xfrm>
            <a:off x="2364005" y="4904395"/>
            <a:ext cx="781376" cy="4247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Device</a:t>
            </a:r>
          </a:p>
        </p:txBody>
      </p:sp>
      <p:sp>
        <p:nvSpPr>
          <p:cNvPr id="103" name="Rectangle 102"/>
          <p:cNvSpPr/>
          <p:nvPr/>
        </p:nvSpPr>
        <p:spPr>
          <a:xfrm>
            <a:off x="2122711" y="4144287"/>
            <a:ext cx="1035853"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132.27.23.20</a:t>
            </a:r>
          </a:p>
        </p:txBody>
      </p:sp>
      <p:sp>
        <p:nvSpPr>
          <p:cNvPr id="104" name="Rectangle 103"/>
          <p:cNvSpPr/>
          <p:nvPr/>
        </p:nvSpPr>
        <p:spPr>
          <a:xfrm>
            <a:off x="2043361" y="1520545"/>
            <a:ext cx="1117608" cy="2446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100" b="1" dirty="0">
                <a:solidFill>
                  <a:srgbClr val="FF8A00">
                    <a:lumMod val="60000"/>
                    <a:lumOff val="40000"/>
                  </a:srgbClr>
                </a:solidFill>
              </a:rPr>
              <a:t>131.57.23.120</a:t>
            </a:r>
          </a:p>
        </p:txBody>
      </p:sp>
      <p:cxnSp>
        <p:nvCxnSpPr>
          <p:cNvPr id="105" name="Straight Arrow Connector 104"/>
          <p:cNvCxnSpPr/>
          <p:nvPr/>
        </p:nvCxnSpPr>
        <p:spPr>
          <a:xfrm flipH="1">
            <a:off x="2950674" y="2002443"/>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2960434" y="4625567"/>
            <a:ext cx="6475535" cy="0"/>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6362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000" dirty="0"/>
              <a:t>How Do I Setup </a:t>
            </a:r>
            <a:r>
              <a:rPr lang="en-US" sz="6000" dirty="0" smtClean="0"/>
              <a:t>Virtual Networks?</a:t>
            </a:r>
            <a:endParaRPr lang="en-US" sz="6000" dirty="0"/>
          </a:p>
        </p:txBody>
      </p:sp>
    </p:spTree>
    <p:extLst>
      <p:ext uri="{BB962C8B-B14F-4D97-AF65-F5344CB8AC3E}">
        <p14:creationId xmlns:p14="http://schemas.microsoft.com/office/powerpoint/2010/main" val="40155523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8873" y="3353181"/>
            <a:ext cx="3451999" cy="2879344"/>
            <a:chOff x="528873" y="3353181"/>
            <a:chExt cx="3451999" cy="2879344"/>
          </a:xfrm>
        </p:grpSpPr>
        <p:sp>
          <p:nvSpPr>
            <p:cNvPr id="3" name="Rectangle 2"/>
            <p:cNvSpPr/>
            <p:nvPr/>
          </p:nvSpPr>
          <p:spPr bwMode="auto">
            <a:xfrm>
              <a:off x="528873" y="3353181"/>
              <a:ext cx="3451999" cy="287934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23" fontAlgn="base">
                <a:lnSpc>
                  <a:spcPct val="90000"/>
                </a:lnSpc>
                <a:spcBef>
                  <a:spcPct val="0"/>
                </a:spcBef>
                <a:spcAft>
                  <a:spcPct val="0"/>
                </a:spcAft>
              </a:pPr>
              <a:endParaRPr lang="en-US" sz="1200" b="1" dirty="0">
                <a:solidFill>
                  <a:srgbClr val="FF8A00">
                    <a:lumMod val="60000"/>
                    <a:lumOff val="40000"/>
                  </a:srgbClr>
                </a:solidFill>
              </a:endParaRPr>
            </a:p>
          </p:txBody>
        </p:sp>
        <p:grpSp>
          <p:nvGrpSpPr>
            <p:cNvPr id="4" name="Group 3"/>
            <p:cNvGrpSpPr/>
            <p:nvPr/>
          </p:nvGrpSpPr>
          <p:grpSpPr>
            <a:xfrm>
              <a:off x="1618893" y="4204021"/>
              <a:ext cx="508862" cy="625009"/>
              <a:chOff x="2383961" y="2329080"/>
              <a:chExt cx="695717" cy="854514"/>
            </a:xfrm>
          </p:grpSpPr>
          <p:sp>
            <p:nvSpPr>
              <p:cNvPr id="5"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grpSp>
          <p:nvGrpSpPr>
            <p:cNvPr id="7" name="Group 6"/>
            <p:cNvGrpSpPr/>
            <p:nvPr/>
          </p:nvGrpSpPr>
          <p:grpSpPr>
            <a:xfrm>
              <a:off x="788675" y="4204021"/>
              <a:ext cx="480538" cy="625009"/>
              <a:chOff x="1228435" y="2297707"/>
              <a:chExt cx="656993" cy="854514"/>
            </a:xfrm>
          </p:grpSpPr>
          <p:pic>
            <p:nvPicPr>
              <p:cNvPr id="8"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grpSp>
          <p:nvGrpSpPr>
            <p:cNvPr id="10" name="Group 9"/>
            <p:cNvGrpSpPr/>
            <p:nvPr/>
          </p:nvGrpSpPr>
          <p:grpSpPr>
            <a:xfrm>
              <a:off x="650279" y="5273621"/>
              <a:ext cx="664971" cy="472758"/>
              <a:chOff x="9749347" y="2169580"/>
              <a:chExt cx="955874" cy="679574"/>
            </a:xfrm>
          </p:grpSpPr>
          <p:sp>
            <p:nvSpPr>
              <p:cNvPr id="11" name="Freeform 27"/>
              <p:cNvSpPr>
                <a:spLocks noChangeAspect="1" noEditPoints="1"/>
              </p:cNvSpPr>
              <p:nvPr/>
            </p:nvSpPr>
            <p:spPr bwMode="black">
              <a:xfrm>
                <a:off x="9749347" y="2169581"/>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2" name="Freeform 27"/>
              <p:cNvSpPr>
                <a:spLocks noChangeAspect="1" noEditPoints="1"/>
              </p:cNvSpPr>
              <p:nvPr/>
            </p:nvSpPr>
            <p:spPr bwMode="black">
              <a:xfrm>
                <a:off x="9749347" y="2571869"/>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3" name="Freeform 27"/>
              <p:cNvSpPr>
                <a:spLocks noChangeAspect="1" noEditPoints="1"/>
              </p:cNvSpPr>
              <p:nvPr/>
            </p:nvSpPr>
            <p:spPr bwMode="black">
              <a:xfrm>
                <a:off x="10274770" y="2169580"/>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sp>
            <p:nvSpPr>
              <p:cNvPr id="14" name="Freeform 27"/>
              <p:cNvSpPr>
                <a:spLocks noChangeAspect="1" noEditPoints="1"/>
              </p:cNvSpPr>
              <p:nvPr/>
            </p:nvSpPr>
            <p:spPr bwMode="black">
              <a:xfrm>
                <a:off x="10274770" y="2571868"/>
                <a:ext cx="430451" cy="277285"/>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1420747" y="5091489"/>
              <a:ext cx="812794" cy="744736"/>
              <a:chOff x="1809804" y="4442923"/>
              <a:chExt cx="965110" cy="884298"/>
            </a:xfrm>
          </p:grpSpPr>
          <p:pic>
            <p:nvPicPr>
              <p:cNvPr id="2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2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grpSp>
          <p:nvGrpSpPr>
            <p:cNvPr id="25" name="Group 24"/>
            <p:cNvGrpSpPr/>
            <p:nvPr/>
          </p:nvGrpSpPr>
          <p:grpSpPr>
            <a:xfrm>
              <a:off x="3373496" y="5135675"/>
              <a:ext cx="383975" cy="587729"/>
              <a:chOff x="1927195" y="3360257"/>
              <a:chExt cx="524971" cy="803545"/>
            </a:xfrm>
          </p:grpSpPr>
          <p:pic>
            <p:nvPicPr>
              <p:cNvPr id="2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28" name="Group 27"/>
              <p:cNvGrpSpPr/>
              <p:nvPr/>
            </p:nvGrpSpPr>
            <p:grpSpPr>
              <a:xfrm>
                <a:off x="2245986" y="3924261"/>
                <a:ext cx="206180" cy="206424"/>
                <a:chOff x="2245986" y="3924261"/>
                <a:chExt cx="206180" cy="206424"/>
              </a:xfrm>
            </p:grpSpPr>
            <p:grpSp>
              <p:nvGrpSpPr>
                <p:cNvPr id="29" name="Group 28"/>
                <p:cNvGrpSpPr/>
                <p:nvPr/>
              </p:nvGrpSpPr>
              <p:grpSpPr>
                <a:xfrm>
                  <a:off x="2245986" y="3924261"/>
                  <a:ext cx="206180" cy="206424"/>
                  <a:chOff x="1779323" y="4627897"/>
                  <a:chExt cx="472764" cy="473323"/>
                </a:xfrm>
              </p:grpSpPr>
              <p:sp>
                <p:nvSpPr>
                  <p:cNvPr id="31" name="Isosceles Triangle 3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2" name="Rectangle 3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3" name="Rectangle 3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30" name="Isosceles Triangle 2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35" name="Group 34"/>
            <p:cNvGrpSpPr/>
            <p:nvPr/>
          </p:nvGrpSpPr>
          <p:grpSpPr>
            <a:xfrm>
              <a:off x="2602260" y="5135675"/>
              <a:ext cx="383975" cy="587729"/>
              <a:chOff x="1927195" y="3360257"/>
              <a:chExt cx="524971" cy="803545"/>
            </a:xfrm>
          </p:grpSpPr>
          <p:pic>
            <p:nvPicPr>
              <p:cNvPr id="37"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38" name="Group 37"/>
              <p:cNvGrpSpPr/>
              <p:nvPr/>
            </p:nvGrpSpPr>
            <p:grpSpPr>
              <a:xfrm>
                <a:off x="2245986" y="3924261"/>
                <a:ext cx="206180" cy="206424"/>
                <a:chOff x="2245986" y="3924261"/>
                <a:chExt cx="206180" cy="206424"/>
              </a:xfrm>
            </p:grpSpPr>
            <p:grpSp>
              <p:nvGrpSpPr>
                <p:cNvPr id="39" name="Group 38"/>
                <p:cNvGrpSpPr/>
                <p:nvPr/>
              </p:nvGrpSpPr>
              <p:grpSpPr>
                <a:xfrm>
                  <a:off x="2245986" y="3924261"/>
                  <a:ext cx="206180" cy="206424"/>
                  <a:chOff x="1779323" y="4627897"/>
                  <a:chExt cx="472764" cy="473323"/>
                </a:xfrm>
              </p:grpSpPr>
              <p:sp>
                <p:nvSpPr>
                  <p:cNvPr id="41" name="Isosceles Triangle 40"/>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2" name="Rectangle 41"/>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43" name="Rectangle 42"/>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40" name="Isosceles Triangle 39"/>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sp>
        <p:nvSpPr>
          <p:cNvPr id="57" name="Freeform 128"/>
          <p:cNvSpPr>
            <a:spLocks noChangeAspect="1"/>
          </p:cNvSpPr>
          <p:nvPr/>
        </p:nvSpPr>
        <p:spPr bwMode="black">
          <a:xfrm>
            <a:off x="5699368" y="886609"/>
            <a:ext cx="6197068" cy="294657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Configuring </a:t>
            </a:r>
            <a:r>
              <a:rPr lang="en-US" dirty="0" smtClean="0"/>
              <a:t>Virtual Networks</a:t>
            </a:r>
            <a:endParaRPr lang="en-US" dirty="0"/>
          </a:p>
        </p:txBody>
      </p:sp>
      <p:sp>
        <p:nvSpPr>
          <p:cNvPr id="26" name="Rectangle 25"/>
          <p:cNvSpPr/>
          <p:nvPr/>
        </p:nvSpPr>
        <p:spPr>
          <a:xfrm>
            <a:off x="3141550"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DNS1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10.0.0.20</a:t>
            </a:r>
          </a:p>
        </p:txBody>
      </p:sp>
      <p:sp>
        <p:nvSpPr>
          <p:cNvPr id="36" name="Rectangle 35"/>
          <p:cNvSpPr/>
          <p:nvPr/>
        </p:nvSpPr>
        <p:spPr>
          <a:xfrm>
            <a:off x="2370315" y="5695231"/>
            <a:ext cx="790594" cy="410880"/>
          </a:xfrm>
          <a:prstGeom prst="rect">
            <a:avLst/>
          </a:prstGeom>
        </p:spPr>
        <p:txBody>
          <a:bodyPr wrap="none" lIns="91432" tIns="45717" rIns="91432" bIns="45717">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DNS2 </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10.0.0.21</a:t>
            </a:r>
          </a:p>
        </p:txBody>
      </p:sp>
      <p:grpSp>
        <p:nvGrpSpPr>
          <p:cNvPr id="105" name="Group 104"/>
          <p:cNvGrpSpPr/>
          <p:nvPr/>
        </p:nvGrpSpPr>
        <p:grpSpPr>
          <a:xfrm>
            <a:off x="2463072" y="3833186"/>
            <a:ext cx="1362280" cy="1279403"/>
            <a:chOff x="2463072" y="3833186"/>
            <a:chExt cx="1362280" cy="1279404"/>
          </a:xfrm>
        </p:grpSpPr>
        <p:pic>
          <p:nvPicPr>
            <p:cNvPr id="44"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896112" y="3833186"/>
              <a:ext cx="481734" cy="965114"/>
            </a:xfrm>
            <a:prstGeom prst="rect">
              <a:avLst/>
            </a:prstGeom>
            <a:noFill/>
          </p:spPr>
        </p:pic>
        <p:sp>
          <p:nvSpPr>
            <p:cNvPr id="45" name="Rectangle 44"/>
            <p:cNvSpPr/>
            <p:nvPr/>
          </p:nvSpPr>
          <p:spPr>
            <a:xfrm>
              <a:off x="2463072" y="4701708"/>
              <a:ext cx="1362280" cy="410882"/>
            </a:xfrm>
            <a:prstGeom prst="rect">
              <a:avLst/>
            </a:prstGeom>
          </p:spPr>
          <p:txBody>
            <a:bodyPr wrap="square">
              <a:spAutoFit/>
            </a:bodyPr>
            <a:lstStyle/>
            <a:p>
              <a:pPr algn="ctr" defTabSz="914023" fontAlgn="base">
                <a:lnSpc>
                  <a:spcPct val="90000"/>
                </a:lnSpc>
                <a:spcBef>
                  <a:spcPct val="0"/>
                </a:spcBef>
                <a:spcAft>
                  <a:spcPct val="0"/>
                </a:spcAft>
              </a:pPr>
              <a:r>
                <a:rPr lang="en-US" sz="1200" dirty="0">
                  <a:gradFill>
                    <a:gsLst>
                      <a:gs pos="0">
                        <a:srgbClr val="FFFFFF"/>
                      </a:gs>
                      <a:gs pos="100000">
                        <a:srgbClr val="FFFFFF"/>
                      </a:gs>
                    </a:gsLst>
                    <a:lin ang="5400000" scaled="0"/>
                  </a:gradFill>
                </a:rPr>
                <a:t>Cisco ASA GW</a:t>
              </a:r>
              <a:br>
                <a:rPr lang="en-US" sz="1200" dirty="0">
                  <a:gradFill>
                    <a:gsLst>
                      <a:gs pos="0">
                        <a:srgbClr val="FFFFFF"/>
                      </a:gs>
                      <a:gs pos="100000">
                        <a:srgbClr val="FFFFFF"/>
                      </a:gs>
                    </a:gsLst>
                    <a:lin ang="5400000" scaled="0"/>
                  </a:gradFill>
                </a:rPr>
              </a:br>
              <a:r>
                <a:rPr lang="en-US" sz="1100" b="1" dirty="0">
                  <a:solidFill>
                    <a:srgbClr val="FF8A00">
                      <a:lumMod val="60000"/>
                      <a:lumOff val="40000"/>
                    </a:srgbClr>
                  </a:solidFill>
                </a:rPr>
                <a:t>131.57.23.45</a:t>
              </a:r>
            </a:p>
          </p:txBody>
        </p:sp>
      </p:grpSp>
      <p:sp>
        <p:nvSpPr>
          <p:cNvPr id="46" name="Freeform 53"/>
          <p:cNvSpPr>
            <a:spLocks noEditPoints="1"/>
          </p:cNvSpPr>
          <p:nvPr/>
        </p:nvSpPr>
        <p:spPr bwMode="black">
          <a:xfrm>
            <a:off x="1932958" y="2289756"/>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47" name="Rectangle 46"/>
          <p:cNvSpPr/>
          <p:nvPr/>
        </p:nvSpPr>
        <p:spPr>
          <a:xfrm>
            <a:off x="1821070" y="3006238"/>
            <a:ext cx="867607" cy="258532"/>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1200" dirty="0">
                <a:solidFill>
                  <a:schemeClr val="bg2">
                    <a:lumMod val="25000"/>
                  </a:schemeClr>
                </a:solidFill>
              </a:rPr>
              <a:t>IT Admin</a:t>
            </a:r>
          </a:p>
        </p:txBody>
      </p:sp>
      <p:grpSp>
        <p:nvGrpSpPr>
          <p:cNvPr id="101" name="Group 100"/>
          <p:cNvGrpSpPr/>
          <p:nvPr/>
        </p:nvGrpSpPr>
        <p:grpSpPr>
          <a:xfrm>
            <a:off x="1821070" y="1123157"/>
            <a:ext cx="867607" cy="1141215"/>
            <a:chOff x="1821068" y="1123155"/>
            <a:chExt cx="867608" cy="1141215"/>
          </a:xfrm>
        </p:grpSpPr>
        <p:sp>
          <p:nvSpPr>
            <p:cNvPr id="48" name="Freeform 53"/>
            <p:cNvSpPr>
              <a:spLocks noEditPoints="1"/>
            </p:cNvSpPr>
            <p:nvPr/>
          </p:nvSpPr>
          <p:spPr bwMode="black">
            <a:xfrm>
              <a:off x="1932957" y="1123155"/>
              <a:ext cx="643830" cy="726585"/>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p:nvPr/>
          </p:nvSpPr>
          <p:spPr>
            <a:xfrm>
              <a:off x="1821068" y="1839638"/>
              <a:ext cx="867608"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Admin</a:t>
              </a:r>
            </a:p>
          </p:txBody>
        </p:sp>
      </p:grpSp>
      <p:sp>
        <p:nvSpPr>
          <p:cNvPr id="50" name="Rectangle 49"/>
          <p:cNvSpPr/>
          <p:nvPr/>
        </p:nvSpPr>
        <p:spPr bwMode="auto">
          <a:xfrm>
            <a:off x="6296661" y="3372205"/>
            <a:ext cx="5371465" cy="287934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sz="2000" dirty="0" err="1">
                <a:gradFill>
                  <a:gsLst>
                    <a:gs pos="0">
                      <a:srgbClr val="FFFFFF"/>
                    </a:gs>
                    <a:gs pos="100000">
                      <a:srgbClr val="FFFFFF"/>
                    </a:gs>
                  </a:gsLst>
                  <a:lin ang="5400000" scaled="0"/>
                </a:gradFill>
              </a:rPr>
              <a:t>ContosoVNet</a:t>
            </a:r>
            <a:r>
              <a:rPr lang="en-US" sz="2000" dirty="0">
                <a:gradFill>
                  <a:gsLst>
                    <a:gs pos="0">
                      <a:srgbClr val="FFFFFF"/>
                    </a:gs>
                    <a:gs pos="100000">
                      <a:srgbClr val="FFFFFF"/>
                    </a:gs>
                  </a:gsLst>
                  <a:lin ang="5400000" scaled="0"/>
                </a:gradFill>
              </a:rPr>
              <a:t> </a:t>
            </a:r>
            <a:r>
              <a:rPr lang="en-US" sz="1100" b="1" dirty="0">
                <a:solidFill>
                  <a:srgbClr val="FF8A00">
                    <a:lumMod val="60000"/>
                    <a:lumOff val="40000"/>
                  </a:srgbClr>
                </a:solidFill>
              </a:rPr>
              <a:t>(10.1.0.0/16) </a:t>
            </a:r>
            <a:r>
              <a:rPr lang="en-US" sz="2000" b="1" dirty="0">
                <a:solidFill>
                  <a:schemeClr val="bg1"/>
                </a:solidFill>
                <a:sym typeface="Wingdings" pitchFamily="2" charset="2"/>
              </a:rPr>
              <a:t></a:t>
            </a:r>
            <a:r>
              <a:rPr lang="en-US" sz="2000" dirty="0">
                <a:gradFill>
                  <a:gsLst>
                    <a:gs pos="0">
                      <a:srgbClr val="FFFFFF"/>
                    </a:gs>
                    <a:gs pos="100000">
                      <a:srgbClr val="FFFFFF"/>
                    </a:gs>
                  </a:gsLst>
                  <a:lin ang="5400000" scaled="0"/>
                </a:gradFill>
              </a:rPr>
              <a:t> </a:t>
            </a:r>
            <a:r>
              <a:rPr lang="en-US" sz="2000" dirty="0" err="1">
                <a:gradFill>
                  <a:gsLst>
                    <a:gs pos="0">
                      <a:srgbClr val="FFFFFF"/>
                    </a:gs>
                    <a:gs pos="100000">
                      <a:srgbClr val="FFFFFF"/>
                    </a:gs>
                  </a:gsLst>
                  <a:lin ang="5400000" scaled="0"/>
                </a:gradFill>
              </a:rPr>
              <a:t>MyAffinityGroup</a:t>
            </a:r>
            <a:endParaRPr lang="en-US" sz="2000" dirty="0">
              <a:gradFill>
                <a:gsLst>
                  <a:gs pos="0">
                    <a:srgbClr val="FFFFFF"/>
                  </a:gs>
                  <a:gs pos="100000">
                    <a:srgbClr val="FFFFFF"/>
                  </a:gs>
                </a:gsLst>
                <a:lin ang="5400000" scaled="0"/>
              </a:gradFill>
            </a:endParaRPr>
          </a:p>
        </p:txBody>
      </p:sp>
      <p:sp>
        <p:nvSpPr>
          <p:cNvPr id="51" name="Rectangle 50"/>
          <p:cNvSpPr/>
          <p:nvPr/>
        </p:nvSpPr>
        <p:spPr bwMode="auto">
          <a:xfrm>
            <a:off x="7379835"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FrontEndSubnet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(10.1.1.0/24)</a:t>
            </a:r>
          </a:p>
        </p:txBody>
      </p:sp>
      <p:sp>
        <p:nvSpPr>
          <p:cNvPr id="52" name="Rectangle 51"/>
          <p:cNvSpPr/>
          <p:nvPr/>
        </p:nvSpPr>
        <p:spPr bwMode="auto">
          <a:xfrm>
            <a:off x="7379835"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SQLSubnet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3" name="Rectangle 52"/>
          <p:cNvSpPr/>
          <p:nvPr/>
        </p:nvSpPr>
        <p:spPr bwMode="auto">
          <a:xfrm>
            <a:off x="9471902" y="3833189"/>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ADSubnet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(10.1.2.0/24)</a:t>
            </a:r>
          </a:p>
        </p:txBody>
      </p:sp>
      <p:sp>
        <p:nvSpPr>
          <p:cNvPr id="54" name="Rectangle 53"/>
          <p:cNvSpPr/>
          <p:nvPr/>
        </p:nvSpPr>
        <p:spPr bwMode="auto">
          <a:xfrm>
            <a:off x="9471902" y="5044023"/>
            <a:ext cx="1801091" cy="1080887"/>
          </a:xfrm>
          <a:prstGeom prst="rect">
            <a:avLst/>
          </a:prstGeom>
          <a:solidFill>
            <a:schemeClr val="accent6"/>
          </a:solid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a:gradFill>
                  <a:gsLst>
                    <a:gs pos="0">
                      <a:srgbClr val="FFFFFF"/>
                    </a:gs>
                    <a:gs pos="100000">
                      <a:srgbClr val="FFFFFF"/>
                    </a:gs>
                  </a:gsLst>
                  <a:lin ang="5400000" scaled="0"/>
                </a:gradFill>
              </a:rPr>
              <a:t>BESubnet</a:t>
            </a:r>
            <a:r>
              <a:rPr lang="en-US" dirty="0">
                <a:gradFill>
                  <a:gsLst>
                    <a:gs pos="0">
                      <a:srgbClr val="FFFFFF"/>
                    </a:gs>
                    <a:gs pos="100000">
                      <a:srgbClr val="FFFFFF"/>
                    </a:gs>
                  </a:gsLst>
                  <a:lin ang="5400000" scaled="0"/>
                </a:gra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(10.1.4.0/24)</a:t>
            </a:r>
          </a:p>
        </p:txBody>
      </p:sp>
      <p:sp>
        <p:nvSpPr>
          <p:cNvPr id="55" name="Rectangle 54"/>
          <p:cNvSpPr/>
          <p:nvPr/>
        </p:nvSpPr>
        <p:spPr bwMode="auto">
          <a:xfrm>
            <a:off x="5426345" y="4467315"/>
            <a:ext cx="1801091" cy="1080887"/>
          </a:xfrm>
          <a:prstGeom prst="rect">
            <a:avLst/>
          </a:prstGeom>
          <a:noFill/>
          <a:ln w="381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err="1" smtClean="0">
                <a:solidFill>
                  <a:schemeClr val="tx1">
                    <a:lumMod val="75000"/>
                    <a:lumOff val="25000"/>
                  </a:schemeClr>
                </a:solidFill>
              </a:rPr>
              <a:t>SQLS</a:t>
            </a:r>
            <a:r>
              <a:rPr lang="en-US" dirty="0" err="1" smtClean="0">
                <a:solidFill>
                  <a:schemeClr val="bg1"/>
                </a:solidFill>
              </a:rPr>
              <a:t>ubnet</a:t>
            </a:r>
            <a:r>
              <a:rPr lang="en-US" dirty="0" smtClean="0">
                <a:solidFill>
                  <a:schemeClr val="tx1">
                    <a:lumMod val="75000"/>
                    <a:lumOff val="25000"/>
                  </a:schemeClr>
                </a:solidFill>
              </a:rPr>
              <a:t> </a:t>
            </a:r>
          </a:p>
          <a:p>
            <a:pPr algn="ctr" defTabSz="914023" fontAlgn="base">
              <a:lnSpc>
                <a:spcPct val="90000"/>
              </a:lnSpc>
              <a:spcBef>
                <a:spcPct val="0"/>
              </a:spcBef>
              <a:spcAft>
                <a:spcPct val="0"/>
              </a:spcAft>
            </a:pPr>
            <a:r>
              <a:rPr lang="en-US" sz="1100" b="1" dirty="0">
                <a:solidFill>
                  <a:srgbClr val="FF8A00">
                    <a:lumMod val="60000"/>
                    <a:lumOff val="40000"/>
                  </a:srgbClr>
                </a:solidFill>
              </a:rPr>
              <a:t>(10.1.3.0/24)</a:t>
            </a:r>
          </a:p>
        </p:txBody>
      </p:sp>
      <p:sp>
        <p:nvSpPr>
          <p:cNvPr id="56" name="Freeform 40"/>
          <p:cNvSpPr>
            <a:spLocks noEditPoints="1"/>
          </p:cNvSpPr>
          <p:nvPr/>
        </p:nvSpPr>
        <p:spPr bwMode="black">
          <a:xfrm>
            <a:off x="11033368" y="2435223"/>
            <a:ext cx="593204" cy="57101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6"/>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58" name="Rectangle 57"/>
          <p:cNvSpPr/>
          <p:nvPr/>
        </p:nvSpPr>
        <p:spPr>
          <a:xfrm>
            <a:off x="5463288" y="5299553"/>
            <a:ext cx="863600" cy="466281"/>
          </a:xfrm>
          <a:prstGeom prst="rect">
            <a:avLst/>
          </a:prstGeom>
        </p:spPr>
        <p:txBody>
          <a:bodyPr wrap="square" lIns="0" tIns="45717" rIns="0" bIns="45717">
            <a:spAutoFit/>
          </a:bodyPr>
          <a:lstStyle/>
          <a:p>
            <a:pPr defTabSz="914023" fontAlgn="base">
              <a:lnSpc>
                <a:spcPct val="90000"/>
              </a:lnSpc>
              <a:spcBef>
                <a:spcPct val="0"/>
              </a:spcBef>
              <a:spcAft>
                <a:spcPct val="0"/>
              </a:spcAft>
            </a:pPr>
            <a:r>
              <a:rPr lang="en-US" sz="1600" dirty="0">
                <a:solidFill>
                  <a:schemeClr val="tx1">
                    <a:lumMod val="75000"/>
                    <a:lumOff val="25000"/>
                  </a:schemeClr>
                </a:solidFill>
              </a:rPr>
              <a:t>GW IP</a:t>
            </a:r>
          </a:p>
          <a:p>
            <a:pPr defTabSz="914023" fontAlgn="base">
              <a:lnSpc>
                <a:spcPct val="90000"/>
              </a:lnSpc>
              <a:spcBef>
                <a:spcPct val="0"/>
              </a:spcBef>
              <a:spcAft>
                <a:spcPct val="0"/>
              </a:spcAft>
            </a:pPr>
            <a:r>
              <a:rPr lang="en-US" sz="1100" b="1" dirty="0">
                <a:solidFill>
                  <a:srgbClr val="FF8A00">
                    <a:lumMod val="60000"/>
                    <a:lumOff val="40000"/>
                  </a:srgbClr>
                </a:solidFill>
              </a:rPr>
              <a:t>65.57.23.45</a:t>
            </a:r>
          </a:p>
        </p:txBody>
      </p:sp>
      <p:sp>
        <p:nvSpPr>
          <p:cNvPr id="59" name="Freeform 128"/>
          <p:cNvSpPr>
            <a:spLocks noChangeAspect="1"/>
          </p:cNvSpPr>
          <p:nvPr/>
        </p:nvSpPr>
        <p:spPr bwMode="black">
          <a:xfrm>
            <a:off x="4111035" y="4374954"/>
            <a:ext cx="1129907" cy="62417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60" name="Group 59"/>
          <p:cNvGrpSpPr/>
          <p:nvPr/>
        </p:nvGrpSpPr>
        <p:grpSpPr>
          <a:xfrm>
            <a:off x="6336126" y="4890590"/>
            <a:ext cx="378127" cy="606105"/>
            <a:chOff x="9293863" y="2567228"/>
            <a:chExt cx="444336" cy="712232"/>
          </a:xfrm>
        </p:grpSpPr>
        <p:sp>
          <p:nvSpPr>
            <p:cNvPr id="61"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62"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9293863" y="2567228"/>
              <a:ext cx="355510" cy="712232"/>
            </a:xfrm>
            <a:prstGeom prst="rect">
              <a:avLst/>
            </a:prstGeom>
            <a:noFill/>
          </p:spPr>
        </p:pic>
      </p:grpSp>
      <p:grpSp>
        <p:nvGrpSpPr>
          <p:cNvPr id="63" name="Group 62"/>
          <p:cNvGrpSpPr/>
          <p:nvPr/>
        </p:nvGrpSpPr>
        <p:grpSpPr>
          <a:xfrm>
            <a:off x="8035184" y="4247508"/>
            <a:ext cx="508862" cy="625009"/>
            <a:chOff x="2383961" y="2329080"/>
            <a:chExt cx="695717" cy="854514"/>
          </a:xfrm>
        </p:grpSpPr>
        <p:sp>
          <p:nvSpPr>
            <p:cNvPr id="64" name="Freeform 6"/>
            <p:cNvSpPr>
              <a:spLocks noChangeAspect="1" noEditPoints="1"/>
            </p:cNvSpPr>
            <p:nvPr/>
          </p:nvSpPr>
          <p:spPr bwMode="black">
            <a:xfrm>
              <a:off x="2751133" y="2827478"/>
              <a:ext cx="328545" cy="332665"/>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pic>
          <p:nvPicPr>
            <p:cNvPr id="65"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2383961" y="2329080"/>
              <a:ext cx="426530" cy="854514"/>
            </a:xfrm>
            <a:prstGeom prst="rect">
              <a:avLst/>
            </a:prstGeom>
            <a:noFill/>
          </p:spPr>
        </p:pic>
      </p:grpSp>
      <p:grpSp>
        <p:nvGrpSpPr>
          <p:cNvPr id="67" name="Group 66"/>
          <p:cNvGrpSpPr/>
          <p:nvPr/>
        </p:nvGrpSpPr>
        <p:grpSpPr>
          <a:xfrm>
            <a:off x="10209094" y="4285340"/>
            <a:ext cx="383975" cy="587729"/>
            <a:chOff x="1927195" y="3360257"/>
            <a:chExt cx="524971" cy="803545"/>
          </a:xfrm>
        </p:grpSpPr>
        <p:pic>
          <p:nvPicPr>
            <p:cNvPr id="6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927195" y="3360257"/>
              <a:ext cx="401089" cy="803545"/>
            </a:xfrm>
            <a:prstGeom prst="rect">
              <a:avLst/>
            </a:prstGeom>
            <a:noFill/>
          </p:spPr>
        </p:pic>
        <p:grpSp>
          <p:nvGrpSpPr>
            <p:cNvPr id="70" name="Group 69"/>
            <p:cNvGrpSpPr/>
            <p:nvPr/>
          </p:nvGrpSpPr>
          <p:grpSpPr>
            <a:xfrm>
              <a:off x="2245986" y="3924261"/>
              <a:ext cx="206180" cy="206424"/>
              <a:chOff x="2245986" y="3924261"/>
              <a:chExt cx="206180" cy="206424"/>
            </a:xfrm>
          </p:grpSpPr>
          <p:grpSp>
            <p:nvGrpSpPr>
              <p:cNvPr id="71" name="Group 70"/>
              <p:cNvGrpSpPr/>
              <p:nvPr/>
            </p:nvGrpSpPr>
            <p:grpSpPr>
              <a:xfrm>
                <a:off x="2245986" y="3924261"/>
                <a:ext cx="206180" cy="206424"/>
                <a:chOff x="1779323" y="4627897"/>
                <a:chExt cx="472764" cy="473323"/>
              </a:xfrm>
            </p:grpSpPr>
            <p:sp>
              <p:nvSpPr>
                <p:cNvPr id="73" name="Isosceles Triangle 72"/>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4" name="Rectangle 73"/>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75" name="Rectangle 74"/>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sp>
            <p:nvSpPr>
              <p:cNvPr id="72" name="Isosceles Triangle 71"/>
              <p:cNvSpPr/>
              <p:nvPr/>
            </p:nvSpPr>
            <p:spPr bwMode="auto">
              <a:xfrm>
                <a:off x="2304709" y="3989226"/>
                <a:ext cx="88734" cy="76495"/>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grpSp>
      </p:grpSp>
      <p:grpSp>
        <p:nvGrpSpPr>
          <p:cNvPr id="76" name="Group 75"/>
          <p:cNvGrpSpPr/>
          <p:nvPr/>
        </p:nvGrpSpPr>
        <p:grpSpPr>
          <a:xfrm>
            <a:off x="8074747" y="5453329"/>
            <a:ext cx="480537" cy="625009"/>
            <a:chOff x="1228435" y="2297707"/>
            <a:chExt cx="656993" cy="854514"/>
          </a:xfrm>
        </p:grpSpPr>
        <p:pic>
          <p:nvPicPr>
            <p:cNvPr id="77" name="Picture 2"/>
            <p:cNvPicPr>
              <a:picLocks noChangeAspect="1" noChangeArrowheads="1"/>
            </p:cNvPicPr>
            <p:nvPr/>
          </p:nvPicPr>
          <p:blipFill>
            <a:blip r:embed="rId3"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52091" y="2807265"/>
              <a:ext cx="333337" cy="30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228435" y="2297707"/>
              <a:ext cx="426530" cy="854514"/>
            </a:xfrm>
            <a:prstGeom prst="rect">
              <a:avLst/>
            </a:prstGeom>
            <a:noFill/>
          </p:spPr>
        </p:pic>
      </p:grpSp>
      <p:pic>
        <p:nvPicPr>
          <p:cNvPr id="79" name="Picture 6" descr="\\magnum\Projects\Microsoft\Cloud Power FY12\Design\Icons\PNGs\Server_2.png"/>
          <p:cNvPicPr>
            <a:picLocks noChangeAspect="1" noChangeArrowheads="1"/>
          </p:cNvPicPr>
          <p:nvPr/>
        </p:nvPicPr>
        <p:blipFill rotWithShape="1">
          <a:blip r:embed="rId2" cstate="print">
            <a:lum bright="100000"/>
          </a:blip>
          <a:srcRect l="24157" r="25929"/>
          <a:stretch/>
        </p:blipFill>
        <p:spPr bwMode="auto">
          <a:xfrm>
            <a:off x="10200209" y="5453328"/>
            <a:ext cx="344474" cy="690123"/>
          </a:xfrm>
          <a:prstGeom prst="rect">
            <a:avLst/>
          </a:prstGeom>
          <a:noFill/>
        </p:spPr>
      </p:pic>
      <p:cxnSp>
        <p:nvCxnSpPr>
          <p:cNvPr id="80" name="Straight Arrow Connector 79"/>
          <p:cNvCxnSpPr/>
          <p:nvPr/>
        </p:nvCxnSpPr>
        <p:spPr>
          <a:xfrm flipH="1" flipV="1">
            <a:off x="3433265" y="4294577"/>
            <a:ext cx="2702279" cy="850337"/>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8311476" y="886610"/>
            <a:ext cx="2238645" cy="12654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lnSpc>
                <a:spcPct val="90000"/>
              </a:lnSpc>
              <a:spcBef>
                <a:spcPct val="0"/>
              </a:spcBef>
              <a:spcAft>
                <a:spcPct val="0"/>
              </a:spcAft>
            </a:pPr>
            <a:r>
              <a:rPr lang="en-US" dirty="0">
                <a:gradFill>
                  <a:gsLst>
                    <a:gs pos="0">
                      <a:srgbClr val="FFFFFF"/>
                    </a:gs>
                    <a:gs pos="100000">
                      <a:srgbClr val="FFFFFF"/>
                    </a:gs>
                  </a:gsLst>
                  <a:lin ang="5400000" scaled="0"/>
                </a:gradFill>
              </a:rPr>
              <a:t>Windows Azure Portal (API)</a:t>
            </a:r>
          </a:p>
        </p:txBody>
      </p:sp>
      <p:grpSp>
        <p:nvGrpSpPr>
          <p:cNvPr id="90" name="Group 89"/>
          <p:cNvGrpSpPr/>
          <p:nvPr/>
        </p:nvGrpSpPr>
        <p:grpSpPr>
          <a:xfrm>
            <a:off x="8887216" y="1547872"/>
            <a:ext cx="1151277" cy="877299"/>
            <a:chOff x="8887217" y="1547870"/>
            <a:chExt cx="1151277" cy="877299"/>
          </a:xfrm>
        </p:grpSpPr>
        <p:grpSp>
          <p:nvGrpSpPr>
            <p:cNvPr id="84" name="Group 83"/>
            <p:cNvGrpSpPr/>
            <p:nvPr/>
          </p:nvGrpSpPr>
          <p:grpSpPr>
            <a:xfrm>
              <a:off x="9235486" y="1547870"/>
              <a:ext cx="390619" cy="500574"/>
              <a:chOff x="6995468" y="1546847"/>
              <a:chExt cx="138756" cy="177814"/>
            </a:xfrm>
            <a:solidFill>
              <a:schemeClr val="accent2"/>
            </a:solidFill>
          </p:grpSpPr>
          <p:sp>
            <p:nvSpPr>
              <p:cNvPr id="85" name="Folded Corner 84"/>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86" name="Straight Connector 85"/>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8887217" y="2102004"/>
              <a:ext cx="1151277" cy="323165"/>
            </a:xfrm>
            <a:prstGeom prst="rect">
              <a:avLst/>
            </a:prstGeom>
          </p:spPr>
          <p:txBody>
            <a:bodyPr wrap="none">
              <a:spAutoFit/>
            </a:bodyPr>
            <a:lstStyle/>
            <a:p>
              <a:r>
                <a:rPr lang="en-US" sz="1500" dirty="0" err="1">
                  <a:solidFill>
                    <a:schemeClr val="tx2"/>
                  </a:solidFill>
                </a:rPr>
                <a:t>CorpOffice</a:t>
              </a:r>
              <a:r>
                <a:rPr lang="en-US" sz="1500" dirty="0">
                  <a:solidFill>
                    <a:schemeClr val="tx2"/>
                  </a:solidFill>
                </a:rPr>
                <a:t> </a:t>
              </a:r>
            </a:p>
          </p:txBody>
        </p:sp>
      </p:grpSp>
      <p:grpSp>
        <p:nvGrpSpPr>
          <p:cNvPr id="93" name="Group 92"/>
          <p:cNvGrpSpPr/>
          <p:nvPr/>
        </p:nvGrpSpPr>
        <p:grpSpPr>
          <a:xfrm>
            <a:off x="2981661" y="1240294"/>
            <a:ext cx="1131552" cy="925455"/>
            <a:chOff x="2981660" y="1166403"/>
            <a:chExt cx="1131552" cy="925455"/>
          </a:xfrm>
        </p:grpSpPr>
        <p:sp>
          <p:nvSpPr>
            <p:cNvPr id="91" name="Freeform 6"/>
            <p:cNvSpPr>
              <a:spLocks noChangeAspect="1" noEditPoints="1"/>
            </p:cNvSpPr>
            <p:nvPr/>
          </p:nvSpPr>
          <p:spPr bwMode="black">
            <a:xfrm>
              <a:off x="3349146" y="1166403"/>
              <a:ext cx="396581" cy="507310"/>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2"/>
            </a:solidFill>
            <a:ln w="7"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91"/>
            <p:cNvSpPr/>
            <p:nvPr/>
          </p:nvSpPr>
          <p:spPr>
            <a:xfrm>
              <a:off x="2981660" y="1667126"/>
              <a:ext cx="1131552" cy="424732"/>
            </a:xfrm>
            <a:prstGeom prst="rect">
              <a:avLst/>
            </a:prstGeom>
          </p:spPr>
          <p:txBody>
            <a:bodyPr wrap="square">
              <a:spAutoFit/>
            </a:bodyPr>
            <a:lstStyle/>
            <a:p>
              <a:pPr algn="ctr" defTabSz="914023" fontAlgn="base">
                <a:lnSpc>
                  <a:spcPct val="90000"/>
                </a:lnSpc>
                <a:spcBef>
                  <a:spcPct val="0"/>
                </a:spcBef>
                <a:spcAft>
                  <a:spcPct val="0"/>
                </a:spcAft>
              </a:pPr>
              <a:r>
                <a:rPr lang="en-US" sz="1200" dirty="0">
                  <a:solidFill>
                    <a:schemeClr val="bg2">
                      <a:lumMod val="25000"/>
                    </a:schemeClr>
                  </a:solidFill>
                </a:rPr>
                <a:t>Network configuration</a:t>
              </a:r>
            </a:p>
          </p:txBody>
        </p:sp>
      </p:grpSp>
      <p:grpSp>
        <p:nvGrpSpPr>
          <p:cNvPr id="94" name="Group 93"/>
          <p:cNvGrpSpPr/>
          <p:nvPr/>
        </p:nvGrpSpPr>
        <p:grpSpPr>
          <a:xfrm>
            <a:off x="2900702" y="2313719"/>
            <a:ext cx="1318822" cy="982935"/>
            <a:chOff x="8766845" y="1547870"/>
            <a:chExt cx="1318822" cy="982934"/>
          </a:xfrm>
        </p:grpSpPr>
        <p:grpSp>
          <p:nvGrpSpPr>
            <p:cNvPr id="95" name="Group 94"/>
            <p:cNvGrpSpPr/>
            <p:nvPr/>
          </p:nvGrpSpPr>
          <p:grpSpPr>
            <a:xfrm>
              <a:off x="9235486" y="1547870"/>
              <a:ext cx="390619" cy="500574"/>
              <a:chOff x="6995468" y="1546847"/>
              <a:chExt cx="138756" cy="177814"/>
            </a:xfrm>
            <a:solidFill>
              <a:schemeClr val="accent2"/>
            </a:solidFill>
          </p:grpSpPr>
          <p:sp>
            <p:nvSpPr>
              <p:cNvPr id="97" name="Folded Corner 96"/>
              <p:cNvSpPr/>
              <p:nvPr/>
            </p:nvSpPr>
            <p:spPr bwMode="auto">
              <a:xfrm flipV="1">
                <a:off x="6995468" y="1546847"/>
                <a:ext cx="138756" cy="177814"/>
              </a:xfrm>
              <a:prstGeom prst="foldedCorner">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8" name="Straight Connector 97"/>
              <p:cNvCxnSpPr/>
              <p:nvPr/>
            </p:nvCxnSpPr>
            <p:spPr>
              <a:xfrm>
                <a:off x="7016031" y="16049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016031" y="1681163"/>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016031" y="1642898"/>
                <a:ext cx="97631" cy="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6" name="Rectangle 95"/>
            <p:cNvSpPr/>
            <p:nvPr/>
          </p:nvSpPr>
          <p:spPr>
            <a:xfrm>
              <a:off x="8766845" y="1956288"/>
              <a:ext cx="1318822" cy="574516"/>
            </a:xfrm>
            <a:prstGeom prst="rect">
              <a:avLst/>
            </a:prstGeom>
          </p:spPr>
          <p:txBody>
            <a:bodyPr wrap="none" anchor="ctr">
              <a:spAutoFit/>
            </a:bodyPr>
            <a:lstStyle/>
            <a:p>
              <a:pPr algn="ctr"/>
              <a:r>
                <a:rPr lang="en-US" sz="1500" dirty="0">
                  <a:solidFill>
                    <a:schemeClr val="tx2"/>
                  </a:solidFill>
                </a:rPr>
                <a:t>Deployment </a:t>
              </a:r>
              <a:br>
                <a:rPr lang="en-US" sz="1500" dirty="0">
                  <a:solidFill>
                    <a:schemeClr val="tx2"/>
                  </a:solidFill>
                </a:rPr>
              </a:br>
              <a:r>
                <a:rPr lang="en-US" sz="1500" dirty="0">
                  <a:solidFill>
                    <a:schemeClr val="tx2"/>
                  </a:solidFill>
                </a:rPr>
                <a:t>package</a:t>
              </a:r>
            </a:p>
          </p:txBody>
        </p:sp>
      </p:grpSp>
      <p:sp>
        <p:nvSpPr>
          <p:cNvPr id="103" name="Rectangle 102"/>
          <p:cNvSpPr/>
          <p:nvPr/>
        </p:nvSpPr>
        <p:spPr>
          <a:xfrm>
            <a:off x="856995" y="3379918"/>
            <a:ext cx="2795761" cy="590931"/>
          </a:xfrm>
          <a:prstGeom prst="rect">
            <a:avLst/>
          </a:prstGeom>
        </p:spPr>
        <p:txBody>
          <a:bodyPr wrap="square" lIns="91432" tIns="45717" rIns="91432" bIns="45717">
            <a:spAutoFit/>
          </a:bodyPr>
          <a:lstStyle/>
          <a:p>
            <a:pPr algn="ctr" defTabSz="914023" fontAlgn="base">
              <a:lnSpc>
                <a:spcPct val="90000"/>
              </a:lnSpc>
              <a:spcBef>
                <a:spcPct val="0"/>
              </a:spcBef>
              <a:spcAft>
                <a:spcPct val="0"/>
              </a:spcAft>
            </a:pPr>
            <a:r>
              <a:rPr lang="en-US" sz="2400" dirty="0" err="1">
                <a:gradFill>
                  <a:gsLst>
                    <a:gs pos="0">
                      <a:srgbClr val="FFFFFF"/>
                    </a:gs>
                    <a:gs pos="100000">
                      <a:srgbClr val="FFFFFF"/>
                    </a:gs>
                  </a:gsLst>
                  <a:lin ang="5400000" scaled="0"/>
                </a:gradFill>
              </a:rPr>
              <a:t>ContosoCorpOffice</a:t>
            </a:r>
            <a:r>
              <a:rPr lang="en-US" sz="2400" dirty="0">
                <a:gradFill>
                  <a:gsLst>
                    <a:gs pos="0">
                      <a:srgbClr val="FFFFFF"/>
                    </a:gs>
                    <a:gs pos="100000">
                      <a:srgbClr val="FFFFFF"/>
                    </a:gs>
                  </a:gsLst>
                  <a:lin ang="5400000" scaled="0"/>
                </a:gradFill>
              </a:rPr>
              <a:t> </a:t>
            </a:r>
            <a:r>
              <a:rPr lang="en-US" sz="1200" b="1" dirty="0">
                <a:solidFill>
                  <a:srgbClr val="FF8A00">
                    <a:lumMod val="60000"/>
                    <a:lumOff val="40000"/>
                  </a:srgbClr>
                </a:solidFill>
              </a:rPr>
              <a:t>(10.0.0.0/16)</a:t>
            </a:r>
          </a:p>
        </p:txBody>
      </p:sp>
    </p:spTree>
    <p:extLst>
      <p:ext uri="{BB962C8B-B14F-4D97-AF65-F5344CB8AC3E}">
        <p14:creationId xmlns:p14="http://schemas.microsoft.com/office/powerpoint/2010/main" val="104621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00131 -0.00556 L 0.48255 0.02407 " pathEditMode="relative" rAng="0" ptsTypes="AA">
                                      <p:cBhvr>
                                        <p:cTn id="16" dur="2000" fill="hold"/>
                                        <p:tgtEl>
                                          <p:spTgt spid="93"/>
                                        </p:tgtEl>
                                        <p:attrNameLst>
                                          <p:attrName>ppt_x</p:attrName>
                                          <p:attrName>ppt_y</p:attrName>
                                        </p:attrNameLst>
                                      </p:cBhvr>
                                      <p:rCtr x="24193" y="1481"/>
                                    </p:animMotion>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93"/>
                                        </p:tgtEl>
                                      </p:cBhvr>
                                    </p:animEffect>
                                    <p:set>
                                      <p:cBhvr>
                                        <p:cTn id="21" dur="1" fill="hold">
                                          <p:stCondLst>
                                            <p:cond delay="499"/>
                                          </p:stCondLst>
                                        </p:cTn>
                                        <p:tgtEl>
                                          <p:spTgt spid="9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fade">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90"/>
                                        </p:tgtEl>
                                        <p:attrNameLst>
                                          <p:attrName>style.visibility</p:attrName>
                                        </p:attrNameLst>
                                      </p:cBhvr>
                                      <p:to>
                                        <p:strVal val="visible"/>
                                      </p:to>
                                    </p:set>
                                    <p:animEffect transition="in" filter="fade">
                                      <p:cBhvr>
                                        <p:cTn id="81" dur="500"/>
                                        <p:tgtEl>
                                          <p:spTgt spid="90"/>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10000" decel="10000" fill="hold" nodeType="clickEffect">
                                  <p:stCondLst>
                                    <p:cond delay="0"/>
                                  </p:stCondLst>
                                  <p:childTnLst>
                                    <p:animMotion origin="layout" path="M 1.875E-6 -2.59259E-6 L -0.59193 -0.0588 L -0.51784 0.34768 " pathEditMode="relative" ptsTypes="AAA">
                                      <p:cBhvr>
                                        <p:cTn id="85" dur="5000" fill="hold"/>
                                        <p:tgtEl>
                                          <p:spTgt spid="90"/>
                                        </p:tgtEl>
                                        <p:attrNameLst>
                                          <p:attrName>ppt_x</p:attrName>
                                          <p:attrName>ppt_y</p:attrName>
                                        </p:attrNameLst>
                                      </p:cBhvr>
                                    </p:animMotion>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90"/>
                                        </p:tgtEl>
                                      </p:cBhvr>
                                    </p:animEffect>
                                    <p:set>
                                      <p:cBhvr>
                                        <p:cTn id="90" dur="1" fill="hold">
                                          <p:stCondLst>
                                            <p:cond delay="499"/>
                                          </p:stCondLst>
                                        </p:cTn>
                                        <p:tgtEl>
                                          <p:spTgt spid="90"/>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5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101"/>
                                        </p:tgtEl>
                                      </p:cBhvr>
                                    </p:animEffect>
                                    <p:set>
                                      <p:cBhvr>
                                        <p:cTn id="98" dur="1" fill="hold">
                                          <p:stCondLst>
                                            <p:cond delay="499"/>
                                          </p:stCondLst>
                                        </p:cTn>
                                        <p:tgtEl>
                                          <p:spTgt spid="10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fade">
                                      <p:cBhvr>
                                        <p:cTn id="111" dur="500"/>
                                        <p:tgtEl>
                                          <p:spTgt spid="94"/>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00117 -0.01041 L 0.48151 -0.13958 " pathEditMode="relative" rAng="0" ptsTypes="AA">
                                      <p:cBhvr>
                                        <p:cTn id="115" dur="2000" fill="hold"/>
                                        <p:tgtEl>
                                          <p:spTgt spid="94"/>
                                        </p:tgtEl>
                                        <p:attrNameLst>
                                          <p:attrName>ppt_x</p:attrName>
                                          <p:attrName>ppt_y</p:attrName>
                                        </p:attrNameLst>
                                      </p:cBhvr>
                                      <p:rCtr x="24010" y="-6458"/>
                                    </p:animMotion>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fade">
                                      <p:cBhvr>
                                        <p:cTn id="123" dur="500"/>
                                        <p:tgtEl>
                                          <p:spTgt spid="63"/>
                                        </p:tgtEl>
                                      </p:cBhvr>
                                    </p:animEffect>
                                  </p:childTnLst>
                                </p:cTn>
                              </p:par>
                              <p:par>
                                <p:cTn id="124" presetID="10" presetClass="entr" presetSubtype="0" fill="hold"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par>
                                <p:cTn id="127" presetID="10" presetClass="entr" presetSubtype="0" fill="hold" nodeType="withEffect">
                                  <p:stCondLst>
                                    <p:cond delay="0"/>
                                  </p:stCondLst>
                                  <p:childTnLst>
                                    <p:set>
                                      <p:cBhvr>
                                        <p:cTn id="128" dur="1" fill="hold">
                                          <p:stCondLst>
                                            <p:cond delay="0"/>
                                          </p:stCondLst>
                                        </p:cTn>
                                        <p:tgtEl>
                                          <p:spTgt spid="79"/>
                                        </p:tgtEl>
                                        <p:attrNameLst>
                                          <p:attrName>style.visibility</p:attrName>
                                        </p:attrNameLst>
                                      </p:cBhvr>
                                      <p:to>
                                        <p:strVal val="visible"/>
                                      </p:to>
                                    </p:set>
                                    <p:animEffect transition="in" filter="fade">
                                      <p:cBhvr>
                                        <p:cTn id="12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6" grpId="0"/>
      <p:bldP spid="46" grpId="0" animBg="1"/>
      <p:bldP spid="47" grpId="0"/>
      <p:bldP spid="50" grpId="0" animBg="1"/>
      <p:bldP spid="51" grpId="0" animBg="1"/>
      <p:bldP spid="52" grpId="0" animBg="1"/>
      <p:bldP spid="53" grpId="0" animBg="1"/>
      <p:bldP spid="54" grpId="0" animBg="1"/>
      <p:bldP spid="55" grpId="0" animBg="1"/>
      <p:bldP spid="58" grpId="0"/>
      <p:bldP spid="1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64797"/>
          </a:xfrm>
        </p:spPr>
        <p:txBody>
          <a:bodyPr/>
          <a:lstStyle/>
          <a:p>
            <a:r>
              <a:rPr lang="en-US" sz="4800" dirty="0"/>
              <a:t>Portal Experience, APIs and Service Models</a:t>
            </a:r>
          </a:p>
        </p:txBody>
      </p:sp>
      <p:sp>
        <p:nvSpPr>
          <p:cNvPr id="3" name="Content Placeholder 2"/>
          <p:cNvSpPr>
            <a:spLocks noGrp="1"/>
          </p:cNvSpPr>
          <p:nvPr>
            <p:ph sz="half" idx="1"/>
          </p:nvPr>
        </p:nvSpPr>
        <p:spPr>
          <a:xfrm>
            <a:off x="519115" y="1447800"/>
            <a:ext cx="5561011" cy="5257800"/>
          </a:xfrm>
        </p:spPr>
        <p:txBody>
          <a:bodyPr>
            <a:noAutofit/>
          </a:bodyPr>
          <a:lstStyle/>
          <a:p>
            <a:pPr marL="0" indent="0">
              <a:lnSpc>
                <a:spcPct val="110000"/>
              </a:lnSpc>
              <a:spcBef>
                <a:spcPts val="2400"/>
              </a:spcBef>
              <a:buNone/>
            </a:pPr>
            <a:r>
              <a:rPr lang="en-US" sz="2800" dirty="0">
                <a:solidFill>
                  <a:schemeClr val="accent2">
                    <a:alpha val="99000"/>
                  </a:schemeClr>
                </a:solidFill>
                <a:latin typeface="Segoe UI Light" pitchFamily="34" charset="0"/>
              </a:rPr>
              <a:t>Portal</a:t>
            </a:r>
          </a:p>
          <a:p>
            <a:pPr marL="0" lvl="1" indent="0">
              <a:spcBef>
                <a:spcPts val="600"/>
              </a:spcBef>
              <a:buNone/>
            </a:pPr>
            <a:r>
              <a:rPr lang="en-US" sz="1900" dirty="0">
                <a:solidFill>
                  <a:schemeClr val="tx2">
                    <a:alpha val="99000"/>
                  </a:schemeClr>
                </a:solidFill>
              </a:rPr>
              <a:t>Wizard to create, and update virtual networks</a:t>
            </a:r>
          </a:p>
          <a:p>
            <a:pPr marL="0" lvl="1" indent="0">
              <a:spcBef>
                <a:spcPts val="600"/>
              </a:spcBef>
              <a:buNone/>
            </a:pPr>
            <a:r>
              <a:rPr lang="en-US" sz="1900" dirty="0">
                <a:solidFill>
                  <a:schemeClr val="tx2">
                    <a:alpha val="99000"/>
                  </a:schemeClr>
                </a:solidFill>
              </a:rPr>
              <a:t>Manage GW Lifecycle</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APIs and Scripting</a:t>
            </a:r>
          </a:p>
          <a:p>
            <a:pPr marL="0" lvl="1" indent="0">
              <a:spcBef>
                <a:spcPts val="600"/>
              </a:spcBef>
              <a:buNone/>
            </a:pPr>
            <a:r>
              <a:rPr lang="en-US" sz="1900" dirty="0">
                <a:solidFill>
                  <a:schemeClr val="tx2">
                    <a:alpha val="99000"/>
                  </a:schemeClr>
                </a:solidFill>
              </a:rPr>
              <a:t>REST APIs</a:t>
            </a:r>
          </a:p>
          <a:p>
            <a:pPr marL="0" lvl="1" indent="0">
              <a:spcBef>
                <a:spcPts val="600"/>
              </a:spcBef>
              <a:buNone/>
            </a:pPr>
            <a:r>
              <a:rPr lang="en-US" sz="1900" dirty="0">
                <a:solidFill>
                  <a:schemeClr val="tx2">
                    <a:alpha val="99000"/>
                  </a:schemeClr>
                </a:solidFill>
              </a:rPr>
              <a:t>PowerShell </a:t>
            </a:r>
            <a:r>
              <a:rPr lang="en-US" sz="1900" dirty="0" err="1">
                <a:solidFill>
                  <a:schemeClr val="tx2">
                    <a:alpha val="99000"/>
                  </a:schemeClr>
                </a:solidFill>
              </a:rPr>
              <a:t>Cmdlets</a:t>
            </a:r>
            <a:endParaRPr lang="en-US" sz="2000" dirty="0"/>
          </a:p>
          <a:p>
            <a:pPr marL="0" indent="0">
              <a:lnSpc>
                <a:spcPct val="110000"/>
              </a:lnSpc>
              <a:spcBef>
                <a:spcPts val="1200"/>
              </a:spcBef>
              <a:buNone/>
            </a:pPr>
            <a:r>
              <a:rPr lang="en-US" sz="2800" dirty="0">
                <a:solidFill>
                  <a:schemeClr val="accent2">
                    <a:alpha val="99000"/>
                  </a:schemeClr>
                </a:solidFill>
                <a:latin typeface="Segoe UI Light" pitchFamily="34" charset="0"/>
              </a:rPr>
              <a:t>Service Model</a:t>
            </a:r>
          </a:p>
          <a:p>
            <a:pPr marL="0" lvl="1" indent="0">
              <a:spcBef>
                <a:spcPts val="600"/>
              </a:spcBef>
              <a:buNone/>
            </a:pPr>
            <a:r>
              <a:rPr lang="en-US" sz="1900" dirty="0">
                <a:solidFill>
                  <a:schemeClr val="tx2">
                    <a:alpha val="99000"/>
                  </a:schemeClr>
                </a:solidFill>
              </a:rPr>
              <a:t>Network Configuration</a:t>
            </a:r>
          </a:p>
          <a:p>
            <a:pPr marL="0" indent="0">
              <a:lnSpc>
                <a:spcPct val="110000"/>
              </a:lnSpc>
              <a:spcBef>
                <a:spcPts val="1200"/>
              </a:spcBef>
              <a:buNone/>
            </a:pPr>
            <a:r>
              <a:rPr lang="en-US" sz="2800" dirty="0">
                <a:solidFill>
                  <a:schemeClr val="accent2">
                    <a:alpha val="99000"/>
                  </a:schemeClr>
                </a:solidFill>
                <a:latin typeface="Segoe UI Light" pitchFamily="34" charset="0"/>
              </a:rPr>
              <a:t>Operations on Net </a:t>
            </a:r>
            <a:r>
              <a:rPr lang="en-US" sz="2800" dirty="0" err="1">
                <a:solidFill>
                  <a:schemeClr val="accent2">
                    <a:alpha val="99000"/>
                  </a:schemeClr>
                </a:solidFill>
                <a:latin typeface="Segoe UI Light" pitchFamily="34" charset="0"/>
              </a:rPr>
              <a:t>Config</a:t>
            </a:r>
            <a:endParaRPr lang="en-US" sz="2800" dirty="0">
              <a:solidFill>
                <a:schemeClr val="accent2">
                  <a:alpha val="99000"/>
                </a:schemeClr>
              </a:solidFill>
              <a:latin typeface="Segoe UI Light" pitchFamily="34" charset="0"/>
            </a:endParaRPr>
          </a:p>
          <a:p>
            <a:pPr marL="0" lvl="1" indent="0">
              <a:spcBef>
                <a:spcPts val="600"/>
              </a:spcBef>
              <a:buNone/>
            </a:pPr>
            <a:r>
              <a:rPr lang="en-US" sz="1900" dirty="0">
                <a:solidFill>
                  <a:schemeClr val="tx2">
                    <a:alpha val="99000"/>
                  </a:schemeClr>
                </a:solidFill>
              </a:rPr>
              <a:t>Set Network Configuration</a:t>
            </a:r>
          </a:p>
          <a:p>
            <a:pPr marL="0" lvl="1" indent="0">
              <a:spcBef>
                <a:spcPts val="600"/>
              </a:spcBef>
              <a:buNone/>
            </a:pPr>
            <a:r>
              <a:rPr lang="en-US" sz="1900" dirty="0">
                <a:solidFill>
                  <a:schemeClr val="tx2">
                    <a:alpha val="99000"/>
                  </a:schemeClr>
                </a:solidFill>
              </a:rPr>
              <a:t>Get Network Configuration</a:t>
            </a:r>
          </a:p>
        </p:txBody>
      </p:sp>
      <p:sp>
        <p:nvSpPr>
          <p:cNvPr id="5" name="Content Placeholder 4"/>
          <p:cNvSpPr>
            <a:spLocks noGrp="1"/>
          </p:cNvSpPr>
          <p:nvPr>
            <p:ph sz="half" idx="2"/>
          </p:nvPr>
        </p:nvSpPr>
        <p:spPr>
          <a:xfrm>
            <a:off x="6080124" y="1447800"/>
            <a:ext cx="5588000" cy="4953000"/>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Operations on GW Manager</a:t>
            </a:r>
          </a:p>
          <a:p>
            <a:pPr marL="0" lvl="1" indent="0">
              <a:spcBef>
                <a:spcPts val="600"/>
              </a:spcBef>
              <a:buNone/>
            </a:pPr>
            <a:r>
              <a:rPr lang="en-US" sz="1900" dirty="0">
                <a:solidFill>
                  <a:schemeClr val="tx2">
                    <a:alpha val="99000"/>
                  </a:schemeClr>
                </a:solidFill>
              </a:rPr>
              <a:t>Create Gateway</a:t>
            </a:r>
          </a:p>
          <a:p>
            <a:pPr marL="0" lvl="1" indent="0">
              <a:spcBef>
                <a:spcPts val="600"/>
              </a:spcBef>
              <a:buNone/>
            </a:pPr>
            <a:r>
              <a:rPr lang="en-US" sz="1900" dirty="0">
                <a:solidFill>
                  <a:schemeClr val="tx2">
                    <a:alpha val="99000"/>
                  </a:schemeClr>
                </a:solidFill>
              </a:rPr>
              <a:t>Delete Gateway</a:t>
            </a:r>
          </a:p>
          <a:p>
            <a:pPr marL="0" lvl="1" indent="0">
              <a:spcBef>
                <a:spcPts val="600"/>
              </a:spcBef>
              <a:buNone/>
            </a:pPr>
            <a:r>
              <a:rPr lang="en-US" sz="1900" dirty="0">
                <a:solidFill>
                  <a:schemeClr val="tx2">
                    <a:alpha val="99000"/>
                  </a:schemeClr>
                </a:solidFill>
              </a:rPr>
              <a:t>Get Gateway</a:t>
            </a:r>
          </a:p>
          <a:p>
            <a:pPr marL="0" lvl="1" indent="0">
              <a:spcBef>
                <a:spcPts val="600"/>
              </a:spcBef>
              <a:buNone/>
            </a:pPr>
            <a:r>
              <a:rPr lang="en-US" sz="1900" dirty="0">
                <a:solidFill>
                  <a:schemeClr val="tx2">
                    <a:alpha val="99000"/>
                  </a:schemeClr>
                </a:solidFill>
              </a:rPr>
              <a:t>Get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Reset Gateway </a:t>
            </a:r>
            <a:r>
              <a:rPr lang="en-US" sz="1900" dirty="0" err="1">
                <a:solidFill>
                  <a:schemeClr val="tx2">
                    <a:alpha val="99000"/>
                  </a:schemeClr>
                </a:solidFill>
              </a:rPr>
              <a:t>SharedKey</a:t>
            </a:r>
            <a:endParaRPr lang="en-US" sz="1900" dirty="0">
              <a:solidFill>
                <a:schemeClr val="tx2">
                  <a:alpha val="99000"/>
                </a:schemeClr>
              </a:solidFill>
            </a:endParaRPr>
          </a:p>
          <a:p>
            <a:pPr marL="0" lvl="1" indent="0">
              <a:spcBef>
                <a:spcPts val="600"/>
              </a:spcBef>
              <a:buNone/>
            </a:pPr>
            <a:r>
              <a:rPr lang="en-US" sz="1900" dirty="0">
                <a:solidFill>
                  <a:schemeClr val="tx2">
                    <a:alpha val="99000"/>
                  </a:schemeClr>
                </a:solidFill>
              </a:rPr>
              <a:t>List Connections</a:t>
            </a:r>
          </a:p>
          <a:p>
            <a:pPr marL="0" lvl="1" indent="0">
              <a:spcBef>
                <a:spcPts val="600"/>
              </a:spcBef>
              <a:buNone/>
            </a:pPr>
            <a:r>
              <a:rPr lang="en-US" sz="1900" dirty="0">
                <a:solidFill>
                  <a:schemeClr val="tx2">
                    <a:alpha val="99000"/>
                  </a:schemeClr>
                </a:solidFill>
              </a:rPr>
              <a:t>Connect To Local Network Site</a:t>
            </a:r>
          </a:p>
          <a:p>
            <a:pPr marL="0" lvl="1" indent="0">
              <a:spcBef>
                <a:spcPts val="600"/>
              </a:spcBef>
              <a:buNone/>
            </a:pPr>
            <a:r>
              <a:rPr lang="en-US" sz="1900" dirty="0">
                <a:solidFill>
                  <a:schemeClr val="tx2">
                    <a:alpha val="99000"/>
                  </a:schemeClr>
                </a:solidFill>
              </a:rPr>
              <a:t>Disconnect From Local Network Site</a:t>
            </a:r>
          </a:p>
          <a:p>
            <a:pPr marL="0" lvl="1" indent="0">
              <a:spcBef>
                <a:spcPts val="600"/>
              </a:spcBef>
              <a:buNone/>
            </a:pPr>
            <a:r>
              <a:rPr lang="en-US" sz="1900" dirty="0">
                <a:solidFill>
                  <a:schemeClr val="tx2">
                    <a:alpha val="99000"/>
                  </a:schemeClr>
                </a:solidFill>
              </a:rPr>
              <a:t>Test Local Network Site</a:t>
            </a:r>
          </a:p>
          <a:p>
            <a:pPr marL="0" lvl="1" indent="0">
              <a:spcBef>
                <a:spcPts val="600"/>
              </a:spcBef>
              <a:buNone/>
            </a:pPr>
            <a:r>
              <a:rPr lang="en-US" sz="1900" dirty="0">
                <a:solidFill>
                  <a:schemeClr val="tx2">
                    <a:alpha val="99000"/>
                  </a:schemeClr>
                </a:solidFill>
              </a:rPr>
              <a:t>Get Operation Status</a:t>
            </a:r>
          </a:p>
          <a:p>
            <a:pPr marL="0" lvl="1" indent="0">
              <a:spcBef>
                <a:spcPts val="600"/>
              </a:spcBef>
              <a:buNone/>
            </a:pPr>
            <a:r>
              <a:rPr lang="en-US" sz="1900" dirty="0">
                <a:solidFill>
                  <a:schemeClr val="tx2">
                    <a:alpha val="99000"/>
                  </a:schemeClr>
                </a:solidFill>
              </a:rPr>
              <a:t>List Operation Status</a:t>
            </a:r>
          </a:p>
        </p:txBody>
      </p:sp>
    </p:spTree>
    <p:extLst>
      <p:ext uri="{BB962C8B-B14F-4D97-AF65-F5344CB8AC3E}">
        <p14:creationId xmlns:p14="http://schemas.microsoft.com/office/powerpoint/2010/main" val="305335262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2"/>
            <a:ext cx="6935387" cy="1523495"/>
          </a:xfrm>
        </p:spPr>
        <p:txBody>
          <a:bodyPr/>
          <a:lstStyle/>
          <a:p>
            <a:r>
              <a:rPr lang="en-US" dirty="0" smtClean="0"/>
              <a:t>Setting up Virtual Networks</a:t>
            </a:r>
            <a:endParaRPr lang="en-US"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0835333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600" dirty="0" smtClean="0"/>
              <a:t>Virtual Networks V1 </a:t>
            </a:r>
            <a:r>
              <a:rPr lang="en-US" sz="6600" dirty="0"/>
              <a:t>Feature Set</a:t>
            </a:r>
          </a:p>
        </p:txBody>
      </p:sp>
    </p:spTree>
    <p:extLst>
      <p:ext uri="{BB962C8B-B14F-4D97-AF65-F5344CB8AC3E}">
        <p14:creationId xmlns:p14="http://schemas.microsoft.com/office/powerpoint/2010/main" val="7580177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VPN Device List</a:t>
            </a:r>
            <a:endParaRPr lang="en-US" dirty="0"/>
          </a:p>
        </p:txBody>
      </p:sp>
      <p:sp>
        <p:nvSpPr>
          <p:cNvPr id="3" name="Text Placeholder 2"/>
          <p:cNvSpPr>
            <a:spLocks noGrp="1"/>
          </p:cNvSpPr>
          <p:nvPr>
            <p:ph type="body" idx="1"/>
          </p:nvPr>
        </p:nvSpPr>
        <p:spPr>
          <a:xfrm>
            <a:off x="519113" y="1224325"/>
            <a:ext cx="5486400" cy="406265"/>
          </a:xfrm>
        </p:spPr>
        <p:txBody>
          <a:bodyPr/>
          <a:lstStyle/>
          <a:p>
            <a:pPr defTabSz="1218885">
              <a:buSzPct val="90000"/>
            </a:pPr>
            <a:r>
              <a:rPr lang="en-US" sz="2900" kern="0" dirty="0">
                <a:solidFill>
                  <a:schemeClr val="accent6">
                    <a:alpha val="99000"/>
                  </a:schemeClr>
                </a:solidFill>
                <a:ea typeface="Segoe UI" pitchFamily="34" charset="0"/>
                <a:cs typeface="Segoe UI" pitchFamily="34" charset="0"/>
              </a:rPr>
              <a:t>Cisco</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812793124"/>
              </p:ext>
            </p:extLst>
          </p:nvPr>
        </p:nvGraphicFramePr>
        <p:xfrm>
          <a:off x="508001" y="1777786"/>
          <a:ext cx="5484814" cy="2971801"/>
        </p:xfrm>
        <a:graphic>
          <a:graphicData uri="http://schemas.openxmlformats.org/drawingml/2006/table">
            <a:tbl>
              <a:tblPr firstRow="1" bandRow="1">
                <a:tableStyleId>{2D5ABB26-0587-4C30-8999-92F81FD0307C}</a:tableStyleId>
              </a:tblPr>
              <a:tblGrid>
                <a:gridCol w="2538412"/>
                <a:gridCol w="1600201"/>
                <a:gridCol w="1346201"/>
              </a:tblGrid>
              <a:tr h="487180">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2"/>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2"/>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5500 </a:t>
                      </a:r>
                      <a:r>
                        <a:rPr lang="en-US" sz="1600" kern="1200" dirty="0" smtClean="0">
                          <a:solidFill>
                            <a:schemeClr val="tx2">
                              <a:lumMod val="75000"/>
                              <a:alpha val="99000"/>
                            </a:schemeClr>
                          </a:solidFill>
                          <a:latin typeface="+mn-lt"/>
                          <a:ea typeface="+mn-ea"/>
                          <a:cs typeface="+mn-cs"/>
                        </a:rPr>
                        <a:t>Series (Adaptive Security Appliances)</a:t>
                      </a:r>
                      <a:endParaRPr lang="en-US" sz="1600" kern="1200" dirty="0">
                        <a:solidFill>
                          <a:schemeClr val="tx2">
                            <a:lumMod val="75000"/>
                            <a:alpha val="99000"/>
                          </a:schemeClr>
                        </a:solidFill>
                        <a:latin typeface="+mn-lt"/>
                        <a:ea typeface="+mn-ea"/>
                        <a:cs typeface="+mn-cs"/>
                      </a:endParaRP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ASA Software 8.4+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5505, 5550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1023079">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ASR 1000 Series Aggregation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XE 2.1+</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1002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730771">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ISR Series Integrated Services Routers </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IOS 12.2+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2801, 2901, 2911</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5" name="Text Placeholder 4"/>
          <p:cNvSpPr>
            <a:spLocks noGrp="1"/>
          </p:cNvSpPr>
          <p:nvPr>
            <p:ph type="body" sz="quarter" idx="3"/>
          </p:nvPr>
        </p:nvSpPr>
        <p:spPr>
          <a:xfrm>
            <a:off x="6181725" y="1224325"/>
            <a:ext cx="5486400" cy="406265"/>
          </a:xfrm>
        </p:spPr>
        <p:txBody>
          <a:bodyPr/>
          <a:lstStyle/>
          <a:p>
            <a:pPr defTabSz="1218885">
              <a:buSzPct val="90000"/>
            </a:pPr>
            <a:r>
              <a:rPr lang="en-US" sz="2900" kern="0" dirty="0">
                <a:solidFill>
                  <a:schemeClr val="accent4">
                    <a:lumMod val="75000"/>
                    <a:alpha val="99000"/>
                  </a:schemeClr>
                </a:solidFill>
                <a:ea typeface="Segoe UI" pitchFamily="34" charset="0"/>
                <a:cs typeface="Segoe UI" pitchFamily="34" charset="0"/>
              </a:rPr>
              <a:t>Juniper</a:t>
            </a:r>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3438978434"/>
              </p:ext>
            </p:extLst>
          </p:nvPr>
        </p:nvGraphicFramePr>
        <p:xfrm>
          <a:off x="6194557" y="1777785"/>
          <a:ext cx="5486400" cy="2942043"/>
        </p:xfrm>
        <a:graphic>
          <a:graphicData uri="http://schemas.openxmlformats.org/drawingml/2006/table">
            <a:tbl>
              <a:tblPr firstRow="1" bandRow="1">
                <a:tableStyleId>{2D5ABB26-0587-4C30-8999-92F81FD0307C}</a:tableStyleId>
              </a:tblPr>
              <a:tblGrid>
                <a:gridCol w="2427286"/>
                <a:gridCol w="1676401"/>
                <a:gridCol w="1382713"/>
              </a:tblGrid>
              <a:tr h="469791">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Platform</a:t>
                      </a:r>
                    </a:p>
                  </a:txBody>
                  <a:tcPr marL="60944" marR="60944" marT="60960" marB="60960" anchor="ctr">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a:solidFill>
                            <a:schemeClr val="bg1">
                              <a:alpha val="99000"/>
                            </a:schemeClr>
                          </a:solidFill>
                          <a:latin typeface="+mn-lt"/>
                          <a:ea typeface="+mn-ea"/>
                          <a:cs typeface="+mn-cs"/>
                        </a:rPr>
                        <a:t>OS Family</a:t>
                      </a:r>
                    </a:p>
                  </a:txBody>
                  <a:tcPr marL="60944" marR="60944" marT="60960" marB="6096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4"/>
                    </a:solidFill>
                  </a:tcP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alpha val="99000"/>
                            </a:schemeClr>
                          </a:solidFill>
                          <a:latin typeface="+mn-lt"/>
                          <a:ea typeface="+mn-ea"/>
                          <a:cs typeface="+mn-cs"/>
                        </a:rPr>
                        <a:t>Examples</a:t>
                      </a:r>
                      <a:endParaRPr lang="en-US" sz="1600" b="1" kern="1200" dirty="0">
                        <a:solidFill>
                          <a:schemeClr val="bg1">
                            <a:alpha val="99000"/>
                          </a:schemeClr>
                        </a:solidFill>
                        <a:latin typeface="+mn-lt"/>
                        <a:ea typeface="+mn-ea"/>
                        <a:cs typeface="+mn-cs"/>
                      </a:endParaRPr>
                    </a:p>
                  </a:txBody>
                  <a:tcPr marL="60944" marR="60944" marT="60960" marB="60960" anchor="ctr">
                    <a:lnL w="38100" cap="flat" cmpd="sng" algn="ctr">
                      <a:solidFill>
                        <a:schemeClr val="bg1"/>
                      </a:solidFill>
                      <a:prstDash val="solid"/>
                      <a:round/>
                      <a:headEnd type="none" w="med" len="med"/>
                      <a:tailEnd type="none" w="med" len="med"/>
                    </a:lnL>
                    <a:solidFill>
                      <a:schemeClr val="accent4"/>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SRX Series Routers</a:t>
                      </a:r>
                    </a:p>
                  </a:txBody>
                  <a:tcPr marL="60944" marR="60944" marT="60960" marB="60960">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JunOS 10.2+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smtClean="0">
                          <a:solidFill>
                            <a:schemeClr val="tx2">
                              <a:lumMod val="75000"/>
                              <a:alpha val="99000"/>
                            </a:schemeClr>
                          </a:solidFill>
                          <a:latin typeface="+mn-lt"/>
                          <a:ea typeface="+mn-ea"/>
                          <a:cs typeface="+mn-cs"/>
                        </a:rPr>
                        <a:t>210, 650</a:t>
                      </a:r>
                      <a:endParaRPr lang="en-US" sz="1600" kern="1200" dirty="0">
                        <a:solidFill>
                          <a:schemeClr val="tx2">
                            <a:lumMod val="75000"/>
                            <a:alpha val="99000"/>
                          </a:schemeClr>
                        </a:solidFill>
                        <a:latin typeface="+mn-lt"/>
                        <a:ea typeface="+mn-ea"/>
                        <a:cs typeface="+mn-cs"/>
                      </a:endParaRPr>
                    </a:p>
                  </a:txBody>
                  <a:tcPr marL="60944" marR="60944" marT="60960" marB="60960">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J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JunOS</a:t>
                      </a:r>
                      <a:r>
                        <a:rPr lang="en-US" sz="1600" kern="1200" dirty="0">
                          <a:solidFill>
                            <a:schemeClr val="tx2">
                              <a:lumMod val="75000"/>
                              <a:alpha val="99000"/>
                            </a:schemeClr>
                          </a:solidFill>
                          <a:latin typeface="+mn-lt"/>
                          <a:ea typeface="+mn-ea"/>
                          <a:cs typeface="+mn-cs"/>
                        </a:rPr>
                        <a:t> 9.4+</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4350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ISG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ScreenOS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a:solidFill>
                            <a:schemeClr val="tx2">
                              <a:lumMod val="75000"/>
                              <a:alpha val="99000"/>
                            </a:schemeClr>
                          </a:solidFill>
                          <a:latin typeface="+mn-lt"/>
                          <a:ea typeface="+mn-ea"/>
                          <a:cs typeface="+mn-cs"/>
                        </a:rPr>
                        <a:t>SX2</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618063">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SSG Series Routers</a:t>
                      </a:r>
                    </a:p>
                  </a:txBody>
                  <a:tcPr marL="60944" marR="60944" marT="60960" marB="60960">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err="1">
                          <a:solidFill>
                            <a:schemeClr val="tx2">
                              <a:lumMod val="75000"/>
                              <a:alpha val="99000"/>
                            </a:schemeClr>
                          </a:solidFill>
                          <a:latin typeface="+mn-lt"/>
                          <a:ea typeface="+mn-ea"/>
                          <a:cs typeface="+mn-cs"/>
                        </a:rPr>
                        <a:t>ScreenOS</a:t>
                      </a:r>
                      <a:r>
                        <a:rPr lang="en-US" sz="1600" kern="1200" dirty="0">
                          <a:solidFill>
                            <a:schemeClr val="tx2">
                              <a:lumMod val="75000"/>
                              <a:alpha val="99000"/>
                            </a:schemeClr>
                          </a:solidFill>
                          <a:latin typeface="+mn-lt"/>
                          <a:ea typeface="+mn-ea"/>
                          <a:cs typeface="+mn-cs"/>
                        </a:rPr>
                        <a:t> 6.2+</a:t>
                      </a:r>
                    </a:p>
                  </a:txBody>
                  <a:tcPr marL="60944" marR="60944" marT="60960" marB="6096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algn="l" defTabSz="685864" rtl="0" eaLnBrk="1" latinLnBrk="0" hangingPunct="1">
                        <a:lnSpc>
                          <a:spcPct val="115000"/>
                        </a:lnSpc>
                        <a:spcBef>
                          <a:spcPts val="0"/>
                        </a:spcBef>
                        <a:spcAft>
                          <a:spcPts val="0"/>
                        </a:spcAft>
                      </a:pPr>
                      <a:r>
                        <a:rPr lang="en-US" sz="1600" kern="1200" dirty="0">
                          <a:solidFill>
                            <a:schemeClr val="tx2">
                              <a:lumMod val="75000"/>
                              <a:alpha val="99000"/>
                            </a:schemeClr>
                          </a:solidFill>
                          <a:latin typeface="+mn-lt"/>
                          <a:ea typeface="+mn-ea"/>
                          <a:cs typeface="+mn-cs"/>
                        </a:rPr>
                        <a:t>550</a:t>
                      </a:r>
                    </a:p>
                  </a:txBody>
                  <a:tcPr marL="60944" marR="60944" marT="60960" marB="60960">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
        <p:nvSpPr>
          <p:cNvPr id="10" name="TextBox 9"/>
          <p:cNvSpPr txBox="1"/>
          <p:nvPr/>
        </p:nvSpPr>
        <p:spPr>
          <a:xfrm>
            <a:off x="531812" y="4868189"/>
            <a:ext cx="11201400" cy="1329595"/>
          </a:xfrm>
          <a:prstGeom prst="rect">
            <a:avLst/>
          </a:prstGeom>
          <a:noFill/>
        </p:spPr>
        <p:txBody>
          <a:bodyPr wrap="square" lIns="0" tIns="0" rIns="0" bIns="0" rtlCol="0">
            <a:spAutoFit/>
          </a:bodyPr>
          <a:lstStyle/>
          <a:p>
            <a:pPr>
              <a:lnSpc>
                <a:spcPct val="90000"/>
              </a:lnSpc>
              <a:buSzPct val="90000"/>
            </a:pPr>
            <a:r>
              <a:rPr lang="en-US" sz="2700" kern="0" dirty="0">
                <a:solidFill>
                  <a:schemeClr val="accent6">
                    <a:alpha val="99000"/>
                  </a:schemeClr>
                </a:solidFill>
                <a:ea typeface="Segoe UI" pitchFamily="34" charset="0"/>
                <a:cs typeface="Segoe UI" pitchFamily="34" charset="0"/>
              </a:rPr>
              <a:t>Generic VPN devices must support</a:t>
            </a:r>
          </a:p>
          <a:p>
            <a:pPr marL="232774" indent="-232774">
              <a:buFont typeface="Arial" pitchFamily="34" charset="0"/>
              <a:buChar char="•"/>
            </a:pPr>
            <a:r>
              <a:rPr lang="en-US" sz="2000" dirty="0">
                <a:solidFill>
                  <a:srgbClr val="595959"/>
                </a:solidFill>
              </a:rPr>
              <a:t>IKE v1</a:t>
            </a:r>
          </a:p>
          <a:p>
            <a:pPr marL="232774" indent="-232774">
              <a:buFont typeface="Arial" pitchFamily="34" charset="0"/>
              <a:buChar char="•"/>
            </a:pPr>
            <a:r>
              <a:rPr lang="en-US" sz="2000" dirty="0">
                <a:solidFill>
                  <a:srgbClr val="595959"/>
                </a:solidFill>
              </a:rPr>
              <a:t>AES 128, 256</a:t>
            </a:r>
          </a:p>
          <a:p>
            <a:pPr marL="232774" indent="-232774">
              <a:buFont typeface="Arial" pitchFamily="34" charset="0"/>
              <a:buChar char="•"/>
            </a:pPr>
            <a:r>
              <a:rPr lang="en-US" sz="2000" dirty="0">
                <a:solidFill>
                  <a:srgbClr val="595959"/>
                </a:solidFill>
              </a:rPr>
              <a:t>SHA1, SHA2</a:t>
            </a:r>
          </a:p>
        </p:txBody>
      </p:sp>
    </p:spTree>
    <p:extLst>
      <p:ext uri="{BB962C8B-B14F-4D97-AF65-F5344CB8AC3E}">
        <p14:creationId xmlns:p14="http://schemas.microsoft.com/office/powerpoint/2010/main" val="233909701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p>
            <a:r>
              <a:rPr lang="en-US" sz="5400" dirty="0" smtClean="0"/>
              <a:t>Note on GW redundancy and availability</a:t>
            </a:r>
            <a:endParaRPr lang="en-US" sz="5400" dirty="0"/>
          </a:p>
        </p:txBody>
      </p:sp>
      <p:sp>
        <p:nvSpPr>
          <p:cNvPr id="3" name="Content Placeholder 2"/>
          <p:cNvSpPr>
            <a:spLocks noGrp="1"/>
          </p:cNvSpPr>
          <p:nvPr>
            <p:ph idx="1"/>
          </p:nvPr>
        </p:nvSpPr>
        <p:spPr>
          <a:xfrm>
            <a:off x="519113" y="1447802"/>
            <a:ext cx="11149013" cy="3519596"/>
          </a:xfrm>
        </p:spPr>
        <p:txBody>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Only single IPsec tunnel supported per Virtual Network</a:t>
            </a:r>
          </a:p>
          <a:p>
            <a:pPr marL="0" indent="0">
              <a:lnSpc>
                <a:spcPct val="110000"/>
              </a:lnSpc>
              <a:spcBef>
                <a:spcPts val="1200"/>
              </a:spcBef>
              <a:buNone/>
            </a:pPr>
            <a:r>
              <a:rPr lang="en-US" sz="2800" dirty="0">
                <a:solidFill>
                  <a:schemeClr val="accent2">
                    <a:alpha val="99000"/>
                  </a:schemeClr>
                </a:solidFill>
                <a:latin typeface="Segoe UI Light" pitchFamily="34" charset="0"/>
              </a:rPr>
              <a:t>Gateway tenant on Azure side has 2 instances (active-passive mode)</a:t>
            </a:r>
          </a:p>
          <a:p>
            <a:pPr marL="0" indent="0">
              <a:lnSpc>
                <a:spcPct val="110000"/>
              </a:lnSpc>
              <a:spcBef>
                <a:spcPts val="1200"/>
              </a:spcBef>
              <a:buNone/>
            </a:pPr>
            <a:r>
              <a:rPr lang="en-US" sz="2800" dirty="0">
                <a:solidFill>
                  <a:schemeClr val="accent2">
                    <a:alpha val="99000"/>
                  </a:schemeClr>
                </a:solidFill>
                <a:latin typeface="Segoe UI Light" pitchFamily="34" charset="0"/>
              </a:rPr>
              <a:t>Only one public IP address for tunnel establishment</a:t>
            </a:r>
          </a:p>
          <a:p>
            <a:pPr marL="0" indent="0">
              <a:lnSpc>
                <a:spcPct val="110000"/>
              </a:lnSpc>
              <a:spcBef>
                <a:spcPts val="1200"/>
              </a:spcBef>
              <a:buNone/>
            </a:pPr>
            <a:r>
              <a:rPr lang="en-US" sz="2800" dirty="0">
                <a:solidFill>
                  <a:schemeClr val="accent2">
                    <a:alpha val="99000"/>
                  </a:schemeClr>
                </a:solidFill>
                <a:latin typeface="Segoe UI Light" pitchFamily="34" charset="0"/>
              </a:rPr>
              <a:t>A pair of VPN devices can be a redundant pair using industry standard protocols</a:t>
            </a:r>
          </a:p>
          <a:p>
            <a:pPr marL="0" lvl="1" indent="0">
              <a:spcBef>
                <a:spcPts val="600"/>
              </a:spcBef>
              <a:buNone/>
            </a:pPr>
            <a:r>
              <a:rPr lang="en-US" sz="1900" dirty="0">
                <a:solidFill>
                  <a:schemeClr val="tx2">
                    <a:alpha val="99000"/>
                  </a:schemeClr>
                </a:solidFill>
              </a:rPr>
              <a:t>HSRP</a:t>
            </a:r>
          </a:p>
          <a:p>
            <a:pPr marL="0" lvl="1" indent="0">
              <a:spcBef>
                <a:spcPts val="600"/>
              </a:spcBef>
              <a:buNone/>
            </a:pPr>
            <a:r>
              <a:rPr lang="en-US" sz="1900" dirty="0">
                <a:solidFill>
                  <a:schemeClr val="tx2">
                    <a:alpha val="99000"/>
                  </a:schemeClr>
                </a:solidFill>
              </a:rPr>
              <a:t>VRRP</a:t>
            </a:r>
          </a:p>
        </p:txBody>
      </p:sp>
    </p:spTree>
    <p:extLst>
      <p:ext uri="{BB962C8B-B14F-4D97-AF65-F5344CB8AC3E}">
        <p14:creationId xmlns:p14="http://schemas.microsoft.com/office/powerpoint/2010/main" val="242964446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Connectivity in Azure</a:t>
            </a:r>
          </a:p>
        </p:txBody>
      </p:sp>
      <p:sp>
        <p:nvSpPr>
          <p:cNvPr id="5" name="Freeform 27"/>
          <p:cNvSpPr>
            <a:spLocks noChangeAspect="1" noEditPoints="1"/>
          </p:cNvSpPr>
          <p:nvPr/>
        </p:nvSpPr>
        <p:spPr bwMode="black">
          <a:xfrm>
            <a:off x="5434329" y="1252332"/>
            <a:ext cx="1320169"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32" tIns="45717" rIns="91432" bIns="45717" numCol="1" anchor="t" anchorCtr="0" compatLnSpc="1">
            <a:prstTxWarp prst="textNoShape">
              <a:avLst/>
            </a:prstTxWarp>
          </a:bodyPr>
          <a:lstStyle/>
          <a:p>
            <a:endParaRPr lang="en-US"/>
          </a:p>
        </p:txBody>
      </p:sp>
      <p:sp>
        <p:nvSpPr>
          <p:cNvPr id="6" name="Rectangle 5"/>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7" name="Picture 6"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956656" y="4340987"/>
            <a:ext cx="627796" cy="1186359"/>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6691737" y="4340987"/>
            <a:ext cx="627796" cy="1186359"/>
          </a:xfrm>
          <a:prstGeom prst="rect">
            <a:avLst/>
          </a:prstGeom>
          <a:noFill/>
        </p:spPr>
      </p:pic>
      <p:sp>
        <p:nvSpPr>
          <p:cNvPr id="9" name="Rectangle 8"/>
          <p:cNvSpPr/>
          <p:nvPr/>
        </p:nvSpPr>
        <p:spPr>
          <a:xfrm>
            <a:off x="5824949" y="2913336"/>
            <a:ext cx="538930" cy="461665"/>
          </a:xfrm>
          <a:prstGeom prst="rect">
            <a:avLst/>
          </a:prstGeom>
          <a:solidFill>
            <a:schemeClr val="bg1"/>
          </a:solidFill>
        </p:spPr>
        <p:txBody>
          <a:bodyPr wrap="none" lIns="91432" tIns="45717" rIns="91432" bIns="45717" anchor="ctr">
            <a:spAutoFit/>
          </a:bodyPr>
          <a:lstStyle/>
          <a:p>
            <a:pPr algn="ctr" defTabSz="914023" fontAlgn="base">
              <a:spcBef>
                <a:spcPct val="0"/>
              </a:spcBef>
              <a:spcAft>
                <a:spcPct val="0"/>
              </a:spcAft>
            </a:pPr>
            <a:r>
              <a:rPr lang="en-US" sz="2400" b="1" dirty="0">
                <a:solidFill>
                  <a:schemeClr val="tx2"/>
                </a:solidFill>
              </a:rPr>
              <a:t>LB</a:t>
            </a:r>
          </a:p>
        </p:txBody>
      </p:sp>
      <p:cxnSp>
        <p:nvCxnSpPr>
          <p:cNvPr id="12" name="Straight Arrow Connector 11"/>
          <p:cNvCxnSpPr>
            <a:endCxn id="9" idx="2"/>
          </p:cNvCxnSpPr>
          <p:nvPr/>
        </p:nvCxnSpPr>
        <p:spPr>
          <a:xfrm flipH="1" flipV="1">
            <a:off x="6094413" y="3374999"/>
            <a:ext cx="70505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652650" y="4934167"/>
            <a:ext cx="883531" cy="2415"/>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21" name="TextBox 20"/>
          <p:cNvSpPr txBox="1"/>
          <p:nvPr/>
        </p:nvSpPr>
        <p:spPr>
          <a:xfrm>
            <a:off x="6671181" y="2204615"/>
            <a:ext cx="2364429"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Input Endpoint</a:t>
            </a:r>
          </a:p>
        </p:txBody>
      </p:sp>
      <p:grpSp>
        <p:nvGrpSpPr>
          <p:cNvPr id="2" name="Group 1"/>
          <p:cNvGrpSpPr/>
          <p:nvPr/>
        </p:nvGrpSpPr>
        <p:grpSpPr>
          <a:xfrm>
            <a:off x="6109653" y="5177131"/>
            <a:ext cx="4087558" cy="1105432"/>
            <a:chOff x="6109651" y="5177130"/>
            <a:chExt cx="4087558" cy="1105432"/>
          </a:xfrm>
        </p:grpSpPr>
        <p:sp>
          <p:nvSpPr>
            <p:cNvPr id="22" name="TextBox 21"/>
            <p:cNvSpPr txBox="1"/>
            <p:nvPr/>
          </p:nvSpPr>
          <p:spPr>
            <a:xfrm>
              <a:off x="7466012" y="5851675"/>
              <a:ext cx="2731197"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Internal Endpoint</a:t>
              </a:r>
            </a:p>
          </p:txBody>
        </p:sp>
        <p:cxnSp>
          <p:nvCxnSpPr>
            <p:cNvPr id="23" name="Straight Arrow Connector 22"/>
            <p:cNvCxnSpPr/>
            <p:nvPr/>
          </p:nvCxnSpPr>
          <p:spPr>
            <a:xfrm>
              <a:off x="6109651" y="5177130"/>
              <a:ext cx="1209882" cy="78694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flipV="1">
            <a:off x="6094413" y="2153681"/>
            <a:ext cx="0" cy="579531"/>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926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(for V1 release)</a:t>
            </a:r>
            <a:endParaRPr lang="en-US" dirty="0"/>
          </a:p>
        </p:txBody>
      </p:sp>
      <p:sp>
        <p:nvSpPr>
          <p:cNvPr id="3" name="Content Placeholder 2"/>
          <p:cNvSpPr>
            <a:spLocks noGrp="1"/>
          </p:cNvSpPr>
          <p:nvPr>
            <p:ph sz="half" idx="1"/>
          </p:nvPr>
        </p:nvSpPr>
        <p:spPr>
          <a:xfrm>
            <a:off x="519113" y="1447802"/>
            <a:ext cx="5486400" cy="4884761"/>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Subscription Limits</a:t>
            </a:r>
          </a:p>
          <a:p>
            <a:pPr marL="0" lvl="1" indent="0">
              <a:spcBef>
                <a:spcPts val="600"/>
              </a:spcBef>
              <a:buNone/>
            </a:pPr>
            <a:r>
              <a:rPr lang="en-US" sz="1900" dirty="0">
                <a:solidFill>
                  <a:schemeClr val="tx2">
                    <a:alpha val="99000"/>
                  </a:schemeClr>
                </a:solidFill>
              </a:rPr>
              <a:t>One Network Configuration per subscription</a:t>
            </a:r>
          </a:p>
          <a:p>
            <a:pPr marL="0" lvl="1" indent="0">
              <a:spcBef>
                <a:spcPts val="600"/>
              </a:spcBef>
              <a:buNone/>
            </a:pPr>
            <a:r>
              <a:rPr lang="en-US" sz="1900" dirty="0">
                <a:solidFill>
                  <a:schemeClr val="tx2">
                    <a:alpha val="99000"/>
                  </a:schemeClr>
                </a:solidFill>
              </a:rPr>
              <a:t>Up to 5 </a:t>
            </a:r>
            <a:r>
              <a:rPr lang="en-US" sz="1900" dirty="0" err="1">
                <a:solidFill>
                  <a:schemeClr val="tx2">
                    <a:alpha val="99000"/>
                  </a:schemeClr>
                </a:solidFill>
              </a:rPr>
              <a:t>VNets</a:t>
            </a:r>
            <a:r>
              <a:rPr lang="en-US" sz="1900" dirty="0">
                <a:solidFill>
                  <a:schemeClr val="tx2">
                    <a:alpha val="99000"/>
                  </a:schemeClr>
                </a:solidFill>
              </a:rPr>
              <a:t> and 5 sites per subscription</a:t>
            </a:r>
          </a:p>
          <a:p>
            <a:pPr marL="0" lvl="1" indent="0">
              <a:spcBef>
                <a:spcPts val="600"/>
              </a:spcBef>
              <a:buNone/>
            </a:pPr>
            <a:r>
              <a:rPr lang="en-US" sz="1900" dirty="0">
                <a:solidFill>
                  <a:schemeClr val="tx2">
                    <a:alpha val="99000"/>
                  </a:schemeClr>
                </a:solidFill>
              </a:rPr>
              <a:t>One </a:t>
            </a:r>
            <a:r>
              <a:rPr lang="en-US" sz="1900" dirty="0" err="1">
                <a:solidFill>
                  <a:schemeClr val="tx2">
                    <a:alpha val="99000"/>
                  </a:schemeClr>
                </a:solidFill>
              </a:rPr>
              <a:t>VNet</a:t>
            </a:r>
            <a:r>
              <a:rPr lang="en-US" sz="1900" dirty="0">
                <a:solidFill>
                  <a:schemeClr val="tx2">
                    <a:alpha val="99000"/>
                  </a:schemeClr>
                </a:solidFill>
              </a:rPr>
              <a:t> per Affinity Group</a:t>
            </a:r>
          </a:p>
          <a:p>
            <a:pPr marL="0" lvl="1" indent="0">
              <a:spcBef>
                <a:spcPts val="600"/>
              </a:spcBef>
              <a:buNone/>
            </a:pPr>
            <a:r>
              <a:rPr lang="en-US" sz="1900" dirty="0">
                <a:solidFill>
                  <a:schemeClr val="tx2">
                    <a:alpha val="99000"/>
                  </a:schemeClr>
                </a:solidFill>
              </a:rPr>
              <a:t>Up to 9 DNS Servers per subscription</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Virtual Network Site</a:t>
            </a:r>
          </a:p>
          <a:p>
            <a:pPr marL="0" lvl="1" indent="0">
              <a:spcBef>
                <a:spcPts val="600"/>
              </a:spcBef>
              <a:buNone/>
            </a:pPr>
            <a:r>
              <a:rPr lang="en-US" sz="1900" dirty="0">
                <a:solidFill>
                  <a:schemeClr val="tx2">
                    <a:alpha val="99000"/>
                  </a:schemeClr>
                </a:solidFill>
              </a:rPr>
              <a:t>Can use addresses defined in RFC1918</a:t>
            </a:r>
          </a:p>
          <a:p>
            <a:pPr marL="0" lvl="1" indent="0">
              <a:spcBef>
                <a:spcPts val="600"/>
              </a:spcBef>
              <a:buNone/>
            </a:pPr>
            <a:r>
              <a:rPr lang="en-US" sz="1900" dirty="0">
                <a:solidFill>
                  <a:schemeClr val="tx2">
                    <a:alpha val="99000"/>
                  </a:schemeClr>
                </a:solidFill>
              </a:rPr>
              <a:t>Can connect to only one site</a:t>
            </a:r>
          </a:p>
          <a:p>
            <a:pPr marL="0" lvl="1" indent="0">
              <a:spcBef>
                <a:spcPts val="600"/>
              </a:spcBef>
              <a:buNone/>
            </a:pPr>
            <a:r>
              <a:rPr lang="en-US" sz="1900" dirty="0">
                <a:solidFill>
                  <a:schemeClr val="tx2">
                    <a:alpha val="99000"/>
                  </a:schemeClr>
                </a:solidFill>
              </a:rPr>
              <a:t>No limit on subnets</a:t>
            </a:r>
          </a:p>
        </p:txBody>
      </p:sp>
      <p:sp>
        <p:nvSpPr>
          <p:cNvPr id="4" name="Content Placeholder 3"/>
          <p:cNvSpPr>
            <a:spLocks noGrp="1"/>
          </p:cNvSpPr>
          <p:nvPr>
            <p:ph sz="half" idx="2"/>
          </p:nvPr>
        </p:nvSpPr>
        <p:spPr>
          <a:xfrm>
            <a:off x="6181725" y="1447800"/>
            <a:ext cx="5486400" cy="4693693"/>
          </a:xfrm>
        </p:spPr>
        <p:txBody>
          <a:bodyPr>
            <a:noAutofit/>
          </a:bodyPr>
          <a:lstStyle/>
          <a:p>
            <a:pPr marL="0" indent="0">
              <a:lnSpc>
                <a:spcPct val="110000"/>
              </a:lnSpc>
              <a:spcBef>
                <a:spcPts val="1200"/>
              </a:spcBef>
              <a:buNone/>
            </a:pPr>
            <a:r>
              <a:rPr lang="en-US" sz="2800" dirty="0">
                <a:solidFill>
                  <a:schemeClr val="accent2">
                    <a:alpha val="99000"/>
                  </a:schemeClr>
                </a:solidFill>
                <a:latin typeface="Segoe UI Light" pitchFamily="34" charset="0"/>
              </a:rPr>
              <a:t>Local Network Site</a:t>
            </a:r>
          </a:p>
          <a:p>
            <a:pPr marL="0" lvl="1" indent="0">
              <a:spcBef>
                <a:spcPts val="600"/>
              </a:spcBef>
              <a:buNone/>
            </a:pPr>
            <a:r>
              <a:rPr lang="en-US" sz="1900" dirty="0">
                <a:solidFill>
                  <a:schemeClr val="tx2">
                    <a:alpha val="99000"/>
                  </a:schemeClr>
                </a:solidFill>
              </a:rPr>
              <a:t>Public and Private IP addresses allowed</a:t>
            </a:r>
          </a:p>
          <a:p>
            <a:pPr marL="0" lvl="1" indent="0">
              <a:spcBef>
                <a:spcPts val="600"/>
              </a:spcBef>
              <a:buNone/>
            </a:pPr>
            <a:r>
              <a:rPr lang="en-US" sz="1900" dirty="0">
                <a:solidFill>
                  <a:schemeClr val="tx2">
                    <a:alpha val="99000"/>
                  </a:schemeClr>
                </a:solidFill>
              </a:rPr>
              <a:t>Only one gateway IP per site</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Gateway</a:t>
            </a:r>
          </a:p>
          <a:p>
            <a:pPr marL="0" lvl="1" indent="0">
              <a:spcBef>
                <a:spcPts val="600"/>
              </a:spcBef>
              <a:buNone/>
            </a:pPr>
            <a:r>
              <a:rPr lang="en-US" sz="1900" dirty="0">
                <a:solidFill>
                  <a:schemeClr val="tx2">
                    <a:alpha val="99000"/>
                  </a:schemeClr>
                </a:solidFill>
              </a:rPr>
              <a:t>One GW tenant per </a:t>
            </a:r>
            <a:r>
              <a:rPr lang="en-US" sz="1900" dirty="0" err="1">
                <a:solidFill>
                  <a:schemeClr val="tx2">
                    <a:alpha val="99000"/>
                  </a:schemeClr>
                </a:solidFill>
              </a:rPr>
              <a:t>Vnet</a:t>
            </a:r>
            <a:r>
              <a:rPr lang="en-US" sz="1900" dirty="0">
                <a:solidFill>
                  <a:schemeClr val="tx2">
                    <a:alpha val="99000"/>
                  </a:schemeClr>
                </a:solidFill>
              </a:rPr>
              <a:t> (managed by the Windows Azure)</a:t>
            </a:r>
          </a:p>
          <a:p>
            <a:pPr marL="0" lvl="1" indent="0">
              <a:spcBef>
                <a:spcPts val="600"/>
              </a:spcBef>
              <a:buNone/>
            </a:pPr>
            <a:r>
              <a:rPr lang="en-US" sz="1900" dirty="0">
                <a:solidFill>
                  <a:schemeClr val="tx2">
                    <a:alpha val="99000"/>
                  </a:schemeClr>
                </a:solidFill>
              </a:rPr>
              <a:t>Only one active tunnel between site and </a:t>
            </a:r>
            <a:r>
              <a:rPr lang="en-US" sz="1900" dirty="0" err="1">
                <a:solidFill>
                  <a:schemeClr val="tx2">
                    <a:alpha val="99000"/>
                  </a:schemeClr>
                </a:solidFill>
              </a:rPr>
              <a:t>VNet</a:t>
            </a:r>
            <a:endParaRPr lang="en-US" dirty="0"/>
          </a:p>
          <a:p>
            <a:pPr marL="0" indent="0">
              <a:lnSpc>
                <a:spcPct val="110000"/>
              </a:lnSpc>
              <a:spcBef>
                <a:spcPts val="1200"/>
              </a:spcBef>
              <a:buNone/>
            </a:pPr>
            <a:r>
              <a:rPr lang="en-US" sz="2800" dirty="0">
                <a:solidFill>
                  <a:schemeClr val="accent2">
                    <a:alpha val="99000"/>
                  </a:schemeClr>
                </a:solidFill>
                <a:latin typeface="Segoe UI Light" pitchFamily="34" charset="0"/>
              </a:rPr>
              <a:t>No address space overlaps</a:t>
            </a:r>
          </a:p>
        </p:txBody>
      </p:sp>
    </p:spTree>
    <p:extLst>
      <p:ext uri="{BB962C8B-B14F-4D97-AF65-F5344CB8AC3E}">
        <p14:creationId xmlns:p14="http://schemas.microsoft.com/office/powerpoint/2010/main" val="359246355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V1 offering</a:t>
            </a:r>
            <a:endParaRPr lang="en-US" dirty="0"/>
          </a:p>
        </p:txBody>
      </p:sp>
      <p:sp>
        <p:nvSpPr>
          <p:cNvPr id="5" name="Text Placeholder 4"/>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Virtual Network</a:t>
            </a:r>
          </a:p>
        </p:txBody>
      </p:sp>
      <p:sp>
        <p:nvSpPr>
          <p:cNvPr id="3" name="Content Placeholder 2"/>
          <p:cNvSpPr>
            <a:spLocks noGrp="1"/>
          </p:cNvSpPr>
          <p:nvPr>
            <p:ph sz="half" idx="2"/>
          </p:nvPr>
        </p:nvSpPr>
        <p:spPr>
          <a:xfrm>
            <a:off x="507869" y="2072842"/>
            <a:ext cx="5484971" cy="3847401"/>
          </a:xfrm>
        </p:spPr>
        <p:txBody>
          <a:bodyPr>
            <a:normAutofit/>
          </a:bodyPr>
          <a:lstStyle/>
          <a:p>
            <a:pPr marL="0" lvl="1" indent="0">
              <a:spcBef>
                <a:spcPts val="600"/>
              </a:spcBef>
              <a:buNone/>
            </a:pPr>
            <a:r>
              <a:rPr lang="en-US" sz="1900" dirty="0">
                <a:solidFill>
                  <a:schemeClr val="tx2">
                    <a:alpha val="99000"/>
                  </a:schemeClr>
                </a:solidFill>
              </a:rPr>
              <a:t>Only IPv4 addresses allowed</a:t>
            </a:r>
          </a:p>
          <a:p>
            <a:pPr marL="0" lvl="1" indent="0">
              <a:spcBef>
                <a:spcPts val="600"/>
              </a:spcBef>
              <a:buNone/>
            </a:pPr>
            <a:r>
              <a:rPr lang="en-US" sz="1900" dirty="0">
                <a:solidFill>
                  <a:schemeClr val="tx2">
                    <a:alpha val="99000"/>
                  </a:schemeClr>
                </a:solidFill>
              </a:rPr>
              <a:t>No support for MCAST / BRCAST</a:t>
            </a:r>
          </a:p>
          <a:p>
            <a:pPr marL="0" lvl="1" indent="0">
              <a:spcBef>
                <a:spcPts val="600"/>
              </a:spcBef>
              <a:buNone/>
            </a:pPr>
            <a:r>
              <a:rPr lang="en-US" sz="1900" dirty="0">
                <a:solidFill>
                  <a:schemeClr val="tx2">
                    <a:alpha val="99000"/>
                  </a:schemeClr>
                </a:solidFill>
              </a:rPr>
              <a:t>No support for BYO MAC address</a:t>
            </a:r>
          </a:p>
          <a:p>
            <a:pPr marL="0" lvl="1" indent="0">
              <a:spcBef>
                <a:spcPts val="600"/>
              </a:spcBef>
              <a:buNone/>
            </a:pPr>
            <a:r>
              <a:rPr lang="en-US" sz="1900" dirty="0">
                <a:solidFill>
                  <a:schemeClr val="tx2">
                    <a:alpha val="99000"/>
                  </a:schemeClr>
                </a:solidFill>
              </a:rPr>
              <a:t>No support for assigning static IP addresses for VMs</a:t>
            </a:r>
          </a:p>
          <a:p>
            <a:pPr marL="0" lvl="1" indent="0">
              <a:spcBef>
                <a:spcPts val="600"/>
              </a:spcBef>
              <a:buNone/>
            </a:pPr>
            <a:r>
              <a:rPr lang="en-US" sz="1900" dirty="0">
                <a:solidFill>
                  <a:schemeClr val="tx2">
                    <a:alpha val="99000"/>
                  </a:schemeClr>
                </a:solidFill>
              </a:rPr>
              <a:t>No active routing support (BGP)</a:t>
            </a:r>
          </a:p>
          <a:p>
            <a:pPr marL="0" lvl="1" indent="0">
              <a:spcBef>
                <a:spcPts val="600"/>
              </a:spcBef>
              <a:buNone/>
            </a:pPr>
            <a:r>
              <a:rPr lang="en-US" sz="1900" dirty="0">
                <a:solidFill>
                  <a:schemeClr val="tx2">
                    <a:alpha val="99000"/>
                  </a:schemeClr>
                </a:solidFill>
              </a:rPr>
              <a:t>No support for forced tunneling</a:t>
            </a:r>
          </a:p>
          <a:p>
            <a:pPr marL="0" lvl="1" indent="0">
              <a:spcBef>
                <a:spcPts val="600"/>
              </a:spcBef>
              <a:buNone/>
            </a:pPr>
            <a:r>
              <a:rPr lang="en-US" sz="1900" dirty="0">
                <a:solidFill>
                  <a:schemeClr val="tx2">
                    <a:alpha val="99000"/>
                  </a:schemeClr>
                </a:solidFill>
              </a:rPr>
              <a:t>No dynamic updates to virtual network address space</a:t>
            </a:r>
          </a:p>
        </p:txBody>
      </p:sp>
      <p:sp>
        <p:nvSpPr>
          <p:cNvPr id="6" name="Text Placeholder 5"/>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Cross-</a:t>
            </a:r>
            <a:r>
              <a:rPr lang="en-US" sz="2800" dirty="0" err="1">
                <a:solidFill>
                  <a:schemeClr val="accent2">
                    <a:alpha val="99000"/>
                  </a:schemeClr>
                </a:solidFill>
              </a:rPr>
              <a:t>prem</a:t>
            </a:r>
            <a:r>
              <a:rPr lang="en-US" sz="2800" dirty="0">
                <a:solidFill>
                  <a:schemeClr val="accent2">
                    <a:alpha val="99000"/>
                  </a:schemeClr>
                </a:solidFill>
              </a:rPr>
              <a:t> connectivity</a:t>
            </a:r>
          </a:p>
        </p:txBody>
      </p:sp>
      <p:sp>
        <p:nvSpPr>
          <p:cNvPr id="4" name="Content Placeholder 3"/>
          <p:cNvSpPr>
            <a:spLocks noGrp="1"/>
          </p:cNvSpPr>
          <p:nvPr>
            <p:ph sz="quarter" idx="4"/>
          </p:nvPr>
        </p:nvSpPr>
        <p:spPr>
          <a:xfrm>
            <a:off x="6181725" y="2072841"/>
            <a:ext cx="5486400" cy="1290609"/>
          </a:xfrm>
        </p:spPr>
        <p:txBody>
          <a:bodyPr/>
          <a:lstStyle/>
          <a:p>
            <a:pPr marL="0" lvl="1" indent="0">
              <a:spcBef>
                <a:spcPts val="600"/>
              </a:spcBef>
              <a:buNone/>
            </a:pPr>
            <a:r>
              <a:rPr lang="en-US" sz="1900" dirty="0">
                <a:solidFill>
                  <a:schemeClr val="tx2">
                    <a:alpha val="99000"/>
                  </a:schemeClr>
                </a:solidFill>
              </a:rPr>
              <a:t>No support for IKE v2</a:t>
            </a:r>
          </a:p>
          <a:p>
            <a:pPr marL="0" lvl="1" indent="0">
              <a:spcBef>
                <a:spcPts val="600"/>
              </a:spcBef>
              <a:buNone/>
            </a:pPr>
            <a:r>
              <a:rPr lang="en-US" sz="1900" dirty="0">
                <a:solidFill>
                  <a:schemeClr val="tx2">
                    <a:alpha val="99000"/>
                  </a:schemeClr>
                </a:solidFill>
              </a:rPr>
              <a:t>No support for cert. based auth.</a:t>
            </a:r>
          </a:p>
          <a:p>
            <a:pPr marL="0" lvl="1" indent="0">
              <a:spcBef>
                <a:spcPts val="600"/>
              </a:spcBef>
              <a:buNone/>
            </a:pPr>
            <a:r>
              <a:rPr lang="en-US" sz="1900" dirty="0">
                <a:solidFill>
                  <a:schemeClr val="tx2">
                    <a:alpha val="99000"/>
                  </a:schemeClr>
                </a:solidFill>
              </a:rPr>
              <a:t>No support for 2-factor auth.</a:t>
            </a:r>
          </a:p>
          <a:p>
            <a:pPr marL="0" lvl="1" indent="0">
              <a:spcBef>
                <a:spcPts val="600"/>
              </a:spcBef>
              <a:buNone/>
            </a:pPr>
            <a:r>
              <a:rPr lang="en-US" sz="1900" dirty="0">
                <a:solidFill>
                  <a:schemeClr val="tx2">
                    <a:alpha val="99000"/>
                  </a:schemeClr>
                </a:solidFill>
              </a:rPr>
              <a:t>No support for software-based VPN solutions</a:t>
            </a:r>
          </a:p>
        </p:txBody>
      </p:sp>
    </p:spTree>
    <p:extLst>
      <p:ext uri="{BB962C8B-B14F-4D97-AF65-F5344CB8AC3E}">
        <p14:creationId xmlns:p14="http://schemas.microsoft.com/office/powerpoint/2010/main" val="260585037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Differences</a:t>
            </a:r>
            <a:endParaRPr lang="en-US" dirty="0"/>
          </a:p>
        </p:txBody>
      </p:sp>
      <p:sp>
        <p:nvSpPr>
          <p:cNvPr id="3" name="Text Placeholder 2"/>
          <p:cNvSpPr>
            <a:spLocks noGrp="1"/>
          </p:cNvSpPr>
          <p:nvPr>
            <p:ph type="body" idx="1"/>
          </p:nvPr>
        </p:nvSpPr>
        <p:spPr>
          <a:xfrm>
            <a:off x="519113" y="1417023"/>
            <a:ext cx="5486400" cy="473976"/>
          </a:xfrm>
        </p:spPr>
        <p:txBody>
          <a:bodyPr/>
          <a:lstStyle/>
          <a:p>
            <a:pPr>
              <a:lnSpc>
                <a:spcPct val="110000"/>
              </a:lnSpc>
              <a:spcBef>
                <a:spcPts val="1200"/>
              </a:spcBef>
            </a:pPr>
            <a:r>
              <a:rPr lang="en-US" sz="2800" dirty="0">
                <a:solidFill>
                  <a:schemeClr val="accent2">
                    <a:alpha val="99000"/>
                  </a:schemeClr>
                </a:solidFill>
              </a:rPr>
              <a:t>Networks in customers’ premises</a:t>
            </a:r>
          </a:p>
        </p:txBody>
      </p:sp>
      <p:sp>
        <p:nvSpPr>
          <p:cNvPr id="4" name="Content Placeholder 3"/>
          <p:cNvSpPr>
            <a:spLocks noGrp="1"/>
          </p:cNvSpPr>
          <p:nvPr>
            <p:ph sz="half" idx="2"/>
          </p:nvPr>
        </p:nvSpPr>
        <p:spPr>
          <a:xfrm>
            <a:off x="507869" y="2266797"/>
            <a:ext cx="5484971" cy="4243187"/>
          </a:xfrm>
        </p:spPr>
        <p:txBody>
          <a:bodyPr>
            <a:noAutofit/>
          </a:bodyPr>
          <a:lstStyle/>
          <a:p>
            <a:pPr marL="0" lvl="1" indent="0">
              <a:spcBef>
                <a:spcPts val="1200"/>
              </a:spcBef>
              <a:buNone/>
            </a:pPr>
            <a:r>
              <a:rPr lang="en-US" sz="1900" dirty="0">
                <a:solidFill>
                  <a:schemeClr val="tx2">
                    <a:alpha val="99000"/>
                  </a:schemeClr>
                </a:solidFill>
              </a:rPr>
              <a:t>Customers have full control L2 and up</a:t>
            </a:r>
          </a:p>
          <a:p>
            <a:pPr marL="0" lvl="1" indent="0">
              <a:spcBef>
                <a:spcPts val="1200"/>
              </a:spcBef>
              <a:buNone/>
            </a:pPr>
            <a:r>
              <a:rPr lang="en-US" sz="1900" dirty="0">
                <a:solidFill>
                  <a:schemeClr val="tx2">
                    <a:alpha val="99000"/>
                  </a:schemeClr>
                </a:solidFill>
              </a:rPr>
              <a:t>MAC address specification and VLANS supported</a:t>
            </a:r>
          </a:p>
          <a:p>
            <a:pPr marL="0" lvl="1" indent="0">
              <a:spcBef>
                <a:spcPts val="1200"/>
              </a:spcBef>
              <a:buNone/>
            </a:pPr>
            <a:r>
              <a:rPr lang="en-US" sz="1900" dirty="0">
                <a:solidFill>
                  <a:schemeClr val="tx2">
                    <a:alpha val="99000"/>
                  </a:schemeClr>
                </a:solidFill>
              </a:rPr>
              <a:t>Static and DHCP address assignments supported</a:t>
            </a:r>
          </a:p>
          <a:p>
            <a:pPr marL="0" lvl="1" indent="0">
              <a:spcBef>
                <a:spcPts val="1200"/>
              </a:spcBef>
              <a:buNone/>
            </a:pPr>
            <a:r>
              <a:rPr lang="en-US" sz="1900" dirty="0">
                <a:solidFill>
                  <a:schemeClr val="tx2">
                    <a:alpha val="99000"/>
                  </a:schemeClr>
                </a:solidFill>
              </a:rPr>
              <a:t>MCAST, BRCAST supported</a:t>
            </a:r>
          </a:p>
          <a:p>
            <a:pPr marL="0" lvl="1" indent="0">
              <a:spcBef>
                <a:spcPts val="1200"/>
              </a:spcBef>
              <a:buNone/>
            </a:pPr>
            <a:r>
              <a:rPr lang="en-US" sz="1900" dirty="0">
                <a:solidFill>
                  <a:schemeClr val="tx2">
                    <a:alpha val="99000"/>
                  </a:schemeClr>
                </a:solidFill>
              </a:rPr>
              <a:t>Routing has to be configured explicitly</a:t>
            </a:r>
          </a:p>
          <a:p>
            <a:pPr marL="0" lvl="1" indent="0">
              <a:spcBef>
                <a:spcPts val="1200"/>
              </a:spcBef>
              <a:buNone/>
            </a:pPr>
            <a:r>
              <a:rPr lang="en-US" sz="1900" dirty="0">
                <a:solidFill>
                  <a:schemeClr val="tx2">
                    <a:alpha val="99000"/>
                  </a:schemeClr>
                </a:solidFill>
              </a:rPr>
              <a:t>Trust boundary = VLAN boundary</a:t>
            </a:r>
          </a:p>
          <a:p>
            <a:pPr marL="0" lvl="1" indent="0">
              <a:spcBef>
                <a:spcPts val="1200"/>
              </a:spcBef>
              <a:buNone/>
            </a:pPr>
            <a:r>
              <a:rPr lang="en-US" sz="1900" dirty="0">
                <a:solidFill>
                  <a:schemeClr val="tx2">
                    <a:alpha val="99000"/>
                  </a:schemeClr>
                </a:solidFill>
              </a:rPr>
              <a:t>Several modes of VPN connectivity supported (SSL, </a:t>
            </a:r>
            <a:r>
              <a:rPr lang="en-US" sz="1900" dirty="0" err="1">
                <a:solidFill>
                  <a:schemeClr val="tx2">
                    <a:alpha val="99000"/>
                  </a:schemeClr>
                </a:solidFill>
              </a:rPr>
              <a:t>Ipsec</a:t>
            </a:r>
            <a:r>
              <a:rPr lang="en-US" sz="1900" dirty="0">
                <a:solidFill>
                  <a:schemeClr val="tx2">
                    <a:alpha val="99000"/>
                  </a:schemeClr>
                </a:solidFill>
              </a:rPr>
              <a:t>, …)</a:t>
            </a:r>
          </a:p>
          <a:p>
            <a:pPr marL="0" lvl="1" indent="0">
              <a:spcBef>
                <a:spcPts val="1200"/>
              </a:spcBef>
              <a:buNone/>
            </a:pPr>
            <a:r>
              <a:rPr lang="en-US" sz="1900" dirty="0">
                <a:solidFill>
                  <a:schemeClr val="tx2">
                    <a:alpha val="99000"/>
                  </a:schemeClr>
                </a:solidFill>
              </a:rPr>
              <a:t>WAN optimizers can be used to optimize cross-premise connectivity over the network</a:t>
            </a:r>
          </a:p>
        </p:txBody>
      </p:sp>
      <p:sp>
        <p:nvSpPr>
          <p:cNvPr id="5" name="Text Placeholder 4"/>
          <p:cNvSpPr>
            <a:spLocks noGrp="1"/>
          </p:cNvSpPr>
          <p:nvPr>
            <p:ph type="body" sz="quarter" idx="3"/>
          </p:nvPr>
        </p:nvSpPr>
        <p:spPr>
          <a:xfrm>
            <a:off x="6181725" y="1417023"/>
            <a:ext cx="5486400" cy="473976"/>
          </a:xfrm>
        </p:spPr>
        <p:txBody>
          <a:bodyPr/>
          <a:lstStyle/>
          <a:p>
            <a:pPr>
              <a:lnSpc>
                <a:spcPct val="110000"/>
              </a:lnSpc>
              <a:spcBef>
                <a:spcPts val="1200"/>
              </a:spcBef>
            </a:pPr>
            <a:r>
              <a:rPr lang="en-US" sz="2800" dirty="0">
                <a:solidFill>
                  <a:schemeClr val="accent2">
                    <a:alpha val="99000"/>
                  </a:schemeClr>
                </a:solidFill>
              </a:rPr>
              <a:t>Virtual Networks in Windows Azure</a:t>
            </a:r>
          </a:p>
        </p:txBody>
      </p:sp>
      <p:sp>
        <p:nvSpPr>
          <p:cNvPr id="6" name="Content Placeholder 5"/>
          <p:cNvSpPr>
            <a:spLocks noGrp="1"/>
          </p:cNvSpPr>
          <p:nvPr>
            <p:ph sz="quarter" idx="4"/>
          </p:nvPr>
        </p:nvSpPr>
        <p:spPr>
          <a:xfrm>
            <a:off x="6181725" y="2266798"/>
            <a:ext cx="5486400" cy="3970231"/>
          </a:xfrm>
        </p:spPr>
        <p:txBody>
          <a:bodyPr>
            <a:normAutofit/>
          </a:bodyPr>
          <a:lstStyle/>
          <a:p>
            <a:pPr marL="0" lvl="1" indent="0">
              <a:spcBef>
                <a:spcPts val="1200"/>
              </a:spcBef>
              <a:buNone/>
            </a:pPr>
            <a:r>
              <a:rPr lang="en-US" sz="1900" dirty="0">
                <a:solidFill>
                  <a:schemeClr val="tx2">
                    <a:alpha val="99000"/>
                  </a:schemeClr>
                </a:solidFill>
              </a:rPr>
              <a:t>Customers can specify only some L3 properties</a:t>
            </a:r>
          </a:p>
          <a:p>
            <a:pPr marL="0" lvl="1" indent="0">
              <a:spcBef>
                <a:spcPts val="1200"/>
              </a:spcBef>
              <a:buNone/>
            </a:pPr>
            <a:r>
              <a:rPr lang="en-US" sz="1900" dirty="0">
                <a:solidFill>
                  <a:schemeClr val="tx2">
                    <a:alpha val="99000"/>
                  </a:schemeClr>
                </a:solidFill>
              </a:rPr>
              <a:t>No support for MAC and VLANs</a:t>
            </a:r>
          </a:p>
          <a:p>
            <a:pPr marL="0" lvl="1" indent="0">
              <a:spcBef>
                <a:spcPts val="1200"/>
              </a:spcBef>
              <a:buNone/>
            </a:pPr>
            <a:r>
              <a:rPr lang="en-US" sz="1900" dirty="0">
                <a:solidFill>
                  <a:schemeClr val="tx2">
                    <a:alpha val="99000"/>
                  </a:schemeClr>
                </a:solidFill>
              </a:rPr>
              <a:t>Only Azure-managed DHCP address assignments</a:t>
            </a:r>
          </a:p>
          <a:p>
            <a:pPr marL="0" lvl="1" indent="0">
              <a:spcBef>
                <a:spcPts val="1200"/>
              </a:spcBef>
              <a:buNone/>
            </a:pPr>
            <a:r>
              <a:rPr lang="en-US" sz="1900" dirty="0">
                <a:solidFill>
                  <a:schemeClr val="tx2">
                    <a:alpha val="99000"/>
                  </a:schemeClr>
                </a:solidFill>
              </a:rPr>
              <a:t>No support for MCAST and BRCAST</a:t>
            </a:r>
          </a:p>
          <a:p>
            <a:pPr marL="0" lvl="1" indent="0">
              <a:spcBef>
                <a:spcPts val="1200"/>
              </a:spcBef>
              <a:buNone/>
            </a:pPr>
            <a:r>
              <a:rPr lang="en-US" sz="1900" dirty="0">
                <a:solidFill>
                  <a:schemeClr val="tx2">
                    <a:alpha val="99000"/>
                  </a:schemeClr>
                </a:solidFill>
              </a:rPr>
              <a:t>Routing is implicit</a:t>
            </a:r>
          </a:p>
          <a:p>
            <a:pPr marL="0" lvl="1" indent="0">
              <a:spcBef>
                <a:spcPts val="1200"/>
              </a:spcBef>
              <a:buNone/>
            </a:pPr>
            <a:r>
              <a:rPr lang="en-US" sz="1900" dirty="0">
                <a:solidFill>
                  <a:schemeClr val="tx2">
                    <a:alpha val="99000"/>
                  </a:schemeClr>
                </a:solidFill>
              </a:rPr>
              <a:t>Trust </a:t>
            </a:r>
            <a:r>
              <a:rPr lang="en-US" sz="1900" dirty="0" err="1">
                <a:solidFill>
                  <a:schemeClr val="tx2">
                    <a:alpha val="99000"/>
                  </a:schemeClr>
                </a:solidFill>
              </a:rPr>
              <a:t>bundary</a:t>
            </a:r>
            <a:r>
              <a:rPr lang="en-US" sz="1900" dirty="0">
                <a:solidFill>
                  <a:schemeClr val="tx2">
                    <a:alpha val="99000"/>
                  </a:schemeClr>
                </a:solidFill>
              </a:rPr>
              <a:t> = </a:t>
            </a:r>
            <a:r>
              <a:rPr lang="en-US" sz="1900" dirty="0" err="1">
                <a:solidFill>
                  <a:schemeClr val="tx2">
                    <a:alpha val="99000"/>
                  </a:schemeClr>
                </a:solidFill>
              </a:rPr>
              <a:t>VNet</a:t>
            </a:r>
            <a:r>
              <a:rPr lang="en-US" sz="1900" dirty="0">
                <a:solidFill>
                  <a:schemeClr val="tx2">
                    <a:alpha val="99000"/>
                  </a:schemeClr>
                </a:solidFill>
              </a:rPr>
              <a:t> boundary</a:t>
            </a:r>
          </a:p>
          <a:p>
            <a:pPr marL="0" lvl="1" indent="0">
              <a:spcBef>
                <a:spcPts val="1200"/>
              </a:spcBef>
              <a:buNone/>
            </a:pPr>
            <a:r>
              <a:rPr lang="en-US" sz="1900" dirty="0">
                <a:solidFill>
                  <a:schemeClr val="tx2">
                    <a:alpha val="99000"/>
                  </a:schemeClr>
                </a:solidFill>
              </a:rPr>
              <a:t>Only </a:t>
            </a:r>
            <a:r>
              <a:rPr lang="en-US" sz="1900" dirty="0" err="1">
                <a:solidFill>
                  <a:schemeClr val="tx2">
                    <a:alpha val="99000"/>
                  </a:schemeClr>
                </a:solidFill>
              </a:rPr>
              <a:t>Ipsec</a:t>
            </a:r>
            <a:r>
              <a:rPr lang="en-US" sz="1900" dirty="0">
                <a:solidFill>
                  <a:schemeClr val="tx2">
                    <a:alpha val="99000"/>
                  </a:schemeClr>
                </a:solidFill>
              </a:rPr>
              <a:t> with IKEv1 supported</a:t>
            </a:r>
          </a:p>
          <a:p>
            <a:pPr marL="0" lvl="1" indent="0">
              <a:spcBef>
                <a:spcPts val="1200"/>
              </a:spcBef>
              <a:buNone/>
            </a:pPr>
            <a:r>
              <a:rPr lang="en-US" sz="1900" dirty="0">
                <a:solidFill>
                  <a:schemeClr val="tx2">
                    <a:alpha val="99000"/>
                  </a:schemeClr>
                </a:solidFill>
              </a:rPr>
              <a:t>No support for WAN Optimizers</a:t>
            </a:r>
          </a:p>
        </p:txBody>
      </p:sp>
    </p:spTree>
    <p:extLst>
      <p:ext uri="{BB962C8B-B14F-4D97-AF65-F5344CB8AC3E}">
        <p14:creationId xmlns:p14="http://schemas.microsoft.com/office/powerpoint/2010/main" val="3160591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11" name="Rectangle 10"/>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15"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2" name="Group 1"/>
          <p:cNvGrpSpPr/>
          <p:nvPr/>
        </p:nvGrpSpPr>
        <p:grpSpPr>
          <a:xfrm>
            <a:off x="4956654" y="4340989"/>
            <a:ext cx="3015023" cy="1941577"/>
            <a:chOff x="4956655" y="4340986"/>
            <a:chExt cx="3015022" cy="1941577"/>
          </a:xfrm>
        </p:grpSpPr>
        <p:pic>
          <p:nvPicPr>
            <p:cNvPr id="12" name="Picture 11"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956655" y="4343400"/>
              <a:ext cx="627797" cy="1186358"/>
            </a:xfrm>
            <a:prstGeom prst="rect">
              <a:avLst/>
            </a:prstGeom>
            <a:noFill/>
          </p:spPr>
        </p:pic>
        <p:pic>
          <p:nvPicPr>
            <p:cNvPr id="13" name="Picture 12"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6691736" y="4340986"/>
              <a:ext cx="627797" cy="1186358"/>
            </a:xfrm>
            <a:prstGeom prst="rect">
              <a:avLst/>
            </a:prstGeom>
            <a:noFill/>
          </p:spPr>
        </p:pic>
        <p:cxnSp>
          <p:nvCxnSpPr>
            <p:cNvPr id="14" name="Straight Arrow Connector 13"/>
            <p:cNvCxnSpPr/>
            <p:nvPr/>
          </p:nvCxnSpPr>
          <p:spPr>
            <a:xfrm flipH="1" flipV="1">
              <a:off x="5652647" y="4934165"/>
              <a:ext cx="883531" cy="2414"/>
            </a:xfrm>
            <a:prstGeom prst="straightConnector1">
              <a:avLst/>
            </a:prstGeom>
            <a:ln w="57150">
              <a:solidFill>
                <a:schemeClr val="bg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37144" y="5851676"/>
              <a:ext cx="1334533"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IP Traffic</a:t>
              </a:r>
            </a:p>
          </p:txBody>
        </p:sp>
      </p:grpSp>
      <p:sp>
        <p:nvSpPr>
          <p:cNvPr id="10" name="TextBox 9"/>
          <p:cNvSpPr txBox="1"/>
          <p:nvPr/>
        </p:nvSpPr>
        <p:spPr>
          <a:xfrm>
            <a:off x="902985" y="1753476"/>
            <a:ext cx="7639655" cy="861774"/>
          </a:xfrm>
          <a:prstGeom prst="rect">
            <a:avLst/>
          </a:prstGeom>
          <a:noFill/>
        </p:spPr>
        <p:txBody>
          <a:bodyPr wrap="none" lIns="0" tIns="0" rIns="0" bIns="0" rtlCol="0">
            <a:spAutoFit/>
          </a:bodyPr>
          <a:lstStyle/>
          <a:p>
            <a:r>
              <a:rPr lang="en-US" sz="2800" dirty="0" smtClean="0">
                <a:solidFill>
                  <a:schemeClr val="tx1">
                    <a:lumMod val="90000"/>
                    <a:lumOff val="10000"/>
                    <a:alpha val="99000"/>
                  </a:schemeClr>
                </a:solidFill>
              </a:rPr>
              <a:t>Internal endpoints are open by default with VMs</a:t>
            </a:r>
          </a:p>
          <a:p>
            <a:r>
              <a:rPr lang="en-US" sz="2800" dirty="0" smtClean="0">
                <a:solidFill>
                  <a:schemeClr val="tx1">
                    <a:lumMod val="90000"/>
                    <a:lumOff val="10000"/>
                    <a:alpha val="99000"/>
                  </a:schemeClr>
                </a:solidFill>
              </a:rPr>
              <a:t>(Firewalls are not)</a:t>
            </a:r>
            <a:endParaRPr lang="en-US" sz="2800" dirty="0">
              <a:solidFill>
                <a:schemeClr val="tx1">
                  <a:lumMod val="90000"/>
                  <a:lumOff val="10000"/>
                  <a:alpha val="99000"/>
                </a:schemeClr>
              </a:solidFill>
            </a:endParaRPr>
          </a:p>
        </p:txBody>
      </p:sp>
    </p:spTree>
    <p:extLst>
      <p:ext uri="{BB962C8B-B14F-4D97-AF65-F5344CB8AC3E}">
        <p14:creationId xmlns:p14="http://schemas.microsoft.com/office/powerpoint/2010/main" val="1110760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Any IP Protocol in a Deployment</a:t>
            </a:r>
          </a:p>
        </p:txBody>
      </p:sp>
      <p:sp>
        <p:nvSpPr>
          <p:cNvPr id="5" name="Rectangle 4"/>
          <p:cNvSpPr/>
          <p:nvPr/>
        </p:nvSpPr>
        <p:spPr bwMode="auto">
          <a:xfrm>
            <a:off x="4722813" y="2784144"/>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pic>
        <p:nvPicPr>
          <p:cNvPr id="6" name="Picture 5"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956656" y="4343402"/>
            <a:ext cx="627796" cy="1186359"/>
          </a:xfrm>
          <a:prstGeom prst="rect">
            <a:avLst/>
          </a:prstGeom>
          <a:noFill/>
        </p:spPr>
      </p:pic>
      <p:pic>
        <p:nvPicPr>
          <p:cNvPr id="7" name="Picture 6"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6691737" y="4340987"/>
            <a:ext cx="627796" cy="1186359"/>
          </a:xfrm>
          <a:prstGeom prst="rect">
            <a:avLst/>
          </a:prstGeom>
          <a:noFill/>
        </p:spPr>
      </p:pic>
      <p:sp>
        <p:nvSpPr>
          <p:cNvPr id="8" name="Freeform 40"/>
          <p:cNvSpPr>
            <a:spLocks noEditPoints="1"/>
          </p:cNvSpPr>
          <p:nvPr/>
        </p:nvSpPr>
        <p:spPr bwMode="black">
          <a:xfrm>
            <a:off x="5660836" y="5649757"/>
            <a:ext cx="867159" cy="834723"/>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2"/>
          </a:solidFill>
          <a:ln>
            <a:noFill/>
          </a:ln>
          <a:extLst/>
        </p:spPr>
        <p:txBody>
          <a:bodyPr vert="horz" wrap="square" lIns="91432" tIns="45717" rIns="91432" bIns="45717" numCol="1" anchor="t" anchorCtr="0" compatLnSpc="1">
            <a:prstTxWarp prst="textNoShape">
              <a:avLst/>
            </a:prstTxWarp>
          </a:bodyPr>
          <a:lstStyle/>
          <a:p>
            <a:endParaRPr lang="en-US"/>
          </a:p>
        </p:txBody>
      </p:sp>
      <p:grpSp>
        <p:nvGrpSpPr>
          <p:cNvPr id="3" name="Group 2"/>
          <p:cNvGrpSpPr/>
          <p:nvPr/>
        </p:nvGrpSpPr>
        <p:grpSpPr>
          <a:xfrm>
            <a:off x="4028585" y="1252333"/>
            <a:ext cx="4345447" cy="5030233"/>
            <a:chOff x="4028583" y="1252330"/>
            <a:chExt cx="4345447" cy="5030233"/>
          </a:xfrm>
        </p:grpSpPr>
        <p:sp>
          <p:nvSpPr>
            <p:cNvPr id="9" name="TextBox 8"/>
            <p:cNvSpPr txBox="1"/>
            <p:nvPr/>
          </p:nvSpPr>
          <p:spPr>
            <a:xfrm>
              <a:off x="6637144" y="5851676"/>
              <a:ext cx="1736886" cy="430887"/>
            </a:xfrm>
            <a:prstGeom prst="rect">
              <a:avLst/>
            </a:prstGeom>
            <a:noFill/>
          </p:spPr>
          <p:txBody>
            <a:bodyPr wrap="none" lIns="0" tIns="0" rIns="0" bIns="0" rtlCol="0">
              <a:spAutoFit/>
            </a:bodyPr>
            <a:lstStyle/>
            <a:p>
              <a:r>
                <a:rPr lang="en-US" sz="2800" dirty="0">
                  <a:solidFill>
                    <a:schemeClr val="tx1">
                      <a:lumMod val="90000"/>
                      <a:lumOff val="10000"/>
                      <a:alpha val="99000"/>
                    </a:schemeClr>
                  </a:solidFill>
                </a:rPr>
                <a:t>UDP Traffic</a:t>
              </a:r>
            </a:p>
          </p:txBody>
        </p:sp>
        <p:sp>
          <p:nvSpPr>
            <p:cNvPr id="10" name="Freeform 27"/>
            <p:cNvSpPr>
              <a:spLocks noChangeAspect="1" noEditPoints="1"/>
            </p:cNvSpPr>
            <p:nvPr/>
          </p:nvSpPr>
          <p:spPr bwMode="black">
            <a:xfrm>
              <a:off x="4028583"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1" name="Straight Arrow Connector 10"/>
            <p:cNvCxnSpPr/>
            <p:nvPr/>
          </p:nvCxnSpPr>
          <p:spPr>
            <a:xfrm flipH="1" flipV="1">
              <a:off x="4688668" y="2153682"/>
              <a:ext cx="429242" cy="2189718"/>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5840186" y="1252329"/>
            <a:ext cx="2285911" cy="2122671"/>
            <a:chOff x="5840186" y="1252330"/>
            <a:chExt cx="2285911" cy="2122669"/>
          </a:xfrm>
        </p:grpSpPr>
        <p:sp>
          <p:nvSpPr>
            <p:cNvPr id="12" name="Freeform 27"/>
            <p:cNvSpPr>
              <a:spLocks noChangeAspect="1" noEditPoints="1"/>
            </p:cNvSpPr>
            <p:nvPr/>
          </p:nvSpPr>
          <p:spPr bwMode="black">
            <a:xfrm>
              <a:off x="6805927" y="1252330"/>
              <a:ext cx="1320170" cy="850419"/>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accent2"/>
            </a:solidFill>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flipV="1">
              <a:off x="6379116" y="2153683"/>
              <a:ext cx="1086896" cy="990482"/>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840186" y="2913334"/>
              <a:ext cx="538929" cy="461665"/>
            </a:xfrm>
            <a:prstGeom prst="rect">
              <a:avLst/>
            </a:prstGeom>
            <a:solidFill>
              <a:schemeClr val="bg1"/>
            </a:solidFill>
          </p:spPr>
          <p:txBody>
            <a:bodyPr wrap="none" anchor="ctr">
              <a:spAutoFit/>
            </a:bodyPr>
            <a:lstStyle/>
            <a:p>
              <a:pPr algn="ctr" defTabSz="914023" fontAlgn="base">
                <a:spcBef>
                  <a:spcPct val="0"/>
                </a:spcBef>
                <a:spcAft>
                  <a:spcPct val="0"/>
                </a:spcAft>
              </a:pPr>
              <a:r>
                <a:rPr lang="en-US" sz="2400" b="1" dirty="0">
                  <a:solidFill>
                    <a:schemeClr val="tx2"/>
                  </a:solidFill>
                </a:rPr>
                <a:t>LB</a:t>
              </a:r>
            </a:p>
          </p:txBody>
        </p:sp>
      </p:grpSp>
      <p:cxnSp>
        <p:nvCxnSpPr>
          <p:cNvPr id="21" name="Straight Arrow Connector 20"/>
          <p:cNvCxnSpPr/>
          <p:nvPr/>
        </p:nvCxnSpPr>
        <p:spPr>
          <a:xfrm flipH="1" flipV="1">
            <a:off x="6109651" y="3374999"/>
            <a:ext cx="689818"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34327" y="3374999"/>
            <a:ext cx="660084" cy="862791"/>
          </a:xfrm>
          <a:prstGeom prst="straightConnector1">
            <a:avLst/>
          </a:prstGeom>
          <a:ln w="57150">
            <a:solidFill>
              <a:schemeClr val="bg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12660" y="2228987"/>
            <a:ext cx="2489655" cy="430887"/>
          </a:xfrm>
          <a:prstGeom prst="rect">
            <a:avLst/>
          </a:prstGeom>
          <a:noFill/>
        </p:spPr>
        <p:txBody>
          <a:bodyPr wrap="none" lIns="0" tIns="0" rIns="0" bIns="0" rtlCol="0">
            <a:spAutoFit/>
          </a:bodyPr>
          <a:lstStyle/>
          <a:p>
            <a:pPr algn="r"/>
            <a:r>
              <a:rPr lang="en-US" sz="2800" dirty="0">
                <a:solidFill>
                  <a:schemeClr val="tx1">
                    <a:lumMod val="90000"/>
                    <a:lumOff val="10000"/>
                    <a:alpha val="99000"/>
                  </a:schemeClr>
                </a:solidFill>
              </a:rPr>
              <a:t>Port forwarding</a:t>
            </a:r>
          </a:p>
        </p:txBody>
      </p:sp>
    </p:spTree>
    <p:extLst>
      <p:ext uri="{BB962C8B-B14F-4D97-AF65-F5344CB8AC3E}">
        <p14:creationId xmlns:p14="http://schemas.microsoft.com/office/powerpoint/2010/main" val="1229460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Port Forwarding</a:t>
            </a:r>
          </a:p>
        </p:txBody>
      </p:sp>
      <p:sp>
        <p:nvSpPr>
          <p:cNvPr id="5" name="Rectangle 4"/>
          <p:cNvSpPr/>
          <p:nvPr/>
        </p:nvSpPr>
        <p:spPr bwMode="auto">
          <a:xfrm>
            <a:off x="3794761" y="1284024"/>
            <a:ext cx="4572000" cy="14728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t"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Windows Azure Role Instances</a:t>
            </a:r>
          </a:p>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a:p>
            <a:pPr defTabSz="914023" fontAlgn="base">
              <a:spcBef>
                <a:spcPct val="0"/>
              </a:spcBef>
              <a:spcAft>
                <a:spcPct val="0"/>
              </a:spcAft>
            </a:pPr>
            <a:r>
              <a:rPr lang="en-US" sz="2300" dirty="0">
                <a:gradFill>
                  <a:gsLst>
                    <a:gs pos="0">
                      <a:srgbClr val="FFFFFF"/>
                    </a:gs>
                    <a:gs pos="100000">
                      <a:srgbClr val="FFFFFF"/>
                    </a:gs>
                  </a:gsLst>
                  <a:lin ang="5400000" scaled="0"/>
                </a:gradFill>
              </a:rPr>
              <a:t>                                  …</a:t>
            </a:r>
          </a:p>
        </p:txBody>
      </p:sp>
      <p:sp>
        <p:nvSpPr>
          <p:cNvPr id="6" name="Rectangle 5"/>
          <p:cNvSpPr/>
          <p:nvPr/>
        </p:nvSpPr>
        <p:spPr bwMode="auto">
          <a:xfrm>
            <a:off x="4056347"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7" name="Rectangle 6"/>
          <p:cNvSpPr/>
          <p:nvPr/>
        </p:nvSpPr>
        <p:spPr bwMode="auto">
          <a:xfrm>
            <a:off x="5136784"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8" name="Rectangle 7"/>
          <p:cNvSpPr/>
          <p:nvPr/>
        </p:nvSpPr>
        <p:spPr bwMode="auto">
          <a:xfrm>
            <a:off x="7172583" y="1874292"/>
            <a:ext cx="914400" cy="7364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tx1">
                    <a:lumMod val="90000"/>
                    <a:lumOff val="10000"/>
                  </a:schemeClr>
                </a:solidFill>
              </a:rPr>
              <a:t>IN_1</a:t>
            </a:r>
          </a:p>
        </p:txBody>
      </p:sp>
      <p:sp>
        <p:nvSpPr>
          <p:cNvPr id="9" name="Freeform 128"/>
          <p:cNvSpPr>
            <a:spLocks noChangeAspect="1"/>
          </p:cNvSpPr>
          <p:nvPr/>
        </p:nvSpPr>
        <p:spPr bwMode="black">
          <a:xfrm>
            <a:off x="4496510" y="2925634"/>
            <a:ext cx="3168503" cy="175032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40027" tIns="45717" rIns="91432" bIns="457161" numCol="1"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Internet</a:t>
            </a:r>
          </a:p>
        </p:txBody>
      </p:sp>
      <p:grpSp>
        <p:nvGrpSpPr>
          <p:cNvPr id="2" name="Group 1"/>
          <p:cNvGrpSpPr/>
          <p:nvPr/>
        </p:nvGrpSpPr>
        <p:grpSpPr>
          <a:xfrm>
            <a:off x="4513547" y="2610703"/>
            <a:ext cx="3107139" cy="3614583"/>
            <a:chOff x="4513545" y="2610701"/>
            <a:chExt cx="3107139" cy="3614583"/>
          </a:xfrm>
        </p:grpSpPr>
        <p:sp>
          <p:nvSpPr>
            <p:cNvPr id="10" name="Rectangle 9"/>
            <p:cNvSpPr/>
            <p:nvPr/>
          </p:nvSpPr>
          <p:spPr bwMode="auto">
            <a:xfrm>
              <a:off x="4540838" y="5233144"/>
              <a:ext cx="3079846" cy="99214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Controller Service</a:t>
              </a:r>
            </a:p>
          </p:txBody>
        </p:sp>
        <p:cxnSp>
          <p:nvCxnSpPr>
            <p:cNvPr id="11" name="Straight Arrow Connector 10"/>
            <p:cNvCxnSpPr>
              <a:stCxn id="6" idx="2"/>
              <a:endCxn id="10" idx="0"/>
            </p:cNvCxnSpPr>
            <p:nvPr/>
          </p:nvCxnSpPr>
          <p:spPr>
            <a:xfrm>
              <a:off x="4513545" y="2610701"/>
              <a:ext cx="1567216"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endCxn id="10" idx="0"/>
          </p:cNvCxnSpPr>
          <p:nvPr/>
        </p:nvCxnSpPr>
        <p:spPr>
          <a:xfrm>
            <a:off x="5593984" y="2610701"/>
            <a:ext cx="486777"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0"/>
          </p:cNvCxnSpPr>
          <p:nvPr/>
        </p:nvCxnSpPr>
        <p:spPr>
          <a:xfrm flipH="1">
            <a:off x="6080761" y="2610701"/>
            <a:ext cx="1549021" cy="2622443"/>
          </a:xfrm>
          <a:prstGeom prst="straightConnector1">
            <a:avLst/>
          </a:prstGeom>
          <a:ln w="57150">
            <a:solidFill>
              <a:schemeClr val="accent1"/>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762" y="3677283"/>
            <a:ext cx="2890842"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Direct Connectivity to Individual Role Instances</a:t>
            </a:r>
          </a:p>
        </p:txBody>
      </p:sp>
      <p:grpSp>
        <p:nvGrpSpPr>
          <p:cNvPr id="3" name="Group 2"/>
          <p:cNvGrpSpPr/>
          <p:nvPr/>
        </p:nvGrpSpPr>
        <p:grpSpPr>
          <a:xfrm>
            <a:off x="1883388" y="2610701"/>
            <a:ext cx="4694830" cy="3630139"/>
            <a:chOff x="1883388" y="2610701"/>
            <a:chExt cx="4694830" cy="3630139"/>
          </a:xfrm>
        </p:grpSpPr>
        <p:sp>
          <p:nvSpPr>
            <p:cNvPr id="20" name="Rectangle 19"/>
            <p:cNvSpPr/>
            <p:nvPr/>
          </p:nvSpPr>
          <p:spPr bwMode="auto">
            <a:xfrm>
              <a:off x="2193424" y="5138949"/>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sp>
          <p:nvSpPr>
            <p:cNvPr id="19" name="Rectangle 18"/>
            <p:cNvSpPr/>
            <p:nvPr/>
          </p:nvSpPr>
          <p:spPr bwMode="auto">
            <a:xfrm>
              <a:off x="2060809" y="5248700"/>
              <a:ext cx="2136562" cy="992140"/>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Web Clients</a:t>
              </a:r>
            </a:p>
          </p:txBody>
        </p:sp>
        <p:cxnSp>
          <p:nvCxnSpPr>
            <p:cNvPr id="21" name="Straight Arrow Connector 20"/>
            <p:cNvCxnSpPr/>
            <p:nvPr/>
          </p:nvCxnSpPr>
          <p:spPr>
            <a:xfrm flipH="1">
              <a:off x="3129091" y="2610701"/>
              <a:ext cx="3449127" cy="2622443"/>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83388" y="4171474"/>
              <a:ext cx="1741808" cy="615553"/>
            </a:xfrm>
            <a:prstGeom prst="rect">
              <a:avLst/>
            </a:prstGeom>
            <a:noFill/>
          </p:spPr>
          <p:txBody>
            <a:bodyPr wrap="square" lIns="0" tIns="0" rIns="0" bIns="0" rtlCol="0">
              <a:spAutoFit/>
            </a:bodyPr>
            <a:lstStyle/>
            <a:p>
              <a:pPr algn="r"/>
              <a:r>
                <a:rPr lang="en-US" sz="2000" dirty="0">
                  <a:solidFill>
                    <a:schemeClr val="tx1">
                      <a:lumMod val="90000"/>
                      <a:lumOff val="10000"/>
                      <a:alpha val="99000"/>
                    </a:schemeClr>
                  </a:solidFill>
                </a:rPr>
                <a:t>Load Balanced</a:t>
              </a:r>
            </a:p>
            <a:p>
              <a:pPr algn="r"/>
              <a:r>
                <a:rPr lang="en-US" sz="2000" dirty="0">
                  <a:solidFill>
                    <a:schemeClr val="tx1">
                      <a:lumMod val="90000"/>
                      <a:lumOff val="10000"/>
                      <a:alpha val="99000"/>
                    </a:schemeClr>
                  </a:solidFill>
                </a:rPr>
                <a:t>Traffic</a:t>
              </a:r>
            </a:p>
          </p:txBody>
        </p:sp>
      </p:grpSp>
    </p:spTree>
    <p:extLst>
      <p:ext uri="{BB962C8B-B14F-4D97-AF65-F5344CB8AC3E}">
        <p14:creationId xmlns:p14="http://schemas.microsoft.com/office/powerpoint/2010/main" val="1512650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Default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a:stCxn id="8" idx="0"/>
          </p:cNvCxnSpPr>
          <p:nvPr/>
        </p:nvCxnSpPr>
        <p:spPr>
          <a:xfrm flipV="1">
            <a:off x="3410011" y="2922371"/>
            <a:ext cx="2670116"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9" idx="0"/>
          </p:cNvCxnSpPr>
          <p:nvPr/>
        </p:nvCxnSpPr>
        <p:spPr>
          <a:xfrm>
            <a:off x="6094412" y="2922371"/>
            <a:ext cx="2667794" cy="67723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474638" y="2867094"/>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69991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Load Balancer: Custom Health Probe</a:t>
            </a:r>
          </a:p>
        </p:txBody>
      </p:sp>
      <p:grpSp>
        <p:nvGrpSpPr>
          <p:cNvPr id="7" name="Group 6"/>
          <p:cNvGrpSpPr/>
          <p:nvPr/>
        </p:nvGrpSpPr>
        <p:grpSpPr>
          <a:xfrm>
            <a:off x="5220958" y="1175457"/>
            <a:ext cx="1746912" cy="1746912"/>
            <a:chOff x="5220956" y="3282288"/>
            <a:chExt cx="1746912" cy="1746912"/>
          </a:xfrm>
        </p:grpSpPr>
        <p:sp>
          <p:nvSpPr>
            <p:cNvPr id="5" name="Rectangle 4"/>
            <p:cNvSpPr/>
            <p:nvPr/>
          </p:nvSpPr>
          <p:spPr bwMode="auto">
            <a:xfrm>
              <a:off x="5220956" y="3282288"/>
              <a:ext cx="1746912" cy="174691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23" fontAlgn="base">
                <a:spcBef>
                  <a:spcPct val="0"/>
                </a:spcBef>
                <a:spcAft>
                  <a:spcPct val="0"/>
                </a:spcAft>
              </a:pPr>
              <a:r>
                <a:rPr lang="en-US" sz="3600" dirty="0">
                  <a:solidFill>
                    <a:schemeClr val="bg1">
                      <a:alpha val="99000"/>
                    </a:schemeClr>
                  </a:solidFill>
                </a:rPr>
                <a:t>LB</a:t>
              </a:r>
            </a:p>
          </p:txBody>
        </p:sp>
        <p:sp>
          <p:nvSpPr>
            <p:cNvPr id="6" name="Freeform 40"/>
            <p:cNvSpPr>
              <a:spLocks noEditPoints="1"/>
            </p:cNvSpPr>
            <p:nvPr/>
          </p:nvSpPr>
          <p:spPr bwMode="black">
            <a:xfrm>
              <a:off x="5713412" y="3559507"/>
              <a:ext cx="762000" cy="73349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grpSp>
      <p:sp>
        <p:nvSpPr>
          <p:cNvPr id="8" name="Rectangle 7"/>
          <p:cNvSpPr/>
          <p:nvPr/>
        </p:nvSpPr>
        <p:spPr bwMode="auto">
          <a:xfrm>
            <a:off x="2056950"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9" name="Rectangle 8"/>
          <p:cNvSpPr/>
          <p:nvPr/>
        </p:nvSpPr>
        <p:spPr bwMode="auto">
          <a:xfrm>
            <a:off x="7409149" y="3599601"/>
            <a:ext cx="2706118" cy="270611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7" rIns="91428" bIns="45717" numCol="1" rtlCol="0" anchor="b" anchorCtr="0" compatLnSpc="1">
            <a:prstTxWarp prst="textNoShape">
              <a:avLst/>
            </a:prstTxWarp>
          </a:bodyPr>
          <a:lstStyle/>
          <a:p>
            <a:pPr algn="ctr" defTabSz="914023" fontAlgn="base">
              <a:spcBef>
                <a:spcPct val="0"/>
              </a:spcBef>
              <a:spcAft>
                <a:spcPct val="0"/>
              </a:spcAft>
            </a:pPr>
            <a:r>
              <a:rPr lang="en-US" sz="3200" dirty="0">
                <a:solidFill>
                  <a:schemeClr val="bg1">
                    <a:alpha val="99000"/>
                  </a:schemeClr>
                </a:solidFill>
              </a:rPr>
              <a:t>VM</a:t>
            </a:r>
          </a:p>
        </p:txBody>
      </p:sp>
      <p:sp>
        <p:nvSpPr>
          <p:cNvPr id="10" name="Rectangle 9"/>
          <p:cNvSpPr/>
          <p:nvPr/>
        </p:nvSpPr>
        <p:spPr bwMode="auto">
          <a:xfrm>
            <a:off x="2412930" y="3683759"/>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1" name="Rectangle 10"/>
          <p:cNvSpPr/>
          <p:nvPr/>
        </p:nvSpPr>
        <p:spPr bwMode="auto">
          <a:xfrm>
            <a:off x="2412930" y="5048194"/>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2" name="Rectangle 11"/>
          <p:cNvSpPr/>
          <p:nvPr/>
        </p:nvSpPr>
        <p:spPr bwMode="auto">
          <a:xfrm>
            <a:off x="7765125" y="3692291"/>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Azure</a:t>
            </a:r>
          </a:p>
          <a:p>
            <a:pPr defTabSz="914023" fontAlgn="base">
              <a:spcBef>
                <a:spcPct val="0"/>
              </a:spcBef>
              <a:spcAft>
                <a:spcPct val="0"/>
              </a:spcAft>
            </a:pPr>
            <a:r>
              <a:rPr lang="en-US" sz="2000" dirty="0">
                <a:solidFill>
                  <a:schemeClr val="tx2">
                    <a:lumMod val="50000"/>
                    <a:alpha val="99000"/>
                  </a:schemeClr>
                </a:solidFill>
              </a:rPr>
              <a:t>Agent</a:t>
            </a:r>
          </a:p>
        </p:txBody>
      </p:sp>
      <p:sp>
        <p:nvSpPr>
          <p:cNvPr id="13" name="Rectangle 12"/>
          <p:cNvSpPr/>
          <p:nvPr/>
        </p:nvSpPr>
        <p:spPr bwMode="auto">
          <a:xfrm>
            <a:off x="7765125" y="5056727"/>
            <a:ext cx="1994161" cy="7244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91432" rIns="91428" bIns="91432" numCol="1" rtlCol="0" anchor="ctr" anchorCtr="0" compatLnSpc="1">
            <a:prstTxWarp prst="textNoShape">
              <a:avLst/>
            </a:prstTxWarp>
          </a:bodyPr>
          <a:lstStyle/>
          <a:p>
            <a:pPr defTabSz="914023" fontAlgn="base">
              <a:spcBef>
                <a:spcPct val="0"/>
              </a:spcBef>
              <a:spcAft>
                <a:spcPct val="0"/>
              </a:spcAft>
            </a:pPr>
            <a:r>
              <a:rPr lang="en-US" sz="2000" dirty="0">
                <a:solidFill>
                  <a:schemeClr val="tx2">
                    <a:lumMod val="50000"/>
                    <a:alpha val="99000"/>
                  </a:schemeClr>
                </a:solidFill>
              </a:rPr>
              <a:t>Customer</a:t>
            </a:r>
          </a:p>
          <a:p>
            <a:pPr defTabSz="914023" fontAlgn="base">
              <a:spcBef>
                <a:spcPct val="0"/>
              </a:spcBef>
              <a:spcAft>
                <a:spcPct val="0"/>
              </a:spcAft>
            </a:pPr>
            <a:r>
              <a:rPr lang="en-US" sz="2000" dirty="0">
                <a:solidFill>
                  <a:schemeClr val="tx2">
                    <a:lumMod val="50000"/>
                    <a:alpha val="99000"/>
                  </a:schemeClr>
                </a:solidFill>
              </a:rPr>
              <a:t>Application</a:t>
            </a:r>
          </a:p>
        </p:txBody>
      </p:sp>
      <p:sp>
        <p:nvSpPr>
          <p:cNvPr id="14" name="Freeform 40"/>
          <p:cNvSpPr>
            <a:spLocks noEditPoints="1"/>
          </p:cNvSpPr>
          <p:nvPr/>
        </p:nvSpPr>
        <p:spPr bwMode="black">
          <a:xfrm>
            <a:off x="3645091" y="3810071"/>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sp>
        <p:nvSpPr>
          <p:cNvPr id="15" name="Freeform 40"/>
          <p:cNvSpPr>
            <a:spLocks noEditPoints="1"/>
          </p:cNvSpPr>
          <p:nvPr/>
        </p:nvSpPr>
        <p:spPr bwMode="black">
          <a:xfrm>
            <a:off x="9065527" y="3839143"/>
            <a:ext cx="490183" cy="471847"/>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4"/>
          </a:solidFill>
          <a:ln>
            <a:noFill/>
          </a:ln>
          <a:extLst/>
        </p:spPr>
        <p:txBody>
          <a:bodyPr vert="horz" wrap="square" lIns="91432" tIns="45717" rIns="91432" bIns="45717" numCol="1" anchor="t" anchorCtr="0" compatLnSpc="1">
            <a:prstTxWarp prst="textNoShape">
              <a:avLst/>
            </a:prstTxWarp>
          </a:bodyPr>
          <a:lstStyle/>
          <a:p>
            <a:endParaRPr lang="en-US"/>
          </a:p>
        </p:txBody>
      </p:sp>
      <p:cxnSp>
        <p:nvCxnSpPr>
          <p:cNvPr id="16" name="Straight Arrow Connector 15"/>
          <p:cNvCxnSpPr/>
          <p:nvPr/>
        </p:nvCxnSpPr>
        <p:spPr>
          <a:xfrm flipV="1">
            <a:off x="3410009"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762206" y="4416759"/>
            <a:ext cx="0" cy="631436"/>
          </a:xfrm>
          <a:prstGeom prst="straightConnector1">
            <a:avLst/>
          </a:prstGeom>
          <a:ln w="57150">
            <a:solidFill>
              <a:schemeClr val="bg1"/>
            </a:solidFill>
            <a:prstDash val="sys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09739" y="4553240"/>
            <a:ext cx="1353853" cy="338555"/>
          </a:xfrm>
          <a:prstGeom prst="rect">
            <a:avLst/>
          </a:prstGeom>
        </p:spPr>
        <p:txBody>
          <a:bodyPr wrap="square" lIns="91432" tIns="45717" rIns="91432" bIns="45717">
            <a:spAutoFit/>
          </a:bodyPr>
          <a:lstStyle/>
          <a:p>
            <a:pPr algn="r"/>
            <a:r>
              <a:rPr lang="en-US" sz="1600" dirty="0">
                <a:solidFill>
                  <a:schemeClr val="bg1"/>
                </a:solidFill>
              </a:rPr>
              <a:t>Role Status </a:t>
            </a:r>
          </a:p>
        </p:txBody>
      </p:sp>
      <p:sp>
        <p:nvSpPr>
          <p:cNvPr id="22" name="Rectangle 21"/>
          <p:cNvSpPr/>
          <p:nvPr/>
        </p:nvSpPr>
        <p:spPr>
          <a:xfrm>
            <a:off x="8761412" y="4560361"/>
            <a:ext cx="1353853" cy="338555"/>
          </a:xfrm>
          <a:prstGeom prst="rect">
            <a:avLst/>
          </a:prstGeom>
        </p:spPr>
        <p:txBody>
          <a:bodyPr wrap="square" lIns="91432" tIns="45717" rIns="91432" bIns="45717">
            <a:spAutoFit/>
          </a:bodyPr>
          <a:lstStyle/>
          <a:p>
            <a:r>
              <a:rPr lang="en-US" sz="1600" dirty="0">
                <a:solidFill>
                  <a:schemeClr val="bg1"/>
                </a:solidFill>
              </a:rPr>
              <a:t>Role Status </a:t>
            </a:r>
          </a:p>
        </p:txBody>
      </p:sp>
      <p:cxnSp>
        <p:nvCxnSpPr>
          <p:cNvPr id="23" name="Straight Arrow Connector 22"/>
          <p:cNvCxnSpPr/>
          <p:nvPr/>
        </p:nvCxnSpPr>
        <p:spPr>
          <a:xfrm flipV="1">
            <a:off x="4230806" y="2922371"/>
            <a:ext cx="1849320" cy="2134357"/>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p:cNvCxnSpPr>
          <p:nvPr/>
        </p:nvCxnSpPr>
        <p:spPr>
          <a:xfrm>
            <a:off x="6094414" y="2922372"/>
            <a:ext cx="1875881" cy="2118761"/>
          </a:xfrm>
          <a:prstGeom prst="straightConnector1">
            <a:avLst/>
          </a:prstGeom>
          <a:ln w="57150">
            <a:solidFill>
              <a:schemeClr val="tx2"/>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4379103" y="4075066"/>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30" name="Multiply 29"/>
          <p:cNvSpPr/>
          <p:nvPr/>
        </p:nvSpPr>
        <p:spPr bwMode="auto">
          <a:xfrm>
            <a:off x="3044243" y="5041130"/>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53983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Azure provided DNS</a:t>
            </a:r>
            <a:endParaRPr lang="en-US" dirty="0"/>
          </a:p>
        </p:txBody>
      </p:sp>
      <p:sp>
        <p:nvSpPr>
          <p:cNvPr id="5" name="Rectangle 4"/>
          <p:cNvSpPr/>
          <p:nvPr/>
        </p:nvSpPr>
        <p:spPr bwMode="auto">
          <a:xfrm>
            <a:off x="3762129" y="1447800"/>
            <a:ext cx="4664573" cy="4664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6" name="Freeform 40"/>
          <p:cNvSpPr>
            <a:spLocks noEditPoints="1"/>
          </p:cNvSpPr>
          <p:nvPr/>
        </p:nvSpPr>
        <p:spPr bwMode="black">
          <a:xfrm>
            <a:off x="5561013" y="4963578"/>
            <a:ext cx="1066799" cy="1026895"/>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2" tIns="45717" rIns="91432" bIns="45717" numCol="1" anchor="t" anchorCtr="0" compatLnSpc="1">
            <a:prstTxWarp prst="textNoShape">
              <a:avLst/>
            </a:prstTxWarp>
          </a:bodyPr>
          <a:lstStyle/>
          <a:p>
            <a:endParaRPr lang="en-US" sz="2000"/>
          </a:p>
        </p:txBody>
      </p:sp>
      <p:grpSp>
        <p:nvGrpSpPr>
          <p:cNvPr id="2" name="Group 1"/>
          <p:cNvGrpSpPr/>
          <p:nvPr/>
        </p:nvGrpSpPr>
        <p:grpSpPr>
          <a:xfrm>
            <a:off x="3762129" y="1778567"/>
            <a:ext cx="4664573" cy="2059404"/>
            <a:chOff x="3762126" y="1778565"/>
            <a:chExt cx="4664573" cy="2059404"/>
          </a:xfrm>
        </p:grpSpPr>
        <p:pic>
          <p:nvPicPr>
            <p:cNvPr id="7" name="Picture 6"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4286090" y="2004715"/>
              <a:ext cx="970122" cy="1833254"/>
            </a:xfrm>
            <a:prstGeom prst="rect">
              <a:avLst/>
            </a:prstGeom>
            <a:noFill/>
          </p:spPr>
        </p:pic>
        <p:pic>
          <p:nvPicPr>
            <p:cNvPr id="8" name="Picture 7" descr="\\magnum\Projects\Microsoft\Cloud Power FY12\Design\Icons\PNGs\Server_2.png"/>
            <p:cNvPicPr>
              <a:picLocks noChangeAspect="1" noChangeArrowheads="1"/>
            </p:cNvPicPr>
            <p:nvPr/>
          </p:nvPicPr>
          <p:blipFill rotWithShape="1">
            <a:blip r:embed="rId2" cstate="print">
              <a:lum bright="100000"/>
            </a:blip>
            <a:srcRect l="25032" r="22064"/>
            <a:stretch/>
          </p:blipFill>
          <p:spPr bwMode="auto">
            <a:xfrm>
              <a:off x="7031564" y="2004715"/>
              <a:ext cx="970122" cy="1833254"/>
            </a:xfrm>
            <a:prstGeom prst="rect">
              <a:avLst/>
            </a:prstGeom>
            <a:noFill/>
          </p:spPr>
        </p:pic>
        <p:sp>
          <p:nvSpPr>
            <p:cNvPr id="9" name="TextBox 8"/>
            <p:cNvSpPr txBox="1"/>
            <p:nvPr/>
          </p:nvSpPr>
          <p:spPr>
            <a:xfrm>
              <a:off x="6482687" y="1778565"/>
              <a:ext cx="1944012"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TestVM2</a:t>
              </a:r>
            </a:p>
          </p:txBody>
        </p:sp>
        <p:sp>
          <p:nvSpPr>
            <p:cNvPr id="10" name="TextBox 9"/>
            <p:cNvSpPr txBox="1"/>
            <p:nvPr/>
          </p:nvSpPr>
          <p:spPr>
            <a:xfrm>
              <a:off x="3762126" y="1778565"/>
              <a:ext cx="2024526"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TestVM1</a:t>
              </a:r>
            </a:p>
          </p:txBody>
        </p:sp>
      </p:grpSp>
      <p:sp>
        <p:nvSpPr>
          <p:cNvPr id="11" name="TextBox 10"/>
          <p:cNvSpPr txBox="1"/>
          <p:nvPr/>
        </p:nvSpPr>
        <p:spPr>
          <a:xfrm>
            <a:off x="6709700" y="513566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cxnSp>
        <p:nvCxnSpPr>
          <p:cNvPr id="12" name="Straight Arrow Connector 11"/>
          <p:cNvCxnSpPr/>
          <p:nvPr/>
        </p:nvCxnSpPr>
        <p:spPr>
          <a:xfrm flipH="1" flipV="1">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38180" y="3739143"/>
            <a:ext cx="1373874" cy="6827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Who is TestVM2?</a:t>
            </a:r>
          </a:p>
        </p:txBody>
      </p:sp>
      <p:sp>
        <p:nvSpPr>
          <p:cNvPr id="14" name="TextBox 13"/>
          <p:cNvSpPr txBox="1"/>
          <p:nvPr/>
        </p:nvSpPr>
        <p:spPr>
          <a:xfrm>
            <a:off x="3948197" y="4369041"/>
            <a:ext cx="1373874" cy="3413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t" anchorCtr="0" compatLnSpc="1">
            <a:prstTxWarp prst="textNoShape">
              <a:avLst/>
            </a:prstTxWarp>
            <a:noAutofit/>
          </a:bodyPr>
          <a:lstStyle>
            <a:defPPr>
              <a:defRPr lang="en-US"/>
            </a:defPPr>
            <a:lvl1pPr algn="ctr" defTabSz="914099" fontAlgn="base">
              <a:spcBef>
                <a:spcPct val="0"/>
              </a:spcBef>
              <a:spcAft>
                <a:spcPct val="0"/>
              </a:spcAft>
              <a:defRPr sz="22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t>10.1.1.1</a:t>
            </a:r>
          </a:p>
        </p:txBody>
      </p:sp>
      <p:grpSp>
        <p:nvGrpSpPr>
          <p:cNvPr id="17" name="Group 16"/>
          <p:cNvGrpSpPr/>
          <p:nvPr/>
        </p:nvGrpSpPr>
        <p:grpSpPr>
          <a:xfrm>
            <a:off x="664581" y="4757396"/>
            <a:ext cx="4773603" cy="1253381"/>
            <a:chOff x="664578" y="4757395"/>
            <a:chExt cx="4773603" cy="1253381"/>
          </a:xfrm>
        </p:grpSpPr>
        <p:grpSp>
          <p:nvGrpSpPr>
            <p:cNvPr id="23" name="Group 22"/>
            <p:cNvGrpSpPr/>
            <p:nvPr/>
          </p:nvGrpSpPr>
          <p:grpSpPr>
            <a:xfrm>
              <a:off x="664578" y="4842156"/>
              <a:ext cx="1262063" cy="1168620"/>
              <a:chOff x="-852488" y="2311400"/>
              <a:chExt cx="1693864" cy="1568450"/>
            </a:xfrm>
          </p:grpSpPr>
          <p:sp>
            <p:nvSpPr>
              <p:cNvPr id="19" name="Freeform 6"/>
              <p:cNvSpPr>
                <a:spLocks/>
              </p:cNvSpPr>
              <p:nvPr/>
            </p:nvSpPr>
            <p:spPr bwMode="auto">
              <a:xfrm>
                <a:off x="-852488" y="2325688"/>
                <a:ext cx="677863" cy="703263"/>
              </a:xfrm>
              <a:custGeom>
                <a:avLst/>
                <a:gdLst>
                  <a:gd name="T0" fmla="*/ 1031 w 1709"/>
                  <a:gd name="T1" fmla="*/ 0 h 1773"/>
                  <a:gd name="T2" fmla="*/ 1709 w 1709"/>
                  <a:gd name="T3" fmla="*/ 1145 h 1773"/>
                  <a:gd name="T4" fmla="*/ 1653 w 1709"/>
                  <a:gd name="T5" fmla="*/ 1181 h 1773"/>
                  <a:gd name="T6" fmla="*/ 1604 w 1709"/>
                  <a:gd name="T7" fmla="*/ 1220 h 1773"/>
                  <a:gd name="T8" fmla="*/ 1560 w 1709"/>
                  <a:gd name="T9" fmla="*/ 1262 h 1773"/>
                  <a:gd name="T10" fmla="*/ 1521 w 1709"/>
                  <a:gd name="T11" fmla="*/ 1305 h 1773"/>
                  <a:gd name="T12" fmla="*/ 1488 w 1709"/>
                  <a:gd name="T13" fmla="*/ 1349 h 1773"/>
                  <a:gd name="T14" fmla="*/ 1459 w 1709"/>
                  <a:gd name="T15" fmla="*/ 1393 h 1773"/>
                  <a:gd name="T16" fmla="*/ 1436 w 1709"/>
                  <a:gd name="T17" fmla="*/ 1437 h 1773"/>
                  <a:gd name="T18" fmla="*/ 1416 w 1709"/>
                  <a:gd name="T19" fmla="*/ 1480 h 1773"/>
                  <a:gd name="T20" fmla="*/ 1401 w 1709"/>
                  <a:gd name="T21" fmla="*/ 1523 h 1773"/>
                  <a:gd name="T22" fmla="*/ 1388 w 1709"/>
                  <a:gd name="T23" fmla="*/ 1563 h 1773"/>
                  <a:gd name="T24" fmla="*/ 1379 w 1709"/>
                  <a:gd name="T25" fmla="*/ 1602 h 1773"/>
                  <a:gd name="T26" fmla="*/ 1372 w 1709"/>
                  <a:gd name="T27" fmla="*/ 1638 h 1773"/>
                  <a:gd name="T28" fmla="*/ 1367 w 1709"/>
                  <a:gd name="T29" fmla="*/ 1670 h 1773"/>
                  <a:gd name="T30" fmla="*/ 1364 w 1709"/>
                  <a:gd name="T31" fmla="*/ 1700 h 1773"/>
                  <a:gd name="T32" fmla="*/ 1363 w 1709"/>
                  <a:gd name="T33" fmla="*/ 1725 h 1773"/>
                  <a:gd name="T34" fmla="*/ 1362 w 1709"/>
                  <a:gd name="T35" fmla="*/ 1746 h 1773"/>
                  <a:gd name="T36" fmla="*/ 1362 w 1709"/>
                  <a:gd name="T37" fmla="*/ 1760 h 1773"/>
                  <a:gd name="T38" fmla="*/ 1362 w 1709"/>
                  <a:gd name="T39" fmla="*/ 1770 h 1773"/>
                  <a:gd name="T40" fmla="*/ 1363 w 1709"/>
                  <a:gd name="T41" fmla="*/ 1773 h 1773"/>
                  <a:gd name="T42" fmla="*/ 0 w 1709"/>
                  <a:gd name="T43" fmla="*/ 1747 h 1773"/>
                  <a:gd name="T44" fmla="*/ 9 w 1709"/>
                  <a:gd name="T45" fmla="*/ 1629 h 1773"/>
                  <a:gd name="T46" fmla="*/ 23 w 1709"/>
                  <a:gd name="T47" fmla="*/ 1516 h 1773"/>
                  <a:gd name="T48" fmla="*/ 42 w 1709"/>
                  <a:gd name="T49" fmla="*/ 1407 h 1773"/>
                  <a:gd name="T50" fmla="*/ 66 w 1709"/>
                  <a:gd name="T51" fmla="*/ 1302 h 1773"/>
                  <a:gd name="T52" fmla="*/ 94 w 1709"/>
                  <a:gd name="T53" fmla="*/ 1202 h 1773"/>
                  <a:gd name="T54" fmla="*/ 125 w 1709"/>
                  <a:gd name="T55" fmla="*/ 1108 h 1773"/>
                  <a:gd name="T56" fmla="*/ 160 w 1709"/>
                  <a:gd name="T57" fmla="*/ 1015 h 1773"/>
                  <a:gd name="T58" fmla="*/ 198 w 1709"/>
                  <a:gd name="T59" fmla="*/ 929 h 1773"/>
                  <a:gd name="T60" fmla="*/ 238 w 1709"/>
                  <a:gd name="T61" fmla="*/ 847 h 1773"/>
                  <a:gd name="T62" fmla="*/ 281 w 1709"/>
                  <a:gd name="T63" fmla="*/ 768 h 1773"/>
                  <a:gd name="T64" fmla="*/ 325 w 1709"/>
                  <a:gd name="T65" fmla="*/ 694 h 1773"/>
                  <a:gd name="T66" fmla="*/ 372 w 1709"/>
                  <a:gd name="T67" fmla="*/ 622 h 1773"/>
                  <a:gd name="T68" fmla="*/ 419 w 1709"/>
                  <a:gd name="T69" fmla="*/ 556 h 1773"/>
                  <a:gd name="T70" fmla="*/ 467 w 1709"/>
                  <a:gd name="T71" fmla="*/ 494 h 1773"/>
                  <a:gd name="T72" fmla="*/ 516 w 1709"/>
                  <a:gd name="T73" fmla="*/ 436 h 1773"/>
                  <a:gd name="T74" fmla="*/ 564 w 1709"/>
                  <a:gd name="T75" fmla="*/ 381 h 1773"/>
                  <a:gd name="T76" fmla="*/ 612 w 1709"/>
                  <a:gd name="T77" fmla="*/ 331 h 1773"/>
                  <a:gd name="T78" fmla="*/ 659 w 1709"/>
                  <a:gd name="T79" fmla="*/ 284 h 1773"/>
                  <a:gd name="T80" fmla="*/ 706 w 1709"/>
                  <a:gd name="T81" fmla="*/ 241 h 1773"/>
                  <a:gd name="T82" fmla="*/ 750 w 1709"/>
                  <a:gd name="T83" fmla="*/ 202 h 1773"/>
                  <a:gd name="T84" fmla="*/ 792 w 1709"/>
                  <a:gd name="T85" fmla="*/ 166 h 1773"/>
                  <a:gd name="T86" fmla="*/ 832 w 1709"/>
                  <a:gd name="T87" fmla="*/ 133 h 1773"/>
                  <a:gd name="T88" fmla="*/ 870 w 1709"/>
                  <a:gd name="T89" fmla="*/ 105 h 1773"/>
                  <a:gd name="T90" fmla="*/ 905 w 1709"/>
                  <a:gd name="T91" fmla="*/ 80 h 1773"/>
                  <a:gd name="T92" fmla="*/ 936 w 1709"/>
                  <a:gd name="T93" fmla="*/ 58 h 1773"/>
                  <a:gd name="T94" fmla="*/ 963 w 1709"/>
                  <a:gd name="T95" fmla="*/ 41 h 1773"/>
                  <a:gd name="T96" fmla="*/ 987 w 1709"/>
                  <a:gd name="T97" fmla="*/ 26 h 1773"/>
                  <a:gd name="T98" fmla="*/ 1006 w 1709"/>
                  <a:gd name="T99" fmla="*/ 14 h 1773"/>
                  <a:gd name="T100" fmla="*/ 1019 w 1709"/>
                  <a:gd name="T101" fmla="*/ 6 h 1773"/>
                  <a:gd name="T102" fmla="*/ 1028 w 1709"/>
                  <a:gd name="T103" fmla="*/ 2 h 1773"/>
                  <a:gd name="T104" fmla="*/ 1031 w 1709"/>
                  <a:gd name="T105" fmla="*/ 0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9" h="1773">
                    <a:moveTo>
                      <a:pt x="1031" y="0"/>
                    </a:moveTo>
                    <a:lnTo>
                      <a:pt x="1709" y="1145"/>
                    </a:lnTo>
                    <a:lnTo>
                      <a:pt x="1653" y="1181"/>
                    </a:lnTo>
                    <a:lnTo>
                      <a:pt x="1604" y="1220"/>
                    </a:lnTo>
                    <a:lnTo>
                      <a:pt x="1560" y="1262"/>
                    </a:lnTo>
                    <a:lnTo>
                      <a:pt x="1521" y="1305"/>
                    </a:lnTo>
                    <a:lnTo>
                      <a:pt x="1488" y="1349"/>
                    </a:lnTo>
                    <a:lnTo>
                      <a:pt x="1459" y="1393"/>
                    </a:lnTo>
                    <a:lnTo>
                      <a:pt x="1436" y="1437"/>
                    </a:lnTo>
                    <a:lnTo>
                      <a:pt x="1416" y="1480"/>
                    </a:lnTo>
                    <a:lnTo>
                      <a:pt x="1401" y="1523"/>
                    </a:lnTo>
                    <a:lnTo>
                      <a:pt x="1388" y="1563"/>
                    </a:lnTo>
                    <a:lnTo>
                      <a:pt x="1379" y="1602"/>
                    </a:lnTo>
                    <a:lnTo>
                      <a:pt x="1372" y="1638"/>
                    </a:lnTo>
                    <a:lnTo>
                      <a:pt x="1367" y="1670"/>
                    </a:lnTo>
                    <a:lnTo>
                      <a:pt x="1364" y="1700"/>
                    </a:lnTo>
                    <a:lnTo>
                      <a:pt x="1363" y="1725"/>
                    </a:lnTo>
                    <a:lnTo>
                      <a:pt x="1362" y="1746"/>
                    </a:lnTo>
                    <a:lnTo>
                      <a:pt x="1362" y="1760"/>
                    </a:lnTo>
                    <a:lnTo>
                      <a:pt x="1362" y="1770"/>
                    </a:lnTo>
                    <a:lnTo>
                      <a:pt x="1363" y="1773"/>
                    </a:lnTo>
                    <a:lnTo>
                      <a:pt x="0" y="1747"/>
                    </a:lnTo>
                    <a:lnTo>
                      <a:pt x="9" y="1629"/>
                    </a:lnTo>
                    <a:lnTo>
                      <a:pt x="23" y="1516"/>
                    </a:lnTo>
                    <a:lnTo>
                      <a:pt x="42" y="1407"/>
                    </a:lnTo>
                    <a:lnTo>
                      <a:pt x="66" y="1302"/>
                    </a:lnTo>
                    <a:lnTo>
                      <a:pt x="94" y="1202"/>
                    </a:lnTo>
                    <a:lnTo>
                      <a:pt x="125" y="1108"/>
                    </a:lnTo>
                    <a:lnTo>
                      <a:pt x="160" y="1015"/>
                    </a:lnTo>
                    <a:lnTo>
                      <a:pt x="198" y="929"/>
                    </a:lnTo>
                    <a:lnTo>
                      <a:pt x="238" y="847"/>
                    </a:lnTo>
                    <a:lnTo>
                      <a:pt x="281" y="768"/>
                    </a:lnTo>
                    <a:lnTo>
                      <a:pt x="325" y="694"/>
                    </a:lnTo>
                    <a:lnTo>
                      <a:pt x="372" y="622"/>
                    </a:lnTo>
                    <a:lnTo>
                      <a:pt x="419" y="556"/>
                    </a:lnTo>
                    <a:lnTo>
                      <a:pt x="467" y="494"/>
                    </a:lnTo>
                    <a:lnTo>
                      <a:pt x="516" y="436"/>
                    </a:lnTo>
                    <a:lnTo>
                      <a:pt x="564" y="381"/>
                    </a:lnTo>
                    <a:lnTo>
                      <a:pt x="612" y="331"/>
                    </a:lnTo>
                    <a:lnTo>
                      <a:pt x="659" y="284"/>
                    </a:lnTo>
                    <a:lnTo>
                      <a:pt x="706" y="241"/>
                    </a:lnTo>
                    <a:lnTo>
                      <a:pt x="750" y="202"/>
                    </a:lnTo>
                    <a:lnTo>
                      <a:pt x="792" y="166"/>
                    </a:lnTo>
                    <a:lnTo>
                      <a:pt x="832" y="133"/>
                    </a:lnTo>
                    <a:lnTo>
                      <a:pt x="870" y="105"/>
                    </a:lnTo>
                    <a:lnTo>
                      <a:pt x="905" y="80"/>
                    </a:lnTo>
                    <a:lnTo>
                      <a:pt x="936" y="58"/>
                    </a:lnTo>
                    <a:lnTo>
                      <a:pt x="963" y="41"/>
                    </a:lnTo>
                    <a:lnTo>
                      <a:pt x="987" y="26"/>
                    </a:lnTo>
                    <a:lnTo>
                      <a:pt x="1006" y="14"/>
                    </a:lnTo>
                    <a:lnTo>
                      <a:pt x="1019" y="6"/>
                    </a:lnTo>
                    <a:lnTo>
                      <a:pt x="1028" y="2"/>
                    </a:lnTo>
                    <a:lnTo>
                      <a:pt x="1031"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7"/>
              <p:cNvSpPr>
                <a:spLocks/>
              </p:cNvSpPr>
              <p:nvPr/>
            </p:nvSpPr>
            <p:spPr bwMode="auto">
              <a:xfrm>
                <a:off x="147638" y="2311400"/>
                <a:ext cx="693738" cy="717550"/>
              </a:xfrm>
              <a:custGeom>
                <a:avLst/>
                <a:gdLst>
                  <a:gd name="T0" fmla="*/ 662 w 1748"/>
                  <a:gd name="T1" fmla="*/ 0 h 1810"/>
                  <a:gd name="T2" fmla="*/ 761 w 1748"/>
                  <a:gd name="T3" fmla="*/ 54 h 1810"/>
                  <a:gd name="T4" fmla="*/ 854 w 1748"/>
                  <a:gd name="T5" fmla="*/ 112 h 1810"/>
                  <a:gd name="T6" fmla="*/ 940 w 1748"/>
                  <a:gd name="T7" fmla="*/ 172 h 1810"/>
                  <a:gd name="T8" fmla="*/ 1020 w 1748"/>
                  <a:gd name="T9" fmla="*/ 235 h 1810"/>
                  <a:gd name="T10" fmla="*/ 1096 w 1748"/>
                  <a:gd name="T11" fmla="*/ 300 h 1810"/>
                  <a:gd name="T12" fmla="*/ 1165 w 1748"/>
                  <a:gd name="T13" fmla="*/ 368 h 1810"/>
                  <a:gd name="T14" fmla="*/ 1230 w 1748"/>
                  <a:gd name="T15" fmla="*/ 436 h 1810"/>
                  <a:gd name="T16" fmla="*/ 1288 w 1748"/>
                  <a:gd name="T17" fmla="*/ 508 h 1810"/>
                  <a:gd name="T18" fmla="*/ 1344 w 1748"/>
                  <a:gd name="T19" fmla="*/ 579 h 1810"/>
                  <a:gd name="T20" fmla="*/ 1394 w 1748"/>
                  <a:gd name="T21" fmla="*/ 652 h 1810"/>
                  <a:gd name="T22" fmla="*/ 1441 w 1748"/>
                  <a:gd name="T23" fmla="*/ 724 h 1810"/>
                  <a:gd name="T24" fmla="*/ 1482 w 1748"/>
                  <a:gd name="T25" fmla="*/ 798 h 1810"/>
                  <a:gd name="T26" fmla="*/ 1520 w 1748"/>
                  <a:gd name="T27" fmla="*/ 871 h 1810"/>
                  <a:gd name="T28" fmla="*/ 1554 w 1748"/>
                  <a:gd name="T29" fmla="*/ 943 h 1810"/>
                  <a:gd name="T30" fmla="*/ 1584 w 1748"/>
                  <a:gd name="T31" fmla="*/ 1015 h 1810"/>
                  <a:gd name="T32" fmla="*/ 1611 w 1748"/>
                  <a:gd name="T33" fmla="*/ 1086 h 1810"/>
                  <a:gd name="T34" fmla="*/ 1635 w 1748"/>
                  <a:gd name="T35" fmla="*/ 1155 h 1810"/>
                  <a:gd name="T36" fmla="*/ 1657 w 1748"/>
                  <a:gd name="T37" fmla="*/ 1222 h 1810"/>
                  <a:gd name="T38" fmla="*/ 1675 w 1748"/>
                  <a:gd name="T39" fmla="*/ 1288 h 1810"/>
                  <a:gd name="T40" fmla="*/ 1689 w 1748"/>
                  <a:gd name="T41" fmla="*/ 1351 h 1810"/>
                  <a:gd name="T42" fmla="*/ 1704 w 1748"/>
                  <a:gd name="T43" fmla="*/ 1412 h 1810"/>
                  <a:gd name="T44" fmla="*/ 1714 w 1748"/>
                  <a:gd name="T45" fmla="*/ 1469 h 1810"/>
                  <a:gd name="T46" fmla="*/ 1723 w 1748"/>
                  <a:gd name="T47" fmla="*/ 1522 h 1810"/>
                  <a:gd name="T48" fmla="*/ 1731 w 1748"/>
                  <a:gd name="T49" fmla="*/ 1573 h 1810"/>
                  <a:gd name="T50" fmla="*/ 1736 w 1748"/>
                  <a:gd name="T51" fmla="*/ 1619 h 1810"/>
                  <a:gd name="T52" fmla="*/ 1740 w 1748"/>
                  <a:gd name="T53" fmla="*/ 1662 h 1810"/>
                  <a:gd name="T54" fmla="*/ 1743 w 1748"/>
                  <a:gd name="T55" fmla="*/ 1698 h 1810"/>
                  <a:gd name="T56" fmla="*/ 1745 w 1748"/>
                  <a:gd name="T57" fmla="*/ 1732 h 1810"/>
                  <a:gd name="T58" fmla="*/ 1747 w 1748"/>
                  <a:gd name="T59" fmla="*/ 1759 h 1810"/>
                  <a:gd name="T60" fmla="*/ 1747 w 1748"/>
                  <a:gd name="T61" fmla="*/ 1781 h 1810"/>
                  <a:gd name="T62" fmla="*/ 1748 w 1748"/>
                  <a:gd name="T63" fmla="*/ 1794 h 1810"/>
                  <a:gd name="T64" fmla="*/ 1748 w 1748"/>
                  <a:gd name="T65" fmla="*/ 1805 h 1810"/>
                  <a:gd name="T66" fmla="*/ 1748 w 1748"/>
                  <a:gd name="T67" fmla="*/ 1807 h 1810"/>
                  <a:gd name="T68" fmla="*/ 1747 w 1748"/>
                  <a:gd name="T69" fmla="*/ 1810 h 1810"/>
                  <a:gd name="T70" fmla="*/ 358 w 1748"/>
                  <a:gd name="T71" fmla="*/ 1810 h 1810"/>
                  <a:gd name="T72" fmla="*/ 356 w 1748"/>
                  <a:gd name="T73" fmla="*/ 1744 h 1810"/>
                  <a:gd name="T74" fmla="*/ 350 w 1748"/>
                  <a:gd name="T75" fmla="*/ 1683 h 1810"/>
                  <a:gd name="T76" fmla="*/ 338 w 1748"/>
                  <a:gd name="T77" fmla="*/ 1624 h 1810"/>
                  <a:gd name="T78" fmla="*/ 322 w 1748"/>
                  <a:gd name="T79" fmla="*/ 1570 h 1810"/>
                  <a:gd name="T80" fmla="*/ 304 w 1748"/>
                  <a:gd name="T81" fmla="*/ 1519 h 1810"/>
                  <a:gd name="T82" fmla="*/ 283 w 1748"/>
                  <a:gd name="T83" fmla="*/ 1473 h 1810"/>
                  <a:gd name="T84" fmla="*/ 260 w 1748"/>
                  <a:gd name="T85" fmla="*/ 1430 h 1810"/>
                  <a:gd name="T86" fmla="*/ 234 w 1748"/>
                  <a:gd name="T87" fmla="*/ 1390 h 1810"/>
                  <a:gd name="T88" fmla="*/ 208 w 1748"/>
                  <a:gd name="T89" fmla="*/ 1353 h 1810"/>
                  <a:gd name="T90" fmla="*/ 181 w 1748"/>
                  <a:gd name="T91" fmla="*/ 1321 h 1810"/>
                  <a:gd name="T92" fmla="*/ 155 w 1748"/>
                  <a:gd name="T93" fmla="*/ 1291 h 1810"/>
                  <a:gd name="T94" fmla="*/ 127 w 1748"/>
                  <a:gd name="T95" fmla="*/ 1266 h 1810"/>
                  <a:gd name="T96" fmla="*/ 102 w 1748"/>
                  <a:gd name="T97" fmla="*/ 1243 h 1810"/>
                  <a:gd name="T98" fmla="*/ 78 w 1748"/>
                  <a:gd name="T99" fmla="*/ 1224 h 1810"/>
                  <a:gd name="T100" fmla="*/ 57 w 1748"/>
                  <a:gd name="T101" fmla="*/ 1208 h 1810"/>
                  <a:gd name="T102" fmla="*/ 37 w 1748"/>
                  <a:gd name="T103" fmla="*/ 1194 h 1810"/>
                  <a:gd name="T104" fmla="*/ 22 w 1748"/>
                  <a:gd name="T105" fmla="*/ 1185 h 1810"/>
                  <a:gd name="T106" fmla="*/ 10 w 1748"/>
                  <a:gd name="T107" fmla="*/ 1177 h 1810"/>
                  <a:gd name="T108" fmla="*/ 2 w 1748"/>
                  <a:gd name="T109" fmla="*/ 1173 h 1810"/>
                  <a:gd name="T110" fmla="*/ 0 w 1748"/>
                  <a:gd name="T111" fmla="*/ 1172 h 1810"/>
                  <a:gd name="T112" fmla="*/ 662 w 1748"/>
                  <a:gd name="T113" fmla="*/ 0 h 1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48" h="1810">
                    <a:moveTo>
                      <a:pt x="662" y="0"/>
                    </a:moveTo>
                    <a:lnTo>
                      <a:pt x="761" y="54"/>
                    </a:lnTo>
                    <a:lnTo>
                      <a:pt x="854" y="112"/>
                    </a:lnTo>
                    <a:lnTo>
                      <a:pt x="940" y="172"/>
                    </a:lnTo>
                    <a:lnTo>
                      <a:pt x="1020" y="235"/>
                    </a:lnTo>
                    <a:lnTo>
                      <a:pt x="1096" y="300"/>
                    </a:lnTo>
                    <a:lnTo>
                      <a:pt x="1165" y="368"/>
                    </a:lnTo>
                    <a:lnTo>
                      <a:pt x="1230" y="436"/>
                    </a:lnTo>
                    <a:lnTo>
                      <a:pt x="1288" y="508"/>
                    </a:lnTo>
                    <a:lnTo>
                      <a:pt x="1344" y="579"/>
                    </a:lnTo>
                    <a:lnTo>
                      <a:pt x="1394" y="652"/>
                    </a:lnTo>
                    <a:lnTo>
                      <a:pt x="1441" y="724"/>
                    </a:lnTo>
                    <a:lnTo>
                      <a:pt x="1482" y="798"/>
                    </a:lnTo>
                    <a:lnTo>
                      <a:pt x="1520" y="871"/>
                    </a:lnTo>
                    <a:lnTo>
                      <a:pt x="1554" y="943"/>
                    </a:lnTo>
                    <a:lnTo>
                      <a:pt x="1584" y="1015"/>
                    </a:lnTo>
                    <a:lnTo>
                      <a:pt x="1611" y="1086"/>
                    </a:lnTo>
                    <a:lnTo>
                      <a:pt x="1635" y="1155"/>
                    </a:lnTo>
                    <a:lnTo>
                      <a:pt x="1657" y="1222"/>
                    </a:lnTo>
                    <a:lnTo>
                      <a:pt x="1675" y="1288"/>
                    </a:lnTo>
                    <a:lnTo>
                      <a:pt x="1689" y="1351"/>
                    </a:lnTo>
                    <a:lnTo>
                      <a:pt x="1704" y="1412"/>
                    </a:lnTo>
                    <a:lnTo>
                      <a:pt x="1714" y="1469"/>
                    </a:lnTo>
                    <a:lnTo>
                      <a:pt x="1723" y="1522"/>
                    </a:lnTo>
                    <a:lnTo>
                      <a:pt x="1731" y="1573"/>
                    </a:lnTo>
                    <a:lnTo>
                      <a:pt x="1736" y="1619"/>
                    </a:lnTo>
                    <a:lnTo>
                      <a:pt x="1740" y="1662"/>
                    </a:lnTo>
                    <a:lnTo>
                      <a:pt x="1743" y="1698"/>
                    </a:lnTo>
                    <a:lnTo>
                      <a:pt x="1745" y="1732"/>
                    </a:lnTo>
                    <a:lnTo>
                      <a:pt x="1747" y="1759"/>
                    </a:lnTo>
                    <a:lnTo>
                      <a:pt x="1747" y="1781"/>
                    </a:lnTo>
                    <a:lnTo>
                      <a:pt x="1748" y="1794"/>
                    </a:lnTo>
                    <a:lnTo>
                      <a:pt x="1748" y="1805"/>
                    </a:lnTo>
                    <a:lnTo>
                      <a:pt x="1748" y="1807"/>
                    </a:lnTo>
                    <a:lnTo>
                      <a:pt x="1747" y="1810"/>
                    </a:lnTo>
                    <a:lnTo>
                      <a:pt x="358" y="1810"/>
                    </a:lnTo>
                    <a:lnTo>
                      <a:pt x="356" y="1744"/>
                    </a:lnTo>
                    <a:lnTo>
                      <a:pt x="350" y="1683"/>
                    </a:lnTo>
                    <a:lnTo>
                      <a:pt x="338" y="1624"/>
                    </a:lnTo>
                    <a:lnTo>
                      <a:pt x="322" y="1570"/>
                    </a:lnTo>
                    <a:lnTo>
                      <a:pt x="304" y="1519"/>
                    </a:lnTo>
                    <a:lnTo>
                      <a:pt x="283" y="1473"/>
                    </a:lnTo>
                    <a:lnTo>
                      <a:pt x="260" y="1430"/>
                    </a:lnTo>
                    <a:lnTo>
                      <a:pt x="234" y="1390"/>
                    </a:lnTo>
                    <a:lnTo>
                      <a:pt x="208" y="1353"/>
                    </a:lnTo>
                    <a:lnTo>
                      <a:pt x="181" y="1321"/>
                    </a:lnTo>
                    <a:lnTo>
                      <a:pt x="155" y="1291"/>
                    </a:lnTo>
                    <a:lnTo>
                      <a:pt x="127" y="1266"/>
                    </a:lnTo>
                    <a:lnTo>
                      <a:pt x="102" y="1243"/>
                    </a:lnTo>
                    <a:lnTo>
                      <a:pt x="78" y="1224"/>
                    </a:lnTo>
                    <a:lnTo>
                      <a:pt x="57" y="1208"/>
                    </a:lnTo>
                    <a:lnTo>
                      <a:pt x="37" y="1194"/>
                    </a:lnTo>
                    <a:lnTo>
                      <a:pt x="22" y="1185"/>
                    </a:lnTo>
                    <a:lnTo>
                      <a:pt x="10" y="1177"/>
                    </a:lnTo>
                    <a:lnTo>
                      <a:pt x="2" y="1173"/>
                    </a:lnTo>
                    <a:lnTo>
                      <a:pt x="0" y="1172"/>
                    </a:lnTo>
                    <a:lnTo>
                      <a:pt x="662"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8"/>
              <p:cNvSpPr>
                <a:spLocks/>
              </p:cNvSpPr>
              <p:nvPr/>
            </p:nvSpPr>
            <p:spPr bwMode="auto">
              <a:xfrm>
                <a:off x="-423863" y="3286125"/>
                <a:ext cx="833438" cy="593725"/>
              </a:xfrm>
              <a:custGeom>
                <a:avLst/>
                <a:gdLst>
                  <a:gd name="T0" fmla="*/ 690 w 2100"/>
                  <a:gd name="T1" fmla="*/ 0 h 1494"/>
                  <a:gd name="T2" fmla="*/ 758 w 2100"/>
                  <a:gd name="T3" fmla="*/ 28 h 1494"/>
                  <a:gd name="T4" fmla="*/ 823 w 2100"/>
                  <a:gd name="T5" fmla="*/ 50 h 1494"/>
                  <a:gd name="T6" fmla="*/ 884 w 2100"/>
                  <a:gd name="T7" fmla="*/ 67 h 1494"/>
                  <a:gd name="T8" fmla="*/ 943 w 2100"/>
                  <a:gd name="T9" fmla="*/ 79 h 1494"/>
                  <a:gd name="T10" fmla="*/ 999 w 2100"/>
                  <a:gd name="T11" fmla="*/ 87 h 1494"/>
                  <a:gd name="T12" fmla="*/ 1052 w 2100"/>
                  <a:gd name="T13" fmla="*/ 89 h 1494"/>
                  <a:gd name="T14" fmla="*/ 1102 w 2100"/>
                  <a:gd name="T15" fmla="*/ 89 h 1494"/>
                  <a:gd name="T16" fmla="*/ 1147 w 2100"/>
                  <a:gd name="T17" fmla="*/ 85 h 1494"/>
                  <a:gd name="T18" fmla="*/ 1189 w 2100"/>
                  <a:gd name="T19" fmla="*/ 79 h 1494"/>
                  <a:gd name="T20" fmla="*/ 1228 w 2100"/>
                  <a:gd name="T21" fmla="*/ 71 h 1494"/>
                  <a:gd name="T22" fmla="*/ 1263 w 2100"/>
                  <a:gd name="T23" fmla="*/ 62 h 1494"/>
                  <a:gd name="T24" fmla="*/ 1294 w 2100"/>
                  <a:gd name="T25" fmla="*/ 52 h 1494"/>
                  <a:gd name="T26" fmla="*/ 1322 w 2100"/>
                  <a:gd name="T27" fmla="*/ 41 h 1494"/>
                  <a:gd name="T28" fmla="*/ 1345 w 2100"/>
                  <a:gd name="T29" fmla="*/ 31 h 1494"/>
                  <a:gd name="T30" fmla="*/ 1365 w 2100"/>
                  <a:gd name="T31" fmla="*/ 21 h 1494"/>
                  <a:gd name="T32" fmla="*/ 1380 w 2100"/>
                  <a:gd name="T33" fmla="*/ 13 h 1494"/>
                  <a:gd name="T34" fmla="*/ 1392 w 2100"/>
                  <a:gd name="T35" fmla="*/ 6 h 1494"/>
                  <a:gd name="T36" fmla="*/ 1398 w 2100"/>
                  <a:gd name="T37" fmla="*/ 1 h 1494"/>
                  <a:gd name="T38" fmla="*/ 1400 w 2100"/>
                  <a:gd name="T39" fmla="*/ 0 h 1494"/>
                  <a:gd name="T40" fmla="*/ 2100 w 2100"/>
                  <a:gd name="T41" fmla="*/ 1203 h 1494"/>
                  <a:gd name="T42" fmla="*/ 2002 w 2100"/>
                  <a:gd name="T43" fmla="*/ 1259 h 1494"/>
                  <a:gd name="T44" fmla="*/ 1906 w 2100"/>
                  <a:gd name="T45" fmla="*/ 1309 h 1494"/>
                  <a:gd name="T46" fmla="*/ 1808 w 2100"/>
                  <a:gd name="T47" fmla="*/ 1351 h 1494"/>
                  <a:gd name="T48" fmla="*/ 1712 w 2100"/>
                  <a:gd name="T49" fmla="*/ 1388 h 1494"/>
                  <a:gd name="T50" fmla="*/ 1617 w 2100"/>
                  <a:gd name="T51" fmla="*/ 1417 h 1494"/>
                  <a:gd name="T52" fmla="*/ 1522 w 2100"/>
                  <a:gd name="T53" fmla="*/ 1442 h 1494"/>
                  <a:gd name="T54" fmla="*/ 1427 w 2100"/>
                  <a:gd name="T55" fmla="*/ 1462 h 1494"/>
                  <a:gd name="T56" fmla="*/ 1335 w 2100"/>
                  <a:gd name="T57" fmla="*/ 1477 h 1494"/>
                  <a:gd name="T58" fmla="*/ 1243 w 2100"/>
                  <a:gd name="T59" fmla="*/ 1486 h 1494"/>
                  <a:gd name="T60" fmla="*/ 1154 w 2100"/>
                  <a:gd name="T61" fmla="*/ 1493 h 1494"/>
                  <a:gd name="T62" fmla="*/ 1066 w 2100"/>
                  <a:gd name="T63" fmla="*/ 1494 h 1494"/>
                  <a:gd name="T64" fmla="*/ 1066 w 2100"/>
                  <a:gd name="T65" fmla="*/ 1494 h 1494"/>
                  <a:gd name="T66" fmla="*/ 980 w 2100"/>
                  <a:gd name="T67" fmla="*/ 1491 h 1494"/>
                  <a:gd name="T68" fmla="*/ 897 w 2100"/>
                  <a:gd name="T69" fmla="*/ 1488 h 1494"/>
                  <a:gd name="T70" fmla="*/ 815 w 2100"/>
                  <a:gd name="T71" fmla="*/ 1478 h 1494"/>
                  <a:gd name="T72" fmla="*/ 737 w 2100"/>
                  <a:gd name="T73" fmla="*/ 1468 h 1494"/>
                  <a:gd name="T74" fmla="*/ 662 w 2100"/>
                  <a:gd name="T75" fmla="*/ 1455 h 1494"/>
                  <a:gd name="T76" fmla="*/ 589 w 2100"/>
                  <a:gd name="T77" fmla="*/ 1441 h 1494"/>
                  <a:gd name="T78" fmla="*/ 520 w 2100"/>
                  <a:gd name="T79" fmla="*/ 1425 h 1494"/>
                  <a:gd name="T80" fmla="*/ 453 w 2100"/>
                  <a:gd name="T81" fmla="*/ 1407 h 1494"/>
                  <a:gd name="T82" fmla="*/ 392 w 2100"/>
                  <a:gd name="T83" fmla="*/ 1389 h 1494"/>
                  <a:gd name="T84" fmla="*/ 333 w 2100"/>
                  <a:gd name="T85" fmla="*/ 1371 h 1494"/>
                  <a:gd name="T86" fmla="*/ 279 w 2100"/>
                  <a:gd name="T87" fmla="*/ 1351 h 1494"/>
                  <a:gd name="T88" fmla="*/ 228 w 2100"/>
                  <a:gd name="T89" fmla="*/ 1333 h 1494"/>
                  <a:gd name="T90" fmla="*/ 182 w 2100"/>
                  <a:gd name="T91" fmla="*/ 1315 h 1494"/>
                  <a:gd name="T92" fmla="*/ 142 w 2100"/>
                  <a:gd name="T93" fmla="*/ 1298 h 1494"/>
                  <a:gd name="T94" fmla="*/ 106 w 2100"/>
                  <a:gd name="T95" fmla="*/ 1281 h 1494"/>
                  <a:gd name="T96" fmla="*/ 74 w 2100"/>
                  <a:gd name="T97" fmla="*/ 1267 h 1494"/>
                  <a:gd name="T98" fmla="*/ 48 w 2100"/>
                  <a:gd name="T99" fmla="*/ 1254 h 1494"/>
                  <a:gd name="T100" fmla="*/ 28 w 2100"/>
                  <a:gd name="T101" fmla="*/ 1244 h 1494"/>
                  <a:gd name="T102" fmla="*/ 12 w 2100"/>
                  <a:gd name="T103" fmla="*/ 1236 h 1494"/>
                  <a:gd name="T104" fmla="*/ 3 w 2100"/>
                  <a:gd name="T105" fmla="*/ 1231 h 1494"/>
                  <a:gd name="T106" fmla="*/ 0 w 2100"/>
                  <a:gd name="T107" fmla="*/ 1229 h 1494"/>
                  <a:gd name="T108" fmla="*/ 690 w 2100"/>
                  <a:gd name="T109" fmla="*/ 0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0" h="1494">
                    <a:moveTo>
                      <a:pt x="690" y="0"/>
                    </a:moveTo>
                    <a:lnTo>
                      <a:pt x="758" y="28"/>
                    </a:lnTo>
                    <a:lnTo>
                      <a:pt x="823" y="50"/>
                    </a:lnTo>
                    <a:lnTo>
                      <a:pt x="884" y="67"/>
                    </a:lnTo>
                    <a:lnTo>
                      <a:pt x="943" y="79"/>
                    </a:lnTo>
                    <a:lnTo>
                      <a:pt x="999" y="87"/>
                    </a:lnTo>
                    <a:lnTo>
                      <a:pt x="1052" y="89"/>
                    </a:lnTo>
                    <a:lnTo>
                      <a:pt x="1102" y="89"/>
                    </a:lnTo>
                    <a:lnTo>
                      <a:pt x="1147" y="85"/>
                    </a:lnTo>
                    <a:lnTo>
                      <a:pt x="1189" y="79"/>
                    </a:lnTo>
                    <a:lnTo>
                      <a:pt x="1228" y="71"/>
                    </a:lnTo>
                    <a:lnTo>
                      <a:pt x="1263" y="62"/>
                    </a:lnTo>
                    <a:lnTo>
                      <a:pt x="1294" y="52"/>
                    </a:lnTo>
                    <a:lnTo>
                      <a:pt x="1322" y="41"/>
                    </a:lnTo>
                    <a:lnTo>
                      <a:pt x="1345" y="31"/>
                    </a:lnTo>
                    <a:lnTo>
                      <a:pt x="1365" y="21"/>
                    </a:lnTo>
                    <a:lnTo>
                      <a:pt x="1380" y="13"/>
                    </a:lnTo>
                    <a:lnTo>
                      <a:pt x="1392" y="6"/>
                    </a:lnTo>
                    <a:lnTo>
                      <a:pt x="1398" y="1"/>
                    </a:lnTo>
                    <a:lnTo>
                      <a:pt x="1400" y="0"/>
                    </a:lnTo>
                    <a:lnTo>
                      <a:pt x="2100" y="1203"/>
                    </a:lnTo>
                    <a:lnTo>
                      <a:pt x="2002" y="1259"/>
                    </a:lnTo>
                    <a:lnTo>
                      <a:pt x="1906" y="1309"/>
                    </a:lnTo>
                    <a:lnTo>
                      <a:pt x="1808" y="1351"/>
                    </a:lnTo>
                    <a:lnTo>
                      <a:pt x="1712" y="1388"/>
                    </a:lnTo>
                    <a:lnTo>
                      <a:pt x="1617" y="1417"/>
                    </a:lnTo>
                    <a:lnTo>
                      <a:pt x="1522" y="1442"/>
                    </a:lnTo>
                    <a:lnTo>
                      <a:pt x="1427" y="1462"/>
                    </a:lnTo>
                    <a:lnTo>
                      <a:pt x="1335" y="1477"/>
                    </a:lnTo>
                    <a:lnTo>
                      <a:pt x="1243" y="1486"/>
                    </a:lnTo>
                    <a:lnTo>
                      <a:pt x="1154" y="1493"/>
                    </a:lnTo>
                    <a:lnTo>
                      <a:pt x="1066" y="1494"/>
                    </a:lnTo>
                    <a:lnTo>
                      <a:pt x="1066" y="1494"/>
                    </a:lnTo>
                    <a:lnTo>
                      <a:pt x="980" y="1491"/>
                    </a:lnTo>
                    <a:lnTo>
                      <a:pt x="897" y="1488"/>
                    </a:lnTo>
                    <a:lnTo>
                      <a:pt x="815" y="1478"/>
                    </a:lnTo>
                    <a:lnTo>
                      <a:pt x="737" y="1468"/>
                    </a:lnTo>
                    <a:lnTo>
                      <a:pt x="662" y="1455"/>
                    </a:lnTo>
                    <a:lnTo>
                      <a:pt x="589" y="1441"/>
                    </a:lnTo>
                    <a:lnTo>
                      <a:pt x="520" y="1425"/>
                    </a:lnTo>
                    <a:lnTo>
                      <a:pt x="453" y="1407"/>
                    </a:lnTo>
                    <a:lnTo>
                      <a:pt x="392" y="1389"/>
                    </a:lnTo>
                    <a:lnTo>
                      <a:pt x="333" y="1371"/>
                    </a:lnTo>
                    <a:lnTo>
                      <a:pt x="279" y="1351"/>
                    </a:lnTo>
                    <a:lnTo>
                      <a:pt x="228" y="1333"/>
                    </a:lnTo>
                    <a:lnTo>
                      <a:pt x="182" y="1315"/>
                    </a:lnTo>
                    <a:lnTo>
                      <a:pt x="142" y="1298"/>
                    </a:lnTo>
                    <a:lnTo>
                      <a:pt x="106" y="1281"/>
                    </a:lnTo>
                    <a:lnTo>
                      <a:pt x="74" y="1267"/>
                    </a:lnTo>
                    <a:lnTo>
                      <a:pt x="48" y="1254"/>
                    </a:lnTo>
                    <a:lnTo>
                      <a:pt x="28" y="1244"/>
                    </a:lnTo>
                    <a:lnTo>
                      <a:pt x="12" y="1236"/>
                    </a:lnTo>
                    <a:lnTo>
                      <a:pt x="3" y="1231"/>
                    </a:lnTo>
                    <a:lnTo>
                      <a:pt x="0" y="1229"/>
                    </a:lnTo>
                    <a:lnTo>
                      <a:pt x="690"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p:cNvSpPr>
                <a:spLocks/>
              </p:cNvSpPr>
              <p:nvPr/>
            </p:nvSpPr>
            <p:spPr bwMode="auto">
              <a:xfrm>
                <a:off x="-239712" y="2798674"/>
                <a:ext cx="466724" cy="465228"/>
              </a:xfrm>
              <a:custGeom>
                <a:avLst/>
                <a:gdLst>
                  <a:gd name="T0" fmla="*/ 626 w 1251"/>
                  <a:gd name="T1" fmla="*/ 0 h 1247"/>
                  <a:gd name="T2" fmla="*/ 694 w 1251"/>
                  <a:gd name="T3" fmla="*/ 4 h 1247"/>
                  <a:gd name="T4" fmla="*/ 760 w 1251"/>
                  <a:gd name="T5" fmla="*/ 14 h 1247"/>
                  <a:gd name="T6" fmla="*/ 823 w 1251"/>
                  <a:gd name="T7" fmla="*/ 32 h 1247"/>
                  <a:gd name="T8" fmla="*/ 884 w 1251"/>
                  <a:gd name="T9" fmla="*/ 56 h 1247"/>
                  <a:gd name="T10" fmla="*/ 941 w 1251"/>
                  <a:gd name="T11" fmla="*/ 86 h 1247"/>
                  <a:gd name="T12" fmla="*/ 995 w 1251"/>
                  <a:gd name="T13" fmla="*/ 121 h 1247"/>
                  <a:gd name="T14" fmla="*/ 1044 w 1251"/>
                  <a:gd name="T15" fmla="*/ 161 h 1247"/>
                  <a:gd name="T16" fmla="*/ 1090 w 1251"/>
                  <a:gd name="T17" fmla="*/ 206 h 1247"/>
                  <a:gd name="T18" fmla="*/ 1130 w 1251"/>
                  <a:gd name="T19" fmla="*/ 256 h 1247"/>
                  <a:gd name="T20" fmla="*/ 1165 w 1251"/>
                  <a:gd name="T21" fmla="*/ 309 h 1247"/>
                  <a:gd name="T22" fmla="*/ 1195 w 1251"/>
                  <a:gd name="T23" fmla="*/ 366 h 1247"/>
                  <a:gd name="T24" fmla="*/ 1219 w 1251"/>
                  <a:gd name="T25" fmla="*/ 427 h 1247"/>
                  <a:gd name="T26" fmla="*/ 1237 w 1251"/>
                  <a:gd name="T27" fmla="*/ 490 h 1247"/>
                  <a:gd name="T28" fmla="*/ 1247 w 1251"/>
                  <a:gd name="T29" fmla="*/ 555 h 1247"/>
                  <a:gd name="T30" fmla="*/ 1251 w 1251"/>
                  <a:gd name="T31" fmla="*/ 624 h 1247"/>
                  <a:gd name="T32" fmla="*/ 1247 w 1251"/>
                  <a:gd name="T33" fmla="*/ 691 h 1247"/>
                  <a:gd name="T34" fmla="*/ 1237 w 1251"/>
                  <a:gd name="T35" fmla="*/ 758 h 1247"/>
                  <a:gd name="T36" fmla="*/ 1219 w 1251"/>
                  <a:gd name="T37" fmla="*/ 820 h 1247"/>
                  <a:gd name="T38" fmla="*/ 1195 w 1251"/>
                  <a:gd name="T39" fmla="*/ 881 h 1247"/>
                  <a:gd name="T40" fmla="*/ 1165 w 1251"/>
                  <a:gd name="T41" fmla="*/ 938 h 1247"/>
                  <a:gd name="T42" fmla="*/ 1130 w 1251"/>
                  <a:gd name="T43" fmla="*/ 991 h 1247"/>
                  <a:gd name="T44" fmla="*/ 1090 w 1251"/>
                  <a:gd name="T45" fmla="*/ 1040 h 1247"/>
                  <a:gd name="T46" fmla="*/ 1044 w 1251"/>
                  <a:gd name="T47" fmla="*/ 1086 h 1247"/>
                  <a:gd name="T48" fmla="*/ 995 w 1251"/>
                  <a:gd name="T49" fmla="*/ 1126 h 1247"/>
                  <a:gd name="T50" fmla="*/ 941 w 1251"/>
                  <a:gd name="T51" fmla="*/ 1161 h 1247"/>
                  <a:gd name="T52" fmla="*/ 884 w 1251"/>
                  <a:gd name="T53" fmla="*/ 1191 h 1247"/>
                  <a:gd name="T54" fmla="*/ 823 w 1251"/>
                  <a:gd name="T55" fmla="*/ 1214 h 1247"/>
                  <a:gd name="T56" fmla="*/ 760 w 1251"/>
                  <a:gd name="T57" fmla="*/ 1232 h 1247"/>
                  <a:gd name="T58" fmla="*/ 694 w 1251"/>
                  <a:gd name="T59" fmla="*/ 1243 h 1247"/>
                  <a:gd name="T60" fmla="*/ 626 w 1251"/>
                  <a:gd name="T61" fmla="*/ 1247 h 1247"/>
                  <a:gd name="T62" fmla="*/ 557 w 1251"/>
                  <a:gd name="T63" fmla="*/ 1243 h 1247"/>
                  <a:gd name="T64" fmla="*/ 492 w 1251"/>
                  <a:gd name="T65" fmla="*/ 1232 h 1247"/>
                  <a:gd name="T66" fmla="*/ 429 w 1251"/>
                  <a:gd name="T67" fmla="*/ 1214 h 1247"/>
                  <a:gd name="T68" fmla="*/ 367 w 1251"/>
                  <a:gd name="T69" fmla="*/ 1191 h 1247"/>
                  <a:gd name="T70" fmla="*/ 310 w 1251"/>
                  <a:gd name="T71" fmla="*/ 1161 h 1247"/>
                  <a:gd name="T72" fmla="*/ 257 w 1251"/>
                  <a:gd name="T73" fmla="*/ 1126 h 1247"/>
                  <a:gd name="T74" fmla="*/ 207 w 1251"/>
                  <a:gd name="T75" fmla="*/ 1086 h 1247"/>
                  <a:gd name="T76" fmla="*/ 162 w 1251"/>
                  <a:gd name="T77" fmla="*/ 1040 h 1247"/>
                  <a:gd name="T78" fmla="*/ 121 w 1251"/>
                  <a:gd name="T79" fmla="*/ 991 h 1247"/>
                  <a:gd name="T80" fmla="*/ 86 w 1251"/>
                  <a:gd name="T81" fmla="*/ 938 h 1247"/>
                  <a:gd name="T82" fmla="*/ 56 w 1251"/>
                  <a:gd name="T83" fmla="*/ 881 h 1247"/>
                  <a:gd name="T84" fmla="*/ 33 w 1251"/>
                  <a:gd name="T85" fmla="*/ 820 h 1247"/>
                  <a:gd name="T86" fmla="*/ 16 w 1251"/>
                  <a:gd name="T87" fmla="*/ 758 h 1247"/>
                  <a:gd name="T88" fmla="*/ 4 w 1251"/>
                  <a:gd name="T89" fmla="*/ 691 h 1247"/>
                  <a:gd name="T90" fmla="*/ 0 w 1251"/>
                  <a:gd name="T91" fmla="*/ 624 h 1247"/>
                  <a:gd name="T92" fmla="*/ 4 w 1251"/>
                  <a:gd name="T93" fmla="*/ 555 h 1247"/>
                  <a:gd name="T94" fmla="*/ 16 w 1251"/>
                  <a:gd name="T95" fmla="*/ 490 h 1247"/>
                  <a:gd name="T96" fmla="*/ 33 w 1251"/>
                  <a:gd name="T97" fmla="*/ 427 h 1247"/>
                  <a:gd name="T98" fmla="*/ 56 w 1251"/>
                  <a:gd name="T99" fmla="*/ 366 h 1247"/>
                  <a:gd name="T100" fmla="*/ 86 w 1251"/>
                  <a:gd name="T101" fmla="*/ 309 h 1247"/>
                  <a:gd name="T102" fmla="*/ 121 w 1251"/>
                  <a:gd name="T103" fmla="*/ 256 h 1247"/>
                  <a:gd name="T104" fmla="*/ 162 w 1251"/>
                  <a:gd name="T105" fmla="*/ 206 h 1247"/>
                  <a:gd name="T106" fmla="*/ 207 w 1251"/>
                  <a:gd name="T107" fmla="*/ 161 h 1247"/>
                  <a:gd name="T108" fmla="*/ 257 w 1251"/>
                  <a:gd name="T109" fmla="*/ 121 h 1247"/>
                  <a:gd name="T110" fmla="*/ 310 w 1251"/>
                  <a:gd name="T111" fmla="*/ 86 h 1247"/>
                  <a:gd name="T112" fmla="*/ 367 w 1251"/>
                  <a:gd name="T113" fmla="*/ 56 h 1247"/>
                  <a:gd name="T114" fmla="*/ 429 w 1251"/>
                  <a:gd name="T115" fmla="*/ 32 h 1247"/>
                  <a:gd name="T116" fmla="*/ 492 w 1251"/>
                  <a:gd name="T117" fmla="*/ 14 h 1247"/>
                  <a:gd name="T118" fmla="*/ 557 w 1251"/>
                  <a:gd name="T119" fmla="*/ 4 h 1247"/>
                  <a:gd name="T120" fmla="*/ 626 w 1251"/>
                  <a:gd name="T12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1" h="1247">
                    <a:moveTo>
                      <a:pt x="626" y="0"/>
                    </a:moveTo>
                    <a:lnTo>
                      <a:pt x="694" y="4"/>
                    </a:lnTo>
                    <a:lnTo>
                      <a:pt x="760" y="14"/>
                    </a:lnTo>
                    <a:lnTo>
                      <a:pt x="823" y="32"/>
                    </a:lnTo>
                    <a:lnTo>
                      <a:pt x="884" y="56"/>
                    </a:lnTo>
                    <a:lnTo>
                      <a:pt x="941" y="86"/>
                    </a:lnTo>
                    <a:lnTo>
                      <a:pt x="995" y="121"/>
                    </a:lnTo>
                    <a:lnTo>
                      <a:pt x="1044" y="161"/>
                    </a:lnTo>
                    <a:lnTo>
                      <a:pt x="1090" y="206"/>
                    </a:lnTo>
                    <a:lnTo>
                      <a:pt x="1130" y="256"/>
                    </a:lnTo>
                    <a:lnTo>
                      <a:pt x="1165" y="309"/>
                    </a:lnTo>
                    <a:lnTo>
                      <a:pt x="1195" y="366"/>
                    </a:lnTo>
                    <a:lnTo>
                      <a:pt x="1219" y="427"/>
                    </a:lnTo>
                    <a:lnTo>
                      <a:pt x="1237" y="490"/>
                    </a:lnTo>
                    <a:lnTo>
                      <a:pt x="1247" y="555"/>
                    </a:lnTo>
                    <a:lnTo>
                      <a:pt x="1251" y="624"/>
                    </a:lnTo>
                    <a:lnTo>
                      <a:pt x="1247" y="691"/>
                    </a:lnTo>
                    <a:lnTo>
                      <a:pt x="1237" y="758"/>
                    </a:lnTo>
                    <a:lnTo>
                      <a:pt x="1219" y="820"/>
                    </a:lnTo>
                    <a:lnTo>
                      <a:pt x="1195" y="881"/>
                    </a:lnTo>
                    <a:lnTo>
                      <a:pt x="1165" y="938"/>
                    </a:lnTo>
                    <a:lnTo>
                      <a:pt x="1130" y="991"/>
                    </a:lnTo>
                    <a:lnTo>
                      <a:pt x="1090" y="1040"/>
                    </a:lnTo>
                    <a:lnTo>
                      <a:pt x="1044" y="1086"/>
                    </a:lnTo>
                    <a:lnTo>
                      <a:pt x="995" y="1126"/>
                    </a:lnTo>
                    <a:lnTo>
                      <a:pt x="941" y="1161"/>
                    </a:lnTo>
                    <a:lnTo>
                      <a:pt x="884" y="1191"/>
                    </a:lnTo>
                    <a:lnTo>
                      <a:pt x="823" y="1214"/>
                    </a:lnTo>
                    <a:lnTo>
                      <a:pt x="760" y="1232"/>
                    </a:lnTo>
                    <a:lnTo>
                      <a:pt x="694" y="1243"/>
                    </a:lnTo>
                    <a:lnTo>
                      <a:pt x="626" y="1247"/>
                    </a:lnTo>
                    <a:lnTo>
                      <a:pt x="557" y="1243"/>
                    </a:lnTo>
                    <a:lnTo>
                      <a:pt x="492" y="1232"/>
                    </a:lnTo>
                    <a:lnTo>
                      <a:pt x="429" y="1214"/>
                    </a:lnTo>
                    <a:lnTo>
                      <a:pt x="367" y="1191"/>
                    </a:lnTo>
                    <a:lnTo>
                      <a:pt x="310" y="1161"/>
                    </a:lnTo>
                    <a:lnTo>
                      <a:pt x="257" y="1126"/>
                    </a:lnTo>
                    <a:lnTo>
                      <a:pt x="207" y="1086"/>
                    </a:lnTo>
                    <a:lnTo>
                      <a:pt x="162" y="1040"/>
                    </a:lnTo>
                    <a:lnTo>
                      <a:pt x="121" y="991"/>
                    </a:lnTo>
                    <a:lnTo>
                      <a:pt x="86" y="938"/>
                    </a:lnTo>
                    <a:lnTo>
                      <a:pt x="56" y="881"/>
                    </a:lnTo>
                    <a:lnTo>
                      <a:pt x="33" y="820"/>
                    </a:lnTo>
                    <a:lnTo>
                      <a:pt x="16" y="758"/>
                    </a:lnTo>
                    <a:lnTo>
                      <a:pt x="4" y="691"/>
                    </a:lnTo>
                    <a:lnTo>
                      <a:pt x="0" y="624"/>
                    </a:lnTo>
                    <a:lnTo>
                      <a:pt x="4" y="555"/>
                    </a:lnTo>
                    <a:lnTo>
                      <a:pt x="16" y="490"/>
                    </a:lnTo>
                    <a:lnTo>
                      <a:pt x="33" y="427"/>
                    </a:lnTo>
                    <a:lnTo>
                      <a:pt x="56" y="366"/>
                    </a:lnTo>
                    <a:lnTo>
                      <a:pt x="86" y="309"/>
                    </a:lnTo>
                    <a:lnTo>
                      <a:pt x="121" y="256"/>
                    </a:lnTo>
                    <a:lnTo>
                      <a:pt x="162" y="206"/>
                    </a:lnTo>
                    <a:lnTo>
                      <a:pt x="207" y="161"/>
                    </a:lnTo>
                    <a:lnTo>
                      <a:pt x="257" y="121"/>
                    </a:lnTo>
                    <a:lnTo>
                      <a:pt x="310" y="86"/>
                    </a:lnTo>
                    <a:lnTo>
                      <a:pt x="367" y="56"/>
                    </a:lnTo>
                    <a:lnTo>
                      <a:pt x="429" y="32"/>
                    </a:lnTo>
                    <a:lnTo>
                      <a:pt x="492" y="14"/>
                    </a:lnTo>
                    <a:lnTo>
                      <a:pt x="557" y="4"/>
                    </a:lnTo>
                    <a:lnTo>
                      <a:pt x="626" y="0"/>
                    </a:lnTo>
                    <a:close/>
                  </a:path>
                </a:pathLst>
              </a:custGeom>
              <a:solidFill>
                <a:schemeClr val="accent5"/>
              </a:solidFill>
              <a:ln w="0">
                <a:solidFill>
                  <a:srgbClr val="E91B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4" name="Straight Arrow Connector 23"/>
            <p:cNvCxnSpPr/>
            <p:nvPr/>
          </p:nvCxnSpPr>
          <p:spPr>
            <a:xfrm flipH="1">
              <a:off x="2050473" y="5424710"/>
              <a:ext cx="3387708" cy="0"/>
            </a:xfrm>
            <a:prstGeom prst="straightConnector1">
              <a:avLst/>
            </a:prstGeom>
            <a:ln w="571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44429" y="4757395"/>
              <a:ext cx="1320800" cy="615553"/>
            </a:xfrm>
            <a:prstGeom prst="rect">
              <a:avLst/>
            </a:prstGeom>
            <a:noFill/>
          </p:spPr>
          <p:txBody>
            <a:bodyPr wrap="square" lIns="0" tIns="0" rIns="0" bIns="0" rtlCol="0">
              <a:spAutoFit/>
            </a:bodyPr>
            <a:lstStyle/>
            <a:p>
              <a:r>
                <a:rPr lang="en-US" sz="2000" dirty="0">
                  <a:solidFill>
                    <a:schemeClr val="tx1">
                      <a:lumMod val="90000"/>
                      <a:lumOff val="10000"/>
                      <a:alpha val="99000"/>
                    </a:schemeClr>
                  </a:solidFill>
                </a:rPr>
                <a:t>Who is TestVM2?</a:t>
              </a:r>
            </a:p>
          </p:txBody>
        </p:sp>
      </p:grpSp>
      <p:sp>
        <p:nvSpPr>
          <p:cNvPr id="29" name="Multiply 28"/>
          <p:cNvSpPr/>
          <p:nvPr/>
        </p:nvSpPr>
        <p:spPr bwMode="auto">
          <a:xfrm>
            <a:off x="3378561" y="5058059"/>
            <a:ext cx="731532" cy="731532"/>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5" name="Straight Arrow Connector 24"/>
          <p:cNvCxnSpPr/>
          <p:nvPr/>
        </p:nvCxnSpPr>
        <p:spPr>
          <a:xfrm>
            <a:off x="4926845" y="3630307"/>
            <a:ext cx="859809" cy="1333271"/>
          </a:xfrm>
          <a:prstGeom prst="straightConnector1">
            <a:avLst/>
          </a:prstGeom>
          <a:ln w="57150">
            <a:solidFill>
              <a:schemeClr val="bg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202687" y="2921343"/>
            <a:ext cx="1783457" cy="0"/>
          </a:xfrm>
          <a:prstGeom prst="straightConnector1">
            <a:avLst/>
          </a:prstGeom>
          <a:ln w="57150">
            <a:solidFill>
              <a:schemeClr val="bg1"/>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31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9"/>
                                        </p:tgtEl>
                                      </p:cBhvr>
                                    </p:animEffect>
                                    <p:set>
                                      <p:cBhvr>
                                        <p:cTn id="53"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29" grpId="0" animBg="1"/>
      <p:bldP spid="29"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 xsi:nil="true"/>
    <Scenario xmlns="f847e7ad-bfae-49c8-aedd-39ec05321f40" xsi:nil="true"/>
    <Document_x0020_Owner xmlns="f847e7ad-bfae-49c8-aedd-39ec05321f40">
      <UserInfo>
        <DisplayName>Kasper Wu (Advaiya, Inc)</DisplayName>
        <AccountId>207</AccountId>
        <AccountType/>
      </UserInfo>
    </Document_x0020_Owner>
    <Capability_x002f_Product xmlns="f847e7ad-bfae-49c8-aedd-39ec05321f40">20</Capability_x002f_Product>
    <Workstream xmlns="f847e7ad-bfae-49c8-aedd-39ec05321f40">12</Workstream>
    <Source xmlns="f847e7ad-bfae-49c8-aedd-39ec05321f40">5</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3D78-41CD-4031-A456-FDE82277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8C7590-4838-4FDD-B304-651D11FD2E08}">
  <ds:schemaRefs>
    <ds:schemaRef ds:uri="http://schemas.microsoft.com/office/2006/metadata/properties"/>
    <ds:schemaRef ds:uri="f847e7ad-bfae-49c8-aedd-39ec05321f40"/>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1406B869-0A3B-4A48-80EE-77CB3C7BF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649</TotalTime>
  <Words>1736</Words>
  <Application>Microsoft Office PowerPoint</Application>
  <PresentationFormat>Custom</PresentationFormat>
  <Paragraphs>477</Paragraphs>
  <Slides>33</Slides>
  <Notes>6</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MS1444_Windows Azure Template 16x9_r08b</vt:lpstr>
      <vt:lpstr>White with Consolas font for code slides</vt:lpstr>
      <vt:lpstr>1_MS1444_Windows Azure Template 16x9_r08b</vt:lpstr>
      <vt:lpstr>Windows Azure Virtual Networks</vt:lpstr>
      <vt:lpstr>Agenda</vt:lpstr>
      <vt:lpstr>Overview: Connectivity in Azure</vt:lpstr>
      <vt:lpstr>Use Any IP Protocol in a Deployment</vt:lpstr>
      <vt:lpstr>Use Any IP Protocol in a Deployment</vt:lpstr>
      <vt:lpstr>Port Forwarding</vt:lpstr>
      <vt:lpstr>Load Balancer: Default Health Probe</vt:lpstr>
      <vt:lpstr>Load Balancer: Custom Health Probe</vt:lpstr>
      <vt:lpstr>Windows Azure provided DNS</vt:lpstr>
      <vt:lpstr>DNS Scenarios</vt:lpstr>
      <vt:lpstr>Windows Azure Connectivity Options</vt:lpstr>
      <vt:lpstr>Windows Azure Virtual Networks</vt:lpstr>
      <vt:lpstr>The “virtual” branch office</vt:lpstr>
      <vt:lpstr>Virtual Network Features</vt:lpstr>
      <vt:lpstr>Example: Contoso’s Deployment</vt:lpstr>
      <vt:lpstr>PowerPoint Presentation</vt:lpstr>
      <vt:lpstr>Virtual Network Scenarios</vt:lpstr>
      <vt:lpstr>Application Migration</vt:lpstr>
      <vt:lpstr>Monitoring</vt:lpstr>
      <vt:lpstr>SharePoint in Windows Azure</vt:lpstr>
      <vt:lpstr>Mixed Mode with VNet</vt:lpstr>
      <vt:lpstr>Hosting Multiple Customers with Overlapping Address Spaces</vt:lpstr>
      <vt:lpstr>PowerPoint Presentation</vt:lpstr>
      <vt:lpstr>Configuring Virtual Networks</vt:lpstr>
      <vt:lpstr>Portal Experience, APIs and Service Models</vt:lpstr>
      <vt:lpstr>Setting up Virtual Networks</vt:lpstr>
      <vt:lpstr>PowerPoint Presentation</vt:lpstr>
      <vt:lpstr>Supported VPN Device List</vt:lpstr>
      <vt:lpstr>Note on GW redundancy and availability</vt:lpstr>
      <vt:lpstr>Limits (for V1 release)</vt:lpstr>
      <vt:lpstr>Limitations of V1 offering</vt:lpstr>
      <vt:lpstr>The Differences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Ganesh Srinivasan</dc:creator>
  <dc:description>Template: Greg Flowers, Artitudes Design
Formatting:
Event Date:
Event Location:
Audience Type:</dc:description>
  <cp:lastModifiedBy>Michael Washam</cp:lastModifiedBy>
  <cp:revision>107</cp:revision>
  <dcterms:created xsi:type="dcterms:W3CDTF">2012-02-06T18:28:07Z</dcterms:created>
  <dcterms:modified xsi:type="dcterms:W3CDTF">2012-06-14T19:45:05Z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