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3"/>
  </p:notesMasterIdLst>
  <p:handoutMasterIdLst>
    <p:handoutMasterId r:id="rId34"/>
  </p:handoutMasterIdLst>
  <p:sldIdLst>
    <p:sldId id="443" r:id="rId6"/>
    <p:sldId id="447" r:id="rId7"/>
    <p:sldId id="448" r:id="rId8"/>
    <p:sldId id="449" r:id="rId9"/>
    <p:sldId id="450" r:id="rId10"/>
    <p:sldId id="452" r:id="rId11"/>
    <p:sldId id="460" r:id="rId12"/>
    <p:sldId id="461" r:id="rId13"/>
    <p:sldId id="462" r:id="rId14"/>
    <p:sldId id="453" r:id="rId15"/>
    <p:sldId id="454" r:id="rId16"/>
    <p:sldId id="455" r:id="rId17"/>
    <p:sldId id="456" r:id="rId18"/>
    <p:sldId id="457" r:id="rId19"/>
    <p:sldId id="458" r:id="rId20"/>
    <p:sldId id="459" r:id="rId21"/>
    <p:sldId id="464" r:id="rId22"/>
    <p:sldId id="466" r:id="rId23"/>
    <p:sldId id="473" r:id="rId24"/>
    <p:sldId id="471" r:id="rId25"/>
    <p:sldId id="474" r:id="rId26"/>
    <p:sldId id="472" r:id="rId27"/>
    <p:sldId id="470" r:id="rId28"/>
    <p:sldId id="467" r:id="rId29"/>
    <p:sldId id="468" r:id="rId30"/>
    <p:sldId id="469" r:id="rId31"/>
    <p:sldId id="463"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8184" autoAdjust="0"/>
  </p:normalViewPr>
  <p:slideViewPr>
    <p:cSldViewPr snapToGrid="0">
      <p:cViewPr varScale="1">
        <p:scale>
          <a:sx n="81" d="100"/>
          <a:sy n="81" d="100"/>
        </p:scale>
        <p:origin x="-366" y="-84"/>
      </p:cViewPr>
      <p:guideLst>
        <p:guide orient="horz" pos="144"/>
        <p:guide orient="horz" pos="1200"/>
        <p:guide orient="horz" pos="2393"/>
        <p:guide orient="horz" pos="3926"/>
        <p:guide orient="horz" pos="1454"/>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pPr>
                <a:defRPr/>
              </a:pPr>
              <a:t>5/22/2012 8:59 PM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pPr>
                <a:defRPr/>
              </a:pPr>
              <a:t>4</a:t>
            </a:fld>
            <a:endParaRPr lang="en-US"/>
          </a:p>
        </p:txBody>
      </p:sp>
    </p:spTree>
    <p:extLst>
      <p:ext uri="{BB962C8B-B14F-4D97-AF65-F5344CB8AC3E}">
        <p14:creationId xmlns:p14="http://schemas.microsoft.com/office/powerpoint/2010/main" val="299114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solidFill>
                  <a:prstClr val="black"/>
                </a:solidFill>
              </a:rPr>
              <a:pPr>
                <a:defRPr/>
              </a:pPr>
              <a:t>5/22/2012 8:59 PM</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©2005 Microsoft Corporation. All rights reserved.</a:t>
            </a:r>
          </a:p>
          <a:p>
            <a:pPr>
              <a:defRPr/>
            </a:pPr>
            <a:r>
              <a:rPr lang="en-US" smtClean="0">
                <a:solidFill>
                  <a:prstClr val="black"/>
                </a:solidFill>
              </a:rPr>
              <a:t>This presentation is for informational purposes only. Microsoft makes no warranties, express or implied, in this summary.</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246068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 single virtual-network is bounded by an affinity group</a:t>
            </a:r>
          </a:p>
          <a:p>
            <a:pPr marL="628650" lvl="1" indent="-171450">
              <a:buFont typeface="Arial" pitchFamily="34" charset="0"/>
              <a:buChar char="•"/>
            </a:pPr>
            <a:r>
              <a:rPr lang="en-US" dirty="0" smtClean="0"/>
              <a:t>an affinity-group allows you to hint</a:t>
            </a:r>
            <a:r>
              <a:rPr lang="en-US" baseline="0" dirty="0" smtClean="0"/>
              <a:t> to Azure that machines within the same group expect high-speed communication</a:t>
            </a:r>
            <a:endParaRPr lang="en-US" dirty="0"/>
          </a:p>
        </p:txBody>
      </p:sp>
      <p:sp>
        <p:nvSpPr>
          <p:cNvPr id="4" name="Slide Number Placeholder 3"/>
          <p:cNvSpPr>
            <a:spLocks noGrp="1"/>
          </p:cNvSpPr>
          <p:nvPr>
            <p:ph type="sldNum" sz="quarter" idx="10"/>
          </p:nvPr>
        </p:nvSpPr>
        <p:spPr/>
        <p:txBody>
          <a:bodyPr/>
          <a:lstStyle/>
          <a:p>
            <a:fld id="{02BD95F3-EB49-476D-9D97-7903261B4B9A}" type="slidenum">
              <a:rPr lang="en-US" smtClean="0"/>
              <a:t>16</a:t>
            </a:fld>
            <a:endParaRPr lang="en-US"/>
          </a:p>
        </p:txBody>
      </p:sp>
    </p:spTree>
    <p:extLst>
      <p:ext uri="{BB962C8B-B14F-4D97-AF65-F5344CB8AC3E}">
        <p14:creationId xmlns:p14="http://schemas.microsoft.com/office/powerpoint/2010/main" val="193376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898036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2" cy="1865126"/>
          </a:xfrm>
        </p:spPr>
        <p:txBody>
          <a:bodyPr/>
          <a:lstStyle>
            <a:lvl1pPr>
              <a:defRPr>
                <a:effectLst>
                  <a:outerShdw blurRad="38100" dist="38100" dir="2700000" algn="tl">
                    <a:srgbClr val="000000">
                      <a:alpha val="43137"/>
                    </a:srgbClr>
                  </a:outerShdw>
                </a:effectLst>
              </a:defRPr>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6FB441B-E560-457E-805D-023873527B90}" type="datetimeFigureOut">
              <a:rPr lang="en-US" smtClean="0"/>
              <a:t>5/22/2012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24279C95-06F3-47CD-9382-3FAD0F185F4D}" type="slidenum">
              <a:rPr lang="en-US" smtClean="0"/>
              <a:t>‹#›</a:t>
            </a:fld>
            <a:endParaRPr lang="en-US"/>
          </a:p>
        </p:txBody>
      </p:sp>
    </p:spTree>
    <p:extLst>
      <p:ext uri="{BB962C8B-B14F-4D97-AF65-F5344CB8AC3E}">
        <p14:creationId xmlns:p14="http://schemas.microsoft.com/office/powerpoint/2010/main" val="61618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609445" y="1371604"/>
            <a:ext cx="1098275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560565" y="249238"/>
            <a:ext cx="11031628" cy="609399"/>
          </a:xfrm>
        </p:spPr>
        <p:txBody>
          <a:bodyPr lIns="0"/>
          <a:lstStyle>
            <a:lvl1pPr algn="l">
              <a:defRPr/>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609444" y="5943600"/>
            <a:ext cx="9547913" cy="304800"/>
          </a:xfrm>
        </p:spPr>
        <p:txBody>
          <a:bodyPr>
            <a:noAutofit/>
          </a:bodyPr>
          <a:lstStyle>
            <a:lvl1pPr marL="0" indent="0">
              <a:lnSpc>
                <a:spcPts val="1802"/>
              </a:lnSpc>
              <a:spcBef>
                <a:spcPts val="0"/>
              </a:spcBef>
              <a:spcAft>
                <a:spcPts val="0"/>
              </a:spcAft>
              <a:buNone/>
              <a:defRPr sz="1500" spc="-40" baseline="0"/>
            </a:lvl1pPr>
            <a:lvl2pPr marL="457772" indent="0">
              <a:buNone/>
              <a:defRPr sz="1200"/>
            </a:lvl2pPr>
            <a:lvl3pPr marL="915542" indent="0">
              <a:buNone/>
              <a:defRPr sz="1100"/>
            </a:lvl3pPr>
            <a:lvl4pPr marL="1373314" indent="0">
              <a:buNone/>
              <a:defRPr sz="900"/>
            </a:lvl4pPr>
            <a:lvl5pPr marL="1831086" indent="0">
              <a:buNone/>
              <a:defRPr sz="900"/>
            </a:lvl5pPr>
            <a:lvl6pPr marL="2288858" indent="0">
              <a:buNone/>
              <a:defRPr sz="900"/>
            </a:lvl6pPr>
            <a:lvl7pPr marL="2746629" indent="0">
              <a:buNone/>
              <a:defRPr sz="900"/>
            </a:lvl7pPr>
            <a:lvl8pPr marL="3204398" indent="0">
              <a:buNone/>
              <a:defRPr sz="900"/>
            </a:lvl8pPr>
            <a:lvl9pPr marL="3662170"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614138" y="1804991"/>
            <a:ext cx="9570002" cy="1775871"/>
          </a:xfrm>
        </p:spPr>
        <p:txBody>
          <a:bodyPr/>
          <a:lstStyle>
            <a:lvl1pPr>
              <a:defRPr sz="2800"/>
            </a:lvl1pPr>
            <a:lvl2pPr>
              <a:defRPr sz="24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111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microsoft.com/office/2007/relationships/hdphoto" Target="../media/hdphoto4.wdp"/><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Deploying Active Directory in</a:t>
            </a:r>
            <a:br>
              <a:rPr lang="en-US" sz="6000" dirty="0" smtClean="0"/>
            </a:br>
            <a:r>
              <a:rPr lang="en-US" sz="6000" smtClean="0"/>
              <a:t>Windows Azure</a:t>
            </a:r>
            <a:endParaRPr lang="en-US" sz="6000"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09398"/>
          </a:xfrm>
        </p:spPr>
        <p:txBody>
          <a:bodyPr/>
          <a:lstStyle/>
          <a:p>
            <a:r>
              <a:rPr lang="en-US" sz="4400" dirty="0"/>
              <a:t>Optimizing your deployment for traffic and cost</a:t>
            </a:r>
          </a:p>
        </p:txBody>
      </p:sp>
      <p:sp>
        <p:nvSpPr>
          <p:cNvPr id="6" name="Content Placeholder 5"/>
          <p:cNvSpPr>
            <a:spLocks noGrp="1"/>
          </p:cNvSpPr>
          <p:nvPr>
            <p:ph idx="1"/>
          </p:nvPr>
        </p:nvSpPr>
        <p:spPr>
          <a:xfrm>
            <a:off x="519113" y="1447800"/>
            <a:ext cx="11149012" cy="2982355"/>
          </a:xfrm>
        </p:spPr>
        <p:txBody>
          <a:bodyPr/>
          <a:lstStyle/>
          <a:p>
            <a:pPr marL="0" indent="0">
              <a:buNone/>
            </a:pPr>
            <a:r>
              <a:rPr lang="en-US" dirty="0" smtClean="0">
                <a:solidFill>
                  <a:schemeClr val="accent2"/>
                </a:solidFill>
                <a:effectLst/>
              </a:rPr>
              <a:t>Consider cost and deploy according to requirements</a:t>
            </a:r>
          </a:p>
          <a:p>
            <a:r>
              <a:rPr lang="en-US" sz="2800" dirty="0" smtClean="0">
                <a:effectLst/>
              </a:rPr>
              <a:t>inbound traffic is free, outbound traffic is not</a:t>
            </a:r>
          </a:p>
          <a:p>
            <a:pPr lvl="1"/>
            <a:r>
              <a:rPr lang="en-US" sz="2200" dirty="0" smtClean="0"/>
              <a:t>standard Azure outbound traffic costs apply</a:t>
            </a:r>
          </a:p>
          <a:p>
            <a:r>
              <a:rPr lang="en-US" sz="2800" dirty="0" smtClean="0">
                <a:effectLst/>
              </a:rPr>
              <a:t>Nominal fee per hour for the gateway itself</a:t>
            </a:r>
          </a:p>
          <a:p>
            <a:pPr lvl="1"/>
            <a:r>
              <a:rPr lang="en-US" sz="2200" dirty="0" smtClean="0"/>
              <a:t>can be started and stopped as you see fit</a:t>
            </a:r>
          </a:p>
          <a:p>
            <a:pPr lvl="1"/>
            <a:r>
              <a:rPr lang="en-US" sz="2200" dirty="0" smtClean="0"/>
              <a:t>if stopped, VMs are isolated from corporate network</a:t>
            </a:r>
          </a:p>
          <a:p>
            <a:r>
              <a:rPr lang="en-US" sz="2800" dirty="0" smtClean="0">
                <a:effectLst/>
              </a:rPr>
              <a:t>RODCs will likely prove more cost effective</a:t>
            </a:r>
          </a:p>
        </p:txBody>
      </p:sp>
    </p:spTree>
    <p:extLst>
      <p:ext uri="{BB962C8B-B14F-4D97-AF65-F5344CB8AC3E}">
        <p14:creationId xmlns:p14="http://schemas.microsoft.com/office/powerpoint/2010/main" val="17411233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553998"/>
          </a:xfrm>
        </p:spPr>
        <p:txBody>
          <a:bodyPr/>
          <a:lstStyle/>
          <a:p>
            <a:r>
              <a:rPr lang="en-US" sz="4000" dirty="0"/>
              <a:t>Optimizing your deployment for traffic and </a:t>
            </a:r>
            <a:r>
              <a:rPr lang="en-US" sz="4000" dirty="0" smtClean="0"/>
              <a:t>cost </a:t>
            </a:r>
            <a:r>
              <a:rPr lang="en-US" sz="4000" smtClean="0"/>
              <a:t>(cont.)</a:t>
            </a:r>
            <a:endParaRPr lang="en-US" sz="4000" dirty="0"/>
          </a:p>
        </p:txBody>
      </p:sp>
      <p:sp>
        <p:nvSpPr>
          <p:cNvPr id="6" name="Content Placeholder 5"/>
          <p:cNvSpPr>
            <a:spLocks noGrp="1"/>
          </p:cNvSpPr>
          <p:nvPr>
            <p:ph idx="1"/>
          </p:nvPr>
        </p:nvSpPr>
        <p:spPr>
          <a:xfrm>
            <a:off x="519113" y="1447800"/>
            <a:ext cx="11149012" cy="5413790"/>
          </a:xfrm>
        </p:spPr>
        <p:txBody>
          <a:bodyPr/>
          <a:lstStyle/>
          <a:p>
            <a:pPr marL="0" indent="0">
              <a:buNone/>
            </a:pPr>
            <a:r>
              <a:rPr lang="en-US" sz="2800" dirty="0" smtClean="0">
                <a:solidFill>
                  <a:schemeClr val="accent2"/>
                </a:solidFill>
                <a:effectLst/>
              </a:rPr>
              <a:t>DC-locator and ISTG/ISM (</a:t>
            </a:r>
            <a:r>
              <a:rPr lang="en-US" sz="2800" dirty="0" err="1" smtClean="0">
                <a:solidFill>
                  <a:schemeClr val="accent2"/>
                </a:solidFill>
                <a:effectLst/>
              </a:rPr>
              <a:t>intersite</a:t>
            </a:r>
            <a:r>
              <a:rPr lang="en-US" sz="2800" dirty="0" smtClean="0">
                <a:solidFill>
                  <a:schemeClr val="accent2"/>
                </a:solidFill>
                <a:effectLst/>
              </a:rPr>
              <a:t> topology generator and messenger)</a:t>
            </a:r>
            <a:endParaRPr lang="en-US" sz="2800" dirty="0">
              <a:solidFill>
                <a:schemeClr val="accent2"/>
              </a:solidFill>
              <a:effectLst/>
            </a:endParaRPr>
          </a:p>
          <a:p>
            <a:r>
              <a:rPr lang="en-US" sz="2400" dirty="0">
                <a:effectLst/>
              </a:rPr>
              <a:t>correctly defining and connecting Active Directory subnets and sites will influence </a:t>
            </a:r>
            <a:r>
              <a:rPr lang="en-US" sz="2400" dirty="0" smtClean="0">
                <a:effectLst/>
              </a:rPr>
              <a:t>your bottom-line</a:t>
            </a:r>
            <a:endParaRPr lang="en-US" sz="2400" dirty="0">
              <a:effectLst/>
            </a:endParaRPr>
          </a:p>
          <a:p>
            <a:pPr lvl="1"/>
            <a:r>
              <a:rPr lang="en-US" sz="2000" dirty="0" smtClean="0"/>
              <a:t>sites, site-links and subnets affect who </a:t>
            </a:r>
            <a:r>
              <a:rPr lang="en-US" sz="2000" dirty="0"/>
              <a:t>authenticates where and </a:t>
            </a:r>
            <a:r>
              <a:rPr lang="en-US" sz="2000" dirty="0" smtClean="0"/>
              <a:t>DCs’ replication </a:t>
            </a:r>
            <a:r>
              <a:rPr lang="en-US" sz="2000" dirty="0"/>
              <a:t>topology</a:t>
            </a:r>
          </a:p>
          <a:p>
            <a:r>
              <a:rPr lang="en-US" sz="2400" dirty="0" smtClean="0">
                <a:effectLst/>
              </a:rPr>
              <a:t>ensure the cost between any on-premises site and the cloud-sites are appropriately dissuasive</a:t>
            </a:r>
          </a:p>
          <a:p>
            <a:pPr lvl="1"/>
            <a:r>
              <a:rPr lang="en-US" sz="2000" dirty="0" smtClean="0"/>
              <a:t>i.e. the notion of “next closest site” (a common fallback in Active Directory) should not conclude that the cloud is the next closest</a:t>
            </a:r>
          </a:p>
          <a:p>
            <a:r>
              <a:rPr lang="en-US" sz="2400" dirty="0" smtClean="0">
                <a:effectLst/>
              </a:rPr>
              <a:t>ensure </a:t>
            </a:r>
            <a:r>
              <a:rPr lang="en-US" sz="2400" dirty="0">
                <a:effectLst/>
              </a:rPr>
              <a:t>replication is scheduled (not “Notify-”driven</a:t>
            </a:r>
            <a:r>
              <a:rPr lang="en-US" sz="2400" dirty="0" smtClean="0">
                <a:effectLst/>
              </a:rPr>
              <a:t>)</a:t>
            </a:r>
          </a:p>
          <a:p>
            <a:r>
              <a:rPr lang="en-US" sz="2400" dirty="0" smtClean="0">
                <a:effectLst/>
              </a:rPr>
              <a:t>ensure it’s compressed (and crank it up—domain controllers offer aggressive controls around compression of replication traffic)</a:t>
            </a:r>
            <a:endParaRPr lang="en-US" sz="2400" dirty="0">
              <a:effectLst/>
            </a:endParaRPr>
          </a:p>
          <a:p>
            <a:r>
              <a:rPr lang="en-US" sz="2400" dirty="0">
                <a:effectLst/>
              </a:rPr>
              <a:t>align replication schedule with latency tolerance</a:t>
            </a:r>
          </a:p>
          <a:p>
            <a:pPr lvl="1"/>
            <a:r>
              <a:rPr lang="en-US" sz="2000" dirty="0"/>
              <a:t>DCs replicate only the last state of a value so slowing replication down saves cost if there’s sufficient churn</a:t>
            </a:r>
          </a:p>
          <a:p>
            <a:pPr lvl="2"/>
            <a:endParaRPr lang="en-US" sz="1800" dirty="0"/>
          </a:p>
        </p:txBody>
      </p:sp>
    </p:spTree>
    <p:extLst>
      <p:ext uri="{BB962C8B-B14F-4D97-AF65-F5344CB8AC3E}">
        <p14:creationId xmlns:p14="http://schemas.microsoft.com/office/powerpoint/2010/main" val="3186911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DCs (RODC) or Read-Writes</a:t>
            </a:r>
            <a:endParaRPr lang="en-US" dirty="0"/>
          </a:p>
        </p:txBody>
      </p:sp>
      <p:sp>
        <p:nvSpPr>
          <p:cNvPr id="3" name="Content Placeholder 2"/>
          <p:cNvSpPr>
            <a:spLocks noGrp="1"/>
          </p:cNvSpPr>
          <p:nvPr>
            <p:ph idx="1"/>
          </p:nvPr>
        </p:nvSpPr>
        <p:spPr>
          <a:xfrm>
            <a:off x="519113" y="1447800"/>
            <a:ext cx="11149012" cy="4764381"/>
          </a:xfrm>
        </p:spPr>
        <p:txBody>
          <a:bodyPr/>
          <a:lstStyle/>
          <a:p>
            <a:pPr marL="0" indent="0">
              <a:buNone/>
            </a:pPr>
            <a:r>
              <a:rPr lang="en-US" sz="2000" dirty="0" smtClean="0">
                <a:solidFill>
                  <a:schemeClr val="accent2"/>
                </a:solidFill>
                <a:effectLst/>
              </a:rPr>
              <a:t>Using RODCs for Azure is a no-brainer?  Or is it?</a:t>
            </a:r>
          </a:p>
          <a:p>
            <a:r>
              <a:rPr lang="en-US" sz="2000" dirty="0" smtClean="0">
                <a:effectLst/>
              </a:rPr>
              <a:t>this isn’t really what they’re designed for</a:t>
            </a:r>
          </a:p>
          <a:p>
            <a:pPr lvl="1"/>
            <a:r>
              <a:rPr lang="en-US" sz="1800" dirty="0" smtClean="0"/>
              <a:t>designed to be caching DCs used at physically insecure branch sites</a:t>
            </a:r>
          </a:p>
          <a:p>
            <a:pPr lvl="1"/>
            <a:r>
              <a:rPr lang="en-US" sz="1800" dirty="0" smtClean="0"/>
              <a:t>the question is one of trust… do “you” trust the Azure datacenter?</a:t>
            </a:r>
          </a:p>
          <a:p>
            <a:endParaRPr lang="en-US" sz="2000" dirty="0" smtClean="0">
              <a:effectLst/>
            </a:endParaRPr>
          </a:p>
          <a:p>
            <a:pPr marL="0" indent="0">
              <a:buNone/>
            </a:pPr>
            <a:r>
              <a:rPr lang="en-US" sz="2000" dirty="0" smtClean="0">
                <a:solidFill>
                  <a:schemeClr val="accent2"/>
                </a:solidFill>
                <a:effectLst/>
              </a:rPr>
              <a:t>But is HBI/PII </a:t>
            </a:r>
            <a:r>
              <a:rPr lang="en-US" sz="2000" dirty="0">
                <a:solidFill>
                  <a:schemeClr val="accent2"/>
                </a:solidFill>
                <a:effectLst/>
              </a:rPr>
              <a:t>a concern?</a:t>
            </a:r>
          </a:p>
          <a:p>
            <a:r>
              <a:rPr lang="en-US" sz="2000" dirty="0" smtClean="0">
                <a:effectLst/>
              </a:rPr>
              <a:t>RODCs do offer ROFAS (a filtered attribute set) which permits targeted attributes to be excluded from RO replicas</a:t>
            </a:r>
          </a:p>
          <a:p>
            <a:r>
              <a:rPr lang="en-US" sz="2000" dirty="0" smtClean="0">
                <a:effectLst/>
              </a:rPr>
              <a:t>but RODCs introduce known and unknown app-</a:t>
            </a:r>
            <a:r>
              <a:rPr lang="en-US" sz="2000" dirty="0" err="1" smtClean="0">
                <a:effectLst/>
              </a:rPr>
              <a:t>compat</a:t>
            </a:r>
            <a:r>
              <a:rPr lang="en-US" sz="2000" dirty="0" smtClean="0">
                <a:effectLst/>
              </a:rPr>
              <a:t> issues which increases the test-burden and associated support costs</a:t>
            </a:r>
          </a:p>
          <a:p>
            <a:endParaRPr lang="en-US" sz="2000" dirty="0" smtClean="0">
              <a:effectLst/>
            </a:endParaRPr>
          </a:p>
          <a:p>
            <a:pPr marL="0" indent="0">
              <a:buNone/>
            </a:pPr>
            <a:r>
              <a:rPr lang="en-US" sz="2000" dirty="0" smtClean="0">
                <a:solidFill>
                  <a:schemeClr val="accent2"/>
                </a:solidFill>
                <a:effectLst/>
              </a:rPr>
              <a:t>Finally, RODCs NEVER replicate anything outbound</a:t>
            </a:r>
          </a:p>
          <a:p>
            <a:r>
              <a:rPr lang="en-US" sz="2000" dirty="0" smtClean="0">
                <a:effectLst/>
              </a:rPr>
              <a:t>they do need to populate cacheable secrets which requires on-demand traffic to obtain them as a user/computer authenticates</a:t>
            </a:r>
          </a:p>
          <a:p>
            <a:r>
              <a:rPr lang="en-US" sz="2000" dirty="0" smtClean="0">
                <a:effectLst/>
              </a:rPr>
              <a:t>consider that the absence of outbound traffic through the lack of replication yields cost savings</a:t>
            </a:r>
            <a:endParaRPr lang="en-US" sz="1600" dirty="0"/>
          </a:p>
        </p:txBody>
      </p:sp>
    </p:spTree>
    <p:extLst>
      <p:ext uri="{BB962C8B-B14F-4D97-AF65-F5344CB8AC3E}">
        <p14:creationId xmlns:p14="http://schemas.microsoft.com/office/powerpoint/2010/main" val="98128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Catalog </a:t>
            </a:r>
            <a:r>
              <a:rPr lang="en-US" dirty="0" smtClean="0"/>
              <a:t>(GC) or </a:t>
            </a:r>
            <a:r>
              <a:rPr lang="en-US" dirty="0"/>
              <a:t>not?</a:t>
            </a:r>
          </a:p>
        </p:txBody>
      </p:sp>
      <p:sp>
        <p:nvSpPr>
          <p:cNvPr id="3" name="Content Placeholder 2"/>
          <p:cNvSpPr>
            <a:spLocks noGrp="1"/>
          </p:cNvSpPr>
          <p:nvPr>
            <p:ph idx="1"/>
          </p:nvPr>
        </p:nvSpPr>
        <p:spPr>
          <a:xfrm>
            <a:off x="519113" y="1447800"/>
            <a:ext cx="11149012" cy="4425827"/>
          </a:xfrm>
        </p:spPr>
        <p:txBody>
          <a:bodyPr/>
          <a:lstStyle/>
          <a:p>
            <a:pPr marL="0" indent="0">
              <a:buNone/>
            </a:pPr>
            <a:r>
              <a:rPr lang="en-US" dirty="0" smtClean="0">
                <a:solidFill>
                  <a:schemeClr val="accent2"/>
                </a:solidFill>
                <a:effectLst/>
              </a:rPr>
              <a:t>GCs are necessary in multi-domain forests for authentication</a:t>
            </a:r>
          </a:p>
          <a:p>
            <a:r>
              <a:rPr lang="en-US" sz="2800" dirty="0" smtClean="0">
                <a:effectLst/>
              </a:rPr>
              <a:t>workloads in the cloud that authenticate against a DC in the cloud will still generate outbound authentication traffic without one </a:t>
            </a:r>
          </a:p>
          <a:p>
            <a:pPr lvl="1"/>
            <a:r>
              <a:rPr lang="en-US" sz="2000" dirty="0" smtClean="0">
                <a:sym typeface="Wingdings" pitchFamily="2" charset="2"/>
              </a:rPr>
              <a:t>used to expand Universal Group memberships</a:t>
            </a:r>
            <a:endParaRPr lang="en-US" sz="2000" dirty="0" smtClean="0"/>
          </a:p>
          <a:p>
            <a:pPr lvl="1"/>
            <a:r>
              <a:rPr lang="en-US" sz="2000" dirty="0" smtClean="0"/>
              <a:t>less predictable cost associated with GCs since they host every domain (in-part)</a:t>
            </a:r>
          </a:p>
          <a:p>
            <a:pPr lvl="1"/>
            <a:r>
              <a:rPr lang="en-US" sz="2000" dirty="0" smtClean="0"/>
              <a:t>completely unpredictable cost if workload hosts Internet-facing service and </a:t>
            </a:r>
            <a:r>
              <a:rPr lang="en-US" sz="2000" dirty="0"/>
              <a:t>authenticates </a:t>
            </a:r>
            <a:r>
              <a:rPr lang="en-US" sz="2000" dirty="0" smtClean="0"/>
              <a:t>users against Active Directory</a:t>
            </a:r>
          </a:p>
          <a:p>
            <a:r>
              <a:rPr lang="en-US" sz="2800" dirty="0" smtClean="0">
                <a:effectLst/>
              </a:rPr>
              <a:t>could leverage “Universal Group Membership Caching”</a:t>
            </a:r>
          </a:p>
          <a:p>
            <a:r>
              <a:rPr lang="en-US" sz="2800" dirty="0" smtClean="0">
                <a:effectLst/>
              </a:rPr>
              <a:t>predominantly replicates inbound only</a:t>
            </a:r>
          </a:p>
          <a:p>
            <a:pPr lvl="1"/>
            <a:r>
              <a:rPr lang="en-US" sz="2000" dirty="0" smtClean="0"/>
              <a:t>outbound replication is possible with other GCs</a:t>
            </a:r>
          </a:p>
          <a:p>
            <a:pPr lvl="1"/>
            <a:endParaRPr lang="en-US" dirty="0"/>
          </a:p>
        </p:txBody>
      </p:sp>
    </p:spTree>
    <p:extLst>
      <p:ext uri="{BB962C8B-B14F-4D97-AF65-F5344CB8AC3E}">
        <p14:creationId xmlns:p14="http://schemas.microsoft.com/office/powerpoint/2010/main" val="283952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or Replicate?</a:t>
            </a:r>
            <a:endParaRPr lang="en-US" dirty="0"/>
          </a:p>
        </p:txBody>
      </p:sp>
      <p:sp>
        <p:nvSpPr>
          <p:cNvPr id="3" name="Content Placeholder 2"/>
          <p:cNvSpPr>
            <a:spLocks noGrp="1"/>
          </p:cNvSpPr>
          <p:nvPr>
            <p:ph idx="1"/>
          </p:nvPr>
        </p:nvSpPr>
        <p:spPr>
          <a:xfrm>
            <a:off x="519113" y="1447800"/>
            <a:ext cx="11149012" cy="5053691"/>
          </a:xfrm>
        </p:spPr>
        <p:txBody>
          <a:bodyPr/>
          <a:lstStyle/>
          <a:p>
            <a:pPr marL="0" indent="0">
              <a:buNone/>
            </a:pPr>
            <a:r>
              <a:rPr lang="en-US" dirty="0" smtClean="0">
                <a:solidFill>
                  <a:schemeClr val="accent2"/>
                </a:solidFill>
                <a:effectLst/>
              </a:rPr>
              <a:t>Choice: </a:t>
            </a:r>
          </a:p>
          <a:p>
            <a:pPr lvl="1"/>
            <a:r>
              <a:rPr lang="en-US" dirty="0" smtClean="0"/>
              <a:t>add replica DCs in the cloud or build a new forest and create a trust?</a:t>
            </a:r>
          </a:p>
          <a:p>
            <a:pPr lvl="2"/>
            <a:r>
              <a:rPr lang="en-US" dirty="0" smtClean="0"/>
              <a:t>Kerberos or Federated</a:t>
            </a:r>
          </a:p>
          <a:p>
            <a:pPr lvl="2"/>
            <a:endParaRPr lang="en-US" dirty="0" smtClean="0"/>
          </a:p>
          <a:p>
            <a:pPr marL="0" indent="0">
              <a:buNone/>
            </a:pPr>
            <a:r>
              <a:rPr lang="en-US" dirty="0" smtClean="0">
                <a:solidFill>
                  <a:schemeClr val="accent2"/>
                </a:solidFill>
                <a:effectLst/>
              </a:rPr>
              <a:t>Motivators</a:t>
            </a:r>
          </a:p>
          <a:p>
            <a:pPr lvl="1"/>
            <a:r>
              <a:rPr lang="en-US" dirty="0" smtClean="0"/>
              <a:t>security (selective authentication feature)</a:t>
            </a:r>
          </a:p>
          <a:p>
            <a:pPr lvl="1"/>
            <a:r>
              <a:rPr lang="en-US" dirty="0" smtClean="0"/>
              <a:t>compliance/privacy (HBI/PII concerns)</a:t>
            </a:r>
          </a:p>
          <a:p>
            <a:pPr lvl="1"/>
            <a:r>
              <a:rPr lang="en-US" dirty="0" smtClean="0"/>
              <a:t>cost</a:t>
            </a:r>
          </a:p>
          <a:p>
            <a:pPr lvl="2"/>
            <a:r>
              <a:rPr lang="en-US" dirty="0" smtClean="0"/>
              <a:t>replicate more or generate more outbound traffic as a result of authentication and query load</a:t>
            </a:r>
          </a:p>
          <a:p>
            <a:pPr lvl="1"/>
            <a:r>
              <a:rPr lang="en-US" dirty="0" smtClean="0"/>
              <a:t>resiliency/fault-tolerance</a:t>
            </a:r>
          </a:p>
          <a:p>
            <a:pPr lvl="2"/>
            <a:r>
              <a:rPr lang="en-US" dirty="0" smtClean="0"/>
              <a:t>if the link goes down, trusted scenarios are likely entirely broken</a:t>
            </a:r>
          </a:p>
          <a:p>
            <a:pPr lvl="1"/>
            <a:endParaRPr lang="en-US" dirty="0"/>
          </a:p>
        </p:txBody>
      </p:sp>
    </p:spTree>
    <p:extLst>
      <p:ext uri="{BB962C8B-B14F-4D97-AF65-F5344CB8AC3E}">
        <p14:creationId xmlns:p14="http://schemas.microsoft.com/office/powerpoint/2010/main" val="283969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addressing and name resolution</a:t>
            </a:r>
            <a:endParaRPr lang="en-US" dirty="0"/>
          </a:p>
        </p:txBody>
      </p:sp>
      <p:sp>
        <p:nvSpPr>
          <p:cNvPr id="3" name="Content Placeholder 2"/>
          <p:cNvSpPr>
            <a:spLocks noGrp="1"/>
          </p:cNvSpPr>
          <p:nvPr>
            <p:ph idx="1"/>
          </p:nvPr>
        </p:nvSpPr>
        <p:spPr>
          <a:xfrm>
            <a:off x="519113" y="1447800"/>
            <a:ext cx="11149012" cy="5638467"/>
          </a:xfrm>
        </p:spPr>
        <p:txBody>
          <a:bodyPr/>
          <a:lstStyle/>
          <a:p>
            <a:pPr marL="0" indent="0">
              <a:buNone/>
            </a:pPr>
            <a:r>
              <a:rPr lang="en-US" sz="2400" dirty="0" smtClean="0">
                <a:solidFill>
                  <a:schemeClr val="accent2"/>
                </a:solidFill>
                <a:effectLst/>
              </a:rPr>
              <a:t>Azure VMs require “DHCP leased addresses” but leases never expire or move between VMs</a:t>
            </a:r>
          </a:p>
          <a:p>
            <a:r>
              <a:rPr lang="en-US" sz="2000" dirty="0" smtClean="0">
                <a:effectLst/>
              </a:rPr>
              <a:t>the non-static piece is the opposite of what most Active Directory administrators are used to using</a:t>
            </a:r>
            <a:r>
              <a:rPr lang="en-US" sz="2600" dirty="0" smtClean="0"/>
              <a:t/>
            </a:r>
            <a:br>
              <a:rPr lang="en-US" sz="2600" dirty="0" smtClean="0"/>
            </a:br>
            <a:endParaRPr lang="en-US" sz="2000" dirty="0" smtClean="0"/>
          </a:p>
          <a:p>
            <a:pPr marL="0" indent="0">
              <a:buNone/>
            </a:pPr>
            <a:r>
              <a:rPr lang="en-US" sz="2400" dirty="0" smtClean="0">
                <a:solidFill>
                  <a:schemeClr val="accent2"/>
                </a:solidFill>
                <a:effectLst/>
              </a:rPr>
              <a:t>When an Azure VM leases an address, it is routable for the period of the lease</a:t>
            </a:r>
          </a:p>
          <a:p>
            <a:r>
              <a:rPr lang="en-US" sz="1800" dirty="0" smtClean="0">
                <a:effectLst/>
              </a:rPr>
              <a:t>the period of the lease directly equates to the lifetime of the service </a:t>
            </a:r>
            <a:r>
              <a:rPr lang="en-US" sz="1800" dirty="0" smtClean="0">
                <a:effectLst/>
                <a:sym typeface="Wingdings" pitchFamily="2" charset="2"/>
              </a:rPr>
              <a:t> so we’re good </a:t>
            </a:r>
            <a:endParaRPr lang="en-US" sz="1800" dirty="0" smtClean="0">
              <a:effectLst/>
            </a:endParaRPr>
          </a:p>
          <a:p>
            <a:r>
              <a:rPr lang="en-US" sz="1800" dirty="0" smtClean="0">
                <a:effectLst/>
              </a:rPr>
              <a:t>traditional on-premises best practices for domain controller addressing do NOT apply </a:t>
            </a:r>
          </a:p>
          <a:p>
            <a:r>
              <a:rPr lang="en-US" sz="1800" dirty="0" smtClean="0">
                <a:effectLst/>
              </a:rPr>
              <a:t>do NOT consider statically defining a previously leased address as a workaround</a:t>
            </a:r>
          </a:p>
          <a:p>
            <a:pPr lvl="1"/>
            <a:r>
              <a:rPr lang="en-US" sz="1600" dirty="0" smtClean="0"/>
              <a:t>this will appear to work for the remaining period of the lease but once the lease expires, the VM will lose all communication with the network </a:t>
            </a:r>
            <a:r>
              <a:rPr lang="en-US" sz="1600" dirty="0" smtClean="0">
                <a:sym typeface="Wingdings" pitchFamily="2" charset="2"/>
              </a:rPr>
              <a:t> not good when it’s a domain controller</a:t>
            </a:r>
          </a:p>
          <a:p>
            <a:pPr lvl="2"/>
            <a:endParaRPr lang="en-US" sz="1000" dirty="0" smtClean="0"/>
          </a:p>
          <a:p>
            <a:pPr marL="0" indent="0">
              <a:buNone/>
            </a:pPr>
            <a:r>
              <a:rPr lang="en-US" sz="2400" dirty="0" smtClean="0">
                <a:solidFill>
                  <a:schemeClr val="accent2"/>
                </a:solidFill>
                <a:effectLst/>
              </a:rPr>
              <a:t>Name resolution</a:t>
            </a:r>
          </a:p>
          <a:p>
            <a:r>
              <a:rPr lang="en-US" sz="1600" dirty="0" smtClean="0">
                <a:effectLst/>
              </a:rPr>
              <a:t>deploy Windows Server DNS on the domain controllers</a:t>
            </a:r>
          </a:p>
          <a:p>
            <a:pPr lvl="1"/>
            <a:r>
              <a:rPr lang="en-US" sz="1400" dirty="0" smtClean="0"/>
              <a:t>Windows </a:t>
            </a:r>
            <a:r>
              <a:rPr lang="en-US" sz="1400" smtClean="0"/>
              <a:t>Azure provided DNS </a:t>
            </a:r>
            <a:r>
              <a:rPr lang="en-US" sz="1400" dirty="0" smtClean="0"/>
              <a:t>does not meet the complex name resolution needs of Active Directory (DDNS, SRV records, etc.)</a:t>
            </a:r>
          </a:p>
          <a:p>
            <a:r>
              <a:rPr lang="en-US" sz="1600" dirty="0" smtClean="0">
                <a:effectLst/>
              </a:rPr>
              <a:t>a critical configuration item for domain controllers and domain-joined clients</a:t>
            </a:r>
          </a:p>
          <a:p>
            <a:pPr lvl="1"/>
            <a:r>
              <a:rPr lang="en-US" sz="1400" dirty="0" smtClean="0"/>
              <a:t>must be capable of registering (DCs) and resolving resources within their own</a:t>
            </a:r>
          </a:p>
          <a:p>
            <a:r>
              <a:rPr lang="en-US" sz="1600" dirty="0" smtClean="0">
                <a:effectLst/>
              </a:rPr>
              <a:t>since static addressing is not supported, these settings MUST be configured within the virtual network definition</a:t>
            </a:r>
          </a:p>
          <a:p>
            <a:endParaRPr lang="en-US" sz="2400" dirty="0">
              <a:effectLst/>
            </a:endParaRPr>
          </a:p>
        </p:txBody>
      </p:sp>
    </p:spTree>
    <p:extLst>
      <p:ext uri="{BB962C8B-B14F-4D97-AF65-F5344CB8AC3E}">
        <p14:creationId xmlns:p14="http://schemas.microsoft.com/office/powerpoint/2010/main" val="3266976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33152" y="1828800"/>
            <a:ext cx="3453500" cy="1219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C00000"/>
                </a:solidFill>
                <a:effectLst>
                  <a:outerShdw blurRad="38100" dist="38100" dir="2700000" algn="tl">
                    <a:srgbClr val="000000">
                      <a:alpha val="43137"/>
                    </a:srgbClr>
                  </a:outerShdw>
                </a:effectLst>
              </a:rPr>
              <a:t>X</a:t>
            </a:r>
            <a:endParaRPr lang="en-US" b="1" dirty="0">
              <a:solidFill>
                <a:srgbClr val="C00000"/>
              </a:solidFill>
              <a:effectLst>
                <a:outerShdw blurRad="38100" dist="38100" dir="2700000" algn="tl">
                  <a:srgbClr val="000000">
                    <a:alpha val="43137"/>
                  </a:srgbClr>
                </a:outerShdw>
              </a:effectLst>
            </a:endParaRPr>
          </a:p>
        </p:txBody>
      </p:sp>
      <p:sp>
        <p:nvSpPr>
          <p:cNvPr id="2" name="Title 1"/>
          <p:cNvSpPr>
            <a:spLocks noGrp="1"/>
          </p:cNvSpPr>
          <p:nvPr>
            <p:ph type="title"/>
          </p:nvPr>
        </p:nvSpPr>
        <p:spPr>
          <a:xfrm>
            <a:off x="519112" y="228600"/>
            <a:ext cx="11149013" cy="609398"/>
          </a:xfrm>
        </p:spPr>
        <p:txBody>
          <a:bodyPr/>
          <a:lstStyle/>
          <a:p>
            <a:r>
              <a:rPr lang="en-US" sz="4400" dirty="0" smtClean="0"/>
              <a:t>Geo-distributed, cloud-hosted domain controllers</a:t>
            </a:r>
            <a:endParaRPr lang="en-US" sz="4400" dirty="0"/>
          </a:p>
        </p:txBody>
      </p:sp>
      <p:sp>
        <p:nvSpPr>
          <p:cNvPr id="3" name="Content Placeholder 2"/>
          <p:cNvSpPr>
            <a:spLocks noGrp="1"/>
          </p:cNvSpPr>
          <p:nvPr>
            <p:ph idx="1"/>
          </p:nvPr>
        </p:nvSpPr>
        <p:spPr>
          <a:xfrm>
            <a:off x="519113" y="1447800"/>
            <a:ext cx="7524633" cy="4727448"/>
          </a:xfrm>
        </p:spPr>
        <p:txBody>
          <a:bodyPr/>
          <a:lstStyle/>
          <a:p>
            <a:pPr marL="0" indent="0">
              <a:buNone/>
            </a:pPr>
            <a:r>
              <a:rPr lang="en-US" sz="2400" dirty="0" smtClean="0">
                <a:solidFill>
                  <a:schemeClr val="accent2"/>
                </a:solidFill>
                <a:effectLst/>
              </a:rPr>
              <a:t>Azure offers an attractive option for geo-distribution of domain controllers</a:t>
            </a:r>
          </a:p>
          <a:p>
            <a:pPr lvl="1"/>
            <a:r>
              <a:rPr lang="en-US" sz="1800" dirty="0" smtClean="0"/>
              <a:t>off-site fault-tolerance</a:t>
            </a:r>
          </a:p>
          <a:p>
            <a:pPr lvl="1"/>
            <a:r>
              <a:rPr lang="en-US" sz="1800" dirty="0" smtClean="0"/>
              <a:t>physically closer to branch offices (lower latency)</a:t>
            </a:r>
          </a:p>
          <a:p>
            <a:pPr lvl="1"/>
            <a:endParaRPr lang="en-US" sz="1800" dirty="0" smtClean="0"/>
          </a:p>
          <a:p>
            <a:pPr marL="0" indent="0">
              <a:buNone/>
            </a:pPr>
            <a:r>
              <a:rPr lang="en-US" sz="2400" dirty="0" smtClean="0">
                <a:solidFill>
                  <a:schemeClr val="accent2"/>
                </a:solidFill>
                <a:effectLst/>
              </a:rPr>
              <a:t>But no direct virtual-network to virtual-network communication exists</a:t>
            </a:r>
          </a:p>
          <a:p>
            <a:pPr lvl="1"/>
            <a:r>
              <a:rPr lang="en-US" sz="1800" dirty="0" smtClean="0"/>
              <a:t>requires one tunnel from each virtual-network back to the corporate network on-premises</a:t>
            </a:r>
          </a:p>
          <a:p>
            <a:pPr lvl="1"/>
            <a:endParaRPr lang="en-US" sz="1800" dirty="0" smtClean="0"/>
          </a:p>
          <a:p>
            <a:pPr marL="0" indent="0">
              <a:buNone/>
            </a:pPr>
            <a:r>
              <a:rPr lang="en-US" sz="2400" dirty="0" smtClean="0">
                <a:solidFill>
                  <a:schemeClr val="accent2"/>
                </a:solidFill>
                <a:effectLst/>
              </a:rPr>
              <a:t>All replication would route through or bounce off of CORP domain controllers</a:t>
            </a:r>
          </a:p>
          <a:p>
            <a:pPr lvl="1"/>
            <a:r>
              <a:rPr lang="en-US" sz="1800" dirty="0" smtClean="0"/>
              <a:t>may generate large amounts of outbound traffic</a:t>
            </a:r>
          </a:p>
          <a:p>
            <a:endParaRPr lang="en-US" sz="2400" dirty="0" smtClean="0"/>
          </a:p>
        </p:txBody>
      </p:sp>
      <p:sp>
        <p:nvSpPr>
          <p:cNvPr id="4" name="Oval 3"/>
          <p:cNvSpPr/>
          <p:nvPr/>
        </p:nvSpPr>
        <p:spPr>
          <a:xfrm>
            <a:off x="8532177" y="2057400"/>
            <a:ext cx="1117309" cy="838200"/>
          </a:xfrm>
          <a:prstGeom prst="ellipse">
            <a:avLst/>
          </a:prstGeom>
          <a:solidFill>
            <a:schemeClr val="tx1">
              <a:lumMod val="10000"/>
              <a:lumOff val="9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effectLst>
                  <a:outerShdw blurRad="38100" dist="38100" dir="2700000" algn="tl">
                    <a:srgbClr val="000000">
                      <a:alpha val="43137"/>
                    </a:srgbClr>
                  </a:outerShdw>
                </a:effectLst>
              </a:rPr>
              <a:t>Asia</a:t>
            </a:r>
            <a:endParaRPr lang="en-US" dirty="0">
              <a:solidFill>
                <a:schemeClr val="bg2">
                  <a:lumMod val="25000"/>
                </a:schemeClr>
              </a:solidFill>
              <a:effectLst>
                <a:outerShdw blurRad="38100" dist="38100" dir="2700000" algn="tl">
                  <a:srgbClr val="000000">
                    <a:alpha val="43137"/>
                  </a:srgbClr>
                </a:outerShdw>
              </a:effectLst>
            </a:endParaRPr>
          </a:p>
        </p:txBody>
      </p:sp>
      <p:sp>
        <p:nvSpPr>
          <p:cNvPr id="5" name="Oval 4"/>
          <p:cNvSpPr/>
          <p:nvPr/>
        </p:nvSpPr>
        <p:spPr>
          <a:xfrm>
            <a:off x="10427407" y="2057400"/>
            <a:ext cx="1117309" cy="838200"/>
          </a:xfrm>
          <a:prstGeom prst="ellipse">
            <a:avLst/>
          </a:prstGeom>
          <a:solidFill>
            <a:schemeClr val="tx1">
              <a:lumMod val="10000"/>
              <a:lumOff val="9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effectLst>
                  <a:outerShdw blurRad="38100" dist="38100" dir="2700000" algn="tl">
                    <a:srgbClr val="000000">
                      <a:alpha val="43137"/>
                    </a:srgbClr>
                  </a:outerShdw>
                </a:effectLst>
              </a:rPr>
              <a:t>US</a:t>
            </a:r>
            <a:endParaRPr lang="en-US" dirty="0">
              <a:solidFill>
                <a:schemeClr val="bg2">
                  <a:lumMod val="25000"/>
                </a:schemeClr>
              </a:solidFill>
              <a:effectLst>
                <a:outerShdw blurRad="38100" dist="38100" dir="2700000" algn="tl">
                  <a:srgbClr val="000000">
                    <a:alpha val="43137"/>
                  </a:srgbClr>
                </a:outerShdw>
              </a:effectLst>
            </a:endParaRPr>
          </a:p>
        </p:txBody>
      </p:sp>
      <p:sp>
        <p:nvSpPr>
          <p:cNvPr id="6" name="Oval 5"/>
          <p:cNvSpPr/>
          <p:nvPr/>
        </p:nvSpPr>
        <p:spPr>
          <a:xfrm>
            <a:off x="10529790" y="3810000"/>
            <a:ext cx="1117309" cy="838200"/>
          </a:xfrm>
          <a:prstGeom prst="ellipse">
            <a:avLst/>
          </a:prstGeom>
          <a:solidFill>
            <a:schemeClr val="tx1">
              <a:lumMod val="10000"/>
              <a:lumOff val="90000"/>
            </a:schemeClr>
          </a:solidFill>
          <a:ln>
            <a:solidFill>
              <a:schemeClr val="bg2">
                <a:lumMod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effectLst>
                  <a:outerShdw blurRad="38100" dist="38100" dir="2700000" algn="tl">
                    <a:srgbClr val="000000">
                      <a:alpha val="43137"/>
                    </a:srgbClr>
                  </a:outerShdw>
                </a:effectLst>
              </a:rPr>
              <a:t>HQ</a:t>
            </a:r>
            <a:endParaRPr lang="en-US" dirty="0">
              <a:solidFill>
                <a:schemeClr val="bg2">
                  <a:lumMod val="25000"/>
                </a:schemeClr>
              </a:solidFill>
              <a:effectLst>
                <a:outerShdw blurRad="38100" dist="38100" dir="2700000" algn="tl">
                  <a:srgbClr val="000000">
                    <a:alpha val="43137"/>
                  </a:srgbClr>
                </a:outerShdw>
              </a:effectLst>
            </a:endParaRPr>
          </a:p>
        </p:txBody>
      </p:sp>
      <p:cxnSp>
        <p:nvCxnSpPr>
          <p:cNvPr id="8" name="Straight Arrow Connector 7"/>
          <p:cNvCxnSpPr>
            <a:stCxn id="4" idx="4"/>
            <a:endCxn id="6" idx="1"/>
          </p:cNvCxnSpPr>
          <p:nvPr/>
        </p:nvCxnSpPr>
        <p:spPr>
          <a:xfrm>
            <a:off x="9090832" y="2895600"/>
            <a:ext cx="1602584" cy="1037152"/>
          </a:xfrm>
          <a:prstGeom prst="straightConnector1">
            <a:avLst/>
          </a:prstGeom>
          <a:ln w="19050">
            <a:solidFill>
              <a:schemeClr val="bg2">
                <a:lumMod val="25000"/>
              </a:schemeClr>
            </a:solidFill>
            <a:tailEnd type="arrow"/>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6" idx="0"/>
          </p:cNvCxnSpPr>
          <p:nvPr/>
        </p:nvCxnSpPr>
        <p:spPr>
          <a:xfrm>
            <a:off x="10986062" y="2895600"/>
            <a:ext cx="102383" cy="914400"/>
          </a:xfrm>
          <a:prstGeom prst="straightConnector1">
            <a:avLst/>
          </a:prstGeom>
          <a:ln w="19050">
            <a:solidFill>
              <a:schemeClr val="bg2">
                <a:lumMod val="25000"/>
              </a:schemeClr>
            </a:solidFill>
            <a:tailEnd type="arrow"/>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45916" y="2438400"/>
            <a:ext cx="777627" cy="38100"/>
          </a:xfrm>
          <a:prstGeom prst="straightConnector1">
            <a:avLst/>
          </a:prstGeom>
          <a:ln w="19050">
            <a:solidFill>
              <a:schemeClr val="tx1">
                <a:lumMod val="10000"/>
                <a:lumOff val="90000"/>
              </a:schemeClr>
            </a:solidFill>
            <a:prstDash val="dashDot"/>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58143" y="1442221"/>
            <a:ext cx="2221203"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Azure</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0" name="TextBox 19"/>
          <p:cNvSpPr txBox="1"/>
          <p:nvPr/>
        </p:nvSpPr>
        <p:spPr>
          <a:xfrm>
            <a:off x="10422923" y="4676075"/>
            <a:ext cx="141946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CORP</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1" name="TextBox 20"/>
          <p:cNvSpPr txBox="1"/>
          <p:nvPr/>
        </p:nvSpPr>
        <p:spPr>
          <a:xfrm>
            <a:off x="9951468" y="3101465"/>
            <a:ext cx="1419469"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i="1" dirty="0" err="1" smtClean="0">
                <a:gradFill>
                  <a:gsLst>
                    <a:gs pos="0">
                      <a:srgbClr val="292929">
                        <a:lumMod val="90000"/>
                        <a:lumOff val="10000"/>
                      </a:srgbClr>
                    </a:gs>
                    <a:gs pos="86000">
                      <a:srgbClr val="292929">
                        <a:lumMod val="90000"/>
                        <a:lumOff val="10000"/>
                      </a:srgbClr>
                    </a:gs>
                  </a:gsLst>
                  <a:lin ang="5400000" scaled="0"/>
                </a:gradFill>
              </a:rPr>
              <a:t>vNet</a:t>
            </a:r>
            <a:r>
              <a:rPr lang="en-US" sz="2000" i="1" dirty="0" smtClean="0">
                <a:gradFill>
                  <a:gsLst>
                    <a:gs pos="0">
                      <a:srgbClr val="292929">
                        <a:lumMod val="90000"/>
                        <a:lumOff val="10000"/>
                      </a:srgbClr>
                    </a:gs>
                    <a:gs pos="86000">
                      <a:srgbClr val="292929">
                        <a:lumMod val="90000"/>
                        <a:lumOff val="10000"/>
                      </a:srgbClr>
                    </a:gs>
                  </a:gsLst>
                  <a:lin ang="5400000" scaled="0"/>
                </a:gradFill>
              </a:rPr>
              <a:t/>
            </a:r>
            <a:br>
              <a:rPr lang="en-US" sz="2000" i="1" dirty="0" smtClean="0">
                <a:gradFill>
                  <a:gsLst>
                    <a:gs pos="0">
                      <a:srgbClr val="292929">
                        <a:lumMod val="90000"/>
                        <a:lumOff val="10000"/>
                      </a:srgbClr>
                    </a:gs>
                    <a:gs pos="86000">
                      <a:srgbClr val="292929">
                        <a:lumMod val="90000"/>
                        <a:lumOff val="10000"/>
                      </a:srgbClr>
                    </a:gs>
                  </a:gsLst>
                  <a:lin ang="5400000" scaled="0"/>
                </a:gradFill>
              </a:rPr>
            </a:br>
            <a:r>
              <a:rPr lang="en-US" sz="2000" i="1" dirty="0" smtClean="0">
                <a:gradFill>
                  <a:gsLst>
                    <a:gs pos="0">
                      <a:srgbClr val="292929">
                        <a:lumMod val="90000"/>
                        <a:lumOff val="10000"/>
                      </a:srgbClr>
                    </a:gs>
                    <a:gs pos="86000">
                      <a:srgbClr val="292929">
                        <a:lumMod val="90000"/>
                        <a:lumOff val="10000"/>
                      </a:srgbClr>
                    </a:gs>
                  </a:gsLst>
                  <a:lin ang="5400000" scaled="0"/>
                </a:gradFill>
              </a:rPr>
              <a:t>pipes</a:t>
            </a:r>
          </a:p>
        </p:txBody>
      </p:sp>
    </p:spTree>
    <p:extLst>
      <p:ext uri="{BB962C8B-B14F-4D97-AF65-F5344CB8AC3E}">
        <p14:creationId xmlns:p14="http://schemas.microsoft.com/office/powerpoint/2010/main" val="2920441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AD Cloud Deployment Patterns</a:t>
            </a:r>
            <a:endParaRPr lang="en-US" sz="6600" dirty="0"/>
          </a:p>
        </p:txBody>
      </p:sp>
    </p:spTree>
    <p:extLst>
      <p:ext uri="{BB962C8B-B14F-4D97-AF65-F5344CB8AC3E}">
        <p14:creationId xmlns:p14="http://schemas.microsoft.com/office/powerpoint/2010/main" val="16622826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AD in a Windows Azure VM</a:t>
            </a:r>
            <a:endParaRPr lang="en-US" dirty="0"/>
          </a:p>
        </p:txBody>
      </p:sp>
      <p:sp>
        <p:nvSpPr>
          <p:cNvPr id="5" name="Text Placeholder 4"/>
          <p:cNvSpPr>
            <a:spLocks noGrp="1"/>
          </p:cNvSpPr>
          <p:nvPr>
            <p:ph type="body" sz="quarter" idx="10"/>
          </p:nvPr>
        </p:nvSpPr>
        <p:spPr>
          <a:xfrm>
            <a:off x="519113" y="1447803"/>
            <a:ext cx="11149013" cy="5918543"/>
          </a:xfrm>
        </p:spPr>
        <p:txBody>
          <a:bodyPr/>
          <a:lstStyle/>
          <a:p>
            <a:r>
              <a:rPr lang="en-US" dirty="0" smtClean="0">
                <a:solidFill>
                  <a:schemeClr val="accent2"/>
                </a:solidFill>
              </a:rPr>
              <a:t>Cloud Service with Initial Domain Controller</a:t>
            </a:r>
          </a:p>
          <a:p>
            <a:r>
              <a:rPr lang="en-US" sz="2800" dirty="0">
                <a:solidFill>
                  <a:srgbClr val="5F5F5F"/>
                </a:solidFill>
                <a:latin typeface="+mn-lt"/>
                <a:ea typeface="Segoe UI" pitchFamily="34" charset="0"/>
                <a:cs typeface="Segoe UI" pitchFamily="34" charset="0"/>
              </a:rPr>
              <a:t>Virtual Network Name</a:t>
            </a:r>
          </a:p>
          <a:p>
            <a:r>
              <a:rPr lang="en-US" sz="2800" dirty="0">
                <a:solidFill>
                  <a:srgbClr val="5F5F5F"/>
                </a:solidFill>
                <a:latin typeface="+mn-lt"/>
                <a:ea typeface="Segoe UI" pitchFamily="34" charset="0"/>
                <a:cs typeface="Segoe UI" pitchFamily="34" charset="0"/>
              </a:rPr>
              <a:t>Existing DNS Servers (If any)</a:t>
            </a:r>
          </a:p>
          <a:p>
            <a:r>
              <a:rPr lang="en-US" sz="2800" dirty="0">
                <a:solidFill>
                  <a:srgbClr val="5F5F5F"/>
                </a:solidFill>
                <a:latin typeface="+mn-lt"/>
                <a:ea typeface="Segoe UI" pitchFamily="34" charset="0"/>
                <a:cs typeface="Segoe UI" pitchFamily="34" charset="0"/>
              </a:rPr>
              <a:t>Virtual Network Subnet</a:t>
            </a:r>
          </a:p>
          <a:p>
            <a:r>
              <a:rPr lang="en-US" sz="2800" dirty="0">
                <a:solidFill>
                  <a:srgbClr val="5F5F5F"/>
                </a:solidFill>
                <a:latin typeface="+mn-lt"/>
                <a:ea typeface="Segoe UI" pitchFamily="34" charset="0"/>
                <a:cs typeface="Segoe UI" pitchFamily="34" charset="0"/>
              </a:rPr>
              <a:t>Domain Join Settings (If existing domain)</a:t>
            </a:r>
          </a:p>
          <a:p>
            <a:r>
              <a:rPr lang="en-US" sz="2800" dirty="0" smtClean="0">
                <a:solidFill>
                  <a:srgbClr val="5F5F5F"/>
                </a:solidFill>
                <a:latin typeface="+mn-lt"/>
                <a:ea typeface="Segoe UI" pitchFamily="34" charset="0"/>
                <a:cs typeface="Segoe UI" pitchFamily="34" charset="0"/>
              </a:rPr>
              <a:t>Separate Data </a:t>
            </a:r>
            <a:r>
              <a:rPr lang="en-US" sz="2800" dirty="0">
                <a:solidFill>
                  <a:srgbClr val="5F5F5F"/>
                </a:solidFill>
                <a:latin typeface="+mn-lt"/>
                <a:ea typeface="Segoe UI" pitchFamily="34" charset="0"/>
                <a:cs typeface="Segoe UI" pitchFamily="34" charset="0"/>
              </a:rPr>
              <a:t>Disk for Active Directory </a:t>
            </a:r>
            <a:r>
              <a:rPr lang="en-US" sz="2800" dirty="0" smtClean="0">
                <a:solidFill>
                  <a:srgbClr val="5F5F5F"/>
                </a:solidFill>
                <a:latin typeface="+mn-lt"/>
                <a:ea typeface="Segoe UI" pitchFamily="34" charset="0"/>
                <a:cs typeface="Segoe UI" pitchFamily="34" charset="0"/>
              </a:rPr>
              <a:t>Database</a:t>
            </a:r>
          </a:p>
          <a:p>
            <a:r>
              <a:rPr lang="en-US" sz="2800" dirty="0" err="1" smtClean="0">
                <a:solidFill>
                  <a:srgbClr val="5F5F5F"/>
                </a:solidFill>
                <a:latin typeface="+mn-lt"/>
                <a:ea typeface="Segoe UI" pitchFamily="34" charset="0"/>
                <a:cs typeface="Segoe UI" pitchFamily="34" charset="0"/>
              </a:rPr>
              <a:t>DCPromo</a:t>
            </a:r>
            <a:endParaRPr lang="en-US" sz="2800" dirty="0" smtClean="0">
              <a:solidFill>
                <a:srgbClr val="5F5F5F"/>
              </a:solidFill>
              <a:latin typeface="+mn-lt"/>
              <a:ea typeface="Segoe UI" pitchFamily="34" charset="0"/>
              <a:cs typeface="Segoe UI" pitchFamily="34" charset="0"/>
            </a:endParaRPr>
          </a:p>
          <a:p>
            <a:r>
              <a:rPr lang="en-US" dirty="0">
                <a:solidFill>
                  <a:schemeClr val="accent2"/>
                </a:solidFill>
              </a:rPr>
              <a:t>Create </a:t>
            </a:r>
            <a:r>
              <a:rPr lang="en-US" dirty="0" smtClean="0">
                <a:solidFill>
                  <a:schemeClr val="accent2"/>
                </a:solidFill>
              </a:rPr>
              <a:t>Separate Cloud Service for AD Members</a:t>
            </a:r>
          </a:p>
          <a:p>
            <a:r>
              <a:rPr lang="en-US" sz="2800" dirty="0" smtClean="0">
                <a:solidFill>
                  <a:srgbClr val="5F5F5F"/>
                </a:solidFill>
                <a:latin typeface="+mn-lt"/>
                <a:ea typeface="Segoe UI" pitchFamily="34" charset="0"/>
                <a:cs typeface="Segoe UI" pitchFamily="34" charset="0"/>
              </a:rPr>
              <a:t>Specify DNS at Deployment Level Using PowerShell for VMs (PS only)</a:t>
            </a:r>
            <a:endParaRPr lang="en-US" sz="2800" dirty="0">
              <a:latin typeface="+mn-lt"/>
            </a:endParaRPr>
          </a:p>
          <a:p>
            <a:endParaRPr lang="en-US" sz="2800" dirty="0"/>
          </a:p>
          <a:p>
            <a:endParaRPr lang="en-US" sz="2800" dirty="0"/>
          </a:p>
        </p:txBody>
      </p:sp>
    </p:spTree>
    <p:extLst>
      <p:ext uri="{BB962C8B-B14F-4D97-AF65-F5344CB8AC3E}">
        <p14:creationId xmlns:p14="http://schemas.microsoft.com/office/powerpoint/2010/main" val="21210111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 for a </a:t>
            </a:r>
            <a:r>
              <a:rPr lang="en-US" dirty="0" smtClean="0"/>
              <a:t>DC – New Forest</a:t>
            </a:r>
            <a:endParaRPr lang="en-US" dirty="0"/>
          </a:p>
        </p:txBody>
      </p:sp>
      <p:sp>
        <p:nvSpPr>
          <p:cNvPr id="5" name="Text Placeholder 4"/>
          <p:cNvSpPr>
            <a:spLocks noGrp="1"/>
          </p:cNvSpPr>
          <p:nvPr>
            <p:ph type="body" sz="quarter" idx="10"/>
          </p:nvPr>
        </p:nvSpPr>
        <p:spPr>
          <a:xfrm>
            <a:off x="519113" y="1905000"/>
            <a:ext cx="11579101" cy="3905685"/>
          </a:xfrm>
        </p:spPr>
        <p:txBody>
          <a:bodyPr/>
          <a:lstStyle/>
          <a:p>
            <a:r>
              <a:rPr lang="en-US" sz="1800" dirty="0"/>
              <a:t>## Create Domain Controller </a:t>
            </a:r>
            <a:endParaRPr lang="en-US" sz="1800" dirty="0" smtClean="0"/>
          </a:p>
          <a:p>
            <a:r>
              <a:rPr lang="en-US" sz="1800" dirty="0" smtClean="0"/>
              <a:t>## No AD Settings Specified because you will create a new forest with DC Promo</a:t>
            </a:r>
          </a:p>
          <a:p>
            <a:r>
              <a:rPr lang="en-US" sz="1800" dirty="0" smtClean="0"/>
              <a:t>## In this example the OS disk host caching setting has been set to </a:t>
            </a:r>
            <a:r>
              <a:rPr lang="en-US" sz="1800" dirty="0" err="1" smtClean="0"/>
              <a:t>ReadOnly</a:t>
            </a:r>
            <a:r>
              <a:rPr lang="en-US" sz="1800" dirty="0" smtClean="0"/>
              <a:t> caching.</a:t>
            </a:r>
          </a:p>
          <a:p>
            <a:r>
              <a:rPr lang="en-US" sz="1800" dirty="0" smtClean="0"/>
              <a:t>## By default the OS disk is </a:t>
            </a:r>
            <a:r>
              <a:rPr lang="en-US" sz="1800" dirty="0" err="1" smtClean="0"/>
              <a:t>ReadWrite</a:t>
            </a:r>
            <a:r>
              <a:rPr lang="en-US" sz="1800" dirty="0" smtClean="0"/>
              <a:t> which is not safe for databases</a:t>
            </a:r>
            <a:endParaRPr lang="en-US" sz="1800" dirty="0"/>
          </a:p>
          <a:p>
            <a:endParaRPr lang="en-US" sz="1800" dirty="0"/>
          </a:p>
          <a:p>
            <a:r>
              <a:rPr lang="en-US" sz="1800" dirty="0"/>
              <a:t>$dc1 =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smtClean="0"/>
              <a:t>	Add-</a:t>
            </a:r>
            <a:r>
              <a:rPr lang="en-US" sz="1800" b="1" dirty="0" err="1" smtClean="0"/>
              <a:t>AzureProvisioningConfig</a:t>
            </a:r>
            <a:r>
              <a:rPr lang="en-US" sz="1800" dirty="0" smtClean="0"/>
              <a:t> </a:t>
            </a:r>
            <a:r>
              <a:rPr lang="en-US" sz="1800" i="1" dirty="0"/>
              <a:t>-Windows</a:t>
            </a:r>
            <a:r>
              <a:rPr lang="en-US" sz="1800" dirty="0"/>
              <a:t> </a:t>
            </a:r>
            <a:r>
              <a:rPr lang="en-US" sz="1800" i="1" dirty="0"/>
              <a:t>-Password</a:t>
            </a:r>
            <a:r>
              <a:rPr lang="en-US" sz="1800" dirty="0"/>
              <a:t> </a:t>
            </a:r>
            <a:r>
              <a:rPr lang="en-US" sz="1800" dirty="0" smtClean="0"/>
              <a:t>$</a:t>
            </a:r>
            <a:r>
              <a:rPr lang="en-US" sz="1800" dirty="0" err="1" smtClean="0"/>
              <a:t>pwd</a:t>
            </a:r>
            <a:r>
              <a:rPr lang="en-US" sz="1800" dirty="0" smtClean="0"/>
              <a:t> |</a:t>
            </a:r>
          </a:p>
          <a:p>
            <a:r>
              <a:rPr lang="en-US" sz="1800" dirty="0"/>
              <a:t>	</a:t>
            </a:r>
            <a:r>
              <a:rPr lang="en-US" sz="1800" b="1" dirty="0"/>
              <a:t>Set-</a:t>
            </a:r>
            <a:r>
              <a:rPr lang="en-US" sz="1800" b="1" dirty="0" err="1"/>
              <a:t>AzureOSDisk</a:t>
            </a:r>
            <a:r>
              <a:rPr lang="en-US" sz="1800" dirty="0"/>
              <a:t> </a:t>
            </a:r>
            <a:r>
              <a:rPr lang="en-US" sz="1800" i="1" dirty="0"/>
              <a:t>-</a:t>
            </a:r>
            <a:r>
              <a:rPr lang="en-US" sz="1800" i="1" dirty="0" err="1"/>
              <a:t>HostCaching</a:t>
            </a:r>
            <a:r>
              <a:rPr lang="en-US" sz="1800" dirty="0"/>
              <a:t> </a:t>
            </a:r>
            <a:r>
              <a:rPr lang="en-US" sz="1800" dirty="0" err="1" smtClean="0"/>
              <a:t>ReadOnly</a:t>
            </a:r>
            <a:r>
              <a:rPr lang="en-US" sz="1800" dirty="0" smtClean="0"/>
              <a:t> | </a:t>
            </a:r>
            <a:endParaRPr lang="en-US" sz="1800" dirty="0"/>
          </a:p>
          <a:p>
            <a:r>
              <a:rPr lang="en-US" sz="1800" b="1" dirty="0" smtClean="0"/>
              <a:t>	Set-</a:t>
            </a:r>
            <a:r>
              <a:rPr lang="en-US" sz="1800" b="1" dirty="0" err="1" smtClean="0"/>
              <a:t>AzureSubnet</a:t>
            </a:r>
            <a:r>
              <a:rPr lang="en-US" sz="1800" dirty="0" smtClean="0"/>
              <a:t> '</a:t>
            </a:r>
            <a:r>
              <a:rPr lang="en-US" sz="1800" dirty="0" err="1" smtClean="0"/>
              <a:t>DNSSubnet</a:t>
            </a:r>
            <a:r>
              <a:rPr lang="en-US" sz="1800" dirty="0" smtClean="0"/>
              <a:t>'</a:t>
            </a:r>
          </a:p>
          <a:p>
            <a:endParaRPr lang="en-US" sz="1800" dirty="0" smtClean="0"/>
          </a:p>
          <a:p>
            <a:r>
              <a:rPr lang="en-US" sz="1800" b="1" dirty="0" smtClean="0"/>
              <a:t>New-</a:t>
            </a:r>
            <a:r>
              <a:rPr lang="en-US" sz="1800" b="1" dirty="0" err="1" smtClean="0"/>
              <a:t>AzureVM</a:t>
            </a:r>
            <a:r>
              <a:rPr lang="en-US" sz="1800" dirty="0" smtClean="0"/>
              <a:t> </a:t>
            </a:r>
            <a:r>
              <a:rPr lang="en-US" sz="1800" i="1" dirty="0" smtClean="0"/>
              <a:t>-</a:t>
            </a:r>
            <a:r>
              <a:rPr lang="en-US" sz="1800" i="1" dirty="0" err="1" smtClean="0"/>
              <a:t>ServiceName</a:t>
            </a:r>
            <a:r>
              <a:rPr lang="en-US" sz="1800" dirty="0" smtClean="0"/>
              <a:t> $</a:t>
            </a:r>
            <a:r>
              <a:rPr lang="en-US" sz="1800" dirty="0" err="1" smtClean="0"/>
              <a:t>cloudsvc</a:t>
            </a:r>
            <a:r>
              <a:rPr lang="en-US" sz="1800" dirty="0" smtClean="0"/>
              <a:t> </a:t>
            </a:r>
            <a:r>
              <a:rPr lang="en-US" sz="1800" i="1" dirty="0" smtClean="0"/>
              <a:t>-</a:t>
            </a:r>
            <a:r>
              <a:rPr lang="en-US" sz="1800" i="1" dirty="0" err="1" smtClean="0"/>
              <a:t>AffinityGroup</a:t>
            </a:r>
            <a:r>
              <a:rPr lang="en-US" sz="1800" dirty="0" smtClean="0"/>
              <a:t> $</a:t>
            </a:r>
            <a:r>
              <a:rPr lang="en-US" sz="1800" dirty="0" err="1" smtClean="0"/>
              <a:t>ag</a:t>
            </a:r>
            <a:r>
              <a:rPr lang="en-US" sz="1800" dirty="0" smtClean="0"/>
              <a:t> </a:t>
            </a:r>
            <a:r>
              <a:rPr lang="en-US" sz="1800" i="1" dirty="0" smtClean="0"/>
              <a:t>-</a:t>
            </a:r>
            <a:r>
              <a:rPr lang="en-US" sz="1800" i="1" dirty="0" err="1" smtClean="0"/>
              <a:t>VNetName</a:t>
            </a:r>
            <a:r>
              <a:rPr lang="en-US" sz="1800" dirty="0" smtClean="0"/>
              <a:t> $</a:t>
            </a:r>
            <a:r>
              <a:rPr lang="en-US" sz="1800" dirty="0" err="1" smtClean="0"/>
              <a:t>vnet</a:t>
            </a:r>
            <a:r>
              <a:rPr lang="en-US" sz="1800" dirty="0" smtClean="0"/>
              <a:t> </a:t>
            </a:r>
            <a:r>
              <a:rPr lang="en-US" sz="1800" i="1" dirty="0" smtClean="0"/>
              <a:t>-VMs</a:t>
            </a:r>
            <a:r>
              <a:rPr lang="en-US" sz="1800" dirty="0" smtClean="0"/>
              <a:t> $dc1 `</a:t>
            </a:r>
          </a:p>
          <a:p>
            <a:r>
              <a:rPr lang="en-US" sz="1800" i="1" dirty="0" smtClean="0"/>
              <a:t>	     –Location</a:t>
            </a:r>
            <a:r>
              <a:rPr lang="en-US" sz="1800" dirty="0" smtClean="0"/>
              <a:t> $location</a:t>
            </a:r>
          </a:p>
          <a:p>
            <a:endParaRPr lang="en-US" sz="1800" dirty="0"/>
          </a:p>
        </p:txBody>
      </p:sp>
    </p:spTree>
    <p:extLst>
      <p:ext uri="{BB962C8B-B14F-4D97-AF65-F5344CB8AC3E}">
        <p14:creationId xmlns:p14="http://schemas.microsoft.com/office/powerpoint/2010/main" val="21077454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1329595"/>
          </a:xfrm>
        </p:spPr>
        <p:txBody>
          <a:bodyPr/>
          <a:lstStyle/>
          <a:p>
            <a:r>
              <a:rPr lang="en-US" sz="4800" dirty="0"/>
              <a:t>Why </a:t>
            </a:r>
            <a:r>
              <a:rPr lang="en-US" sz="4800" dirty="0" smtClean="0"/>
              <a:t>Active </a:t>
            </a:r>
            <a:r>
              <a:rPr lang="en-US" sz="4800" dirty="0"/>
              <a:t>Directory?</a:t>
            </a:r>
            <a:br>
              <a:rPr lang="en-US" sz="4800" dirty="0"/>
            </a:br>
            <a:endParaRPr lang="en-US" sz="4800" dirty="0"/>
          </a:p>
        </p:txBody>
      </p:sp>
      <p:sp>
        <p:nvSpPr>
          <p:cNvPr id="4" name="Content Placeholder 3"/>
          <p:cNvSpPr>
            <a:spLocks noGrp="1"/>
          </p:cNvSpPr>
          <p:nvPr>
            <p:ph idx="1"/>
          </p:nvPr>
        </p:nvSpPr>
        <p:spPr>
          <a:xfrm>
            <a:off x="508097" y="1139328"/>
            <a:ext cx="11149012" cy="5470728"/>
          </a:xfrm>
        </p:spPr>
        <p:txBody>
          <a:bodyPr/>
          <a:lstStyle/>
          <a:p>
            <a:pPr marL="0" indent="0">
              <a:buNone/>
            </a:pPr>
            <a:r>
              <a:rPr lang="en-US" dirty="0" smtClean="0">
                <a:solidFill>
                  <a:schemeClr val="accent2"/>
                </a:solidFill>
                <a:effectLst/>
              </a:rPr>
              <a:t>Business drivers</a:t>
            </a:r>
          </a:p>
          <a:p>
            <a:pPr marL="395288" lvl="1" indent="0">
              <a:buNone/>
            </a:pPr>
            <a:r>
              <a:rPr lang="en-US" sz="2800" dirty="0" smtClean="0">
                <a:latin typeface="Segoe UI Light" pitchFamily="34" charset="0"/>
                <a:cs typeface="Segoe UI Light" pitchFamily="34" charset="0"/>
              </a:rPr>
              <a:t>Support pre-requisites for other Applications or Services</a:t>
            </a:r>
            <a:endParaRPr lang="en-US" sz="2800" dirty="0">
              <a:latin typeface="Segoe UI Light" pitchFamily="34" charset="0"/>
              <a:cs typeface="Segoe UI Light" pitchFamily="34" charset="0"/>
            </a:endParaRPr>
          </a:p>
          <a:p>
            <a:pPr marL="395288" lvl="1" indent="0">
              <a:buNone/>
            </a:pPr>
            <a:r>
              <a:rPr lang="en-US" sz="2800" dirty="0" smtClean="0">
                <a:latin typeface="Segoe UI Light" pitchFamily="34" charset="0"/>
                <a:cs typeface="Segoe UI Light" pitchFamily="34" charset="0"/>
              </a:rPr>
              <a:t>Serve as substitute or failover for branch-office/HQ domain controllers</a:t>
            </a:r>
          </a:p>
          <a:p>
            <a:pPr marL="395288" lvl="1" indent="0">
              <a:buNone/>
            </a:pPr>
            <a:r>
              <a:rPr lang="en-US" sz="2800" dirty="0" smtClean="0">
                <a:latin typeface="Segoe UI Light" pitchFamily="34" charset="0"/>
                <a:cs typeface="Segoe UI Light" pitchFamily="34" charset="0"/>
              </a:rPr>
              <a:t>Serve as primary authentication for cloud only data center</a:t>
            </a:r>
          </a:p>
          <a:p>
            <a:pPr marL="514350" indent="-514350">
              <a:buFont typeface="+mj-lt"/>
              <a:buAutoNum type="arabicPeriod"/>
            </a:pPr>
            <a:endParaRPr lang="en-US" sz="1050" dirty="0" smtClean="0"/>
          </a:p>
          <a:p>
            <a:pPr marL="0" indent="0">
              <a:buNone/>
            </a:pPr>
            <a:r>
              <a:rPr lang="en-US" dirty="0" smtClean="0">
                <a:solidFill>
                  <a:schemeClr val="accent2"/>
                </a:solidFill>
                <a:effectLst/>
              </a:rPr>
              <a:t>Design </a:t>
            </a:r>
            <a:r>
              <a:rPr lang="en-US" dirty="0">
                <a:solidFill>
                  <a:schemeClr val="accent2"/>
                </a:solidFill>
                <a:effectLst/>
              </a:rPr>
              <a:t>considerations</a:t>
            </a:r>
          </a:p>
          <a:p>
            <a:pPr marL="460375" lvl="1" indent="0">
              <a:buNone/>
            </a:pPr>
            <a:r>
              <a:rPr lang="en-US" sz="2800" dirty="0" smtClean="0">
                <a:latin typeface="Segoe UI Light" pitchFamily="34" charset="0"/>
                <a:cs typeface="Segoe UI Light" pitchFamily="34" charset="0"/>
              </a:rPr>
              <a:t>Certain </a:t>
            </a:r>
            <a:r>
              <a:rPr lang="en-US" sz="2800" dirty="0">
                <a:latin typeface="Segoe UI Light" pitchFamily="34" charset="0"/>
                <a:cs typeface="Segoe UI Light" pitchFamily="34" charset="0"/>
              </a:rPr>
              <a:t>Active Directory configuration knobs and deployment topologies are better suited to the cloud than others</a:t>
            </a:r>
          </a:p>
          <a:p>
            <a:pPr marL="514350" indent="-514350">
              <a:buFont typeface="+mj-lt"/>
              <a:buAutoNum type="arabicPeriod"/>
            </a:pPr>
            <a:endParaRPr lang="en-US" sz="1050" dirty="0" smtClean="0"/>
          </a:p>
          <a:p>
            <a:pPr marL="0" indent="0">
              <a:buNone/>
            </a:pPr>
            <a:r>
              <a:rPr lang="en-US" dirty="0" smtClean="0">
                <a:solidFill>
                  <a:schemeClr val="accent2"/>
                </a:solidFill>
                <a:effectLst/>
              </a:rPr>
              <a:t>Placing Active Directory domain controllers in Windows Azure equates to running virtualized domain controllers</a:t>
            </a:r>
          </a:p>
          <a:p>
            <a:pPr marL="460375" lvl="1" indent="0">
              <a:buNone/>
            </a:pPr>
            <a:r>
              <a:rPr lang="en-US" sz="2800" dirty="0" smtClean="0">
                <a:latin typeface="Segoe UI Light" pitchFamily="34" charset="0"/>
                <a:cs typeface="Segoe UI Light" pitchFamily="34" charset="0"/>
              </a:rPr>
              <a:t>Hypervisors provide or trivialize technologies that don’t sit well with many distributed systems… including Active Directory</a:t>
            </a:r>
          </a:p>
        </p:txBody>
      </p:sp>
    </p:spTree>
    <p:extLst>
      <p:ext uri="{BB962C8B-B14F-4D97-AF65-F5344CB8AC3E}">
        <p14:creationId xmlns:p14="http://schemas.microsoft.com/office/powerpoint/2010/main" val="31165287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19111" y="228601"/>
            <a:ext cx="11149014" cy="664797"/>
          </a:xfrm>
        </p:spPr>
        <p:txBody>
          <a:bodyPr/>
          <a:lstStyle/>
          <a:p>
            <a:r>
              <a:rPr lang="en-US" dirty="0" smtClean="0"/>
              <a:t>Domain Variables to Join Active Directory</a:t>
            </a:r>
            <a:endParaRPr lang="en-US" dirty="0"/>
          </a:p>
        </p:txBody>
      </p:sp>
      <p:sp>
        <p:nvSpPr>
          <p:cNvPr id="9" name="Text Placeholder 8"/>
          <p:cNvSpPr>
            <a:spLocks noGrp="1"/>
          </p:cNvSpPr>
          <p:nvPr>
            <p:ph type="body" sz="quarter" idx="10"/>
          </p:nvPr>
        </p:nvSpPr>
        <p:spPr>
          <a:xfrm>
            <a:off x="519114" y="1905000"/>
            <a:ext cx="11149012" cy="3582519"/>
          </a:xfrm>
        </p:spPr>
        <p:txBody>
          <a:bodyPr/>
          <a:lstStyle/>
          <a:p>
            <a:r>
              <a:rPr lang="en-US" dirty="0"/>
              <a:t># Domain Settings</a:t>
            </a:r>
          </a:p>
          <a:p>
            <a:r>
              <a:rPr lang="en-US" dirty="0"/>
              <a:t>$domain = </a:t>
            </a:r>
            <a:r>
              <a:rPr lang="en-US" dirty="0" smtClean="0"/>
              <a:t>'</a:t>
            </a:r>
            <a:r>
              <a:rPr lang="en-US" dirty="0" err="1" smtClean="0"/>
              <a:t>contoso</a:t>
            </a:r>
            <a:r>
              <a:rPr lang="en-US" dirty="0" smtClean="0"/>
              <a:t>'</a:t>
            </a:r>
            <a:endParaRPr lang="en-US" dirty="0"/>
          </a:p>
          <a:p>
            <a:r>
              <a:rPr lang="en-US" dirty="0"/>
              <a:t>$</a:t>
            </a:r>
            <a:r>
              <a:rPr lang="en-US" dirty="0" err="1"/>
              <a:t>joindom</a:t>
            </a:r>
            <a:r>
              <a:rPr lang="en-US" dirty="0"/>
              <a:t> = </a:t>
            </a:r>
            <a:r>
              <a:rPr lang="en-US" dirty="0" smtClean="0"/>
              <a:t>'contoso.com</a:t>
            </a:r>
            <a:r>
              <a:rPr lang="en-US" dirty="0"/>
              <a:t>'</a:t>
            </a:r>
          </a:p>
          <a:p>
            <a:r>
              <a:rPr lang="en-US" dirty="0"/>
              <a:t>$</a:t>
            </a:r>
            <a:r>
              <a:rPr lang="en-US" dirty="0" err="1"/>
              <a:t>domuser</a:t>
            </a:r>
            <a:r>
              <a:rPr lang="en-US" dirty="0"/>
              <a:t> = 'administrator'</a:t>
            </a:r>
          </a:p>
          <a:p>
            <a:r>
              <a:rPr lang="en-US" dirty="0"/>
              <a:t>$</a:t>
            </a:r>
            <a:r>
              <a:rPr lang="en-US" dirty="0" err="1"/>
              <a:t>dompwd</a:t>
            </a:r>
            <a:r>
              <a:rPr lang="en-US" dirty="0"/>
              <a:t> = </a:t>
            </a:r>
            <a:r>
              <a:rPr lang="en-US" dirty="0" smtClean="0"/>
              <a:t>'</a:t>
            </a:r>
            <a:r>
              <a:rPr lang="en-US" dirty="0" err="1" smtClean="0"/>
              <a:t>dompassword</a:t>
            </a:r>
            <a:r>
              <a:rPr lang="en-US" dirty="0" smtClean="0"/>
              <a:t>'</a:t>
            </a:r>
            <a:endParaRPr lang="en-US" dirty="0"/>
          </a:p>
          <a:p>
            <a:r>
              <a:rPr lang="en-US" dirty="0"/>
              <a:t>$</a:t>
            </a:r>
            <a:r>
              <a:rPr lang="en-US" dirty="0" err="1"/>
              <a:t>advmou</a:t>
            </a:r>
            <a:r>
              <a:rPr lang="en-US" dirty="0"/>
              <a:t> = </a:t>
            </a:r>
            <a:r>
              <a:rPr lang="en-US" dirty="0" smtClean="0"/>
              <a:t>'OU=</a:t>
            </a:r>
            <a:r>
              <a:rPr lang="en-US" dirty="0" err="1" smtClean="0"/>
              <a:t>AzureVMs,DC</a:t>
            </a:r>
            <a:r>
              <a:rPr lang="en-US" dirty="0" smtClean="0"/>
              <a:t>=</a:t>
            </a:r>
            <a:r>
              <a:rPr lang="en-US" dirty="0" err="1" smtClean="0"/>
              <a:t>contoso,DC</a:t>
            </a:r>
            <a:r>
              <a:rPr lang="en-US" dirty="0" smtClean="0"/>
              <a:t>=com' # create OU first</a:t>
            </a:r>
          </a:p>
          <a:p>
            <a:r>
              <a:rPr lang="en-US" dirty="0"/>
              <a:t>$</a:t>
            </a:r>
            <a:r>
              <a:rPr lang="en-US" dirty="0" err="1"/>
              <a:t>vnetname</a:t>
            </a:r>
            <a:r>
              <a:rPr lang="en-US" dirty="0"/>
              <a:t> = </a:t>
            </a:r>
            <a:r>
              <a:rPr lang="en-US" dirty="0" smtClean="0"/>
              <a:t>'ADVNET'</a:t>
            </a:r>
            <a:endParaRPr lang="en-US" dirty="0"/>
          </a:p>
          <a:p>
            <a:r>
              <a:rPr lang="en-US" dirty="0" smtClean="0"/>
              <a:t>$</a:t>
            </a:r>
            <a:r>
              <a:rPr lang="en-US" dirty="0" err="1" smtClean="0"/>
              <a:t>vmsubnet</a:t>
            </a:r>
            <a:r>
              <a:rPr lang="en-US" dirty="0" smtClean="0"/>
              <a:t> </a:t>
            </a:r>
            <a:r>
              <a:rPr lang="en-US" dirty="0"/>
              <a:t>= '</a:t>
            </a:r>
            <a:r>
              <a:rPr lang="en-US" dirty="0" err="1"/>
              <a:t>FrontEndSubnet</a:t>
            </a:r>
            <a:r>
              <a:rPr lang="en-US" dirty="0"/>
              <a:t>'</a:t>
            </a:r>
          </a:p>
          <a:p>
            <a:endParaRPr lang="en-US" dirty="0"/>
          </a:p>
        </p:txBody>
      </p:sp>
    </p:spTree>
    <p:extLst>
      <p:ext uri="{BB962C8B-B14F-4D97-AF65-F5344CB8AC3E}">
        <p14:creationId xmlns:p14="http://schemas.microsoft.com/office/powerpoint/2010/main" val="10220721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for a DC – Existing Forest</a:t>
            </a:r>
            <a:endParaRPr lang="en-US" dirty="0"/>
          </a:p>
        </p:txBody>
      </p:sp>
      <p:sp>
        <p:nvSpPr>
          <p:cNvPr id="3" name="Text Placeholder 2"/>
          <p:cNvSpPr>
            <a:spLocks noGrp="1"/>
          </p:cNvSpPr>
          <p:nvPr>
            <p:ph type="body" sz="quarter" idx="10"/>
          </p:nvPr>
        </p:nvSpPr>
        <p:spPr>
          <a:xfrm>
            <a:off x="519114" y="1905000"/>
            <a:ext cx="11149012" cy="4515082"/>
          </a:xfrm>
        </p:spPr>
        <p:txBody>
          <a:bodyPr/>
          <a:lstStyle/>
          <a:p>
            <a:r>
              <a:rPr lang="en-US" sz="1800" dirty="0"/>
              <a:t>## Create Domain Controller </a:t>
            </a:r>
            <a:endParaRPr lang="en-US" sz="1800" dirty="0" smtClean="0"/>
          </a:p>
          <a:p>
            <a:r>
              <a:rPr lang="en-US" sz="1800" dirty="0" smtClean="0"/>
              <a:t>## Specifying Active Directory Join Settings and On-Premises DNS </a:t>
            </a:r>
            <a:endParaRPr lang="en-US" sz="1800" dirty="0"/>
          </a:p>
          <a:p>
            <a:r>
              <a:rPr lang="en-US" sz="1800" dirty="0"/>
              <a:t>$</a:t>
            </a:r>
            <a:r>
              <a:rPr lang="en-US" sz="1800" dirty="0" smtClean="0"/>
              <a:t>dc1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a:t> </a:t>
            </a:r>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Add-</a:t>
            </a:r>
            <a:r>
              <a:rPr lang="en-US" sz="1800" b="1" dirty="0" err="1" smtClean="0"/>
              <a:t>AzureDataDisk</a:t>
            </a:r>
            <a:r>
              <a:rPr lang="en-US" sz="1800" dirty="0" smtClean="0"/>
              <a:t> </a:t>
            </a:r>
            <a:r>
              <a:rPr lang="en-US" sz="1800" i="1" dirty="0"/>
              <a:t>-</a:t>
            </a:r>
            <a:r>
              <a:rPr lang="en-US" sz="1800" i="1" dirty="0" err="1"/>
              <a:t>CreateNew</a:t>
            </a:r>
            <a:r>
              <a:rPr lang="en-US" sz="1800" dirty="0"/>
              <a:t> </a:t>
            </a:r>
            <a:r>
              <a:rPr lang="en-US" sz="1800" i="1" dirty="0"/>
              <a:t>-</a:t>
            </a:r>
            <a:r>
              <a:rPr lang="en-US" sz="1800" i="1" dirty="0" err="1"/>
              <a:t>DiskSizeInGB</a:t>
            </a:r>
            <a:r>
              <a:rPr lang="en-US" sz="1800" dirty="0"/>
              <a:t> 15 </a:t>
            </a:r>
            <a:r>
              <a:rPr lang="en-US" sz="1800" i="1" dirty="0"/>
              <a:t>-</a:t>
            </a:r>
            <a:r>
              <a:rPr lang="en-US" sz="1800" i="1" dirty="0" err="1"/>
              <a:t>DiskLabel</a:t>
            </a:r>
            <a:r>
              <a:rPr lang="en-US" sz="1800" dirty="0"/>
              <a:t> 'dc1-datadisk' </a:t>
            </a:r>
            <a:r>
              <a:rPr lang="en-US" sz="1800" i="1" dirty="0"/>
              <a:t>-LUN</a:t>
            </a:r>
            <a:r>
              <a:rPr lang="en-US" sz="1800" dirty="0"/>
              <a:t> 0 | </a:t>
            </a:r>
          </a:p>
          <a:p>
            <a:r>
              <a:rPr lang="en-US" sz="1800" b="1" dirty="0" smtClean="0"/>
              <a:t>	Set-</a:t>
            </a:r>
            <a:r>
              <a:rPr lang="en-US" sz="1800" b="1" dirty="0" err="1" smtClean="0"/>
              <a:t>AzureSubnet</a:t>
            </a:r>
            <a:r>
              <a:rPr lang="en-US" sz="1800" dirty="0" smtClean="0"/>
              <a:t> </a:t>
            </a:r>
            <a:r>
              <a:rPr lang="en-US" sz="1800" dirty="0"/>
              <a:t>'</a:t>
            </a:r>
            <a:r>
              <a:rPr lang="en-US" sz="1800" dirty="0" err="1"/>
              <a:t>DNSSubnet</a:t>
            </a:r>
            <a:r>
              <a:rPr lang="en-US" sz="1800" dirty="0"/>
              <a:t>'</a:t>
            </a:r>
          </a:p>
          <a:p>
            <a:endParaRPr lang="en-US" sz="1800" dirty="0" smtClean="0"/>
          </a:p>
          <a:p>
            <a:r>
              <a:rPr lang="en-US" sz="1800" dirty="0" smtClean="0"/>
              <a:t>## Configure new Cloud Service to point to on-premises DNS/AD server for name resolution</a:t>
            </a:r>
            <a:endParaRPr lang="en-US" sz="1800" dirty="0"/>
          </a:p>
          <a:p>
            <a:r>
              <a:rPr lang="en-US" sz="1800" dirty="0"/>
              <a:t>$</a:t>
            </a:r>
            <a:r>
              <a:rPr lang="en-US" sz="1800" dirty="0" err="1"/>
              <a:t>dns</a:t>
            </a:r>
            <a:r>
              <a:rPr lang="en-US" sz="1800" dirty="0"/>
              <a:t> = </a:t>
            </a:r>
            <a:r>
              <a:rPr lang="en-US" sz="1800" b="1" dirty="0"/>
              <a:t>New-</a:t>
            </a:r>
            <a:r>
              <a:rPr lang="en-US" sz="1800" b="1" dirty="0" err="1"/>
              <a:t>AzureDns</a:t>
            </a:r>
            <a:r>
              <a:rPr lang="en-US" sz="1800" dirty="0"/>
              <a:t> </a:t>
            </a:r>
            <a:r>
              <a:rPr lang="en-US" sz="1800" i="1" dirty="0"/>
              <a:t>-Name</a:t>
            </a:r>
            <a:r>
              <a:rPr lang="en-US" sz="1800" dirty="0"/>
              <a:t> '</a:t>
            </a:r>
            <a:r>
              <a:rPr lang="en-US" sz="1800" dirty="0" err="1"/>
              <a:t>OnPremiseAD</a:t>
            </a:r>
            <a:r>
              <a:rPr lang="en-US" sz="1800" dirty="0"/>
              <a:t>' </a:t>
            </a:r>
            <a:r>
              <a:rPr lang="en-US" sz="1800" i="1" dirty="0"/>
              <a:t>-</a:t>
            </a:r>
            <a:r>
              <a:rPr lang="en-US" sz="1800" i="1" dirty="0" err="1"/>
              <a:t>IPAddress</a:t>
            </a:r>
            <a:r>
              <a:rPr lang="en-US" sz="1800" dirty="0"/>
              <a:t> '192.168.1.9'</a:t>
            </a:r>
          </a:p>
          <a:p>
            <a:endParaRPr lang="en-US" sz="1800" dirty="0" smtClean="0"/>
          </a:p>
          <a:p>
            <a:r>
              <a:rPr lang="en-US" sz="1800" dirty="0" smtClean="0"/>
              <a:t>## Provision the VM in the data center. Specify the on-premises DNS.</a:t>
            </a:r>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a:t>
            </a:r>
            <a:r>
              <a:rPr lang="en-US" sz="1800" dirty="0" err="1"/>
              <a:t>dns</a:t>
            </a:r>
            <a:r>
              <a:rPr lang="en-US" sz="1800" dirty="0"/>
              <a:t> </a:t>
            </a:r>
            <a:r>
              <a:rPr lang="en-US" sz="1800" i="1" dirty="0"/>
              <a:t>-VMs</a:t>
            </a:r>
            <a:r>
              <a:rPr lang="en-US" sz="1800" dirty="0"/>
              <a:t> $</a:t>
            </a:r>
            <a:r>
              <a:rPr lang="en-US" sz="1800" dirty="0" smtClean="0"/>
              <a:t>dc1 </a:t>
            </a:r>
            <a:r>
              <a:rPr lang="en-US" sz="1800" i="1" dirty="0" smtClean="0"/>
              <a:t>–Location</a:t>
            </a:r>
            <a:r>
              <a:rPr lang="en-US" sz="1800" dirty="0" smtClean="0"/>
              <a:t> $</a:t>
            </a:r>
            <a:r>
              <a:rPr lang="en-US" sz="1800" dirty="0"/>
              <a:t>l</a:t>
            </a:r>
            <a:r>
              <a:rPr lang="en-US" sz="1800" dirty="0" smtClean="0"/>
              <a:t>ocation</a:t>
            </a:r>
            <a:endParaRPr lang="en-US" sz="1800" dirty="0"/>
          </a:p>
        </p:txBody>
      </p:sp>
    </p:spTree>
    <p:extLst>
      <p:ext uri="{BB962C8B-B14F-4D97-AF65-F5344CB8AC3E}">
        <p14:creationId xmlns:p14="http://schemas.microsoft.com/office/powerpoint/2010/main" val="41375115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to Join Active Directory</a:t>
            </a:r>
            <a:endParaRPr lang="en-US" dirty="0"/>
          </a:p>
        </p:txBody>
      </p:sp>
      <p:sp>
        <p:nvSpPr>
          <p:cNvPr id="3" name="Text Placeholder 2"/>
          <p:cNvSpPr>
            <a:spLocks noGrp="1"/>
          </p:cNvSpPr>
          <p:nvPr>
            <p:ph type="body" sz="quarter" idx="10"/>
          </p:nvPr>
        </p:nvSpPr>
        <p:spPr>
          <a:xfrm>
            <a:off x="519114" y="1905000"/>
            <a:ext cx="11149012" cy="4459682"/>
          </a:xfrm>
        </p:spPr>
        <p:txBody>
          <a:bodyPr/>
          <a:lstStyle/>
          <a:p>
            <a:r>
              <a:rPr lang="en-US" sz="1800" dirty="0"/>
              <a:t>## Create </a:t>
            </a:r>
            <a:r>
              <a:rPr lang="en-US" sz="1800" dirty="0" smtClean="0"/>
              <a:t>VM1</a:t>
            </a:r>
          </a:p>
          <a:p>
            <a:r>
              <a:rPr lang="en-US" sz="1800" dirty="0" smtClean="0"/>
              <a:t>## Specifying Active Directory Join Information </a:t>
            </a:r>
          </a:p>
          <a:p>
            <a:r>
              <a:rPr lang="en-US" sz="1800" dirty="0" smtClean="0"/>
              <a:t>## DNS Information could be either a DC in the cloud or a DC on-premises</a:t>
            </a:r>
            <a:endParaRPr lang="en-US" sz="1800" dirty="0"/>
          </a:p>
          <a:p>
            <a:r>
              <a:rPr lang="en-US" sz="1800" dirty="0" smtClean="0"/>
              <a:t>$vm1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'myvm1' </a:t>
            </a:r>
            <a:r>
              <a:rPr lang="en-US" sz="1800" i="1" dirty="0" smtClean="0"/>
              <a:t>-</a:t>
            </a:r>
            <a:r>
              <a:rPr lang="en-US" sz="1800" i="1" dirty="0" err="1"/>
              <a:t>ImageName</a:t>
            </a:r>
            <a:r>
              <a:rPr lang="en-US" sz="1800" dirty="0"/>
              <a:t> </a:t>
            </a:r>
            <a:r>
              <a:rPr lang="en-US" sz="1800" dirty="0" smtClean="0"/>
              <a:t>$</a:t>
            </a:r>
            <a:r>
              <a:rPr lang="en-US" sz="1800" dirty="0" err="1" smtClean="0"/>
              <a:t>myimage</a:t>
            </a:r>
            <a:r>
              <a:rPr lang="en-US" sz="1800" dirty="0" smtClean="0"/>
              <a:t> </a:t>
            </a:r>
            <a:r>
              <a:rPr lang="en-US" sz="1800" i="1" dirty="0" smtClean="0"/>
              <a:t>-</a:t>
            </a:r>
            <a:r>
              <a:rPr lang="en-US" sz="1800" i="1" dirty="0" err="1" smtClean="0"/>
              <a:t>InstanceSize</a:t>
            </a:r>
            <a:r>
              <a:rPr lang="en-US" sz="1800" dirty="0" smtClean="0"/>
              <a:t> </a:t>
            </a:r>
            <a:r>
              <a:rPr lang="en-US" sz="1800" dirty="0"/>
              <a:t>Medium | </a:t>
            </a:r>
          </a:p>
          <a:p>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Set-</a:t>
            </a:r>
            <a:r>
              <a:rPr lang="en-US" sz="1800" b="1" dirty="0" err="1" smtClean="0"/>
              <a:t>AzureSubnet</a:t>
            </a:r>
            <a:r>
              <a:rPr lang="en-US" sz="1800" dirty="0" smtClean="0"/>
              <a:t> $</a:t>
            </a:r>
            <a:r>
              <a:rPr lang="en-US" sz="1800" dirty="0" err="1" smtClean="0"/>
              <a:t>vmsubnet</a:t>
            </a:r>
            <a:endParaRPr lang="en-US" sz="1800" dirty="0"/>
          </a:p>
          <a:p>
            <a:endParaRPr lang="en-US" sz="1800" dirty="0" smtClean="0"/>
          </a:p>
          <a:p>
            <a:r>
              <a:rPr lang="en-US" sz="1800" dirty="0" smtClean="0"/>
              <a:t>## IP Address of Domain Controller (on-premises or cloud deployed)</a:t>
            </a:r>
            <a:br>
              <a:rPr lang="en-US" sz="1800" dirty="0" smtClean="0"/>
            </a:br>
            <a:r>
              <a:rPr lang="en-US" sz="1800" dirty="0"/>
              <a:t>$dns1 = </a:t>
            </a:r>
            <a:r>
              <a:rPr lang="en-US" sz="1800" b="1" dirty="0"/>
              <a:t>New-</a:t>
            </a:r>
            <a:r>
              <a:rPr lang="en-US" sz="1800" b="1" dirty="0" err="1"/>
              <a:t>AzureDns</a:t>
            </a:r>
            <a:r>
              <a:rPr lang="en-US" sz="1800" dirty="0"/>
              <a:t> </a:t>
            </a:r>
            <a:r>
              <a:rPr lang="en-US" sz="1800" i="1" dirty="0"/>
              <a:t>-Name</a:t>
            </a:r>
            <a:r>
              <a:rPr lang="en-US" sz="1800" dirty="0"/>
              <a:t> 'dns1' </a:t>
            </a:r>
            <a:r>
              <a:rPr lang="en-US" sz="1800" i="1" dirty="0"/>
              <a:t>-</a:t>
            </a:r>
            <a:r>
              <a:rPr lang="en-US" sz="1800" i="1" dirty="0" err="1"/>
              <a:t>IPAddress</a:t>
            </a:r>
            <a:r>
              <a:rPr lang="en-US" sz="1800" dirty="0"/>
              <a:t> '10.1.2.4' </a:t>
            </a:r>
          </a:p>
          <a:p>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$dns1 </a:t>
            </a:r>
            <a:r>
              <a:rPr lang="en-US" sz="1800" i="1" dirty="0"/>
              <a:t>-VMs</a:t>
            </a:r>
            <a:r>
              <a:rPr lang="en-US" sz="1800" dirty="0"/>
              <a:t> </a:t>
            </a:r>
            <a:r>
              <a:rPr lang="en-US" sz="1800" dirty="0" smtClean="0"/>
              <a:t>$vm1 </a:t>
            </a:r>
            <a:r>
              <a:rPr lang="en-US" sz="1800" i="1" dirty="0"/>
              <a:t>–Location</a:t>
            </a:r>
            <a:r>
              <a:rPr lang="en-US" sz="1800" dirty="0"/>
              <a:t> $location</a:t>
            </a:r>
          </a:p>
          <a:p>
            <a:endParaRPr lang="en-US" sz="1800" dirty="0"/>
          </a:p>
        </p:txBody>
      </p:sp>
    </p:spTree>
    <p:extLst>
      <p:ext uri="{BB962C8B-B14F-4D97-AF65-F5344CB8AC3E}">
        <p14:creationId xmlns:p14="http://schemas.microsoft.com/office/powerpoint/2010/main" val="25770025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Configuration</a:t>
            </a:r>
            <a:r>
              <a:rPr lang="en-US" dirty="0"/>
              <a:t> </a:t>
            </a:r>
            <a:r>
              <a:rPr lang="en-US" dirty="0" smtClean="0"/>
              <a:t>for AD</a:t>
            </a:r>
            <a:endParaRPr lang="en-US" dirty="0"/>
          </a:p>
        </p:txBody>
      </p:sp>
      <p:sp>
        <p:nvSpPr>
          <p:cNvPr id="3" name="Text Placeholder 2"/>
          <p:cNvSpPr>
            <a:spLocks noGrp="1"/>
          </p:cNvSpPr>
          <p:nvPr>
            <p:ph type="body" sz="quarter" idx="10"/>
          </p:nvPr>
        </p:nvSpPr>
        <p:spPr>
          <a:xfrm>
            <a:off x="508097" y="1238498"/>
            <a:ext cx="11149013" cy="553999"/>
          </a:xfrm>
        </p:spPr>
        <p:txBody>
          <a:bodyPr/>
          <a:lstStyle/>
          <a:p>
            <a:r>
              <a:rPr lang="en-US" dirty="0" smtClean="0"/>
              <a:t>Deploy DC in Separate </a:t>
            </a:r>
            <a:r>
              <a:rPr lang="en-US" dirty="0"/>
              <a:t>C</a:t>
            </a:r>
            <a:r>
              <a:rPr lang="en-US" dirty="0" smtClean="0"/>
              <a:t>loud </a:t>
            </a:r>
            <a:r>
              <a:rPr lang="en-US" dirty="0"/>
              <a:t>S</a:t>
            </a:r>
            <a:r>
              <a:rPr lang="en-US" dirty="0" smtClean="0"/>
              <a:t>ervice </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Clients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app-cloudservice.</a:t>
            </a:r>
            <a:r>
              <a:rPr lang="en-US" sz="1200" dirty="0" smtClean="0">
                <a:solidFill>
                  <a:srgbClr val="FFFFFF"/>
                </a:solidFill>
              </a:rPr>
              <a:t>cloudapp.net</a:t>
            </a:r>
          </a:p>
          <a:p>
            <a:pPr>
              <a:lnSpc>
                <a:spcPct val="90000"/>
              </a:lnSpc>
              <a:spcBef>
                <a:spcPct val="20000"/>
              </a:spcBef>
              <a:buSzPct val="80000"/>
            </a:pPr>
            <a:r>
              <a:rPr lang="en-US" sz="1200" dirty="0">
                <a:solidFill>
                  <a:srgbClr val="FFFFFF"/>
                </a:solidFill>
              </a:rPr>
              <a:t>Affinity Group: ADAG</a:t>
            </a:r>
          </a:p>
          <a:p>
            <a:pPr>
              <a:lnSpc>
                <a:spcPct val="90000"/>
              </a:lnSpc>
              <a:spcBef>
                <a:spcPct val="20000"/>
              </a:spcBef>
              <a:buSzPct val="80000"/>
            </a:pPr>
            <a:endParaRPr lang="en-US" sz="1200" dirty="0">
              <a:solidFill>
                <a:srgbClr val="FFFFFF"/>
              </a:solidFill>
            </a:endParaRPr>
          </a:p>
        </p:txBody>
      </p:sp>
      <p:sp>
        <p:nvSpPr>
          <p:cNvPr id="6" name="Rounded Rectangle 5"/>
          <p:cNvSpPr/>
          <p:nvPr/>
        </p:nvSpPr>
        <p:spPr bwMode="auto">
          <a:xfrm>
            <a:off x="6872534" y="3482879"/>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516142" y="3585614"/>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err="1">
                <a:solidFill>
                  <a:srgbClr val="FFFFFF"/>
                </a:solidFill>
              </a:rPr>
              <a:t>MyVNET</a:t>
            </a:r>
            <a:endParaRPr lang="en-US" sz="1100" dirty="0">
              <a:solidFill>
                <a:srgbClr val="FFFFFF"/>
              </a:solidFill>
            </a:endParaRPr>
          </a:p>
          <a:p>
            <a:pPr>
              <a:lnSpc>
                <a:spcPct val="90000"/>
              </a:lnSpc>
              <a:spcBef>
                <a:spcPct val="20000"/>
              </a:spcBef>
              <a:buSzPct val="80000"/>
            </a:pPr>
            <a:r>
              <a:rPr lang="en-US" sz="1100" dirty="0">
                <a:solidFill>
                  <a:srgbClr val="FFFFFF"/>
                </a:solidFill>
              </a:rPr>
              <a:t>DNS </a:t>
            </a:r>
            <a:r>
              <a:rPr lang="en-US" sz="1100" dirty="0" err="1">
                <a:solidFill>
                  <a:srgbClr val="FFFFFF"/>
                </a:solidFill>
              </a:rPr>
              <a:t>Ips</a:t>
            </a:r>
            <a:r>
              <a:rPr lang="en-US" sz="1100" dirty="0">
                <a:solidFill>
                  <a:srgbClr val="FFFFFF"/>
                </a:solidFill>
              </a:rPr>
              <a:t>: </a:t>
            </a:r>
            <a:r>
              <a:rPr lang="en-US" sz="1100" dirty="0" smtClean="0">
                <a:solidFill>
                  <a:srgbClr val="FFFFFF"/>
                </a:solidFill>
              </a:rPr>
              <a:t>192.168.1.4</a:t>
            </a:r>
            <a:endParaRPr lang="en-US" sz="1100" dirty="0">
              <a:solidFill>
                <a:srgbClr val="FFFFFF"/>
              </a:solidFill>
            </a:endParaRPr>
          </a:p>
        </p:txBody>
      </p:sp>
      <p:sp>
        <p:nvSpPr>
          <p:cNvPr id="8" name="TextBox 7"/>
          <p:cNvSpPr txBox="1"/>
          <p:nvPr/>
        </p:nvSpPr>
        <p:spPr>
          <a:xfrm>
            <a:off x="7556760" y="4258976"/>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advm1</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AppSubnet</a:t>
            </a:r>
            <a:endParaRPr lang="en-US" sz="1100" dirty="0">
              <a:solidFill>
                <a:srgbClr val="FFFFFF"/>
              </a:solidFill>
            </a:endParaRPr>
          </a:p>
          <a:p>
            <a:pPr>
              <a:lnSpc>
                <a:spcPct val="90000"/>
              </a:lnSpc>
              <a:spcBef>
                <a:spcPct val="20000"/>
              </a:spcBef>
              <a:buSzPct val="80000"/>
            </a:pPr>
            <a:r>
              <a:rPr lang="en-US" sz="1100" dirty="0" smtClean="0">
                <a:solidFill>
                  <a:srgbClr val="FFFFFF"/>
                </a:solidFill>
              </a:rPr>
              <a:t>IP Address: 192.168.2.4</a:t>
            </a:r>
            <a:endParaRPr lang="en-US" sz="1100" dirty="0">
              <a:solidFill>
                <a:srgbClr val="FFFFFF"/>
              </a:solidFill>
            </a:endParaRPr>
          </a:p>
        </p:txBody>
      </p:sp>
      <p:pic>
        <p:nvPicPr>
          <p:cNvPr id="11" name="Picture 5"/>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flipH="1">
            <a:off x="7881752" y="4991081"/>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562881" cy="817147"/>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Domains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ad-cloudservice.</a:t>
            </a:r>
            <a:r>
              <a:rPr lang="en-US" sz="1200" dirty="0" smtClean="0">
                <a:solidFill>
                  <a:srgbClr val="FFFFFF"/>
                </a:solidFill>
              </a:rPr>
              <a:t>cloudapp.net</a:t>
            </a:r>
          </a:p>
          <a:p>
            <a:pPr>
              <a:lnSpc>
                <a:spcPct val="90000"/>
              </a:lnSpc>
              <a:spcBef>
                <a:spcPct val="20000"/>
              </a:spcBef>
              <a:buSzPct val="80000"/>
            </a:pPr>
            <a:r>
              <a:rPr lang="en-US" sz="1200" dirty="0" smtClean="0">
                <a:solidFill>
                  <a:srgbClr val="FFFFFF"/>
                </a:solidFill>
              </a:rPr>
              <a:t>Affinity Group: ADAG</a:t>
            </a:r>
            <a:endParaRPr lang="en-US" sz="1200" dirty="0">
              <a:solidFill>
                <a:srgbClr val="FFFFFF"/>
              </a:solidFill>
            </a:endParaRPr>
          </a:p>
        </p:txBody>
      </p:sp>
      <p:sp>
        <p:nvSpPr>
          <p:cNvPr id="15" name="Rounded Rectangle 14"/>
          <p:cNvSpPr/>
          <p:nvPr/>
        </p:nvSpPr>
        <p:spPr bwMode="auto">
          <a:xfrm>
            <a:off x="2500649" y="3486300"/>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3138434" y="3585613"/>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smtClean="0">
                <a:solidFill>
                  <a:srgbClr val="FFFFFF"/>
                </a:solidFill>
              </a:rPr>
              <a:t>ADVNET</a:t>
            </a:r>
          </a:p>
          <a:p>
            <a:pPr>
              <a:lnSpc>
                <a:spcPct val="90000"/>
              </a:lnSpc>
              <a:spcBef>
                <a:spcPct val="20000"/>
              </a:spcBef>
              <a:buSzPct val="80000"/>
            </a:pPr>
            <a:r>
              <a:rPr lang="en-US" sz="1100" dirty="0" smtClean="0">
                <a:solidFill>
                  <a:srgbClr val="FFFFFF"/>
                </a:solidFill>
              </a:rPr>
              <a:t>DNS </a:t>
            </a:r>
            <a:r>
              <a:rPr lang="en-US" sz="1100" dirty="0" err="1" smtClean="0">
                <a:solidFill>
                  <a:srgbClr val="FFFFFF"/>
                </a:solidFill>
              </a:rPr>
              <a:t>Ips</a:t>
            </a:r>
            <a:r>
              <a:rPr lang="en-US" sz="1100" dirty="0" smtClean="0">
                <a:solidFill>
                  <a:srgbClr val="FFFFFF"/>
                </a:solidFill>
              </a:rPr>
              <a:t>: (On-Premise AD IP)</a:t>
            </a:r>
          </a:p>
          <a:p>
            <a:pPr>
              <a:lnSpc>
                <a:spcPct val="90000"/>
              </a:lnSpc>
              <a:spcBef>
                <a:spcPct val="20000"/>
              </a:spcBef>
              <a:buSzPct val="80000"/>
            </a:pPr>
            <a:endParaRPr lang="en-US" sz="1100" dirty="0">
              <a:solidFill>
                <a:srgbClr val="FFFFFF"/>
              </a:solidFill>
            </a:endParaRPr>
          </a:p>
        </p:txBody>
      </p:sp>
      <p:sp>
        <p:nvSpPr>
          <p:cNvPr id="17" name="TextBox 16"/>
          <p:cNvSpPr txBox="1"/>
          <p:nvPr/>
        </p:nvSpPr>
        <p:spPr>
          <a:xfrm>
            <a:off x="3174243" y="4189761"/>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ad-dc</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ADSubnet</a:t>
            </a:r>
            <a:endParaRPr lang="en-US" sz="1100" dirty="0" smtClean="0">
              <a:solidFill>
                <a:srgbClr val="FFFFFF"/>
              </a:solidFill>
            </a:endParaRPr>
          </a:p>
          <a:p>
            <a:pPr>
              <a:lnSpc>
                <a:spcPct val="90000"/>
              </a:lnSpc>
              <a:spcBef>
                <a:spcPct val="20000"/>
              </a:spcBef>
              <a:buSzPct val="80000"/>
            </a:pPr>
            <a:r>
              <a:rPr lang="en-US" sz="1100" dirty="0" smtClean="0">
                <a:solidFill>
                  <a:srgbClr val="FFFFFF"/>
                </a:solidFill>
              </a:rPr>
              <a:t>IP Address: 192.168.1.4</a:t>
            </a:r>
            <a:endParaRPr lang="en-US" sz="110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pic>
        <p:nvPicPr>
          <p:cNvPr id="20" name="Picture 5"/>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flipH="1">
            <a:off x="3474160" y="493791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226763"/>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rgbClr val="FFFFFF"/>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solidFill>
              </a:rPr>
              <a:t>ADVNET</a:t>
            </a:r>
            <a:endParaRPr lang="en-US" sz="1200" b="1" dirty="0">
              <a:solidFill>
                <a:schemeClr val="accent4"/>
              </a:solidFill>
            </a:endParaRPr>
          </a:p>
        </p:txBody>
      </p:sp>
    </p:spTree>
    <p:extLst>
      <p:ext uri="{BB962C8B-B14F-4D97-AF65-F5344CB8AC3E}">
        <p14:creationId xmlns:p14="http://schemas.microsoft.com/office/powerpoint/2010/main" val="3696180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On-Premises</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sp>
        <p:nvSpPr>
          <p:cNvPr id="229" name="Rectangle 228"/>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1" name="Elbow Connector 10"/>
          <p:cNvCxnSpPr>
            <a:stCxn id="144" idx="0"/>
          </p:cNvCxnSpPr>
          <p:nvPr/>
        </p:nvCxnSpPr>
        <p:spPr>
          <a:xfrm rot="16200000" flipV="1">
            <a:off x="6048562" y="138933"/>
            <a:ext cx="479163" cy="7461728"/>
          </a:xfrm>
          <a:prstGeom prst="bentConnector2">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23912" y="3606395"/>
            <a:ext cx="1825690"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Authentication</a:t>
            </a:r>
          </a:p>
          <a:p>
            <a:pPr algn="ctr" defTabSz="913529" fontAlgn="base">
              <a:lnSpc>
                <a:spcPct val="90000"/>
              </a:lnSpc>
              <a:spcBef>
                <a:spcPct val="0"/>
              </a:spcBef>
              <a:spcAft>
                <a:spcPct val="0"/>
              </a:spcAft>
            </a:pPr>
            <a:r>
              <a:rPr lang="en-US" sz="1200" dirty="0">
                <a:solidFill>
                  <a:schemeClr val="bg1"/>
                </a:solidFill>
              </a:rPr>
              <a:t>+</a:t>
            </a:r>
          </a:p>
          <a:p>
            <a:pPr algn="ctr" defTabSz="913529" fontAlgn="base">
              <a:lnSpc>
                <a:spcPct val="90000"/>
              </a:lnSpc>
              <a:spcBef>
                <a:spcPct val="0"/>
              </a:spcBef>
              <a:spcAft>
                <a:spcPct val="0"/>
              </a:spcAft>
            </a:pPr>
            <a:r>
              <a:rPr lang="en-US" sz="1200" dirty="0">
                <a:solidFill>
                  <a:schemeClr val="bg1"/>
                </a:solidFill>
              </a:rPr>
              <a:t> On-Premises Resources</a:t>
            </a:r>
          </a:p>
        </p:txBody>
      </p:sp>
      <p:cxnSp>
        <p:nvCxnSpPr>
          <p:cNvPr id="231" name="Elbow Connector 230"/>
          <p:cNvCxnSpPr>
            <a:stCxn id="149" idx="0"/>
          </p:cNvCxnSpPr>
          <p:nvPr/>
        </p:nvCxnSpPr>
        <p:spPr>
          <a:xfrm rot="16200000" flipV="1">
            <a:off x="10026335" y="2841053"/>
            <a:ext cx="469011" cy="1999696"/>
          </a:xfrm>
          <a:prstGeom prst="bentConnector2">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8" name="Rectangle 237"/>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141" name="Group 140"/>
          <p:cNvGrpSpPr/>
          <p:nvPr/>
        </p:nvGrpSpPr>
        <p:grpSpPr>
          <a:xfrm>
            <a:off x="382773" y="1562987"/>
            <a:ext cx="4550553" cy="4529489"/>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78" name="Rectangle 177"/>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79" name="Group 178"/>
              <p:cNvGrpSpPr/>
              <p:nvPr/>
            </p:nvGrpSpPr>
            <p:grpSpPr>
              <a:xfrm>
                <a:off x="2211418" y="3451570"/>
                <a:ext cx="838691" cy="932245"/>
                <a:chOff x="1731183" y="3451570"/>
                <a:chExt cx="838691" cy="932245"/>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46" name="Rectangle 24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993882"/>
                <a:chOff x="1809804" y="4442923"/>
                <a:chExt cx="965110" cy="993882"/>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3" name="Group 142"/>
            <p:cNvGrpSpPr/>
            <p:nvPr/>
          </p:nvGrpSpPr>
          <p:grpSpPr>
            <a:xfrm>
              <a:off x="3089027" y="3223773"/>
              <a:ext cx="813043" cy="1064047"/>
              <a:chOff x="3374212" y="3425018"/>
              <a:chExt cx="813043" cy="1064045"/>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7" name="Rectangle 156"/>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05303492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in the Cloud</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p:nvPr/>
        </p:nvCxnSpPr>
        <p:spPr>
          <a:xfrm rot="10800000" flipV="1">
            <a:off x="2530937" y="3606392"/>
            <a:ext cx="7937218" cy="7853"/>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17" y="3606395"/>
            <a:ext cx="1763723"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Replication</a:t>
            </a:r>
          </a:p>
          <a:p>
            <a:pPr algn="ctr" defTabSz="913529" fontAlgn="base">
              <a:lnSpc>
                <a:spcPct val="90000"/>
              </a:lnSpc>
              <a:spcBef>
                <a:spcPct val="0"/>
              </a:spcBef>
              <a:spcAft>
                <a:spcPct val="0"/>
              </a:spcAft>
            </a:pPr>
            <a:r>
              <a:rPr lang="en-US" sz="1200" dirty="0">
                <a:solidFill>
                  <a:schemeClr val="bg1"/>
                </a:solidFill>
              </a:rPr>
              <a:t>+</a:t>
            </a:r>
            <a:br>
              <a:rPr lang="en-US" sz="1200" dirty="0">
                <a:solidFill>
                  <a:schemeClr val="bg1"/>
                </a:solidFill>
              </a:rPr>
            </a:b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906217" y="3606391"/>
            <a:ext cx="280702" cy="60790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5" name="Group 4"/>
          <p:cNvGrpSpPr/>
          <p:nvPr/>
        </p:nvGrpSpPr>
        <p:grpSpPr>
          <a:xfrm>
            <a:off x="382773" y="1562987"/>
            <a:ext cx="4550553" cy="4529489"/>
            <a:chOff x="382773" y="1562987"/>
            <a:chExt cx="4550553" cy="4529489"/>
          </a:xfrm>
        </p:grpSpPr>
        <p:grpSp>
          <p:nvGrpSpPr>
            <p:cNvPr id="161" name="Group 160"/>
            <p:cNvGrpSpPr/>
            <p:nvPr/>
          </p:nvGrpSpPr>
          <p:grpSpPr>
            <a:xfrm>
              <a:off x="591318" y="1865904"/>
              <a:ext cx="3465948" cy="3465951"/>
              <a:chOff x="897789" y="1992744"/>
              <a:chExt cx="3465948" cy="3465948"/>
            </a:xfrm>
          </p:grpSpPr>
          <p:sp>
            <p:nvSpPr>
              <p:cNvPr id="239" name="Rectangle 238"/>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240"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41" name="Group 240"/>
              <p:cNvGrpSpPr/>
              <p:nvPr/>
            </p:nvGrpSpPr>
            <p:grpSpPr>
              <a:xfrm>
                <a:off x="2717713" y="2401459"/>
                <a:ext cx="869945" cy="629380"/>
                <a:chOff x="2870782" y="2512291"/>
                <a:chExt cx="791194" cy="572406"/>
              </a:xfrm>
            </p:grpSpPr>
            <p:pic>
              <p:nvPicPr>
                <p:cNvPr id="26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6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242" name="Rectangle 241"/>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43" name="Group 242"/>
              <p:cNvGrpSpPr/>
              <p:nvPr/>
            </p:nvGrpSpPr>
            <p:grpSpPr>
              <a:xfrm>
                <a:off x="2211418" y="3451570"/>
                <a:ext cx="838691" cy="932245"/>
                <a:chOff x="1731183" y="3451570"/>
                <a:chExt cx="838691" cy="932245"/>
              </a:xfrm>
            </p:grpSpPr>
            <p:grpSp>
              <p:nvGrpSpPr>
                <p:cNvPr id="255" name="Group 254"/>
                <p:cNvGrpSpPr/>
                <p:nvPr/>
              </p:nvGrpSpPr>
              <p:grpSpPr>
                <a:xfrm>
                  <a:off x="1972774" y="3451570"/>
                  <a:ext cx="479392" cy="712232"/>
                  <a:chOff x="1972774" y="3451570"/>
                  <a:chExt cx="479392" cy="712232"/>
                </a:xfrm>
              </p:grpSpPr>
              <p:pic>
                <p:nvPicPr>
                  <p:cNvPr id="25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58" name="Group 257"/>
                  <p:cNvGrpSpPr/>
                  <p:nvPr/>
                </p:nvGrpSpPr>
                <p:grpSpPr>
                  <a:xfrm>
                    <a:off x="2245986" y="3924261"/>
                    <a:ext cx="206180" cy="206424"/>
                    <a:chOff x="2245986" y="3924261"/>
                    <a:chExt cx="206180" cy="206424"/>
                  </a:xfrm>
                </p:grpSpPr>
                <p:grpSp>
                  <p:nvGrpSpPr>
                    <p:cNvPr id="259" name="Group 258"/>
                    <p:cNvGrpSpPr/>
                    <p:nvPr/>
                  </p:nvGrpSpPr>
                  <p:grpSpPr>
                    <a:xfrm>
                      <a:off x="2245986" y="3924261"/>
                      <a:ext cx="206180" cy="206424"/>
                      <a:chOff x="1779323" y="4627897"/>
                      <a:chExt cx="472764" cy="473323"/>
                    </a:xfrm>
                  </p:grpSpPr>
                  <p:sp>
                    <p:nvSpPr>
                      <p:cNvPr id="261" name="Isosceles Triangle 26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2" name="Rectangle 26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3" name="Rectangle 26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60" name="Isosceles Triangle 25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6" name="Rectangle 25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44"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45" name="Rectangle 244"/>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4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7" name="Group 246"/>
              <p:cNvGrpSpPr/>
              <p:nvPr/>
            </p:nvGrpSpPr>
            <p:grpSpPr>
              <a:xfrm>
                <a:off x="2148208" y="4442923"/>
                <a:ext cx="965110" cy="993882"/>
                <a:chOff x="1809804" y="4442923"/>
                <a:chExt cx="965110" cy="993882"/>
              </a:xfrm>
            </p:grpSpPr>
            <p:pic>
              <p:nvPicPr>
                <p:cNvPr id="25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53" name="Rectangle 25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5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48"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2" name="Group 161"/>
            <p:cNvGrpSpPr/>
            <p:nvPr/>
          </p:nvGrpSpPr>
          <p:grpSpPr>
            <a:xfrm>
              <a:off x="3089027" y="3223773"/>
              <a:ext cx="813043" cy="1064047"/>
              <a:chOff x="3374212" y="3425018"/>
              <a:chExt cx="813043" cy="1064045"/>
            </a:xfrm>
          </p:grpSpPr>
          <p:pic>
            <p:nvPicPr>
              <p:cNvPr id="2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38" name="Rectangle 237"/>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63" name="Group 162"/>
            <p:cNvGrpSpPr/>
            <p:nvPr/>
          </p:nvGrpSpPr>
          <p:grpSpPr>
            <a:xfrm>
              <a:off x="4502875" y="1767148"/>
              <a:ext cx="430451" cy="1081861"/>
              <a:chOff x="4409404" y="1676776"/>
              <a:chExt cx="510347" cy="1282665"/>
            </a:xfrm>
          </p:grpSpPr>
          <p:sp>
            <p:nvSpPr>
              <p:cNvPr id="233"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5"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6"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4" name="Group 163"/>
            <p:cNvGrpSpPr/>
            <p:nvPr/>
          </p:nvGrpSpPr>
          <p:grpSpPr>
            <a:xfrm>
              <a:off x="3302455" y="1905787"/>
              <a:ext cx="1200422" cy="804576"/>
              <a:chOff x="3587658" y="2107080"/>
              <a:chExt cx="1200422" cy="804576"/>
            </a:xfrm>
          </p:grpSpPr>
          <p:cxnSp>
            <p:nvCxnSpPr>
              <p:cNvPr id="179" name="Straight Arrow Connector 178"/>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2713792" y="2231852"/>
              <a:ext cx="576145" cy="712232"/>
              <a:chOff x="9944860" y="5187045"/>
              <a:chExt cx="576144" cy="712232"/>
            </a:xfrm>
          </p:grpSpPr>
          <p:sp>
            <p:nvSpPr>
              <p:cNvPr id="177"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7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66" name="Group 165"/>
            <p:cNvGrpSpPr/>
            <p:nvPr/>
          </p:nvGrpSpPr>
          <p:grpSpPr>
            <a:xfrm>
              <a:off x="1493287" y="2242485"/>
              <a:ext cx="604285" cy="712232"/>
              <a:chOff x="4647795" y="6723311"/>
              <a:chExt cx="604285" cy="712232"/>
            </a:xfrm>
          </p:grpSpPr>
          <p:pic>
            <p:nvPicPr>
              <p:cNvPr id="175"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67" name="Group 166"/>
            <p:cNvGrpSpPr/>
            <p:nvPr/>
          </p:nvGrpSpPr>
          <p:grpSpPr>
            <a:xfrm>
              <a:off x="2151470" y="3327265"/>
              <a:ext cx="479392" cy="712232"/>
              <a:chOff x="4610325" y="6858496"/>
              <a:chExt cx="479392" cy="712232"/>
            </a:xfrm>
          </p:grpSpPr>
          <p:pic>
            <p:nvPicPr>
              <p:cNvPr id="17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71" name="Isosceles Triangle 170"/>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2" name="Rectangle 171"/>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3" name="Rectangle 172"/>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4" name="Isosceles Triangle 173"/>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68" name="Rectangle 16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9" name="Rectangle 16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2970226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Active Directory Cloud Only</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4057267" y="3598877"/>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21" y="3606407"/>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827698" y="3693856"/>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2773" y="1562987"/>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8879743" y="1760077"/>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9529582" y="1865883"/>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spTree>
    <p:extLst>
      <p:ext uri="{BB962C8B-B14F-4D97-AF65-F5344CB8AC3E}">
        <p14:creationId xmlns:p14="http://schemas.microsoft.com/office/powerpoint/2010/main" val="269657504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Considerations</a:t>
            </a:r>
            <a:endParaRPr lang="en-US" dirty="0"/>
          </a:p>
        </p:txBody>
      </p:sp>
      <p:sp>
        <p:nvSpPr>
          <p:cNvPr id="4" name="Content Placeholder 3"/>
          <p:cNvSpPr>
            <a:spLocks noGrp="1"/>
          </p:cNvSpPr>
          <p:nvPr>
            <p:ph idx="1"/>
          </p:nvPr>
        </p:nvSpPr>
        <p:spPr>
          <a:xfrm>
            <a:off x="519113" y="1447800"/>
            <a:ext cx="11149012" cy="4235006"/>
          </a:xfrm>
        </p:spPr>
        <p:txBody>
          <a:bodyPr/>
          <a:lstStyle/>
          <a:p>
            <a:pPr marL="0" indent="0">
              <a:buNone/>
            </a:pPr>
            <a:r>
              <a:rPr lang="en-US" dirty="0" smtClean="0">
                <a:solidFill>
                  <a:schemeClr val="accent2"/>
                </a:solidFill>
                <a:effectLst/>
              </a:rPr>
              <a:t>Is it safe to virtualize DCs?</a:t>
            </a:r>
          </a:p>
          <a:p>
            <a:pPr marL="0" indent="0">
              <a:buNone/>
            </a:pPr>
            <a:r>
              <a:rPr lang="en-US" dirty="0" smtClean="0">
                <a:solidFill>
                  <a:schemeClr val="accent2"/>
                </a:solidFill>
                <a:effectLst/>
              </a:rPr>
              <a:t>Placement of the Active Directory database (DIT)</a:t>
            </a:r>
          </a:p>
          <a:p>
            <a:pPr marL="0" indent="0">
              <a:buNone/>
            </a:pPr>
            <a:r>
              <a:rPr lang="en-US" dirty="0">
                <a:solidFill>
                  <a:schemeClr val="accent2"/>
                </a:solidFill>
                <a:effectLst/>
              </a:rPr>
              <a:t>Optimizing </a:t>
            </a:r>
            <a:r>
              <a:rPr lang="en-US" dirty="0" smtClean="0">
                <a:solidFill>
                  <a:schemeClr val="accent2"/>
                </a:solidFill>
                <a:effectLst/>
              </a:rPr>
              <a:t>your deployment for traffic and cost</a:t>
            </a:r>
            <a:endParaRPr lang="en-US" dirty="0">
              <a:solidFill>
                <a:schemeClr val="accent2"/>
              </a:solidFill>
              <a:effectLst/>
            </a:endParaRPr>
          </a:p>
          <a:p>
            <a:pPr marL="0" indent="0">
              <a:buNone/>
            </a:pPr>
            <a:r>
              <a:rPr lang="en-US" dirty="0" smtClean="0">
                <a:solidFill>
                  <a:schemeClr val="accent2"/>
                </a:solidFill>
                <a:effectLst/>
              </a:rPr>
              <a:t>Read-Only </a:t>
            </a:r>
            <a:r>
              <a:rPr lang="en-US" dirty="0">
                <a:solidFill>
                  <a:schemeClr val="accent2"/>
                </a:solidFill>
                <a:effectLst/>
              </a:rPr>
              <a:t>DCs (RODC) or Read-Writes?</a:t>
            </a:r>
            <a:endParaRPr lang="en-US" dirty="0" smtClean="0">
              <a:solidFill>
                <a:schemeClr val="accent2"/>
              </a:solidFill>
              <a:effectLst/>
            </a:endParaRPr>
          </a:p>
          <a:p>
            <a:pPr marL="0" indent="0">
              <a:buNone/>
            </a:pPr>
            <a:r>
              <a:rPr lang="en-US" dirty="0">
                <a:solidFill>
                  <a:schemeClr val="accent2"/>
                </a:solidFill>
                <a:effectLst/>
              </a:rPr>
              <a:t>Global Catalog or not?</a:t>
            </a:r>
          </a:p>
          <a:p>
            <a:pPr marL="0" indent="0">
              <a:buNone/>
            </a:pPr>
            <a:r>
              <a:rPr lang="en-US" dirty="0" smtClean="0">
                <a:solidFill>
                  <a:schemeClr val="accent2"/>
                </a:solidFill>
                <a:effectLst/>
              </a:rPr>
              <a:t>Trust or Replicate?</a:t>
            </a:r>
          </a:p>
          <a:p>
            <a:pPr marL="0" indent="0">
              <a:buNone/>
            </a:pPr>
            <a:r>
              <a:rPr lang="en-US" dirty="0" smtClean="0">
                <a:solidFill>
                  <a:schemeClr val="accent2"/>
                </a:solidFill>
                <a:effectLst/>
              </a:rPr>
              <a:t>IP addressing and name resolution</a:t>
            </a:r>
          </a:p>
          <a:p>
            <a:pPr marL="0" indent="0">
              <a:buNone/>
            </a:pPr>
            <a:r>
              <a:rPr lang="en-US" dirty="0">
                <a:solidFill>
                  <a:schemeClr val="accent2"/>
                </a:solidFill>
                <a:effectLst/>
              </a:rPr>
              <a:t>Geo-distributed cloud-hosted domain </a:t>
            </a:r>
            <a:r>
              <a:rPr lang="en-US" dirty="0" smtClean="0">
                <a:solidFill>
                  <a:schemeClr val="accent2"/>
                </a:solidFill>
                <a:effectLst/>
              </a:rPr>
              <a:t>controllers</a:t>
            </a:r>
            <a:endParaRPr lang="en-US" dirty="0">
              <a:solidFill>
                <a:schemeClr val="accent2"/>
              </a:solidFill>
              <a:effectLst/>
            </a:endParaRPr>
          </a:p>
        </p:txBody>
      </p:sp>
    </p:spTree>
    <p:extLst>
      <p:ext uri="{BB962C8B-B14F-4D97-AF65-F5344CB8AC3E}">
        <p14:creationId xmlns:p14="http://schemas.microsoft.com/office/powerpoint/2010/main" val="9808699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it safe to virtualize DCs?</a:t>
            </a:r>
            <a:endParaRPr lang="en-US" dirty="0"/>
          </a:p>
        </p:txBody>
      </p:sp>
      <p:sp>
        <p:nvSpPr>
          <p:cNvPr id="3" name="Content Placeholder 2"/>
          <p:cNvSpPr>
            <a:spLocks noGrp="1"/>
          </p:cNvSpPr>
          <p:nvPr>
            <p:ph idx="1"/>
          </p:nvPr>
        </p:nvSpPr>
        <p:spPr>
          <a:xfrm>
            <a:off x="519113" y="1447799"/>
            <a:ext cx="5660014" cy="5712333"/>
          </a:xfrm>
        </p:spPr>
        <p:txBody>
          <a:bodyPr/>
          <a:lstStyle/>
          <a:p>
            <a:pPr marL="0" indent="0">
              <a:buNone/>
            </a:pPr>
            <a:r>
              <a:rPr lang="en-US" sz="2800" dirty="0" smtClean="0">
                <a:solidFill>
                  <a:schemeClr val="accent2"/>
                </a:solidFill>
                <a:effectLst/>
              </a:rPr>
              <a:t>Background</a:t>
            </a:r>
          </a:p>
          <a:p>
            <a:r>
              <a:rPr lang="en-US" sz="2400" dirty="0">
                <a:effectLst/>
                <a:latin typeface="Segoe UI Light" pitchFamily="34" charset="0"/>
                <a:cs typeface="Segoe UI Light" pitchFamily="34" charset="0"/>
              </a:rPr>
              <a:t>C</a:t>
            </a:r>
            <a:r>
              <a:rPr lang="en-US" sz="2400" dirty="0" smtClean="0">
                <a:effectLst/>
                <a:latin typeface="Segoe UI Light" pitchFamily="34" charset="0"/>
                <a:cs typeface="Segoe UI Light" pitchFamily="34" charset="0"/>
              </a:rPr>
              <a:t>ommon virtualization operations such as backing up/restoring VMs/VHDs can rollback the state of a virtual DC</a:t>
            </a:r>
          </a:p>
          <a:p>
            <a:r>
              <a:rPr lang="en-US" sz="2400" dirty="0">
                <a:effectLst/>
                <a:latin typeface="Segoe UI Light" pitchFamily="34" charset="0"/>
                <a:cs typeface="Segoe UI Light" pitchFamily="34" charset="0"/>
              </a:rPr>
              <a:t>I</a:t>
            </a:r>
            <a:r>
              <a:rPr lang="en-US" sz="2400" dirty="0" smtClean="0">
                <a:effectLst/>
                <a:latin typeface="Segoe UI Light" pitchFamily="34" charset="0"/>
                <a:cs typeface="Segoe UI Light" pitchFamily="34" charset="0"/>
              </a:rPr>
              <a:t>ntroduces USN bubbles leading to permanently divergent state causing:</a:t>
            </a:r>
          </a:p>
          <a:p>
            <a:pPr lvl="1"/>
            <a:r>
              <a:rPr lang="en-US" sz="2000" dirty="0" smtClean="0">
                <a:latin typeface="Segoe UI Light" pitchFamily="34" charset="0"/>
                <a:cs typeface="Segoe UI Light" pitchFamily="34" charset="0"/>
              </a:rPr>
              <a:t>lingering objects</a:t>
            </a:r>
          </a:p>
          <a:p>
            <a:pPr lvl="1"/>
            <a:r>
              <a:rPr lang="en-US" sz="2000" dirty="0" smtClean="0">
                <a:latin typeface="Segoe UI Light" pitchFamily="34" charset="0"/>
                <a:cs typeface="Segoe UI Light" pitchFamily="34" charset="0"/>
              </a:rPr>
              <a:t>inconsistent passwords</a:t>
            </a:r>
          </a:p>
          <a:p>
            <a:pPr lvl="1"/>
            <a:r>
              <a:rPr lang="en-US" sz="2000" dirty="0" smtClean="0">
                <a:latin typeface="Segoe UI Light" pitchFamily="34" charset="0"/>
                <a:cs typeface="Segoe UI Light" pitchFamily="34" charset="0"/>
              </a:rPr>
              <a:t>inconsistent attribute values</a:t>
            </a:r>
          </a:p>
          <a:p>
            <a:pPr lvl="1"/>
            <a:r>
              <a:rPr lang="en-US" sz="2000" dirty="0" smtClean="0">
                <a:latin typeface="Segoe UI Light" pitchFamily="34" charset="0"/>
                <a:cs typeface="Segoe UI Light" pitchFamily="34" charset="0"/>
              </a:rPr>
              <a:t>schema mismatches if the Schema FSMO is rolled back</a:t>
            </a:r>
          </a:p>
          <a:p>
            <a:r>
              <a:rPr lang="en-US" sz="2400" dirty="0" smtClean="0">
                <a:effectLst/>
                <a:latin typeface="Segoe UI Light" pitchFamily="34" charset="0"/>
                <a:cs typeface="Segoe UI Light" pitchFamily="34" charset="0"/>
              </a:rPr>
              <a:t>The potential also exists for security principals to be created with duplicate SIDs</a:t>
            </a:r>
          </a:p>
          <a:p>
            <a:pPr lvl="1"/>
            <a:endParaRPr lang="en-US" sz="2000" dirty="0" smtClean="0"/>
          </a:p>
          <a:p>
            <a:endParaRPr lang="en-US" sz="2800" dirty="0"/>
          </a:p>
        </p:txBody>
      </p:sp>
      <p:grpSp>
        <p:nvGrpSpPr>
          <p:cNvPr id="4" name="Group 3"/>
          <p:cNvGrpSpPr/>
          <p:nvPr/>
        </p:nvGrpSpPr>
        <p:grpSpPr>
          <a:xfrm>
            <a:off x="6395165" y="2521672"/>
            <a:ext cx="5015704" cy="1951592"/>
            <a:chOff x="5985933" y="1481666"/>
            <a:chExt cx="5537200" cy="2218267"/>
          </a:xfrm>
          <a:effectLst>
            <a:outerShdw blurRad="63500" sx="102000" sy="102000" algn="ctr" rotWithShape="0">
              <a:prstClr val="black">
                <a:alpha val="40000"/>
              </a:prstClr>
            </a:outerShdw>
          </a:effectLst>
        </p:grpSpPr>
        <p:sp>
          <p:nvSpPr>
            <p:cNvPr id="5" name="Rectangle 4"/>
            <p:cNvSpPr/>
            <p:nvPr/>
          </p:nvSpPr>
          <p:spPr bwMode="auto">
            <a:xfrm>
              <a:off x="5985933" y="1481666"/>
              <a:ext cx="5537200" cy="2218267"/>
            </a:xfrm>
            <a:prstGeom prst="rect">
              <a:avLst/>
            </a:prstGeom>
            <a:gradFill flip="none" rotWithShape="1">
              <a:gsLst>
                <a:gs pos="0">
                  <a:schemeClr val="accent2">
                    <a:tint val="62000"/>
                    <a:satMod val="180000"/>
                  </a:schemeClr>
                </a:gs>
                <a:gs pos="65000">
                  <a:schemeClr val="accent2">
                    <a:tint val="32000"/>
                    <a:satMod val="250000"/>
                  </a:schemeClr>
                </a:gs>
                <a:gs pos="100000">
                  <a:schemeClr val="accent2">
                    <a:tint val="23000"/>
                    <a:satMod val="300000"/>
                  </a:schemeClr>
                </a:gs>
              </a:gsLst>
              <a:lin ang="16200000" scaled="1"/>
              <a:tileRec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1218585" fontAlgn="base">
                <a:spcBef>
                  <a:spcPct val="0"/>
                </a:spcBef>
                <a:spcAft>
                  <a:spcPct val="0"/>
                </a:spcAft>
              </a:pPr>
              <a:endParaRPr lang="en-US" sz="32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9933" y="1587499"/>
              <a:ext cx="5283200" cy="1909233"/>
            </a:xfrm>
            <a:prstGeom prst="rect">
              <a:avLst/>
            </a:prstGeom>
            <a:noFill/>
          </p:spPr>
        </p:pic>
      </p:grpSp>
    </p:spTree>
    <p:extLst>
      <p:ext uri="{BB962C8B-B14F-4D97-AF65-F5344CB8AC3E}">
        <p14:creationId xmlns:p14="http://schemas.microsoft.com/office/powerpoint/2010/main" val="257421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a:xfrm>
            <a:off x="333183" y="463700"/>
            <a:ext cx="11522464" cy="6099027"/>
          </a:xfrm>
          <a:prstGeom prst="roundRect">
            <a:avLst>
              <a:gd name="adj" fmla="val 2127"/>
            </a:avLst>
          </a:prstGeom>
          <a:gradFill flip="none" rotWithShape="1">
            <a:gsLst>
              <a:gs pos="0">
                <a:sysClr val="window" lastClr="FFFFFF">
                  <a:tint val="75000"/>
                  <a:satMod val="150000"/>
                </a:sysClr>
              </a:gs>
              <a:gs pos="55000">
                <a:sysClr val="window" lastClr="FFFFFF">
                  <a:shade val="75000"/>
                  <a:satMod val="100000"/>
                </a:sysClr>
              </a:gs>
              <a:gs pos="100000">
                <a:sysClr val="window" lastClr="FFFFFF">
                  <a:shade val="35000"/>
                  <a:satMod val="100000"/>
                </a:sysClr>
              </a:gs>
            </a:gsLst>
            <a:lin ang="18900000" scaled="1"/>
            <a:tileRect/>
          </a:gradFill>
          <a:ln w="8890" cap="rnd" cmpd="sng" algn="ctr">
            <a:noFill/>
            <a:prstDash val="solid"/>
          </a:ln>
          <a:effectLst>
            <a:outerShdw blurRad="63500" sx="102000" sy="102000" algn="ctr" rotWithShape="0">
              <a:prstClr val="black">
                <a:alpha val="40000"/>
              </a:prstClr>
            </a:outerShdw>
            <a:softEdge rad="31750"/>
          </a:effectLst>
        </p:spPr>
        <p:txBody>
          <a:bodyPr lIns="121893" tIns="60947" rIns="121893" bIns="60947" anchor="ctr"/>
          <a:lstStyle>
            <a:extLst/>
          </a:lstStyle>
          <a:p>
            <a:pPr algn="ctr" defTabSz="1218887">
              <a:defRPr/>
            </a:pPr>
            <a:endParaRPr lang="en-US" kern="0">
              <a:solidFill>
                <a:prstClr val="white"/>
              </a:solidFill>
              <a:latin typeface="Verdana"/>
            </a:endParaRPr>
          </a:p>
        </p:txBody>
      </p:sp>
      <p:cxnSp>
        <p:nvCxnSpPr>
          <p:cNvPr id="247" name="Elbow Connector 246"/>
          <p:cNvCxnSpPr/>
          <p:nvPr/>
        </p:nvCxnSpPr>
        <p:spPr>
          <a:xfrm flipH="1">
            <a:off x="7799643" y="1583323"/>
            <a:ext cx="1881862" cy="2383780"/>
          </a:xfrm>
          <a:prstGeom prst="bentConnector3">
            <a:avLst>
              <a:gd name="adj1" fmla="val 35008"/>
            </a:avLst>
          </a:prstGeom>
          <a:ln w="38100">
            <a:solidFill>
              <a:schemeClr val="tx1"/>
            </a:solidFill>
            <a:headEnd type="oval" w="med" len="med"/>
            <a:tailEnd type="non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nvGrpSpPr>
          <p:cNvPr id="3073" name="Group 3072"/>
          <p:cNvGrpSpPr/>
          <p:nvPr/>
        </p:nvGrpSpPr>
        <p:grpSpPr>
          <a:xfrm>
            <a:off x="2506676" y="1615431"/>
            <a:ext cx="2121010" cy="1203725"/>
            <a:chOff x="1327986" y="1046004"/>
            <a:chExt cx="1591171" cy="902794"/>
          </a:xfrm>
        </p:grpSpPr>
        <p:cxnSp>
          <p:nvCxnSpPr>
            <p:cNvPr id="35" name="Elbow Connector 34"/>
            <p:cNvCxnSpPr/>
            <p:nvPr/>
          </p:nvCxnSpPr>
          <p:spPr>
            <a:xfrm>
              <a:off x="1327986" y="1046004"/>
              <a:ext cx="1591171" cy="902794"/>
            </a:xfrm>
            <a:prstGeom prst="bentConnector3">
              <a:avLst>
                <a:gd name="adj1" fmla="val 22995"/>
              </a:avLst>
            </a:prstGeom>
            <a:ln w="38100">
              <a:solidFill>
                <a:schemeClr val="tx1"/>
              </a:solidFill>
              <a:headEnd type="oval" w="med" len="med"/>
              <a:tailEnd type="diamond"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694790" y="1052208"/>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sp>
        <p:nvSpPr>
          <p:cNvPr id="12" name="Title 3"/>
          <p:cNvSpPr txBox="1">
            <a:spLocks/>
          </p:cNvSpPr>
          <p:nvPr/>
        </p:nvSpPr>
        <p:spPr>
          <a:xfrm>
            <a:off x="433480" y="-175936"/>
            <a:ext cx="14882817" cy="1330541"/>
          </a:xfrm>
          <a:prstGeom prst="rect">
            <a:avLst/>
          </a:prstGeom>
        </p:spPr>
        <p:txBody>
          <a:bodyPr vert="horz" lIns="0" tIns="45773" rIns="91547" bIns="4577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endParaRPr lang="en-US" sz="2700" dirty="0"/>
          </a:p>
        </p:txBody>
      </p:sp>
      <p:sp>
        <p:nvSpPr>
          <p:cNvPr id="32" name="Right Arrow 31"/>
          <p:cNvSpPr/>
          <p:nvPr/>
        </p:nvSpPr>
        <p:spPr bwMode="auto">
          <a:xfrm rot="16200000" flipH="1">
            <a:off x="-1431545" y="3542217"/>
            <a:ext cx="5134191" cy="618326"/>
          </a:xfrm>
          <a:prstGeom prst="rightArrow">
            <a:avLst>
              <a:gd name="adj1" fmla="val 50000"/>
              <a:gd name="adj2" fmla="val 87636"/>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t="-100000" r="-100000"/>
          </a:gradFill>
          <a:ln>
            <a:solidFill>
              <a:schemeClr val="tx1">
                <a:lumMod val="65000"/>
                <a:lumOff val="3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77" tIns="60939" rIns="121877" bIns="60939" numCol="1" rtlCol="0" anchor="ctr" anchorCtr="0" compatLnSpc="1">
            <a:prstTxWarp prst="textNoShape">
              <a:avLst/>
            </a:prstTxWarp>
          </a:bodyPr>
          <a:lstStyle/>
          <a:p>
            <a:pPr algn="ctr" defTabSz="1218433" fontAlgn="base">
              <a:spcBef>
                <a:spcPct val="0"/>
              </a:spcBef>
              <a:spcAft>
                <a:spcPct val="0"/>
              </a:spcAft>
            </a:pPr>
            <a:r>
              <a:rPr lang="en-US" sz="1900" b="1" dirty="0">
                <a:solidFill>
                  <a:srgbClr val="000000">
                    <a:lumMod val="85000"/>
                    <a:lumOff val="15000"/>
                  </a:srgbClr>
                </a:solidFill>
                <a:effectLst>
                  <a:outerShdw blurRad="38100" dist="38100" dir="2700000" algn="tl">
                    <a:srgbClr val="000000">
                      <a:alpha val="43137"/>
                    </a:srgbClr>
                  </a:outerShdw>
                </a:effectLst>
                <a:latin typeface="Segoe Light" pitchFamily="34" charset="0"/>
              </a:rPr>
              <a:t>Timeline of events</a:t>
            </a:r>
          </a:p>
        </p:txBody>
      </p:sp>
      <p:sp>
        <p:nvSpPr>
          <p:cNvPr id="2" name="Title 1"/>
          <p:cNvSpPr>
            <a:spLocks noGrp="1"/>
          </p:cNvSpPr>
          <p:nvPr>
            <p:ph type="title"/>
          </p:nvPr>
        </p:nvSpPr>
        <p:spPr>
          <a:xfrm>
            <a:off x="560565" y="547442"/>
            <a:ext cx="11031628" cy="609399"/>
          </a:xfrm>
        </p:spPr>
        <p:txBody>
          <a:bodyPr anchor="t">
            <a:noAutofit/>
          </a:bodyPr>
          <a:lstStyle/>
          <a:p>
            <a:r>
              <a:rPr lang="en-US" sz="4800" dirty="0">
                <a:gradFill flip="none" rotWithShape="1">
                  <a:gsLst>
                    <a:gs pos="0">
                      <a:srgbClr val="595959"/>
                    </a:gs>
                    <a:gs pos="86000">
                      <a:srgbClr val="595959"/>
                    </a:gs>
                  </a:gsLst>
                  <a:lin ang="5400000" scaled="0"/>
                  <a:tileRect/>
                </a:gradFill>
                <a:latin typeface="Segoe UI Light" pitchFamily="34" charset="0"/>
              </a:rPr>
              <a:t>How Domain Controllers are Impacted</a:t>
            </a:r>
          </a:p>
        </p:txBody>
      </p:sp>
      <p:grpSp>
        <p:nvGrpSpPr>
          <p:cNvPr id="121" name="Group 120"/>
          <p:cNvGrpSpPr/>
          <p:nvPr/>
        </p:nvGrpSpPr>
        <p:grpSpPr>
          <a:xfrm>
            <a:off x="1871450" y="1284385"/>
            <a:ext cx="785475" cy="924136"/>
            <a:chOff x="838283" y="797721"/>
            <a:chExt cx="589261" cy="693102"/>
          </a:xfrm>
        </p:grpSpPr>
        <p:pic>
          <p:nvPicPr>
            <p:cNvPr id="36" name="Picture 65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8283" y="797721"/>
              <a:ext cx="589261" cy="693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5400000">
              <a:off x="1003816" y="953623"/>
              <a:ext cx="351808" cy="161625"/>
            </a:xfrm>
            <a:prstGeom prst="rect">
              <a:avLst/>
            </a:prstGeom>
            <a:effectLst>
              <a:outerShdw blurRad="63500" sx="102000" sy="102000" algn="ctr" rotWithShape="0">
                <a:prstClr val="black">
                  <a:alpha val="40000"/>
                </a:prstClr>
              </a:outerShdw>
              <a:softEdge rad="3175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solidFill>
                  <a:effectLst>
                    <a:outerShdw blurRad="38100" dist="38100" dir="2700000" algn="tl">
                      <a:srgbClr val="000000">
                        <a:alpha val="43137"/>
                      </a:srgbClr>
                    </a:outerShdw>
                  </a:effectLst>
                  <a:latin typeface="Segoe Semibold" pitchFamily="34" charset="0"/>
                </a:rPr>
                <a:t>DC1</a:t>
              </a:r>
            </a:p>
          </p:txBody>
        </p:sp>
      </p:grpSp>
      <p:grpSp>
        <p:nvGrpSpPr>
          <p:cNvPr id="3076" name="Group 3075"/>
          <p:cNvGrpSpPr/>
          <p:nvPr/>
        </p:nvGrpSpPr>
        <p:grpSpPr>
          <a:xfrm>
            <a:off x="2995627" y="2778234"/>
            <a:ext cx="4937835" cy="1185532"/>
            <a:chOff x="1694790" y="1918104"/>
            <a:chExt cx="3704341" cy="889149"/>
          </a:xfrm>
        </p:grpSpPr>
        <p:cxnSp>
          <p:nvCxnSpPr>
            <p:cNvPr id="91" name="Elbow Connector 90"/>
            <p:cNvCxnSpPr/>
            <p:nvPr/>
          </p:nvCxnSpPr>
          <p:spPr>
            <a:xfrm>
              <a:off x="1694790" y="1934052"/>
              <a:ext cx="3704341" cy="873201"/>
            </a:xfrm>
            <a:prstGeom prst="bentConnector3">
              <a:avLst>
                <a:gd name="adj1" fmla="val -79"/>
              </a:avLst>
            </a:prstGeom>
            <a:ln w="38100">
              <a:solidFill>
                <a:schemeClr val="tx1"/>
              </a:solidFill>
              <a:headEnd type="none" w="med" len="med"/>
              <a:tailEnd type="triangl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694790" y="1918104"/>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3921307" y="2535431"/>
            <a:ext cx="583239"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89" name="Rectangle 88"/>
          <p:cNvSpPr/>
          <p:nvPr/>
        </p:nvSpPr>
        <p:spPr>
          <a:xfrm>
            <a:off x="3921875" y="2310300"/>
            <a:ext cx="834477"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b="1" dirty="0">
                <a:solidFill>
                  <a:srgbClr val="FFFFFF"/>
                </a:solidFill>
                <a:effectLst>
                  <a:outerShdw blurRad="38100" dist="38100" dir="2700000" algn="tl">
                    <a:srgbClr val="000000">
                      <a:alpha val="43137"/>
                    </a:srgbClr>
                  </a:outerShdw>
                </a:effectLst>
              </a:rPr>
              <a:t>100 </a:t>
            </a:r>
            <a:endParaRPr lang="en-US" sz="1200" b="1" dirty="0">
              <a:solidFill>
                <a:srgbClr val="FFB633"/>
              </a:solidFill>
              <a:effectLst>
                <a:outerShdw blurRad="38100" dist="38100" dir="2700000" algn="tl">
                  <a:srgbClr val="000000">
                    <a:alpha val="43137"/>
                  </a:srgbClr>
                </a:outerShdw>
              </a:effectLst>
            </a:endParaRPr>
          </a:p>
        </p:txBody>
      </p:sp>
      <p:sp>
        <p:nvSpPr>
          <p:cNvPr id="65" name="Rectangle 64"/>
          <p:cNvSpPr/>
          <p:nvPr/>
        </p:nvSpPr>
        <p:spPr>
          <a:xfrm>
            <a:off x="3052074" y="2319275"/>
            <a:ext cx="922557" cy="455509"/>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Create</a:t>
            </a:r>
          </a:p>
          <a:p>
            <a:pPr algn="ctr" defTabSz="914249">
              <a:lnSpc>
                <a:spcPct val="90000"/>
              </a:lnSpc>
            </a:pPr>
            <a:r>
              <a:rPr lang="en-US" sz="1200" dirty="0" smtClean="0">
                <a:solidFill>
                  <a:srgbClr val="FFFFFF"/>
                </a:solidFill>
                <a:effectLst>
                  <a:outerShdw blurRad="38100" dist="38100" dir="2700000" algn="tl">
                    <a:srgbClr val="000000">
                      <a:alpha val="43137"/>
                    </a:srgbClr>
                  </a:outerShdw>
                </a:effectLst>
              </a:rPr>
              <a:t>VHD copy</a:t>
            </a:r>
            <a:endParaRPr lang="en-US" sz="1200" dirty="0">
              <a:solidFill>
                <a:srgbClr val="FFFFFF"/>
              </a:solidFill>
              <a:effectLst>
                <a:outerShdw blurRad="38100" dist="38100" dir="2700000" algn="tl">
                  <a:srgbClr val="000000">
                    <a:alpha val="43137"/>
                  </a:srgbClr>
                </a:outerShdw>
              </a:effectLst>
            </a:endParaRPr>
          </a:p>
        </p:txBody>
      </p:sp>
      <p:grpSp>
        <p:nvGrpSpPr>
          <p:cNvPr id="115" name="Group 114"/>
          <p:cNvGrpSpPr/>
          <p:nvPr/>
        </p:nvGrpSpPr>
        <p:grpSpPr>
          <a:xfrm>
            <a:off x="1758296" y="2331332"/>
            <a:ext cx="1196967" cy="480691"/>
            <a:chOff x="766550" y="2069701"/>
            <a:chExt cx="897959" cy="360518"/>
          </a:xfrm>
        </p:grpSpPr>
        <p:sp>
          <p:nvSpPr>
            <p:cNvPr id="117" name="Rectangle 116"/>
            <p:cNvSpPr/>
            <p:nvPr/>
          </p:nvSpPr>
          <p:spPr>
            <a:xfrm>
              <a:off x="766550" y="2134538"/>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T1</a:t>
              </a:r>
              <a:endParaRPr lang="en-US" sz="1200" dirty="0">
                <a:solidFill>
                  <a:srgbClr val="000000"/>
                </a:solidFill>
                <a:effectLst>
                  <a:outerShdw blurRad="38100" dist="38100" dir="2700000" algn="tl">
                    <a:srgbClr val="000000">
                      <a:alpha val="43137"/>
                    </a:srgbClr>
                  </a:outerShdw>
                </a:effectLst>
              </a:endParaRPr>
            </a:p>
          </p:txBody>
        </p:sp>
        <p:pic>
          <p:nvPicPr>
            <p:cNvPr id="3075" name="Picture 3" descr="C:\Users\deanwe\AppData\Local\Microsoft\Windows\Temporary Internet Files\Content.IE5\QGVFE8XP\MC90043158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3991" y="2069701"/>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22" name="Group 121"/>
          <p:cNvGrpSpPr/>
          <p:nvPr/>
        </p:nvGrpSpPr>
        <p:grpSpPr>
          <a:xfrm>
            <a:off x="1758296" y="3463897"/>
            <a:ext cx="1196967" cy="480691"/>
            <a:chOff x="766550" y="2069701"/>
            <a:chExt cx="897959" cy="360518"/>
          </a:xfrm>
        </p:grpSpPr>
        <p:sp>
          <p:nvSpPr>
            <p:cNvPr id="123" name="Rectangle 122"/>
            <p:cNvSpPr/>
            <p:nvPr/>
          </p:nvSpPr>
          <p:spPr>
            <a:xfrm>
              <a:off x="766550" y="2134538"/>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T2</a:t>
              </a:r>
              <a:endParaRPr lang="en-US" sz="1200" dirty="0">
                <a:solidFill>
                  <a:srgbClr val="000000"/>
                </a:solidFill>
                <a:effectLst>
                  <a:outerShdw blurRad="38100" dist="38100" dir="2700000" algn="tl">
                    <a:srgbClr val="000000">
                      <a:alpha val="43137"/>
                    </a:srgbClr>
                  </a:outerShdw>
                </a:effectLst>
              </a:endParaRPr>
            </a:p>
          </p:txBody>
        </p:sp>
        <p:pic>
          <p:nvPicPr>
            <p:cNvPr id="124" name="Picture 3" descr="C:\Users\deanwe\AppData\Local\Microsoft\Windows\Temporary Internet Files\Content.IE5\QGVFE8XP\MC900431586[1].png"/>
            <p:cNvPicPr>
              <a:picLocks noChangeAspect="1" noChangeArrowheads="1"/>
            </p:cNvPicPr>
            <p:nvPr/>
          </p:nvPicPr>
          <p:blipFill>
            <a:blip r:embed="rId5" cstate="print">
              <a:duotone>
                <a:prstClr val="black"/>
                <a:schemeClr val="accent2">
                  <a:tint val="45000"/>
                  <a:satMod val="400000"/>
                </a:schemeClr>
              </a:duotone>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303991" y="2069701"/>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25" name="Rectangle 124"/>
          <p:cNvSpPr/>
          <p:nvPr/>
        </p:nvSpPr>
        <p:spPr>
          <a:xfrm>
            <a:off x="3614010" y="3693887"/>
            <a:ext cx="583239"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126" name="Rectangle 125"/>
          <p:cNvSpPr/>
          <p:nvPr/>
        </p:nvSpPr>
        <p:spPr>
          <a:xfrm>
            <a:off x="3614578" y="3477527"/>
            <a:ext cx="834477"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dirty="0">
                <a:solidFill>
                  <a:srgbClr val="FF0000"/>
                </a:solidFill>
                <a:effectLst>
                  <a:outerShdw blurRad="38100" dist="38100" dir="2700000" algn="tl">
                    <a:srgbClr val="000000">
                      <a:alpha val="43137"/>
                    </a:srgbClr>
                  </a:outerShdw>
                </a:effectLst>
              </a:rPr>
              <a:t>200 </a:t>
            </a:r>
          </a:p>
        </p:txBody>
      </p:sp>
      <p:grpSp>
        <p:nvGrpSpPr>
          <p:cNvPr id="3079" name="Group 3078"/>
          <p:cNvGrpSpPr/>
          <p:nvPr/>
        </p:nvGrpSpPr>
        <p:grpSpPr>
          <a:xfrm>
            <a:off x="3006728" y="3058305"/>
            <a:ext cx="1486126" cy="830381"/>
            <a:chOff x="1703120" y="2245104"/>
            <a:chExt cx="1114885" cy="622786"/>
          </a:xfrm>
        </p:grpSpPr>
        <p:sp>
          <p:nvSpPr>
            <p:cNvPr id="112" name="Rectangle 111"/>
            <p:cNvSpPr/>
            <p:nvPr/>
          </p:nvSpPr>
          <p:spPr>
            <a:xfrm>
              <a:off x="1703120" y="2245104"/>
              <a:ext cx="1114885" cy="219152"/>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defTabSz="914249">
                <a:lnSpc>
                  <a:spcPct val="90000"/>
                </a:lnSpc>
              </a:pPr>
              <a:r>
                <a:rPr lang="en-US" sz="1200" i="1" dirty="0">
                  <a:solidFill>
                    <a:schemeClr val="tx1"/>
                  </a:solidFill>
                  <a:effectLst>
                    <a:outerShdw blurRad="38100" dist="38100" dir="2700000" algn="tl">
                      <a:srgbClr val="000000">
                        <a:alpha val="43137"/>
                      </a:srgbClr>
                    </a:outerShdw>
                  </a:effectLst>
                </a:rPr>
                <a:t>+100 users added</a:t>
              </a:r>
            </a:p>
          </p:txBody>
        </p:sp>
        <p:grpSp>
          <p:nvGrpSpPr>
            <p:cNvPr id="114" name="Group 113"/>
            <p:cNvGrpSpPr/>
            <p:nvPr/>
          </p:nvGrpSpPr>
          <p:grpSpPr>
            <a:xfrm>
              <a:off x="1737506" y="2424692"/>
              <a:ext cx="457454" cy="443198"/>
              <a:chOff x="1730810" y="2830733"/>
              <a:chExt cx="632813" cy="613095"/>
            </a:xfrm>
          </p:grpSpPr>
          <p:sp>
            <p:nvSpPr>
              <p:cNvPr id="113" name="Rectangle 112"/>
              <p:cNvSpPr/>
              <p:nvPr/>
            </p:nvSpPr>
            <p:spPr>
              <a:xfrm>
                <a:off x="1730810" y="2830733"/>
                <a:ext cx="632813" cy="613095"/>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a:spAutoFit/>
              </a:bodyPr>
              <a:lstStyle/>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p:txBody>
          </p:sp>
          <p:grpSp>
            <p:nvGrpSpPr>
              <p:cNvPr id="104" name="Group 103"/>
              <p:cNvGrpSpPr/>
              <p:nvPr/>
            </p:nvGrpSpPr>
            <p:grpSpPr>
              <a:xfrm>
                <a:off x="1769544" y="2856689"/>
                <a:ext cx="557094" cy="422859"/>
                <a:chOff x="1859747" y="2573321"/>
                <a:chExt cx="969045" cy="735548"/>
              </a:xfrm>
            </p:grpSpPr>
            <p:pic>
              <p:nvPicPr>
                <p:cNvPr id="99"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982724" y="25798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5733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657616"/>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59747" y="2657615"/>
                  <a:ext cx="728348" cy="65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nvGrpSpPr>
          <p:cNvPr id="3077" name="Group 3076"/>
          <p:cNvGrpSpPr/>
          <p:nvPr/>
        </p:nvGrpSpPr>
        <p:grpSpPr>
          <a:xfrm>
            <a:off x="2995627" y="3920590"/>
            <a:ext cx="1688761" cy="1194303"/>
            <a:chOff x="1694790" y="2774870"/>
            <a:chExt cx="1266902" cy="895727"/>
          </a:xfrm>
        </p:grpSpPr>
        <p:cxnSp>
          <p:nvCxnSpPr>
            <p:cNvPr id="129" name="Elbow Connector 128"/>
            <p:cNvCxnSpPr/>
            <p:nvPr/>
          </p:nvCxnSpPr>
          <p:spPr>
            <a:xfrm>
              <a:off x="1694790" y="2797396"/>
              <a:ext cx="1266902" cy="873201"/>
            </a:xfrm>
            <a:prstGeom prst="bentConnector3">
              <a:avLst>
                <a:gd name="adj1" fmla="val 152"/>
              </a:avLst>
            </a:prstGeom>
            <a:ln w="38100">
              <a:solidFill>
                <a:schemeClr val="tx1"/>
              </a:solidFill>
              <a:headEnd type="none" w="med" len="med"/>
              <a:tailEnd type="diamond"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694790" y="2774870"/>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grpSp>
        <p:nvGrpSpPr>
          <p:cNvPr id="3080" name="Group 3079"/>
          <p:cNvGrpSpPr/>
          <p:nvPr/>
        </p:nvGrpSpPr>
        <p:grpSpPr>
          <a:xfrm>
            <a:off x="1758296" y="4623796"/>
            <a:ext cx="1196967" cy="480691"/>
            <a:chOff x="766550" y="3302276"/>
            <a:chExt cx="897959" cy="360518"/>
          </a:xfrm>
        </p:grpSpPr>
        <p:sp>
          <p:nvSpPr>
            <p:cNvPr id="133" name="Rectangle 132"/>
            <p:cNvSpPr/>
            <p:nvPr/>
          </p:nvSpPr>
          <p:spPr>
            <a:xfrm>
              <a:off x="766550" y="3360535"/>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T3</a:t>
              </a:r>
              <a:endParaRPr lang="en-US" sz="1200" dirty="0">
                <a:solidFill>
                  <a:srgbClr val="000000"/>
                </a:solidFill>
                <a:effectLst>
                  <a:outerShdw blurRad="38100" dist="38100" dir="2700000" algn="tl">
                    <a:srgbClr val="000000">
                      <a:alpha val="43137"/>
                    </a:srgbClr>
                  </a:outerShdw>
                </a:effectLst>
              </a:endParaRPr>
            </a:p>
          </p:txBody>
        </p:sp>
        <p:pic>
          <p:nvPicPr>
            <p:cNvPr id="134" name="Picture 3" descr="C:\Users\deanwe\AppData\Local\Microsoft\Windows\Temporary Internet Files\Content.IE5\QGVFE8XP\MC900431586[1].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3991" y="3302276"/>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44" name="Rectangle 143"/>
          <p:cNvSpPr/>
          <p:nvPr/>
        </p:nvSpPr>
        <p:spPr>
          <a:xfrm>
            <a:off x="4150974" y="4848911"/>
            <a:ext cx="583239"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145" name="Rectangle 144"/>
          <p:cNvSpPr/>
          <p:nvPr/>
        </p:nvSpPr>
        <p:spPr>
          <a:xfrm>
            <a:off x="4151542" y="4615011"/>
            <a:ext cx="834477" cy="24428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dirty="0">
                <a:solidFill>
                  <a:srgbClr val="FF0000"/>
                </a:solidFill>
                <a:effectLst>
                  <a:outerShdw blurRad="38100" dist="38100" dir="2700000" algn="tl">
                    <a:srgbClr val="000000">
                      <a:alpha val="43137"/>
                    </a:srgbClr>
                  </a:outerShdw>
                </a:effectLst>
              </a:rPr>
              <a:t>100 </a:t>
            </a:r>
          </a:p>
        </p:txBody>
      </p:sp>
      <p:sp>
        <p:nvSpPr>
          <p:cNvPr id="146" name="Rectangle 145"/>
          <p:cNvSpPr/>
          <p:nvPr/>
        </p:nvSpPr>
        <p:spPr>
          <a:xfrm>
            <a:off x="3044995" y="4623987"/>
            <a:ext cx="1152249" cy="455471"/>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C000"/>
                </a:solidFill>
                <a:effectLst>
                  <a:outerShdw blurRad="38100" dist="38100" dir="2700000" algn="tl">
                    <a:srgbClr val="000000">
                      <a:alpha val="43137"/>
                    </a:srgbClr>
                  </a:outerShdw>
                </a:effectLst>
              </a:rPr>
              <a:t>T1</a:t>
            </a:r>
            <a:r>
              <a:rPr lang="en-US" sz="1200" dirty="0">
                <a:solidFill>
                  <a:srgbClr val="FFFFFF"/>
                </a:solidFill>
                <a:effectLst>
                  <a:outerShdw blurRad="38100" dist="38100" dir="2700000" algn="tl">
                    <a:srgbClr val="000000">
                      <a:alpha val="43137"/>
                    </a:srgbClr>
                  </a:outerShdw>
                </a:effectLst>
              </a:rPr>
              <a:t> </a:t>
            </a:r>
            <a:r>
              <a:rPr lang="en-US" sz="1200" dirty="0" smtClean="0">
                <a:solidFill>
                  <a:srgbClr val="FF0000"/>
                </a:solidFill>
                <a:effectLst>
                  <a:outerShdw blurRad="38100" dist="38100" dir="2700000" algn="tl">
                    <a:srgbClr val="000000">
                      <a:alpha val="43137"/>
                    </a:srgbClr>
                  </a:outerShdw>
                </a:effectLst>
              </a:rPr>
              <a:t>VHD copy restored</a:t>
            </a:r>
            <a:endParaRPr lang="en-US" sz="1200" dirty="0">
              <a:solidFill>
                <a:srgbClr val="FF0000"/>
              </a:solidFill>
              <a:effectLst>
                <a:outerShdw blurRad="38100" dist="38100" dir="2700000" algn="tl">
                  <a:srgbClr val="000000">
                    <a:alpha val="43137"/>
                  </a:srgbClr>
                </a:outerShdw>
              </a:effectLst>
            </a:endParaRPr>
          </a:p>
        </p:txBody>
      </p:sp>
      <p:grpSp>
        <p:nvGrpSpPr>
          <p:cNvPr id="3082" name="Group 3081"/>
          <p:cNvGrpSpPr/>
          <p:nvPr/>
        </p:nvGrpSpPr>
        <p:grpSpPr>
          <a:xfrm>
            <a:off x="1758296" y="5752792"/>
            <a:ext cx="1196967" cy="480691"/>
            <a:chOff x="766550" y="4149025"/>
            <a:chExt cx="897959" cy="360518"/>
          </a:xfrm>
        </p:grpSpPr>
        <p:sp>
          <p:nvSpPr>
            <p:cNvPr id="164" name="Rectangle 163"/>
            <p:cNvSpPr/>
            <p:nvPr/>
          </p:nvSpPr>
          <p:spPr>
            <a:xfrm>
              <a:off x="766550" y="4213862"/>
              <a:ext cx="601595" cy="183214"/>
            </a:xfrm>
            <a:prstGeom prst="rect">
              <a:avLst/>
            </a:prstGeom>
            <a:solidFill>
              <a:srgbClr val="FFC00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TIME: </a:t>
              </a:r>
              <a:r>
                <a:rPr lang="en-US" sz="1100" dirty="0">
                  <a:solidFill>
                    <a:srgbClr val="000000"/>
                  </a:solidFill>
                  <a:effectLst>
                    <a:outerShdw blurRad="38100" dist="38100" dir="2700000" algn="tl">
                      <a:srgbClr val="000000">
                        <a:alpha val="43137"/>
                      </a:srgbClr>
                    </a:outerShdw>
                  </a:effectLst>
                </a:rPr>
                <a:t>T4</a:t>
              </a:r>
              <a:endParaRPr lang="en-US" sz="1200" dirty="0">
                <a:solidFill>
                  <a:srgbClr val="000000"/>
                </a:solidFill>
                <a:effectLst>
                  <a:outerShdw blurRad="38100" dist="38100" dir="2700000" algn="tl">
                    <a:srgbClr val="000000">
                      <a:alpha val="43137"/>
                    </a:srgbClr>
                  </a:outerShdw>
                </a:effectLst>
              </a:endParaRPr>
            </a:p>
          </p:txBody>
        </p:sp>
        <p:pic>
          <p:nvPicPr>
            <p:cNvPr id="165" name="Picture 3" descr="C:\Users\deanwe\AppData\Local\Microsoft\Windows\Temporary Internet Files\Content.IE5\QGVFE8XP\MC900431586[1].png"/>
            <p:cNvPicPr>
              <a:picLocks noChangeAspect="1" noChangeArrowheads="1"/>
            </p:cNvPicPr>
            <p:nvPr/>
          </p:nvPicPr>
          <p:blipFill>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303991" y="4149025"/>
              <a:ext cx="360518" cy="360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55" name="Rectangle 154"/>
          <p:cNvSpPr/>
          <p:nvPr/>
        </p:nvSpPr>
        <p:spPr>
          <a:xfrm>
            <a:off x="3614010" y="5973764"/>
            <a:ext cx="583239"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ID:  A</a:t>
            </a:r>
            <a:endParaRPr lang="en-US" sz="1200" dirty="0">
              <a:solidFill>
                <a:srgbClr val="FFB633"/>
              </a:solidFill>
              <a:effectLst>
                <a:outerShdw blurRad="38100" dist="38100" dir="2700000" algn="tl">
                  <a:srgbClr val="000000">
                    <a:alpha val="43137"/>
                  </a:srgbClr>
                </a:outerShdw>
              </a:effectLst>
            </a:endParaRPr>
          </a:p>
        </p:txBody>
      </p:sp>
      <p:sp>
        <p:nvSpPr>
          <p:cNvPr id="156" name="Rectangle 155"/>
          <p:cNvSpPr/>
          <p:nvPr/>
        </p:nvSpPr>
        <p:spPr>
          <a:xfrm>
            <a:off x="3614578" y="5737394"/>
            <a:ext cx="834477" cy="227849"/>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USN: </a:t>
            </a:r>
            <a:r>
              <a:rPr lang="en-US" sz="1200" dirty="0">
                <a:solidFill>
                  <a:srgbClr val="FF0000"/>
                </a:solidFill>
                <a:effectLst>
                  <a:outerShdw blurRad="38100" dist="38100" dir="2700000" algn="tl">
                    <a:srgbClr val="000000">
                      <a:alpha val="43137"/>
                    </a:srgbClr>
                  </a:outerShdw>
                </a:effectLst>
              </a:rPr>
              <a:t>250 </a:t>
            </a:r>
          </a:p>
        </p:txBody>
      </p:sp>
      <p:grpSp>
        <p:nvGrpSpPr>
          <p:cNvPr id="3081" name="Group 3080"/>
          <p:cNvGrpSpPr/>
          <p:nvPr/>
        </p:nvGrpSpPr>
        <p:grpSpPr>
          <a:xfrm>
            <a:off x="3020260" y="5344305"/>
            <a:ext cx="1908777" cy="830381"/>
            <a:chOff x="1713273" y="3961775"/>
            <a:chExt cx="1431956" cy="622786"/>
          </a:xfrm>
        </p:grpSpPr>
        <p:sp>
          <p:nvSpPr>
            <p:cNvPr id="152" name="Rectangle 151"/>
            <p:cNvSpPr/>
            <p:nvPr/>
          </p:nvSpPr>
          <p:spPr>
            <a:xfrm>
              <a:off x="1713273" y="3961775"/>
              <a:ext cx="1431956" cy="219152"/>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anchor="ctr">
              <a:noAutofit/>
            </a:bodyPr>
            <a:lstStyle/>
            <a:p>
              <a:pPr defTabSz="914249">
                <a:lnSpc>
                  <a:spcPct val="90000"/>
                </a:lnSpc>
              </a:pPr>
              <a:r>
                <a:rPr lang="en-US" sz="1200" i="1" dirty="0">
                  <a:solidFill>
                    <a:schemeClr val="tx1"/>
                  </a:solidFill>
                  <a:effectLst>
                    <a:outerShdw blurRad="38100" dist="38100" dir="2700000" algn="tl">
                      <a:srgbClr val="000000">
                        <a:alpha val="43137"/>
                      </a:srgbClr>
                    </a:outerShdw>
                  </a:effectLst>
                </a:rPr>
                <a:t>+150 more users created</a:t>
              </a:r>
            </a:p>
          </p:txBody>
        </p:sp>
        <p:grpSp>
          <p:nvGrpSpPr>
            <p:cNvPr id="157" name="Group 156"/>
            <p:cNvGrpSpPr/>
            <p:nvPr/>
          </p:nvGrpSpPr>
          <p:grpSpPr>
            <a:xfrm>
              <a:off x="1737506" y="4141363"/>
              <a:ext cx="457454" cy="443198"/>
              <a:chOff x="1730810" y="2830733"/>
              <a:chExt cx="632813" cy="613095"/>
            </a:xfrm>
          </p:grpSpPr>
          <p:sp>
            <p:nvSpPr>
              <p:cNvPr id="158" name="Rectangle 157"/>
              <p:cNvSpPr/>
              <p:nvPr/>
            </p:nvSpPr>
            <p:spPr>
              <a:xfrm>
                <a:off x="1730810" y="2830733"/>
                <a:ext cx="632813" cy="613095"/>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dk2"/>
              </a:fillRef>
              <a:effectRef idx="1">
                <a:schemeClr val="dk1"/>
              </a:effectRef>
              <a:fontRef idx="minor">
                <a:schemeClr val="lt1"/>
              </a:fontRef>
            </p:style>
            <p:txBody>
              <a:bodyPr wrap="square">
                <a:spAutoFit/>
              </a:bodyPr>
              <a:lstStyle/>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a:p>
                <a:pPr algn="ctr" defTabSz="914249">
                  <a:lnSpc>
                    <a:spcPct val="90000"/>
                  </a:lnSpc>
                </a:pPr>
                <a:endParaRPr lang="en-US" sz="1200" dirty="0">
                  <a:solidFill>
                    <a:srgbClr val="FFB633"/>
                  </a:solidFill>
                  <a:effectLst>
                    <a:outerShdw blurRad="38100" dist="38100" dir="2700000" algn="tl">
                      <a:srgbClr val="000000">
                        <a:alpha val="43137"/>
                      </a:srgbClr>
                    </a:outerShdw>
                  </a:effectLst>
                </a:endParaRPr>
              </a:p>
            </p:txBody>
          </p:sp>
          <p:grpSp>
            <p:nvGrpSpPr>
              <p:cNvPr id="159" name="Group 158"/>
              <p:cNvGrpSpPr/>
              <p:nvPr/>
            </p:nvGrpSpPr>
            <p:grpSpPr>
              <a:xfrm>
                <a:off x="1769544" y="2856689"/>
                <a:ext cx="557094" cy="422859"/>
                <a:chOff x="1859747" y="2573321"/>
                <a:chExt cx="969045" cy="735548"/>
              </a:xfrm>
            </p:grpSpPr>
            <p:pic>
              <p:nvPicPr>
                <p:cNvPr id="160"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982724" y="25798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5733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657616"/>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59747" y="2657615"/>
                  <a:ext cx="728348" cy="65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
        <p:nvSpPr>
          <p:cNvPr id="234" name="Rectangle 233"/>
          <p:cNvSpPr/>
          <p:nvPr/>
        </p:nvSpPr>
        <p:spPr>
          <a:xfrm>
            <a:off x="5882272" y="3664642"/>
            <a:ext cx="3012295" cy="292203"/>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500" i="1" dirty="0">
                <a:solidFill>
                  <a:schemeClr val="tx1"/>
                </a:solidFill>
                <a:effectLst>
                  <a:outerShdw blurRad="38100" dist="38100" dir="2700000" algn="tl">
                    <a:srgbClr val="000000">
                      <a:alpha val="43137"/>
                    </a:srgbClr>
                  </a:outerShdw>
                </a:effectLst>
              </a:rPr>
              <a:t>DC2 receives updates: USNs </a:t>
            </a:r>
            <a:r>
              <a:rPr lang="en-US" sz="1500" i="1" dirty="0">
                <a:solidFill>
                  <a:srgbClr val="FF0000"/>
                </a:solidFill>
                <a:effectLst>
                  <a:outerShdw blurRad="38100" dist="38100" dir="2700000" algn="tl">
                    <a:srgbClr val="000000">
                      <a:alpha val="43137"/>
                    </a:srgbClr>
                  </a:outerShdw>
                </a:effectLst>
              </a:rPr>
              <a:t>&gt;100</a:t>
            </a:r>
            <a:endParaRPr lang="en-US" sz="1500" i="1" dirty="0">
              <a:solidFill>
                <a:srgbClr val="FFFFFF"/>
              </a:solidFill>
              <a:effectLst>
                <a:outerShdw blurRad="38100" dist="38100" dir="2700000" algn="tl">
                  <a:srgbClr val="000000">
                    <a:alpha val="43137"/>
                  </a:srgbClr>
                </a:outerShdw>
              </a:effectLst>
            </a:endParaRPr>
          </a:p>
        </p:txBody>
      </p:sp>
      <p:grpSp>
        <p:nvGrpSpPr>
          <p:cNvPr id="236" name="Group 235"/>
          <p:cNvGrpSpPr/>
          <p:nvPr/>
        </p:nvGrpSpPr>
        <p:grpSpPr>
          <a:xfrm>
            <a:off x="2996549" y="5057794"/>
            <a:ext cx="4937835" cy="1185532"/>
            <a:chOff x="1694790" y="1918104"/>
            <a:chExt cx="3704341" cy="889149"/>
          </a:xfrm>
        </p:grpSpPr>
        <p:cxnSp>
          <p:nvCxnSpPr>
            <p:cNvPr id="237" name="Elbow Connector 236"/>
            <p:cNvCxnSpPr/>
            <p:nvPr/>
          </p:nvCxnSpPr>
          <p:spPr>
            <a:xfrm>
              <a:off x="1694790" y="1934052"/>
              <a:ext cx="3704341" cy="873201"/>
            </a:xfrm>
            <a:prstGeom prst="bentConnector3">
              <a:avLst>
                <a:gd name="adj1" fmla="val -79"/>
              </a:avLst>
            </a:prstGeom>
            <a:ln w="38100">
              <a:solidFill>
                <a:schemeClr val="tx1"/>
              </a:solidFill>
              <a:headEnd type="none" w="med" len="med"/>
              <a:tailEnd type="triangl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1694790" y="1918104"/>
              <a:ext cx="0" cy="407322"/>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sp>
        <p:nvSpPr>
          <p:cNvPr id="239" name="Rectangle 238"/>
          <p:cNvSpPr/>
          <p:nvPr/>
        </p:nvSpPr>
        <p:spPr>
          <a:xfrm>
            <a:off x="5923219" y="5940184"/>
            <a:ext cx="2970113" cy="292203"/>
          </a:xfrm>
          <a:prstGeom prst="rect">
            <a:avLst/>
          </a:prstGeom>
          <a:solidFill>
            <a:schemeClr val="bg1"/>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500" i="1" dirty="0">
                <a:solidFill>
                  <a:schemeClr val="tx1"/>
                </a:solidFill>
                <a:effectLst>
                  <a:outerShdw blurRad="38100" dist="38100" dir="2700000" algn="tl">
                    <a:srgbClr val="000000">
                      <a:alpha val="43137"/>
                    </a:srgbClr>
                  </a:outerShdw>
                </a:effectLst>
              </a:rPr>
              <a:t>DC2 receives updates: USNs </a:t>
            </a:r>
            <a:r>
              <a:rPr lang="en-US" sz="1500" i="1" dirty="0">
                <a:solidFill>
                  <a:srgbClr val="FF0000"/>
                </a:solidFill>
                <a:effectLst>
                  <a:outerShdw blurRad="38100" dist="38100" dir="2700000" algn="tl">
                    <a:srgbClr val="000000">
                      <a:alpha val="43137"/>
                    </a:srgbClr>
                  </a:outerShdw>
                </a:effectLst>
              </a:rPr>
              <a:t>&gt;200</a:t>
            </a:r>
            <a:endParaRPr lang="en-US" sz="1500" i="1" dirty="0">
              <a:solidFill>
                <a:srgbClr val="FFFFFF"/>
              </a:solidFill>
              <a:effectLst>
                <a:outerShdw blurRad="38100" dist="38100" dir="2700000" algn="tl">
                  <a:srgbClr val="000000">
                    <a:alpha val="43137"/>
                  </a:srgbClr>
                </a:outerShdw>
              </a:effectLst>
            </a:endParaRPr>
          </a:p>
        </p:txBody>
      </p:sp>
      <p:grpSp>
        <p:nvGrpSpPr>
          <p:cNvPr id="243" name="Group 242"/>
          <p:cNvGrpSpPr/>
          <p:nvPr/>
        </p:nvGrpSpPr>
        <p:grpSpPr>
          <a:xfrm>
            <a:off x="9549298" y="1284281"/>
            <a:ext cx="785475" cy="924136"/>
            <a:chOff x="838283" y="797721"/>
            <a:chExt cx="589261" cy="693102"/>
          </a:xfrm>
        </p:grpSpPr>
        <p:pic>
          <p:nvPicPr>
            <p:cNvPr id="244" name="Picture 65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8283" y="797721"/>
              <a:ext cx="589261" cy="693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a:xfrm rot="5400000">
              <a:off x="1003816" y="953623"/>
              <a:ext cx="351808" cy="161625"/>
            </a:xfrm>
            <a:prstGeom prst="rect">
              <a:avLst/>
            </a:prstGeom>
            <a:effectLst>
              <a:outerShdw blurRad="63500" sx="102000" sy="102000" algn="ctr" rotWithShape="0">
                <a:prstClr val="black">
                  <a:alpha val="40000"/>
                </a:prstClr>
              </a:outerShdw>
              <a:softEdge rad="3175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solidFill>
                  <a:effectLst>
                    <a:outerShdw blurRad="38100" dist="38100" dir="2700000" algn="tl">
                      <a:srgbClr val="000000">
                        <a:alpha val="43137"/>
                      </a:srgbClr>
                    </a:outerShdw>
                  </a:effectLst>
                  <a:latin typeface="Segoe Semibold" pitchFamily="34" charset="0"/>
                </a:rPr>
                <a:t>DC2</a:t>
              </a:r>
            </a:p>
          </p:txBody>
        </p:sp>
      </p:grpSp>
      <p:sp>
        <p:nvSpPr>
          <p:cNvPr id="251" name="Rectangle 250"/>
          <p:cNvSpPr/>
          <p:nvPr/>
        </p:nvSpPr>
        <p:spPr>
          <a:xfrm>
            <a:off x="9104036" y="3723147"/>
            <a:ext cx="1171402" cy="473976"/>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lt1"/>
          </a:fillRef>
          <a:effectRef idx="1">
            <a:schemeClr val="dk1"/>
          </a:effectRef>
          <a:fontRef idx="minor">
            <a:schemeClr val="lt1"/>
          </a:fontRef>
        </p:style>
        <p:txBody>
          <a:bodyPr wrap="square" lIns="121883" tIns="60941" rIns="121883" bIns="60941">
            <a:spAutoFit/>
          </a:bodyPr>
          <a:lstStyle/>
          <a:p>
            <a:pPr defTabSz="914249">
              <a:lnSpc>
                <a:spcPct val="90000"/>
              </a:lnSpc>
            </a:pPr>
            <a:r>
              <a:rPr lang="en-US" sz="1300" dirty="0">
                <a:solidFill>
                  <a:srgbClr val="000000">
                    <a:lumMod val="85000"/>
                    <a:lumOff val="15000"/>
                  </a:srgbClr>
                </a:solidFill>
                <a:effectLst>
                  <a:outerShdw blurRad="38100" dist="38100" dir="2700000" algn="tl">
                    <a:srgbClr val="000000">
                      <a:alpha val="43137"/>
                    </a:srgbClr>
                  </a:outerShdw>
                </a:effectLst>
              </a:rPr>
              <a:t>DC1(A)</a:t>
            </a:r>
            <a:br>
              <a:rPr lang="en-US" sz="1300" dirty="0">
                <a:solidFill>
                  <a:srgbClr val="000000">
                    <a:lumMod val="85000"/>
                    <a:lumOff val="15000"/>
                  </a:srgbClr>
                </a:solidFill>
                <a:effectLst>
                  <a:outerShdw blurRad="38100" dist="38100" dir="2700000" algn="tl">
                    <a:srgbClr val="000000">
                      <a:alpha val="43137"/>
                    </a:srgbClr>
                  </a:outerShdw>
                </a:effectLst>
              </a:rPr>
            </a:br>
            <a:r>
              <a:rPr lang="en-US" sz="1200" dirty="0">
                <a:solidFill>
                  <a:srgbClr val="000000">
                    <a:lumMod val="85000"/>
                    <a:lumOff val="15000"/>
                  </a:srgbClr>
                </a:solidFill>
                <a:effectLst>
                  <a:outerShdw blurRad="38100" dist="38100" dir="2700000" algn="tl">
                    <a:srgbClr val="000000">
                      <a:alpha val="43137"/>
                    </a:srgbClr>
                  </a:outerShdw>
                </a:effectLst>
              </a:rPr>
              <a:t>@USN = </a:t>
            </a:r>
            <a:r>
              <a:rPr lang="en-US" sz="1200" dirty="0">
                <a:solidFill>
                  <a:srgbClr val="FF0000"/>
                </a:solidFill>
                <a:effectLst>
                  <a:outerShdw blurRad="38100" dist="38100" dir="2700000" algn="tl">
                    <a:srgbClr val="000000">
                      <a:alpha val="43137"/>
                    </a:srgbClr>
                  </a:outerShdw>
                </a:effectLst>
              </a:rPr>
              <a:t>200</a:t>
            </a:r>
          </a:p>
        </p:txBody>
      </p:sp>
      <p:grpSp>
        <p:nvGrpSpPr>
          <p:cNvPr id="258" name="Group 257"/>
          <p:cNvGrpSpPr/>
          <p:nvPr/>
        </p:nvGrpSpPr>
        <p:grpSpPr>
          <a:xfrm>
            <a:off x="9936675" y="3452891"/>
            <a:ext cx="536818" cy="407575"/>
            <a:chOff x="1859747" y="2573321"/>
            <a:chExt cx="969045" cy="735548"/>
          </a:xfrm>
        </p:grpSpPr>
        <p:pic>
          <p:nvPicPr>
            <p:cNvPr id="259"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982724" y="25798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573321"/>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00444" y="2657616"/>
              <a:ext cx="728348" cy="65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59747" y="2657615"/>
              <a:ext cx="728348" cy="65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63" name="Elbow Connector 262"/>
          <p:cNvCxnSpPr/>
          <p:nvPr/>
        </p:nvCxnSpPr>
        <p:spPr>
          <a:xfrm rot="5400000">
            <a:off x="7186542" y="4401252"/>
            <a:ext cx="2303651" cy="1412216"/>
          </a:xfrm>
          <a:prstGeom prst="bentConnector3">
            <a:avLst>
              <a:gd name="adj1" fmla="val 99117"/>
            </a:avLst>
          </a:prstGeom>
          <a:ln w="38100">
            <a:solidFill>
              <a:schemeClr val="tx1"/>
            </a:solidFill>
            <a:headEnd type="none" w="med" len="med"/>
            <a:tailEnd type="none" w="med" len="med"/>
          </a:ln>
          <a:effectLst>
            <a:outerShdw blurRad="50800" dist="38100" dir="2700000" algn="tl"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9091861" y="5753808"/>
            <a:ext cx="1286903" cy="638140"/>
            <a:chOff x="5409111" y="4130969"/>
            <a:chExt cx="965429" cy="478605"/>
          </a:xfrm>
        </p:grpSpPr>
        <p:sp>
          <p:nvSpPr>
            <p:cNvPr id="271" name="Rectangle 270"/>
            <p:cNvSpPr/>
            <p:nvPr/>
          </p:nvSpPr>
          <p:spPr>
            <a:xfrm>
              <a:off x="5409111" y="4280638"/>
              <a:ext cx="878780" cy="328936"/>
            </a:xfrm>
            <a:prstGeom prst="rect">
              <a:avLst/>
            </a:prstGeom>
            <a:ln>
              <a:noFill/>
            </a:ln>
            <a:effectLst>
              <a:outerShdw blurRad="40000" dist="20000" dir="5400000" rotWithShape="0">
                <a:srgbClr val="000000">
                  <a:alpha val="38000"/>
                </a:srgbClr>
              </a:outerShdw>
              <a:softEdge rad="12700"/>
            </a:effectLst>
          </p:spPr>
          <p:style>
            <a:lnRef idx="3">
              <a:schemeClr val="lt1"/>
            </a:lnRef>
            <a:fillRef idx="1003">
              <a:schemeClr val="lt1"/>
            </a:fillRef>
            <a:effectRef idx="1">
              <a:schemeClr val="dk1"/>
            </a:effectRef>
            <a:fontRef idx="minor">
              <a:schemeClr val="lt1"/>
            </a:fontRef>
          </p:style>
          <p:txBody>
            <a:bodyPr wrap="square">
              <a:spAutoFit/>
            </a:bodyPr>
            <a:lstStyle/>
            <a:p>
              <a:pPr defTabSz="914249">
                <a:lnSpc>
                  <a:spcPct val="90000"/>
                </a:lnSpc>
              </a:pPr>
              <a:r>
                <a:rPr lang="en-US" sz="1300" dirty="0">
                  <a:solidFill>
                    <a:srgbClr val="000000">
                      <a:lumMod val="85000"/>
                      <a:lumOff val="15000"/>
                    </a:srgbClr>
                  </a:solidFill>
                  <a:effectLst>
                    <a:outerShdw blurRad="38100" dist="38100" dir="2700000" algn="tl">
                      <a:srgbClr val="000000">
                        <a:alpha val="43137"/>
                      </a:srgbClr>
                    </a:outerShdw>
                  </a:effectLst>
                </a:rPr>
                <a:t>DC1(A) </a:t>
              </a:r>
              <a:r>
                <a:rPr lang="en-US" sz="1200" dirty="0">
                  <a:solidFill>
                    <a:srgbClr val="000000">
                      <a:lumMod val="85000"/>
                      <a:lumOff val="15000"/>
                    </a:srgbClr>
                  </a:solidFill>
                  <a:effectLst>
                    <a:outerShdw blurRad="38100" dist="38100" dir="2700000" algn="tl">
                      <a:srgbClr val="000000">
                        <a:alpha val="43137"/>
                      </a:srgbClr>
                    </a:outerShdw>
                  </a:effectLst>
                </a:rPr>
                <a:t>@USN = </a:t>
              </a:r>
              <a:r>
                <a:rPr lang="en-US" sz="1200" dirty="0">
                  <a:solidFill>
                    <a:srgbClr val="FF0000"/>
                  </a:solidFill>
                  <a:effectLst>
                    <a:outerShdw blurRad="38100" dist="38100" dir="2700000" algn="tl">
                      <a:srgbClr val="000000">
                        <a:alpha val="43137"/>
                      </a:srgbClr>
                    </a:outerShdw>
                  </a:effectLst>
                </a:rPr>
                <a:t>250</a:t>
              </a:r>
            </a:p>
          </p:txBody>
        </p:sp>
        <p:pic>
          <p:nvPicPr>
            <p:cNvPr id="273" name="Picture 17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071851" y="4130969"/>
              <a:ext cx="302689" cy="270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3096" name="Elbow Connector 3095"/>
          <p:cNvCxnSpPr>
            <a:stCxn id="117" idx="1"/>
            <a:endCxn id="133" idx="1"/>
          </p:cNvCxnSpPr>
          <p:nvPr/>
        </p:nvCxnSpPr>
        <p:spPr>
          <a:xfrm rot="10800000" flipV="1">
            <a:off x="1758290" y="2539923"/>
            <a:ext cx="16929" cy="2283692"/>
          </a:xfrm>
          <a:prstGeom prst="bentConnector3">
            <a:avLst>
              <a:gd name="adj1" fmla="val 1800000"/>
            </a:avLst>
          </a:prstGeom>
          <a:ln w="28575">
            <a:solidFill>
              <a:schemeClr val="tx1"/>
            </a:solidFill>
            <a:prstDash val="solid"/>
            <a:headEnd type="oval" w="sm" len="med"/>
            <a:tailEnd type="triangle" w="med" len="med"/>
          </a:ln>
          <a:effectLst>
            <a:outerShdw blurRad="63500" sx="102000" sy="102000" algn="ctr" rotWithShape="0">
              <a:prstClr val="black">
                <a:alpha val="40000"/>
              </a:prstClr>
            </a:outerShdw>
            <a:softEdge rad="12700"/>
          </a:effectLst>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473300" y="2550754"/>
            <a:ext cx="1743125" cy="230103"/>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500 - 1000</a:t>
            </a:r>
            <a:endParaRPr lang="en-US" sz="1200" dirty="0">
              <a:solidFill>
                <a:srgbClr val="FFB633"/>
              </a:solidFill>
              <a:effectLst>
                <a:outerShdw blurRad="38100" dist="38100" dir="2700000" algn="tl">
                  <a:srgbClr val="000000">
                    <a:alpha val="43137"/>
                  </a:srgbClr>
                </a:outerShdw>
              </a:effectLst>
            </a:endParaRPr>
          </a:p>
        </p:txBody>
      </p:sp>
      <p:sp>
        <p:nvSpPr>
          <p:cNvPr id="82" name="Rectangle 81"/>
          <p:cNvSpPr/>
          <p:nvPr/>
        </p:nvSpPr>
        <p:spPr>
          <a:xfrm>
            <a:off x="4163902" y="3693912"/>
            <a:ext cx="1743125" cy="227825"/>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a:t>
            </a:r>
            <a:r>
              <a:rPr lang="en-US" sz="1200" dirty="0">
                <a:solidFill>
                  <a:srgbClr val="FF0000"/>
                </a:solidFill>
                <a:effectLst>
                  <a:outerShdw blurRad="38100" dist="38100" dir="2700000" algn="tl">
                    <a:srgbClr val="000000">
                      <a:alpha val="43137"/>
                    </a:srgbClr>
                  </a:outerShdw>
                </a:effectLst>
              </a:rPr>
              <a:t>600</a:t>
            </a:r>
            <a:r>
              <a:rPr lang="en-US" sz="1200" dirty="0">
                <a:solidFill>
                  <a:srgbClr val="FFFFFF"/>
                </a:solidFill>
                <a:effectLst>
                  <a:outerShdw blurRad="38100" dist="38100" dir="2700000" algn="tl">
                    <a:srgbClr val="000000">
                      <a:alpha val="43137"/>
                    </a:srgbClr>
                  </a:outerShdw>
                </a:effectLst>
              </a:rPr>
              <a:t> - 1000</a:t>
            </a:r>
            <a:endParaRPr lang="en-US" sz="1200" dirty="0">
              <a:solidFill>
                <a:srgbClr val="FFB633"/>
              </a:solidFill>
              <a:effectLst>
                <a:outerShdw blurRad="38100" dist="38100" dir="2700000" algn="tl">
                  <a:srgbClr val="000000">
                    <a:alpha val="43137"/>
                  </a:srgbClr>
                </a:outerShdw>
              </a:effectLst>
            </a:endParaRPr>
          </a:p>
        </p:txBody>
      </p:sp>
      <p:sp>
        <p:nvSpPr>
          <p:cNvPr id="83" name="Rectangle 82"/>
          <p:cNvSpPr/>
          <p:nvPr/>
        </p:nvSpPr>
        <p:spPr>
          <a:xfrm>
            <a:off x="4709833" y="4865371"/>
            <a:ext cx="1743125" cy="227824"/>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a:t>
            </a:r>
            <a:r>
              <a:rPr lang="en-US" sz="1200" dirty="0">
                <a:solidFill>
                  <a:srgbClr val="FF0000"/>
                </a:solidFill>
                <a:effectLst>
                  <a:outerShdw blurRad="38100" dist="38100" dir="2700000" algn="tl">
                    <a:srgbClr val="000000">
                      <a:alpha val="43137"/>
                    </a:srgbClr>
                  </a:outerShdw>
                </a:effectLst>
              </a:rPr>
              <a:t>500</a:t>
            </a:r>
            <a:r>
              <a:rPr lang="en-US" sz="1200" dirty="0">
                <a:solidFill>
                  <a:srgbClr val="FFFFFF"/>
                </a:solidFill>
                <a:effectLst>
                  <a:outerShdw blurRad="38100" dist="38100" dir="2700000" algn="tl">
                    <a:srgbClr val="000000">
                      <a:alpha val="43137"/>
                    </a:srgbClr>
                  </a:outerShdw>
                </a:effectLst>
              </a:rPr>
              <a:t> - 1000</a:t>
            </a:r>
            <a:endParaRPr lang="en-US" sz="1200" dirty="0">
              <a:solidFill>
                <a:srgbClr val="FFB633"/>
              </a:solidFill>
              <a:effectLst>
                <a:outerShdw blurRad="38100" dist="38100" dir="2700000" algn="tl">
                  <a:srgbClr val="000000">
                    <a:alpha val="43137"/>
                  </a:srgbClr>
                </a:outerShdw>
              </a:effectLst>
            </a:endParaRPr>
          </a:p>
        </p:txBody>
      </p:sp>
      <p:sp>
        <p:nvSpPr>
          <p:cNvPr id="86" name="Rectangle 85"/>
          <p:cNvSpPr/>
          <p:nvPr/>
        </p:nvSpPr>
        <p:spPr>
          <a:xfrm>
            <a:off x="4184860" y="5973784"/>
            <a:ext cx="1743125" cy="227824"/>
          </a:xfrm>
          <a:prstGeom prst="rect">
            <a:avLst/>
          </a:prstGeom>
          <a:solidFill>
            <a:srgbClr val="92D050"/>
          </a:solidFill>
          <a:ln>
            <a:noFill/>
          </a:ln>
          <a:effectLst>
            <a:outerShdw blurRad="40000" dist="20000" dir="5400000" rotWithShape="0">
              <a:srgbClr val="000000">
                <a:alpha val="38000"/>
              </a:srgbClr>
            </a:outerShdw>
            <a:softEdge rad="31750"/>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solidFill>
                <a:effectLst>
                  <a:outerShdw blurRad="38100" dist="38100" dir="2700000" algn="tl">
                    <a:srgbClr val="000000">
                      <a:alpha val="43137"/>
                    </a:srgbClr>
                  </a:outerShdw>
                </a:effectLst>
              </a:rPr>
              <a:t>RID Pool:  </a:t>
            </a:r>
            <a:r>
              <a:rPr lang="en-US" sz="1200" dirty="0">
                <a:solidFill>
                  <a:srgbClr val="FF0000"/>
                </a:solidFill>
                <a:effectLst>
                  <a:outerShdw blurRad="38100" dist="38100" dir="2700000" algn="tl">
                    <a:srgbClr val="000000">
                      <a:alpha val="43137"/>
                    </a:srgbClr>
                  </a:outerShdw>
                </a:effectLst>
              </a:rPr>
              <a:t>650</a:t>
            </a:r>
            <a:r>
              <a:rPr lang="en-US" sz="1200" dirty="0">
                <a:solidFill>
                  <a:srgbClr val="FFFFFF"/>
                </a:solidFill>
                <a:effectLst>
                  <a:outerShdw blurRad="38100" dist="38100" dir="2700000" algn="tl">
                    <a:srgbClr val="000000">
                      <a:alpha val="43137"/>
                    </a:srgbClr>
                  </a:outerShdw>
                </a:effectLst>
              </a:rPr>
              <a:t> - 1000</a:t>
            </a:r>
            <a:endParaRPr lang="en-US" sz="1200" dirty="0">
              <a:solidFill>
                <a:srgbClr val="FFB633"/>
              </a:solidFill>
              <a:effectLst>
                <a:outerShdw blurRad="38100" dist="38100" dir="2700000" algn="tl">
                  <a:srgbClr val="000000">
                    <a:alpha val="43137"/>
                  </a:srgbClr>
                </a:outerShdw>
              </a:effectLst>
            </a:endParaRPr>
          </a:p>
        </p:txBody>
      </p:sp>
      <p:sp>
        <p:nvSpPr>
          <p:cNvPr id="93" name="TextBox 92"/>
          <p:cNvSpPr txBox="1"/>
          <p:nvPr/>
        </p:nvSpPr>
        <p:spPr>
          <a:xfrm>
            <a:off x="3591191" y="3223102"/>
            <a:ext cx="7753085" cy="1000180"/>
          </a:xfrm>
          <a:prstGeom prst="rect">
            <a:avLst/>
          </a:prstGeom>
          <a:ln w="19050">
            <a:solidFill>
              <a:srgbClr val="FF0000"/>
            </a:solidFill>
          </a:ln>
          <a:effectLst>
            <a:outerShdw blurRad="63500" sx="102000" sy="102000" algn="ctr" rotWithShape="0">
              <a:prstClr val="black">
                <a:alpha val="40000"/>
              </a:prstClr>
            </a:outerShdw>
            <a:softEdge rad="12700"/>
          </a:effectLst>
        </p:spPr>
        <p:style>
          <a:lnRef idx="1">
            <a:schemeClr val="accent1"/>
          </a:lnRef>
          <a:fillRef idx="1003">
            <a:schemeClr val="lt1"/>
          </a:fillRef>
          <a:effectRef idx="2">
            <a:schemeClr val="accent1"/>
          </a:effectRef>
          <a:fontRef idx="minor">
            <a:schemeClr val="lt1"/>
          </a:fontRef>
        </p:style>
        <p:txBody>
          <a:bodyPr wrap="square" lIns="0" tIns="121883" rIns="0" bIns="182824" rtlCol="0" anchor="ctr">
            <a:spAutoFit/>
          </a:bodyPr>
          <a:lstStyle/>
          <a:p>
            <a:pPr marL="285750" indent="-285750" defTabSz="914249">
              <a:buFont typeface="Arial" pitchFamily="34" charset="0"/>
              <a:buChar char="•"/>
            </a:pPr>
            <a:r>
              <a:rPr lang="en-US" sz="1500" dirty="0">
                <a:solidFill>
                  <a:srgbClr val="000000">
                    <a:lumMod val="85000"/>
                    <a:lumOff val="15000"/>
                  </a:srgbClr>
                </a:solidFill>
                <a:effectLst>
                  <a:outerShdw blurRad="38100" dist="38100" dir="2700000" algn="tl">
                    <a:srgbClr val="000000">
                      <a:alpha val="43137"/>
                    </a:srgbClr>
                  </a:outerShdw>
                </a:effectLst>
                <a:latin typeface="Segoe" pitchFamily="34" charset="0"/>
              </a:rPr>
              <a:t>USN rollback NOT detected: only 50 users converge across the two DCs</a:t>
            </a:r>
          </a:p>
          <a:p>
            <a:pPr marL="285750" indent="-285750" defTabSz="914249">
              <a:buFont typeface="Arial" pitchFamily="34" charset="0"/>
              <a:buChar char="•"/>
            </a:pPr>
            <a:r>
              <a:rPr lang="en-US" sz="1500" dirty="0">
                <a:solidFill>
                  <a:srgbClr val="000000">
                    <a:lumMod val="85000"/>
                    <a:lumOff val="15000"/>
                  </a:srgbClr>
                </a:solidFill>
                <a:effectLst>
                  <a:outerShdw blurRad="38100" dist="38100" dir="2700000" algn="tl">
                    <a:srgbClr val="000000">
                      <a:alpha val="43137"/>
                    </a:srgbClr>
                  </a:outerShdw>
                </a:effectLst>
                <a:latin typeface="Segoe" pitchFamily="34" charset="0"/>
              </a:rPr>
              <a:t>All others are either on one or the other DC</a:t>
            </a:r>
          </a:p>
          <a:p>
            <a:pPr marL="285750" indent="-285750" defTabSz="914249">
              <a:buFont typeface="Arial" pitchFamily="34" charset="0"/>
              <a:buChar char="•"/>
            </a:pPr>
            <a:r>
              <a:rPr lang="en-US" sz="1500" dirty="0">
                <a:solidFill>
                  <a:srgbClr val="000000">
                    <a:lumMod val="85000"/>
                    <a:lumOff val="15000"/>
                  </a:srgbClr>
                </a:solidFill>
                <a:effectLst>
                  <a:outerShdw blurRad="38100" dist="38100" dir="2700000" algn="tl">
                    <a:srgbClr val="000000">
                      <a:alpha val="43137"/>
                    </a:srgbClr>
                  </a:outerShdw>
                </a:effectLst>
                <a:latin typeface="Segoe" pitchFamily="34" charset="0"/>
              </a:rPr>
              <a:t>150 security principals (users in this example) with RIDs 500-649 have conflicting SIDs</a:t>
            </a:r>
          </a:p>
        </p:txBody>
      </p:sp>
      <p:sp>
        <p:nvSpPr>
          <p:cNvPr id="8" name="&quot;No&quot; Symbol 7"/>
          <p:cNvSpPr/>
          <p:nvPr/>
        </p:nvSpPr>
        <p:spPr bwMode="auto">
          <a:xfrm>
            <a:off x="2196032" y="2909768"/>
            <a:ext cx="1621391" cy="1621813"/>
          </a:xfrm>
          <a:prstGeom prst="noSmoking">
            <a:avLst/>
          </a:prstGeom>
          <a:solidFill>
            <a:schemeClr val="accent1"/>
          </a:solidFill>
          <a:ln>
            <a:headEnd type="none" w="med" len="med"/>
            <a:tailEnd type="none" w="med" len="med"/>
          </a:ln>
          <a:effectLst>
            <a:outerShdw blurRad="63500" sx="102000" sy="102000" algn="ctr" rotWithShape="0">
              <a:prstClr val="black">
                <a:alpha val="40000"/>
              </a:prstClr>
            </a:outerShdw>
            <a:softEdge rad="31750"/>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9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616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wipe(up)">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right)">
                                      <p:cBhvr>
                                        <p:cTn id="19" dur="500"/>
                                        <p:tgtEl>
                                          <p:spTgt spid="1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wipe(up)">
                                      <p:cBhvr>
                                        <p:cTn id="34" dur="500"/>
                                        <p:tgtEl>
                                          <p:spTgt spid="307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79"/>
                                        </p:tgtEl>
                                        <p:attrNameLst>
                                          <p:attrName>style.visibility</p:attrName>
                                        </p:attrNameLst>
                                      </p:cBhvr>
                                      <p:to>
                                        <p:strVal val="visible"/>
                                      </p:to>
                                    </p:set>
                                    <p:animEffect transition="in" filter="fade">
                                      <p:cBhvr>
                                        <p:cTn id="38" dur="500"/>
                                        <p:tgtEl>
                                          <p:spTgt spid="307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right)">
                                      <p:cBhvr>
                                        <p:cTn id="42" dur="500"/>
                                        <p:tgtEl>
                                          <p:spTgt spid="122"/>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left)">
                                      <p:cBhvr>
                                        <p:cTn id="46" dur="500"/>
                                        <p:tgtEl>
                                          <p:spTgt spid="1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wipe(left)">
                                      <p:cBhvr>
                                        <p:cTn id="49" dur="500"/>
                                        <p:tgtEl>
                                          <p:spTgt spid="1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8" fill="hold" grpId="0" nodeType="withEffect">
                                  <p:stCondLst>
                                    <p:cond delay="1000"/>
                                  </p:stCondLst>
                                  <p:childTnLst>
                                    <p:set>
                                      <p:cBhvr>
                                        <p:cTn id="54" dur="1" fill="hold">
                                          <p:stCondLst>
                                            <p:cond delay="0"/>
                                          </p:stCondLst>
                                        </p:cTn>
                                        <p:tgtEl>
                                          <p:spTgt spid="234"/>
                                        </p:tgtEl>
                                        <p:attrNameLst>
                                          <p:attrName>style.visibility</p:attrName>
                                        </p:attrNameLst>
                                      </p:cBhvr>
                                      <p:to>
                                        <p:strVal val="visible"/>
                                      </p:to>
                                    </p:set>
                                    <p:animEffect transition="in" filter="wipe(left)">
                                      <p:cBhvr>
                                        <p:cTn id="55" dur="500"/>
                                        <p:tgtEl>
                                          <p:spTgt spid="234"/>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 calcmode="lin" valueType="num">
                                      <p:cBhvr additive="base">
                                        <p:cTn id="59" dur="500" fill="hold"/>
                                        <p:tgtEl>
                                          <p:spTgt spid="247"/>
                                        </p:tgtEl>
                                        <p:attrNameLst>
                                          <p:attrName>ppt_x</p:attrName>
                                        </p:attrNameLst>
                                      </p:cBhvr>
                                      <p:tavLst>
                                        <p:tav tm="0">
                                          <p:val>
                                            <p:strVal val="0-#ppt_w/2"/>
                                          </p:val>
                                        </p:tav>
                                        <p:tav tm="100000">
                                          <p:val>
                                            <p:strVal val="#ppt_x"/>
                                          </p:val>
                                        </p:tav>
                                      </p:tavLst>
                                    </p:anim>
                                    <p:anim calcmode="lin" valueType="num">
                                      <p:cBhvr additive="base">
                                        <p:cTn id="60" dur="500" fill="hold"/>
                                        <p:tgtEl>
                                          <p:spTgt spid="247"/>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par>
                                <p:cTn id="65" presetID="10" presetClass="entr" presetSubtype="0" fill="hold" nodeType="withEffect">
                                  <p:stCondLst>
                                    <p:cond delay="0"/>
                                  </p:stCondLst>
                                  <p:childTnLst>
                                    <p:set>
                                      <p:cBhvr>
                                        <p:cTn id="66" dur="1" fill="hold">
                                          <p:stCondLst>
                                            <p:cond delay="0"/>
                                          </p:stCondLst>
                                        </p:cTn>
                                        <p:tgtEl>
                                          <p:spTgt spid="258"/>
                                        </p:tgtEl>
                                        <p:attrNameLst>
                                          <p:attrName>style.visibility</p:attrName>
                                        </p:attrNameLst>
                                      </p:cBhvr>
                                      <p:to>
                                        <p:strVal val="visible"/>
                                      </p:to>
                                    </p:set>
                                    <p:animEffect transition="in" filter="fade">
                                      <p:cBhvr>
                                        <p:cTn id="67" dur="500"/>
                                        <p:tgtEl>
                                          <p:spTgt spid="2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7"/>
                                        </p:tgtEl>
                                        <p:attrNameLst>
                                          <p:attrName>style.visibility</p:attrName>
                                        </p:attrNameLst>
                                      </p:cBhvr>
                                      <p:to>
                                        <p:strVal val="visible"/>
                                      </p:to>
                                    </p:set>
                                    <p:animEffect transition="in" filter="wipe(up)">
                                      <p:cBhvr>
                                        <p:cTn id="72" dur="500"/>
                                        <p:tgtEl>
                                          <p:spTgt spid="3077"/>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0"/>
                                        </p:tgtEl>
                                        <p:attrNameLst>
                                          <p:attrName>style.visibility</p:attrName>
                                        </p:attrNameLst>
                                      </p:cBhvr>
                                      <p:to>
                                        <p:strVal val="visible"/>
                                      </p:to>
                                    </p:set>
                                    <p:animEffect transition="in" filter="wipe(right)">
                                      <p:cBhvr>
                                        <p:cTn id="76" dur="500"/>
                                        <p:tgtEl>
                                          <p:spTgt spid="3080"/>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096"/>
                                        </p:tgtEl>
                                        <p:attrNameLst>
                                          <p:attrName>style.visibility</p:attrName>
                                        </p:attrNameLst>
                                      </p:cBhvr>
                                      <p:to>
                                        <p:strVal val="visible"/>
                                      </p:to>
                                    </p:set>
                                    <p:animEffect transition="in" filter="wipe(up)">
                                      <p:cBhvr>
                                        <p:cTn id="80" dur="500"/>
                                        <p:tgtEl>
                                          <p:spTgt spid="309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wipe(left)">
                                      <p:cBhvr>
                                        <p:cTn id="91" dur="500"/>
                                        <p:tgtEl>
                                          <p:spTgt spid="14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xit" presetSubtype="0" fill="hold" nodeType="clickEffect">
                                  <p:stCondLst>
                                    <p:cond delay="0"/>
                                  </p:stCondLst>
                                  <p:childTnLst>
                                    <p:anim calcmode="lin" valueType="num">
                                      <p:cBhvr>
                                        <p:cTn id="98" dur="1000"/>
                                        <p:tgtEl>
                                          <p:spTgt spid="3079"/>
                                        </p:tgtEl>
                                        <p:attrNameLst>
                                          <p:attrName>ppt_w</p:attrName>
                                        </p:attrNameLst>
                                      </p:cBhvr>
                                      <p:tavLst>
                                        <p:tav tm="0">
                                          <p:val>
                                            <p:strVal val="ppt_w"/>
                                          </p:val>
                                        </p:tav>
                                        <p:tav tm="100000">
                                          <p:val>
                                            <p:fltVal val="0"/>
                                          </p:val>
                                        </p:tav>
                                      </p:tavLst>
                                    </p:anim>
                                    <p:anim calcmode="lin" valueType="num">
                                      <p:cBhvr>
                                        <p:cTn id="99" dur="1000"/>
                                        <p:tgtEl>
                                          <p:spTgt spid="3079"/>
                                        </p:tgtEl>
                                        <p:attrNameLst>
                                          <p:attrName>ppt_h</p:attrName>
                                        </p:attrNameLst>
                                      </p:cBhvr>
                                      <p:tavLst>
                                        <p:tav tm="0">
                                          <p:val>
                                            <p:strVal val="ppt_h"/>
                                          </p:val>
                                        </p:tav>
                                        <p:tav tm="100000">
                                          <p:val>
                                            <p:fltVal val="0"/>
                                          </p:val>
                                        </p:tav>
                                      </p:tavLst>
                                    </p:anim>
                                    <p:anim calcmode="lin" valueType="num">
                                      <p:cBhvr>
                                        <p:cTn id="100" dur="1000"/>
                                        <p:tgtEl>
                                          <p:spTgt spid="3079"/>
                                        </p:tgtEl>
                                        <p:attrNameLst>
                                          <p:attrName>style.rotation</p:attrName>
                                        </p:attrNameLst>
                                      </p:cBhvr>
                                      <p:tavLst>
                                        <p:tav tm="0">
                                          <p:val>
                                            <p:fltVal val="0"/>
                                          </p:val>
                                        </p:tav>
                                        <p:tav tm="100000">
                                          <p:val>
                                            <p:fltVal val="90"/>
                                          </p:val>
                                        </p:tav>
                                      </p:tavLst>
                                    </p:anim>
                                    <p:animEffect transition="out" filter="fade">
                                      <p:cBhvr>
                                        <p:cTn id="101" dur="1000"/>
                                        <p:tgtEl>
                                          <p:spTgt spid="3079"/>
                                        </p:tgtEl>
                                      </p:cBhvr>
                                    </p:animEffect>
                                    <p:set>
                                      <p:cBhvr>
                                        <p:cTn id="102" dur="1" fill="hold">
                                          <p:stCondLst>
                                            <p:cond delay="999"/>
                                          </p:stCondLst>
                                        </p:cTn>
                                        <p:tgtEl>
                                          <p:spTgt spid="3079"/>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1000"/>
                                        <p:tgtEl>
                                          <p:spTgt spid="122"/>
                                        </p:tgtEl>
                                        <p:attrNameLst>
                                          <p:attrName>ppt_w</p:attrName>
                                        </p:attrNameLst>
                                      </p:cBhvr>
                                      <p:tavLst>
                                        <p:tav tm="0">
                                          <p:val>
                                            <p:strVal val="ppt_w"/>
                                          </p:val>
                                        </p:tav>
                                        <p:tav tm="100000">
                                          <p:val>
                                            <p:fltVal val="0"/>
                                          </p:val>
                                        </p:tav>
                                      </p:tavLst>
                                    </p:anim>
                                    <p:anim calcmode="lin" valueType="num">
                                      <p:cBhvr>
                                        <p:cTn id="105" dur="1000"/>
                                        <p:tgtEl>
                                          <p:spTgt spid="122"/>
                                        </p:tgtEl>
                                        <p:attrNameLst>
                                          <p:attrName>ppt_h</p:attrName>
                                        </p:attrNameLst>
                                      </p:cBhvr>
                                      <p:tavLst>
                                        <p:tav tm="0">
                                          <p:val>
                                            <p:strVal val="ppt_h"/>
                                          </p:val>
                                        </p:tav>
                                        <p:tav tm="100000">
                                          <p:val>
                                            <p:fltVal val="0"/>
                                          </p:val>
                                        </p:tav>
                                      </p:tavLst>
                                    </p:anim>
                                    <p:anim calcmode="lin" valueType="num">
                                      <p:cBhvr>
                                        <p:cTn id="106" dur="1000"/>
                                        <p:tgtEl>
                                          <p:spTgt spid="122"/>
                                        </p:tgtEl>
                                        <p:attrNameLst>
                                          <p:attrName>style.rotation</p:attrName>
                                        </p:attrNameLst>
                                      </p:cBhvr>
                                      <p:tavLst>
                                        <p:tav tm="0">
                                          <p:val>
                                            <p:fltVal val="0"/>
                                          </p:val>
                                        </p:tav>
                                        <p:tav tm="100000">
                                          <p:val>
                                            <p:fltVal val="90"/>
                                          </p:val>
                                        </p:tav>
                                      </p:tavLst>
                                    </p:anim>
                                    <p:animEffect transition="out" filter="fade">
                                      <p:cBhvr>
                                        <p:cTn id="107" dur="1000"/>
                                        <p:tgtEl>
                                          <p:spTgt spid="122"/>
                                        </p:tgtEl>
                                      </p:cBhvr>
                                    </p:animEffect>
                                    <p:set>
                                      <p:cBhvr>
                                        <p:cTn id="108" dur="1" fill="hold">
                                          <p:stCondLst>
                                            <p:cond delay="999"/>
                                          </p:stCondLst>
                                        </p:cTn>
                                        <p:tgtEl>
                                          <p:spTgt spid="122"/>
                                        </p:tgtEl>
                                        <p:attrNameLst>
                                          <p:attrName>style.visibility</p:attrName>
                                        </p:attrNameLst>
                                      </p:cBhvr>
                                      <p:to>
                                        <p:strVal val="hidden"/>
                                      </p:to>
                                    </p:set>
                                  </p:childTnLst>
                                </p:cTn>
                              </p:par>
                              <p:par>
                                <p:cTn id="109" presetID="31" presetClass="exit" presetSubtype="0" fill="hold" grpId="1" nodeType="withEffect">
                                  <p:stCondLst>
                                    <p:cond delay="0"/>
                                  </p:stCondLst>
                                  <p:childTnLst>
                                    <p:anim calcmode="lin" valueType="num">
                                      <p:cBhvr>
                                        <p:cTn id="110" dur="1000"/>
                                        <p:tgtEl>
                                          <p:spTgt spid="126"/>
                                        </p:tgtEl>
                                        <p:attrNameLst>
                                          <p:attrName>ppt_w</p:attrName>
                                        </p:attrNameLst>
                                      </p:cBhvr>
                                      <p:tavLst>
                                        <p:tav tm="0">
                                          <p:val>
                                            <p:strVal val="ppt_w"/>
                                          </p:val>
                                        </p:tav>
                                        <p:tav tm="100000">
                                          <p:val>
                                            <p:fltVal val="0"/>
                                          </p:val>
                                        </p:tav>
                                      </p:tavLst>
                                    </p:anim>
                                    <p:anim calcmode="lin" valueType="num">
                                      <p:cBhvr>
                                        <p:cTn id="111" dur="1000"/>
                                        <p:tgtEl>
                                          <p:spTgt spid="126"/>
                                        </p:tgtEl>
                                        <p:attrNameLst>
                                          <p:attrName>ppt_h</p:attrName>
                                        </p:attrNameLst>
                                      </p:cBhvr>
                                      <p:tavLst>
                                        <p:tav tm="0">
                                          <p:val>
                                            <p:strVal val="ppt_h"/>
                                          </p:val>
                                        </p:tav>
                                        <p:tav tm="100000">
                                          <p:val>
                                            <p:fltVal val="0"/>
                                          </p:val>
                                        </p:tav>
                                      </p:tavLst>
                                    </p:anim>
                                    <p:anim calcmode="lin" valueType="num">
                                      <p:cBhvr>
                                        <p:cTn id="112" dur="1000"/>
                                        <p:tgtEl>
                                          <p:spTgt spid="126"/>
                                        </p:tgtEl>
                                        <p:attrNameLst>
                                          <p:attrName>style.rotation</p:attrName>
                                        </p:attrNameLst>
                                      </p:cBhvr>
                                      <p:tavLst>
                                        <p:tav tm="0">
                                          <p:val>
                                            <p:fltVal val="0"/>
                                          </p:val>
                                        </p:tav>
                                        <p:tav tm="100000">
                                          <p:val>
                                            <p:fltVal val="90"/>
                                          </p:val>
                                        </p:tav>
                                      </p:tavLst>
                                    </p:anim>
                                    <p:animEffect transition="out" filter="fade">
                                      <p:cBhvr>
                                        <p:cTn id="113" dur="1000"/>
                                        <p:tgtEl>
                                          <p:spTgt spid="126"/>
                                        </p:tgtEl>
                                      </p:cBhvr>
                                    </p:animEffect>
                                    <p:set>
                                      <p:cBhvr>
                                        <p:cTn id="114" dur="1" fill="hold">
                                          <p:stCondLst>
                                            <p:cond delay="999"/>
                                          </p:stCondLst>
                                        </p:cTn>
                                        <p:tgtEl>
                                          <p:spTgt spid="126"/>
                                        </p:tgtEl>
                                        <p:attrNameLst>
                                          <p:attrName>style.visibility</p:attrName>
                                        </p:attrNameLst>
                                      </p:cBhvr>
                                      <p:to>
                                        <p:strVal val="hidden"/>
                                      </p:to>
                                    </p:set>
                                  </p:childTnLst>
                                </p:cTn>
                              </p:par>
                              <p:par>
                                <p:cTn id="115" presetID="31" presetClass="exit" presetSubtype="0" fill="hold" grpId="1" nodeType="withEffect">
                                  <p:stCondLst>
                                    <p:cond delay="0"/>
                                  </p:stCondLst>
                                  <p:childTnLst>
                                    <p:anim calcmode="lin" valueType="num">
                                      <p:cBhvr>
                                        <p:cTn id="116" dur="1000"/>
                                        <p:tgtEl>
                                          <p:spTgt spid="125"/>
                                        </p:tgtEl>
                                        <p:attrNameLst>
                                          <p:attrName>ppt_w</p:attrName>
                                        </p:attrNameLst>
                                      </p:cBhvr>
                                      <p:tavLst>
                                        <p:tav tm="0">
                                          <p:val>
                                            <p:strVal val="ppt_w"/>
                                          </p:val>
                                        </p:tav>
                                        <p:tav tm="100000">
                                          <p:val>
                                            <p:fltVal val="0"/>
                                          </p:val>
                                        </p:tav>
                                      </p:tavLst>
                                    </p:anim>
                                    <p:anim calcmode="lin" valueType="num">
                                      <p:cBhvr>
                                        <p:cTn id="117" dur="1000"/>
                                        <p:tgtEl>
                                          <p:spTgt spid="125"/>
                                        </p:tgtEl>
                                        <p:attrNameLst>
                                          <p:attrName>ppt_h</p:attrName>
                                        </p:attrNameLst>
                                      </p:cBhvr>
                                      <p:tavLst>
                                        <p:tav tm="0">
                                          <p:val>
                                            <p:strVal val="ppt_h"/>
                                          </p:val>
                                        </p:tav>
                                        <p:tav tm="100000">
                                          <p:val>
                                            <p:fltVal val="0"/>
                                          </p:val>
                                        </p:tav>
                                      </p:tavLst>
                                    </p:anim>
                                    <p:anim calcmode="lin" valueType="num">
                                      <p:cBhvr>
                                        <p:cTn id="118" dur="1000"/>
                                        <p:tgtEl>
                                          <p:spTgt spid="125"/>
                                        </p:tgtEl>
                                        <p:attrNameLst>
                                          <p:attrName>style.rotation</p:attrName>
                                        </p:attrNameLst>
                                      </p:cBhvr>
                                      <p:tavLst>
                                        <p:tav tm="0">
                                          <p:val>
                                            <p:fltVal val="0"/>
                                          </p:val>
                                        </p:tav>
                                        <p:tav tm="100000">
                                          <p:val>
                                            <p:fltVal val="90"/>
                                          </p:val>
                                        </p:tav>
                                      </p:tavLst>
                                    </p:anim>
                                    <p:animEffect transition="out" filter="fade">
                                      <p:cBhvr>
                                        <p:cTn id="119" dur="1000"/>
                                        <p:tgtEl>
                                          <p:spTgt spid="125"/>
                                        </p:tgtEl>
                                      </p:cBhvr>
                                    </p:animEffect>
                                    <p:set>
                                      <p:cBhvr>
                                        <p:cTn id="120" dur="1" fill="hold">
                                          <p:stCondLst>
                                            <p:cond delay="999"/>
                                          </p:stCondLst>
                                        </p:cTn>
                                        <p:tgtEl>
                                          <p:spTgt spid="125"/>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1000"/>
                                        <p:tgtEl>
                                          <p:spTgt spid="234"/>
                                        </p:tgtEl>
                                        <p:attrNameLst>
                                          <p:attrName>ppt_w</p:attrName>
                                        </p:attrNameLst>
                                      </p:cBhvr>
                                      <p:tavLst>
                                        <p:tav tm="0">
                                          <p:val>
                                            <p:strVal val="ppt_w"/>
                                          </p:val>
                                        </p:tav>
                                        <p:tav tm="100000">
                                          <p:val>
                                            <p:fltVal val="0"/>
                                          </p:val>
                                        </p:tav>
                                      </p:tavLst>
                                    </p:anim>
                                    <p:anim calcmode="lin" valueType="num">
                                      <p:cBhvr>
                                        <p:cTn id="123" dur="1000"/>
                                        <p:tgtEl>
                                          <p:spTgt spid="234"/>
                                        </p:tgtEl>
                                        <p:attrNameLst>
                                          <p:attrName>ppt_h</p:attrName>
                                        </p:attrNameLst>
                                      </p:cBhvr>
                                      <p:tavLst>
                                        <p:tav tm="0">
                                          <p:val>
                                            <p:strVal val="ppt_h"/>
                                          </p:val>
                                        </p:tav>
                                        <p:tav tm="100000">
                                          <p:val>
                                            <p:fltVal val="0"/>
                                          </p:val>
                                        </p:tav>
                                      </p:tavLst>
                                    </p:anim>
                                    <p:anim calcmode="lin" valueType="num">
                                      <p:cBhvr>
                                        <p:cTn id="124" dur="1000"/>
                                        <p:tgtEl>
                                          <p:spTgt spid="234"/>
                                        </p:tgtEl>
                                        <p:attrNameLst>
                                          <p:attrName>style.rotation</p:attrName>
                                        </p:attrNameLst>
                                      </p:cBhvr>
                                      <p:tavLst>
                                        <p:tav tm="0">
                                          <p:val>
                                            <p:fltVal val="0"/>
                                          </p:val>
                                        </p:tav>
                                        <p:tav tm="100000">
                                          <p:val>
                                            <p:fltVal val="90"/>
                                          </p:val>
                                        </p:tav>
                                      </p:tavLst>
                                    </p:anim>
                                    <p:animEffect transition="out" filter="fade">
                                      <p:cBhvr>
                                        <p:cTn id="125" dur="1000"/>
                                        <p:tgtEl>
                                          <p:spTgt spid="234"/>
                                        </p:tgtEl>
                                      </p:cBhvr>
                                    </p:animEffect>
                                    <p:set>
                                      <p:cBhvr>
                                        <p:cTn id="126" dur="1" fill="hold">
                                          <p:stCondLst>
                                            <p:cond delay="999"/>
                                          </p:stCondLst>
                                        </p:cTn>
                                        <p:tgtEl>
                                          <p:spTgt spid="2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1000"/>
                                        <p:tgtEl>
                                          <p:spTgt spid="82"/>
                                        </p:tgtEl>
                                        <p:attrNameLst>
                                          <p:attrName>ppt_w</p:attrName>
                                        </p:attrNameLst>
                                      </p:cBhvr>
                                      <p:tavLst>
                                        <p:tav tm="0">
                                          <p:val>
                                            <p:strVal val="ppt_w"/>
                                          </p:val>
                                        </p:tav>
                                        <p:tav tm="100000">
                                          <p:val>
                                            <p:fltVal val="0"/>
                                          </p:val>
                                        </p:tav>
                                      </p:tavLst>
                                    </p:anim>
                                    <p:anim calcmode="lin" valueType="num">
                                      <p:cBhvr>
                                        <p:cTn id="129" dur="1000"/>
                                        <p:tgtEl>
                                          <p:spTgt spid="82"/>
                                        </p:tgtEl>
                                        <p:attrNameLst>
                                          <p:attrName>ppt_h</p:attrName>
                                        </p:attrNameLst>
                                      </p:cBhvr>
                                      <p:tavLst>
                                        <p:tav tm="0">
                                          <p:val>
                                            <p:strVal val="ppt_h"/>
                                          </p:val>
                                        </p:tav>
                                        <p:tav tm="100000">
                                          <p:val>
                                            <p:fltVal val="0"/>
                                          </p:val>
                                        </p:tav>
                                      </p:tavLst>
                                    </p:anim>
                                    <p:anim calcmode="lin" valueType="num">
                                      <p:cBhvr>
                                        <p:cTn id="130" dur="1000"/>
                                        <p:tgtEl>
                                          <p:spTgt spid="82"/>
                                        </p:tgtEl>
                                        <p:attrNameLst>
                                          <p:attrName>style.rotation</p:attrName>
                                        </p:attrNameLst>
                                      </p:cBhvr>
                                      <p:tavLst>
                                        <p:tav tm="0">
                                          <p:val>
                                            <p:fltVal val="0"/>
                                          </p:val>
                                        </p:tav>
                                        <p:tav tm="100000">
                                          <p:val>
                                            <p:fltVal val="90"/>
                                          </p:val>
                                        </p:tav>
                                      </p:tavLst>
                                    </p:anim>
                                    <p:animEffect transition="out" filter="fade">
                                      <p:cBhvr>
                                        <p:cTn id="131" dur="1000"/>
                                        <p:tgtEl>
                                          <p:spTgt spid="82"/>
                                        </p:tgtEl>
                                      </p:cBhvr>
                                    </p:animEffect>
                                    <p:set>
                                      <p:cBhvr>
                                        <p:cTn id="132" dur="1" fill="hold">
                                          <p:stCondLst>
                                            <p:cond delay="999"/>
                                          </p:stCondLst>
                                        </p:cTn>
                                        <p:tgtEl>
                                          <p:spTgt spid="82"/>
                                        </p:tgtEl>
                                        <p:attrNameLst>
                                          <p:attrName>style.visibility</p:attrName>
                                        </p:attrNameLst>
                                      </p:cBhvr>
                                      <p:to>
                                        <p:strVal val="hidden"/>
                                      </p:to>
                                    </p:set>
                                  </p:childTnLst>
                                </p:cTn>
                              </p:par>
                            </p:childTnLst>
                          </p:cTn>
                        </p:par>
                        <p:par>
                          <p:cTn id="133" fill="hold">
                            <p:stCondLst>
                              <p:cond delay="1000"/>
                            </p:stCondLst>
                            <p:childTnLst>
                              <p:par>
                                <p:cTn id="134" presetID="53" presetClass="entr" presetSubtype="16" fill="hold" grpId="0" nodeType="afterEffect">
                                  <p:stCondLst>
                                    <p:cond delay="0"/>
                                  </p:stCondLst>
                                  <p:childTnLst>
                                    <p:set>
                                      <p:cBhvr>
                                        <p:cTn id="135" dur="1" fill="hold">
                                          <p:stCondLst>
                                            <p:cond delay="0"/>
                                          </p:stCondLst>
                                        </p:cTn>
                                        <p:tgtEl>
                                          <p:spTgt spid="8"/>
                                        </p:tgtEl>
                                        <p:attrNameLst>
                                          <p:attrName>style.visibility</p:attrName>
                                        </p:attrNameLst>
                                      </p:cBhvr>
                                      <p:to>
                                        <p:strVal val="visible"/>
                                      </p:to>
                                    </p:set>
                                    <p:anim calcmode="lin" valueType="num">
                                      <p:cBhvr>
                                        <p:cTn id="136" dur="500" fill="hold"/>
                                        <p:tgtEl>
                                          <p:spTgt spid="8"/>
                                        </p:tgtEl>
                                        <p:attrNameLst>
                                          <p:attrName>ppt_w</p:attrName>
                                        </p:attrNameLst>
                                      </p:cBhvr>
                                      <p:tavLst>
                                        <p:tav tm="0">
                                          <p:val>
                                            <p:fltVal val="0"/>
                                          </p:val>
                                        </p:tav>
                                        <p:tav tm="100000">
                                          <p:val>
                                            <p:strVal val="#ppt_w"/>
                                          </p:val>
                                        </p:tav>
                                      </p:tavLst>
                                    </p:anim>
                                    <p:anim calcmode="lin" valueType="num">
                                      <p:cBhvr>
                                        <p:cTn id="137" dur="500" fill="hold"/>
                                        <p:tgtEl>
                                          <p:spTgt spid="8"/>
                                        </p:tgtEl>
                                        <p:attrNameLst>
                                          <p:attrName>ppt_h</p:attrName>
                                        </p:attrNameLst>
                                      </p:cBhvr>
                                      <p:tavLst>
                                        <p:tav tm="0">
                                          <p:val>
                                            <p:fltVal val="0"/>
                                          </p:val>
                                        </p:tav>
                                        <p:tav tm="100000">
                                          <p:val>
                                            <p:strVal val="#ppt_h"/>
                                          </p:val>
                                        </p:tav>
                                      </p:tavLst>
                                    </p:anim>
                                    <p:animEffect transition="in" filter="fade">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36"/>
                                        </p:tgtEl>
                                        <p:attrNameLst>
                                          <p:attrName>style.visibility</p:attrName>
                                        </p:attrNameLst>
                                      </p:cBhvr>
                                      <p:to>
                                        <p:strVal val="visible"/>
                                      </p:to>
                                    </p:set>
                                    <p:animEffect transition="in" filter="wipe(up)">
                                      <p:cBhvr>
                                        <p:cTn id="143" dur="500"/>
                                        <p:tgtEl>
                                          <p:spTgt spid="236"/>
                                        </p:tgtEl>
                                      </p:cBhvr>
                                    </p:animEffec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3081"/>
                                        </p:tgtEl>
                                        <p:attrNameLst>
                                          <p:attrName>style.visibility</p:attrName>
                                        </p:attrNameLst>
                                      </p:cBhvr>
                                      <p:to>
                                        <p:strVal val="visible"/>
                                      </p:to>
                                    </p:set>
                                    <p:animEffect transition="in" filter="fade">
                                      <p:cBhvr>
                                        <p:cTn id="147" dur="500"/>
                                        <p:tgtEl>
                                          <p:spTgt spid="3081"/>
                                        </p:tgtEl>
                                      </p:cBhvr>
                                    </p:animEffect>
                                  </p:childTnLst>
                                </p:cTn>
                              </p:par>
                            </p:childTnLst>
                          </p:cTn>
                        </p:par>
                        <p:par>
                          <p:cTn id="148" fill="hold">
                            <p:stCondLst>
                              <p:cond delay="1000"/>
                            </p:stCondLst>
                            <p:childTnLst>
                              <p:par>
                                <p:cTn id="149" presetID="22" presetClass="entr" presetSubtype="2" fill="hold" nodeType="afterEffect">
                                  <p:stCondLst>
                                    <p:cond delay="0"/>
                                  </p:stCondLst>
                                  <p:childTnLst>
                                    <p:set>
                                      <p:cBhvr>
                                        <p:cTn id="150" dur="1" fill="hold">
                                          <p:stCondLst>
                                            <p:cond delay="0"/>
                                          </p:stCondLst>
                                        </p:cTn>
                                        <p:tgtEl>
                                          <p:spTgt spid="3082"/>
                                        </p:tgtEl>
                                        <p:attrNameLst>
                                          <p:attrName>style.visibility</p:attrName>
                                        </p:attrNameLst>
                                      </p:cBhvr>
                                      <p:to>
                                        <p:strVal val="visible"/>
                                      </p:to>
                                    </p:set>
                                    <p:animEffect transition="in" filter="wipe(right)">
                                      <p:cBhvr>
                                        <p:cTn id="151" dur="500"/>
                                        <p:tgtEl>
                                          <p:spTgt spid="308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wipe(left)">
                                      <p:cBhvr>
                                        <p:cTn id="155" dur="500"/>
                                        <p:tgtEl>
                                          <p:spTgt spid="15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55"/>
                                        </p:tgtEl>
                                        <p:attrNameLst>
                                          <p:attrName>style.visibility</p:attrName>
                                        </p:attrNameLst>
                                      </p:cBhvr>
                                      <p:to>
                                        <p:strVal val="visible"/>
                                      </p:to>
                                    </p:set>
                                    <p:animEffect transition="in" filter="wipe(left)">
                                      <p:cBhvr>
                                        <p:cTn id="158" dur="500"/>
                                        <p:tgtEl>
                                          <p:spTgt spid="155"/>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par>
                          <p:cTn id="162" fill="hold">
                            <p:stCondLst>
                              <p:cond delay="2000"/>
                            </p:stCondLst>
                            <p:childTnLst>
                              <p:par>
                                <p:cTn id="163" presetID="22" presetClass="entr" presetSubtype="8" fill="hold" grpId="0" nodeType="afterEffect">
                                  <p:stCondLst>
                                    <p:cond delay="0"/>
                                  </p:stCondLst>
                                  <p:childTnLst>
                                    <p:set>
                                      <p:cBhvr>
                                        <p:cTn id="164" dur="1" fill="hold">
                                          <p:stCondLst>
                                            <p:cond delay="0"/>
                                          </p:stCondLst>
                                        </p:cTn>
                                        <p:tgtEl>
                                          <p:spTgt spid="239"/>
                                        </p:tgtEl>
                                        <p:attrNameLst>
                                          <p:attrName>style.visibility</p:attrName>
                                        </p:attrNameLst>
                                      </p:cBhvr>
                                      <p:to>
                                        <p:strVal val="visible"/>
                                      </p:to>
                                    </p:set>
                                    <p:animEffect transition="in" filter="wipe(left)">
                                      <p:cBhvr>
                                        <p:cTn id="165" dur="500"/>
                                        <p:tgtEl>
                                          <p:spTgt spid="239"/>
                                        </p:tgtEl>
                                      </p:cBhvr>
                                    </p:animEffect>
                                  </p:childTnLst>
                                </p:cTn>
                              </p:par>
                            </p:childTnLst>
                          </p:cTn>
                        </p:par>
                        <p:par>
                          <p:cTn id="166" fill="hold">
                            <p:stCondLst>
                              <p:cond delay="2500"/>
                            </p:stCondLst>
                            <p:childTnLst>
                              <p:par>
                                <p:cTn id="167" presetID="2" presetClass="entr" presetSubtype="8" fill="hold" nodeType="afterEffect">
                                  <p:stCondLst>
                                    <p:cond delay="0"/>
                                  </p:stCondLst>
                                  <p:childTnLst>
                                    <p:set>
                                      <p:cBhvr>
                                        <p:cTn id="168" dur="1" fill="hold">
                                          <p:stCondLst>
                                            <p:cond delay="0"/>
                                          </p:stCondLst>
                                        </p:cTn>
                                        <p:tgtEl>
                                          <p:spTgt spid="263"/>
                                        </p:tgtEl>
                                        <p:attrNameLst>
                                          <p:attrName>style.visibility</p:attrName>
                                        </p:attrNameLst>
                                      </p:cBhvr>
                                      <p:to>
                                        <p:strVal val="visible"/>
                                      </p:to>
                                    </p:set>
                                    <p:anim calcmode="lin" valueType="num">
                                      <p:cBhvr additive="base">
                                        <p:cTn id="169" dur="500" fill="hold"/>
                                        <p:tgtEl>
                                          <p:spTgt spid="263"/>
                                        </p:tgtEl>
                                        <p:attrNameLst>
                                          <p:attrName>ppt_x</p:attrName>
                                        </p:attrNameLst>
                                      </p:cBhvr>
                                      <p:tavLst>
                                        <p:tav tm="0">
                                          <p:val>
                                            <p:strVal val="0-#ppt_w/2"/>
                                          </p:val>
                                        </p:tav>
                                        <p:tav tm="100000">
                                          <p:val>
                                            <p:strVal val="#ppt_x"/>
                                          </p:val>
                                        </p:tav>
                                      </p:tavLst>
                                    </p:anim>
                                    <p:anim calcmode="lin" valueType="num">
                                      <p:cBhvr additive="base">
                                        <p:cTn id="170" dur="500" fill="hold"/>
                                        <p:tgtEl>
                                          <p:spTgt spid="263"/>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10" presetClass="entr" presetSubtype="0" fill="hold" nodeType="afterEffect">
                                  <p:stCondLst>
                                    <p:cond delay="0"/>
                                  </p:stCondLst>
                                  <p:childTnLst>
                                    <p:set>
                                      <p:cBhvr>
                                        <p:cTn id="173" dur="1" fill="hold">
                                          <p:stCondLst>
                                            <p:cond delay="0"/>
                                          </p:stCondLst>
                                        </p:cTn>
                                        <p:tgtEl>
                                          <p:spTgt spid="3093"/>
                                        </p:tgtEl>
                                        <p:attrNameLst>
                                          <p:attrName>style.visibility</p:attrName>
                                        </p:attrNameLst>
                                      </p:cBhvr>
                                      <p:to>
                                        <p:strVal val="visible"/>
                                      </p:to>
                                    </p:set>
                                    <p:animEffect transition="in" filter="fade">
                                      <p:cBhvr>
                                        <p:cTn id="174" dur="500"/>
                                        <p:tgtEl>
                                          <p:spTgt spid="3093"/>
                                        </p:tgtEl>
                                      </p:cBhvr>
                                    </p:animEffect>
                                  </p:childTnLst>
                                </p:cTn>
                              </p:par>
                            </p:childTnLst>
                          </p:cTn>
                        </p:par>
                        <p:par>
                          <p:cTn id="175" fill="hold">
                            <p:stCondLst>
                              <p:cond delay="3500"/>
                            </p:stCondLst>
                            <p:childTnLst>
                              <p:par>
                                <p:cTn id="176" presetID="22" presetClass="entr" presetSubtype="8" fill="hold" grpId="0" nodeType="afterEffect">
                                  <p:stCondLst>
                                    <p:cond delay="0"/>
                                  </p:stCondLst>
                                  <p:childTnLst>
                                    <p:set>
                                      <p:cBhvr>
                                        <p:cTn id="177" dur="1" fill="hold">
                                          <p:stCondLst>
                                            <p:cond delay="0"/>
                                          </p:stCondLst>
                                        </p:cTn>
                                        <p:tgtEl>
                                          <p:spTgt spid="93"/>
                                        </p:tgtEl>
                                        <p:attrNameLst>
                                          <p:attrName>style.visibility</p:attrName>
                                        </p:attrNameLst>
                                      </p:cBhvr>
                                      <p:to>
                                        <p:strVal val="visible"/>
                                      </p:to>
                                    </p:set>
                                    <p:animEffect transition="in" filter="wipe(left)">
                                      <p:cBhvr>
                                        <p:cTn id="17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5" grpId="0" animBg="1"/>
      <p:bldP spid="89" grpId="0" animBg="1"/>
      <p:bldP spid="65" grpId="0" animBg="1"/>
      <p:bldP spid="125" grpId="0" animBg="1"/>
      <p:bldP spid="125" grpId="1" animBg="1"/>
      <p:bldP spid="126" grpId="0" animBg="1"/>
      <p:bldP spid="126" grpId="1" animBg="1"/>
      <p:bldP spid="144" grpId="0" animBg="1"/>
      <p:bldP spid="145" grpId="0" animBg="1"/>
      <p:bldP spid="146" grpId="0" animBg="1"/>
      <p:bldP spid="155" grpId="0" animBg="1"/>
      <p:bldP spid="156" grpId="0" animBg="1"/>
      <p:bldP spid="234" grpId="0" animBg="1"/>
      <p:bldP spid="234" grpId="1" animBg="1"/>
      <p:bldP spid="239" grpId="0" animBg="1"/>
      <p:bldP spid="251" grpId="0" animBg="1"/>
      <p:bldP spid="81" grpId="0" animBg="1"/>
      <p:bldP spid="82" grpId="0" animBg="1"/>
      <p:bldP spid="82" grpId="1" animBg="1"/>
      <p:bldP spid="83" grpId="0" animBg="1"/>
      <p:bldP spid="86" grpId="0" animBg="1"/>
      <p:bldP spid="9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the Active Directory DIT</a:t>
            </a:r>
            <a:endParaRPr lang="en-US" dirty="0"/>
          </a:p>
        </p:txBody>
      </p:sp>
      <p:sp>
        <p:nvSpPr>
          <p:cNvPr id="3" name="Content Placeholder 2"/>
          <p:cNvSpPr>
            <a:spLocks noGrp="1"/>
          </p:cNvSpPr>
          <p:nvPr>
            <p:ph idx="1"/>
          </p:nvPr>
        </p:nvSpPr>
        <p:spPr>
          <a:xfrm>
            <a:off x="519113" y="1447800"/>
            <a:ext cx="11511306" cy="5219891"/>
          </a:xfrm>
        </p:spPr>
        <p:txBody>
          <a:bodyPr/>
          <a:lstStyle/>
          <a:p>
            <a:pPr marL="0" indent="0">
              <a:buNone/>
            </a:pPr>
            <a:r>
              <a:rPr lang="en-US" dirty="0" smtClean="0">
                <a:solidFill>
                  <a:schemeClr val="accent2"/>
                </a:solidFill>
                <a:effectLst/>
              </a:rPr>
              <a:t>Active Directory DIT’s/</a:t>
            </a:r>
            <a:r>
              <a:rPr lang="en-US" dirty="0" err="1" smtClean="0">
                <a:solidFill>
                  <a:schemeClr val="accent2"/>
                </a:solidFill>
                <a:effectLst/>
              </a:rPr>
              <a:t>sysvol</a:t>
            </a:r>
            <a:r>
              <a:rPr lang="en-US" dirty="0" smtClean="0">
                <a:solidFill>
                  <a:schemeClr val="accent2"/>
                </a:solidFill>
                <a:effectLst/>
              </a:rPr>
              <a:t> </a:t>
            </a:r>
            <a:r>
              <a:rPr lang="en-US" dirty="0">
                <a:solidFill>
                  <a:schemeClr val="accent2"/>
                </a:solidFill>
                <a:effectLst/>
              </a:rPr>
              <a:t>should be deployed on data </a:t>
            </a:r>
            <a:r>
              <a:rPr lang="en-US" dirty="0" smtClean="0">
                <a:solidFill>
                  <a:schemeClr val="accent2"/>
                </a:solidFill>
                <a:effectLst/>
              </a:rPr>
              <a:t>disks</a:t>
            </a:r>
          </a:p>
          <a:p>
            <a:pPr lvl="1"/>
            <a:r>
              <a:rPr lang="en-US" dirty="0" smtClean="0">
                <a:latin typeface="Segoe UI Light" pitchFamily="34" charset="0"/>
                <a:cs typeface="Segoe UI Light" pitchFamily="34" charset="0"/>
              </a:rPr>
              <a:t>Data Disks and OS Disks are two distinct Azure virtual-disk types</a:t>
            </a:r>
          </a:p>
          <a:p>
            <a:pPr lvl="2"/>
            <a:r>
              <a:rPr lang="en-US" dirty="0" smtClean="0">
                <a:latin typeface="Segoe UI Light" pitchFamily="34" charset="0"/>
                <a:cs typeface="Segoe UI Light" pitchFamily="34" charset="0"/>
              </a:rPr>
              <a:t>they exhibit different behaviors (and different defaults)</a:t>
            </a:r>
            <a:endParaRPr lang="en-US" dirty="0">
              <a:latin typeface="Segoe UI Light" pitchFamily="34" charset="0"/>
              <a:cs typeface="Segoe UI Light" pitchFamily="34" charset="0"/>
            </a:endParaRPr>
          </a:p>
          <a:p>
            <a:pPr lvl="1"/>
            <a:r>
              <a:rPr lang="en-US" dirty="0" smtClean="0">
                <a:latin typeface="Segoe UI Light" pitchFamily="34" charset="0"/>
                <a:cs typeface="Segoe UI Light" pitchFamily="34" charset="0"/>
              </a:rPr>
              <a:t>Unlike OS disks, data </a:t>
            </a:r>
            <a:r>
              <a:rPr lang="en-US" dirty="0">
                <a:latin typeface="Segoe UI Light" pitchFamily="34" charset="0"/>
                <a:cs typeface="Segoe UI Light" pitchFamily="34" charset="0"/>
              </a:rPr>
              <a:t>disks </a:t>
            </a:r>
            <a:r>
              <a:rPr lang="en-US" dirty="0" smtClean="0">
                <a:latin typeface="Segoe UI Light" pitchFamily="34" charset="0"/>
                <a:cs typeface="Segoe UI Light" pitchFamily="34" charset="0"/>
              </a:rPr>
              <a:t>do not cache writes by default</a:t>
            </a:r>
            <a:endParaRPr lang="en-US" dirty="0">
              <a:latin typeface="Segoe UI Light" pitchFamily="34" charset="0"/>
              <a:cs typeface="Segoe UI Light" pitchFamily="34" charset="0"/>
            </a:endParaRPr>
          </a:p>
          <a:p>
            <a:pPr lvl="2"/>
            <a:r>
              <a:rPr lang="en-US" dirty="0" smtClean="0">
                <a:latin typeface="Segoe UI Light" pitchFamily="34" charset="0"/>
                <a:cs typeface="Segoe UI Light" pitchFamily="34" charset="0"/>
              </a:rPr>
              <a:t>NOTE: data </a:t>
            </a:r>
            <a:r>
              <a:rPr lang="en-US" dirty="0">
                <a:latin typeface="Segoe UI Light" pitchFamily="34" charset="0"/>
                <a:cs typeface="Segoe UI Light" pitchFamily="34" charset="0"/>
              </a:rPr>
              <a:t>disks are constrained </a:t>
            </a:r>
            <a:r>
              <a:rPr lang="en-US" dirty="0" smtClean="0">
                <a:latin typeface="Segoe UI Light" pitchFamily="34" charset="0"/>
                <a:cs typeface="Segoe UI Light" pitchFamily="34" charset="0"/>
              </a:rPr>
              <a:t>to 1TB</a:t>
            </a:r>
          </a:p>
          <a:p>
            <a:pPr lvl="2"/>
            <a:r>
              <a:rPr lang="en-US" dirty="0" smtClean="0">
                <a:latin typeface="Segoe UI Light" pitchFamily="34" charset="0"/>
                <a:cs typeface="Segoe UI Light" pitchFamily="34" charset="0"/>
              </a:rPr>
              <a:t>1TB &gt; largest known Active Directory database == non-issue</a:t>
            </a:r>
            <a:endParaRPr lang="en-US" dirty="0">
              <a:latin typeface="Segoe UI Light" pitchFamily="34" charset="0"/>
              <a:cs typeface="Segoe UI Light" pitchFamily="34" charset="0"/>
            </a:endParaRPr>
          </a:p>
          <a:p>
            <a:pPr marL="0" indent="0">
              <a:buNone/>
            </a:pPr>
            <a:r>
              <a:rPr lang="en-US" dirty="0" smtClean="0">
                <a:solidFill>
                  <a:schemeClr val="accent2"/>
                </a:solidFill>
                <a:effectLst/>
              </a:rPr>
              <a:t>Why is this a concern?</a:t>
            </a:r>
          </a:p>
          <a:p>
            <a:pPr lvl="1"/>
            <a:r>
              <a:rPr lang="en-US" dirty="0" smtClean="0">
                <a:latin typeface="Segoe UI Light" pitchFamily="34" charset="0"/>
                <a:cs typeface="Segoe UI Light" pitchFamily="34" charset="0"/>
              </a:rPr>
              <a:t>write-behind disk-caching invalidates assumptions made by the DC</a:t>
            </a:r>
          </a:p>
          <a:p>
            <a:pPr lvl="2"/>
            <a:r>
              <a:rPr lang="en-US" dirty="0" smtClean="0">
                <a:latin typeface="Segoe UI Light" pitchFamily="34" charset="0"/>
                <a:cs typeface="Segoe UI Light" pitchFamily="34" charset="0"/>
              </a:rPr>
              <a:t>DC’s assert FUA (forced unit access) and expect the IO subsystem to honor it</a:t>
            </a:r>
          </a:p>
          <a:p>
            <a:pPr lvl="2"/>
            <a:r>
              <a:rPr lang="en-US" dirty="0" smtClean="0">
                <a:latin typeface="Segoe UI Light" pitchFamily="34" charset="0"/>
                <a:cs typeface="Segoe UI Light" pitchFamily="34" charset="0"/>
              </a:rPr>
              <a:t>FUA is intended to ensure sensitive writes make it to durable media</a:t>
            </a:r>
          </a:p>
          <a:p>
            <a:pPr lvl="2"/>
            <a:r>
              <a:rPr lang="en-US" dirty="0" smtClean="0">
                <a:latin typeface="Segoe UI Light" pitchFamily="34" charset="0"/>
                <a:cs typeface="Segoe UI Light" pitchFamily="34" charset="0"/>
              </a:rPr>
              <a:t>can introduce USN bubbles in failure scenarios</a:t>
            </a:r>
          </a:p>
          <a:p>
            <a:endParaRPr lang="en-US" dirty="0">
              <a:effectLst/>
            </a:endParaRPr>
          </a:p>
        </p:txBody>
      </p:sp>
    </p:spTree>
    <p:extLst>
      <p:ext uri="{BB962C8B-B14F-4D97-AF65-F5344CB8AC3E}">
        <p14:creationId xmlns:p14="http://schemas.microsoft.com/office/powerpoint/2010/main" val="383244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Running AD in the Cloud (VPN)</a:t>
            </a:r>
            <a:endParaRPr lang="en-US" dirty="0"/>
          </a:p>
        </p:txBody>
      </p:sp>
      <p:sp>
        <p:nvSpPr>
          <p:cNvPr id="6" name="Text Placeholder 5"/>
          <p:cNvSpPr>
            <a:spLocks noGrp="1"/>
          </p:cNvSpPr>
          <p:nvPr>
            <p:ph type="body" sz="quarter" idx="10"/>
          </p:nvPr>
        </p:nvSpPr>
        <p:spPr>
          <a:xfrm>
            <a:off x="519112" y="1447799"/>
            <a:ext cx="11149013" cy="5249129"/>
          </a:xfrm>
        </p:spPr>
        <p:txBody>
          <a:bodyPr/>
          <a:lstStyle/>
          <a:p>
            <a:r>
              <a:rPr lang="en-US" sz="3600" dirty="0" smtClean="0">
                <a:solidFill>
                  <a:schemeClr val="accent2"/>
                </a:solidFill>
                <a:latin typeface="Segoe UI" pitchFamily="34" charset="0"/>
                <a:ea typeface="Segoe UI" pitchFamily="34" charset="0"/>
                <a:cs typeface="Segoe UI" pitchFamily="34" charset="0"/>
              </a:rPr>
              <a:t>VPN Connectivity with on-premises Domain</a:t>
            </a:r>
          </a:p>
          <a:p>
            <a:r>
              <a:rPr lang="en-US" sz="2800" dirty="0" smtClean="0">
                <a:solidFill>
                  <a:schemeClr val="tx2"/>
                </a:solidFill>
                <a:latin typeface="Segoe UI" pitchFamily="34" charset="0"/>
                <a:ea typeface="Segoe UI" pitchFamily="34" charset="0"/>
                <a:cs typeface="Segoe UI" pitchFamily="34" charset="0"/>
              </a:rPr>
              <a:t>Configure Virtual Networking with VPN Gateway </a:t>
            </a:r>
          </a:p>
          <a:p>
            <a:r>
              <a:rPr lang="en-US" sz="2800" dirty="0" smtClean="0">
                <a:solidFill>
                  <a:schemeClr val="tx2"/>
                </a:solidFill>
                <a:latin typeface="Segoe UI" pitchFamily="34" charset="0"/>
                <a:ea typeface="Segoe UI" pitchFamily="34" charset="0"/>
                <a:cs typeface="Segoe UI" pitchFamily="34" charset="0"/>
              </a:rPr>
              <a:t>Create New Virtual Machine “into” a Virtual Network</a:t>
            </a:r>
          </a:p>
          <a:p>
            <a:pPr marL="460375" indent="-457200">
              <a:buFont typeface="Arial" pitchFamily="34" charset="0"/>
              <a:buChar char="•"/>
            </a:pPr>
            <a:r>
              <a:rPr lang="en-US" sz="2800" dirty="0" smtClean="0">
                <a:solidFill>
                  <a:schemeClr val="tx2"/>
                </a:solidFill>
                <a:latin typeface="Segoe UI" pitchFamily="34" charset="0"/>
                <a:ea typeface="Segoe UI" pitchFamily="34" charset="0"/>
                <a:cs typeface="Segoe UI" pitchFamily="34" charset="0"/>
              </a:rPr>
              <a:t>With PowerShell can deploy VM Domain Joined</a:t>
            </a:r>
          </a:p>
          <a:p>
            <a:endParaRPr lang="en-US" sz="2800" dirty="0" smtClean="0">
              <a:solidFill>
                <a:schemeClr val="tx2"/>
              </a:solidFill>
              <a:latin typeface="Segoe UI" pitchFamily="34" charset="0"/>
              <a:ea typeface="Segoe UI" pitchFamily="34" charset="0"/>
              <a:cs typeface="Segoe UI" pitchFamily="34" charset="0"/>
            </a:endParaRPr>
          </a:p>
          <a:p>
            <a:r>
              <a:rPr lang="en-US" sz="2800" dirty="0" smtClean="0">
                <a:solidFill>
                  <a:schemeClr val="tx2"/>
                </a:solidFill>
                <a:latin typeface="Segoe UI" pitchFamily="34" charset="0"/>
                <a:ea typeface="Segoe UI" pitchFamily="34" charset="0"/>
                <a:cs typeface="Segoe UI" pitchFamily="34" charset="0"/>
              </a:rPr>
              <a:t>DC Promo</a:t>
            </a:r>
          </a:p>
          <a:p>
            <a:pPr marL="460375" indent="-457200">
              <a:buFont typeface="Arial" pitchFamily="34" charset="0"/>
              <a:buChar char="•"/>
            </a:pPr>
            <a:r>
              <a:rPr lang="en-US" sz="2800" dirty="0" smtClean="0">
                <a:solidFill>
                  <a:schemeClr val="tx2"/>
                </a:solidFill>
                <a:latin typeface="Segoe UI" pitchFamily="34" charset="0"/>
                <a:ea typeface="Segoe UI" pitchFamily="34" charset="0"/>
                <a:cs typeface="Segoe UI" pitchFamily="34" charset="0"/>
              </a:rPr>
              <a:t>Add Domain Existing Forest</a:t>
            </a:r>
          </a:p>
          <a:p>
            <a:pPr marL="460375" indent="-457200">
              <a:buFont typeface="Arial" pitchFamily="34" charset="0"/>
              <a:buChar char="•"/>
            </a:pPr>
            <a:r>
              <a:rPr lang="en-US" sz="2800" dirty="0" smtClean="0">
                <a:solidFill>
                  <a:schemeClr val="tx2"/>
                </a:solidFill>
                <a:latin typeface="Segoe UI" pitchFamily="34" charset="0"/>
                <a:ea typeface="Segoe UI" pitchFamily="34" charset="0"/>
                <a:cs typeface="Segoe UI" pitchFamily="34" charset="0"/>
              </a:rPr>
              <a:t>Place .</a:t>
            </a:r>
            <a:r>
              <a:rPr lang="en-US" sz="2800" dirty="0" err="1" smtClean="0">
                <a:solidFill>
                  <a:schemeClr val="tx2"/>
                </a:solidFill>
                <a:latin typeface="Segoe UI" pitchFamily="34" charset="0"/>
                <a:ea typeface="Segoe UI" pitchFamily="34" charset="0"/>
                <a:cs typeface="Segoe UI" pitchFamily="34" charset="0"/>
              </a:rPr>
              <a:t>dit</a:t>
            </a:r>
            <a:r>
              <a:rPr lang="en-US" sz="2800" dirty="0" smtClean="0">
                <a:solidFill>
                  <a:schemeClr val="tx2"/>
                </a:solidFill>
                <a:latin typeface="Segoe UI" pitchFamily="34" charset="0"/>
                <a:ea typeface="Segoe UI" pitchFamily="34" charset="0"/>
                <a:cs typeface="Segoe UI" pitchFamily="34" charset="0"/>
              </a:rPr>
              <a:t> on Data Disk </a:t>
            </a:r>
            <a:endParaRPr lang="en-US" sz="2800" dirty="0">
              <a:solidFill>
                <a:schemeClr val="tx2"/>
              </a:solidFill>
              <a:latin typeface="Segoe UI" pitchFamily="34" charset="0"/>
              <a:ea typeface="Segoe UI" pitchFamily="34" charset="0"/>
              <a:cs typeface="Segoe UI" pitchFamily="34" charset="0"/>
            </a:endParaRPr>
          </a:p>
          <a:p>
            <a:endParaRPr lang="en-US" sz="3200" dirty="0" smtClean="0">
              <a:solidFill>
                <a:schemeClr val="accent2"/>
              </a:solidFill>
              <a:latin typeface="Segoe UI" pitchFamily="34" charset="0"/>
              <a:ea typeface="Segoe UI" pitchFamily="34" charset="0"/>
              <a:cs typeface="Segoe UI" pitchFamily="34" charset="0"/>
            </a:endParaRPr>
          </a:p>
          <a:p>
            <a:endParaRPr lang="en-US" dirty="0">
              <a:solidFill>
                <a:schemeClr val="accent2"/>
              </a:solidFill>
            </a:endParaRPr>
          </a:p>
        </p:txBody>
      </p:sp>
    </p:spTree>
    <p:extLst>
      <p:ext uri="{BB962C8B-B14F-4D97-AF65-F5344CB8AC3E}">
        <p14:creationId xmlns:p14="http://schemas.microsoft.com/office/powerpoint/2010/main" val="16664105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AD in the Cloud </a:t>
            </a:r>
            <a:r>
              <a:rPr lang="en-US" dirty="0" smtClean="0"/>
              <a:t>(Cloud Only)</a:t>
            </a:r>
            <a:endParaRPr lang="en-US" dirty="0"/>
          </a:p>
        </p:txBody>
      </p:sp>
      <p:sp>
        <p:nvSpPr>
          <p:cNvPr id="3" name="Text Placeholder 2"/>
          <p:cNvSpPr>
            <a:spLocks noGrp="1"/>
          </p:cNvSpPr>
          <p:nvPr>
            <p:ph type="body" sz="quarter" idx="10"/>
          </p:nvPr>
        </p:nvSpPr>
        <p:spPr>
          <a:xfrm>
            <a:off x="519112" y="1447799"/>
            <a:ext cx="11149013" cy="5253746"/>
          </a:xfrm>
        </p:spPr>
        <p:txBody>
          <a:bodyPr/>
          <a:lstStyle/>
          <a:p>
            <a:r>
              <a:rPr lang="en-US" sz="3200" dirty="0">
                <a:solidFill>
                  <a:schemeClr val="accent2"/>
                </a:solidFill>
                <a:latin typeface="Segoe UI" pitchFamily="34" charset="0"/>
                <a:ea typeface="Segoe UI" pitchFamily="34" charset="0"/>
                <a:cs typeface="Segoe UI" pitchFamily="34" charset="0"/>
              </a:rPr>
              <a:t>Cloud Only </a:t>
            </a:r>
            <a:r>
              <a:rPr lang="en-US" sz="3200" dirty="0" smtClean="0">
                <a:solidFill>
                  <a:schemeClr val="accent2"/>
                </a:solidFill>
                <a:latin typeface="Segoe UI" pitchFamily="34" charset="0"/>
                <a:ea typeface="Segoe UI" pitchFamily="34" charset="0"/>
                <a:cs typeface="Segoe UI" pitchFamily="34" charset="0"/>
              </a:rPr>
              <a:t>Deployment (New AD)</a:t>
            </a:r>
            <a:endParaRPr lang="en-US" sz="3200" dirty="0">
              <a:solidFill>
                <a:schemeClr val="accent2"/>
              </a:solidFill>
              <a:latin typeface="Segoe UI" pitchFamily="34" charset="0"/>
              <a:ea typeface="Segoe UI" pitchFamily="34" charset="0"/>
              <a:cs typeface="Segoe UI" pitchFamily="34" charset="0"/>
            </a:endParaRPr>
          </a:p>
          <a:p>
            <a:r>
              <a:rPr lang="en-US" sz="2400" dirty="0">
                <a:solidFill>
                  <a:schemeClr val="tx2"/>
                </a:solidFill>
                <a:latin typeface="Segoe UI" pitchFamily="34" charset="0"/>
                <a:ea typeface="Segoe UI" pitchFamily="34" charset="0"/>
                <a:cs typeface="Segoe UI" pitchFamily="34" charset="0"/>
              </a:rPr>
              <a:t>Create New VM</a:t>
            </a:r>
          </a:p>
          <a:p>
            <a:r>
              <a:rPr lang="en-US" sz="2400" dirty="0">
                <a:solidFill>
                  <a:schemeClr val="tx2"/>
                </a:solidFill>
                <a:latin typeface="Segoe UI" pitchFamily="34" charset="0"/>
                <a:ea typeface="Segoe UI" pitchFamily="34" charset="0"/>
                <a:cs typeface="Segoe UI" pitchFamily="34" charset="0"/>
              </a:rPr>
              <a:t>Configure Data Disk for </a:t>
            </a:r>
            <a:r>
              <a:rPr lang="en-US" sz="2400" dirty="0" err="1">
                <a:solidFill>
                  <a:schemeClr val="tx2"/>
                </a:solidFill>
                <a:latin typeface="Segoe UI" pitchFamily="34" charset="0"/>
                <a:ea typeface="Segoe UI" pitchFamily="34" charset="0"/>
                <a:cs typeface="Segoe UI" pitchFamily="34" charset="0"/>
              </a:rPr>
              <a:t>ReadOnly</a:t>
            </a:r>
            <a:r>
              <a:rPr lang="en-US" sz="2400" dirty="0">
                <a:solidFill>
                  <a:schemeClr val="tx2"/>
                </a:solidFill>
                <a:latin typeface="Segoe UI" pitchFamily="34" charset="0"/>
                <a:ea typeface="Segoe UI" pitchFamily="34" charset="0"/>
                <a:cs typeface="Segoe UI" pitchFamily="34" charset="0"/>
              </a:rPr>
              <a:t> Cache Mode</a:t>
            </a:r>
          </a:p>
          <a:p>
            <a:r>
              <a:rPr lang="en-US" sz="2400" dirty="0">
                <a:solidFill>
                  <a:schemeClr val="tx2"/>
                </a:solidFill>
                <a:latin typeface="Segoe UI" pitchFamily="34" charset="0"/>
                <a:ea typeface="Segoe UI" pitchFamily="34" charset="0"/>
                <a:cs typeface="Segoe UI" pitchFamily="34" charset="0"/>
              </a:rPr>
              <a:t>DC Promo</a:t>
            </a:r>
          </a:p>
          <a:p>
            <a:pPr marL="460375" indent="-457200">
              <a:buFont typeface="Arial" pitchFamily="34" charset="0"/>
              <a:buChar char="•"/>
            </a:pPr>
            <a:r>
              <a:rPr lang="en-US" sz="2400" dirty="0">
                <a:solidFill>
                  <a:schemeClr val="tx2"/>
                </a:solidFill>
                <a:latin typeface="Segoe UI" pitchFamily="34" charset="0"/>
                <a:ea typeface="Segoe UI" pitchFamily="34" charset="0"/>
                <a:cs typeface="Segoe UI" pitchFamily="34" charset="0"/>
              </a:rPr>
              <a:t>Add Domain </a:t>
            </a:r>
            <a:r>
              <a:rPr lang="en-US" sz="2400" dirty="0" smtClean="0">
                <a:solidFill>
                  <a:schemeClr val="tx2"/>
                </a:solidFill>
                <a:latin typeface="Segoe UI" pitchFamily="34" charset="0"/>
                <a:ea typeface="Segoe UI" pitchFamily="34" charset="0"/>
                <a:cs typeface="Segoe UI" pitchFamily="34" charset="0"/>
              </a:rPr>
              <a:t>New Forest</a:t>
            </a:r>
            <a:endParaRPr lang="en-US" sz="2400" dirty="0">
              <a:solidFill>
                <a:schemeClr val="tx2"/>
              </a:solidFill>
              <a:latin typeface="Segoe UI" pitchFamily="34" charset="0"/>
              <a:ea typeface="Segoe UI" pitchFamily="34" charset="0"/>
              <a:cs typeface="Segoe UI" pitchFamily="34" charset="0"/>
            </a:endParaRPr>
          </a:p>
          <a:p>
            <a:pPr marL="460375" indent="-457200">
              <a:buFont typeface="Arial" pitchFamily="34" charset="0"/>
              <a:buChar char="•"/>
            </a:pPr>
            <a:r>
              <a:rPr lang="en-US" sz="2400" dirty="0">
                <a:solidFill>
                  <a:schemeClr val="tx2"/>
                </a:solidFill>
                <a:latin typeface="Segoe UI" pitchFamily="34" charset="0"/>
                <a:ea typeface="Segoe UI" pitchFamily="34" charset="0"/>
                <a:cs typeface="Segoe UI" pitchFamily="34" charset="0"/>
              </a:rPr>
              <a:t>Place .</a:t>
            </a:r>
            <a:r>
              <a:rPr lang="en-US" sz="2400" dirty="0" err="1">
                <a:solidFill>
                  <a:schemeClr val="tx2"/>
                </a:solidFill>
                <a:latin typeface="Segoe UI" pitchFamily="34" charset="0"/>
                <a:ea typeface="Segoe UI" pitchFamily="34" charset="0"/>
                <a:cs typeface="Segoe UI" pitchFamily="34" charset="0"/>
              </a:rPr>
              <a:t>dit</a:t>
            </a:r>
            <a:r>
              <a:rPr lang="en-US" sz="2400" dirty="0">
                <a:solidFill>
                  <a:schemeClr val="tx2"/>
                </a:solidFill>
                <a:latin typeface="Segoe UI" pitchFamily="34" charset="0"/>
                <a:ea typeface="Segoe UI" pitchFamily="34" charset="0"/>
                <a:cs typeface="Segoe UI" pitchFamily="34" charset="0"/>
              </a:rPr>
              <a:t> on Data Disk </a:t>
            </a:r>
            <a:endParaRPr lang="en-US" sz="2400" dirty="0" smtClean="0">
              <a:solidFill>
                <a:schemeClr val="tx2"/>
              </a:solidFill>
              <a:latin typeface="Segoe UI" pitchFamily="34" charset="0"/>
              <a:ea typeface="Segoe UI" pitchFamily="34" charset="0"/>
              <a:cs typeface="Segoe UI" pitchFamily="34" charset="0"/>
            </a:endParaRPr>
          </a:p>
          <a:p>
            <a:r>
              <a:rPr lang="en-US" sz="3200" dirty="0" smtClean="0">
                <a:solidFill>
                  <a:schemeClr val="accent2"/>
                </a:solidFill>
                <a:latin typeface="Segoe UI" pitchFamily="34" charset="0"/>
                <a:ea typeface="Segoe UI" pitchFamily="34" charset="0"/>
                <a:cs typeface="Segoe UI" pitchFamily="34" charset="0"/>
              </a:rPr>
              <a:t>Cloud Only Deployment (Existing AD)</a:t>
            </a:r>
          </a:p>
          <a:p>
            <a:r>
              <a:rPr lang="en-US" sz="2400" dirty="0" smtClean="0">
                <a:solidFill>
                  <a:schemeClr val="tx2"/>
                </a:solidFill>
                <a:latin typeface="Segoe UI" pitchFamily="34" charset="0"/>
                <a:ea typeface="Segoe UI" pitchFamily="34" charset="0"/>
                <a:cs typeface="Segoe UI" pitchFamily="34" charset="0"/>
              </a:rPr>
              <a:t>Upload Existing Domain Controller VHD(s)</a:t>
            </a:r>
          </a:p>
          <a:p>
            <a:r>
              <a:rPr lang="en-US" sz="2400" dirty="0" smtClean="0">
                <a:solidFill>
                  <a:schemeClr val="tx2"/>
                </a:solidFill>
                <a:latin typeface="Segoe UI" pitchFamily="34" charset="0"/>
                <a:ea typeface="Segoe UI" pitchFamily="34" charset="0"/>
                <a:cs typeface="Segoe UI" pitchFamily="34" charset="0"/>
              </a:rPr>
              <a:t>Create New VM with VHD(s) attached</a:t>
            </a:r>
          </a:p>
          <a:p>
            <a:pPr marL="346075" indent="-342900">
              <a:buFont typeface="Arial" pitchFamily="34" charset="0"/>
              <a:buChar char="•"/>
            </a:pPr>
            <a:r>
              <a:rPr lang="en-US" sz="2400" dirty="0">
                <a:solidFill>
                  <a:schemeClr val="tx2"/>
                </a:solidFill>
                <a:latin typeface="Segoe UI" pitchFamily="34" charset="0"/>
                <a:ea typeface="Segoe UI" pitchFamily="34" charset="0"/>
                <a:cs typeface="Segoe UI" pitchFamily="34" charset="0"/>
              </a:rPr>
              <a:t>Configure </a:t>
            </a:r>
            <a:r>
              <a:rPr lang="en-US" sz="2400" dirty="0" smtClean="0">
                <a:solidFill>
                  <a:schemeClr val="tx2"/>
                </a:solidFill>
                <a:latin typeface="Segoe UI" pitchFamily="34" charset="0"/>
                <a:ea typeface="Segoe UI" pitchFamily="34" charset="0"/>
                <a:cs typeface="Segoe UI" pitchFamily="34" charset="0"/>
              </a:rPr>
              <a:t>Disk with .</a:t>
            </a:r>
            <a:r>
              <a:rPr lang="en-US" sz="2400" dirty="0" err="1" smtClean="0">
                <a:solidFill>
                  <a:schemeClr val="tx2"/>
                </a:solidFill>
                <a:latin typeface="Segoe UI" pitchFamily="34" charset="0"/>
                <a:ea typeface="Segoe UI" pitchFamily="34" charset="0"/>
                <a:cs typeface="Segoe UI" pitchFamily="34" charset="0"/>
              </a:rPr>
              <a:t>dit</a:t>
            </a:r>
            <a:r>
              <a:rPr lang="en-US" sz="2400" dirty="0" smtClean="0">
                <a:solidFill>
                  <a:schemeClr val="tx2"/>
                </a:solidFill>
                <a:latin typeface="Segoe UI" pitchFamily="34" charset="0"/>
                <a:ea typeface="Segoe UI" pitchFamily="34" charset="0"/>
                <a:cs typeface="Segoe UI" pitchFamily="34" charset="0"/>
              </a:rPr>
              <a:t> for </a:t>
            </a:r>
            <a:r>
              <a:rPr lang="en-US" sz="2400" dirty="0" err="1">
                <a:solidFill>
                  <a:schemeClr val="tx2"/>
                </a:solidFill>
                <a:latin typeface="Segoe UI" pitchFamily="34" charset="0"/>
                <a:ea typeface="Segoe UI" pitchFamily="34" charset="0"/>
                <a:cs typeface="Segoe UI" pitchFamily="34" charset="0"/>
              </a:rPr>
              <a:t>ReadOnly</a:t>
            </a:r>
            <a:r>
              <a:rPr lang="en-US" sz="2400" dirty="0">
                <a:solidFill>
                  <a:schemeClr val="tx2"/>
                </a:solidFill>
                <a:latin typeface="Segoe UI" pitchFamily="34" charset="0"/>
                <a:ea typeface="Segoe UI" pitchFamily="34" charset="0"/>
                <a:cs typeface="Segoe UI" pitchFamily="34" charset="0"/>
              </a:rPr>
              <a:t> Cache Mode</a:t>
            </a:r>
          </a:p>
          <a:p>
            <a:endParaRPr lang="en-US" dirty="0"/>
          </a:p>
        </p:txBody>
      </p:sp>
    </p:spTree>
    <p:extLst>
      <p:ext uri="{BB962C8B-B14F-4D97-AF65-F5344CB8AC3E}">
        <p14:creationId xmlns:p14="http://schemas.microsoft.com/office/powerpoint/2010/main" val="5590642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Conclusions</a:t>
            </a:r>
            <a:endParaRPr lang="en-US" dirty="0"/>
          </a:p>
        </p:txBody>
      </p:sp>
      <p:sp>
        <p:nvSpPr>
          <p:cNvPr id="3" name="Text Placeholder 2"/>
          <p:cNvSpPr>
            <a:spLocks noGrp="1"/>
          </p:cNvSpPr>
          <p:nvPr>
            <p:ph type="body" sz="quarter" idx="10"/>
          </p:nvPr>
        </p:nvSpPr>
        <p:spPr>
          <a:xfrm>
            <a:off x="519112" y="1447799"/>
            <a:ext cx="11149013" cy="3619452"/>
          </a:xfrm>
        </p:spPr>
        <p:txBody>
          <a:bodyPr/>
          <a:lstStyle/>
          <a:p>
            <a:r>
              <a:rPr lang="en-US" dirty="0" smtClean="0">
                <a:solidFill>
                  <a:schemeClr val="accent2"/>
                </a:solidFill>
              </a:rPr>
              <a:t>AD is Supported in Windows Azure Virtual Machines</a:t>
            </a:r>
          </a:p>
          <a:p>
            <a:r>
              <a:rPr lang="en-US" sz="3200" dirty="0" smtClean="0">
                <a:solidFill>
                  <a:schemeClr val="tx2"/>
                </a:solidFill>
              </a:rPr>
              <a:t>(Not VM Role)</a:t>
            </a:r>
            <a:r>
              <a:rPr lang="en-US" dirty="0" smtClean="0">
                <a:solidFill>
                  <a:schemeClr val="tx2"/>
                </a:solidFill>
              </a:rPr>
              <a:t/>
            </a:r>
            <a:br>
              <a:rPr lang="en-US" dirty="0" smtClean="0">
                <a:solidFill>
                  <a:schemeClr val="tx2"/>
                </a:solidFill>
              </a:rPr>
            </a:br>
            <a:endParaRPr lang="en-US" dirty="0" smtClean="0">
              <a:solidFill>
                <a:schemeClr val="tx2"/>
              </a:solidFill>
            </a:endParaRPr>
          </a:p>
          <a:p>
            <a:r>
              <a:rPr lang="en-US" dirty="0" smtClean="0">
                <a:solidFill>
                  <a:schemeClr val="accent2"/>
                </a:solidFill>
              </a:rPr>
              <a:t>Capture/Imaging is not supported with DCs</a:t>
            </a:r>
          </a:p>
          <a:p>
            <a:r>
              <a:rPr lang="en-US" sz="3200" dirty="0" smtClean="0">
                <a:solidFill>
                  <a:schemeClr val="tx2"/>
                </a:solidFill>
              </a:rPr>
              <a:t>To make a new DC provision a VM and run DC Promo</a:t>
            </a:r>
          </a:p>
          <a:p>
            <a:endParaRPr lang="en-US" dirty="0">
              <a:solidFill>
                <a:schemeClr val="tx2"/>
              </a:solidFill>
            </a:endParaRPr>
          </a:p>
        </p:txBody>
      </p:sp>
    </p:spTree>
    <p:extLst>
      <p:ext uri="{BB962C8B-B14F-4D97-AF65-F5344CB8AC3E}">
        <p14:creationId xmlns:p14="http://schemas.microsoft.com/office/powerpoint/2010/main" val="38451323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1317</TotalTime>
  <Words>1833</Words>
  <Application>Microsoft Office PowerPoint</Application>
  <PresentationFormat>Custom</PresentationFormat>
  <Paragraphs>352</Paragraphs>
  <Slides>27</Slides>
  <Notes>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MS1444_Windows Azure Template 16x9_r08b</vt:lpstr>
      <vt:lpstr>White with Consolas font for code slides</vt:lpstr>
      <vt:lpstr>Deploying Active Directory in Windows Azure</vt:lpstr>
      <vt:lpstr>Why Active Directory? </vt:lpstr>
      <vt:lpstr>Considerations</vt:lpstr>
      <vt:lpstr>Is it safe to virtualize DCs?</vt:lpstr>
      <vt:lpstr>How Domain Controllers are Impacted</vt:lpstr>
      <vt:lpstr>Placement of the Active Directory DIT</vt:lpstr>
      <vt:lpstr>Running AD in the Cloud (VPN)</vt:lpstr>
      <vt:lpstr>Running AD in the Cloud (Cloud Only)</vt:lpstr>
      <vt:lpstr>Virtualization Conclusions</vt:lpstr>
      <vt:lpstr>Optimizing your deployment for traffic and cost</vt:lpstr>
      <vt:lpstr>Optimizing your deployment for traffic and cost (cont.)</vt:lpstr>
      <vt:lpstr>Read-Only DCs (RODC) or Read-Writes</vt:lpstr>
      <vt:lpstr>Global Catalog (GC) or not?</vt:lpstr>
      <vt:lpstr>Trust or Replicate?</vt:lpstr>
      <vt:lpstr>IP addressing and name resolution</vt:lpstr>
      <vt:lpstr>Geo-distributed, cloud-hosted domain controllers</vt:lpstr>
      <vt:lpstr>PowerPoint Presentation</vt:lpstr>
      <vt:lpstr>Deploying AD in a Windows Azure VM</vt:lpstr>
      <vt:lpstr>Provisioning a VM for a DC – New Forest</vt:lpstr>
      <vt:lpstr>Domain Variables to Join Active Directory</vt:lpstr>
      <vt:lpstr>Provisioning a VM for a DC – Existing Forest</vt:lpstr>
      <vt:lpstr>Provisioning a VM to Join Active Directory</vt:lpstr>
      <vt:lpstr>Cloud Service Configuration for AD</vt:lpstr>
      <vt:lpstr>Domain Controller On-Premises</vt:lpstr>
      <vt:lpstr>Domain Controller in the Cloud</vt:lpstr>
      <vt:lpstr>Active Directory Cloud Only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143</cp:revision>
  <dcterms:created xsi:type="dcterms:W3CDTF">2012-02-06T18:28:07Z</dcterms:created>
  <dcterms:modified xsi:type="dcterms:W3CDTF">2012-05-23T04:03:41Z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