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4"/>
    <p:sldMasterId id="2147483951" r:id="rId5"/>
  </p:sldMasterIdLst>
  <p:notesMasterIdLst>
    <p:notesMasterId r:id="rId25"/>
  </p:notesMasterIdLst>
  <p:handoutMasterIdLst>
    <p:handoutMasterId r:id="rId26"/>
  </p:handoutMasterIdLst>
  <p:sldIdLst>
    <p:sldId id="458" r:id="rId6"/>
    <p:sldId id="474" r:id="rId7"/>
    <p:sldId id="468" r:id="rId8"/>
    <p:sldId id="409" r:id="rId9"/>
    <p:sldId id="460" r:id="rId10"/>
    <p:sldId id="476" r:id="rId11"/>
    <p:sldId id="479" r:id="rId12"/>
    <p:sldId id="469" r:id="rId13"/>
    <p:sldId id="480" r:id="rId14"/>
    <p:sldId id="463" r:id="rId15"/>
    <p:sldId id="464" r:id="rId16"/>
    <p:sldId id="444" r:id="rId17"/>
    <p:sldId id="465" r:id="rId18"/>
    <p:sldId id="472" r:id="rId19"/>
    <p:sldId id="477" r:id="rId20"/>
    <p:sldId id="453" r:id="rId21"/>
    <p:sldId id="400" r:id="rId22"/>
    <p:sldId id="467" r:id="rId23"/>
    <p:sldId id="478" r:id="rId24"/>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4" autoAdjust="0"/>
    <p:restoredTop sz="76225" autoAdjust="0"/>
  </p:normalViewPr>
  <p:slideViewPr>
    <p:cSldViewPr snapToGrid="0" snapToObjects="1">
      <p:cViewPr varScale="1">
        <p:scale>
          <a:sx n="69" d="100"/>
          <a:sy n="69" d="100"/>
        </p:scale>
        <p:origin x="-1440" y="-102"/>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2904"/>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5/19/2012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should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en-US" dirty="0" smtClean="0"/>
              <a:t>Building Apps with </a:t>
            </a:r>
            <a:r>
              <a:rPr lang="en-US" dirty="0" err="1" smtClean="0"/>
              <a:t>IaaS</a:t>
            </a:r>
            <a:r>
              <a:rPr lang="en-US" dirty="0" smtClean="0"/>
              <a:t> and </a:t>
            </a:r>
            <a:r>
              <a:rPr lang="en-US" dirty="0" err="1" smtClean="0"/>
              <a:t>PaaS</a:t>
            </a:r>
            <a:endParaRPr lang="en-US" dirty="0"/>
          </a:p>
        </p:txBody>
      </p:sp>
      <p:sp>
        <p:nvSpPr>
          <p:cNvPr id="2" name="Content Placeholder 1"/>
          <p:cNvSpPr>
            <a:spLocks noGrp="1"/>
          </p:cNvSpPr>
          <p:nvPr>
            <p:ph type="body" sz="quarter" idx="11"/>
          </p:nvPr>
        </p:nvSpPr>
        <p:spPr/>
        <p:txBody>
          <a:bodyPr/>
          <a:lstStyle/>
          <a:p>
            <a:r>
              <a:rPr lang="en-US" smtClean="0"/>
              <a:t>Name: </a:t>
            </a:r>
          </a:p>
          <a:p>
            <a:r>
              <a:rPr lang="en-US" smtClean="0"/>
              <a:t>Title:</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519113" y="2556006"/>
            <a:ext cx="5576888" cy="891013"/>
          </a:xfrm>
        </p:spPr>
        <p:txBody>
          <a:bodyPr/>
          <a:lstStyle/>
          <a:p>
            <a:r>
              <a:rPr lang="en-US" sz="2800" dirty="0">
                <a:solidFill>
                  <a:schemeClr val="tx2">
                    <a:alpha val="99000"/>
                  </a:schemeClr>
                </a:solidFill>
              </a:rPr>
              <a:t>Manage Multiple </a:t>
            </a:r>
            <a:r>
              <a:rPr lang="en-US" sz="2800" dirty="0" smtClean="0">
                <a:solidFill>
                  <a:schemeClr val="tx2">
                    <a:alpha val="99000"/>
                  </a:schemeClr>
                </a:solidFill>
              </a:rPr>
              <a:t>Connection </a:t>
            </a:r>
            <a:endParaRPr lang="en-US" sz="2800" dirty="0">
              <a:solidFill>
                <a:schemeClr val="tx2">
                  <a:alpha val="99000"/>
                </a:schemeClr>
              </a:solidFill>
            </a:endParaRPr>
          </a:p>
          <a:p>
            <a:r>
              <a:rPr lang="en-US" sz="2800" dirty="0">
                <a:solidFill>
                  <a:schemeClr val="tx2">
                    <a:alpha val="99000"/>
                  </a:schemeClr>
                </a:solidFill>
              </a:rPr>
              <a:t>Strings via Multiple </a:t>
            </a:r>
            <a:r>
              <a:rPr lang="en-US" sz="2800" dirty="0" smtClean="0">
                <a:solidFill>
                  <a:schemeClr val="tx2">
                    <a:alpha val="99000"/>
                  </a:schemeClr>
                </a:solidFill>
              </a:rPr>
              <a:t>Configurations</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26" name="TextBox 125"/>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Connected with 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923330"/>
          </a:xfrm>
          <a:prstGeom prst="rect">
            <a:avLst/>
          </a:prstGeom>
          <a:noFill/>
        </p:spPr>
        <p:txBody>
          <a:bodyPr wrap="square" lIns="0" tIns="0" rIns="0" bIns="0" rtlCol="0">
            <a:spAutoFit/>
          </a:bodyPr>
          <a:lstStyle/>
          <a:p>
            <a:pPr marL="342900" indent="-342900">
              <a:buFont typeface="Arial" pitchFamily="34" charset="0"/>
              <a:buChar char="•"/>
            </a:pPr>
            <a:r>
              <a:rPr lang="en-US" sz="2000" dirty="0">
                <a:gradFill>
                  <a:gsLst>
                    <a:gs pos="0">
                      <a:schemeClr val="tx1"/>
                    </a:gs>
                    <a:gs pos="86000">
                      <a:schemeClr val="tx1"/>
                    </a:gs>
                  </a:gsLst>
                  <a:lin ang="5400000" scaled="0"/>
                </a:gradFill>
              </a:rPr>
              <a:t>Access on premises resources</a:t>
            </a:r>
          </a:p>
          <a:p>
            <a:pPr marL="342900" indent="-342900">
              <a:buFont typeface="Arial" pitchFamily="34" charset="0"/>
              <a:buChar char="•"/>
            </a:pPr>
            <a:r>
              <a:rPr lang="en-US" sz="2000" dirty="0" smtClean="0">
                <a:gradFill>
                  <a:gsLst>
                    <a:gs pos="0">
                      <a:schemeClr val="tx1"/>
                    </a:gs>
                    <a:gs pos="86000">
                      <a:schemeClr val="tx1"/>
                    </a:gs>
                  </a:gsLst>
                  <a:lin ang="5400000" scaled="0"/>
                </a:gradFill>
              </a:rPr>
              <a:t>Local Testing - allows direct connection </a:t>
            </a:r>
            <a:br>
              <a:rPr lang="en-US" sz="2000" dirty="0" smtClean="0">
                <a:gradFill>
                  <a:gsLst>
                    <a:gs pos="0">
                      <a:schemeClr val="tx1"/>
                    </a:gs>
                    <a:gs pos="86000">
                      <a:schemeClr val="tx1"/>
                    </a:gs>
                  </a:gsLst>
                  <a:lin ang="5400000" scaled="0"/>
                </a:gradFill>
              </a:rPr>
            </a:br>
            <a:r>
              <a:rPr lang="en-US" sz="2000" dirty="0" smtClean="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1790618" cy="492443"/>
          </a:xfrm>
          <a:prstGeom prst="rect">
            <a:avLst/>
          </a:prstGeom>
        </p:spPr>
        <p:txBody>
          <a:bodyPr wrap="none">
            <a:spAutoFit/>
          </a:bodyPr>
          <a:lstStyle/>
          <a:p>
            <a:r>
              <a:rPr lang="en-US" sz="2600" spc="-100"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Connected Deployment Steps</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 If AD is desired deploy at this stage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so remaining VMs can start domain joined. </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persistent </a:t>
            </a:r>
            <a:r>
              <a:rPr lang="en-US" sz="1800" dirty="0" smtClean="0">
                <a:ln>
                  <a:solidFill>
                    <a:schemeClr val="bg1">
                      <a:alpha val="0"/>
                    </a:schemeClr>
                  </a:solidFill>
                </a:ln>
                <a:solidFill>
                  <a:srgbClr val="595959">
                    <a:alpha val="99000"/>
                  </a:srgbClr>
                </a:solidFill>
              </a:rPr>
              <a:t>VM(s) </a:t>
            </a:r>
            <a:r>
              <a:rPr lang="en-US" sz="1800" dirty="0">
                <a:ln>
                  <a:solidFill>
                    <a:schemeClr val="bg1">
                      <a:alpha val="0"/>
                    </a:schemeClr>
                  </a:solidFill>
                </a:ln>
                <a:solidFill>
                  <a:srgbClr val="595959">
                    <a:alpha val="99000"/>
                  </a:srgbClr>
                </a:solidFill>
              </a:rPr>
              <a:t>by installing software, configuring roles </a:t>
            </a:r>
            <a:r>
              <a:rPr lang="en-US" sz="1800" dirty="0" smtClean="0">
                <a:ln>
                  <a:solidFill>
                    <a:schemeClr val="bg1">
                      <a:alpha val="0"/>
                    </a:schemeClr>
                  </a:solidFill>
                </a:ln>
                <a:solidFill>
                  <a:srgbClr val="595959">
                    <a:alpha val="99000"/>
                  </a:srgbClr>
                </a:solidFill>
              </a:rPr>
              <a:t>etc…</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Testing live can be achieved by using </a:t>
            </a:r>
            <a:r>
              <a:rPr lang="en-US" sz="18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virtual network settings </a:t>
            </a:r>
            <a:r>
              <a:rPr lang="en-US" sz="1800" dirty="0">
                <a:ln>
                  <a:solidFill>
                    <a:schemeClr val="bg1">
                      <a:alpha val="0"/>
                    </a:schemeClr>
                  </a:solidFill>
                </a:ln>
                <a:solidFill>
                  <a:srgbClr val="595959">
                    <a:alpha val="99000"/>
                  </a:srgbClr>
                </a:solidFill>
              </a:rPr>
              <a:t>and other configuration details. Deploy </a:t>
            </a:r>
            <a:r>
              <a:rPr lang="en-US" sz="1800" dirty="0" smtClean="0">
                <a:ln>
                  <a:solidFill>
                    <a:schemeClr val="bg1">
                      <a:alpha val="0"/>
                    </a:schemeClr>
                  </a:solidFill>
                </a:ln>
                <a:solidFill>
                  <a:srgbClr val="595959">
                    <a:alpha val="99000"/>
                  </a:srgbClr>
                </a:solidFill>
              </a:rPr>
              <a:t>to a separate hosted service.</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If previously opened, close public endpoints to lock down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Make</a:t>
            </a:r>
            <a:r>
              <a:rPr lang="en-US" sz="2000" dirty="0" smtClean="0">
                <a:ln>
                  <a:solidFill>
                    <a:schemeClr val="bg1">
                      <a:alpha val="0"/>
                    </a:schemeClr>
                  </a:solidFill>
                </a:ln>
                <a:solidFill>
                  <a:schemeClr val="lt1">
                    <a:alpha val="99000"/>
                  </a:schemeClr>
                </a:solidFill>
              </a:rPr>
              <a:t> Production Ready</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Design</a:t>
            </a:r>
            <a:r>
              <a:rPr lang="en-US" sz="2000" dirty="0" smtClean="0">
                <a:ln>
                  <a:solidFill>
                    <a:schemeClr val="bg1">
                      <a:alpha val="0"/>
                    </a:schemeClr>
                  </a:solidFill>
                </a:ln>
                <a:solidFill>
                  <a:schemeClr val="lt1">
                    <a:alpha val="99000"/>
                  </a:schemeClr>
                </a:solidFill>
              </a:rPr>
              <a:t> 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Define virtual networks and subnets for hosted services to reside in. </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2"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en-US" sz="3200" dirty="0">
                <a:solidFill>
                  <a:schemeClr val="accent2">
                    <a:alpha val="99000"/>
                  </a:schemeClr>
                </a:solidFill>
              </a:rPr>
              <a:t>Strengths</a:t>
            </a:r>
          </a:p>
          <a:p>
            <a:pPr lvl="1"/>
            <a:r>
              <a:rPr lang="en-US" sz="2400" spc="0" dirty="0"/>
              <a:t>Simplicity</a:t>
            </a:r>
          </a:p>
          <a:p>
            <a:pPr lvl="1"/>
            <a:r>
              <a:rPr lang="en-US" sz="2400" spc="0" dirty="0"/>
              <a:t>Connectivity</a:t>
            </a:r>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73866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2400" dirty="0" smtClean="0"/>
              <a:t>Virtual Machine</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en-US" sz="2400" dirty="0">
                <a:gradFill>
                  <a:gsLst>
                    <a:gs pos="0">
                      <a:srgbClr val="595959"/>
                    </a:gs>
                    <a:gs pos="86000">
                      <a:srgbClr val="595959"/>
                    </a:gs>
                  </a:gsLst>
                  <a:lin ang="5400000" scaled="0"/>
                </a:gradFill>
              </a:rPr>
              <a:t>Load Balancer</a:t>
            </a: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984885"/>
          </a:xfrm>
          <a:prstGeom prst="rect">
            <a:avLst/>
          </a:prstGeom>
          <a:noFill/>
        </p:spPr>
        <p:txBody>
          <a:bodyPr wrap="square" lIns="0" tIns="0" rIns="0" bIns="0" rtlCol="0">
            <a:spAutoFit/>
          </a:bodyPr>
          <a:lstStyle/>
          <a:p>
            <a:pPr algn="r"/>
            <a:r>
              <a:rPr lang="en-US" sz="3200" dirty="0" smtClean="0">
                <a:solidFill>
                  <a:schemeClr val="bg1">
                    <a:alpha val="99000"/>
                  </a:schemeClr>
                </a:solidFill>
              </a:rPr>
              <a:t>Cloud </a:t>
            </a:r>
          </a:p>
          <a:p>
            <a:pPr algn="r"/>
            <a:r>
              <a:rPr lang="en-US" sz="3200" dirty="0" smtClean="0">
                <a:solidFill>
                  <a:schemeClr val="bg1">
                    <a:alpha val="99000"/>
                  </a:schemeClr>
                </a:solidFill>
              </a:rPr>
              <a:t>App</a:t>
            </a:r>
          </a:p>
        </p:txBody>
      </p:sp>
      <p:sp>
        <p:nvSpPr>
          <p:cNvPr id="25" name="TextBox 24"/>
          <p:cNvSpPr txBox="1"/>
          <p:nvPr/>
        </p:nvSpPr>
        <p:spPr>
          <a:xfrm>
            <a:off x="519112" y="3257734"/>
            <a:ext cx="3785332" cy="492443"/>
          </a:xfrm>
          <a:prstGeom prst="rect">
            <a:avLst/>
          </a:prstGeom>
          <a:noFill/>
        </p:spPr>
        <p:txBody>
          <a:bodyPr wrap="none" lIns="0" tIns="0" rIns="0" bIns="0" rtlCol="0">
            <a:spAutoFit/>
          </a:bodyPr>
          <a:lstStyle/>
          <a:p>
            <a:r>
              <a:rPr lang="en-US" sz="3200" spc="-100"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smtClean="0">
                <a:solidFill>
                  <a:schemeClr val="accent2">
                    <a:alpha val="99000"/>
                  </a:schemeClr>
                </a:solidFill>
                <a:latin typeface="Segoe UI Light" pitchFamily="34" charset="0"/>
              </a:rPr>
              <a:t>Weaknesses</a:t>
            </a:r>
          </a:p>
          <a:p>
            <a:pPr marL="0" indent="0">
              <a:buNone/>
            </a:pPr>
            <a:r>
              <a:rPr lang="en-US" sz="2400" dirty="0" smtClean="0">
                <a:gradFill>
                  <a:gsLst>
                    <a:gs pos="0">
                      <a:srgbClr val="595959"/>
                    </a:gs>
                    <a:gs pos="86000">
                      <a:srgbClr val="595959"/>
                    </a:gs>
                  </a:gsLst>
                  <a:lin ang="5400000" scaled="0"/>
                </a:gradFill>
              </a:rPr>
              <a:t>Lack </a:t>
            </a:r>
            <a:r>
              <a:rPr lang="en-US" sz="2400" dirty="0">
                <a:gradFill>
                  <a:gsLst>
                    <a:gs pos="0">
                      <a:srgbClr val="595959"/>
                    </a:gs>
                    <a:gs pos="86000">
                      <a:srgbClr val="595959"/>
                    </a:gs>
                  </a:gsLst>
                  <a:lin ang="5400000" scaled="0"/>
                </a:gradFill>
              </a:rPr>
              <a:t>of VIP Swap</a:t>
            </a: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38753472"/>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en-US" sz="2000" dirty="0" smtClean="0">
                          <a:solidFill>
                            <a:schemeClr val="lt1">
                              <a:alpha val="99000"/>
                            </a:schemeClr>
                          </a:solidFill>
                          <a:effectLst/>
                        </a:rPr>
                        <a:t>Category</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a:solidFill>
                            <a:schemeClr val="lt1">
                              <a:alpha val="99000"/>
                            </a:schemeClr>
                          </a:solidFill>
                          <a:effectLst/>
                        </a:rPr>
                        <a:t>Latency </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(Round-Trip)</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Comment</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Network </a:t>
                      </a:r>
                      <a:br>
                        <a:rPr lang="en-US" sz="2000" dirty="0" smtClean="0">
                          <a:solidFill>
                            <a:schemeClr val="lt1">
                              <a:alpha val="99000"/>
                            </a:schemeClr>
                          </a:solidFill>
                          <a:effectLst/>
                        </a:rPr>
                      </a:br>
                      <a:r>
                        <a:rPr lang="en-US" sz="2000" dirty="0" smtClean="0">
                          <a:solidFill>
                            <a:schemeClr val="lt1">
                              <a:alpha val="99000"/>
                            </a:schemeClr>
                          </a:solidFill>
                          <a:effectLst/>
                        </a:rPr>
                        <a:t>Link Details</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within a deployment (or</a:t>
                      </a:r>
                      <a:r>
                        <a:rPr lang="en-US" sz="2000" baseline="0" dirty="0" smtClean="0">
                          <a:solidFill>
                            <a:schemeClr val="tx2">
                              <a:alpha val="99000"/>
                            </a:schemeClr>
                          </a:solidFill>
                          <a:effectLst/>
                        </a:rPr>
                        <a:t> deployment to deployment with VNET)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 does not</a:t>
                      </a:r>
                      <a:r>
                        <a:rPr lang="en-US" sz="2000" baseline="0" dirty="0" smtClean="0">
                          <a:solidFill>
                            <a:schemeClr val="tx2">
                              <a:alpha val="99000"/>
                            </a:schemeClr>
                          </a:solidFill>
                          <a:effectLst/>
                        </a:rPr>
                        <a:t> flow through the LB</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crossing a deployment</a:t>
                      </a:r>
                      <a:r>
                        <a:rPr lang="en-US" sz="2000" baseline="0" dirty="0" smtClean="0">
                          <a:solidFill>
                            <a:schemeClr val="tx2">
                              <a:alpha val="99000"/>
                            </a:schemeClr>
                          </a:solidFill>
                          <a:effectLst/>
                        </a:rPr>
                        <a:t> (same region)</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a:t>
                      </a:r>
                      <a:r>
                        <a:rPr lang="en-US" sz="2000" baseline="0" dirty="0" smtClean="0">
                          <a:solidFill>
                            <a:schemeClr val="tx2">
                              <a:alpha val="99000"/>
                            </a:schemeClr>
                          </a:solidFill>
                          <a:effectLst/>
                        </a:rPr>
                        <a:t> flows </a:t>
                      </a:r>
                      <a:br>
                        <a:rPr lang="en-US" sz="2000" baseline="0" dirty="0" smtClean="0">
                          <a:solidFill>
                            <a:schemeClr val="tx2">
                              <a:alpha val="99000"/>
                            </a:schemeClr>
                          </a:solidFill>
                          <a:effectLst/>
                        </a:rPr>
                      </a:br>
                      <a:r>
                        <a:rPr lang="en-US" sz="2000" baseline="0" dirty="0" smtClean="0">
                          <a:solidFill>
                            <a:schemeClr val="tx2">
                              <a:alpha val="99000"/>
                            </a:schemeClr>
                          </a:solidFill>
                          <a:effectLst/>
                        </a:rPr>
                        <a:t>through the LB</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Tiered Migrations</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Taking Advantage of PaaS</a:t>
            </a:r>
            <a:endParaRPr lang="en-US" dirty="0"/>
          </a:p>
        </p:txBody>
      </p:sp>
      <p:sp>
        <p:nvSpPr>
          <p:cNvPr id="4" name="Text Placeholder 3"/>
          <p:cNvSpPr>
            <a:spLocks noGrp="1"/>
          </p:cNvSpPr>
          <p:nvPr>
            <p:ph type="body" sz="quarter" idx="10"/>
          </p:nvPr>
        </p:nvSpPr>
        <p:spPr>
          <a:xfrm>
            <a:off x="521493" y="1447799"/>
            <a:ext cx="11149013" cy="4961358"/>
          </a:xfrm>
        </p:spPr>
        <p:txBody>
          <a:bodyPr/>
          <a:lstStyle/>
          <a:p>
            <a:r>
              <a:rPr lang="en-US" sz="3200" dirty="0" smtClean="0">
                <a:solidFill>
                  <a:schemeClr val="accent2">
                    <a:alpha val="99000"/>
                  </a:schemeClr>
                </a:solidFill>
              </a:rPr>
              <a:t>Take Advantage Where You Can</a:t>
            </a:r>
          </a:p>
          <a:p>
            <a:pPr lvl="1">
              <a:lnSpc>
                <a:spcPct val="100000"/>
              </a:lnSpc>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3200" dirty="0" smtClean="0">
                <a:solidFill>
                  <a:schemeClr val="accent2">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dirty="0" smtClean="0"/>
              <a:t>Many others</a:t>
            </a:r>
            <a:endParaRPr lang="en-US"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en-US" sz="2400" dirty="0" smtClean="0">
                <a:solidFill>
                  <a:schemeClr val="bg1">
                    <a:alpha val="98000"/>
                  </a:schemeClr>
                </a:solidFill>
              </a:rPr>
              <a:t>Convert Web Apps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Web Roles (optional)</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en-US" sz="2400" dirty="0" smtClean="0">
                <a:solidFill>
                  <a:schemeClr val="bg1">
                    <a:alpha val="98000"/>
                  </a:schemeClr>
                </a:solidFill>
              </a:rPr>
              <a:t>Convert App Logic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Worker </a:t>
            </a:r>
            <a:r>
              <a:rPr lang="en-US" sz="2400" b="1" dirty="0">
                <a:solidFill>
                  <a:schemeClr val="bg1">
                    <a:alpha val="98000"/>
                  </a:schemeClr>
                </a:solidFill>
              </a:rPr>
              <a:t>Roles (optional</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en-US" sz="2400" dirty="0" smtClean="0">
                <a:solidFill>
                  <a:schemeClr val="bg1">
                    <a:alpha val="98000"/>
                  </a:schemeClr>
                </a:solidFill>
              </a:rPr>
              <a:t>Convert Data Tier </a:t>
            </a:r>
            <a:br>
              <a:rPr lang="en-US" sz="2400" dirty="0" smtClean="0">
                <a:solidFill>
                  <a:schemeClr val="bg1">
                    <a:alpha val="98000"/>
                  </a:schemeClr>
                </a:solidFill>
              </a:rPr>
            </a:br>
            <a:r>
              <a:rPr lang="en-US" sz="2400" dirty="0" smtClean="0">
                <a:solidFill>
                  <a:schemeClr val="bg1">
                    <a:alpha val="98000"/>
                  </a:schemeClr>
                </a:solidFill>
              </a:rPr>
              <a:t>to Azure SQL DB</a:t>
            </a:r>
            <a:r>
              <a:rPr lang="en-US" sz="2400" b="1" dirty="0" smtClean="0">
                <a:solidFill>
                  <a:schemeClr val="bg1">
                    <a:alpha val="98000"/>
                  </a:schemeClr>
                </a:solidFill>
              </a:rPr>
              <a:t> </a:t>
            </a:r>
            <a:r>
              <a:rPr lang="en-US" sz="2400" b="1" dirty="0">
                <a:solidFill>
                  <a:schemeClr val="bg1">
                    <a:alpha val="98000"/>
                  </a:schemeClr>
                </a:solidFill>
              </a:rPr>
              <a:t>(optional</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519112" y="1447799"/>
            <a:ext cx="11149013" cy="4455066"/>
          </a:xfrm>
        </p:spPr>
        <p:txBody>
          <a:bodyPr/>
          <a:lstStyle/>
          <a:p>
            <a:r>
              <a:rPr lang="en-US" sz="3200" spc="0" dirty="0" smtClean="0">
                <a:solidFill>
                  <a:schemeClr val="accent2">
                    <a:alpha val="99000"/>
                  </a:schemeClr>
                </a:solidFill>
              </a:rPr>
              <a:t>Connecting </a:t>
            </a:r>
            <a:r>
              <a:rPr lang="en-US" sz="3200" spc="0" dirty="0" err="1" smtClean="0">
                <a:solidFill>
                  <a:schemeClr val="accent2">
                    <a:alpha val="99000"/>
                  </a:schemeClr>
                </a:solidFill>
              </a:rPr>
              <a:t>IaaS</a:t>
            </a:r>
            <a:r>
              <a:rPr lang="en-US" sz="3200" spc="0" dirty="0" smtClean="0">
                <a:solidFill>
                  <a:schemeClr val="accent2">
                    <a:alpha val="99000"/>
                  </a:schemeClr>
                </a:solidFill>
              </a:rPr>
              <a:t> and </a:t>
            </a:r>
            <a:r>
              <a:rPr lang="en-US" sz="3200" spc="0" dirty="0" err="1" smtClean="0">
                <a:solidFill>
                  <a:schemeClr val="accent2">
                    <a:alpha val="99000"/>
                  </a:schemeClr>
                </a:solidFill>
              </a:rPr>
              <a:t>PaaS</a:t>
            </a:r>
            <a:endParaRPr lang="en-US" sz="3200" spc="0" dirty="0" smtClean="0">
              <a:solidFill>
                <a:schemeClr val="accent2">
                  <a:alpha val="99000"/>
                </a:schemeClr>
              </a:solidFill>
            </a:endParaRPr>
          </a:p>
          <a:p>
            <a:pPr lvl="1"/>
            <a:r>
              <a:rPr lang="en-US" sz="2400" spc="0" dirty="0" smtClean="0">
                <a:solidFill>
                  <a:schemeClr val="tx2">
                    <a:alpha val="99000"/>
                  </a:schemeClr>
                </a:solidFill>
              </a:rPr>
              <a:t>Connecting an application hosted in Windows Azure such </a:t>
            </a:r>
            <a:r>
              <a:rPr lang="en-US" sz="2400" spc="0" smtClean="0">
                <a:solidFill>
                  <a:schemeClr val="tx2">
                    <a:alpha val="99000"/>
                  </a:schemeClr>
                </a:solidFill>
              </a:rPr>
              <a:t>as Web Sites </a:t>
            </a:r>
            <a:r>
              <a:rPr lang="en-US" sz="2400" spc="0" dirty="0" smtClean="0">
                <a:solidFill>
                  <a:schemeClr val="tx2">
                    <a:alpha val="99000"/>
                  </a:schemeClr>
                </a:solidFill>
              </a:rPr>
              <a:t>or Web/Worker Roles with a Virtual Machine.</a:t>
            </a:r>
          </a:p>
          <a:p>
            <a:endParaRPr lang="en-US" sz="2000" spc="0" dirty="0">
              <a:solidFill>
                <a:schemeClr val="accent6"/>
              </a:solidFill>
            </a:endParaRPr>
          </a:p>
          <a:p>
            <a:r>
              <a:rPr lang="en-US" sz="3200" spc="0" dirty="0" smtClean="0">
                <a:solidFill>
                  <a:schemeClr val="accent2">
                    <a:alpha val="99000"/>
                  </a:schemeClr>
                </a:solidFill>
              </a:rPr>
              <a:t>Unblocks Building Applications with Dependencies</a:t>
            </a:r>
          </a:p>
          <a:p>
            <a:pPr lvl="1"/>
            <a:r>
              <a:rPr lang="en-US" sz="2400" spc="0" dirty="0" smtClean="0">
                <a:solidFill>
                  <a:schemeClr val="tx2">
                    <a:alpha val="99000"/>
                  </a:schemeClr>
                </a:solidFill>
              </a:rPr>
              <a:t>Dependencies such as Active Directory, SharePoint, SQL Server, Linux, Mongo DB, COM+, MSMQ etc…</a:t>
            </a:r>
          </a:p>
          <a:p>
            <a:endParaRPr lang="en-US" sz="2000" spc="0" dirty="0" smtClean="0">
              <a:solidFill>
                <a:schemeClr val="accent6"/>
              </a:solidFill>
            </a:endParaRPr>
          </a:p>
          <a:p>
            <a:r>
              <a:rPr lang="en-US" sz="3200" spc="0" dirty="0" smtClean="0">
                <a:solidFill>
                  <a:schemeClr val="accent2">
                    <a:alpha val="99000"/>
                  </a:schemeClr>
                </a:solidFill>
              </a:rPr>
              <a:t>Migration On-Ramp for Existing Applications</a:t>
            </a:r>
          </a:p>
          <a:p>
            <a:pPr lvl="1"/>
            <a:r>
              <a:rPr lang="en-US" sz="2400" spc="0" dirty="0" smtClean="0">
                <a:solidFill>
                  <a:schemeClr val="tx2">
                    <a:alpha val="99000"/>
                  </a:schemeClr>
                </a:solidFill>
              </a:rPr>
              <a:t>Migrate application from on-premises take advantage of </a:t>
            </a:r>
            <a:r>
              <a:rPr lang="en-US" sz="2400" spc="0" dirty="0" err="1" smtClean="0">
                <a:solidFill>
                  <a:schemeClr val="tx2">
                    <a:alpha val="99000"/>
                  </a:schemeClr>
                </a:solidFill>
              </a:rPr>
              <a:t>PaaS</a:t>
            </a:r>
            <a:r>
              <a:rPr lang="en-US" sz="2400" spc="0" dirty="0" smtClean="0">
                <a:solidFill>
                  <a:schemeClr val="tx2">
                    <a:alpha val="99000"/>
                  </a:schemeClr>
                </a:solidFill>
              </a:rPr>
              <a:t> efficiencies without blockers on dependencies.</a:t>
            </a:r>
            <a:endParaRPr lang="en-US"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en-US" dirty="0" smtClean="0"/>
              <a:t> and </a:t>
            </a:r>
            <a:r>
              <a:rPr lang="en-US" dirty="0" err="1" smtClean="0"/>
              <a:t>PaaS</a:t>
            </a:r>
            <a:endParaRPr lang="en-US" dirty="0" smtClean="0"/>
          </a:p>
          <a:p>
            <a:r>
              <a:rPr lang="en-US" dirty="0" smtClean="0"/>
              <a:t>Application Patterns</a:t>
            </a:r>
          </a:p>
          <a:p>
            <a:r>
              <a:rPr lang="en-US" dirty="0" smtClean="0"/>
              <a:t>Mixed Apps as a Migration Path</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519112" y="1447799"/>
            <a:ext cx="11149013" cy="3942618"/>
          </a:xfrm>
        </p:spPr>
        <p:txBody>
          <a:bodyPr/>
          <a:lstStyle/>
          <a:p>
            <a:r>
              <a:rPr lang="en-US" spc="0" dirty="0" smtClean="0">
                <a:solidFill>
                  <a:schemeClr val="accent2">
                    <a:alpha val="99000"/>
                  </a:schemeClr>
                </a:solidFill>
              </a:rPr>
              <a:t>What Value does this Provide? </a:t>
            </a:r>
          </a:p>
          <a:p>
            <a:pPr lvl="1"/>
            <a:r>
              <a:rPr lang="en-US" sz="2400" spc="0" dirty="0" smtClean="0"/>
              <a:t>Unblocks Development or Migration of new applications that have dependencies on resources that require virtual machines such as Active Directory, </a:t>
            </a:r>
            <a:r>
              <a:rPr lang="en-US" sz="2400" spc="0" dirty="0" err="1" smtClean="0"/>
              <a:t>MongoDB</a:t>
            </a:r>
            <a:r>
              <a:rPr lang="en-US" sz="2400" spc="0" dirty="0" smtClean="0"/>
              <a:t>, MySQL, SharePoint, SQL Server, COM+, MSMQ etc…</a:t>
            </a:r>
            <a:r>
              <a:rPr lang="en-US" spc="0" dirty="0" smtClean="0"/>
              <a:t/>
            </a:r>
            <a:br>
              <a:rPr lang="en-US" spc="0" dirty="0" smtClean="0"/>
            </a:br>
            <a:endParaRPr lang="en-US" spc="0" dirty="0" smtClean="0"/>
          </a:p>
          <a:p>
            <a:r>
              <a:rPr lang="en-US" spc="0" dirty="0" smtClean="0">
                <a:solidFill>
                  <a:schemeClr val="accent2">
                    <a:alpha val="99000"/>
                  </a:schemeClr>
                </a:solidFill>
              </a:rPr>
              <a:t>Migration On-Ramp for Existing Applications</a:t>
            </a:r>
          </a:p>
          <a:p>
            <a:pPr lvl="1"/>
            <a:r>
              <a:rPr lang="en-US" sz="2400" spc="0" dirty="0" smtClean="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2400" spc="0" dirty="0" err="1" smtClean="0"/>
              <a:t>PaaS</a:t>
            </a:r>
            <a:r>
              <a:rPr lang="en-US" sz="2400" spc="0" dirty="0" smtClean="0"/>
              <a:t> roles alongside </a:t>
            </a:r>
            <a:r>
              <a:rPr lang="en-US" sz="2400" spc="0" dirty="0" err="1" smtClean="0"/>
              <a:t>IaaS</a:t>
            </a:r>
            <a:r>
              <a:rPr lang="en-US" sz="2400" spc="0" dirty="0" smtClean="0"/>
              <a:t> roles.</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latin typeface="Segoe UI Light" pitchFamily="34" charset="0"/>
              </a:rPr>
              <a:t>Cloud Service</a:t>
            </a: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Service Model </a:t>
            </a:r>
            <a:br>
              <a:rPr lang="en-US" dirty="0" smtClean="0"/>
            </a:br>
            <a:r>
              <a:rPr lang="en-US" sz="2400" dirty="0" smtClean="0">
                <a:solidFill>
                  <a:schemeClr val="accent2">
                    <a:alpha val="99000"/>
                  </a:schemeClr>
                </a:solidFill>
              </a:rPr>
              <a:t>Example cloud service configuration with a single web role and a single worker role</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086061" y="1695450"/>
            <a:ext cx="5564383" cy="424423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519112" y="228600"/>
            <a:ext cx="11149013" cy="1024896"/>
          </a:xfrm>
        </p:spPr>
        <p:txBody>
          <a:bodyPr/>
          <a:lstStyle/>
          <a:p>
            <a:r>
              <a:rPr lang="en-US" sz="4800" dirty="0" smtClean="0"/>
              <a:t>Mixing Virtual Machines and Stateless Roles</a:t>
            </a:r>
            <a:br>
              <a:rPr lang="en-US" sz="4800" dirty="0" smtClean="0"/>
            </a:br>
            <a:r>
              <a:rPr lang="en-US" sz="2400" dirty="0" smtClean="0">
                <a:solidFill>
                  <a:schemeClr val="accent2">
                    <a:alpha val="99000"/>
                  </a:schemeClr>
                </a:solidFill>
              </a:rPr>
              <a:t>Multiple cloud services with stateless and virtual machines</a:t>
            </a:r>
            <a:endParaRPr lang="en-US" sz="2400" dirty="0">
              <a:solidFill>
                <a:schemeClr val="accent2">
                  <a:alpha val="99000"/>
                </a:schemeClr>
              </a:solidFill>
            </a:endParaRPr>
          </a:p>
        </p:txBody>
      </p:sp>
      <p:sp>
        <p:nvSpPr>
          <p:cNvPr id="7" name="Rectangle 6"/>
          <p:cNvSpPr/>
          <p:nvPr>
            <p:custDataLst>
              <p:tags r:id="rId3"/>
            </p:custDataLst>
          </p:nvPr>
        </p:nvSpPr>
        <p:spPr bwMode="auto">
          <a:xfrm>
            <a:off x="519113" y="1695450"/>
            <a:ext cx="5568479" cy="42535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latin typeface="Segoe UI Light" pitchFamily="34" charset="0"/>
              </a:rPr>
              <a:t>Cloud Service 1</a:t>
            </a:r>
          </a:p>
        </p:txBody>
      </p:sp>
      <p:grpSp>
        <p:nvGrpSpPr>
          <p:cNvPr id="21" name="Group 20"/>
          <p:cNvGrpSpPr/>
          <p:nvPr/>
        </p:nvGrpSpPr>
        <p:grpSpPr>
          <a:xfrm>
            <a:off x="651396"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6809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89047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0704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a:t>
            </a:r>
            <a:r>
              <a:rPr lang="en-US" sz="2400" dirty="0" smtClean="0">
                <a:ln>
                  <a:solidFill>
                    <a:schemeClr val="bg1">
                      <a:alpha val="0"/>
                    </a:schemeClr>
                  </a:solidFill>
                </a:ln>
                <a:gradFill>
                  <a:gsLst>
                    <a:gs pos="0">
                      <a:srgbClr val="FFFFFF"/>
                    </a:gs>
                    <a:gs pos="100000">
                      <a:srgbClr val="FFFFFF"/>
                    </a:gs>
                  </a:gsLst>
                  <a:lin ang="5400000" scaled="0"/>
                </a:gradFill>
              </a:rPr>
              <a:t>Machine</a:t>
            </a: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42" name="Rectangle 41"/>
          <p:cNvSpPr/>
          <p:nvPr>
            <p:custDataLst>
              <p:tags r:id="rId7"/>
            </p:custDataLst>
          </p:nvPr>
        </p:nvSpPr>
        <p:spPr bwMode="auto">
          <a:xfrm>
            <a:off x="962942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90348"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Application Patterns</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en-US" sz="4800" dirty="0"/>
              <a:t>Connecting Cloud </a:t>
            </a:r>
            <a:r>
              <a:rPr lang="en-US" sz="4800" dirty="0" smtClean="0"/>
              <a:t>Services via </a:t>
            </a:r>
            <a:r>
              <a:rPr lang="en-US" sz="4800" dirty="0"/>
              <a:t>VIPs</a:t>
            </a:r>
          </a:p>
        </p:txBody>
      </p:sp>
      <p:sp>
        <p:nvSpPr>
          <p:cNvPr id="28" name="Content Placeholder 2"/>
          <p:cNvSpPr>
            <a:spLocks noGrp="1"/>
          </p:cNvSpPr>
          <p:nvPr>
            <p:ph type="body" sz="quarter" idx="10"/>
          </p:nvPr>
        </p:nvSpPr>
        <p:spPr>
          <a:xfrm>
            <a:off x="519113" y="1447799"/>
            <a:ext cx="5159444" cy="3217804"/>
          </a:xfrm>
        </p:spPr>
        <p:txBody>
          <a:bodyPr/>
          <a:lstStyle/>
          <a:p>
            <a:pPr marL="0"/>
            <a:r>
              <a:rPr lang="en-US" sz="3200" dirty="0">
                <a:solidFill>
                  <a:schemeClr val="accent2">
                    <a:alpha val="99000"/>
                  </a:schemeClr>
                </a:solidFill>
              </a:rPr>
              <a:t>Strengths</a:t>
            </a:r>
          </a:p>
          <a:p>
            <a:pPr lvl="1"/>
            <a:r>
              <a:rPr lang="en-US" sz="2400" spc="0" dirty="0"/>
              <a:t>Simplicity</a:t>
            </a:r>
          </a:p>
          <a:p>
            <a:pPr lvl="1"/>
            <a:r>
              <a:rPr lang="en-US" sz="2400" spc="0" dirty="0"/>
              <a:t>Tenant Autonomy</a:t>
            </a:r>
          </a:p>
          <a:p>
            <a:pPr lvl="1"/>
            <a:r>
              <a:rPr lang="en-US" sz="2400" spc="0" dirty="0"/>
              <a:t>VIP Swap (stateless roles)</a:t>
            </a:r>
          </a:p>
          <a:p>
            <a:pPr lvl="1"/>
            <a:r>
              <a:rPr lang="en-US" sz="2400" spc="0" dirty="0"/>
              <a:t>Easy Local </a:t>
            </a:r>
            <a:r>
              <a:rPr lang="en-US" sz="2400" spc="0" dirty="0" err="1"/>
              <a:t>Dev</a:t>
            </a:r>
            <a:r>
              <a:rPr lang="en-US" sz="2400" spc="0" dirty="0"/>
              <a:t>/Test</a:t>
            </a:r>
          </a:p>
          <a:p>
            <a:pPr lvl="1"/>
            <a:r>
              <a:rPr lang="en-US" sz="2400" spc="0" dirty="0"/>
              <a:t>Persistent Service is </a:t>
            </a:r>
            <a:br>
              <a:rPr lang="en-US" sz="2400" spc="0" dirty="0"/>
            </a:br>
            <a:r>
              <a:rPr lang="en-US" sz="2400" spc="0" dirty="0"/>
              <a:t>Easily Accessible </a:t>
            </a:r>
            <a:br>
              <a:rPr lang="en-US" sz="2400" spc="0" dirty="0"/>
            </a:br>
            <a:r>
              <a:rPr lang="en-US" sz="2400" spc="0" dirty="0"/>
              <a:t>(even from other services!)</a:t>
            </a:r>
          </a:p>
          <a:p>
            <a:pPr lvl="1"/>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0" indent="0">
              <a:buNone/>
            </a:pPr>
            <a:r>
              <a:rPr lang="en-US" sz="2400" dirty="0">
                <a:gradFill>
                  <a:gsLst>
                    <a:gs pos="0">
                      <a:srgbClr val="595959"/>
                    </a:gs>
                    <a:gs pos="86000">
                      <a:srgbClr val="595959"/>
                    </a:gs>
                  </a:gsLst>
                  <a:lin ang="5400000" scaled="0"/>
                </a:gradFill>
              </a:rPr>
              <a:t>Higher Latency</a:t>
            </a:r>
            <a:br>
              <a:rPr lang="en-US" sz="2400" dirty="0">
                <a:gradFill>
                  <a:gsLst>
                    <a:gs pos="0">
                      <a:srgbClr val="595959"/>
                    </a:gs>
                    <a:gs pos="86000">
                      <a:srgbClr val="595959"/>
                    </a:gs>
                  </a:gsLst>
                  <a:lin ang="5400000" scaled="0"/>
                </a:gradFill>
              </a:rPr>
            </a:br>
            <a:r>
              <a:rPr lang="en-US" sz="2400" dirty="0">
                <a:gradFill>
                  <a:gsLst>
                    <a:gs pos="0">
                      <a:srgbClr val="595959"/>
                    </a:gs>
                    <a:gs pos="86000">
                      <a:srgbClr val="595959"/>
                    </a:gs>
                  </a:gsLst>
                  <a:lin ang="5400000" scaled="0"/>
                </a:gradFill>
              </a:rPr>
              <a:t>Less Secure</a:t>
            </a:r>
          </a:p>
          <a:p>
            <a:pPr marL="0" indent="0">
              <a:buNone/>
            </a:pPr>
            <a:r>
              <a:rPr lang="en-US" sz="24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1</a:t>
            </a:r>
          </a:p>
        </p:txBody>
      </p:sp>
      <p:sp>
        <p:nvSpPr>
          <p:cNvPr id="54" name="TextBox 53"/>
          <p:cNvSpPr txBox="1"/>
          <p:nvPr/>
        </p:nvSpPr>
        <p:spPr>
          <a:xfrm>
            <a:off x="10415320" y="4503687"/>
            <a:ext cx="1077379"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Deployment Steps (VIP Connectivity)</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a:t>
            </a:r>
            <a:r>
              <a:rPr lang="en-US" sz="1800" dirty="0" smtClean="0">
                <a:ln>
                  <a:solidFill>
                    <a:schemeClr val="bg1">
                      <a:alpha val="0"/>
                    </a:schemeClr>
                  </a:solidFill>
                </a:ln>
                <a:solidFill>
                  <a:srgbClr val="595959">
                    <a:alpha val="99000"/>
                  </a:srgbClr>
                </a:solidFill>
              </a:rPr>
              <a:t>virtual machine(s) by </a:t>
            </a:r>
            <a:r>
              <a:rPr lang="en-US" sz="1800" dirty="0">
                <a:ln>
                  <a:solidFill>
                    <a:schemeClr val="bg1">
                      <a:alpha val="0"/>
                    </a:schemeClr>
                  </a:solidFill>
                </a:ln>
                <a:solidFill>
                  <a:srgbClr val="595959">
                    <a:alpha val="99000"/>
                  </a:srgbClr>
                </a:solidFill>
              </a:rPr>
              <a:t>installing software, configuring roles </a:t>
            </a:r>
            <a:r>
              <a:rPr lang="en-US" sz="1800" dirty="0" smtClean="0">
                <a:ln>
                  <a:solidFill>
                    <a:schemeClr val="bg1">
                      <a:alpha val="0"/>
                    </a:schemeClr>
                  </a:solidFill>
                </a:ln>
                <a:solidFill>
                  <a:srgbClr val="595959">
                    <a:alpha val="99000"/>
                  </a:srgbClr>
                </a:solidFill>
              </a:rPr>
              <a:t>etc. </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Testing live can be achieved by using </a:t>
            </a:r>
            <a:r>
              <a:rPr lang="en-US" sz="1800" dirty="0">
                <a:ln>
                  <a:solidFill>
                    <a:schemeClr val="bg1">
                      <a:alpha val="0"/>
                    </a:schemeClr>
                  </a:solidFill>
                </a:ln>
                <a:solidFill>
                  <a:srgbClr val="595959">
                    <a:alpha val="99000"/>
                  </a:srgbClr>
                </a:solidFill>
              </a:rPr>
              <a:t>public </a:t>
            </a:r>
            <a:r>
              <a:rPr lang="en-US" sz="1800" dirty="0" smtClean="0">
                <a:ln>
                  <a:solidFill>
                    <a:schemeClr val="bg1">
                      <a:alpha val="0"/>
                    </a:schemeClr>
                  </a:solidFill>
                </a:ln>
                <a:solidFill>
                  <a:srgbClr val="595959">
                    <a:alpha val="99000"/>
                  </a:srgbClr>
                </a:solidFill>
              </a:rPr>
              <a:t>endpoints.</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and </a:t>
            </a:r>
            <a:r>
              <a:rPr lang="en-US" sz="1800" dirty="0">
                <a:ln>
                  <a:solidFill>
                    <a:schemeClr val="bg1">
                      <a:alpha val="0"/>
                    </a:schemeClr>
                  </a:solidFill>
                </a:ln>
                <a:solidFill>
                  <a:srgbClr val="595959">
                    <a:alpha val="99000"/>
                  </a:srgbClr>
                </a:solidFill>
              </a:rPr>
              <a:t>other configuration details. </a:t>
            </a:r>
            <a:r>
              <a:rPr lang="en-US" sz="1800" dirty="0" smtClean="0">
                <a:ln>
                  <a:solidFill>
                    <a:schemeClr val="bg1">
                      <a:alpha val="0"/>
                    </a:schemeClr>
                  </a:solidFill>
                </a:ln>
                <a:solidFill>
                  <a:srgbClr val="595959">
                    <a:alpha val="99000"/>
                  </a:srgbClr>
                </a:solidFill>
              </a:rP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Deploy to a separate hosted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Configure</a:t>
            </a:r>
            <a:r>
              <a:rPr lang="en-US" sz="2000" dirty="0" smtClean="0">
                <a:ln>
                  <a:solidFill>
                    <a:schemeClr val="bg1">
                      <a:alpha val="0"/>
                    </a:schemeClr>
                  </a:solidFill>
                </a:ln>
                <a:solidFill>
                  <a:schemeClr val="lt1">
                    <a:alpha val="99000"/>
                  </a:schemeClr>
                </a:solidFill>
              </a:rPr>
              <a:t> Endpoints</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Configure public endpoints to virtual machine services.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ACL with firewall as appropriate.</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Connecting Cloud Services with VNET</a:t>
            </a:r>
          </a:p>
        </p:txBody>
      </p:sp>
      <p:sp>
        <p:nvSpPr>
          <p:cNvPr id="34" name="Content Placeholder 2"/>
          <p:cNvSpPr>
            <a:spLocks noGrp="1"/>
          </p:cNvSpPr>
          <p:nvPr>
            <p:ph type="body" sz="quarter" idx="10"/>
          </p:nvPr>
        </p:nvSpPr>
        <p:spPr>
          <a:xfrm>
            <a:off x="519113" y="1447799"/>
            <a:ext cx="11149013" cy="2220608"/>
          </a:xfrm>
        </p:spPr>
        <p:txBody>
          <a:bodyPr/>
          <a:lstStyle/>
          <a:p>
            <a:r>
              <a:rPr lang="en-US" sz="3200" dirty="0">
                <a:solidFill>
                  <a:schemeClr val="accent2">
                    <a:alpha val="99000"/>
                  </a:schemeClr>
                </a:solidFill>
              </a:rPr>
              <a:t>Strengths</a:t>
            </a:r>
          </a:p>
          <a:p>
            <a:pPr lvl="1"/>
            <a:r>
              <a:rPr lang="en-US" sz="2400" spc="0" dirty="0"/>
              <a:t>More Secure</a:t>
            </a:r>
          </a:p>
          <a:p>
            <a:pPr lvl="1"/>
            <a:r>
              <a:rPr lang="en-US" sz="2400" spc="0" dirty="0"/>
              <a:t>Low Latency</a:t>
            </a:r>
          </a:p>
          <a:p>
            <a:pPr lvl="1"/>
            <a:r>
              <a:rPr lang="en-US" sz="2400" spc="0" dirty="0"/>
              <a:t>Cloud App Autonomy</a:t>
            </a:r>
          </a:p>
          <a:p>
            <a:pPr lvl="1"/>
            <a:r>
              <a:rPr lang="en-US" sz="2400" spc="0" dirty="0"/>
              <a:t>VIP Swap (stateless roles)</a:t>
            </a:r>
          </a:p>
          <a:p>
            <a:pPr lvl="1"/>
            <a:r>
              <a:rPr lang="en-US" sz="2400" spc="0" dirty="0"/>
              <a:t>Advanced Connectivity Requirements</a:t>
            </a:r>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65085" indent="0">
              <a:buNone/>
            </a:pPr>
            <a:r>
              <a:rPr lang="en-US" sz="2400" dirty="0">
                <a:gradFill>
                  <a:gsLst>
                    <a:gs pos="0">
                      <a:srgbClr val="595959"/>
                    </a:gs>
                    <a:gs pos="86000">
                      <a:srgbClr val="595959"/>
                    </a:gs>
                  </a:gsLst>
                  <a:lin ang="5400000" scaled="0"/>
                </a:gradFill>
              </a:rPr>
              <a:t>VNET Complexity</a:t>
            </a:r>
          </a:p>
          <a:p>
            <a:pPr marL="65085" indent="0">
              <a:buNone/>
            </a:pPr>
            <a:r>
              <a:rPr lang="en-US" sz="2400" dirty="0">
                <a:gradFill>
                  <a:gsLst>
                    <a:gs pos="0">
                      <a:srgbClr val="595959"/>
                    </a:gs>
                    <a:gs pos="86000">
                      <a:srgbClr val="595959"/>
                    </a:gs>
                  </a:gsLst>
                  <a:lin ang="5400000" scaled="0"/>
                </a:gradFill>
              </a:rPr>
              <a:t>No </a:t>
            </a:r>
            <a:r>
              <a:rPr lang="en-US" sz="2400" dirty="0" err="1">
                <a:gradFill>
                  <a:gsLst>
                    <a:gs pos="0">
                      <a:srgbClr val="595959"/>
                    </a:gs>
                    <a:gs pos="86000">
                      <a:srgbClr val="595959"/>
                    </a:gs>
                  </a:gsLst>
                  <a:lin ang="5400000" scaled="0"/>
                </a:gradFill>
              </a:rPr>
              <a:t>iDNS</a:t>
            </a:r>
            <a:r>
              <a:rPr lang="en-US" sz="2400" dirty="0">
                <a:gradFill>
                  <a:gsLst>
                    <a:gs pos="0">
                      <a:srgbClr val="595959"/>
                    </a:gs>
                    <a:gs pos="86000">
                      <a:srgbClr val="595959"/>
                    </a:gs>
                  </a:gsLst>
                  <a:lin ang="5400000" scaled="0"/>
                </a:gradFill>
              </a:rPr>
              <a:t> – use BYOD</a:t>
            </a: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en-US" sz="1500" dirty="0">
                <a:solidFill>
                  <a:schemeClr val="tx2">
                    <a:alpha val="99000"/>
                  </a:schemeClr>
                </a:solidFill>
              </a:rPr>
              <a:t>Direct Access </a:t>
            </a:r>
            <a:br>
              <a:rPr lang="en-US" sz="1500" dirty="0">
                <a:solidFill>
                  <a:schemeClr val="tx2">
                    <a:alpha val="99000"/>
                  </a:schemeClr>
                </a:solidFill>
              </a:rPr>
            </a:br>
            <a:r>
              <a:rPr lang="en-US" sz="1500" dirty="0">
                <a:solidFill>
                  <a:schemeClr val="tx2">
                    <a:alpha val="99000"/>
                  </a:schemeClr>
                </a:solidFill>
              </a:rPr>
              <a:t>via VNET</a:t>
            </a: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11" name="TextBox 110"/>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E9338C-4915-454C-B9E2-ECE68464D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2C78DC18-E11C-48FF-BE94-9EC696D82DA9}">
  <ds:schemaRefs>
    <ds:schemaRef ds:uri="http://purl.org/dc/terms/"/>
    <ds:schemaRef ds:uri="http://schemas.microsoft.com/office/2006/documentManagement/types"/>
    <ds:schemaRef ds:uri="http://www.w3.org/XML/1998/namespace"/>
    <ds:schemaRef ds:uri="http://schemas.microsoft.com/office/infopath/2007/PartnerControls"/>
    <ds:schemaRef ds:uri="f847e7ad-bfae-49c8-aedd-39ec05321f40"/>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BUILD_Template BLUE Final</Template>
  <TotalTime>24797</TotalTime>
  <Words>721</Words>
  <Application>Microsoft Office PowerPoint</Application>
  <PresentationFormat>Custom</PresentationFormat>
  <Paragraphs>248</Paragraphs>
  <Slides>19</Slides>
  <Notes>3</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MS1444_Windows Azure Template 16x9_r08a</vt:lpstr>
      <vt:lpstr>3_White with Consolas font for code slides</vt:lpstr>
      <vt:lpstr>Building Apps with IaaS and PaaS</vt:lpstr>
      <vt:lpstr>Agenda</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PowerPoint Presentation</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PowerPoint Presentation</vt:lpstr>
      <vt:lpstr>Taking Advantage of PaaS</vt:lpstr>
      <vt:lpstr>Horizontal Migration</vt:lpstr>
      <vt:lpstr>Wrap Up</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dc:subject>
  <dc:creator>Michael Washam</dc:creator>
  <cp:keywords>Developers, IT Pros, TDMs, Technical Decision Makers, PDC, Build, Developer Conference, ISVs, Programmers, Partners</cp:keywords>
  <dc:description>Template: Sam Moore, Silver Fox Productions, Inc._x000d_
Formatting:_x000d_
Event Date: September 13th–16th_x000d_
Event Location: Anaheim, CA_x000d_
Audience Type: External Developers, Programmers</dc:description>
  <cp:lastModifiedBy>Michael Washam</cp:lastModifiedBy>
  <cp:revision>585</cp:revision>
  <cp:lastPrinted>2010-05-11T05:02:34Z</cp:lastPrinted>
  <dcterms:created xsi:type="dcterms:W3CDTF">2011-08-22T22:34:00Z</dcterms:created>
  <dcterms:modified xsi:type="dcterms:W3CDTF">2012-05-19T22:34:34Z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