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58000" cy="91440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3487" autoAdjust="0"/>
  </p:normalViewPr>
  <p:slideViewPr>
    <p:cSldViewPr snapToGrid="0" snapToObjects="1">
      <p:cViewPr varScale="1">
        <p:scale>
          <a:sx n="89" d="100"/>
          <a:sy n="89" d="100"/>
        </p:scale>
        <p:origin x="-1434" y="-9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6/7/2012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a multi-</a:t>
            </a:r>
            <a:r>
              <a:rPr lang="en-US" sz="1200" kern="1200" dirty="0" err="1" smtClean="0">
                <a:solidFill>
                  <a:schemeClr val="tx1"/>
                </a:solidFill>
                <a:effectLst/>
                <a:latin typeface="+mn-lt"/>
                <a:ea typeface="+mn-ea"/>
                <a:cs typeface="+mn-cs"/>
              </a:rPr>
              <a:t>vm</a:t>
            </a:r>
            <a:r>
              <a:rPr lang="en-US" sz="1200" kern="1200" dirty="0" smtClean="0">
                <a:solidFill>
                  <a:schemeClr val="tx1"/>
                </a:solidFill>
                <a:effectLst/>
                <a:latin typeface="+mn-lt"/>
                <a:ea typeface="+mn-ea"/>
                <a:cs typeface="+mn-cs"/>
              </a:rPr>
              <a:t> web farm </a:t>
            </a:r>
          </a:p>
          <a:p>
            <a:pPr lvl="1"/>
            <a:r>
              <a:rPr lang="en-US" sz="1200" kern="1200" dirty="0" smtClean="0">
                <a:solidFill>
                  <a:schemeClr val="tx1"/>
                </a:solidFill>
                <a:effectLst/>
                <a:latin typeface="+mn-lt"/>
                <a:ea typeface="+mn-ea"/>
                <a:cs typeface="+mn-cs"/>
              </a:rPr>
              <a:t>2-Web Servers</a:t>
            </a:r>
          </a:p>
          <a:p>
            <a:pPr lvl="1"/>
            <a:r>
              <a:rPr lang="en-US" sz="1200" kern="1200" dirty="0" smtClean="0">
                <a:solidFill>
                  <a:schemeClr val="tx1"/>
                </a:solidFill>
                <a:effectLst/>
                <a:latin typeface="+mn-lt"/>
                <a:ea typeface="+mn-ea"/>
                <a:cs typeface="+mn-cs"/>
              </a:rPr>
              <a:t>2-SQL Servers (mirrored)</a:t>
            </a:r>
          </a:p>
          <a:p>
            <a:pPr lvl="0"/>
            <a:r>
              <a:rPr lang="en-US" sz="1200" kern="1200" dirty="0" smtClean="0">
                <a:solidFill>
                  <a:schemeClr val="tx1"/>
                </a:solidFill>
                <a:effectLst/>
                <a:latin typeface="+mn-lt"/>
                <a:ea typeface="+mn-ea"/>
                <a:cs typeface="+mn-cs"/>
              </a:rPr>
              <a:t>Configure Availability Sets </a:t>
            </a:r>
          </a:p>
          <a:p>
            <a:pPr lvl="1"/>
            <a:r>
              <a:rPr lang="en-US" sz="1200" kern="1200" dirty="0" smtClean="0">
                <a:solidFill>
                  <a:schemeClr val="tx1"/>
                </a:solidFill>
                <a:effectLst/>
                <a:latin typeface="+mn-lt"/>
                <a:ea typeface="+mn-ea"/>
                <a:cs typeface="+mn-cs"/>
              </a:rPr>
              <a:t>Show Upgrade and Fault Domains in PS</a:t>
            </a:r>
          </a:p>
          <a:p>
            <a:pPr lvl="1"/>
            <a:r>
              <a:rPr lang="en-US" sz="1200" kern="1200" dirty="0" smtClean="0">
                <a:solidFill>
                  <a:schemeClr val="tx1"/>
                </a:solidFill>
                <a:effectLst/>
                <a:latin typeface="+mn-lt"/>
                <a:ea typeface="+mn-ea"/>
                <a:cs typeface="+mn-cs"/>
              </a:rPr>
              <a:t>Configure Load Balancing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Deploy a web role that has direct communication with a SQL Server in a VM</a:t>
            </a:r>
          </a:p>
          <a:p>
            <a:pPr lvl="0"/>
            <a:r>
              <a:rPr lang="en-US" sz="1200" kern="1200" dirty="0" smtClean="0">
                <a:solidFill>
                  <a:schemeClr val="tx1"/>
                </a:solidFill>
                <a:effectLst/>
                <a:latin typeface="+mn-lt"/>
                <a:ea typeface="+mn-ea"/>
                <a:cs typeface="+mn-cs"/>
              </a:rPr>
              <a:t>Two cloud services</a:t>
            </a:r>
          </a:p>
          <a:p>
            <a:pPr lvl="0"/>
            <a:r>
              <a:rPr lang="en-US" sz="1200" kern="1200" dirty="0" smtClean="0">
                <a:solidFill>
                  <a:schemeClr val="tx1"/>
                </a:solidFill>
                <a:effectLst/>
                <a:latin typeface="+mn-lt"/>
                <a:ea typeface="+mn-ea"/>
                <a:cs typeface="+mn-cs"/>
              </a:rPr>
              <a:t>Configuration</a:t>
            </a:r>
          </a:p>
          <a:p>
            <a:pPr lvl="1"/>
            <a:r>
              <a:rPr lang="en-US" sz="1200" kern="1200" dirty="0" smtClean="0">
                <a:solidFill>
                  <a:schemeClr val="tx1"/>
                </a:solidFill>
                <a:effectLst/>
                <a:latin typeface="+mn-lt"/>
                <a:ea typeface="+mn-ea"/>
                <a:cs typeface="+mn-cs"/>
              </a:rPr>
              <a:t>Simple VNET</a:t>
            </a:r>
          </a:p>
          <a:p>
            <a:pPr lvl="1"/>
            <a:r>
              <a:rPr lang="en-US" sz="1200" kern="1200" dirty="0" smtClean="0">
                <a:solidFill>
                  <a:schemeClr val="tx1"/>
                </a:solidFill>
                <a:effectLst/>
                <a:latin typeface="+mn-lt"/>
                <a:ea typeface="+mn-ea"/>
                <a:cs typeface="+mn-cs"/>
              </a:rPr>
              <a:t>SQL Server in Cloud Service 1</a:t>
            </a:r>
          </a:p>
          <a:p>
            <a:pPr lvl="1"/>
            <a:r>
              <a:rPr lang="en-US" sz="1200" kern="1200" dirty="0" err="1" smtClean="0">
                <a:solidFill>
                  <a:schemeClr val="tx1"/>
                </a:solidFill>
                <a:effectLst/>
                <a:latin typeface="+mn-lt"/>
                <a:ea typeface="+mn-ea"/>
                <a:cs typeface="+mn-cs"/>
              </a:rPr>
              <a:t>PaaS</a:t>
            </a:r>
            <a:r>
              <a:rPr lang="en-US" sz="1200" kern="1200" dirty="0" smtClean="0">
                <a:solidFill>
                  <a:schemeClr val="tx1"/>
                </a:solidFill>
                <a:effectLst/>
                <a:latin typeface="+mn-lt"/>
                <a:ea typeface="+mn-ea"/>
                <a:cs typeface="+mn-cs"/>
              </a:rPr>
              <a:t> app in Cloud Service 2 </a:t>
            </a:r>
          </a:p>
          <a:p>
            <a:pPr lvl="0"/>
            <a:r>
              <a:rPr lang="en-US" sz="1200" kern="1200" dirty="0" smtClean="0">
                <a:solidFill>
                  <a:schemeClr val="tx1"/>
                </a:solidFill>
                <a:effectLst/>
                <a:latin typeface="+mn-lt"/>
                <a:ea typeface="+mn-ea"/>
                <a:cs typeface="+mn-cs"/>
              </a:rPr>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Windows Azure</a:t>
            </a:r>
            <a:br>
              <a:rPr lang="en-US" sz="4000" dirty="0"/>
            </a:br>
            <a:r>
              <a:rPr lang="en-US" sz="4000" dirty="0"/>
              <a:t>Infrastructure as a Service</a:t>
            </a:r>
            <a:br>
              <a:rPr lang="en-US" sz="4000" dirty="0"/>
            </a:b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2302864190"/>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smtClean="0"/>
                        <a:t>None</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4268235048"/>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a:t>
                      </a:r>
                      <a:r>
                        <a:rPr lang="en-US" dirty="0" smtClean="0">
                          <a:solidFill>
                            <a:schemeClr val="tx2">
                              <a:lumMod val="75000"/>
                              <a:alpha val="99000"/>
                            </a:schemeClr>
                          </a:solidFill>
                        </a:rPr>
                        <a:t>Mbps)</a:t>
                      </a:r>
                      <a:endParaRPr lang="en-US" dirty="0" smtClean="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a:t>
                      </a:r>
                      <a:r>
                        <a:rPr lang="en-US" dirty="0" smtClean="0">
                          <a:solidFill>
                            <a:schemeClr val="tx2">
                              <a:lumMod val="75000"/>
                              <a:alpha val="99000"/>
                            </a:schemeClr>
                          </a:solidFill>
                        </a:rPr>
                        <a:t>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a:t>
                      </a:r>
                      <a:r>
                        <a:rPr lang="en-US" dirty="0" smtClean="0">
                          <a:solidFill>
                            <a:schemeClr val="tx2">
                              <a:lumMod val="75000"/>
                              <a:alpha val="99000"/>
                            </a:schemeClr>
                          </a:solidFill>
                        </a:rPr>
                        <a:t>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a:t>
                      </a:r>
                      <a:r>
                        <a:rPr lang="en-US" dirty="0" smtClean="0">
                          <a:solidFill>
                            <a:schemeClr val="tx2">
                              <a:lumMod val="75000"/>
                              <a:alpha val="99000"/>
                            </a:schemeClr>
                          </a:solidFill>
                        </a:rPr>
                        <a:t>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a:t>
                      </a:r>
                      <a:r>
                        <a:rPr lang="en-US" smtClean="0">
                          <a:solidFill>
                            <a:schemeClr val="tx2">
                              <a:lumMod val="75000"/>
                              <a:alpha val="99000"/>
                            </a:schemeClr>
                          </a:solidFill>
                        </a:rPr>
                        <a:t>(</a:t>
                      </a:r>
                      <a:r>
                        <a:rPr lang="en-US" smtClean="0">
                          <a:solidFill>
                            <a:schemeClr val="tx2">
                              <a:lumMod val="75000"/>
                              <a:alpha val="99000"/>
                            </a:schemeClr>
                          </a:solidFill>
                        </a:rPr>
                        <a:t>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5"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49"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72"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50"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457704" y="1772197"/>
            <a:ext cx="1385638" cy="938859"/>
            <a:chOff x="3597441" y="2014965"/>
            <a:chExt cx="2005496"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597441" y="3129106"/>
              <a:ext cx="2005496" cy="245066"/>
            </a:xfrm>
            <a:prstGeom prst="rect">
              <a:avLst/>
            </a:prstGeom>
            <a:noFill/>
          </p:spPr>
          <p:txBody>
            <a:bodyPr wrap="square" lIns="0" tIns="0" rIns="0" bIns="0" rtlCol="0">
              <a:spAutoFit/>
            </a:bodyPr>
            <a:lstStyle/>
            <a:p>
              <a:pPr algn="ctr"/>
              <a:r>
                <a:rPr lang="en-US" sz="1100" dirty="0" smtClean="0">
                  <a:solidFill>
                    <a:schemeClr val="bg1">
                      <a:alpha val="99000"/>
                    </a:schemeClr>
                  </a:solidFill>
                </a:rPr>
                <a:t>Web or Worker</a:t>
              </a:r>
              <a:endParaRPr lang="en-US" sz="1100" dirty="0">
                <a:solidFill>
                  <a:schemeClr val="bg1">
                    <a:alpha val="99000"/>
                  </a:schemeClr>
                </a:solidFill>
              </a:endParaRP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9095</TotalTime>
  <Words>3885</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Infrastructure as a Service </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579</cp:revision>
  <dcterms:created xsi:type="dcterms:W3CDTF">2006-08-16T00:00:00Z</dcterms:created>
  <dcterms:modified xsi:type="dcterms:W3CDTF">2012-06-08T04:29:34Z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