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Default Extension="sldx" ContentType="application/vnd.openxmlformats-officedocument.presentationml.slide"/>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731" r:id="rId7"/>
  </p:sldMasterIdLst>
  <p:notesMasterIdLst>
    <p:notesMasterId r:id="rId46"/>
  </p:notesMasterIdLst>
  <p:sldIdLst>
    <p:sldId id="256" r:id="rId8"/>
    <p:sldId id="446" r:id="rId9"/>
    <p:sldId id="447" r:id="rId10"/>
    <p:sldId id="488" r:id="rId11"/>
    <p:sldId id="489" r:id="rId12"/>
    <p:sldId id="484" r:id="rId13"/>
    <p:sldId id="485" r:id="rId14"/>
    <p:sldId id="490" r:id="rId15"/>
    <p:sldId id="458" r:id="rId16"/>
    <p:sldId id="493" r:id="rId17"/>
    <p:sldId id="492" r:id="rId18"/>
    <p:sldId id="456" r:id="rId19"/>
    <p:sldId id="457" r:id="rId20"/>
    <p:sldId id="491" r:id="rId21"/>
    <p:sldId id="494" r:id="rId22"/>
    <p:sldId id="495" r:id="rId23"/>
    <p:sldId id="460" r:id="rId24"/>
    <p:sldId id="461" r:id="rId25"/>
    <p:sldId id="462" r:id="rId26"/>
    <p:sldId id="464" r:id="rId27"/>
    <p:sldId id="465" r:id="rId28"/>
    <p:sldId id="466" r:id="rId29"/>
    <p:sldId id="467" r:id="rId30"/>
    <p:sldId id="468" r:id="rId31"/>
    <p:sldId id="469" r:id="rId32"/>
    <p:sldId id="470" r:id="rId33"/>
    <p:sldId id="471" r:id="rId34"/>
    <p:sldId id="472" r:id="rId35"/>
    <p:sldId id="476" r:id="rId36"/>
    <p:sldId id="480" r:id="rId37"/>
    <p:sldId id="481" r:id="rId38"/>
    <p:sldId id="497" r:id="rId39"/>
    <p:sldId id="498" r:id="rId40"/>
    <p:sldId id="496" r:id="rId41"/>
    <p:sldId id="452" r:id="rId42"/>
    <p:sldId id="453" r:id="rId43"/>
    <p:sldId id="454" r:id="rId44"/>
    <p:sldId id="396"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2634" autoAdjust="0"/>
  </p:normalViewPr>
  <p:slideViewPr>
    <p:cSldViewPr snapToGrid="0" snapToObjects="1">
      <p:cViewPr varScale="1">
        <p:scale>
          <a:sx n="123" d="100"/>
          <a:sy n="123" d="100"/>
        </p:scale>
        <p:origin x="-444" y="-90"/>
      </p:cViewPr>
      <p:guideLst>
        <p:guide orient="horz" pos="2964"/>
        <p:guide orient="horz" pos="516"/>
        <p:guide orient="horz" pos="676"/>
        <p:guide pos="2880"/>
        <p:guide pos="240"/>
        <p:guide pos="5520"/>
      </p:guideLst>
    </p:cSldViewPr>
  </p:slideViewPr>
  <p:notesTextViewPr>
    <p:cViewPr>
      <p:scale>
        <a:sx n="100" d="100"/>
        <a:sy n="100" d="100"/>
      </p:scale>
      <p:origin x="0" y="0"/>
    </p:cViewPr>
  </p:notesTextViewPr>
  <p:sorterViewPr>
    <p:cViewPr>
      <p:scale>
        <a:sx n="100" d="100"/>
        <a:sy n="100" d="100"/>
      </p:scale>
      <p:origin x="0" y="23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harepoint/sites/CIS/waps/Shared%20Documents/LiveSite/CEN/WA_Livesite_CEN.docx"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harepoint/sites/CIS/waps/Shared%20Documents/LiveSite/CEN/WA_Livesite_CEN.docx"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704F44-A979-4EEB-B913-1655F37804A1}" type="doc">
      <dgm:prSet loTypeId="urn:microsoft.com/office/officeart/2005/8/layout/chevron2" loCatId="list" qsTypeId="urn:microsoft.com/office/officeart/2005/8/quickstyle/simple4" qsCatId="simple" csTypeId="urn:microsoft.com/office/officeart/2005/8/colors/colorful2" csCatId="colorful" phldr="1"/>
      <dgm:spPr/>
      <dgm:t>
        <a:bodyPr/>
        <a:lstStyle/>
        <a:p>
          <a:endParaRPr lang="en-US"/>
        </a:p>
      </dgm:t>
    </dgm:pt>
    <dgm:pt modelId="{4E98CD46-8DA1-471E-8C73-7E5DCC6C4497}">
      <dgm:prSet phldrT="[Text]"/>
      <dgm:spPr/>
      <dgm:t>
        <a:bodyPr/>
        <a:lstStyle/>
        <a:p>
          <a:r>
            <a:rPr lang="en-US" b="1" dirty="0" smtClean="0"/>
            <a:t>Detection</a:t>
          </a:r>
          <a:endParaRPr lang="en-US" b="1" dirty="0"/>
        </a:p>
      </dgm:t>
    </dgm:pt>
    <dgm:pt modelId="{7642EB98-FA69-4961-A302-DCE61E3C2EFD}" type="parTrans" cxnId="{008E747B-525F-4140-81C3-774E0BB51ED4}">
      <dgm:prSet/>
      <dgm:spPr/>
      <dgm:t>
        <a:bodyPr/>
        <a:lstStyle/>
        <a:p>
          <a:endParaRPr lang="en-US"/>
        </a:p>
      </dgm:t>
    </dgm:pt>
    <dgm:pt modelId="{DE1AE4DD-78A6-4DA2-AAD6-02E8469CEAB6}" type="sibTrans" cxnId="{008E747B-525F-4140-81C3-774E0BB51ED4}">
      <dgm:prSet/>
      <dgm:spPr/>
      <dgm:t>
        <a:bodyPr/>
        <a:lstStyle/>
        <a:p>
          <a:endParaRPr lang="en-US"/>
        </a:p>
      </dgm:t>
    </dgm:pt>
    <dgm:pt modelId="{1F787D65-8EF3-4F34-8918-F15EBD8BA42F}">
      <dgm:prSet phldrT="[Text]"/>
      <dgm:spPr/>
      <dgm:t>
        <a:bodyPr/>
        <a:lstStyle/>
        <a:p>
          <a:r>
            <a:rPr lang="en-US" dirty="0" smtClean="0"/>
            <a:t>Initiating event occurs</a:t>
          </a:r>
          <a:endParaRPr lang="en-US" dirty="0"/>
        </a:p>
      </dgm:t>
    </dgm:pt>
    <dgm:pt modelId="{EFF10976-316F-4009-B783-9CCB0483C90D}" type="parTrans" cxnId="{95C20F89-A78A-4EA0-B67F-800EF58FDDF5}">
      <dgm:prSet/>
      <dgm:spPr/>
      <dgm:t>
        <a:bodyPr/>
        <a:lstStyle/>
        <a:p>
          <a:endParaRPr lang="en-US"/>
        </a:p>
      </dgm:t>
    </dgm:pt>
    <dgm:pt modelId="{39D1BECF-4F58-46F0-89F6-0137EFF5E6E9}" type="sibTrans" cxnId="{95C20F89-A78A-4EA0-B67F-800EF58FDDF5}">
      <dgm:prSet/>
      <dgm:spPr/>
      <dgm:t>
        <a:bodyPr/>
        <a:lstStyle/>
        <a:p>
          <a:endParaRPr lang="en-US"/>
        </a:p>
      </dgm:t>
    </dgm:pt>
    <dgm:pt modelId="{04161757-F3B1-4F55-AADC-96600BF7E815}">
      <dgm:prSet phldrT="[Text]"/>
      <dgm:spPr/>
      <dgm:t>
        <a:bodyPr/>
        <a:lstStyle/>
        <a:p>
          <a:r>
            <a:rPr lang="en-US" b="1" dirty="0" smtClean="0"/>
            <a:t>Triage</a:t>
          </a:r>
          <a:endParaRPr lang="en-US" b="1" dirty="0"/>
        </a:p>
      </dgm:t>
    </dgm:pt>
    <dgm:pt modelId="{62752E38-E602-4354-93A2-DCF10E07E663}" type="parTrans" cxnId="{62FE8095-B802-4510-90D3-AD79387736CC}">
      <dgm:prSet/>
      <dgm:spPr/>
      <dgm:t>
        <a:bodyPr/>
        <a:lstStyle/>
        <a:p>
          <a:endParaRPr lang="en-US"/>
        </a:p>
      </dgm:t>
    </dgm:pt>
    <dgm:pt modelId="{A7C56F74-AB44-446D-BA55-7CED02E61FE7}" type="sibTrans" cxnId="{62FE8095-B802-4510-90D3-AD79387736CC}">
      <dgm:prSet/>
      <dgm:spPr/>
      <dgm:t>
        <a:bodyPr/>
        <a:lstStyle/>
        <a:p>
          <a:endParaRPr lang="en-US"/>
        </a:p>
      </dgm:t>
    </dgm:pt>
    <dgm:pt modelId="{623F3959-CEFA-4037-9F87-4BB76256002F}">
      <dgm:prSet phldrT="[Text]"/>
      <dgm:spPr/>
      <dgm:t>
        <a:bodyPr/>
        <a:lstStyle/>
        <a:p>
          <a:r>
            <a:rPr lang="en-US" dirty="0" smtClean="0"/>
            <a:t>Determine severity based on business impact through the </a:t>
          </a:r>
          <a:r>
            <a:rPr lang="en-US" dirty="0" smtClean="0">
              <a:hlinkClick xmlns:r="http://schemas.openxmlformats.org/officeDocument/2006/relationships" r:id="rId1"/>
            </a:rPr>
            <a:t>CEN</a:t>
          </a:r>
          <a:endParaRPr lang="en-US" dirty="0"/>
        </a:p>
      </dgm:t>
    </dgm:pt>
    <dgm:pt modelId="{19DEC705-D9E2-400C-899E-6240D38BE1F3}" type="parTrans" cxnId="{544259D0-017D-4724-AE2B-8D715729C733}">
      <dgm:prSet/>
      <dgm:spPr/>
      <dgm:t>
        <a:bodyPr/>
        <a:lstStyle/>
        <a:p>
          <a:endParaRPr lang="en-US"/>
        </a:p>
      </dgm:t>
    </dgm:pt>
    <dgm:pt modelId="{D317D52C-63A5-453D-BA1B-749816D24F19}" type="sibTrans" cxnId="{544259D0-017D-4724-AE2B-8D715729C733}">
      <dgm:prSet/>
      <dgm:spPr/>
      <dgm:t>
        <a:bodyPr/>
        <a:lstStyle/>
        <a:p>
          <a:endParaRPr lang="en-US"/>
        </a:p>
      </dgm:t>
    </dgm:pt>
    <dgm:pt modelId="{9B3F64F9-26F5-4F43-BC26-DC2A00CB6A60}">
      <dgm:prSet phldrT="[Text]"/>
      <dgm:spPr/>
      <dgm:t>
        <a:bodyPr/>
        <a:lstStyle/>
        <a:p>
          <a:r>
            <a:rPr lang="en-US" dirty="0" smtClean="0"/>
            <a:t>Assign incident severity in TFS.</a:t>
          </a:r>
          <a:endParaRPr lang="en-US" dirty="0"/>
        </a:p>
      </dgm:t>
    </dgm:pt>
    <dgm:pt modelId="{6CF9F3ED-3863-4079-A869-14C76D5020DE}" type="parTrans" cxnId="{FEC6DFAC-3BFD-46B7-BC78-09D62B490976}">
      <dgm:prSet/>
      <dgm:spPr/>
      <dgm:t>
        <a:bodyPr/>
        <a:lstStyle/>
        <a:p>
          <a:endParaRPr lang="en-US"/>
        </a:p>
      </dgm:t>
    </dgm:pt>
    <dgm:pt modelId="{5F5A77F1-1CD6-4670-8E39-FA7AB8A76958}" type="sibTrans" cxnId="{FEC6DFAC-3BFD-46B7-BC78-09D62B490976}">
      <dgm:prSet/>
      <dgm:spPr/>
      <dgm:t>
        <a:bodyPr/>
        <a:lstStyle/>
        <a:p>
          <a:endParaRPr lang="en-US"/>
        </a:p>
      </dgm:t>
    </dgm:pt>
    <dgm:pt modelId="{1AD10094-FF77-4E0F-BF9E-63C4BF10B5DA}">
      <dgm:prSet phldrT="[Text]"/>
      <dgm:spPr/>
      <dgm:t>
        <a:bodyPr/>
        <a:lstStyle/>
        <a:p>
          <a:r>
            <a:rPr lang="en-US" b="1" dirty="0" smtClean="0"/>
            <a:t>Diagnosis</a:t>
          </a:r>
          <a:endParaRPr lang="en-US" b="1" dirty="0"/>
        </a:p>
      </dgm:t>
    </dgm:pt>
    <dgm:pt modelId="{B51BDC29-E2AD-4E31-A7A3-4C8342552C99}" type="parTrans" cxnId="{9D913A31-C257-4949-BB2F-ADFFA254439A}">
      <dgm:prSet/>
      <dgm:spPr/>
      <dgm:t>
        <a:bodyPr/>
        <a:lstStyle/>
        <a:p>
          <a:endParaRPr lang="en-US"/>
        </a:p>
      </dgm:t>
    </dgm:pt>
    <dgm:pt modelId="{2516CD90-38A9-4C43-A01F-8D205E7EBD05}" type="sibTrans" cxnId="{9D913A31-C257-4949-BB2F-ADFFA254439A}">
      <dgm:prSet/>
      <dgm:spPr/>
      <dgm:t>
        <a:bodyPr/>
        <a:lstStyle/>
        <a:p>
          <a:endParaRPr lang="en-US"/>
        </a:p>
      </dgm:t>
    </dgm:pt>
    <dgm:pt modelId="{36F7F29F-E392-476B-8830-3F28184AA3E2}">
      <dgm:prSet phldrT="[Text]"/>
      <dgm:spPr/>
      <dgm:t>
        <a:bodyPr/>
        <a:lstStyle/>
        <a:p>
          <a:r>
            <a:rPr lang="en-US" dirty="0" smtClean="0"/>
            <a:t>Collect and analyze diagnostic data</a:t>
          </a:r>
          <a:endParaRPr lang="en-US" dirty="0"/>
        </a:p>
      </dgm:t>
    </dgm:pt>
    <dgm:pt modelId="{00B8308A-5A2E-48C3-A5DD-3AE50B19EFDF}" type="parTrans" cxnId="{E8CF222B-ECB4-4F36-A08D-8C3615EBA4FA}">
      <dgm:prSet/>
      <dgm:spPr/>
      <dgm:t>
        <a:bodyPr/>
        <a:lstStyle/>
        <a:p>
          <a:endParaRPr lang="en-US"/>
        </a:p>
      </dgm:t>
    </dgm:pt>
    <dgm:pt modelId="{AA063EEA-6757-46F8-841F-267C0A893E10}" type="sibTrans" cxnId="{E8CF222B-ECB4-4F36-A08D-8C3615EBA4FA}">
      <dgm:prSet/>
      <dgm:spPr/>
      <dgm:t>
        <a:bodyPr/>
        <a:lstStyle/>
        <a:p>
          <a:endParaRPr lang="en-US"/>
        </a:p>
      </dgm:t>
    </dgm:pt>
    <dgm:pt modelId="{D106875D-76B3-4949-BC14-1126C1737D8B}">
      <dgm:prSet phldrT="[Text]"/>
      <dgm:spPr/>
      <dgm:t>
        <a:bodyPr/>
        <a:lstStyle/>
        <a:p>
          <a:r>
            <a:rPr lang="en-US" b="1" dirty="0" smtClean="0"/>
            <a:t>Restoration</a:t>
          </a:r>
          <a:endParaRPr lang="en-US" b="1" dirty="0"/>
        </a:p>
      </dgm:t>
    </dgm:pt>
    <dgm:pt modelId="{010A4B4C-AC83-4D1C-AF03-5C2D328495C0}" type="parTrans" cxnId="{1DD8F5D2-7D23-4F75-9493-490455C0BFB2}">
      <dgm:prSet/>
      <dgm:spPr/>
      <dgm:t>
        <a:bodyPr/>
        <a:lstStyle/>
        <a:p>
          <a:endParaRPr lang="en-US"/>
        </a:p>
      </dgm:t>
    </dgm:pt>
    <dgm:pt modelId="{C5DE10FF-A2B1-4151-B3F3-FA975EB1EDBA}" type="sibTrans" cxnId="{1DD8F5D2-7D23-4F75-9493-490455C0BFB2}">
      <dgm:prSet/>
      <dgm:spPr/>
      <dgm:t>
        <a:bodyPr/>
        <a:lstStyle/>
        <a:p>
          <a:endParaRPr lang="en-US"/>
        </a:p>
      </dgm:t>
    </dgm:pt>
    <dgm:pt modelId="{81625C1A-6096-4484-8B7A-82D21FE1F176}">
      <dgm:prSet phldrT="[Text]"/>
      <dgm:spPr/>
      <dgm:t>
        <a:bodyPr/>
        <a:lstStyle/>
        <a:p>
          <a:r>
            <a:rPr lang="en-US" dirty="0" smtClean="0"/>
            <a:t>Assign ownership once record is created in TFS</a:t>
          </a:r>
          <a:endParaRPr lang="en-US" dirty="0"/>
        </a:p>
      </dgm:t>
    </dgm:pt>
    <dgm:pt modelId="{0C791260-4FE5-438A-9EF3-847DE54C0C75}" type="parTrans" cxnId="{9904B82B-AEDE-489C-89B6-5019A1EC3552}">
      <dgm:prSet/>
      <dgm:spPr/>
      <dgm:t>
        <a:bodyPr/>
        <a:lstStyle/>
        <a:p>
          <a:endParaRPr lang="en-US"/>
        </a:p>
      </dgm:t>
    </dgm:pt>
    <dgm:pt modelId="{682A2FD8-1897-4BBA-81CB-22AEA6271B47}" type="sibTrans" cxnId="{9904B82B-AEDE-489C-89B6-5019A1EC3552}">
      <dgm:prSet/>
      <dgm:spPr/>
      <dgm:t>
        <a:bodyPr/>
        <a:lstStyle/>
        <a:p>
          <a:endParaRPr lang="en-US"/>
        </a:p>
      </dgm:t>
    </dgm:pt>
    <dgm:pt modelId="{068D8B92-B66F-412B-AFD5-AB1132C87277}">
      <dgm:prSet phldrT="[Text]"/>
      <dgm:spPr/>
      <dgm:t>
        <a:bodyPr/>
        <a:lstStyle/>
        <a:p>
          <a:r>
            <a:rPr lang="en-US" dirty="0" smtClean="0"/>
            <a:t>Document current status in incident record at regular minute intervals</a:t>
          </a:r>
          <a:endParaRPr lang="en-US" dirty="0"/>
        </a:p>
      </dgm:t>
    </dgm:pt>
    <dgm:pt modelId="{F7966E9E-D4F4-45C8-A78C-228A36315D6F}" type="parTrans" cxnId="{C7751DCC-AB71-4F69-9B63-1B14A9164F6D}">
      <dgm:prSet/>
      <dgm:spPr/>
      <dgm:t>
        <a:bodyPr/>
        <a:lstStyle/>
        <a:p>
          <a:endParaRPr lang="en-US"/>
        </a:p>
      </dgm:t>
    </dgm:pt>
    <dgm:pt modelId="{925EAA5E-4A0E-4761-AD2D-F6FCD6DC84C6}" type="sibTrans" cxnId="{C7751DCC-AB71-4F69-9B63-1B14A9164F6D}">
      <dgm:prSet/>
      <dgm:spPr/>
      <dgm:t>
        <a:bodyPr/>
        <a:lstStyle/>
        <a:p>
          <a:endParaRPr lang="en-US"/>
        </a:p>
      </dgm:t>
    </dgm:pt>
    <dgm:pt modelId="{EC65BF83-201C-4247-94F4-D990B102D8AA}">
      <dgm:prSet phldrT="[Text]"/>
      <dgm:spPr/>
      <dgm:t>
        <a:bodyPr/>
        <a:lstStyle/>
        <a:p>
          <a:r>
            <a:rPr lang="en-US" dirty="0" smtClean="0"/>
            <a:t>Continually scan for new signals and update severity as appropriate</a:t>
          </a:r>
          <a:endParaRPr lang="en-US" dirty="0"/>
        </a:p>
      </dgm:t>
    </dgm:pt>
    <dgm:pt modelId="{FA04C688-7387-4B71-8DD5-434088254555}" type="parTrans" cxnId="{B7383260-024C-4A66-8AF0-E4248809D267}">
      <dgm:prSet/>
      <dgm:spPr/>
      <dgm:t>
        <a:bodyPr/>
        <a:lstStyle/>
        <a:p>
          <a:endParaRPr lang="en-US"/>
        </a:p>
      </dgm:t>
    </dgm:pt>
    <dgm:pt modelId="{396AE8DA-6923-43EF-BF26-BA2F0AAD3DED}" type="sibTrans" cxnId="{B7383260-024C-4A66-8AF0-E4248809D267}">
      <dgm:prSet/>
      <dgm:spPr/>
      <dgm:t>
        <a:bodyPr/>
        <a:lstStyle/>
        <a:p>
          <a:endParaRPr lang="en-US"/>
        </a:p>
      </dgm:t>
    </dgm:pt>
    <dgm:pt modelId="{227247AF-909B-48E1-8772-BD835CF96ABE}">
      <dgm:prSet phldrT="[Text]"/>
      <dgm:spPr/>
      <dgm:t>
        <a:bodyPr/>
        <a:lstStyle/>
        <a:p>
          <a:r>
            <a:rPr lang="en-US" dirty="0" smtClean="0"/>
            <a:t>Validate service restoration through monitoring, partners, and customers</a:t>
          </a:r>
          <a:endParaRPr lang="en-US" b="1" dirty="0"/>
        </a:p>
      </dgm:t>
    </dgm:pt>
    <dgm:pt modelId="{CB04CEE5-CCF5-4AC6-A3B6-B887639CCD5C}" type="parTrans" cxnId="{CCB84626-09E9-471D-9AE5-180009165EB0}">
      <dgm:prSet/>
      <dgm:spPr/>
      <dgm:t>
        <a:bodyPr/>
        <a:lstStyle/>
        <a:p>
          <a:endParaRPr lang="en-US"/>
        </a:p>
      </dgm:t>
    </dgm:pt>
    <dgm:pt modelId="{A8982076-C437-46A8-815F-AFB0945F702D}" type="sibTrans" cxnId="{CCB84626-09E9-471D-9AE5-180009165EB0}">
      <dgm:prSet/>
      <dgm:spPr/>
      <dgm:t>
        <a:bodyPr/>
        <a:lstStyle/>
        <a:p>
          <a:endParaRPr lang="en-US"/>
        </a:p>
      </dgm:t>
    </dgm:pt>
    <dgm:pt modelId="{20AEC0AA-BBC9-4A15-A7E4-7B4E49B88F97}">
      <dgm:prSet phldrT="[Text]"/>
      <dgm:spPr/>
      <dgm:t>
        <a:bodyPr/>
        <a:lstStyle/>
        <a:p>
          <a:r>
            <a:rPr lang="en-US" dirty="0" smtClean="0"/>
            <a:t>Incident is recorded in TFS through automation or manually (external report)</a:t>
          </a:r>
          <a:endParaRPr lang="en-US" dirty="0"/>
        </a:p>
      </dgm:t>
    </dgm:pt>
    <dgm:pt modelId="{CAF33992-D90E-42C8-A10E-312283BBEF8D}" type="parTrans" cxnId="{23905732-C28C-4CE9-A043-8672F0B00D6A}">
      <dgm:prSet/>
      <dgm:spPr/>
      <dgm:t>
        <a:bodyPr/>
        <a:lstStyle/>
        <a:p>
          <a:endParaRPr lang="en-US"/>
        </a:p>
      </dgm:t>
    </dgm:pt>
    <dgm:pt modelId="{E9D27097-49A5-4E58-92C2-3C90A37DC1F7}" type="sibTrans" cxnId="{23905732-C28C-4CE9-A043-8672F0B00D6A}">
      <dgm:prSet/>
      <dgm:spPr/>
      <dgm:t>
        <a:bodyPr/>
        <a:lstStyle/>
        <a:p>
          <a:endParaRPr lang="en-US"/>
        </a:p>
      </dgm:t>
    </dgm:pt>
    <dgm:pt modelId="{7F6929A1-3403-4FAA-B6BE-CDC932ED5B09}" type="pres">
      <dgm:prSet presAssocID="{68704F44-A979-4EEB-B913-1655F37804A1}" presName="linearFlow" presStyleCnt="0">
        <dgm:presLayoutVars>
          <dgm:dir/>
          <dgm:animLvl val="lvl"/>
          <dgm:resizeHandles val="exact"/>
        </dgm:presLayoutVars>
      </dgm:prSet>
      <dgm:spPr/>
      <dgm:t>
        <a:bodyPr/>
        <a:lstStyle/>
        <a:p>
          <a:endParaRPr lang="en-US"/>
        </a:p>
      </dgm:t>
    </dgm:pt>
    <dgm:pt modelId="{7B5312AC-2D5D-4669-804D-B03BA88C1C52}" type="pres">
      <dgm:prSet presAssocID="{4E98CD46-8DA1-471E-8C73-7E5DCC6C4497}" presName="composite" presStyleCnt="0"/>
      <dgm:spPr/>
    </dgm:pt>
    <dgm:pt modelId="{CF7FA1E9-2A59-4028-AA6C-EA23E7B28A52}" type="pres">
      <dgm:prSet presAssocID="{4E98CD46-8DA1-471E-8C73-7E5DCC6C4497}" presName="parentText" presStyleLbl="alignNode1" presStyleIdx="0" presStyleCnt="4">
        <dgm:presLayoutVars>
          <dgm:chMax val="1"/>
          <dgm:bulletEnabled val="1"/>
        </dgm:presLayoutVars>
      </dgm:prSet>
      <dgm:spPr/>
      <dgm:t>
        <a:bodyPr/>
        <a:lstStyle/>
        <a:p>
          <a:endParaRPr lang="en-US"/>
        </a:p>
      </dgm:t>
    </dgm:pt>
    <dgm:pt modelId="{1B92E21D-35CC-481A-884D-D6DA9EC87344}" type="pres">
      <dgm:prSet presAssocID="{4E98CD46-8DA1-471E-8C73-7E5DCC6C4497}" presName="descendantText" presStyleLbl="alignAcc1" presStyleIdx="0" presStyleCnt="4">
        <dgm:presLayoutVars>
          <dgm:bulletEnabled val="1"/>
        </dgm:presLayoutVars>
      </dgm:prSet>
      <dgm:spPr/>
      <dgm:t>
        <a:bodyPr/>
        <a:lstStyle/>
        <a:p>
          <a:endParaRPr lang="en-US"/>
        </a:p>
      </dgm:t>
    </dgm:pt>
    <dgm:pt modelId="{ACFE9EB9-8EF3-40E2-8109-294D9D4FCA1D}" type="pres">
      <dgm:prSet presAssocID="{DE1AE4DD-78A6-4DA2-AAD6-02E8469CEAB6}" presName="sp" presStyleCnt="0"/>
      <dgm:spPr/>
    </dgm:pt>
    <dgm:pt modelId="{CDB8DCBC-DD74-42DF-87A4-B1E8A9294B8C}" type="pres">
      <dgm:prSet presAssocID="{04161757-F3B1-4F55-AADC-96600BF7E815}" presName="composite" presStyleCnt="0"/>
      <dgm:spPr/>
    </dgm:pt>
    <dgm:pt modelId="{09FD8792-F192-4D75-A98F-DBB38AD28CCE}" type="pres">
      <dgm:prSet presAssocID="{04161757-F3B1-4F55-AADC-96600BF7E815}" presName="parentText" presStyleLbl="alignNode1" presStyleIdx="1" presStyleCnt="4">
        <dgm:presLayoutVars>
          <dgm:chMax val="1"/>
          <dgm:bulletEnabled val="1"/>
        </dgm:presLayoutVars>
      </dgm:prSet>
      <dgm:spPr/>
      <dgm:t>
        <a:bodyPr/>
        <a:lstStyle/>
        <a:p>
          <a:endParaRPr lang="en-US"/>
        </a:p>
      </dgm:t>
    </dgm:pt>
    <dgm:pt modelId="{19C8D1F9-0320-4BE8-A785-10D21BB4AA99}" type="pres">
      <dgm:prSet presAssocID="{04161757-F3B1-4F55-AADC-96600BF7E815}" presName="descendantText" presStyleLbl="alignAcc1" presStyleIdx="1" presStyleCnt="4">
        <dgm:presLayoutVars>
          <dgm:bulletEnabled val="1"/>
        </dgm:presLayoutVars>
      </dgm:prSet>
      <dgm:spPr/>
      <dgm:t>
        <a:bodyPr/>
        <a:lstStyle/>
        <a:p>
          <a:endParaRPr lang="en-US"/>
        </a:p>
      </dgm:t>
    </dgm:pt>
    <dgm:pt modelId="{748F662D-D8DB-4D14-AAB2-1E6FDBEA611A}" type="pres">
      <dgm:prSet presAssocID="{A7C56F74-AB44-446D-BA55-7CED02E61FE7}" presName="sp" presStyleCnt="0"/>
      <dgm:spPr/>
    </dgm:pt>
    <dgm:pt modelId="{D6C610B5-AEA5-486D-B300-C95D6DFBE1A2}" type="pres">
      <dgm:prSet presAssocID="{1AD10094-FF77-4E0F-BF9E-63C4BF10B5DA}" presName="composite" presStyleCnt="0"/>
      <dgm:spPr/>
    </dgm:pt>
    <dgm:pt modelId="{6FE232CA-C17F-4D2A-AA8B-5DF124742E5D}" type="pres">
      <dgm:prSet presAssocID="{1AD10094-FF77-4E0F-BF9E-63C4BF10B5DA}" presName="parentText" presStyleLbl="alignNode1" presStyleIdx="2" presStyleCnt="4">
        <dgm:presLayoutVars>
          <dgm:chMax val="1"/>
          <dgm:bulletEnabled val="1"/>
        </dgm:presLayoutVars>
      </dgm:prSet>
      <dgm:spPr/>
      <dgm:t>
        <a:bodyPr/>
        <a:lstStyle/>
        <a:p>
          <a:endParaRPr lang="en-US"/>
        </a:p>
      </dgm:t>
    </dgm:pt>
    <dgm:pt modelId="{85042174-ED07-4DF4-B927-F0BFB342079A}" type="pres">
      <dgm:prSet presAssocID="{1AD10094-FF77-4E0F-BF9E-63C4BF10B5DA}" presName="descendantText" presStyleLbl="alignAcc1" presStyleIdx="2" presStyleCnt="4">
        <dgm:presLayoutVars>
          <dgm:bulletEnabled val="1"/>
        </dgm:presLayoutVars>
      </dgm:prSet>
      <dgm:spPr/>
      <dgm:t>
        <a:bodyPr/>
        <a:lstStyle/>
        <a:p>
          <a:endParaRPr lang="en-US"/>
        </a:p>
      </dgm:t>
    </dgm:pt>
    <dgm:pt modelId="{31667CD2-DEFB-4B12-BB04-C88D980B54BC}" type="pres">
      <dgm:prSet presAssocID="{2516CD90-38A9-4C43-A01F-8D205E7EBD05}" presName="sp" presStyleCnt="0"/>
      <dgm:spPr/>
    </dgm:pt>
    <dgm:pt modelId="{1B5D45D3-3292-4BEC-9C9C-0D07E8FEB54E}" type="pres">
      <dgm:prSet presAssocID="{D106875D-76B3-4949-BC14-1126C1737D8B}" presName="composite" presStyleCnt="0"/>
      <dgm:spPr/>
    </dgm:pt>
    <dgm:pt modelId="{C9722596-FF5D-455D-A4F2-8CC46FD12730}" type="pres">
      <dgm:prSet presAssocID="{D106875D-76B3-4949-BC14-1126C1737D8B}" presName="parentText" presStyleLbl="alignNode1" presStyleIdx="3" presStyleCnt="4">
        <dgm:presLayoutVars>
          <dgm:chMax val="1"/>
          <dgm:bulletEnabled val="1"/>
        </dgm:presLayoutVars>
      </dgm:prSet>
      <dgm:spPr/>
      <dgm:t>
        <a:bodyPr/>
        <a:lstStyle/>
        <a:p>
          <a:endParaRPr lang="en-US"/>
        </a:p>
      </dgm:t>
    </dgm:pt>
    <dgm:pt modelId="{052EBB00-CEB7-4387-9924-8991DCF32A5B}" type="pres">
      <dgm:prSet presAssocID="{D106875D-76B3-4949-BC14-1126C1737D8B}" presName="descendantText" presStyleLbl="alignAcc1" presStyleIdx="3" presStyleCnt="4">
        <dgm:presLayoutVars>
          <dgm:bulletEnabled val="1"/>
        </dgm:presLayoutVars>
      </dgm:prSet>
      <dgm:spPr/>
      <dgm:t>
        <a:bodyPr/>
        <a:lstStyle/>
        <a:p>
          <a:endParaRPr lang="en-US"/>
        </a:p>
      </dgm:t>
    </dgm:pt>
  </dgm:ptLst>
  <dgm:cxnLst>
    <dgm:cxn modelId="{23905732-C28C-4CE9-A043-8672F0B00D6A}" srcId="{4E98CD46-8DA1-471E-8C73-7E5DCC6C4497}" destId="{20AEC0AA-BBC9-4A15-A7E4-7B4E49B88F97}" srcOrd="1" destOrd="0" parTransId="{CAF33992-D90E-42C8-A10E-312283BBEF8D}" sibTransId="{E9D27097-49A5-4E58-92C2-3C90A37DC1F7}"/>
    <dgm:cxn modelId="{64580318-A54C-4FBB-9F7F-4778F9DD1A83}" type="presOf" srcId="{9B3F64F9-26F5-4F43-BC26-DC2A00CB6A60}" destId="{19C8D1F9-0320-4BE8-A785-10D21BB4AA99}" srcOrd="0" destOrd="1" presId="urn:microsoft.com/office/officeart/2005/8/layout/chevron2"/>
    <dgm:cxn modelId="{5CE78854-D8CC-47B1-BB5C-69DA45E52C91}" type="presOf" srcId="{D106875D-76B3-4949-BC14-1126C1737D8B}" destId="{C9722596-FF5D-455D-A4F2-8CC46FD12730}" srcOrd="0" destOrd="0" presId="urn:microsoft.com/office/officeart/2005/8/layout/chevron2"/>
    <dgm:cxn modelId="{3E52EC52-216A-4374-A3C0-B45675255015}" type="presOf" srcId="{1F787D65-8EF3-4F34-8918-F15EBD8BA42F}" destId="{1B92E21D-35CC-481A-884D-D6DA9EC87344}" srcOrd="0" destOrd="0" presId="urn:microsoft.com/office/officeart/2005/8/layout/chevron2"/>
    <dgm:cxn modelId="{2BF3EF99-3B8B-4181-BA8D-46D4F327756E}" type="presOf" srcId="{04161757-F3B1-4F55-AADC-96600BF7E815}" destId="{09FD8792-F192-4D75-A98F-DBB38AD28CCE}" srcOrd="0" destOrd="0" presId="urn:microsoft.com/office/officeart/2005/8/layout/chevron2"/>
    <dgm:cxn modelId="{B7383260-024C-4A66-8AF0-E4248809D267}" srcId="{1AD10094-FF77-4E0F-BF9E-63C4BF10B5DA}" destId="{EC65BF83-201C-4247-94F4-D990B102D8AA}" srcOrd="2" destOrd="0" parTransId="{FA04C688-7387-4B71-8DD5-434088254555}" sibTransId="{396AE8DA-6923-43EF-BF26-BA2F0AAD3DED}"/>
    <dgm:cxn modelId="{5B92CDD6-D8AC-4728-A34F-DC054A4C1BDB}" type="presOf" srcId="{623F3959-CEFA-4037-9F87-4BB76256002F}" destId="{19C8D1F9-0320-4BE8-A785-10D21BB4AA99}" srcOrd="0" destOrd="0" presId="urn:microsoft.com/office/officeart/2005/8/layout/chevron2"/>
    <dgm:cxn modelId="{29AA31B5-8004-487A-A3BB-3AFFBD54D9DD}" type="presOf" srcId="{1AD10094-FF77-4E0F-BF9E-63C4BF10B5DA}" destId="{6FE232CA-C17F-4D2A-AA8B-5DF124742E5D}" srcOrd="0" destOrd="0" presId="urn:microsoft.com/office/officeart/2005/8/layout/chevron2"/>
    <dgm:cxn modelId="{05B68BF0-0D5D-4210-A127-69A526A2AED1}" type="presOf" srcId="{227247AF-909B-48E1-8772-BD835CF96ABE}" destId="{052EBB00-CEB7-4387-9924-8991DCF32A5B}" srcOrd="0" destOrd="0" presId="urn:microsoft.com/office/officeart/2005/8/layout/chevron2"/>
    <dgm:cxn modelId="{1DD8F5D2-7D23-4F75-9493-490455C0BFB2}" srcId="{68704F44-A979-4EEB-B913-1655F37804A1}" destId="{D106875D-76B3-4949-BC14-1126C1737D8B}" srcOrd="3" destOrd="0" parTransId="{010A4B4C-AC83-4D1C-AF03-5C2D328495C0}" sibTransId="{C5DE10FF-A2B1-4151-B3F3-FA975EB1EDBA}"/>
    <dgm:cxn modelId="{20853A15-E6CB-46DB-8E8F-59EA5EA00888}" type="presOf" srcId="{68704F44-A979-4EEB-B913-1655F37804A1}" destId="{7F6929A1-3403-4FAA-B6BE-CDC932ED5B09}" srcOrd="0" destOrd="0" presId="urn:microsoft.com/office/officeart/2005/8/layout/chevron2"/>
    <dgm:cxn modelId="{544259D0-017D-4724-AE2B-8D715729C733}" srcId="{04161757-F3B1-4F55-AADC-96600BF7E815}" destId="{623F3959-CEFA-4037-9F87-4BB76256002F}" srcOrd="0" destOrd="0" parTransId="{19DEC705-D9E2-400C-899E-6240D38BE1F3}" sibTransId="{D317D52C-63A5-453D-BA1B-749816D24F19}"/>
    <dgm:cxn modelId="{C7751DCC-AB71-4F69-9B63-1B14A9164F6D}" srcId="{1AD10094-FF77-4E0F-BF9E-63C4BF10B5DA}" destId="{068D8B92-B66F-412B-AFD5-AB1132C87277}" srcOrd="1" destOrd="0" parTransId="{F7966E9E-D4F4-45C8-A78C-228A36315D6F}" sibTransId="{925EAA5E-4A0E-4761-AD2D-F6FCD6DC84C6}"/>
    <dgm:cxn modelId="{9904B82B-AEDE-489C-89B6-5019A1EC3552}" srcId="{4E98CD46-8DA1-471E-8C73-7E5DCC6C4497}" destId="{81625C1A-6096-4484-8B7A-82D21FE1F176}" srcOrd="2" destOrd="0" parTransId="{0C791260-4FE5-438A-9EF3-847DE54C0C75}" sibTransId="{682A2FD8-1897-4BBA-81CB-22AEA6271B47}"/>
    <dgm:cxn modelId="{4CCE8114-6B8F-4A8D-A75A-F05C4535C45E}" type="presOf" srcId="{EC65BF83-201C-4247-94F4-D990B102D8AA}" destId="{85042174-ED07-4DF4-B927-F0BFB342079A}" srcOrd="0" destOrd="2" presId="urn:microsoft.com/office/officeart/2005/8/layout/chevron2"/>
    <dgm:cxn modelId="{E8CF222B-ECB4-4F36-A08D-8C3615EBA4FA}" srcId="{1AD10094-FF77-4E0F-BF9E-63C4BF10B5DA}" destId="{36F7F29F-E392-476B-8830-3F28184AA3E2}" srcOrd="0" destOrd="0" parTransId="{00B8308A-5A2E-48C3-A5DD-3AE50B19EFDF}" sibTransId="{AA063EEA-6757-46F8-841F-267C0A893E10}"/>
    <dgm:cxn modelId="{18A537B4-A656-4F9A-9482-DA3AC74EBA0D}" type="presOf" srcId="{81625C1A-6096-4484-8B7A-82D21FE1F176}" destId="{1B92E21D-35CC-481A-884D-D6DA9EC87344}" srcOrd="0" destOrd="2" presId="urn:microsoft.com/office/officeart/2005/8/layout/chevron2"/>
    <dgm:cxn modelId="{8ACCB51E-80D3-4623-8391-705B3259C111}" type="presOf" srcId="{4E98CD46-8DA1-471E-8C73-7E5DCC6C4497}" destId="{CF7FA1E9-2A59-4028-AA6C-EA23E7B28A52}" srcOrd="0" destOrd="0" presId="urn:microsoft.com/office/officeart/2005/8/layout/chevron2"/>
    <dgm:cxn modelId="{B084D020-F354-475C-88D3-95125A75F99F}" type="presOf" srcId="{36F7F29F-E392-476B-8830-3F28184AA3E2}" destId="{85042174-ED07-4DF4-B927-F0BFB342079A}" srcOrd="0" destOrd="0" presId="urn:microsoft.com/office/officeart/2005/8/layout/chevron2"/>
    <dgm:cxn modelId="{008E747B-525F-4140-81C3-774E0BB51ED4}" srcId="{68704F44-A979-4EEB-B913-1655F37804A1}" destId="{4E98CD46-8DA1-471E-8C73-7E5DCC6C4497}" srcOrd="0" destOrd="0" parTransId="{7642EB98-FA69-4961-A302-DCE61E3C2EFD}" sibTransId="{DE1AE4DD-78A6-4DA2-AAD6-02E8469CEAB6}"/>
    <dgm:cxn modelId="{9D913A31-C257-4949-BB2F-ADFFA254439A}" srcId="{68704F44-A979-4EEB-B913-1655F37804A1}" destId="{1AD10094-FF77-4E0F-BF9E-63C4BF10B5DA}" srcOrd="2" destOrd="0" parTransId="{B51BDC29-E2AD-4E31-A7A3-4C8342552C99}" sibTransId="{2516CD90-38A9-4C43-A01F-8D205E7EBD05}"/>
    <dgm:cxn modelId="{FEC6DFAC-3BFD-46B7-BC78-09D62B490976}" srcId="{04161757-F3B1-4F55-AADC-96600BF7E815}" destId="{9B3F64F9-26F5-4F43-BC26-DC2A00CB6A60}" srcOrd="1" destOrd="0" parTransId="{6CF9F3ED-3863-4079-A869-14C76D5020DE}" sibTransId="{5F5A77F1-1CD6-4670-8E39-FA7AB8A76958}"/>
    <dgm:cxn modelId="{CCB84626-09E9-471D-9AE5-180009165EB0}" srcId="{D106875D-76B3-4949-BC14-1126C1737D8B}" destId="{227247AF-909B-48E1-8772-BD835CF96ABE}" srcOrd="0" destOrd="0" parTransId="{CB04CEE5-CCF5-4AC6-A3B6-B887639CCD5C}" sibTransId="{A8982076-C437-46A8-815F-AFB0945F702D}"/>
    <dgm:cxn modelId="{95C20F89-A78A-4EA0-B67F-800EF58FDDF5}" srcId="{4E98CD46-8DA1-471E-8C73-7E5DCC6C4497}" destId="{1F787D65-8EF3-4F34-8918-F15EBD8BA42F}" srcOrd="0" destOrd="0" parTransId="{EFF10976-316F-4009-B783-9CCB0483C90D}" sibTransId="{39D1BECF-4F58-46F0-89F6-0137EFF5E6E9}"/>
    <dgm:cxn modelId="{62FE8095-B802-4510-90D3-AD79387736CC}" srcId="{68704F44-A979-4EEB-B913-1655F37804A1}" destId="{04161757-F3B1-4F55-AADC-96600BF7E815}" srcOrd="1" destOrd="0" parTransId="{62752E38-E602-4354-93A2-DCF10E07E663}" sibTransId="{A7C56F74-AB44-446D-BA55-7CED02E61FE7}"/>
    <dgm:cxn modelId="{2B678599-1ED7-4CF6-9420-398ABAAAF77E}" type="presOf" srcId="{20AEC0AA-BBC9-4A15-A7E4-7B4E49B88F97}" destId="{1B92E21D-35CC-481A-884D-D6DA9EC87344}" srcOrd="0" destOrd="1" presId="urn:microsoft.com/office/officeart/2005/8/layout/chevron2"/>
    <dgm:cxn modelId="{A6D7E5C1-3423-4071-B08A-B528ABDF0587}" type="presOf" srcId="{068D8B92-B66F-412B-AFD5-AB1132C87277}" destId="{85042174-ED07-4DF4-B927-F0BFB342079A}" srcOrd="0" destOrd="1" presId="urn:microsoft.com/office/officeart/2005/8/layout/chevron2"/>
    <dgm:cxn modelId="{44CD7FD1-EB22-480E-944C-F1B19B9B3377}" type="presParOf" srcId="{7F6929A1-3403-4FAA-B6BE-CDC932ED5B09}" destId="{7B5312AC-2D5D-4669-804D-B03BA88C1C52}" srcOrd="0" destOrd="0" presId="urn:microsoft.com/office/officeart/2005/8/layout/chevron2"/>
    <dgm:cxn modelId="{E8386F7C-36C2-419B-B951-ABB5D783FC8E}" type="presParOf" srcId="{7B5312AC-2D5D-4669-804D-B03BA88C1C52}" destId="{CF7FA1E9-2A59-4028-AA6C-EA23E7B28A52}" srcOrd="0" destOrd="0" presId="urn:microsoft.com/office/officeart/2005/8/layout/chevron2"/>
    <dgm:cxn modelId="{33872044-0EBD-4FBF-A6AD-29DEF566D437}" type="presParOf" srcId="{7B5312AC-2D5D-4669-804D-B03BA88C1C52}" destId="{1B92E21D-35CC-481A-884D-D6DA9EC87344}" srcOrd="1" destOrd="0" presId="urn:microsoft.com/office/officeart/2005/8/layout/chevron2"/>
    <dgm:cxn modelId="{B94844E9-4B17-41A7-8792-916D98AA6E6A}" type="presParOf" srcId="{7F6929A1-3403-4FAA-B6BE-CDC932ED5B09}" destId="{ACFE9EB9-8EF3-40E2-8109-294D9D4FCA1D}" srcOrd="1" destOrd="0" presId="urn:microsoft.com/office/officeart/2005/8/layout/chevron2"/>
    <dgm:cxn modelId="{997605F7-9F5B-4701-BFEC-7FDB1CF49309}" type="presParOf" srcId="{7F6929A1-3403-4FAA-B6BE-CDC932ED5B09}" destId="{CDB8DCBC-DD74-42DF-87A4-B1E8A9294B8C}" srcOrd="2" destOrd="0" presId="urn:microsoft.com/office/officeart/2005/8/layout/chevron2"/>
    <dgm:cxn modelId="{44797EC1-EF4A-4F16-AAAA-1A6D537BC691}" type="presParOf" srcId="{CDB8DCBC-DD74-42DF-87A4-B1E8A9294B8C}" destId="{09FD8792-F192-4D75-A98F-DBB38AD28CCE}" srcOrd="0" destOrd="0" presId="urn:microsoft.com/office/officeart/2005/8/layout/chevron2"/>
    <dgm:cxn modelId="{FC265462-32B0-4705-92D1-00D0DF60ACCD}" type="presParOf" srcId="{CDB8DCBC-DD74-42DF-87A4-B1E8A9294B8C}" destId="{19C8D1F9-0320-4BE8-A785-10D21BB4AA99}" srcOrd="1" destOrd="0" presId="urn:microsoft.com/office/officeart/2005/8/layout/chevron2"/>
    <dgm:cxn modelId="{3373A53A-1C0C-4398-A525-0A111C423626}" type="presParOf" srcId="{7F6929A1-3403-4FAA-B6BE-CDC932ED5B09}" destId="{748F662D-D8DB-4D14-AAB2-1E6FDBEA611A}" srcOrd="3" destOrd="0" presId="urn:microsoft.com/office/officeart/2005/8/layout/chevron2"/>
    <dgm:cxn modelId="{017D8A11-E395-4305-9A21-5A30DAD1FB56}" type="presParOf" srcId="{7F6929A1-3403-4FAA-B6BE-CDC932ED5B09}" destId="{D6C610B5-AEA5-486D-B300-C95D6DFBE1A2}" srcOrd="4" destOrd="0" presId="urn:microsoft.com/office/officeart/2005/8/layout/chevron2"/>
    <dgm:cxn modelId="{2D586D06-0357-4227-90B0-E923A1580057}" type="presParOf" srcId="{D6C610B5-AEA5-486D-B300-C95D6DFBE1A2}" destId="{6FE232CA-C17F-4D2A-AA8B-5DF124742E5D}" srcOrd="0" destOrd="0" presId="urn:microsoft.com/office/officeart/2005/8/layout/chevron2"/>
    <dgm:cxn modelId="{B5053A5E-5754-4544-9720-5E65A606F974}" type="presParOf" srcId="{D6C610B5-AEA5-486D-B300-C95D6DFBE1A2}" destId="{85042174-ED07-4DF4-B927-F0BFB342079A}" srcOrd="1" destOrd="0" presId="urn:microsoft.com/office/officeart/2005/8/layout/chevron2"/>
    <dgm:cxn modelId="{0BA5B6EA-5F3C-4728-8973-70952206EF71}" type="presParOf" srcId="{7F6929A1-3403-4FAA-B6BE-CDC932ED5B09}" destId="{31667CD2-DEFB-4B12-BB04-C88D980B54BC}" srcOrd="5" destOrd="0" presId="urn:microsoft.com/office/officeart/2005/8/layout/chevron2"/>
    <dgm:cxn modelId="{53ECB873-4F82-477D-85E8-DDFC780E44B3}" type="presParOf" srcId="{7F6929A1-3403-4FAA-B6BE-CDC932ED5B09}" destId="{1B5D45D3-3292-4BEC-9C9C-0D07E8FEB54E}" srcOrd="6" destOrd="0" presId="urn:microsoft.com/office/officeart/2005/8/layout/chevron2"/>
    <dgm:cxn modelId="{44764481-9B46-4540-BE97-0858E7D5A117}" type="presParOf" srcId="{1B5D45D3-3292-4BEC-9C9C-0D07E8FEB54E}" destId="{C9722596-FF5D-455D-A4F2-8CC46FD12730}" srcOrd="0" destOrd="0" presId="urn:microsoft.com/office/officeart/2005/8/layout/chevron2"/>
    <dgm:cxn modelId="{DC13FA6F-11AC-4449-836B-9FE41C16CD6A}" type="presParOf" srcId="{1B5D45D3-3292-4BEC-9C9C-0D07E8FEB54E}" destId="{052EBB00-CEB7-4387-9924-8991DCF32A5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3DC5B2-36A4-493A-953A-F25288781E80}"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4B030461-7532-4135-A734-0C62079E36B1}">
      <dgm:prSet phldrT="[Text]" custT="1"/>
      <dgm:spPr/>
      <dgm:t>
        <a:bodyPr/>
        <a:lstStyle/>
        <a:p>
          <a:r>
            <a:rPr lang="en-US" sz="2000" b="1" dirty="0" smtClean="0"/>
            <a:t>Post Incident Analysis</a:t>
          </a:r>
          <a:endParaRPr lang="en-US" sz="2000" b="1" dirty="0"/>
        </a:p>
      </dgm:t>
    </dgm:pt>
    <dgm:pt modelId="{FF97B21C-5D24-4B7F-8197-3195DCE92848}" type="parTrans" cxnId="{6096558B-B08D-4F00-B59B-F6C2E4166390}">
      <dgm:prSet/>
      <dgm:spPr/>
      <dgm:t>
        <a:bodyPr/>
        <a:lstStyle/>
        <a:p>
          <a:endParaRPr lang="en-US"/>
        </a:p>
      </dgm:t>
    </dgm:pt>
    <dgm:pt modelId="{CA0812CC-7DC4-4398-9EA6-91AE61729897}" type="sibTrans" cxnId="{6096558B-B08D-4F00-B59B-F6C2E4166390}">
      <dgm:prSet/>
      <dgm:spPr/>
      <dgm:t>
        <a:bodyPr/>
        <a:lstStyle/>
        <a:p>
          <a:endParaRPr lang="en-US"/>
        </a:p>
      </dgm:t>
    </dgm:pt>
    <dgm:pt modelId="{DFB98195-1CE7-406A-A0D2-AB6445446EA4}">
      <dgm:prSet phldrT="[Text]" custT="1"/>
      <dgm:spPr/>
      <dgm:t>
        <a:bodyPr/>
        <a:lstStyle/>
        <a:p>
          <a:r>
            <a:rPr lang="en-US" sz="2000" b="1" dirty="0" smtClean="0"/>
            <a:t>Handling Security Incidents</a:t>
          </a:r>
          <a:endParaRPr lang="en-US" sz="2000" b="1" dirty="0"/>
        </a:p>
      </dgm:t>
    </dgm:pt>
    <dgm:pt modelId="{B41D3C05-B911-4A05-BC3B-2C8D9AC1F142}" type="parTrans" cxnId="{29F23233-1B19-44DF-8DDE-8D5D3F5EBCD7}">
      <dgm:prSet/>
      <dgm:spPr/>
      <dgm:t>
        <a:bodyPr/>
        <a:lstStyle/>
        <a:p>
          <a:endParaRPr lang="en-US"/>
        </a:p>
      </dgm:t>
    </dgm:pt>
    <dgm:pt modelId="{929B8BC3-35DD-4CD4-832D-B6A4F8249204}" type="sibTrans" cxnId="{29F23233-1B19-44DF-8DDE-8D5D3F5EBCD7}">
      <dgm:prSet/>
      <dgm:spPr/>
      <dgm:t>
        <a:bodyPr/>
        <a:lstStyle/>
        <a:p>
          <a:endParaRPr lang="en-US"/>
        </a:p>
      </dgm:t>
    </dgm:pt>
    <dgm:pt modelId="{C8749C43-279B-44F0-B7B6-9555A6B6B208}">
      <dgm:prSet phldrT="[Text]"/>
      <dgm:spPr/>
      <dgm:t>
        <a:bodyPr/>
        <a:lstStyle/>
        <a:p>
          <a:r>
            <a:rPr lang="en-US" dirty="0" err="1" smtClean="0"/>
            <a:t>Sev</a:t>
          </a:r>
          <a:r>
            <a:rPr lang="en-US" dirty="0" smtClean="0"/>
            <a:t> 2 or higher requires a full post-mortem within 14 days</a:t>
          </a:r>
          <a:endParaRPr lang="en-US" dirty="0"/>
        </a:p>
      </dgm:t>
    </dgm:pt>
    <dgm:pt modelId="{D0C2EFBB-CFEA-4B37-A138-51FBAE78E603}" type="parTrans" cxnId="{57E3D8BD-CE48-4C61-AC00-4C3E4CA400E2}">
      <dgm:prSet/>
      <dgm:spPr/>
      <dgm:t>
        <a:bodyPr/>
        <a:lstStyle/>
        <a:p>
          <a:endParaRPr lang="en-US"/>
        </a:p>
      </dgm:t>
    </dgm:pt>
    <dgm:pt modelId="{55BF1B04-BBF1-43CC-8B4C-B0E7756D556E}" type="sibTrans" cxnId="{57E3D8BD-CE48-4C61-AC00-4C3E4CA400E2}">
      <dgm:prSet/>
      <dgm:spPr/>
      <dgm:t>
        <a:bodyPr/>
        <a:lstStyle/>
        <a:p>
          <a:endParaRPr lang="en-US"/>
        </a:p>
      </dgm:t>
    </dgm:pt>
    <dgm:pt modelId="{D26DC3FE-D27C-4AEF-A41E-B423069C41A1}">
      <dgm:prSet phldrT="[Text]"/>
      <dgm:spPr/>
      <dgm:t>
        <a:bodyPr/>
        <a:lstStyle/>
        <a:p>
          <a:r>
            <a:rPr lang="en-US" dirty="0" smtClean="0"/>
            <a:t>Once an incident is determined to be a security incident it will be logged in TFS in a restricted area path. </a:t>
          </a:r>
          <a:endParaRPr lang="en-US" dirty="0"/>
        </a:p>
      </dgm:t>
    </dgm:pt>
    <dgm:pt modelId="{64DE02D2-0153-4744-BC9F-2CFA68EB5398}" type="parTrans" cxnId="{0609D5C3-96D6-4646-B575-29B5DB98AF9E}">
      <dgm:prSet/>
      <dgm:spPr/>
      <dgm:t>
        <a:bodyPr/>
        <a:lstStyle/>
        <a:p>
          <a:endParaRPr lang="en-US"/>
        </a:p>
      </dgm:t>
    </dgm:pt>
    <dgm:pt modelId="{16349991-8F11-448C-BA32-AEDB24567CA4}" type="sibTrans" cxnId="{0609D5C3-96D6-4646-B575-29B5DB98AF9E}">
      <dgm:prSet/>
      <dgm:spPr/>
      <dgm:t>
        <a:bodyPr/>
        <a:lstStyle/>
        <a:p>
          <a:endParaRPr lang="en-US"/>
        </a:p>
      </dgm:t>
    </dgm:pt>
    <dgm:pt modelId="{BC8C6395-370A-4BD1-A612-B49A0BD7526D}">
      <dgm:prSet phldrT="[Text]" custT="1"/>
      <dgm:spPr/>
      <dgm:t>
        <a:bodyPr/>
        <a:lstStyle/>
        <a:p>
          <a:r>
            <a:rPr lang="en-US" sz="2000" b="1" dirty="0" smtClean="0"/>
            <a:t>Collection</a:t>
          </a:r>
          <a:r>
            <a:rPr lang="en-US" sz="2000" b="1" dirty="0" smtClean="0">
              <a:solidFill>
                <a:schemeClr val="bg2"/>
              </a:solidFill>
            </a:rPr>
            <a:t> </a:t>
          </a:r>
          <a:r>
            <a:rPr lang="en-US" sz="2000" b="1" dirty="0" smtClean="0"/>
            <a:t>of</a:t>
          </a:r>
          <a:r>
            <a:rPr lang="en-US" sz="2000" b="1" dirty="0" smtClean="0">
              <a:solidFill>
                <a:schemeClr val="bg2"/>
              </a:solidFill>
            </a:rPr>
            <a:t> </a:t>
          </a:r>
          <a:r>
            <a:rPr lang="en-US" sz="2000" b="1" dirty="0" smtClean="0"/>
            <a:t>Evidence</a:t>
          </a:r>
        </a:p>
      </dgm:t>
    </dgm:pt>
    <dgm:pt modelId="{CEC19AD5-9E0E-46B0-A562-626A07013385}" type="parTrans" cxnId="{588A1480-B259-4959-A8D1-B5EB7F7B730E}">
      <dgm:prSet/>
      <dgm:spPr/>
      <dgm:t>
        <a:bodyPr/>
        <a:lstStyle/>
        <a:p>
          <a:endParaRPr lang="en-US"/>
        </a:p>
      </dgm:t>
    </dgm:pt>
    <dgm:pt modelId="{60E4904D-A10E-4A0E-84EE-BAD19650EF6A}" type="sibTrans" cxnId="{588A1480-B259-4959-A8D1-B5EB7F7B730E}">
      <dgm:prSet/>
      <dgm:spPr/>
      <dgm:t>
        <a:bodyPr/>
        <a:lstStyle/>
        <a:p>
          <a:endParaRPr lang="en-US"/>
        </a:p>
      </dgm:t>
    </dgm:pt>
    <dgm:pt modelId="{FC0ACC41-8C3B-4D94-A07B-196A9B19A709}">
      <dgm:prSet phldrT="[Text]" custT="1"/>
      <dgm:spPr/>
      <dgm:t>
        <a:bodyPr/>
        <a:lstStyle/>
        <a:p>
          <a:r>
            <a:rPr lang="en-US" sz="2000" b="1" smtClean="0"/>
            <a:t>Reviews</a:t>
          </a:r>
          <a:endParaRPr lang="en-US" sz="2000" b="1" dirty="0" smtClean="0"/>
        </a:p>
      </dgm:t>
    </dgm:pt>
    <dgm:pt modelId="{F48F40A3-D53E-419C-A3D6-46513D26F067}" type="parTrans" cxnId="{86875A11-6F47-4441-A6B0-AFF84741AA24}">
      <dgm:prSet/>
      <dgm:spPr/>
      <dgm:t>
        <a:bodyPr/>
        <a:lstStyle/>
        <a:p>
          <a:endParaRPr lang="en-US"/>
        </a:p>
      </dgm:t>
    </dgm:pt>
    <dgm:pt modelId="{B4F91F53-9428-416E-AB4C-0C16F18D4C23}" type="sibTrans" cxnId="{86875A11-6F47-4441-A6B0-AFF84741AA24}">
      <dgm:prSet/>
      <dgm:spPr/>
      <dgm:t>
        <a:bodyPr/>
        <a:lstStyle/>
        <a:p>
          <a:endParaRPr lang="en-US"/>
        </a:p>
      </dgm:t>
    </dgm:pt>
    <dgm:pt modelId="{9F52FD62-2E7B-4DA4-8519-6216D60F35CF}">
      <dgm:prSet phldrT="[Text]"/>
      <dgm:spPr/>
      <dgm:t>
        <a:bodyPr/>
        <a:lstStyle/>
        <a:p>
          <a:r>
            <a:rPr lang="en-US" dirty="0" smtClean="0"/>
            <a:t>Report must contain Impact, Severity, Root Cause, Repair Items, Timeline</a:t>
          </a:r>
          <a:endParaRPr lang="en-US" dirty="0"/>
        </a:p>
      </dgm:t>
    </dgm:pt>
    <dgm:pt modelId="{82ED846C-D14F-4751-BCF5-EA7F07EBB8FE}" type="parTrans" cxnId="{CBF4DFD8-F096-4C6B-9C01-7AF5E44B239A}">
      <dgm:prSet/>
      <dgm:spPr/>
      <dgm:t>
        <a:bodyPr/>
        <a:lstStyle/>
        <a:p>
          <a:endParaRPr lang="en-US"/>
        </a:p>
      </dgm:t>
    </dgm:pt>
    <dgm:pt modelId="{4288ECBA-101D-4B72-B3AB-3BD0A604DBCD}" type="sibTrans" cxnId="{CBF4DFD8-F096-4C6B-9C01-7AF5E44B239A}">
      <dgm:prSet/>
      <dgm:spPr/>
      <dgm:t>
        <a:bodyPr/>
        <a:lstStyle/>
        <a:p>
          <a:endParaRPr lang="en-US"/>
        </a:p>
      </dgm:t>
    </dgm:pt>
    <dgm:pt modelId="{4667D33F-D2DB-4260-90C8-62CAA935F6F6}">
      <dgm:prSet phldrT="[Text]"/>
      <dgm:spPr/>
      <dgm:t>
        <a:bodyPr/>
        <a:lstStyle/>
        <a:p>
          <a:r>
            <a:rPr lang="en-US" dirty="0" smtClean="0"/>
            <a:t>Procedures followed are similar to non-security incidents</a:t>
          </a:r>
          <a:endParaRPr lang="en-US" dirty="0"/>
        </a:p>
      </dgm:t>
    </dgm:pt>
    <dgm:pt modelId="{89C5F922-F6D5-4DA9-A58A-C8239F1279E7}" type="parTrans" cxnId="{E78BDFB3-BE3D-4981-8EB9-068F1D20FA38}">
      <dgm:prSet/>
      <dgm:spPr/>
      <dgm:t>
        <a:bodyPr/>
        <a:lstStyle/>
        <a:p>
          <a:endParaRPr lang="en-US"/>
        </a:p>
      </dgm:t>
    </dgm:pt>
    <dgm:pt modelId="{11B0D958-D364-4ABF-8678-25140A36CD42}" type="sibTrans" cxnId="{E78BDFB3-BE3D-4981-8EB9-068F1D20FA38}">
      <dgm:prSet/>
      <dgm:spPr/>
      <dgm:t>
        <a:bodyPr/>
        <a:lstStyle/>
        <a:p>
          <a:endParaRPr lang="en-US"/>
        </a:p>
      </dgm:t>
    </dgm:pt>
    <dgm:pt modelId="{C57B7432-35E9-43B8-8D68-DAF87F60BF37}">
      <dgm:prSet phldrT="[Text]" custT="1"/>
      <dgm:spPr/>
      <dgm:t>
        <a:bodyPr/>
        <a:lstStyle/>
        <a:p>
          <a:r>
            <a:rPr lang="en-US" sz="1200" dirty="0" smtClean="0"/>
            <a:t>Evidence</a:t>
          </a:r>
          <a:r>
            <a:rPr lang="en-US" sz="1200" dirty="0" smtClean="0">
              <a:solidFill>
                <a:schemeClr val="tx1"/>
              </a:solidFill>
            </a:rPr>
            <a:t> </a:t>
          </a:r>
          <a:r>
            <a:rPr lang="en-US" sz="1200" dirty="0" smtClean="0"/>
            <a:t>collected</a:t>
          </a:r>
          <a:r>
            <a:rPr lang="en-US" sz="1200" dirty="0" smtClean="0">
              <a:solidFill>
                <a:schemeClr val="tx1"/>
              </a:solidFill>
            </a:rPr>
            <a:t> </a:t>
          </a:r>
          <a:r>
            <a:rPr lang="en-US" sz="1200" dirty="0" smtClean="0"/>
            <a:t>and preserved as necessary throughout the incident management process</a:t>
          </a:r>
        </a:p>
      </dgm:t>
    </dgm:pt>
    <dgm:pt modelId="{B3C12426-CCB2-40DA-ADBE-BEF092BE745D}" type="parTrans" cxnId="{6A3A667C-E4BA-44A3-BF53-CCE8A501FD20}">
      <dgm:prSet/>
      <dgm:spPr/>
      <dgm:t>
        <a:bodyPr/>
        <a:lstStyle/>
        <a:p>
          <a:endParaRPr lang="en-US"/>
        </a:p>
      </dgm:t>
    </dgm:pt>
    <dgm:pt modelId="{DC653999-4862-4ED6-9E39-09233D41F4BC}" type="sibTrans" cxnId="{6A3A667C-E4BA-44A3-BF53-CCE8A501FD20}">
      <dgm:prSet/>
      <dgm:spPr/>
      <dgm:t>
        <a:bodyPr/>
        <a:lstStyle/>
        <a:p>
          <a:endParaRPr lang="en-US"/>
        </a:p>
      </dgm:t>
    </dgm:pt>
    <dgm:pt modelId="{C5BBCF1A-25A9-46A7-A24B-FFA7F8A95A8B}">
      <dgm:prSet phldrT="[Text]" custT="1"/>
      <dgm:spPr/>
      <dgm:t>
        <a:bodyPr/>
        <a:lstStyle/>
        <a:p>
          <a:r>
            <a:rPr lang="en-US" sz="1200" b="0" dirty="0" smtClean="0"/>
            <a:t>All reports stored for a period of 90 days</a:t>
          </a:r>
        </a:p>
      </dgm:t>
    </dgm:pt>
    <dgm:pt modelId="{F5F5CF63-4124-4D1A-AC6D-29C5F56CFB49}" type="parTrans" cxnId="{D93880A3-E5C8-4362-AF76-AFCF4568631A}">
      <dgm:prSet/>
      <dgm:spPr/>
      <dgm:t>
        <a:bodyPr/>
        <a:lstStyle/>
        <a:p>
          <a:endParaRPr lang="en-US"/>
        </a:p>
      </dgm:t>
    </dgm:pt>
    <dgm:pt modelId="{E95CFE2A-E3BF-4B91-8C57-B387EB4EB4B0}" type="sibTrans" cxnId="{D93880A3-E5C8-4362-AF76-AFCF4568631A}">
      <dgm:prSet/>
      <dgm:spPr/>
      <dgm:t>
        <a:bodyPr/>
        <a:lstStyle/>
        <a:p>
          <a:endParaRPr lang="en-US"/>
        </a:p>
      </dgm:t>
    </dgm:pt>
    <dgm:pt modelId="{7689C583-8A8C-4495-90CD-EF408DC652C3}">
      <dgm:prSet phldrT="[Text]" custT="1"/>
      <dgm:spPr/>
      <dgm:t>
        <a:bodyPr/>
        <a:lstStyle/>
        <a:p>
          <a:r>
            <a:rPr lang="en-US" sz="1200" b="0" dirty="0" smtClean="0"/>
            <a:t>Automated incident management KPI reports</a:t>
          </a:r>
        </a:p>
      </dgm:t>
    </dgm:pt>
    <dgm:pt modelId="{ADF5A6BC-5024-424D-AE5D-789E804AD6C5}" type="parTrans" cxnId="{4AE46C39-F9EB-441E-97CC-392E7A967CE0}">
      <dgm:prSet/>
      <dgm:spPr/>
      <dgm:t>
        <a:bodyPr/>
        <a:lstStyle/>
        <a:p>
          <a:endParaRPr lang="en-US"/>
        </a:p>
      </dgm:t>
    </dgm:pt>
    <dgm:pt modelId="{8635AC9B-1CD3-4854-AB26-0DFACE5241E8}" type="sibTrans" cxnId="{4AE46C39-F9EB-441E-97CC-392E7A967CE0}">
      <dgm:prSet/>
      <dgm:spPr/>
      <dgm:t>
        <a:bodyPr/>
        <a:lstStyle/>
        <a:p>
          <a:endParaRPr lang="en-US"/>
        </a:p>
      </dgm:t>
    </dgm:pt>
    <dgm:pt modelId="{5EDD9820-A98C-49D9-898D-1EF4A0525037}" type="pres">
      <dgm:prSet presAssocID="{7B3DC5B2-36A4-493A-953A-F25288781E80}" presName="Name0" presStyleCnt="0">
        <dgm:presLayoutVars>
          <dgm:dir/>
          <dgm:animLvl val="lvl"/>
          <dgm:resizeHandles val="exact"/>
        </dgm:presLayoutVars>
      </dgm:prSet>
      <dgm:spPr/>
      <dgm:t>
        <a:bodyPr/>
        <a:lstStyle/>
        <a:p>
          <a:endParaRPr lang="en-US"/>
        </a:p>
      </dgm:t>
    </dgm:pt>
    <dgm:pt modelId="{88B5B833-11AC-4477-B806-A2515644D7F4}" type="pres">
      <dgm:prSet presAssocID="{4B030461-7532-4135-A734-0C62079E36B1}" presName="linNode" presStyleCnt="0"/>
      <dgm:spPr/>
      <dgm:t>
        <a:bodyPr/>
        <a:lstStyle/>
        <a:p>
          <a:endParaRPr lang="en-US"/>
        </a:p>
      </dgm:t>
    </dgm:pt>
    <dgm:pt modelId="{23145304-065A-4DF0-BD68-FA9B445B6B2F}" type="pres">
      <dgm:prSet presAssocID="{4B030461-7532-4135-A734-0C62079E36B1}" presName="parentText" presStyleLbl="node1" presStyleIdx="0" presStyleCnt="4">
        <dgm:presLayoutVars>
          <dgm:chMax val="1"/>
          <dgm:bulletEnabled val="1"/>
        </dgm:presLayoutVars>
      </dgm:prSet>
      <dgm:spPr/>
      <dgm:t>
        <a:bodyPr/>
        <a:lstStyle/>
        <a:p>
          <a:endParaRPr lang="en-US"/>
        </a:p>
      </dgm:t>
    </dgm:pt>
    <dgm:pt modelId="{F09E8E72-BB82-453A-8FDD-DD2923F1A3B1}" type="pres">
      <dgm:prSet presAssocID="{4B030461-7532-4135-A734-0C62079E36B1}" presName="descendantText" presStyleLbl="alignAccFollowNode1" presStyleIdx="0" presStyleCnt="4">
        <dgm:presLayoutVars>
          <dgm:bulletEnabled val="1"/>
        </dgm:presLayoutVars>
      </dgm:prSet>
      <dgm:spPr/>
      <dgm:t>
        <a:bodyPr/>
        <a:lstStyle/>
        <a:p>
          <a:endParaRPr lang="en-US"/>
        </a:p>
      </dgm:t>
    </dgm:pt>
    <dgm:pt modelId="{8D2E34E0-1B0C-45DE-A901-34226AC5DDDC}" type="pres">
      <dgm:prSet presAssocID="{CA0812CC-7DC4-4398-9EA6-91AE61729897}" presName="sp" presStyleCnt="0"/>
      <dgm:spPr/>
      <dgm:t>
        <a:bodyPr/>
        <a:lstStyle/>
        <a:p>
          <a:endParaRPr lang="en-US"/>
        </a:p>
      </dgm:t>
    </dgm:pt>
    <dgm:pt modelId="{51370E3C-BADF-44CD-9FF0-36AA31F7ABE4}" type="pres">
      <dgm:prSet presAssocID="{DFB98195-1CE7-406A-A0D2-AB6445446EA4}" presName="linNode" presStyleCnt="0"/>
      <dgm:spPr/>
      <dgm:t>
        <a:bodyPr/>
        <a:lstStyle/>
        <a:p>
          <a:endParaRPr lang="en-US"/>
        </a:p>
      </dgm:t>
    </dgm:pt>
    <dgm:pt modelId="{E4898764-BB74-4BF7-9991-3BC6799D6E23}" type="pres">
      <dgm:prSet presAssocID="{DFB98195-1CE7-406A-A0D2-AB6445446EA4}" presName="parentText" presStyleLbl="node1" presStyleIdx="1" presStyleCnt="4">
        <dgm:presLayoutVars>
          <dgm:chMax val="1"/>
          <dgm:bulletEnabled val="1"/>
        </dgm:presLayoutVars>
      </dgm:prSet>
      <dgm:spPr/>
      <dgm:t>
        <a:bodyPr/>
        <a:lstStyle/>
        <a:p>
          <a:endParaRPr lang="en-US"/>
        </a:p>
      </dgm:t>
    </dgm:pt>
    <dgm:pt modelId="{D41B1C67-76A8-4A7B-A2E5-E84003691880}" type="pres">
      <dgm:prSet presAssocID="{DFB98195-1CE7-406A-A0D2-AB6445446EA4}" presName="descendantText" presStyleLbl="alignAccFollowNode1" presStyleIdx="1" presStyleCnt="4">
        <dgm:presLayoutVars>
          <dgm:bulletEnabled val="1"/>
        </dgm:presLayoutVars>
      </dgm:prSet>
      <dgm:spPr/>
      <dgm:t>
        <a:bodyPr/>
        <a:lstStyle/>
        <a:p>
          <a:endParaRPr lang="en-US"/>
        </a:p>
      </dgm:t>
    </dgm:pt>
    <dgm:pt modelId="{1D821692-895E-488D-BE56-36A2C9D13642}" type="pres">
      <dgm:prSet presAssocID="{929B8BC3-35DD-4CD4-832D-B6A4F8249204}" presName="sp" presStyleCnt="0"/>
      <dgm:spPr/>
    </dgm:pt>
    <dgm:pt modelId="{8F9C8DE7-18A4-4E1E-879B-D83F5D634F4C}" type="pres">
      <dgm:prSet presAssocID="{BC8C6395-370A-4BD1-A612-B49A0BD7526D}" presName="linNode" presStyleCnt="0"/>
      <dgm:spPr/>
    </dgm:pt>
    <dgm:pt modelId="{A74D72DB-3235-4DB4-A235-7312A7E171B0}" type="pres">
      <dgm:prSet presAssocID="{BC8C6395-370A-4BD1-A612-B49A0BD7526D}" presName="parentText" presStyleLbl="node1" presStyleIdx="2" presStyleCnt="4" custLinFactNeighborY="-1162">
        <dgm:presLayoutVars>
          <dgm:chMax val="1"/>
          <dgm:bulletEnabled val="1"/>
        </dgm:presLayoutVars>
      </dgm:prSet>
      <dgm:spPr/>
      <dgm:t>
        <a:bodyPr/>
        <a:lstStyle/>
        <a:p>
          <a:endParaRPr lang="en-US"/>
        </a:p>
      </dgm:t>
    </dgm:pt>
    <dgm:pt modelId="{4730E9E6-A594-4CA5-8F7C-AA0F244669E6}" type="pres">
      <dgm:prSet presAssocID="{BC8C6395-370A-4BD1-A612-B49A0BD7526D}" presName="descendantText" presStyleLbl="alignAccFollowNode1" presStyleIdx="2" presStyleCnt="4" custLinFactNeighborY="-1246">
        <dgm:presLayoutVars>
          <dgm:bulletEnabled val="1"/>
        </dgm:presLayoutVars>
      </dgm:prSet>
      <dgm:spPr/>
      <dgm:t>
        <a:bodyPr/>
        <a:lstStyle/>
        <a:p>
          <a:endParaRPr lang="en-US"/>
        </a:p>
      </dgm:t>
    </dgm:pt>
    <dgm:pt modelId="{B02E92D3-35EB-4587-B4FC-E9D9A33F2136}" type="pres">
      <dgm:prSet presAssocID="{60E4904D-A10E-4A0E-84EE-BAD19650EF6A}" presName="sp" presStyleCnt="0"/>
      <dgm:spPr/>
    </dgm:pt>
    <dgm:pt modelId="{F9517D6A-BA11-43BD-8A2E-ABB10F89918B}" type="pres">
      <dgm:prSet presAssocID="{FC0ACC41-8C3B-4D94-A07B-196A9B19A709}" presName="linNode" presStyleCnt="0"/>
      <dgm:spPr/>
    </dgm:pt>
    <dgm:pt modelId="{5E3E9726-E8C4-4EAE-AFA8-BF21A19790AE}" type="pres">
      <dgm:prSet presAssocID="{FC0ACC41-8C3B-4D94-A07B-196A9B19A709}" presName="parentText" presStyleLbl="node1" presStyleIdx="3" presStyleCnt="4">
        <dgm:presLayoutVars>
          <dgm:chMax val="1"/>
          <dgm:bulletEnabled val="1"/>
        </dgm:presLayoutVars>
      </dgm:prSet>
      <dgm:spPr/>
      <dgm:t>
        <a:bodyPr/>
        <a:lstStyle/>
        <a:p>
          <a:endParaRPr lang="en-US"/>
        </a:p>
      </dgm:t>
    </dgm:pt>
    <dgm:pt modelId="{A6D610C5-D12E-40AC-9FE0-C3B81F6E8525}" type="pres">
      <dgm:prSet presAssocID="{FC0ACC41-8C3B-4D94-A07B-196A9B19A709}" presName="descendantText" presStyleLbl="alignAccFollowNode1" presStyleIdx="3" presStyleCnt="4">
        <dgm:presLayoutVars>
          <dgm:bulletEnabled val="1"/>
        </dgm:presLayoutVars>
      </dgm:prSet>
      <dgm:spPr/>
      <dgm:t>
        <a:bodyPr/>
        <a:lstStyle/>
        <a:p>
          <a:endParaRPr lang="en-US"/>
        </a:p>
      </dgm:t>
    </dgm:pt>
  </dgm:ptLst>
  <dgm:cxnLst>
    <dgm:cxn modelId="{0609D5C3-96D6-4646-B575-29B5DB98AF9E}" srcId="{DFB98195-1CE7-406A-A0D2-AB6445446EA4}" destId="{D26DC3FE-D27C-4AEF-A41E-B423069C41A1}" srcOrd="0" destOrd="0" parTransId="{64DE02D2-0153-4744-BC9F-2CFA68EB5398}" sibTransId="{16349991-8F11-448C-BA32-AEDB24567CA4}"/>
    <dgm:cxn modelId="{5CC62F4C-252C-4C98-A523-360A261D0C8B}" type="presOf" srcId="{4B030461-7532-4135-A734-0C62079E36B1}" destId="{23145304-065A-4DF0-BD68-FA9B445B6B2F}" srcOrd="0" destOrd="0" presId="urn:microsoft.com/office/officeart/2005/8/layout/vList5"/>
    <dgm:cxn modelId="{E9BC1DA2-6A23-40F7-9D1A-E0E09A4B0D45}" type="presOf" srcId="{7B3DC5B2-36A4-493A-953A-F25288781E80}" destId="{5EDD9820-A98C-49D9-898D-1EF4A0525037}" srcOrd="0" destOrd="0" presId="urn:microsoft.com/office/officeart/2005/8/layout/vList5"/>
    <dgm:cxn modelId="{57E3D8BD-CE48-4C61-AC00-4C3E4CA400E2}" srcId="{4B030461-7532-4135-A734-0C62079E36B1}" destId="{C8749C43-279B-44F0-B7B6-9555A6B6B208}" srcOrd="0" destOrd="0" parTransId="{D0C2EFBB-CFEA-4B37-A138-51FBAE78E603}" sibTransId="{55BF1B04-BBF1-43CC-8B4C-B0E7756D556E}"/>
    <dgm:cxn modelId="{C08FE6D2-FE65-4E95-BC46-AD0985EB8C11}" type="presOf" srcId="{C57B7432-35E9-43B8-8D68-DAF87F60BF37}" destId="{4730E9E6-A594-4CA5-8F7C-AA0F244669E6}" srcOrd="0" destOrd="0" presId="urn:microsoft.com/office/officeart/2005/8/layout/vList5"/>
    <dgm:cxn modelId="{E78BDFB3-BE3D-4981-8EB9-068F1D20FA38}" srcId="{DFB98195-1CE7-406A-A0D2-AB6445446EA4}" destId="{4667D33F-D2DB-4260-90C8-62CAA935F6F6}" srcOrd="1" destOrd="0" parTransId="{89C5F922-F6D5-4DA9-A58A-C8239F1279E7}" sibTransId="{11B0D958-D364-4ABF-8678-25140A36CD42}"/>
    <dgm:cxn modelId="{6096558B-B08D-4F00-B59B-F6C2E4166390}" srcId="{7B3DC5B2-36A4-493A-953A-F25288781E80}" destId="{4B030461-7532-4135-A734-0C62079E36B1}" srcOrd="0" destOrd="0" parTransId="{FF97B21C-5D24-4B7F-8197-3195DCE92848}" sibTransId="{CA0812CC-7DC4-4398-9EA6-91AE61729897}"/>
    <dgm:cxn modelId="{D78BE6AB-AA67-42CE-BBBC-BE9DA8905AB7}" type="presOf" srcId="{C5BBCF1A-25A9-46A7-A24B-FFA7F8A95A8B}" destId="{A6D610C5-D12E-40AC-9FE0-C3B81F6E8525}" srcOrd="0" destOrd="1" presId="urn:microsoft.com/office/officeart/2005/8/layout/vList5"/>
    <dgm:cxn modelId="{CBF4DFD8-F096-4C6B-9C01-7AF5E44B239A}" srcId="{4B030461-7532-4135-A734-0C62079E36B1}" destId="{9F52FD62-2E7B-4DA4-8519-6216D60F35CF}" srcOrd="1" destOrd="0" parTransId="{82ED846C-D14F-4751-BCF5-EA7F07EBB8FE}" sibTransId="{4288ECBA-101D-4B72-B3AB-3BD0A604DBCD}"/>
    <dgm:cxn modelId="{4AE46C39-F9EB-441E-97CC-392E7A967CE0}" srcId="{FC0ACC41-8C3B-4D94-A07B-196A9B19A709}" destId="{7689C583-8A8C-4495-90CD-EF408DC652C3}" srcOrd="0" destOrd="0" parTransId="{ADF5A6BC-5024-424D-AE5D-789E804AD6C5}" sibTransId="{8635AC9B-1CD3-4854-AB26-0DFACE5241E8}"/>
    <dgm:cxn modelId="{FA848049-0AC9-4780-A048-1048E26D618A}" type="presOf" srcId="{DFB98195-1CE7-406A-A0D2-AB6445446EA4}" destId="{E4898764-BB74-4BF7-9991-3BC6799D6E23}" srcOrd="0" destOrd="0" presId="urn:microsoft.com/office/officeart/2005/8/layout/vList5"/>
    <dgm:cxn modelId="{68177338-109F-4100-B1D6-AC66C10B39CE}" type="presOf" srcId="{BC8C6395-370A-4BD1-A612-B49A0BD7526D}" destId="{A74D72DB-3235-4DB4-A235-7312A7E171B0}" srcOrd="0" destOrd="0" presId="urn:microsoft.com/office/officeart/2005/8/layout/vList5"/>
    <dgm:cxn modelId="{D93880A3-E5C8-4362-AF76-AFCF4568631A}" srcId="{FC0ACC41-8C3B-4D94-A07B-196A9B19A709}" destId="{C5BBCF1A-25A9-46A7-A24B-FFA7F8A95A8B}" srcOrd="1" destOrd="0" parTransId="{F5F5CF63-4124-4D1A-AC6D-29C5F56CFB49}" sibTransId="{E95CFE2A-E3BF-4B91-8C57-B387EB4EB4B0}"/>
    <dgm:cxn modelId="{8C4EDCBD-C118-4ED9-9D0D-C833FA9709A6}" type="presOf" srcId="{9F52FD62-2E7B-4DA4-8519-6216D60F35CF}" destId="{F09E8E72-BB82-453A-8FDD-DD2923F1A3B1}" srcOrd="0" destOrd="1" presId="urn:microsoft.com/office/officeart/2005/8/layout/vList5"/>
    <dgm:cxn modelId="{6A3A667C-E4BA-44A3-BF53-CCE8A501FD20}" srcId="{BC8C6395-370A-4BD1-A612-B49A0BD7526D}" destId="{C57B7432-35E9-43B8-8D68-DAF87F60BF37}" srcOrd="0" destOrd="0" parTransId="{B3C12426-CCB2-40DA-ADBE-BEF092BE745D}" sibTransId="{DC653999-4862-4ED6-9E39-09233D41F4BC}"/>
    <dgm:cxn modelId="{588A1480-B259-4959-A8D1-B5EB7F7B730E}" srcId="{7B3DC5B2-36A4-493A-953A-F25288781E80}" destId="{BC8C6395-370A-4BD1-A612-B49A0BD7526D}" srcOrd="2" destOrd="0" parTransId="{CEC19AD5-9E0E-46B0-A562-626A07013385}" sibTransId="{60E4904D-A10E-4A0E-84EE-BAD19650EF6A}"/>
    <dgm:cxn modelId="{09C583C0-FA18-4BB7-BF6C-116EA2EA54EB}" type="presOf" srcId="{D26DC3FE-D27C-4AEF-A41E-B423069C41A1}" destId="{D41B1C67-76A8-4A7B-A2E5-E84003691880}" srcOrd="0" destOrd="0" presId="urn:microsoft.com/office/officeart/2005/8/layout/vList5"/>
    <dgm:cxn modelId="{29F23233-1B19-44DF-8DDE-8D5D3F5EBCD7}" srcId="{7B3DC5B2-36A4-493A-953A-F25288781E80}" destId="{DFB98195-1CE7-406A-A0D2-AB6445446EA4}" srcOrd="1" destOrd="0" parTransId="{B41D3C05-B911-4A05-BC3B-2C8D9AC1F142}" sibTransId="{929B8BC3-35DD-4CD4-832D-B6A4F8249204}"/>
    <dgm:cxn modelId="{3FC162C9-A401-4532-ABB1-6FDC4053BA60}" type="presOf" srcId="{C8749C43-279B-44F0-B7B6-9555A6B6B208}" destId="{F09E8E72-BB82-453A-8FDD-DD2923F1A3B1}" srcOrd="0" destOrd="0" presId="urn:microsoft.com/office/officeart/2005/8/layout/vList5"/>
    <dgm:cxn modelId="{E205B48D-67A6-475C-B030-B514D029807F}" type="presOf" srcId="{7689C583-8A8C-4495-90CD-EF408DC652C3}" destId="{A6D610C5-D12E-40AC-9FE0-C3B81F6E8525}" srcOrd="0" destOrd="0" presId="urn:microsoft.com/office/officeart/2005/8/layout/vList5"/>
    <dgm:cxn modelId="{60D68B56-F878-4767-A6E9-2EB5DFCE0510}" type="presOf" srcId="{FC0ACC41-8C3B-4D94-A07B-196A9B19A709}" destId="{5E3E9726-E8C4-4EAE-AFA8-BF21A19790AE}" srcOrd="0" destOrd="0" presId="urn:microsoft.com/office/officeart/2005/8/layout/vList5"/>
    <dgm:cxn modelId="{86875A11-6F47-4441-A6B0-AFF84741AA24}" srcId="{7B3DC5B2-36A4-493A-953A-F25288781E80}" destId="{FC0ACC41-8C3B-4D94-A07B-196A9B19A709}" srcOrd="3" destOrd="0" parTransId="{F48F40A3-D53E-419C-A3D6-46513D26F067}" sibTransId="{B4F91F53-9428-416E-AB4C-0C16F18D4C23}"/>
    <dgm:cxn modelId="{6311CBAD-6AAC-4DB4-8586-B361F20ABDE3}" type="presOf" srcId="{4667D33F-D2DB-4260-90C8-62CAA935F6F6}" destId="{D41B1C67-76A8-4A7B-A2E5-E84003691880}" srcOrd="0" destOrd="1" presId="urn:microsoft.com/office/officeart/2005/8/layout/vList5"/>
    <dgm:cxn modelId="{BC3812D5-B363-4634-B496-39CDE03F523C}" type="presParOf" srcId="{5EDD9820-A98C-49D9-898D-1EF4A0525037}" destId="{88B5B833-11AC-4477-B806-A2515644D7F4}" srcOrd="0" destOrd="0" presId="urn:microsoft.com/office/officeart/2005/8/layout/vList5"/>
    <dgm:cxn modelId="{2F74B73A-0AC4-411C-BEEB-C6F2ED1DFDEE}" type="presParOf" srcId="{88B5B833-11AC-4477-B806-A2515644D7F4}" destId="{23145304-065A-4DF0-BD68-FA9B445B6B2F}" srcOrd="0" destOrd="0" presId="urn:microsoft.com/office/officeart/2005/8/layout/vList5"/>
    <dgm:cxn modelId="{3DBF9306-72FF-4F04-99A6-1A97AA7FE4C7}" type="presParOf" srcId="{88B5B833-11AC-4477-B806-A2515644D7F4}" destId="{F09E8E72-BB82-453A-8FDD-DD2923F1A3B1}" srcOrd="1" destOrd="0" presId="urn:microsoft.com/office/officeart/2005/8/layout/vList5"/>
    <dgm:cxn modelId="{F91403FA-A11D-4F51-8EF4-6631C875DD3E}" type="presParOf" srcId="{5EDD9820-A98C-49D9-898D-1EF4A0525037}" destId="{8D2E34E0-1B0C-45DE-A901-34226AC5DDDC}" srcOrd="1" destOrd="0" presId="urn:microsoft.com/office/officeart/2005/8/layout/vList5"/>
    <dgm:cxn modelId="{714608AB-B74A-4FAE-A067-5DED9BEF799D}" type="presParOf" srcId="{5EDD9820-A98C-49D9-898D-1EF4A0525037}" destId="{51370E3C-BADF-44CD-9FF0-36AA31F7ABE4}" srcOrd="2" destOrd="0" presId="urn:microsoft.com/office/officeart/2005/8/layout/vList5"/>
    <dgm:cxn modelId="{DCB2D2C3-1F66-4988-BD0C-C03EA389E21F}" type="presParOf" srcId="{51370E3C-BADF-44CD-9FF0-36AA31F7ABE4}" destId="{E4898764-BB74-4BF7-9991-3BC6799D6E23}" srcOrd="0" destOrd="0" presId="urn:microsoft.com/office/officeart/2005/8/layout/vList5"/>
    <dgm:cxn modelId="{4764EF24-6C36-4A9D-8C76-95C6411E3554}" type="presParOf" srcId="{51370E3C-BADF-44CD-9FF0-36AA31F7ABE4}" destId="{D41B1C67-76A8-4A7B-A2E5-E84003691880}" srcOrd="1" destOrd="0" presId="urn:microsoft.com/office/officeart/2005/8/layout/vList5"/>
    <dgm:cxn modelId="{FE300292-BAF0-41CB-91E8-9C29A9A417B5}" type="presParOf" srcId="{5EDD9820-A98C-49D9-898D-1EF4A0525037}" destId="{1D821692-895E-488D-BE56-36A2C9D13642}" srcOrd="3" destOrd="0" presId="urn:microsoft.com/office/officeart/2005/8/layout/vList5"/>
    <dgm:cxn modelId="{3D66F0EE-6FCE-4CFE-A7E4-102C239C19FD}" type="presParOf" srcId="{5EDD9820-A98C-49D9-898D-1EF4A0525037}" destId="{8F9C8DE7-18A4-4E1E-879B-D83F5D634F4C}" srcOrd="4" destOrd="0" presId="urn:microsoft.com/office/officeart/2005/8/layout/vList5"/>
    <dgm:cxn modelId="{94ADAF7F-6C80-4E1B-B0AA-AA6A39B121FA}" type="presParOf" srcId="{8F9C8DE7-18A4-4E1E-879B-D83F5D634F4C}" destId="{A74D72DB-3235-4DB4-A235-7312A7E171B0}" srcOrd="0" destOrd="0" presId="urn:microsoft.com/office/officeart/2005/8/layout/vList5"/>
    <dgm:cxn modelId="{35ED8BD7-2C68-459A-877F-6EEADD1194B4}" type="presParOf" srcId="{8F9C8DE7-18A4-4E1E-879B-D83F5D634F4C}" destId="{4730E9E6-A594-4CA5-8F7C-AA0F244669E6}" srcOrd="1" destOrd="0" presId="urn:microsoft.com/office/officeart/2005/8/layout/vList5"/>
    <dgm:cxn modelId="{D09D636E-2FF1-445C-BFCC-81F08DB29C88}" type="presParOf" srcId="{5EDD9820-A98C-49D9-898D-1EF4A0525037}" destId="{B02E92D3-35EB-4587-B4FC-E9D9A33F2136}" srcOrd="5" destOrd="0" presId="urn:microsoft.com/office/officeart/2005/8/layout/vList5"/>
    <dgm:cxn modelId="{C44C61F9-28BC-4A75-A8E1-5773298138A0}" type="presParOf" srcId="{5EDD9820-A98C-49D9-898D-1EF4A0525037}" destId="{F9517D6A-BA11-43BD-8A2E-ABB10F89918B}" srcOrd="6" destOrd="0" presId="urn:microsoft.com/office/officeart/2005/8/layout/vList5"/>
    <dgm:cxn modelId="{455EE3FD-1C97-4FAD-B13C-226C63FABF5C}" type="presParOf" srcId="{F9517D6A-BA11-43BD-8A2E-ABB10F89918B}" destId="{5E3E9726-E8C4-4EAE-AFA8-BF21A19790AE}" srcOrd="0" destOrd="0" presId="urn:microsoft.com/office/officeart/2005/8/layout/vList5"/>
    <dgm:cxn modelId="{8FECA514-5F2A-402D-B926-2F8229931118}" type="presParOf" srcId="{F9517D6A-BA11-43BD-8A2E-ABB10F89918B}" destId="{A6D610C5-D12E-40AC-9FE0-C3B81F6E852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FA1E9-2A59-4028-AA6C-EA23E7B28A52}">
      <dsp:nvSpPr>
        <dsp:cNvPr id="0" name=""/>
        <dsp:cNvSpPr/>
      </dsp:nvSpPr>
      <dsp:spPr>
        <a:xfrm rot="5400000">
          <a:off x="-166720" y="167279"/>
          <a:ext cx="1111467" cy="778026"/>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Detection</a:t>
          </a:r>
          <a:endParaRPr lang="en-US" sz="1100" b="1" kern="1200" dirty="0"/>
        </a:p>
      </dsp:txBody>
      <dsp:txXfrm rot="-5400000">
        <a:off x="1" y="389571"/>
        <a:ext cx="778026" cy="333441"/>
      </dsp:txXfrm>
    </dsp:sp>
    <dsp:sp modelId="{1B92E21D-35CC-481A-884D-D6DA9EC87344}">
      <dsp:nvSpPr>
        <dsp:cNvPr id="0" name=""/>
        <dsp:cNvSpPr/>
      </dsp:nvSpPr>
      <dsp:spPr>
        <a:xfrm rot="5400000">
          <a:off x="3990186" y="-3211600"/>
          <a:ext cx="722453" cy="7146773"/>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Initiating event occurs</a:t>
          </a:r>
          <a:endParaRPr lang="en-US" sz="1200" kern="1200" dirty="0"/>
        </a:p>
        <a:p>
          <a:pPr marL="114300" lvl="1" indent="-114300" algn="l" defTabSz="533400">
            <a:lnSpc>
              <a:spcPct val="90000"/>
            </a:lnSpc>
            <a:spcBef>
              <a:spcPct val="0"/>
            </a:spcBef>
            <a:spcAft>
              <a:spcPct val="15000"/>
            </a:spcAft>
            <a:buChar char="••"/>
          </a:pPr>
          <a:r>
            <a:rPr lang="en-US" sz="1200" kern="1200" dirty="0" smtClean="0"/>
            <a:t>Incident is recorded in TFS through automation or manually (external report)</a:t>
          </a:r>
          <a:endParaRPr lang="en-US" sz="1200" kern="1200" dirty="0"/>
        </a:p>
        <a:p>
          <a:pPr marL="114300" lvl="1" indent="-114300" algn="l" defTabSz="533400">
            <a:lnSpc>
              <a:spcPct val="90000"/>
            </a:lnSpc>
            <a:spcBef>
              <a:spcPct val="0"/>
            </a:spcBef>
            <a:spcAft>
              <a:spcPct val="15000"/>
            </a:spcAft>
            <a:buChar char="••"/>
          </a:pPr>
          <a:r>
            <a:rPr lang="en-US" sz="1200" kern="1200" dirty="0" smtClean="0"/>
            <a:t>Assign ownership once record is created in TFS</a:t>
          </a:r>
          <a:endParaRPr lang="en-US" sz="1200" kern="1200" dirty="0"/>
        </a:p>
      </dsp:txBody>
      <dsp:txXfrm rot="-5400000">
        <a:off x="778027" y="35826"/>
        <a:ext cx="7111506" cy="651919"/>
      </dsp:txXfrm>
    </dsp:sp>
    <dsp:sp modelId="{09FD8792-F192-4D75-A98F-DBB38AD28CCE}">
      <dsp:nvSpPr>
        <dsp:cNvPr id="0" name=""/>
        <dsp:cNvSpPr/>
      </dsp:nvSpPr>
      <dsp:spPr>
        <a:xfrm rot="5400000">
          <a:off x="-166720" y="1129917"/>
          <a:ext cx="1111467" cy="778026"/>
        </a:xfrm>
        <a:prstGeom prst="chevron">
          <a:avLst/>
        </a:prstGeom>
        <a:gradFill rotWithShape="0">
          <a:gsLst>
            <a:gs pos="0">
              <a:schemeClr val="accent2">
                <a:hueOff val="2073641"/>
                <a:satOff val="0"/>
                <a:lumOff val="-6144"/>
                <a:alphaOff val="0"/>
                <a:shade val="51000"/>
                <a:satMod val="130000"/>
              </a:schemeClr>
            </a:gs>
            <a:gs pos="80000">
              <a:schemeClr val="accent2">
                <a:hueOff val="2073641"/>
                <a:satOff val="0"/>
                <a:lumOff val="-6144"/>
                <a:alphaOff val="0"/>
                <a:shade val="93000"/>
                <a:satMod val="130000"/>
              </a:schemeClr>
            </a:gs>
            <a:gs pos="100000">
              <a:schemeClr val="accent2">
                <a:hueOff val="2073641"/>
                <a:satOff val="0"/>
                <a:lumOff val="-6144"/>
                <a:alphaOff val="0"/>
                <a:shade val="94000"/>
                <a:satMod val="135000"/>
              </a:schemeClr>
            </a:gs>
          </a:gsLst>
          <a:lin ang="16200000" scaled="0"/>
        </a:gradFill>
        <a:ln w="9525" cap="flat" cmpd="sng" algn="ctr">
          <a:solidFill>
            <a:schemeClr val="accent2">
              <a:hueOff val="2073641"/>
              <a:satOff val="0"/>
              <a:lumOff val="-6144"/>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Triage</a:t>
          </a:r>
          <a:endParaRPr lang="en-US" sz="1100" b="1" kern="1200" dirty="0"/>
        </a:p>
      </dsp:txBody>
      <dsp:txXfrm rot="-5400000">
        <a:off x="1" y="1352209"/>
        <a:ext cx="778026" cy="333441"/>
      </dsp:txXfrm>
    </dsp:sp>
    <dsp:sp modelId="{19C8D1F9-0320-4BE8-A785-10D21BB4AA99}">
      <dsp:nvSpPr>
        <dsp:cNvPr id="0" name=""/>
        <dsp:cNvSpPr/>
      </dsp:nvSpPr>
      <dsp:spPr>
        <a:xfrm rot="5400000">
          <a:off x="3990186" y="-2248962"/>
          <a:ext cx="722453" cy="7146773"/>
        </a:xfrm>
        <a:prstGeom prst="round2SameRect">
          <a:avLst/>
        </a:prstGeom>
        <a:solidFill>
          <a:schemeClr val="lt1">
            <a:alpha val="90000"/>
            <a:hueOff val="0"/>
            <a:satOff val="0"/>
            <a:lumOff val="0"/>
            <a:alphaOff val="0"/>
          </a:schemeClr>
        </a:solidFill>
        <a:ln w="9525" cap="flat" cmpd="sng" algn="ctr">
          <a:solidFill>
            <a:schemeClr val="accent2">
              <a:hueOff val="2073641"/>
              <a:satOff val="0"/>
              <a:lumOff val="-61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Determine severity based on business impact through the </a:t>
          </a:r>
          <a:r>
            <a:rPr lang="en-US" sz="1200" kern="1200" dirty="0" smtClean="0">
              <a:hlinkClick xmlns:r="http://schemas.openxmlformats.org/officeDocument/2006/relationships" r:id="rId1"/>
            </a:rPr>
            <a:t>CEN</a:t>
          </a:r>
          <a:endParaRPr lang="en-US" sz="1200" kern="1200" dirty="0"/>
        </a:p>
        <a:p>
          <a:pPr marL="114300" lvl="1" indent="-114300" algn="l" defTabSz="533400">
            <a:lnSpc>
              <a:spcPct val="90000"/>
            </a:lnSpc>
            <a:spcBef>
              <a:spcPct val="0"/>
            </a:spcBef>
            <a:spcAft>
              <a:spcPct val="15000"/>
            </a:spcAft>
            <a:buChar char="••"/>
          </a:pPr>
          <a:r>
            <a:rPr lang="en-US" sz="1200" kern="1200" dirty="0" smtClean="0"/>
            <a:t>Assign incident severity in TFS.</a:t>
          </a:r>
          <a:endParaRPr lang="en-US" sz="1200" kern="1200" dirty="0"/>
        </a:p>
      </dsp:txBody>
      <dsp:txXfrm rot="-5400000">
        <a:off x="778027" y="998464"/>
        <a:ext cx="7111506" cy="651919"/>
      </dsp:txXfrm>
    </dsp:sp>
    <dsp:sp modelId="{6FE232CA-C17F-4D2A-AA8B-5DF124742E5D}">
      <dsp:nvSpPr>
        <dsp:cNvPr id="0" name=""/>
        <dsp:cNvSpPr/>
      </dsp:nvSpPr>
      <dsp:spPr>
        <a:xfrm rot="5400000">
          <a:off x="-166720" y="2092555"/>
          <a:ext cx="1111467" cy="778026"/>
        </a:xfrm>
        <a:prstGeom prst="chevron">
          <a:avLst/>
        </a:prstGeom>
        <a:gradFill rotWithShape="0">
          <a:gsLst>
            <a:gs pos="0">
              <a:schemeClr val="accent2">
                <a:hueOff val="4147282"/>
                <a:satOff val="0"/>
                <a:lumOff val="-12288"/>
                <a:alphaOff val="0"/>
                <a:shade val="51000"/>
                <a:satMod val="130000"/>
              </a:schemeClr>
            </a:gs>
            <a:gs pos="80000">
              <a:schemeClr val="accent2">
                <a:hueOff val="4147282"/>
                <a:satOff val="0"/>
                <a:lumOff val="-12288"/>
                <a:alphaOff val="0"/>
                <a:shade val="93000"/>
                <a:satMod val="130000"/>
              </a:schemeClr>
            </a:gs>
            <a:gs pos="100000">
              <a:schemeClr val="accent2">
                <a:hueOff val="4147282"/>
                <a:satOff val="0"/>
                <a:lumOff val="-12288"/>
                <a:alphaOff val="0"/>
                <a:shade val="94000"/>
                <a:satMod val="135000"/>
              </a:schemeClr>
            </a:gs>
          </a:gsLst>
          <a:lin ang="16200000" scaled="0"/>
        </a:gradFill>
        <a:ln w="9525" cap="flat" cmpd="sng" algn="ctr">
          <a:solidFill>
            <a:schemeClr val="accent2">
              <a:hueOff val="4147282"/>
              <a:satOff val="0"/>
              <a:lumOff val="-1228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Diagnosis</a:t>
          </a:r>
          <a:endParaRPr lang="en-US" sz="1100" b="1" kern="1200" dirty="0"/>
        </a:p>
      </dsp:txBody>
      <dsp:txXfrm rot="-5400000">
        <a:off x="1" y="2314847"/>
        <a:ext cx="778026" cy="333441"/>
      </dsp:txXfrm>
    </dsp:sp>
    <dsp:sp modelId="{85042174-ED07-4DF4-B927-F0BFB342079A}">
      <dsp:nvSpPr>
        <dsp:cNvPr id="0" name=""/>
        <dsp:cNvSpPr/>
      </dsp:nvSpPr>
      <dsp:spPr>
        <a:xfrm rot="5400000">
          <a:off x="3990186" y="-1286324"/>
          <a:ext cx="722453" cy="7146773"/>
        </a:xfrm>
        <a:prstGeom prst="round2SameRect">
          <a:avLst/>
        </a:prstGeom>
        <a:solidFill>
          <a:schemeClr val="lt1">
            <a:alpha val="90000"/>
            <a:hueOff val="0"/>
            <a:satOff val="0"/>
            <a:lumOff val="0"/>
            <a:alphaOff val="0"/>
          </a:schemeClr>
        </a:solidFill>
        <a:ln w="9525" cap="flat" cmpd="sng" algn="ctr">
          <a:solidFill>
            <a:schemeClr val="accent2">
              <a:hueOff val="4147282"/>
              <a:satOff val="0"/>
              <a:lumOff val="-122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Collect and analyze diagnostic data</a:t>
          </a:r>
          <a:endParaRPr lang="en-US" sz="1200" kern="1200" dirty="0"/>
        </a:p>
        <a:p>
          <a:pPr marL="114300" lvl="1" indent="-114300" algn="l" defTabSz="533400">
            <a:lnSpc>
              <a:spcPct val="90000"/>
            </a:lnSpc>
            <a:spcBef>
              <a:spcPct val="0"/>
            </a:spcBef>
            <a:spcAft>
              <a:spcPct val="15000"/>
            </a:spcAft>
            <a:buChar char="••"/>
          </a:pPr>
          <a:r>
            <a:rPr lang="en-US" sz="1200" kern="1200" dirty="0" smtClean="0"/>
            <a:t>Document current status in incident record at regular minute intervals</a:t>
          </a:r>
          <a:endParaRPr lang="en-US" sz="1200" kern="1200" dirty="0"/>
        </a:p>
        <a:p>
          <a:pPr marL="114300" lvl="1" indent="-114300" algn="l" defTabSz="533400">
            <a:lnSpc>
              <a:spcPct val="90000"/>
            </a:lnSpc>
            <a:spcBef>
              <a:spcPct val="0"/>
            </a:spcBef>
            <a:spcAft>
              <a:spcPct val="15000"/>
            </a:spcAft>
            <a:buChar char="••"/>
          </a:pPr>
          <a:r>
            <a:rPr lang="en-US" sz="1200" kern="1200" dirty="0" smtClean="0"/>
            <a:t>Continually scan for new signals and update severity as appropriate</a:t>
          </a:r>
          <a:endParaRPr lang="en-US" sz="1200" kern="1200" dirty="0"/>
        </a:p>
      </dsp:txBody>
      <dsp:txXfrm rot="-5400000">
        <a:off x="778027" y="1961102"/>
        <a:ext cx="7111506" cy="651919"/>
      </dsp:txXfrm>
    </dsp:sp>
    <dsp:sp modelId="{C9722596-FF5D-455D-A4F2-8CC46FD12730}">
      <dsp:nvSpPr>
        <dsp:cNvPr id="0" name=""/>
        <dsp:cNvSpPr/>
      </dsp:nvSpPr>
      <dsp:spPr>
        <a:xfrm rot="5400000">
          <a:off x="-166720" y="3055193"/>
          <a:ext cx="1111467" cy="778026"/>
        </a:xfrm>
        <a:prstGeom prst="chevron">
          <a:avLst/>
        </a:prstGeom>
        <a:gradFill rotWithShape="0">
          <a:gsLst>
            <a:gs pos="0">
              <a:schemeClr val="accent2">
                <a:hueOff val="6220922"/>
                <a:satOff val="0"/>
                <a:lumOff val="-18432"/>
                <a:alphaOff val="0"/>
                <a:shade val="51000"/>
                <a:satMod val="130000"/>
              </a:schemeClr>
            </a:gs>
            <a:gs pos="80000">
              <a:schemeClr val="accent2">
                <a:hueOff val="6220922"/>
                <a:satOff val="0"/>
                <a:lumOff val="-18432"/>
                <a:alphaOff val="0"/>
                <a:shade val="93000"/>
                <a:satMod val="130000"/>
              </a:schemeClr>
            </a:gs>
            <a:gs pos="100000">
              <a:schemeClr val="accent2">
                <a:hueOff val="6220922"/>
                <a:satOff val="0"/>
                <a:lumOff val="-18432"/>
                <a:alphaOff val="0"/>
                <a:shade val="94000"/>
                <a:satMod val="135000"/>
              </a:schemeClr>
            </a:gs>
          </a:gsLst>
          <a:lin ang="16200000" scaled="0"/>
        </a:gradFill>
        <a:ln w="9525" cap="flat" cmpd="sng" algn="ctr">
          <a:solidFill>
            <a:schemeClr val="accent2">
              <a:hueOff val="6220922"/>
              <a:satOff val="0"/>
              <a:lumOff val="-1843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Restoration</a:t>
          </a:r>
          <a:endParaRPr lang="en-US" sz="1100" b="1" kern="1200" dirty="0"/>
        </a:p>
      </dsp:txBody>
      <dsp:txXfrm rot="-5400000">
        <a:off x="1" y="3277485"/>
        <a:ext cx="778026" cy="333441"/>
      </dsp:txXfrm>
    </dsp:sp>
    <dsp:sp modelId="{052EBB00-CEB7-4387-9924-8991DCF32A5B}">
      <dsp:nvSpPr>
        <dsp:cNvPr id="0" name=""/>
        <dsp:cNvSpPr/>
      </dsp:nvSpPr>
      <dsp:spPr>
        <a:xfrm rot="5400000">
          <a:off x="3990186" y="-323686"/>
          <a:ext cx="722453" cy="7146773"/>
        </a:xfrm>
        <a:prstGeom prst="round2SameRect">
          <a:avLst/>
        </a:prstGeom>
        <a:solidFill>
          <a:schemeClr val="lt1">
            <a:alpha val="90000"/>
            <a:hueOff val="0"/>
            <a:satOff val="0"/>
            <a:lumOff val="0"/>
            <a:alphaOff val="0"/>
          </a:schemeClr>
        </a:solidFill>
        <a:ln w="9525" cap="flat" cmpd="sng" algn="ctr">
          <a:solidFill>
            <a:schemeClr val="accent2">
              <a:hueOff val="6220922"/>
              <a:satOff val="0"/>
              <a:lumOff val="-1843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Validate service restoration through monitoring, partners, and customers</a:t>
          </a:r>
          <a:endParaRPr lang="en-US" sz="1200" b="1" kern="1200" dirty="0"/>
        </a:p>
      </dsp:txBody>
      <dsp:txXfrm rot="-5400000">
        <a:off x="778027" y="2923740"/>
        <a:ext cx="7111506" cy="6519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E8E72-BB82-453A-8FDD-DD2923F1A3B1}">
      <dsp:nvSpPr>
        <dsp:cNvPr id="0" name=""/>
        <dsp:cNvSpPr/>
      </dsp:nvSpPr>
      <dsp:spPr>
        <a:xfrm rot="5400000">
          <a:off x="5025671" y="-2080057"/>
          <a:ext cx="726385" cy="5071872"/>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smtClean="0"/>
            <a:t>Sev</a:t>
          </a:r>
          <a:r>
            <a:rPr lang="en-US" sz="1200" kern="1200" dirty="0" smtClean="0"/>
            <a:t> 2 or higher requires a full post-mortem within 14 days</a:t>
          </a:r>
          <a:endParaRPr lang="en-US" sz="1200" kern="1200" dirty="0"/>
        </a:p>
        <a:p>
          <a:pPr marL="114300" lvl="1" indent="-114300" algn="l" defTabSz="533400">
            <a:lnSpc>
              <a:spcPct val="90000"/>
            </a:lnSpc>
            <a:spcBef>
              <a:spcPct val="0"/>
            </a:spcBef>
            <a:spcAft>
              <a:spcPct val="15000"/>
            </a:spcAft>
            <a:buChar char="••"/>
          </a:pPr>
          <a:r>
            <a:rPr lang="en-US" sz="1200" kern="1200" dirty="0" smtClean="0"/>
            <a:t>Report must contain Impact, Severity, Root Cause, Repair Items, Timeline</a:t>
          </a:r>
          <a:endParaRPr lang="en-US" sz="1200" kern="1200" dirty="0"/>
        </a:p>
      </dsp:txBody>
      <dsp:txXfrm rot="-5400000">
        <a:off x="2852928" y="128145"/>
        <a:ext cx="5036413" cy="655467"/>
      </dsp:txXfrm>
    </dsp:sp>
    <dsp:sp modelId="{23145304-065A-4DF0-BD68-FA9B445B6B2F}">
      <dsp:nvSpPr>
        <dsp:cNvPr id="0" name=""/>
        <dsp:cNvSpPr/>
      </dsp:nvSpPr>
      <dsp:spPr>
        <a:xfrm>
          <a:off x="0" y="1887"/>
          <a:ext cx="2852928" cy="90798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Post Incident Analysis</a:t>
          </a:r>
          <a:endParaRPr lang="en-US" sz="2000" b="1" kern="1200" dirty="0"/>
        </a:p>
      </dsp:txBody>
      <dsp:txXfrm>
        <a:off x="44324" y="46211"/>
        <a:ext cx="2764280" cy="819333"/>
      </dsp:txXfrm>
    </dsp:sp>
    <dsp:sp modelId="{D41B1C67-76A8-4A7B-A2E5-E84003691880}">
      <dsp:nvSpPr>
        <dsp:cNvPr id="0" name=""/>
        <dsp:cNvSpPr/>
      </dsp:nvSpPr>
      <dsp:spPr>
        <a:xfrm rot="5400000">
          <a:off x="5025671" y="-1126676"/>
          <a:ext cx="726385" cy="5071872"/>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Once an incident is determined to be a security incident it will be logged in TFS in a restricted area path. </a:t>
          </a:r>
          <a:endParaRPr lang="en-US" sz="1200" kern="1200" dirty="0"/>
        </a:p>
        <a:p>
          <a:pPr marL="114300" lvl="1" indent="-114300" algn="l" defTabSz="533400">
            <a:lnSpc>
              <a:spcPct val="90000"/>
            </a:lnSpc>
            <a:spcBef>
              <a:spcPct val="0"/>
            </a:spcBef>
            <a:spcAft>
              <a:spcPct val="15000"/>
            </a:spcAft>
            <a:buChar char="••"/>
          </a:pPr>
          <a:r>
            <a:rPr lang="en-US" sz="1200" kern="1200" dirty="0" smtClean="0"/>
            <a:t>Procedures followed are similar to non-security incidents</a:t>
          </a:r>
          <a:endParaRPr lang="en-US" sz="1200" kern="1200" dirty="0"/>
        </a:p>
      </dsp:txBody>
      <dsp:txXfrm rot="-5400000">
        <a:off x="2852928" y="1081526"/>
        <a:ext cx="5036413" cy="655467"/>
      </dsp:txXfrm>
    </dsp:sp>
    <dsp:sp modelId="{E4898764-BB74-4BF7-9991-3BC6799D6E23}">
      <dsp:nvSpPr>
        <dsp:cNvPr id="0" name=""/>
        <dsp:cNvSpPr/>
      </dsp:nvSpPr>
      <dsp:spPr>
        <a:xfrm>
          <a:off x="0" y="955268"/>
          <a:ext cx="2852928" cy="90798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Handling Security Incidents</a:t>
          </a:r>
          <a:endParaRPr lang="en-US" sz="2000" b="1" kern="1200" dirty="0"/>
        </a:p>
      </dsp:txBody>
      <dsp:txXfrm>
        <a:off x="44324" y="999592"/>
        <a:ext cx="2764280" cy="819333"/>
      </dsp:txXfrm>
    </dsp:sp>
    <dsp:sp modelId="{4730E9E6-A594-4CA5-8F7C-AA0F244669E6}">
      <dsp:nvSpPr>
        <dsp:cNvPr id="0" name=""/>
        <dsp:cNvSpPr/>
      </dsp:nvSpPr>
      <dsp:spPr>
        <a:xfrm rot="5400000">
          <a:off x="5025671" y="-182346"/>
          <a:ext cx="726385" cy="5071872"/>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Evidence</a:t>
          </a:r>
          <a:r>
            <a:rPr lang="en-US" sz="1200" kern="1200" dirty="0" smtClean="0">
              <a:solidFill>
                <a:schemeClr val="tx1"/>
              </a:solidFill>
            </a:rPr>
            <a:t> </a:t>
          </a:r>
          <a:r>
            <a:rPr lang="en-US" sz="1200" kern="1200" dirty="0" smtClean="0"/>
            <a:t>collected</a:t>
          </a:r>
          <a:r>
            <a:rPr lang="en-US" sz="1200" kern="1200" dirty="0" smtClean="0">
              <a:solidFill>
                <a:schemeClr val="tx1"/>
              </a:solidFill>
            </a:rPr>
            <a:t> </a:t>
          </a:r>
          <a:r>
            <a:rPr lang="en-US" sz="1200" kern="1200" dirty="0" smtClean="0"/>
            <a:t>and preserved as necessary throughout the incident management process</a:t>
          </a:r>
        </a:p>
      </dsp:txBody>
      <dsp:txXfrm rot="-5400000">
        <a:off x="2852928" y="2025856"/>
        <a:ext cx="5036413" cy="655467"/>
      </dsp:txXfrm>
    </dsp:sp>
    <dsp:sp modelId="{A74D72DB-3235-4DB4-A235-7312A7E171B0}">
      <dsp:nvSpPr>
        <dsp:cNvPr id="0" name=""/>
        <dsp:cNvSpPr/>
      </dsp:nvSpPr>
      <dsp:spPr>
        <a:xfrm>
          <a:off x="0" y="1898098"/>
          <a:ext cx="2852928" cy="90798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Collection</a:t>
          </a:r>
          <a:r>
            <a:rPr lang="en-US" sz="2000" b="1" kern="1200" dirty="0" smtClean="0">
              <a:solidFill>
                <a:schemeClr val="bg2"/>
              </a:solidFill>
            </a:rPr>
            <a:t> </a:t>
          </a:r>
          <a:r>
            <a:rPr lang="en-US" sz="2000" b="1" kern="1200" dirty="0" smtClean="0"/>
            <a:t>of</a:t>
          </a:r>
          <a:r>
            <a:rPr lang="en-US" sz="2000" b="1" kern="1200" dirty="0" smtClean="0">
              <a:solidFill>
                <a:schemeClr val="bg2"/>
              </a:solidFill>
            </a:rPr>
            <a:t> </a:t>
          </a:r>
          <a:r>
            <a:rPr lang="en-US" sz="2000" b="1" kern="1200" dirty="0" smtClean="0"/>
            <a:t>Evidence</a:t>
          </a:r>
        </a:p>
      </dsp:txBody>
      <dsp:txXfrm>
        <a:off x="44324" y="1942422"/>
        <a:ext cx="2764280" cy="819333"/>
      </dsp:txXfrm>
    </dsp:sp>
    <dsp:sp modelId="{A6D610C5-D12E-40AC-9FE0-C3B81F6E8525}">
      <dsp:nvSpPr>
        <dsp:cNvPr id="0" name=""/>
        <dsp:cNvSpPr/>
      </dsp:nvSpPr>
      <dsp:spPr>
        <a:xfrm rot="5400000">
          <a:off x="5025671" y="780085"/>
          <a:ext cx="726385" cy="5071872"/>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t>Automated incident management KPI reports</a:t>
          </a:r>
        </a:p>
        <a:p>
          <a:pPr marL="114300" lvl="1" indent="-114300" algn="l" defTabSz="533400">
            <a:lnSpc>
              <a:spcPct val="90000"/>
            </a:lnSpc>
            <a:spcBef>
              <a:spcPct val="0"/>
            </a:spcBef>
            <a:spcAft>
              <a:spcPct val="15000"/>
            </a:spcAft>
            <a:buChar char="••"/>
          </a:pPr>
          <a:r>
            <a:rPr lang="en-US" sz="1200" b="0" kern="1200" dirty="0" smtClean="0"/>
            <a:t>All reports stored for a period of 90 days</a:t>
          </a:r>
        </a:p>
      </dsp:txBody>
      <dsp:txXfrm rot="-5400000">
        <a:off x="2852928" y="2988288"/>
        <a:ext cx="5036413" cy="655467"/>
      </dsp:txXfrm>
    </dsp:sp>
    <dsp:sp modelId="{5E3E9726-E8C4-4EAE-AFA8-BF21A19790AE}">
      <dsp:nvSpPr>
        <dsp:cNvPr id="0" name=""/>
        <dsp:cNvSpPr/>
      </dsp:nvSpPr>
      <dsp:spPr>
        <a:xfrm>
          <a:off x="0" y="2862030"/>
          <a:ext cx="2852928" cy="90798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smtClean="0"/>
            <a:t>Reviews</a:t>
          </a:r>
          <a:endParaRPr lang="en-US" sz="2000" b="1" kern="1200" dirty="0" smtClean="0"/>
        </a:p>
      </dsp:txBody>
      <dsp:txXfrm>
        <a:off x="44324" y="2906354"/>
        <a:ext cx="2764280" cy="8193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4/26/2012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4/26/2012 1:54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postmortem located here: http://sharepoint/sites/CIS/waps/Shared%20Documents/LiveSite/Postmortems/Synopsis/2011-07-07_DoS%20attack%20against%20SG1PrdApp02.docx</a:t>
            </a:r>
            <a:endParaRPr lang="en-US" dirty="0"/>
          </a:p>
        </p:txBody>
      </p:sp>
      <p:sp>
        <p:nvSpPr>
          <p:cNvPr id="4" name="Slide Number Placeholder 3"/>
          <p:cNvSpPr>
            <a:spLocks noGrp="1"/>
          </p:cNvSpPr>
          <p:nvPr>
            <p:ph type="sldNum" sz="quarter" idx="10"/>
          </p:nvPr>
        </p:nvSpPr>
        <p:spPr/>
        <p:txBody>
          <a:bodyPr/>
          <a:lstStyle/>
          <a:p>
            <a:fld id="{16CDAA95-1BA8-411A-857B-D580E4C7F51B}" type="slidenum">
              <a:rPr lang="en-US" smtClean="0"/>
              <a:pPr/>
              <a:t>22</a:t>
            </a:fld>
            <a:endParaRPr lang="en-US"/>
          </a:p>
        </p:txBody>
      </p:sp>
    </p:spTree>
    <p:extLst>
      <p:ext uri="{BB962C8B-B14F-4D97-AF65-F5344CB8AC3E}">
        <p14:creationId xmlns:p14="http://schemas.microsoft.com/office/powerpoint/2010/main" val="2690517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DAA95-1BA8-411A-857B-D580E4C7F51B}"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690517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DAA95-1BA8-411A-857B-D580E4C7F51B}"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690517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DAA95-1BA8-411A-857B-D580E4C7F51B}" type="slidenum">
              <a:rPr lang="en-US" smtClean="0"/>
              <a:pPr/>
              <a:t>25</a:t>
            </a:fld>
            <a:endParaRPr lang="en-US"/>
          </a:p>
        </p:txBody>
      </p:sp>
    </p:spTree>
    <p:extLst>
      <p:ext uri="{BB962C8B-B14F-4D97-AF65-F5344CB8AC3E}">
        <p14:creationId xmlns:p14="http://schemas.microsoft.com/office/powerpoint/2010/main" val="2690517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F9F7C-5429-46DB-95F7-199710DF6D2F}" type="slidenum">
              <a:rPr lang="en-US" smtClean="0"/>
              <a:pPr/>
              <a:t>27</a:t>
            </a:fld>
            <a:endParaRPr lang="en-US"/>
          </a:p>
        </p:txBody>
      </p:sp>
    </p:spTree>
    <p:extLst>
      <p:ext uri="{BB962C8B-B14F-4D97-AF65-F5344CB8AC3E}">
        <p14:creationId xmlns:p14="http://schemas.microsoft.com/office/powerpoint/2010/main" val="1510376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F9F7C-5429-46DB-95F7-199710DF6D2F}" type="slidenum">
              <a:rPr lang="en-US" smtClean="0"/>
              <a:pPr/>
              <a:t>28</a:t>
            </a:fld>
            <a:endParaRPr lang="en-US"/>
          </a:p>
        </p:txBody>
      </p:sp>
    </p:spTree>
    <p:extLst>
      <p:ext uri="{BB962C8B-B14F-4D97-AF65-F5344CB8AC3E}">
        <p14:creationId xmlns:p14="http://schemas.microsoft.com/office/powerpoint/2010/main" val="1510376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baseline="0" dirty="0" smtClean="0"/>
          </a:p>
        </p:txBody>
      </p:sp>
      <p:sp>
        <p:nvSpPr>
          <p:cNvPr id="4" name="Slide Number Placeholder 3"/>
          <p:cNvSpPr>
            <a:spLocks noGrp="1"/>
          </p:cNvSpPr>
          <p:nvPr>
            <p:ph type="sldNum" sz="quarter" idx="10"/>
          </p:nvPr>
        </p:nvSpPr>
        <p:spPr/>
        <p:txBody>
          <a:bodyPr/>
          <a:lstStyle/>
          <a:p>
            <a:fld id="{3B502E08-6CA8-4B31-BFD3-014CD6B86134}" type="slidenum">
              <a:rPr lang="en-US" smtClean="0"/>
              <a:t>31</a:t>
            </a:fld>
            <a:endParaRPr lang="en-US"/>
          </a:p>
        </p:txBody>
      </p:sp>
    </p:spTree>
    <p:extLst>
      <p:ext uri="{BB962C8B-B14F-4D97-AF65-F5344CB8AC3E}">
        <p14:creationId xmlns:p14="http://schemas.microsoft.com/office/powerpoint/2010/main" val="2122917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F9F7C-5429-46DB-95F7-199710DF6D2F}" type="slidenum">
              <a:rPr lang="en-US" smtClean="0"/>
              <a:pPr/>
              <a:t>32</a:t>
            </a:fld>
            <a:endParaRPr lang="en-US"/>
          </a:p>
        </p:txBody>
      </p:sp>
    </p:spTree>
    <p:extLst>
      <p:ext uri="{BB962C8B-B14F-4D97-AF65-F5344CB8AC3E}">
        <p14:creationId xmlns:p14="http://schemas.microsoft.com/office/powerpoint/2010/main" val="1510376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F9F7C-5429-46DB-95F7-199710DF6D2F}" type="slidenum">
              <a:rPr lang="en-US" smtClean="0"/>
              <a:pPr/>
              <a:t>33</a:t>
            </a:fld>
            <a:endParaRPr lang="en-US"/>
          </a:p>
        </p:txBody>
      </p:sp>
    </p:spTree>
    <p:extLst>
      <p:ext uri="{BB962C8B-B14F-4D97-AF65-F5344CB8AC3E}">
        <p14:creationId xmlns:p14="http://schemas.microsoft.com/office/powerpoint/2010/main" val="151037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4/26/2012 1:54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rtl="0"/>
            <a:r>
              <a:rPr lang="en-NZ" b="1" dirty="0"/>
              <a:t>Slide Objective</a:t>
            </a:r>
            <a:endParaRPr lang="en-NZ" dirty="0"/>
          </a:p>
          <a:p>
            <a:pPr marL="171430" indent="-171430">
              <a:buFont typeface="Arial" pitchFamily="34" charset="0"/>
              <a:buChar char="•"/>
            </a:pPr>
            <a:r>
              <a:rPr lang="en-NZ" dirty="0"/>
              <a:t>Understand that Microsoft has a long history in running data centres and online applications. Bing, Live, Hotmail etc….</a:t>
            </a:r>
          </a:p>
          <a:p>
            <a:pPr marL="171430" indent="-171430">
              <a:buFont typeface="Arial" pitchFamily="34" charset="0"/>
              <a:buChar char="•"/>
            </a:pPr>
            <a:r>
              <a:rPr lang="en-NZ" dirty="0"/>
              <a:t>Understand the huge amount of innovation going on at the data center level</a:t>
            </a:r>
            <a:br>
              <a:rPr lang="en-NZ" dirty="0"/>
            </a:br>
            <a:endParaRPr lang="en-NZ" dirty="0"/>
          </a:p>
          <a:p>
            <a:pPr rtl="0"/>
            <a:r>
              <a:rPr lang="en-NZ" b="1" dirty="0"/>
              <a:t>Speaking Points:</a:t>
            </a:r>
            <a:endParaRPr lang="en-NZ" dirty="0"/>
          </a:p>
          <a:p>
            <a:pPr marL="171430" indent="-171430" defTabSz="914255">
              <a:buFont typeface="Arial" pitchFamily="34" charset="0"/>
              <a:buChar char="•"/>
              <a:defRPr/>
            </a:pPr>
            <a:r>
              <a:rPr lang="en-NZ" dirty="0"/>
              <a:t>Microsoft is one of the largest operators of datacenters in the world</a:t>
            </a:r>
          </a:p>
          <a:p>
            <a:pPr marL="384385" lvl="1" indent="-171430"/>
            <a:r>
              <a:rPr lang="en-NZ" dirty="0"/>
              <a:t>Years of Experience</a:t>
            </a:r>
          </a:p>
          <a:p>
            <a:pPr marL="384385" lvl="1" indent="-171430"/>
            <a:r>
              <a:rPr lang="en-NZ" dirty="0"/>
              <a:t>Large scale trustworthy environments</a:t>
            </a:r>
          </a:p>
          <a:p>
            <a:pPr marL="384385" lvl="1" indent="-171430"/>
            <a:r>
              <a:rPr lang="en-NZ" dirty="0"/>
              <a:t>Driving for cost and environmental efficiently</a:t>
            </a:r>
          </a:p>
          <a:p>
            <a:pPr marL="171430" indent="-171430">
              <a:buFont typeface="Arial" pitchFamily="34" charset="0"/>
              <a:buChar char="•"/>
            </a:pPr>
            <a:r>
              <a:rPr lang="en-NZ" dirty="0"/>
              <a:t>Windows Azure runs in 3 regions and 6 datacenters today</a:t>
            </a:r>
          </a:p>
          <a:p>
            <a:pPr marL="171430" indent="-171430">
              <a:buFont typeface="Arial" pitchFamily="34" charset="0"/>
              <a:buChar char="•"/>
            </a:pPr>
            <a:r>
              <a:rPr lang="en-NZ" dirty="0"/>
              <a:t>Data center innovation is driving improved reliability and efficiency</a:t>
            </a:r>
          </a:p>
          <a:p>
            <a:pPr marL="171430" indent="-171430">
              <a:buFont typeface="Arial" pitchFamily="34" charset="0"/>
              <a:buChar char="•"/>
            </a:pPr>
            <a:r>
              <a:rPr lang="en-NZ" dirty="0"/>
              <a:t>PUE = Power Usage Effectiveness = Total Facility power/IT Systems Power = Indication of efficiency of DC</a:t>
            </a:r>
          </a:p>
          <a:p>
            <a:pPr marL="171430" indent="-171430">
              <a:buFont typeface="Arial" pitchFamily="34" charset="0"/>
              <a:buChar char="•"/>
            </a:pPr>
            <a:r>
              <a:rPr lang="en-NZ" dirty="0"/>
              <a:t>Under 1.8 is very good, modern cloud DCs approaching 1.2</a:t>
            </a:r>
          </a:p>
          <a:p>
            <a:pPr marL="177779" indent="-177779">
              <a:buFont typeface="Arial" pitchFamily="34" charset="0"/>
              <a:buChar char="•"/>
            </a:pPr>
            <a:r>
              <a:rPr lang="en-US" dirty="0"/>
              <a:t>Multi-billion dollar datacenter investment</a:t>
            </a:r>
          </a:p>
          <a:p>
            <a:pPr marL="177779" indent="-177779">
              <a:buFont typeface="Arial" pitchFamily="34" charset="0"/>
              <a:buChar char="•"/>
            </a:pPr>
            <a:r>
              <a:rPr lang="en-US" dirty="0"/>
              <a:t>700,000+ square foot Chicago and the 300,000+ square foot Dublin, Ireland data centers</a:t>
            </a:r>
          </a:p>
          <a:p>
            <a:pPr marL="171430" indent="-171430">
              <a:lnSpc>
                <a:spcPct val="115000"/>
              </a:lnSpc>
              <a:spcAft>
                <a:spcPts val="1000"/>
              </a:spcAft>
              <a:buFont typeface="Arial" pitchFamily="34" charset="0"/>
              <a:buChar char="•"/>
            </a:pPr>
            <a:r>
              <a:rPr lang="en-US" dirty="0">
                <a:ea typeface="Segoe UI" pitchFamily="34" charset="0"/>
                <a:cs typeface="Segoe UI" pitchFamily="34" charset="0"/>
              </a:rPr>
              <a:t>Microsoft cloud services provide the </a:t>
            </a:r>
            <a:r>
              <a:rPr lang="en-US" b="1" dirty="0">
                <a:ea typeface="Segoe UI" pitchFamily="34" charset="0"/>
                <a:cs typeface="Segoe UI" pitchFamily="34" charset="0"/>
              </a:rPr>
              <a:t>reliability and security you expect</a:t>
            </a:r>
            <a:r>
              <a:rPr lang="en-US" dirty="0">
                <a:ea typeface="Segoe UI" pitchFamily="34" charset="0"/>
                <a:cs typeface="Segoe UI" pitchFamily="34" charset="0"/>
              </a:rPr>
              <a:t> for your business: 99.9% uptime SLA, 24/7 support.  </a:t>
            </a:r>
            <a:endParaRPr lang="en-US" sz="1200" dirty="0">
              <a:ea typeface="Segoe UI" pitchFamily="34" charset="0"/>
              <a:cs typeface="Segoe UI" pitchFamily="34" charset="0"/>
            </a:endParaRPr>
          </a:p>
          <a:p>
            <a:pPr marL="171430" indent="-171430">
              <a:buFont typeface="Arial" pitchFamily="34" charset="0"/>
              <a:buChar char="•"/>
            </a:pPr>
            <a:r>
              <a:rPr lang="en-US" dirty="0">
                <a:ea typeface="Segoe UI" pitchFamily="34" charset="0"/>
              </a:rPr>
              <a:t>Microsoft understands the needs of businesses with respect to security, data privacy, compliance and risk management, and identity and access control. </a:t>
            </a:r>
            <a:r>
              <a:rPr lang="en-US" dirty="0">
                <a:ea typeface="Segoe UI" pitchFamily="34" charset="0"/>
                <a:cs typeface="Segoe UI" pitchFamily="34" charset="0"/>
              </a:rPr>
              <a:t>Microsoft datacenters are ISO 27001:2005 accredited, with SAS 70 Type I and Type II attestations.</a:t>
            </a:r>
            <a:r>
              <a:rPr lang="en-US" b="1" dirty="0">
                <a:ea typeface="Segoe UI" pitchFamily="34" charset="0"/>
                <a:cs typeface="Segoe UI" pitchFamily="34" charset="0"/>
              </a:rPr>
              <a:t> </a:t>
            </a:r>
          </a:p>
          <a:p>
            <a:pPr rtl="0"/>
            <a:endParaRPr lang="en-NZ" dirty="0"/>
          </a:p>
          <a:p>
            <a:pPr rtl="0"/>
            <a:r>
              <a:rPr lang="en-NZ" b="1" dirty="0"/>
              <a:t>Notes:</a:t>
            </a:r>
            <a:endParaRPr lang="en-NZ" dirty="0"/>
          </a:p>
          <a:p>
            <a:pPr rtl="0"/>
            <a:r>
              <a:rPr lang="en-NZ" dirty="0"/>
              <a:t>http://www.globalfoundationservices.com/</a:t>
            </a:r>
          </a:p>
          <a:p>
            <a:pPr rtl="0"/>
            <a:r>
              <a:rPr lang="en-NZ" dirty="0"/>
              <a:t>http://blogs.msdn.com/the_power_of_software/archive/2008/06/20/microsoft-s-pue-experience-years-of-experience-reams-of-data.aspx</a:t>
            </a:r>
          </a:p>
          <a:p>
            <a:pPr rtl="0"/>
            <a:r>
              <a:rPr lang="en-NZ" dirty="0"/>
              <a:t>http://blogs.msdn.com/the_power_of_software/archive/2008/06/27/part-2-why-is-energy-efficiency-important.aspx</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49384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0"/>
          </p:nvPr>
        </p:nvSpPr>
        <p:spPr/>
        <p:txBody>
          <a:bodyPr/>
          <a:lstStyle/>
          <a:p>
            <a:fld id="{7C3FBCD4-166E-446F-AF18-7D4A0CF9AEF6}" type="datetimeFigureOut">
              <a:rPr lang="en-US" smtClean="0"/>
              <a:pPr/>
              <a:t>4/26/2012</a:t>
            </a:fld>
            <a:endParaRPr lang="en-US"/>
          </a:p>
        </p:txBody>
      </p:sp>
      <p:sp>
        <p:nvSpPr>
          <p:cNvPr id="6" name="Slide Number Placeholder 5"/>
          <p:cNvSpPr>
            <a:spLocks noGrp="1"/>
          </p:cNvSpPr>
          <p:nvPr>
            <p:ph type="sldNum" sz="quarter" idx="11"/>
          </p:nvPr>
        </p:nvSpPr>
        <p:spPr/>
        <p:txBody>
          <a:bodyPr/>
          <a:lstStyle/>
          <a:p>
            <a:fld id="{8B263312-38AA-4E1E-B2B5-0F8F122B24FE}" type="slidenum">
              <a:rPr lang="en-US" smtClean="0"/>
              <a:pPr/>
              <a:t>7</a:t>
            </a:fld>
            <a:endParaRPr lang="en-US" dirty="0"/>
          </a:p>
        </p:txBody>
      </p:sp>
      <p:sp>
        <p:nvSpPr>
          <p:cNvPr id="7" name="Footer Placeholder 6"/>
          <p:cNvSpPr>
            <a:spLocks noGrp="1"/>
          </p:cNvSpPr>
          <p:nvPr>
            <p:ph type="ftr" sz="quarter" idx="12"/>
          </p:nvPr>
        </p:nvSpPr>
        <p:spPr/>
        <p:txBody>
          <a:bodyPr/>
          <a:lstStyle/>
          <a:p>
            <a:r>
              <a:rPr lang="en-US" dirty="0" smtClean="0">
                <a:solidFill>
                  <a:srgbClr val="000000"/>
                </a:solidFill>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p:txBody>
      </p:sp>
      <p:sp>
        <p:nvSpPr>
          <p:cNvPr id="8" name="Header Placeholder 7"/>
          <p:cNvSpPr>
            <a:spLocks noGrp="1"/>
          </p:cNvSpPr>
          <p:nvPr>
            <p:ph type="hdr" sz="quarter" idx="13"/>
          </p:nvPr>
        </p:nvSpPr>
        <p:spPr/>
        <p:txBody>
          <a:bodyPr/>
          <a:lstStyle/>
          <a:p>
            <a:r>
              <a:rPr lang="en-US" smtClean="0"/>
              <a:t>Online Airlift</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F9F7C-5429-46DB-95F7-199710DF6D2F}" type="slidenum">
              <a:rPr lang="en-US" smtClean="0"/>
              <a:pPr/>
              <a:t>17</a:t>
            </a:fld>
            <a:endParaRPr lang="en-US"/>
          </a:p>
        </p:txBody>
      </p:sp>
    </p:spTree>
    <p:extLst>
      <p:ext uri="{BB962C8B-B14F-4D97-AF65-F5344CB8AC3E}">
        <p14:creationId xmlns:p14="http://schemas.microsoft.com/office/powerpoint/2010/main" val="151037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DAA95-1BA8-411A-857B-D580E4C7F51B}" type="slidenum">
              <a:rPr lang="en-US" smtClean="0"/>
              <a:pPr/>
              <a:t>18</a:t>
            </a:fld>
            <a:endParaRPr lang="en-US"/>
          </a:p>
        </p:txBody>
      </p:sp>
    </p:spTree>
    <p:extLst>
      <p:ext uri="{BB962C8B-B14F-4D97-AF65-F5344CB8AC3E}">
        <p14:creationId xmlns:p14="http://schemas.microsoft.com/office/powerpoint/2010/main" val="2690517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DAA95-1BA8-411A-857B-D580E4C7F51B}" type="slidenum">
              <a:rPr lang="en-US" smtClean="0"/>
              <a:pPr/>
              <a:t>19</a:t>
            </a:fld>
            <a:endParaRPr lang="en-US"/>
          </a:p>
        </p:txBody>
      </p:sp>
    </p:spTree>
    <p:extLst>
      <p:ext uri="{BB962C8B-B14F-4D97-AF65-F5344CB8AC3E}">
        <p14:creationId xmlns:p14="http://schemas.microsoft.com/office/powerpoint/2010/main" val="2690517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DAA95-1BA8-411A-857B-D580E4C7F51B}" type="slidenum">
              <a:rPr lang="en-US" smtClean="0"/>
              <a:pPr/>
              <a:t>20</a:t>
            </a:fld>
            <a:endParaRPr lang="en-US"/>
          </a:p>
        </p:txBody>
      </p:sp>
    </p:spTree>
    <p:extLst>
      <p:ext uri="{BB962C8B-B14F-4D97-AF65-F5344CB8AC3E}">
        <p14:creationId xmlns:p14="http://schemas.microsoft.com/office/powerpoint/2010/main" val="2690517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DAA95-1BA8-411A-857B-D580E4C7F51B}" type="slidenum">
              <a:rPr lang="en-US" smtClean="0"/>
              <a:pPr/>
              <a:t>21</a:t>
            </a:fld>
            <a:endParaRPr lang="en-US"/>
          </a:p>
        </p:txBody>
      </p:sp>
    </p:spTree>
    <p:extLst>
      <p:ext uri="{BB962C8B-B14F-4D97-AF65-F5344CB8AC3E}">
        <p14:creationId xmlns:p14="http://schemas.microsoft.com/office/powerpoint/2010/main" val="2690517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0"/>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120828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Windows Azure Background Slide">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332399"/>
          </a:xfrm>
          <a:prstGeom prst="rect">
            <a:avLst/>
          </a:prstGeom>
        </p:spPr>
        <p:txBody>
          <a:bodyPr vert="horz"/>
          <a:lstStyle>
            <a:lvl1pPr algn="l">
              <a:defRPr sz="2400" b="1">
                <a:solidFill>
                  <a:schemeClr val="tx1"/>
                </a:solidFill>
                <a:latin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1189767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smtClean="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28751"/>
            <a:ext cx="7681913" cy="1142621"/>
          </a:xfrm>
        </p:spPr>
        <p:txBody>
          <a:bodyPr>
            <a:noAutofit/>
          </a:bodyPr>
          <a:lstStyle>
            <a:lvl1pPr>
              <a:lnSpc>
                <a:spcPct val="90000"/>
              </a:lnSpc>
              <a:defRPr sz="5400">
                <a:gradFill flip="none" rotWithShape="1">
                  <a:gsLst>
                    <a:gs pos="0">
                      <a:schemeClr val="tx1"/>
                    </a:gs>
                    <a:gs pos="86000">
                      <a:schemeClr val="tx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3258741"/>
            <a:ext cx="7681914" cy="346249"/>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848594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71450"/>
            <a:ext cx="8382000"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08585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963811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08585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649666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85850"/>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85850"/>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15397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912727"/>
            <a:ext cx="4114800"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1704492"/>
            <a:ext cx="4114800" cy="1855893"/>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912727"/>
            <a:ext cx="4117019"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704492"/>
            <a:ext cx="4117974" cy="185589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447317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339615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55390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10" Type="http://schemas.openxmlformats.org/officeDocument/2006/relationships/image" Target="../media/image20.png"/><Relationship Id="rId4" Type="http://schemas.openxmlformats.org/officeDocument/2006/relationships/slideLayout" Target="../slideLayouts/slideLayout47.xml"/><Relationship Id="rId9" Type="http://schemas.openxmlformats.org/officeDocument/2006/relationships/image" Target="../media/image1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 id="2147483711" r:id="rId23"/>
    <p:sldLayoutId id="2147483739" r:id="rId24"/>
  </p:sldLayoutIdLst>
  <p:transition>
    <p:fade/>
  </p:transition>
  <p:timing>
    <p:tnLst>
      <p:par>
        <p:cTn id="1" dur="indefinite" restart="never" nodeType="tmRoot"/>
      </p:par>
    </p:tnLst>
  </p:timing>
  <p:hf sldNum="0" hdr="0" ftr="0" dt="0"/>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hf sldNum="0" hdr="0" ftr="0" dt="0"/>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hf sldNum="0" hdr="0" ftr="0" dt="0"/>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71450"/>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08585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848719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microsoft.com/sd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28.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vmlDrawing" Target="../drawings/vmlDrawing2.vml"/><Relationship Id="rId5" Type="http://schemas.openxmlformats.org/officeDocument/2006/relationships/image" Target="../media/image29.emf"/><Relationship Id="rId4" Type="http://schemas.openxmlformats.org/officeDocument/2006/relationships/package" Target="../embeddings/Microsoft_PowerPoint_Slide1.sldx"/></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hyperlink" Target="http://go.microsoft.com/?linkid=9751405&amp;clcid=0x409" TargetMode="Externa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microsoft.com/office/2007/relationships/hdphoto" Target="../media/hdphoto8.wdp"/><Relationship Id="rId5" Type="http://schemas.openxmlformats.org/officeDocument/2006/relationships/image" Target="../media/image23.png"/><Relationship Id="rId4" Type="http://schemas.microsoft.com/office/2007/relationships/hdphoto" Target="../media/hdphoto7.wdp"/></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hyperlink" Target="http://download.microsoft.com/download/6/0/2/6028B1AE-4AEE-46CE-9187-641DA97FC1EE/Windows%20Azure%20Security%20Overview%20v1.0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smtClean="0"/>
              <a:t>Windows Azure</a:t>
            </a:r>
            <a:br>
              <a:rPr lang="en-US" sz="4000" dirty="0" smtClean="0"/>
            </a:br>
            <a:r>
              <a:rPr lang="en-US" sz="4000" dirty="0" smtClean="0"/>
              <a:t>Security and Compliance</a:t>
            </a:r>
            <a:br>
              <a:rPr lang="en-US" sz="4000" dirty="0" smtClean="0"/>
            </a:br>
            <a:endParaRPr lang="en-US" sz="4000" dirty="0"/>
          </a:p>
        </p:txBody>
      </p:sp>
      <p:sp>
        <p:nvSpPr>
          <p:cNvPr id="5" name="Subtitle 4"/>
          <p:cNvSpPr>
            <a:spLocks noGrp="1"/>
          </p:cNvSpPr>
          <p:nvPr>
            <p:ph type="body" sz="quarter" idx="11"/>
          </p:nvPr>
        </p:nvSpPr>
        <p:spPr/>
        <p:txBody>
          <a:bodyPr>
            <a:normAutofit/>
          </a:bodyPr>
          <a:lstStyle/>
          <a:p>
            <a:r>
              <a:rPr lang="en-US" dirty="0"/>
              <a:t>Speaker</a:t>
            </a:r>
          </a:p>
          <a:p>
            <a:r>
              <a:rPr lang="en-US" dirty="0"/>
              <a:t>Title</a:t>
            </a:r>
          </a:p>
          <a:p>
            <a:r>
              <a:rPr lang="en-US" dirty="0"/>
              <a:t>Microsoft 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Level Threats</a:t>
            </a:r>
          </a:p>
        </p:txBody>
      </p:sp>
      <p:sp>
        <p:nvSpPr>
          <p:cNvPr id="3" name="Text Placeholder 2"/>
          <p:cNvSpPr>
            <a:spLocks noGrp="1"/>
          </p:cNvSpPr>
          <p:nvPr>
            <p:ph type="body" sz="quarter" idx="10"/>
          </p:nvPr>
        </p:nvSpPr>
        <p:spPr>
          <a:xfrm>
            <a:off x="389436" y="1069977"/>
            <a:ext cx="8537394" cy="4343753"/>
          </a:xfrm>
        </p:spPr>
        <p:txBody>
          <a:bodyPr/>
          <a:lstStyle/>
          <a:p>
            <a:pPr marL="459582" indent="-457200">
              <a:buFont typeface="Arial" pitchFamily="34" charset="0"/>
              <a:buChar char="•"/>
            </a:pPr>
            <a:r>
              <a:rPr lang="en-US" sz="2800" dirty="0"/>
              <a:t>An attack on the WA infrastructure could compromise the entire platform</a:t>
            </a:r>
          </a:p>
          <a:p>
            <a:pPr marL="459582" indent="-457200">
              <a:buFont typeface="Arial" pitchFamily="34" charset="0"/>
              <a:buChar char="•"/>
            </a:pPr>
            <a:r>
              <a:rPr lang="en-US" sz="2800" dirty="0" smtClean="0"/>
              <a:t>Windows </a:t>
            </a:r>
            <a:r>
              <a:rPr lang="en-US" sz="2800" dirty="0"/>
              <a:t>Azure </a:t>
            </a:r>
            <a:r>
              <a:rPr lang="en-US" sz="2800" dirty="0" smtClean="0"/>
              <a:t>secures </a:t>
            </a:r>
            <a:r>
              <a:rPr lang="en-US" sz="2800" dirty="0"/>
              <a:t>its interfaces against attacks over the network</a:t>
            </a:r>
          </a:p>
          <a:p>
            <a:pPr marL="1287192" lvl="2" indent="-342900">
              <a:buFont typeface="Arial" pitchFamily="34" charset="0"/>
              <a:buChar char="•"/>
            </a:pPr>
            <a:r>
              <a:rPr lang="en-US" sz="2800" spc="-75" dirty="0">
                <a:gradFill>
                  <a:gsLst>
                    <a:gs pos="0">
                      <a:srgbClr val="595959"/>
                    </a:gs>
                    <a:gs pos="86000">
                      <a:srgbClr val="595959"/>
                    </a:gs>
                  </a:gsLst>
                  <a:lin ang="5400000" scaled="0"/>
                </a:gradFill>
                <a:latin typeface="Segoe UI Light" pitchFamily="34" charset="0"/>
              </a:rPr>
              <a:t>Customer tenants breaking out of their VMs</a:t>
            </a:r>
          </a:p>
          <a:p>
            <a:pPr marL="1287192" lvl="2" indent="-342900">
              <a:buFont typeface="Arial" pitchFamily="34" charset="0"/>
              <a:buChar char="•"/>
            </a:pPr>
            <a:r>
              <a:rPr lang="en-US" sz="2800" spc="-75" dirty="0">
                <a:gradFill>
                  <a:gsLst>
                    <a:gs pos="0">
                      <a:srgbClr val="595959"/>
                    </a:gs>
                    <a:gs pos="86000">
                      <a:srgbClr val="595959"/>
                    </a:gs>
                  </a:gsLst>
                  <a:lin ang="5400000" scaled="0"/>
                </a:gradFill>
                <a:latin typeface="Segoe UI Light" pitchFamily="34" charset="0"/>
              </a:rPr>
              <a:t>Attackers successfully impersonating customer administrators or Windows Azure administrators</a:t>
            </a:r>
          </a:p>
          <a:p>
            <a:pPr marL="1287192" lvl="2" indent="-342900">
              <a:buFont typeface="Arial" pitchFamily="34" charset="0"/>
              <a:buChar char="•"/>
            </a:pPr>
            <a:r>
              <a:rPr lang="en-US" sz="2800" spc="-75" dirty="0">
                <a:gradFill>
                  <a:gsLst>
                    <a:gs pos="0">
                      <a:srgbClr val="595959"/>
                    </a:gs>
                    <a:gs pos="86000">
                      <a:srgbClr val="595959"/>
                    </a:gs>
                  </a:gsLst>
                  <a:lin ang="5400000" scaled="0"/>
                </a:gradFill>
                <a:latin typeface="Segoe UI Light" pitchFamily="34" charset="0"/>
              </a:rPr>
              <a:t>Customer administrators affecting </a:t>
            </a:r>
            <a:r>
              <a:rPr lang="en-US" sz="2800" spc="-75" dirty="0" smtClean="0">
                <a:gradFill>
                  <a:gsLst>
                    <a:gs pos="0">
                      <a:srgbClr val="595959"/>
                    </a:gs>
                    <a:gs pos="86000">
                      <a:srgbClr val="595959"/>
                    </a:gs>
                  </a:gsLst>
                  <a:lin ang="5400000" scaled="0"/>
                </a:gradFill>
                <a:latin typeface="Segoe UI Light" pitchFamily="34" charset="0"/>
              </a:rPr>
              <a:t>other </a:t>
            </a:r>
            <a:r>
              <a:rPr lang="en-US" sz="2800" spc="-75" dirty="0">
                <a:gradFill>
                  <a:gsLst>
                    <a:gs pos="0">
                      <a:srgbClr val="595959"/>
                    </a:gs>
                    <a:gs pos="86000">
                      <a:srgbClr val="595959"/>
                    </a:gs>
                  </a:gsLst>
                  <a:lin ang="5400000" scaled="0"/>
                </a:gradFill>
                <a:latin typeface="Segoe UI Light" pitchFamily="34" charset="0"/>
              </a:rPr>
              <a:t>than their own tenants</a:t>
            </a:r>
          </a:p>
          <a:p>
            <a:endParaRPr lang="en-US" dirty="0"/>
          </a:p>
        </p:txBody>
      </p:sp>
    </p:spTree>
    <p:extLst>
      <p:ext uri="{BB962C8B-B14F-4D97-AF65-F5344CB8AC3E}">
        <p14:creationId xmlns:p14="http://schemas.microsoft.com/office/powerpoint/2010/main" val="283541755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 at multiple levels</a:t>
            </a:r>
          </a:p>
        </p:txBody>
      </p:sp>
      <p:sp>
        <p:nvSpPr>
          <p:cNvPr id="3" name="Text Placeholder 2"/>
          <p:cNvSpPr>
            <a:spLocks noGrp="1"/>
          </p:cNvSpPr>
          <p:nvPr>
            <p:ph type="body" sz="quarter" idx="10"/>
          </p:nvPr>
        </p:nvSpPr>
        <p:spPr>
          <a:xfrm>
            <a:off x="389436" y="1069977"/>
            <a:ext cx="8537394" cy="4035464"/>
          </a:xfrm>
        </p:spPr>
        <p:txBody>
          <a:bodyPr/>
          <a:lstStyle/>
          <a:p>
            <a:pPr marL="459582" indent="-457200">
              <a:buFont typeface="Arial" pitchFamily="34" charset="0"/>
              <a:buChar char="•"/>
            </a:pPr>
            <a:r>
              <a:rPr lang="en-US" sz="2400" dirty="0"/>
              <a:t>Windows Azure network isolated from the rest of Microsoft Corporate Network</a:t>
            </a:r>
          </a:p>
          <a:p>
            <a:pPr marL="719173" lvl="3" indent="-457200">
              <a:spcBef>
                <a:spcPts val="0"/>
              </a:spcBef>
              <a:spcAft>
                <a:spcPts val="675"/>
              </a:spcAft>
              <a:buFont typeface="Arial" pitchFamily="34" charset="0"/>
              <a:buChar char="•"/>
            </a:pPr>
            <a:r>
              <a:rPr lang="en-US" sz="2400" spc="-75" dirty="0">
                <a:gradFill>
                  <a:gsLst>
                    <a:gs pos="0">
                      <a:srgbClr val="595959"/>
                    </a:gs>
                    <a:gs pos="86000">
                      <a:srgbClr val="595959"/>
                    </a:gs>
                  </a:gsLst>
                  <a:lin ang="5400000" scaled="0"/>
                </a:gradFill>
                <a:latin typeface="Segoe UI Light" pitchFamily="34" charset="0"/>
              </a:rPr>
              <a:t>Not domain joined</a:t>
            </a:r>
          </a:p>
          <a:p>
            <a:pPr marL="719173" lvl="3" indent="-457200">
              <a:spcBef>
                <a:spcPts val="0"/>
              </a:spcBef>
              <a:spcAft>
                <a:spcPts val="675"/>
              </a:spcAft>
              <a:buFont typeface="Arial" pitchFamily="34" charset="0"/>
              <a:buChar char="•"/>
            </a:pPr>
            <a:r>
              <a:rPr lang="en-US" sz="2400" spc="-75" dirty="0">
                <a:gradFill>
                  <a:gsLst>
                    <a:gs pos="0">
                      <a:srgbClr val="595959"/>
                    </a:gs>
                    <a:gs pos="86000">
                      <a:srgbClr val="595959"/>
                    </a:gs>
                  </a:gsLst>
                  <a:lin ang="5400000" scaled="0"/>
                </a:gradFill>
                <a:latin typeface="Segoe UI Light" pitchFamily="34" charset="0"/>
              </a:rPr>
              <a:t>No user / administrator accounts on the VMs</a:t>
            </a:r>
          </a:p>
          <a:p>
            <a:pPr marL="719173" lvl="3" indent="-457200">
              <a:spcBef>
                <a:spcPts val="0"/>
              </a:spcBef>
              <a:spcAft>
                <a:spcPts val="675"/>
              </a:spcAft>
              <a:buFont typeface="Arial" pitchFamily="34" charset="0"/>
              <a:buChar char="•"/>
            </a:pPr>
            <a:r>
              <a:rPr lang="en-US" sz="2400" spc="-75" dirty="0">
                <a:gradFill>
                  <a:gsLst>
                    <a:gs pos="0">
                      <a:srgbClr val="595959"/>
                    </a:gs>
                    <a:gs pos="86000">
                      <a:srgbClr val="595959"/>
                    </a:gs>
                  </a:gsLst>
                  <a:lin ang="5400000" scaled="0"/>
                </a:gradFill>
                <a:latin typeface="Segoe UI Light" pitchFamily="34" charset="0"/>
              </a:rPr>
              <a:t>Access through Hop </a:t>
            </a:r>
            <a:r>
              <a:rPr lang="en-US" sz="2400" spc="-75" dirty="0" smtClean="0">
                <a:gradFill>
                  <a:gsLst>
                    <a:gs pos="0">
                      <a:srgbClr val="595959"/>
                    </a:gs>
                    <a:gs pos="86000">
                      <a:srgbClr val="595959"/>
                    </a:gs>
                  </a:gsLst>
                  <a:lin ang="5400000" scaled="0"/>
                </a:gradFill>
                <a:latin typeface="Segoe UI Light" pitchFamily="34" charset="0"/>
              </a:rPr>
              <a:t>Boxes</a:t>
            </a:r>
            <a:endParaRPr lang="en-US" sz="2400" dirty="0"/>
          </a:p>
          <a:p>
            <a:pPr marL="459582" indent="-457200">
              <a:buFont typeface="Arial" pitchFamily="34" charset="0"/>
              <a:buChar char="•"/>
            </a:pPr>
            <a:r>
              <a:rPr lang="en-US" sz="2400" dirty="0"/>
              <a:t>Tenant Isolation in a </a:t>
            </a:r>
            <a:r>
              <a:rPr lang="en-US" sz="2400" dirty="0" smtClean="0"/>
              <a:t>sandbox</a:t>
            </a:r>
          </a:p>
          <a:p>
            <a:pPr marL="459582" indent="-457200">
              <a:buFont typeface="Arial" pitchFamily="34" charset="0"/>
              <a:buChar char="•"/>
            </a:pPr>
            <a:r>
              <a:rPr lang="en-US" sz="2400" dirty="0" smtClean="0"/>
              <a:t>Host – Minimal code (</a:t>
            </a:r>
            <a:r>
              <a:rPr lang="en-US" sz="2400" dirty="0" err="1" smtClean="0"/>
              <a:t>e.g</a:t>
            </a:r>
            <a:r>
              <a:rPr lang="en-US" sz="2400" dirty="0" smtClean="0"/>
              <a:t>: No drivers except approved ones, no graphics modules etc.)</a:t>
            </a:r>
          </a:p>
          <a:p>
            <a:pPr marL="459582" indent="-457200">
              <a:buFont typeface="Arial" pitchFamily="34" charset="0"/>
              <a:buChar char="•"/>
            </a:pPr>
            <a:r>
              <a:rPr lang="en-US" sz="2400" smtClean="0"/>
              <a:t>Mutual authentication </a:t>
            </a:r>
            <a:r>
              <a:rPr lang="en-US" sz="2400" dirty="0" smtClean="0"/>
              <a:t>between internal components</a:t>
            </a:r>
            <a:endParaRPr lang="en-US" sz="2400" dirty="0"/>
          </a:p>
          <a:p>
            <a:endParaRPr lang="en-US" dirty="0"/>
          </a:p>
        </p:txBody>
      </p:sp>
    </p:spTree>
    <p:extLst>
      <p:ext uri="{BB962C8B-B14F-4D97-AF65-F5344CB8AC3E}">
        <p14:creationId xmlns:p14="http://schemas.microsoft.com/office/powerpoint/2010/main" val="266724782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857250"/>
            <a:ext cx="3733800" cy="280035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63"/>
            <a:endParaRPr lang="en-US" b="1" dirty="0">
              <a:solidFill>
                <a:prstClr val="black"/>
              </a:solidFill>
              <a:latin typeface="Arial" pitchFamily="34" charset="0"/>
              <a:cs typeface="Arial" pitchFamily="34" charset="0"/>
            </a:endParaRPr>
          </a:p>
        </p:txBody>
      </p:sp>
      <p:cxnSp>
        <p:nvCxnSpPr>
          <p:cNvPr id="8" name="Straight Connector 7"/>
          <p:cNvCxnSpPr/>
          <p:nvPr/>
        </p:nvCxnSpPr>
        <p:spPr>
          <a:xfrm>
            <a:off x="2667000" y="3371850"/>
            <a:ext cx="3733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67000" y="3028950"/>
            <a:ext cx="3733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857250"/>
            <a:ext cx="0" cy="21717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94100" y="857250"/>
            <a:ext cx="0" cy="21717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64000" y="857250"/>
            <a:ext cx="0" cy="21717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03800" y="857250"/>
            <a:ext cx="0" cy="21717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73700" y="857250"/>
            <a:ext cx="0" cy="21717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3600" y="857250"/>
            <a:ext cx="0" cy="21717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Hypervisor &amp; VM Sandbox</a:t>
            </a:r>
            <a:endParaRPr lang="en-US" dirty="0"/>
          </a:p>
        </p:txBody>
      </p:sp>
      <p:sp>
        <p:nvSpPr>
          <p:cNvPr id="3" name="Content Placeholder 2"/>
          <p:cNvSpPr>
            <a:spLocks noGrp="1"/>
          </p:cNvSpPr>
          <p:nvPr>
            <p:ph idx="1"/>
          </p:nvPr>
        </p:nvSpPr>
        <p:spPr>
          <a:xfrm>
            <a:off x="381000" y="171450"/>
            <a:ext cx="8382000" cy="6077141"/>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All Guest access to network and disk is mediated by Root VM (via the Hypervisor)</a:t>
            </a:r>
          </a:p>
          <a:p>
            <a:pPr marL="0" indent="0">
              <a:buNone/>
            </a:pPr>
            <a:endParaRPr lang="en-US" dirty="0"/>
          </a:p>
        </p:txBody>
      </p:sp>
      <p:sp>
        <p:nvSpPr>
          <p:cNvPr id="6" name="TextBox 5"/>
          <p:cNvSpPr txBox="1"/>
          <p:nvPr/>
        </p:nvSpPr>
        <p:spPr>
          <a:xfrm>
            <a:off x="3152518" y="3086100"/>
            <a:ext cx="2819400" cy="369332"/>
          </a:xfrm>
          <a:prstGeom prst="rect">
            <a:avLst/>
          </a:prstGeom>
          <a:noFill/>
        </p:spPr>
        <p:txBody>
          <a:bodyPr wrap="square" rtlCol="0">
            <a:spAutoFit/>
          </a:bodyPr>
          <a:lstStyle/>
          <a:p>
            <a:pPr algn="ctr" defTabSz="914363"/>
            <a:r>
              <a:rPr lang="en-US" dirty="0" smtClean="0">
                <a:solidFill>
                  <a:srgbClr val="000000"/>
                </a:solidFill>
                <a:latin typeface="Arial" pitchFamily="34" charset="0"/>
                <a:cs typeface="Arial" pitchFamily="34" charset="0"/>
              </a:rPr>
              <a:t>Hypervisor</a:t>
            </a:r>
            <a:endParaRPr lang="en-US" dirty="0">
              <a:solidFill>
                <a:srgbClr val="000000"/>
              </a:solidFill>
              <a:latin typeface="Arial" pitchFamily="34" charset="0"/>
              <a:cs typeface="Arial" pitchFamily="34" charset="0"/>
            </a:endParaRPr>
          </a:p>
        </p:txBody>
      </p:sp>
      <p:sp>
        <p:nvSpPr>
          <p:cNvPr id="7" name="TextBox 6"/>
          <p:cNvSpPr txBox="1"/>
          <p:nvPr/>
        </p:nvSpPr>
        <p:spPr>
          <a:xfrm>
            <a:off x="3733800" y="3371850"/>
            <a:ext cx="1600200" cy="369332"/>
          </a:xfrm>
          <a:prstGeom prst="rect">
            <a:avLst/>
          </a:prstGeom>
          <a:noFill/>
        </p:spPr>
        <p:txBody>
          <a:bodyPr wrap="square" rtlCol="0">
            <a:spAutoFit/>
          </a:bodyPr>
          <a:lstStyle/>
          <a:p>
            <a:pPr algn="ctr" defTabSz="914363"/>
            <a:r>
              <a:rPr lang="en-US" dirty="0" smtClean="0">
                <a:solidFill>
                  <a:srgbClr val="000000"/>
                </a:solidFill>
                <a:latin typeface="Arial" pitchFamily="34" charset="0"/>
                <a:cs typeface="Arial" pitchFamily="34" charset="0"/>
              </a:rPr>
              <a:t>Network/Disk</a:t>
            </a:r>
            <a:endParaRPr lang="en-US" dirty="0">
              <a:solidFill>
                <a:srgbClr val="000000"/>
              </a:solidFill>
              <a:latin typeface="Arial" pitchFamily="34" charset="0"/>
              <a:cs typeface="Arial" pitchFamily="34" charset="0"/>
            </a:endParaRPr>
          </a:p>
        </p:txBody>
      </p:sp>
      <p:sp>
        <p:nvSpPr>
          <p:cNvPr id="11" name="TextBox 10"/>
          <p:cNvSpPr txBox="1"/>
          <p:nvPr/>
        </p:nvSpPr>
        <p:spPr>
          <a:xfrm>
            <a:off x="2667001" y="1085850"/>
            <a:ext cx="418641" cy="1885950"/>
          </a:xfrm>
          <a:prstGeom prst="rect">
            <a:avLst/>
          </a:prstGeom>
          <a:noFill/>
        </p:spPr>
        <p:txBody>
          <a:bodyPr vert="wordArtVert" wrap="square" rtlCol="0">
            <a:spAutoFit/>
          </a:bodyPr>
          <a:lstStyle/>
          <a:p>
            <a:pPr defTabSz="914363"/>
            <a:r>
              <a:rPr lang="en-US" sz="1400" b="1" dirty="0" smtClean="0">
                <a:solidFill>
                  <a:srgbClr val="000000"/>
                </a:solidFill>
                <a:latin typeface="Arial" pitchFamily="34" charset="0"/>
                <a:cs typeface="Arial" pitchFamily="34" charset="0"/>
              </a:rPr>
              <a:t>Root VM</a:t>
            </a:r>
            <a:endParaRPr lang="en-US" sz="1400" b="1" dirty="0">
              <a:solidFill>
                <a:srgbClr val="000000"/>
              </a:solidFill>
              <a:latin typeface="Arial" pitchFamily="34" charset="0"/>
              <a:cs typeface="Arial" pitchFamily="34" charset="0"/>
            </a:endParaRPr>
          </a:p>
        </p:txBody>
      </p:sp>
      <p:cxnSp>
        <p:nvCxnSpPr>
          <p:cNvPr id="14" name="Straight Connector 13"/>
          <p:cNvCxnSpPr/>
          <p:nvPr/>
        </p:nvCxnSpPr>
        <p:spPr>
          <a:xfrm>
            <a:off x="4533900" y="857250"/>
            <a:ext cx="0" cy="21717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24201" y="1028700"/>
            <a:ext cx="418641" cy="2057400"/>
          </a:xfrm>
          <a:prstGeom prst="rect">
            <a:avLst/>
          </a:prstGeom>
          <a:noFill/>
        </p:spPr>
        <p:txBody>
          <a:bodyPr vert="wordArtVert" wrap="square" rtlCol="0">
            <a:spAutoFit/>
          </a:bodyPr>
          <a:lstStyle/>
          <a:p>
            <a:pPr defTabSz="914363"/>
            <a:r>
              <a:rPr lang="en-US" sz="1400" b="1" dirty="0">
                <a:solidFill>
                  <a:srgbClr val="000000"/>
                </a:solidFill>
                <a:latin typeface="Arial" pitchFamily="34" charset="0"/>
                <a:cs typeface="Arial" pitchFamily="34" charset="0"/>
              </a:rPr>
              <a:t>Guest VM</a:t>
            </a:r>
          </a:p>
        </p:txBody>
      </p:sp>
      <p:sp>
        <p:nvSpPr>
          <p:cNvPr id="19" name="TextBox 18"/>
          <p:cNvSpPr txBox="1"/>
          <p:nvPr/>
        </p:nvSpPr>
        <p:spPr>
          <a:xfrm>
            <a:off x="3581401" y="1028700"/>
            <a:ext cx="418641" cy="2057400"/>
          </a:xfrm>
          <a:prstGeom prst="rect">
            <a:avLst/>
          </a:prstGeom>
          <a:noFill/>
        </p:spPr>
        <p:txBody>
          <a:bodyPr vert="wordArtVert" wrap="square" rtlCol="0">
            <a:spAutoFit/>
          </a:bodyPr>
          <a:lstStyle/>
          <a:p>
            <a:pPr defTabSz="914363"/>
            <a:r>
              <a:rPr lang="en-US" sz="1400" b="1" dirty="0">
                <a:solidFill>
                  <a:srgbClr val="000000"/>
                </a:solidFill>
                <a:latin typeface="Arial" pitchFamily="34" charset="0"/>
                <a:cs typeface="Arial" pitchFamily="34" charset="0"/>
              </a:rPr>
              <a:t>Guest VM</a:t>
            </a:r>
          </a:p>
        </p:txBody>
      </p:sp>
      <p:sp>
        <p:nvSpPr>
          <p:cNvPr id="20" name="TextBox 19"/>
          <p:cNvSpPr txBox="1"/>
          <p:nvPr/>
        </p:nvSpPr>
        <p:spPr>
          <a:xfrm>
            <a:off x="4086483" y="1028700"/>
            <a:ext cx="418641" cy="2057400"/>
          </a:xfrm>
          <a:prstGeom prst="rect">
            <a:avLst/>
          </a:prstGeom>
          <a:noFill/>
        </p:spPr>
        <p:txBody>
          <a:bodyPr vert="wordArtVert" wrap="square" rtlCol="0">
            <a:spAutoFit/>
          </a:bodyPr>
          <a:lstStyle/>
          <a:p>
            <a:pPr defTabSz="914363"/>
            <a:r>
              <a:rPr lang="en-US" sz="1400" b="1" dirty="0">
                <a:solidFill>
                  <a:srgbClr val="000000"/>
                </a:solidFill>
                <a:latin typeface="Arial" pitchFamily="34" charset="0"/>
                <a:cs typeface="Arial" pitchFamily="34" charset="0"/>
              </a:rPr>
              <a:t>Guest VM</a:t>
            </a:r>
          </a:p>
        </p:txBody>
      </p:sp>
      <p:sp>
        <p:nvSpPr>
          <p:cNvPr id="21" name="TextBox 20"/>
          <p:cNvSpPr txBox="1"/>
          <p:nvPr/>
        </p:nvSpPr>
        <p:spPr>
          <a:xfrm>
            <a:off x="4543683" y="1028700"/>
            <a:ext cx="418641" cy="2057400"/>
          </a:xfrm>
          <a:prstGeom prst="rect">
            <a:avLst/>
          </a:prstGeom>
          <a:noFill/>
        </p:spPr>
        <p:txBody>
          <a:bodyPr vert="wordArtVert" wrap="square" rtlCol="0">
            <a:spAutoFit/>
          </a:bodyPr>
          <a:lstStyle/>
          <a:p>
            <a:pPr defTabSz="914363"/>
            <a:r>
              <a:rPr lang="en-US" sz="1400" b="1" dirty="0">
                <a:solidFill>
                  <a:srgbClr val="000000"/>
                </a:solidFill>
                <a:latin typeface="Arial" pitchFamily="34" charset="0"/>
                <a:cs typeface="Arial" pitchFamily="34" charset="0"/>
              </a:rPr>
              <a:t>Guest VM</a:t>
            </a:r>
          </a:p>
        </p:txBody>
      </p:sp>
      <p:sp>
        <p:nvSpPr>
          <p:cNvPr id="22" name="TextBox 21"/>
          <p:cNvSpPr txBox="1"/>
          <p:nvPr/>
        </p:nvSpPr>
        <p:spPr>
          <a:xfrm>
            <a:off x="5000883" y="1028700"/>
            <a:ext cx="418641" cy="2057400"/>
          </a:xfrm>
          <a:prstGeom prst="rect">
            <a:avLst/>
          </a:prstGeom>
          <a:noFill/>
        </p:spPr>
        <p:txBody>
          <a:bodyPr vert="wordArtVert" wrap="square" rtlCol="0">
            <a:spAutoFit/>
          </a:bodyPr>
          <a:lstStyle/>
          <a:p>
            <a:pPr defTabSz="914363"/>
            <a:r>
              <a:rPr lang="en-US" sz="1400" b="1" dirty="0">
                <a:solidFill>
                  <a:srgbClr val="000000"/>
                </a:solidFill>
                <a:latin typeface="Arial" pitchFamily="34" charset="0"/>
                <a:cs typeface="Arial" pitchFamily="34" charset="0"/>
              </a:rPr>
              <a:t>Guest VM</a:t>
            </a:r>
          </a:p>
        </p:txBody>
      </p:sp>
      <p:sp>
        <p:nvSpPr>
          <p:cNvPr id="23" name="TextBox 22"/>
          <p:cNvSpPr txBox="1"/>
          <p:nvPr/>
        </p:nvSpPr>
        <p:spPr>
          <a:xfrm>
            <a:off x="5458083" y="1028700"/>
            <a:ext cx="418641" cy="2057400"/>
          </a:xfrm>
          <a:prstGeom prst="rect">
            <a:avLst/>
          </a:prstGeom>
          <a:noFill/>
        </p:spPr>
        <p:txBody>
          <a:bodyPr vert="wordArtVert" wrap="square" rtlCol="0">
            <a:spAutoFit/>
          </a:bodyPr>
          <a:lstStyle/>
          <a:p>
            <a:pPr defTabSz="914363"/>
            <a:r>
              <a:rPr lang="en-US" sz="1400" b="1" dirty="0">
                <a:solidFill>
                  <a:srgbClr val="000000"/>
                </a:solidFill>
                <a:latin typeface="Arial" pitchFamily="34" charset="0"/>
                <a:cs typeface="Arial" pitchFamily="34" charset="0"/>
              </a:rPr>
              <a:t>Guest VM</a:t>
            </a:r>
          </a:p>
        </p:txBody>
      </p:sp>
      <p:sp>
        <p:nvSpPr>
          <p:cNvPr id="24" name="TextBox 23"/>
          <p:cNvSpPr txBox="1"/>
          <p:nvPr/>
        </p:nvSpPr>
        <p:spPr>
          <a:xfrm>
            <a:off x="5915283" y="1028700"/>
            <a:ext cx="418641" cy="2057400"/>
          </a:xfrm>
          <a:prstGeom prst="rect">
            <a:avLst/>
          </a:prstGeom>
          <a:noFill/>
        </p:spPr>
        <p:txBody>
          <a:bodyPr vert="wordArtVert" wrap="square" rtlCol="0">
            <a:spAutoFit/>
          </a:bodyPr>
          <a:lstStyle/>
          <a:p>
            <a:pPr defTabSz="914363"/>
            <a:r>
              <a:rPr lang="en-US" sz="1400" b="1" dirty="0">
                <a:solidFill>
                  <a:srgbClr val="000000"/>
                </a:solidFill>
                <a:latin typeface="Arial" pitchFamily="34" charset="0"/>
                <a:cs typeface="Arial" pitchFamily="34" charset="0"/>
              </a:rPr>
              <a:t>Guest VM</a:t>
            </a:r>
          </a:p>
        </p:txBody>
      </p:sp>
      <p:sp>
        <p:nvSpPr>
          <p:cNvPr id="25" name="Freeform 24"/>
          <p:cNvSpPr/>
          <p:nvPr/>
        </p:nvSpPr>
        <p:spPr>
          <a:xfrm>
            <a:off x="3017111" y="3028951"/>
            <a:ext cx="2249159" cy="148831"/>
          </a:xfrm>
          <a:custGeom>
            <a:avLst/>
            <a:gdLst>
              <a:gd name="connsiteX0" fmla="*/ 2249159 w 2249159"/>
              <a:gd name="connsiteY0" fmla="*/ 0 h 198441"/>
              <a:gd name="connsiteX1" fmla="*/ 1300892 w 2249159"/>
              <a:gd name="connsiteY1" fmla="*/ 177800 h 198441"/>
              <a:gd name="connsiteX2" fmla="*/ 242559 w 2249159"/>
              <a:gd name="connsiteY2" fmla="*/ 186267 h 198441"/>
              <a:gd name="connsiteX3" fmla="*/ 30892 w 2249159"/>
              <a:gd name="connsiteY3" fmla="*/ 101600 h 198441"/>
              <a:gd name="connsiteX4" fmla="*/ 5492 w 2249159"/>
              <a:gd name="connsiteY4" fmla="*/ 8467 h 198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9159" h="198441">
                <a:moveTo>
                  <a:pt x="2249159" y="0"/>
                </a:moveTo>
                <a:cubicBezTo>
                  <a:pt x="1942242" y="73378"/>
                  <a:pt x="1635325" y="146756"/>
                  <a:pt x="1300892" y="177800"/>
                </a:cubicBezTo>
                <a:cubicBezTo>
                  <a:pt x="966459" y="208844"/>
                  <a:pt x="454226" y="198967"/>
                  <a:pt x="242559" y="186267"/>
                </a:cubicBezTo>
                <a:cubicBezTo>
                  <a:pt x="30892" y="173567"/>
                  <a:pt x="70403" y="131233"/>
                  <a:pt x="30892" y="101600"/>
                </a:cubicBezTo>
                <a:cubicBezTo>
                  <a:pt x="-8619" y="71967"/>
                  <a:pt x="-1564" y="40217"/>
                  <a:pt x="5492" y="8467"/>
                </a:cubicBezTo>
              </a:path>
            </a:pathLst>
          </a:custGeom>
          <a:ln w="47625">
            <a:solidFill>
              <a:srgbClr val="00B0F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914363"/>
            <a:endParaRPr lang="en-US">
              <a:solidFill>
                <a:srgbClr val="FFFFFF"/>
              </a:solidFill>
            </a:endParaRPr>
          </a:p>
        </p:txBody>
      </p:sp>
      <p:sp>
        <p:nvSpPr>
          <p:cNvPr id="26" name="Freeform 25"/>
          <p:cNvSpPr/>
          <p:nvPr/>
        </p:nvSpPr>
        <p:spPr>
          <a:xfrm>
            <a:off x="2804613" y="3028950"/>
            <a:ext cx="785254" cy="495300"/>
          </a:xfrm>
          <a:custGeom>
            <a:avLst/>
            <a:gdLst>
              <a:gd name="connsiteX0" fmla="*/ 48654 w 785254"/>
              <a:gd name="connsiteY0" fmla="*/ 0 h 660400"/>
              <a:gd name="connsiteX1" fmla="*/ 74054 w 785254"/>
              <a:gd name="connsiteY1" fmla="*/ 381000 h 660400"/>
              <a:gd name="connsiteX2" fmla="*/ 751387 w 785254"/>
              <a:gd name="connsiteY2" fmla="*/ 635000 h 660400"/>
              <a:gd name="connsiteX3" fmla="*/ 751387 w 785254"/>
              <a:gd name="connsiteY3" fmla="*/ 635000 h 660400"/>
              <a:gd name="connsiteX4" fmla="*/ 785254 w 785254"/>
              <a:gd name="connsiteY4" fmla="*/ 660400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254" h="660400">
                <a:moveTo>
                  <a:pt x="48654" y="0"/>
                </a:moveTo>
                <a:cubicBezTo>
                  <a:pt x="2793" y="137583"/>
                  <a:pt x="-43068" y="275167"/>
                  <a:pt x="74054" y="381000"/>
                </a:cubicBezTo>
                <a:cubicBezTo>
                  <a:pt x="191176" y="486833"/>
                  <a:pt x="751387" y="635000"/>
                  <a:pt x="751387" y="635000"/>
                </a:cubicBezTo>
                <a:lnTo>
                  <a:pt x="751387" y="635000"/>
                </a:lnTo>
                <a:lnTo>
                  <a:pt x="785254" y="660400"/>
                </a:lnTo>
              </a:path>
            </a:pathLst>
          </a:custGeom>
          <a:ln w="47625">
            <a:solidFill>
              <a:srgbClr val="00B0F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914363"/>
            <a:endParaRPr lang="en-US">
              <a:solidFill>
                <a:srgbClr val="FFFFFF"/>
              </a:solidFill>
            </a:endParaRPr>
          </a:p>
        </p:txBody>
      </p:sp>
      <p:sp>
        <p:nvSpPr>
          <p:cNvPr id="27" name="Freeform 26"/>
          <p:cNvSpPr/>
          <p:nvPr/>
        </p:nvSpPr>
        <p:spPr>
          <a:xfrm>
            <a:off x="2861733" y="2717800"/>
            <a:ext cx="169334" cy="311150"/>
          </a:xfrm>
          <a:custGeom>
            <a:avLst/>
            <a:gdLst>
              <a:gd name="connsiteX0" fmla="*/ 169334 w 169334"/>
              <a:gd name="connsiteY0" fmla="*/ 414867 h 414867"/>
              <a:gd name="connsiteX1" fmla="*/ 101600 w 169334"/>
              <a:gd name="connsiteY1" fmla="*/ 0 h 414867"/>
              <a:gd name="connsiteX2" fmla="*/ 0 w 169334"/>
              <a:gd name="connsiteY2" fmla="*/ 414867 h 414867"/>
            </a:gdLst>
            <a:ahLst/>
            <a:cxnLst>
              <a:cxn ang="0">
                <a:pos x="connsiteX0" y="connsiteY0"/>
              </a:cxn>
              <a:cxn ang="0">
                <a:pos x="connsiteX1" y="connsiteY1"/>
              </a:cxn>
              <a:cxn ang="0">
                <a:pos x="connsiteX2" y="connsiteY2"/>
              </a:cxn>
            </a:cxnLst>
            <a:rect l="l" t="t" r="r" b="b"/>
            <a:pathLst>
              <a:path w="169334" h="414867">
                <a:moveTo>
                  <a:pt x="169334" y="414867"/>
                </a:moveTo>
                <a:cubicBezTo>
                  <a:pt x="149578" y="207433"/>
                  <a:pt x="129822" y="0"/>
                  <a:pt x="101600" y="0"/>
                </a:cubicBezTo>
                <a:cubicBezTo>
                  <a:pt x="73378" y="0"/>
                  <a:pt x="36689" y="207433"/>
                  <a:pt x="0" y="414867"/>
                </a:cubicBezTo>
              </a:path>
            </a:pathLst>
          </a:custGeom>
          <a:ln w="47625">
            <a:solidFill>
              <a:srgbClr val="00B0F0"/>
            </a:solidFill>
            <a:prstDash val="sysDot"/>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914363"/>
            <a:endParaRPr lang="en-US">
              <a:solidFill>
                <a:srgbClr val="FFFFFF"/>
              </a:solidFill>
            </a:endParaRPr>
          </a:p>
        </p:txBody>
      </p:sp>
    </p:spTree>
    <p:extLst>
      <p:ext uri="{BB962C8B-B14F-4D97-AF65-F5344CB8AC3E}">
        <p14:creationId xmlns:p14="http://schemas.microsoft.com/office/powerpoint/2010/main" val="4903135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
            <a:ext cx="8382000" cy="498598"/>
          </a:xfrm>
        </p:spPr>
        <p:txBody>
          <a:bodyPr/>
          <a:lstStyle/>
          <a:p>
            <a:pPr algn="ctr"/>
            <a:r>
              <a:rPr lang="en-US" sz="3600" dirty="0" smtClean="0"/>
              <a:t>Managing it all through the Fabric Controllers</a:t>
            </a:r>
            <a:endParaRPr lang="en-US" sz="3600" dirty="0"/>
          </a:p>
        </p:txBody>
      </p:sp>
      <p:pic>
        <p:nvPicPr>
          <p:cNvPr id="4"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2298" y="612898"/>
            <a:ext cx="5367143" cy="39464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8590" y="4720590"/>
            <a:ext cx="9098280" cy="369332"/>
          </a:xfrm>
          <a:prstGeom prst="rect">
            <a:avLst/>
          </a:prstGeom>
          <a:noFill/>
        </p:spPr>
        <p:txBody>
          <a:bodyPr wrap="square" lIns="0" tIns="0" rIns="0" bIns="0" rtlCol="0">
            <a:spAutoFit/>
          </a:bodyPr>
          <a:lstStyle/>
          <a:p>
            <a:r>
              <a:rPr lang="en-US" sz="2400" dirty="0" err="1" smtClean="0">
                <a:gradFill>
                  <a:gsLst>
                    <a:gs pos="0">
                      <a:schemeClr val="tx1"/>
                    </a:gs>
                    <a:gs pos="86000">
                      <a:schemeClr val="tx1"/>
                    </a:gs>
                  </a:gsLst>
                  <a:lin ang="5400000" scaled="0"/>
                </a:gradFill>
              </a:rPr>
              <a:t>IaaS</a:t>
            </a:r>
            <a:r>
              <a:rPr lang="en-US" sz="2400" dirty="0" smtClean="0">
                <a:gradFill>
                  <a:gsLst>
                    <a:gs pos="0">
                      <a:schemeClr val="tx1"/>
                    </a:gs>
                    <a:gs pos="86000">
                      <a:schemeClr val="tx1"/>
                    </a:gs>
                  </a:gsLst>
                  <a:lin ang="5400000" scaled="0"/>
                </a:gradFill>
              </a:rPr>
              <a:t> VMs – Similar except no GA. FA monitors the container health</a:t>
            </a:r>
          </a:p>
        </p:txBody>
      </p:sp>
    </p:spTree>
    <p:extLst>
      <p:ext uri="{BB962C8B-B14F-4D97-AF65-F5344CB8AC3E}">
        <p14:creationId xmlns:p14="http://schemas.microsoft.com/office/powerpoint/2010/main" val="229776408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a:t>
            </a:r>
          </a:p>
        </p:txBody>
      </p:sp>
      <p:sp>
        <p:nvSpPr>
          <p:cNvPr id="3" name="Text Placeholder 2"/>
          <p:cNvSpPr>
            <a:spLocks noGrp="1"/>
          </p:cNvSpPr>
          <p:nvPr>
            <p:ph type="body" sz="quarter" idx="10"/>
          </p:nvPr>
        </p:nvSpPr>
        <p:spPr>
          <a:xfrm>
            <a:off x="389436" y="762159"/>
            <a:ext cx="8537394" cy="3966727"/>
          </a:xfrm>
        </p:spPr>
        <p:txBody>
          <a:bodyPr/>
          <a:lstStyle/>
          <a:p>
            <a:pPr marL="459582" indent="-457200">
              <a:buFont typeface="Arial" pitchFamily="34" charset="0"/>
              <a:buChar char="•"/>
            </a:pPr>
            <a:r>
              <a:rPr lang="en-US" sz="2800" dirty="0"/>
              <a:t>Runs on separate hardware with no network connectivity to compute except (logically) </a:t>
            </a:r>
          </a:p>
          <a:p>
            <a:pPr marL="459582" indent="-457200">
              <a:buFont typeface="Arial" pitchFamily="34" charset="0"/>
              <a:buChar char="•"/>
            </a:pPr>
            <a:r>
              <a:rPr lang="en-US" sz="2800" dirty="0"/>
              <a:t>Requests run over HTTP and optionally over SSL with server authentication</a:t>
            </a:r>
          </a:p>
          <a:p>
            <a:pPr marL="459582" indent="-457200">
              <a:buFont typeface="Arial" pitchFamily="34" charset="0"/>
              <a:buChar char="•"/>
            </a:pPr>
            <a:r>
              <a:rPr lang="en-US" sz="2800" dirty="0"/>
              <a:t>Storage is organized into storage accounts</a:t>
            </a:r>
          </a:p>
          <a:p>
            <a:pPr marL="459582" indent="-457200">
              <a:buFont typeface="Arial" pitchFamily="34" charset="0"/>
              <a:buChar char="•"/>
            </a:pPr>
            <a:r>
              <a:rPr lang="en-US" sz="2800" dirty="0"/>
              <a:t>A single customer may have many storage accounts</a:t>
            </a:r>
          </a:p>
          <a:p>
            <a:pPr marL="459582" indent="-457200">
              <a:buFont typeface="Arial" pitchFamily="34" charset="0"/>
              <a:buChar char="•"/>
            </a:pPr>
            <a:r>
              <a:rPr lang="en-US" sz="2800" dirty="0"/>
              <a:t>Storage Account key controls all access to a storage account</a:t>
            </a:r>
          </a:p>
          <a:p>
            <a:endParaRPr lang="en-US" dirty="0"/>
          </a:p>
        </p:txBody>
      </p:sp>
    </p:spTree>
    <p:extLst>
      <p:ext uri="{BB962C8B-B14F-4D97-AF65-F5344CB8AC3E}">
        <p14:creationId xmlns:p14="http://schemas.microsoft.com/office/powerpoint/2010/main" val="135727669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Storage Security</a:t>
            </a:r>
            <a:endParaRPr lang="en-US" dirty="0"/>
          </a:p>
        </p:txBody>
      </p:sp>
      <p:sp>
        <p:nvSpPr>
          <p:cNvPr id="3" name="Text Placeholder 2"/>
          <p:cNvSpPr>
            <a:spLocks noGrp="1"/>
          </p:cNvSpPr>
          <p:nvPr>
            <p:ph type="body" sz="quarter" idx="10"/>
          </p:nvPr>
        </p:nvSpPr>
        <p:spPr>
          <a:xfrm>
            <a:off x="389436" y="1069976"/>
            <a:ext cx="8537394" cy="3489160"/>
          </a:xfrm>
        </p:spPr>
        <p:txBody>
          <a:bodyPr/>
          <a:lstStyle/>
          <a:p>
            <a:pPr marL="459582" indent="-457200">
              <a:buFont typeface="Arial" pitchFamily="34" charset="0"/>
              <a:buChar char="•"/>
            </a:pPr>
            <a:r>
              <a:rPr lang="en-US" sz="2800" dirty="0"/>
              <a:t>Data from many customers is mixed in a single pool</a:t>
            </a:r>
          </a:p>
          <a:p>
            <a:pPr marL="459582" indent="-457200">
              <a:buFont typeface="Arial" pitchFamily="34" charset="0"/>
              <a:buChar char="•"/>
            </a:pPr>
            <a:r>
              <a:rPr lang="en-US" sz="2800" dirty="0"/>
              <a:t>Access to data in a specific account is only granted to entities having the secret key for that account</a:t>
            </a:r>
          </a:p>
          <a:p>
            <a:pPr marL="459582" indent="-457200">
              <a:buFont typeface="Arial" pitchFamily="34" charset="0"/>
              <a:buChar char="•"/>
            </a:pPr>
            <a:r>
              <a:rPr lang="en-US" sz="2800" dirty="0"/>
              <a:t>Storage keys are randomly generated when the storage account is created (or later at the request of the customer)</a:t>
            </a:r>
          </a:p>
          <a:p>
            <a:pPr marL="459582" indent="-457200">
              <a:buFont typeface="Arial" pitchFamily="34" charset="0"/>
              <a:buChar char="•"/>
            </a:pPr>
            <a:r>
              <a:rPr lang="en-US" sz="2800" dirty="0"/>
              <a:t>A storage account may have two active keys at any given time to support key rollover</a:t>
            </a:r>
          </a:p>
          <a:p>
            <a:endParaRPr lang="en-US" dirty="0"/>
          </a:p>
        </p:txBody>
      </p:sp>
    </p:spTree>
    <p:extLst>
      <p:ext uri="{BB962C8B-B14F-4D97-AF65-F5344CB8AC3E}">
        <p14:creationId xmlns:p14="http://schemas.microsoft.com/office/powerpoint/2010/main" val="417568865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1008" y="1717999"/>
            <a:ext cx="8022140" cy="1033983"/>
          </a:xfrm>
        </p:spPr>
        <p:txBody>
          <a:bodyPr/>
          <a:lstStyle/>
          <a:p>
            <a:pPr algn="ctr"/>
            <a:r>
              <a:rPr lang="en-US" dirty="0"/>
              <a:t>Platform Security – Security Processes</a:t>
            </a:r>
          </a:p>
        </p:txBody>
      </p:sp>
    </p:spTree>
    <p:extLst>
      <p:ext uri="{BB962C8B-B14F-4D97-AF65-F5344CB8AC3E}">
        <p14:creationId xmlns:p14="http://schemas.microsoft.com/office/powerpoint/2010/main" val="364618234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In Development</a:t>
            </a:r>
            <a:endParaRPr lang="en-US" dirty="0"/>
          </a:p>
        </p:txBody>
      </p:sp>
      <p:sp>
        <p:nvSpPr>
          <p:cNvPr id="3" name="TextBox 2"/>
          <p:cNvSpPr txBox="1"/>
          <p:nvPr/>
        </p:nvSpPr>
        <p:spPr>
          <a:xfrm>
            <a:off x="939263" y="907364"/>
            <a:ext cx="6965322" cy="3877985"/>
          </a:xfrm>
          <a:prstGeom prst="rect">
            <a:avLst/>
          </a:prstGeom>
          <a:noFill/>
        </p:spPr>
        <p:txBody>
          <a:bodyPr wrap="square" lIns="0" tIns="0" rIns="0" bIns="0" rtlCol="0">
            <a:spAutoFit/>
          </a:bodyPr>
          <a:lstStyle/>
          <a:p>
            <a:r>
              <a:rPr lang="en-US" dirty="0" smtClean="0">
                <a:gradFill>
                  <a:gsLst>
                    <a:gs pos="0">
                      <a:schemeClr val="tx1"/>
                    </a:gs>
                    <a:gs pos="86000">
                      <a:schemeClr val="tx1"/>
                    </a:gs>
                  </a:gsLst>
                  <a:lin ang="5400000" scaled="0"/>
                </a:gradFill>
              </a:rPr>
              <a:t>Security Development Lifecycle (</a:t>
            </a:r>
            <a:r>
              <a:rPr lang="en-US" dirty="0" smtClean="0">
                <a:gradFill>
                  <a:gsLst>
                    <a:gs pos="0">
                      <a:schemeClr val="tx1"/>
                    </a:gs>
                    <a:gs pos="86000">
                      <a:schemeClr val="tx1"/>
                    </a:gs>
                  </a:gsLst>
                  <a:lin ang="5400000" scaled="0"/>
                </a:gradFill>
                <a:hlinkClick r:id="rId3"/>
              </a:rPr>
              <a:t>http://microsoft.com/sdl</a:t>
            </a:r>
            <a:r>
              <a:rPr lang="en-US" dirty="0" smtClean="0">
                <a:gradFill>
                  <a:gsLst>
                    <a:gs pos="0">
                      <a:schemeClr val="tx1"/>
                    </a:gs>
                    <a:gs pos="86000">
                      <a:schemeClr val="tx1"/>
                    </a:gs>
                  </a:gsLst>
                  <a:lin ang="5400000" scaled="0"/>
                </a:gradFill>
              </a:rPr>
              <a:t>)</a:t>
            </a:r>
          </a:p>
          <a:p>
            <a:endParaRPr lang="en-US" dirty="0" smtClean="0">
              <a:gradFill>
                <a:gsLst>
                  <a:gs pos="0">
                    <a:schemeClr val="tx1"/>
                  </a:gs>
                  <a:gs pos="86000">
                    <a:schemeClr val="tx1"/>
                  </a:gs>
                </a:gsLst>
                <a:lin ang="5400000" scaled="0"/>
              </a:gradFill>
            </a:endParaRPr>
          </a:p>
          <a:p>
            <a:pPr marL="713023" lvl="1" indent="-257209">
              <a:buFont typeface="Arial" pitchFamily="34" charset="0"/>
              <a:buChar char="•"/>
            </a:pPr>
            <a:r>
              <a:rPr lang="en-US" dirty="0" smtClean="0">
                <a:gradFill>
                  <a:gsLst>
                    <a:gs pos="0">
                      <a:schemeClr val="tx1"/>
                    </a:gs>
                    <a:gs pos="86000">
                      <a:schemeClr val="tx1"/>
                    </a:gs>
                  </a:gsLst>
                  <a:lin ang="5400000" scaled="0"/>
                </a:gradFill>
              </a:rPr>
              <a:t>Build Security in the software development process</a:t>
            </a:r>
          </a:p>
          <a:p>
            <a:pPr marL="1013099" lvl="2" indent="-214341">
              <a:buFont typeface="Arial" pitchFamily="34" charset="0"/>
              <a:buChar char="•"/>
            </a:pPr>
            <a:r>
              <a:rPr lang="en-US" dirty="0" smtClean="0"/>
              <a:t>Threat Models</a:t>
            </a:r>
          </a:p>
          <a:p>
            <a:pPr marL="1013099" lvl="2" indent="-214341">
              <a:buFont typeface="Arial" pitchFamily="34" charset="0"/>
              <a:buChar char="•"/>
            </a:pPr>
            <a:r>
              <a:rPr lang="en-US" dirty="0"/>
              <a:t>Design Attestations (technologies in use, effective mitigations implemented</a:t>
            </a:r>
            <a:r>
              <a:rPr lang="en-US" dirty="0" smtClean="0"/>
              <a:t>)</a:t>
            </a:r>
          </a:p>
          <a:p>
            <a:pPr marL="1013099" lvl="2" indent="-214341">
              <a:buFont typeface="Arial" pitchFamily="34" charset="0"/>
              <a:buChar char="•"/>
            </a:pPr>
            <a:r>
              <a:rPr lang="en-US" dirty="0" smtClean="0"/>
              <a:t>Security Analysis Tools</a:t>
            </a:r>
            <a:endParaRPr lang="en-US" dirty="0"/>
          </a:p>
          <a:p>
            <a:pPr marL="1013099" lvl="2" indent="-214341">
              <a:buFont typeface="Arial" pitchFamily="34" charset="0"/>
              <a:buChar char="•"/>
            </a:pPr>
            <a:r>
              <a:rPr lang="en-US" dirty="0"/>
              <a:t>Security Bugs</a:t>
            </a:r>
          </a:p>
          <a:p>
            <a:pPr marL="1013099" lvl="2" indent="-214341">
              <a:buFont typeface="Arial" pitchFamily="34" charset="0"/>
              <a:buChar char="•"/>
            </a:pPr>
            <a:r>
              <a:rPr lang="en-US" dirty="0" smtClean="0"/>
              <a:t>Final </a:t>
            </a:r>
            <a:r>
              <a:rPr lang="en-US" dirty="0"/>
              <a:t>Security </a:t>
            </a:r>
            <a:r>
              <a:rPr lang="en-US" dirty="0" smtClean="0"/>
              <a:t>Review</a:t>
            </a:r>
            <a:endParaRPr lang="en-US" dirty="0" smtClean="0">
              <a:gradFill>
                <a:gsLst>
                  <a:gs pos="0">
                    <a:schemeClr val="tx1"/>
                  </a:gs>
                  <a:gs pos="86000">
                    <a:schemeClr val="tx1"/>
                  </a:gs>
                </a:gsLst>
                <a:lin ang="5400000" scaled="0"/>
              </a:gradFill>
            </a:endParaRPr>
          </a:p>
          <a:p>
            <a:pPr marL="713023" lvl="1" indent="-257209">
              <a:buFont typeface="Arial" pitchFamily="34" charset="0"/>
              <a:buChar char="•"/>
            </a:pPr>
            <a:endParaRPr lang="en-US" dirty="0" smtClean="0">
              <a:gradFill>
                <a:gsLst>
                  <a:gs pos="0">
                    <a:schemeClr val="tx1"/>
                  </a:gs>
                  <a:gs pos="86000">
                    <a:schemeClr val="tx1"/>
                  </a:gs>
                </a:gsLst>
                <a:lin ang="5400000" scaled="0"/>
              </a:gradFill>
            </a:endParaRPr>
          </a:p>
          <a:p>
            <a:pPr marL="713023" lvl="1" indent="-257209">
              <a:buFont typeface="Arial" pitchFamily="34" charset="0"/>
              <a:buChar char="•"/>
            </a:pPr>
            <a:r>
              <a:rPr lang="en-US" dirty="0" smtClean="0">
                <a:gradFill>
                  <a:gsLst>
                    <a:gs pos="0">
                      <a:schemeClr val="tx1"/>
                    </a:gs>
                    <a:gs pos="86000">
                      <a:schemeClr val="tx1"/>
                    </a:gs>
                  </a:gsLst>
                  <a:lin ang="5400000" scaled="0"/>
                </a:gradFill>
              </a:rPr>
              <a:t>Every Major release undergoes security review</a:t>
            </a:r>
          </a:p>
          <a:p>
            <a:pPr marL="713023" lvl="1" indent="-257209">
              <a:buFont typeface="Arial" pitchFamily="34" charset="0"/>
              <a:buChar char="•"/>
            </a:pPr>
            <a:endParaRPr lang="en-US" dirty="0" smtClean="0">
              <a:gradFill>
                <a:gsLst>
                  <a:gs pos="0">
                    <a:schemeClr val="tx1"/>
                  </a:gs>
                  <a:gs pos="86000">
                    <a:schemeClr val="tx1"/>
                  </a:gs>
                </a:gsLst>
                <a:lin ang="5400000" scaled="0"/>
              </a:gradFill>
            </a:endParaRPr>
          </a:p>
          <a:p>
            <a:pPr marL="713023" lvl="1" indent="-257209">
              <a:buFont typeface="Arial" pitchFamily="34" charset="0"/>
              <a:buChar char="•"/>
            </a:pPr>
            <a:r>
              <a:rPr lang="en-US" dirty="0" smtClean="0">
                <a:gradFill>
                  <a:gsLst>
                    <a:gs pos="0">
                      <a:schemeClr val="tx1"/>
                    </a:gs>
                    <a:gs pos="86000">
                      <a:schemeClr val="tx1"/>
                    </a:gs>
                  </a:gsLst>
                  <a:lin ang="5400000" scaled="0"/>
                </a:gradFill>
              </a:rPr>
              <a:t>Review by Security Expert (Microsoft’s TWC partner)</a:t>
            </a:r>
          </a:p>
          <a:p>
            <a:pPr marL="713023" lvl="1" indent="-257209">
              <a:buFont typeface="Arial" pitchFamily="34" charset="0"/>
              <a:buChar char="•"/>
            </a:pPr>
            <a:r>
              <a:rPr lang="en-US" dirty="0" smtClean="0">
                <a:gradFill>
                  <a:gsLst>
                    <a:gs pos="0">
                      <a:schemeClr val="tx1"/>
                    </a:gs>
                    <a:gs pos="86000">
                      <a:schemeClr val="tx1"/>
                    </a:gs>
                  </a:gsLst>
                  <a:lin ang="5400000" scaled="0"/>
                </a:gradFill>
              </a:rPr>
              <a:t>Grey Box Penetration Testing</a:t>
            </a:r>
          </a:p>
        </p:txBody>
      </p:sp>
    </p:spTree>
    <p:extLst>
      <p:ext uri="{BB962C8B-B14F-4D97-AF65-F5344CB8AC3E}">
        <p14:creationId xmlns:p14="http://schemas.microsoft.com/office/powerpoint/2010/main" val="151843255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74022" y="628650"/>
            <a:ext cx="8517577" cy="4171950"/>
          </a:xfrm>
          <a:prstGeom prst="rect">
            <a:avLst/>
          </a:prstGeom>
        </p:spPr>
        <p:txBody>
          <a:bodyPr lIns="68589" tIns="34295" rIns="68589" bIns="3429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dirty="0"/>
          </a:p>
        </p:txBody>
      </p:sp>
      <p:sp>
        <p:nvSpPr>
          <p:cNvPr id="4" name="TextBox 3"/>
          <p:cNvSpPr txBox="1"/>
          <p:nvPr/>
        </p:nvSpPr>
        <p:spPr>
          <a:xfrm>
            <a:off x="304800" y="432582"/>
            <a:ext cx="8504710" cy="1177245"/>
          </a:xfrm>
          <a:prstGeom prst="rect">
            <a:avLst/>
          </a:prstGeom>
          <a:noFill/>
        </p:spPr>
        <p:txBody>
          <a:bodyPr wrap="square" lIns="68589" tIns="34295" rIns="68589" bIns="34295" rtlCol="0">
            <a:spAutoFit/>
          </a:bodyPr>
          <a:lstStyle/>
          <a:p>
            <a:r>
              <a:rPr lang="en-US" dirty="0" smtClean="0"/>
              <a:t>Separation </a:t>
            </a:r>
            <a:r>
              <a:rPr lang="en-US" dirty="0"/>
              <a:t>of </a:t>
            </a:r>
            <a:r>
              <a:rPr lang="en-US" dirty="0" smtClean="0"/>
              <a:t>Environments (Logical Diagram)</a:t>
            </a:r>
          </a:p>
          <a:p>
            <a:pPr marL="214341" indent="-214341">
              <a:buFont typeface="Arial" pitchFamily="34" charset="0"/>
              <a:buChar char="•"/>
            </a:pPr>
            <a:r>
              <a:rPr lang="en-US" dirty="0" smtClean="0"/>
              <a:t>INT Environment </a:t>
            </a:r>
          </a:p>
          <a:p>
            <a:pPr marL="214341" indent="-214341">
              <a:buFont typeface="Arial" pitchFamily="34" charset="0"/>
              <a:buChar char="•"/>
            </a:pPr>
            <a:r>
              <a:rPr lang="en-US" dirty="0" smtClean="0"/>
              <a:t>STG Environment </a:t>
            </a:r>
          </a:p>
          <a:p>
            <a:pPr marL="214341" indent="-214341">
              <a:buFont typeface="Arial" pitchFamily="34" charset="0"/>
              <a:buChar char="•"/>
            </a:pPr>
            <a:r>
              <a:rPr lang="en-US" dirty="0" smtClean="0"/>
              <a:t>PROD Environment</a:t>
            </a:r>
          </a:p>
        </p:txBody>
      </p:sp>
      <p:sp>
        <p:nvSpPr>
          <p:cNvPr id="5" name="Title 1"/>
          <p:cNvSpPr>
            <a:spLocks noGrp="1"/>
          </p:cNvSpPr>
          <p:nvPr>
            <p:ph type="title"/>
          </p:nvPr>
        </p:nvSpPr>
        <p:spPr>
          <a:xfrm>
            <a:off x="457200" y="57150"/>
            <a:ext cx="8229600" cy="249299"/>
          </a:xfrm>
        </p:spPr>
        <p:txBody>
          <a:bodyPr/>
          <a:lstStyle/>
          <a:p>
            <a:pPr algn="ctr"/>
            <a:r>
              <a:rPr lang="en-US" sz="1800" dirty="0"/>
              <a:t>Change &amp; Release Management</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74" y="1714500"/>
            <a:ext cx="8832025" cy="2869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77014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ent Arrow 10"/>
          <p:cNvSpPr/>
          <p:nvPr/>
        </p:nvSpPr>
        <p:spPr>
          <a:xfrm rot="10800000" flipH="1">
            <a:off x="889000" y="1600200"/>
            <a:ext cx="939801" cy="685800"/>
          </a:xfrm>
          <a:prstGeom prst="bentArrow">
            <a:avLst>
              <a:gd name="adj1" fmla="val 25000"/>
              <a:gd name="adj2" fmla="val 25926"/>
              <a:gd name="adj3" fmla="val 25000"/>
              <a:gd name="adj4" fmla="val 43750"/>
            </a:avLst>
          </a:prstGeom>
        </p:spPr>
        <p:style>
          <a:lnRef idx="2">
            <a:schemeClr val="accent2"/>
          </a:lnRef>
          <a:fillRef idx="1">
            <a:schemeClr val="lt1"/>
          </a:fillRef>
          <a:effectRef idx="0">
            <a:schemeClr val="accent2"/>
          </a:effectRef>
          <a:fontRef idx="minor">
            <a:schemeClr val="dk1"/>
          </a:fontRef>
        </p:style>
        <p:txBody>
          <a:bodyPr lIns="68589" tIns="34295" rIns="68589" bIns="34295" rtlCol="0" anchor="ctr"/>
          <a:lstStyle/>
          <a:p>
            <a:pPr algn="ctr"/>
            <a:endParaRPr lang="en-US" sz="1100">
              <a:solidFill>
                <a:schemeClr val="tx1"/>
              </a:solidFill>
            </a:endParaRPr>
          </a:p>
        </p:txBody>
      </p:sp>
      <p:sp>
        <p:nvSpPr>
          <p:cNvPr id="16" name="Bent Arrow 15"/>
          <p:cNvSpPr/>
          <p:nvPr/>
        </p:nvSpPr>
        <p:spPr>
          <a:xfrm rot="10800000" flipH="1">
            <a:off x="2717800" y="2600325"/>
            <a:ext cx="939801" cy="685800"/>
          </a:xfrm>
          <a:prstGeom prst="bentArrow">
            <a:avLst>
              <a:gd name="adj1" fmla="val 25000"/>
              <a:gd name="adj2" fmla="val 25926"/>
              <a:gd name="adj3" fmla="val 25000"/>
              <a:gd name="adj4" fmla="val 43750"/>
            </a:avLst>
          </a:prstGeom>
        </p:spPr>
        <p:style>
          <a:lnRef idx="2">
            <a:schemeClr val="accent2"/>
          </a:lnRef>
          <a:fillRef idx="1">
            <a:schemeClr val="lt1"/>
          </a:fillRef>
          <a:effectRef idx="0">
            <a:schemeClr val="accent2"/>
          </a:effectRef>
          <a:fontRef idx="minor">
            <a:schemeClr val="dk1"/>
          </a:fontRef>
        </p:style>
        <p:txBody>
          <a:bodyPr lIns="68589" tIns="34295" rIns="68589" bIns="34295" rtlCol="0" anchor="ctr"/>
          <a:lstStyle/>
          <a:p>
            <a:pPr algn="ctr"/>
            <a:endParaRPr lang="en-US" sz="1100">
              <a:solidFill>
                <a:schemeClr val="tx1"/>
              </a:solidFill>
            </a:endParaRPr>
          </a:p>
        </p:txBody>
      </p:sp>
      <p:sp>
        <p:nvSpPr>
          <p:cNvPr id="17" name="Bent Arrow 16"/>
          <p:cNvSpPr/>
          <p:nvPr/>
        </p:nvSpPr>
        <p:spPr>
          <a:xfrm rot="10800000" flipH="1">
            <a:off x="4521200" y="3600450"/>
            <a:ext cx="939801" cy="685800"/>
          </a:xfrm>
          <a:prstGeom prst="bentArrow">
            <a:avLst>
              <a:gd name="adj1" fmla="val 25000"/>
              <a:gd name="adj2" fmla="val 25926"/>
              <a:gd name="adj3" fmla="val 25000"/>
              <a:gd name="adj4" fmla="val 43750"/>
            </a:avLst>
          </a:prstGeom>
        </p:spPr>
        <p:style>
          <a:lnRef idx="2">
            <a:schemeClr val="accent2"/>
          </a:lnRef>
          <a:fillRef idx="1">
            <a:schemeClr val="lt1"/>
          </a:fillRef>
          <a:effectRef idx="0">
            <a:schemeClr val="accent2"/>
          </a:effectRef>
          <a:fontRef idx="minor">
            <a:schemeClr val="dk1"/>
          </a:fontRef>
        </p:style>
        <p:txBody>
          <a:bodyPr lIns="68589" tIns="34295" rIns="68589" bIns="34295" rtlCol="0" anchor="ctr"/>
          <a:lstStyle/>
          <a:p>
            <a:pPr algn="ctr"/>
            <a:endParaRPr lang="en-US" sz="1100">
              <a:solidFill>
                <a:schemeClr val="tx1"/>
              </a:solidFill>
            </a:endParaRPr>
          </a:p>
        </p:txBody>
      </p:sp>
      <p:sp>
        <p:nvSpPr>
          <p:cNvPr id="3" name="Content Placeholder 2"/>
          <p:cNvSpPr txBox="1">
            <a:spLocks/>
          </p:cNvSpPr>
          <p:nvPr/>
        </p:nvSpPr>
        <p:spPr>
          <a:xfrm>
            <a:off x="474022" y="628650"/>
            <a:ext cx="8517577" cy="4171950"/>
          </a:xfrm>
          <a:prstGeom prst="rect">
            <a:avLst/>
          </a:prstGeom>
        </p:spPr>
        <p:txBody>
          <a:bodyPr lIns="68589" tIns="34295" rIns="68589" bIns="3429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dirty="0"/>
          </a:p>
        </p:txBody>
      </p:sp>
      <p:sp>
        <p:nvSpPr>
          <p:cNvPr id="5" name="Title 1"/>
          <p:cNvSpPr>
            <a:spLocks noGrp="1"/>
          </p:cNvSpPr>
          <p:nvPr>
            <p:ph type="title"/>
          </p:nvPr>
        </p:nvSpPr>
        <p:spPr>
          <a:xfrm>
            <a:off x="457200" y="57150"/>
            <a:ext cx="8229600" cy="249299"/>
          </a:xfrm>
        </p:spPr>
        <p:txBody>
          <a:bodyPr/>
          <a:lstStyle/>
          <a:p>
            <a:pPr algn="ctr"/>
            <a:r>
              <a:rPr lang="en-US" sz="1800" dirty="0"/>
              <a:t>Change &amp; Release Management – Software Changes</a:t>
            </a:r>
          </a:p>
        </p:txBody>
      </p:sp>
      <p:sp>
        <p:nvSpPr>
          <p:cNvPr id="6" name="Flowchart: Alternate Process 5"/>
          <p:cNvSpPr/>
          <p:nvPr/>
        </p:nvSpPr>
        <p:spPr>
          <a:xfrm>
            <a:off x="76200" y="685800"/>
            <a:ext cx="1905000" cy="914400"/>
          </a:xfrm>
          <a:prstGeom prst="flowChartAlternateProcess">
            <a:avLst/>
          </a:prstGeom>
        </p:spPr>
        <p:style>
          <a:lnRef idx="3">
            <a:schemeClr val="lt1"/>
          </a:lnRef>
          <a:fillRef idx="1">
            <a:schemeClr val="accent2"/>
          </a:fillRef>
          <a:effectRef idx="1">
            <a:schemeClr val="accent2"/>
          </a:effectRef>
          <a:fontRef idx="minor">
            <a:schemeClr val="lt1"/>
          </a:fontRef>
        </p:style>
        <p:txBody>
          <a:bodyPr lIns="68589" tIns="34295" rIns="68589" bIns="34295" rtlCol="0" anchor="ctr"/>
          <a:lstStyle/>
          <a:p>
            <a:r>
              <a:rPr lang="en-US" sz="1100" dirty="0"/>
              <a:t>- Define deployment POR</a:t>
            </a:r>
          </a:p>
          <a:p>
            <a:r>
              <a:rPr lang="en-US" sz="1100" dirty="0"/>
              <a:t>- Create TFS item</a:t>
            </a:r>
          </a:p>
        </p:txBody>
      </p:sp>
      <p:sp>
        <p:nvSpPr>
          <p:cNvPr id="7" name="Flowchart: Alternate Process 6"/>
          <p:cNvSpPr/>
          <p:nvPr/>
        </p:nvSpPr>
        <p:spPr>
          <a:xfrm>
            <a:off x="1879600" y="1682750"/>
            <a:ext cx="1905000" cy="914400"/>
          </a:xfrm>
          <a:prstGeom prst="flowChartAlternateProcess">
            <a:avLst/>
          </a:prstGeom>
          <a:solidFill>
            <a:schemeClr val="accent2">
              <a:lumMod val="75000"/>
            </a:schemeClr>
          </a:solidFill>
        </p:spPr>
        <p:style>
          <a:lnRef idx="3">
            <a:schemeClr val="lt1"/>
          </a:lnRef>
          <a:fillRef idx="1">
            <a:schemeClr val="accent2"/>
          </a:fillRef>
          <a:effectRef idx="1">
            <a:schemeClr val="accent2"/>
          </a:effectRef>
          <a:fontRef idx="minor">
            <a:schemeClr val="lt1"/>
          </a:fontRef>
        </p:style>
        <p:txBody>
          <a:bodyPr lIns="68589" tIns="34295" rIns="68589" bIns="34295" rtlCol="0" anchor="ctr"/>
          <a:lstStyle/>
          <a:p>
            <a:r>
              <a:rPr lang="en-US" sz="1100" dirty="0"/>
              <a:t>- INT checklist completed (for Major Release)</a:t>
            </a:r>
          </a:p>
          <a:p>
            <a:r>
              <a:rPr lang="en-US" sz="1100" dirty="0"/>
              <a:t>- CISENG deploys to INT</a:t>
            </a:r>
          </a:p>
        </p:txBody>
      </p:sp>
      <p:sp>
        <p:nvSpPr>
          <p:cNvPr id="8" name="Flowchart: Alternate Process 7"/>
          <p:cNvSpPr/>
          <p:nvPr/>
        </p:nvSpPr>
        <p:spPr>
          <a:xfrm>
            <a:off x="3683001" y="2679701"/>
            <a:ext cx="1905000" cy="914400"/>
          </a:xfrm>
          <a:prstGeom prst="flowChartAlternateProcess">
            <a:avLst/>
          </a:prstGeom>
        </p:spPr>
        <p:style>
          <a:lnRef idx="3">
            <a:schemeClr val="lt1"/>
          </a:lnRef>
          <a:fillRef idx="1">
            <a:schemeClr val="accent2"/>
          </a:fillRef>
          <a:effectRef idx="1">
            <a:schemeClr val="accent2"/>
          </a:effectRef>
          <a:fontRef idx="minor">
            <a:schemeClr val="lt1"/>
          </a:fontRef>
        </p:style>
        <p:txBody>
          <a:bodyPr lIns="68589" tIns="34295" rIns="68589" bIns="34295" rtlCol="0" anchor="ctr"/>
          <a:lstStyle/>
          <a:p>
            <a:r>
              <a:rPr lang="en-US" sz="1100" dirty="0"/>
              <a:t>- INT exit criteria completed</a:t>
            </a:r>
          </a:p>
          <a:p>
            <a:r>
              <a:rPr lang="en-US" sz="1100" dirty="0"/>
              <a:t>- WADE deploys to STAGE</a:t>
            </a:r>
          </a:p>
        </p:txBody>
      </p:sp>
      <p:sp>
        <p:nvSpPr>
          <p:cNvPr id="9" name="Flowchart: Alternate Process 8"/>
          <p:cNvSpPr/>
          <p:nvPr/>
        </p:nvSpPr>
        <p:spPr>
          <a:xfrm>
            <a:off x="5486401" y="3676650"/>
            <a:ext cx="1905000" cy="914400"/>
          </a:xfrm>
          <a:prstGeom prst="flowChartAlternateProcess">
            <a:avLst/>
          </a:prstGeom>
          <a:solidFill>
            <a:schemeClr val="accent2">
              <a:lumMod val="75000"/>
            </a:schemeClr>
          </a:solidFill>
        </p:spPr>
        <p:style>
          <a:lnRef idx="3">
            <a:schemeClr val="lt1"/>
          </a:lnRef>
          <a:fillRef idx="1">
            <a:schemeClr val="accent2"/>
          </a:fillRef>
          <a:effectRef idx="1">
            <a:schemeClr val="accent2"/>
          </a:effectRef>
          <a:fontRef idx="minor">
            <a:schemeClr val="lt1"/>
          </a:fontRef>
        </p:style>
        <p:txBody>
          <a:bodyPr lIns="68589" tIns="34295" rIns="68589" bIns="34295" rtlCol="0" anchor="ctr"/>
          <a:lstStyle/>
          <a:p>
            <a:r>
              <a:rPr lang="en-US" sz="1100" dirty="0"/>
              <a:t>- STAGE exit criteria completed</a:t>
            </a:r>
          </a:p>
          <a:p>
            <a:r>
              <a:rPr lang="en-US" sz="1100" dirty="0"/>
              <a:t>- WADE deploys to PROD</a:t>
            </a:r>
          </a:p>
        </p:txBody>
      </p:sp>
      <p:graphicFrame>
        <p:nvGraphicFramePr>
          <p:cNvPr id="14" name="Table 13"/>
          <p:cNvGraphicFramePr>
            <a:graphicFrameLocks noGrp="1"/>
          </p:cNvGraphicFramePr>
          <p:nvPr>
            <p:extLst>
              <p:ext uri="{D42A27DB-BD31-4B8C-83A1-F6EECF244321}">
                <p14:modId xmlns:p14="http://schemas.microsoft.com/office/powerpoint/2010/main" val="3805583482"/>
              </p:ext>
            </p:extLst>
          </p:nvPr>
        </p:nvGraphicFramePr>
        <p:xfrm>
          <a:off x="5715000" y="685801"/>
          <a:ext cx="3352800" cy="2369821"/>
        </p:xfrm>
        <a:graphic>
          <a:graphicData uri="http://schemas.openxmlformats.org/drawingml/2006/table">
            <a:tbl>
              <a:tblPr firstRow="1" bandRow="1">
                <a:tableStyleId>{21E4AEA4-8DFA-4A89-87EB-49C32662AFE0}</a:tableStyleId>
              </a:tblPr>
              <a:tblGrid>
                <a:gridCol w="1246745"/>
                <a:gridCol w="2106055"/>
              </a:tblGrid>
              <a:tr h="351790">
                <a:tc>
                  <a:txBody>
                    <a:bodyPr/>
                    <a:lstStyle/>
                    <a:p>
                      <a:pPr algn="ctr"/>
                      <a:r>
                        <a:rPr lang="en-US" sz="1100" dirty="0" smtClean="0"/>
                        <a:t>Type</a:t>
                      </a:r>
                      <a:endParaRPr lang="en-US" sz="1100" dirty="0"/>
                    </a:p>
                  </a:txBody>
                  <a:tcPr marT="34290" marB="34290" anchor="ctr"/>
                </a:tc>
                <a:tc>
                  <a:txBody>
                    <a:bodyPr/>
                    <a:lstStyle/>
                    <a:p>
                      <a:pPr algn="ctr"/>
                      <a:r>
                        <a:rPr lang="en-US" sz="1100" dirty="0" smtClean="0"/>
                        <a:t>Examples</a:t>
                      </a:r>
                      <a:endParaRPr lang="en-US" sz="1100" dirty="0"/>
                    </a:p>
                  </a:txBody>
                  <a:tcPr marT="34290" marB="34290" anchor="ctr"/>
                </a:tc>
              </a:tr>
              <a:tr h="351790">
                <a:tc>
                  <a:txBody>
                    <a:bodyPr/>
                    <a:lstStyle/>
                    <a:p>
                      <a:r>
                        <a:rPr lang="en-US" sz="900" dirty="0" smtClean="0"/>
                        <a:t>Major Release</a:t>
                      </a:r>
                      <a:endParaRPr lang="en-US" sz="900" dirty="0"/>
                    </a:p>
                  </a:txBody>
                  <a:tcPr marT="34290" marB="34290" anchor="ctr"/>
                </a:tc>
                <a:tc>
                  <a:txBody>
                    <a:bodyPr/>
                    <a:lstStyle/>
                    <a:p>
                      <a:r>
                        <a:rPr lang="en-US" sz="900" dirty="0" smtClean="0"/>
                        <a:t>Addition of new service, features, functionality</a:t>
                      </a:r>
                      <a:endParaRPr lang="en-US" sz="900" dirty="0"/>
                    </a:p>
                  </a:txBody>
                  <a:tcPr marT="34290" marB="34290" anchor="ctr"/>
                </a:tc>
              </a:tr>
              <a:tr h="351790">
                <a:tc>
                  <a:txBody>
                    <a:bodyPr/>
                    <a:lstStyle/>
                    <a:p>
                      <a:r>
                        <a:rPr lang="en-US" sz="900" dirty="0" smtClean="0"/>
                        <a:t>Minor</a:t>
                      </a:r>
                      <a:endParaRPr lang="en-US" sz="900" dirty="0"/>
                    </a:p>
                  </a:txBody>
                  <a:tcPr marT="34290" marB="34290" anchor="ctr"/>
                </a:tc>
                <a:tc>
                  <a:txBody>
                    <a:bodyPr/>
                    <a:lstStyle/>
                    <a:p>
                      <a:r>
                        <a:rPr lang="en-US" sz="900" dirty="0" smtClean="0"/>
                        <a:t>Limited </a:t>
                      </a:r>
                      <a:r>
                        <a:rPr lang="en-US" sz="900" baseline="0" dirty="0" smtClean="0"/>
                        <a:t>scope of </a:t>
                      </a:r>
                      <a:r>
                        <a:rPr lang="en-US" sz="900" dirty="0" smtClean="0"/>
                        <a:t>change</a:t>
                      </a:r>
                      <a:r>
                        <a:rPr lang="en-US" sz="900" baseline="0" dirty="0" smtClean="0"/>
                        <a:t>, l</a:t>
                      </a:r>
                      <a:r>
                        <a:rPr lang="en-US" sz="900" dirty="0" smtClean="0"/>
                        <a:t>ow impact,</a:t>
                      </a:r>
                      <a:r>
                        <a:rPr lang="en-US" sz="900" baseline="0" dirty="0" smtClean="0"/>
                        <a:t> bug fixes</a:t>
                      </a:r>
                      <a:endParaRPr lang="en-US" sz="900" dirty="0"/>
                    </a:p>
                  </a:txBody>
                  <a:tcPr marT="34290" marB="34290" anchor="ctr"/>
                </a:tc>
              </a:tr>
              <a:tr h="259081">
                <a:tc>
                  <a:txBody>
                    <a:bodyPr/>
                    <a:lstStyle/>
                    <a:p>
                      <a:r>
                        <a:rPr lang="en-US" sz="900" dirty="0" smtClean="0"/>
                        <a:t>Hotfix</a:t>
                      </a:r>
                      <a:endParaRPr lang="en-US" sz="900" dirty="0"/>
                    </a:p>
                  </a:txBody>
                  <a:tcPr marT="34290" marB="34290" anchor="ctr"/>
                </a:tc>
                <a:tc>
                  <a:txBody>
                    <a:bodyPr/>
                    <a:lstStyle/>
                    <a:p>
                      <a:r>
                        <a:rPr lang="en-US" sz="900" dirty="0" smtClean="0"/>
                        <a:t>Emergency releases</a:t>
                      </a:r>
                      <a:endParaRPr lang="en-US" sz="900" dirty="0"/>
                    </a:p>
                  </a:txBody>
                  <a:tcPr marT="34290" marB="34290" anchor="ctr"/>
                </a:tc>
              </a:tr>
              <a:tr h="351790">
                <a:tc>
                  <a:txBody>
                    <a:bodyPr/>
                    <a:lstStyle/>
                    <a:p>
                      <a:r>
                        <a:rPr lang="en-US" sz="900" dirty="0" smtClean="0"/>
                        <a:t>Pre-approved</a:t>
                      </a:r>
                      <a:r>
                        <a:rPr lang="en-US" sz="900" baseline="0" dirty="0" smtClean="0"/>
                        <a:t> changes</a:t>
                      </a:r>
                      <a:endParaRPr lang="en-US" sz="900" dirty="0"/>
                    </a:p>
                  </a:txBody>
                  <a:tcPr marT="34290" marB="34290" anchor="ctr"/>
                </a:tc>
                <a:tc>
                  <a:txBody>
                    <a:bodyPr/>
                    <a:lstStyle/>
                    <a:p>
                      <a:r>
                        <a:rPr lang="en-US" sz="900" dirty="0" smtClean="0"/>
                        <a:t>Low risk, pre-approved by </a:t>
                      </a:r>
                      <a:r>
                        <a:rPr lang="en-US" sz="900" dirty="0" err="1" smtClean="0"/>
                        <a:t>shiproom</a:t>
                      </a:r>
                      <a:endParaRPr lang="en-US" sz="900" dirty="0"/>
                    </a:p>
                  </a:txBody>
                  <a:tcPr marT="34290" marB="34290" anchor="ctr"/>
                </a:tc>
              </a:tr>
              <a:tr h="351790">
                <a:tc>
                  <a:txBody>
                    <a:bodyPr/>
                    <a:lstStyle/>
                    <a:p>
                      <a:r>
                        <a:rPr lang="en-US" sz="900" dirty="0" smtClean="0"/>
                        <a:t>Support/Script</a:t>
                      </a:r>
                      <a:endParaRPr lang="en-US" sz="900" dirty="0"/>
                    </a:p>
                  </a:txBody>
                  <a:tcPr marT="34290" marB="34290" anchor="ctr"/>
                </a:tc>
                <a:tc>
                  <a:txBody>
                    <a:bodyPr/>
                    <a:lstStyle/>
                    <a:p>
                      <a:r>
                        <a:rPr lang="en-US" sz="900" dirty="0" smtClean="0"/>
                        <a:t>Tools/scripts (Monitor</a:t>
                      </a:r>
                      <a:r>
                        <a:rPr lang="en-US" sz="900" baseline="0" dirty="0" smtClean="0"/>
                        <a:t> system health)</a:t>
                      </a:r>
                      <a:endParaRPr lang="en-US" sz="900" dirty="0"/>
                    </a:p>
                  </a:txBody>
                  <a:tcPr marT="34290" marB="34290" anchor="ctr"/>
                </a:tc>
              </a:tr>
              <a:tr h="351790">
                <a:tc>
                  <a:txBody>
                    <a:bodyPr/>
                    <a:lstStyle/>
                    <a:p>
                      <a:r>
                        <a:rPr lang="en-US" sz="900" dirty="0" err="1" smtClean="0"/>
                        <a:t>Config</a:t>
                      </a:r>
                      <a:r>
                        <a:rPr lang="en-US" sz="900" dirty="0" smtClean="0"/>
                        <a:t> changes</a:t>
                      </a:r>
                      <a:endParaRPr lang="en-US" sz="900" dirty="0"/>
                    </a:p>
                  </a:txBody>
                  <a:tcPr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Changes to </a:t>
                      </a:r>
                      <a:r>
                        <a:rPr lang="en-US" sz="900" dirty="0" err="1" smtClean="0"/>
                        <a:t>config</a:t>
                      </a:r>
                      <a:r>
                        <a:rPr lang="en-US" sz="900" baseline="0" dirty="0" smtClean="0"/>
                        <a:t> files (Typically not to code)</a:t>
                      </a:r>
                      <a:endParaRPr lang="en-US" sz="900" dirty="0" smtClean="0"/>
                    </a:p>
                  </a:txBody>
                  <a:tcPr marT="34290" marB="34290" anchor="ctr"/>
                </a:tc>
              </a:tr>
            </a:tbl>
          </a:graphicData>
        </a:graphic>
      </p:graphicFrame>
    </p:spTree>
    <p:extLst>
      <p:ext uri="{BB962C8B-B14F-4D97-AF65-F5344CB8AC3E}">
        <p14:creationId xmlns:p14="http://schemas.microsoft.com/office/powerpoint/2010/main" val="301338548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4294967295"/>
          </p:nvPr>
        </p:nvSpPr>
        <p:spPr>
          <a:xfrm>
            <a:off x="2435469" y="1564654"/>
            <a:ext cx="6550269" cy="2940815"/>
          </a:xfrm>
          <a:prstGeom prst="rect">
            <a:avLst/>
          </a:prstGeom>
        </p:spPr>
        <p:txBody>
          <a:bodyPr lIns="68589" tIns="34295" rIns="68589" bIns="34295"/>
          <a:lstStyle/>
          <a:p>
            <a:pPr marL="0" indent="0">
              <a:buNone/>
            </a:pPr>
            <a:r>
              <a:rPr lang="en-US" dirty="0"/>
              <a:t>Background </a:t>
            </a:r>
          </a:p>
          <a:p>
            <a:pPr marL="0" indent="0">
              <a:buNone/>
            </a:pPr>
            <a:r>
              <a:rPr lang="en-US" dirty="0"/>
              <a:t>Data Center / Platform / Application Security</a:t>
            </a:r>
          </a:p>
          <a:p>
            <a:pPr marL="0" indent="0">
              <a:buNone/>
            </a:pPr>
            <a:r>
              <a:rPr lang="en-US" dirty="0"/>
              <a:t>Platform Security</a:t>
            </a:r>
          </a:p>
          <a:p>
            <a:pPr marL="345327" lvl="1" indent="0">
              <a:buNone/>
            </a:pPr>
            <a:r>
              <a:rPr lang="en-US" sz="1800" dirty="0" smtClean="0"/>
              <a:t>Security Architecture</a:t>
            </a:r>
          </a:p>
          <a:p>
            <a:pPr marL="345327" lvl="1" indent="0">
              <a:buNone/>
            </a:pPr>
            <a:r>
              <a:rPr lang="en-US" sz="1800" dirty="0" smtClean="0"/>
              <a:t>Security Processes</a:t>
            </a:r>
          </a:p>
          <a:p>
            <a:pPr marL="345327" lvl="1" indent="0">
              <a:buNone/>
            </a:pPr>
            <a:r>
              <a:rPr lang="en-US" sz="1800" dirty="0" smtClean="0"/>
              <a:t>Compliance</a:t>
            </a:r>
          </a:p>
          <a:p>
            <a:pPr marL="0" indent="0">
              <a:buNone/>
            </a:pPr>
            <a:r>
              <a:rPr lang="en-US" dirty="0" smtClean="0"/>
              <a:t>Customer Applications</a:t>
            </a:r>
          </a:p>
          <a:p>
            <a:pPr marL="0" indent="0">
              <a:buNone/>
            </a:pPr>
            <a:r>
              <a:rPr lang="en-US" dirty="0" smtClean="0"/>
              <a:t>Q&amp;A</a:t>
            </a:r>
          </a:p>
        </p:txBody>
      </p:sp>
    </p:spTree>
    <p:extLst>
      <p:ext uri="{BB962C8B-B14F-4D97-AF65-F5344CB8AC3E}">
        <p14:creationId xmlns:p14="http://schemas.microsoft.com/office/powerpoint/2010/main" val="686760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249299"/>
          </a:xfrm>
        </p:spPr>
        <p:txBody>
          <a:bodyPr/>
          <a:lstStyle/>
          <a:p>
            <a:pPr algn="ctr"/>
            <a:r>
              <a:rPr lang="en-US" sz="1800" dirty="0"/>
              <a:t>Incident Management process</a:t>
            </a:r>
          </a:p>
        </p:txBody>
      </p:sp>
      <p:sp>
        <p:nvSpPr>
          <p:cNvPr id="3" name="Content Placeholder 2"/>
          <p:cNvSpPr txBox="1">
            <a:spLocks/>
          </p:cNvSpPr>
          <p:nvPr/>
        </p:nvSpPr>
        <p:spPr>
          <a:xfrm>
            <a:off x="474022" y="628650"/>
            <a:ext cx="8517577" cy="4171950"/>
          </a:xfrm>
          <a:prstGeom prst="rect">
            <a:avLst/>
          </a:prstGeom>
        </p:spPr>
        <p:txBody>
          <a:bodyPr lIns="68589" tIns="34295" rIns="68589" bIns="3429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dirty="0"/>
          </a:p>
        </p:txBody>
      </p:sp>
      <p:graphicFrame>
        <p:nvGraphicFramePr>
          <p:cNvPr id="4" name="Diagram 3"/>
          <p:cNvGraphicFramePr/>
          <p:nvPr>
            <p:extLst>
              <p:ext uri="{D42A27DB-BD31-4B8C-83A1-F6EECF244321}">
                <p14:modId xmlns:p14="http://schemas.microsoft.com/office/powerpoint/2010/main" val="1395272623"/>
              </p:ext>
            </p:extLst>
          </p:nvPr>
        </p:nvGraphicFramePr>
        <p:xfrm>
          <a:off x="685800" y="628650"/>
          <a:ext cx="7924800" cy="400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962700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249299"/>
          </a:xfrm>
        </p:spPr>
        <p:txBody>
          <a:bodyPr/>
          <a:lstStyle/>
          <a:p>
            <a:pPr algn="ctr"/>
            <a:r>
              <a:rPr lang="en-US" sz="1800" dirty="0"/>
              <a:t>Incident Management process</a:t>
            </a:r>
          </a:p>
        </p:txBody>
      </p:sp>
      <p:sp>
        <p:nvSpPr>
          <p:cNvPr id="3" name="Content Placeholder 2"/>
          <p:cNvSpPr txBox="1">
            <a:spLocks/>
          </p:cNvSpPr>
          <p:nvPr/>
        </p:nvSpPr>
        <p:spPr>
          <a:xfrm>
            <a:off x="474022" y="628650"/>
            <a:ext cx="8517577" cy="4171950"/>
          </a:xfrm>
          <a:prstGeom prst="rect">
            <a:avLst/>
          </a:prstGeom>
        </p:spPr>
        <p:txBody>
          <a:bodyPr lIns="68589" tIns="34295" rIns="68589" bIns="3429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dirty="0"/>
          </a:p>
        </p:txBody>
      </p:sp>
      <p:sp>
        <p:nvSpPr>
          <p:cNvPr id="5" name="Rectangle 2"/>
          <p:cNvSpPr>
            <a:spLocks noChangeArrowheads="1"/>
          </p:cNvSpPr>
          <p:nvPr/>
        </p:nvSpPr>
        <p:spPr bwMode="auto">
          <a:xfrm>
            <a:off x="1" y="-173124"/>
            <a:ext cx="13858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9" tIns="34295" rIns="68589" bIns="34295"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581367911"/>
              </p:ext>
            </p:extLst>
          </p:nvPr>
        </p:nvGraphicFramePr>
        <p:xfrm>
          <a:off x="228600" y="628650"/>
          <a:ext cx="8762999" cy="3943350"/>
        </p:xfrm>
        <a:graphic>
          <a:graphicData uri="http://schemas.openxmlformats.org/presentationml/2006/ole">
            <mc:AlternateContent xmlns:mc="http://schemas.openxmlformats.org/markup-compatibility/2006">
              <mc:Choice xmlns:v="urn:schemas-microsoft-com:vml" Requires="v">
                <p:oleObj spid="_x0000_s1046" name="Visio" r:id="rId4" imgW="9717582" imgH="7374467" progId="Visio.Drawing.11">
                  <p:embed/>
                </p:oleObj>
              </mc:Choice>
              <mc:Fallback>
                <p:oleObj name="Visio" r:id="rId4" imgW="9717582" imgH="737446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628650"/>
                        <a:ext cx="8762999" cy="3943350"/>
                      </a:xfrm>
                      <a:prstGeom prst="rect">
                        <a:avLst/>
                      </a:prstGeom>
                      <a:noFill/>
                    </p:spPr>
                  </p:pic>
                </p:oleObj>
              </mc:Fallback>
            </mc:AlternateContent>
          </a:graphicData>
        </a:graphic>
      </p:graphicFrame>
    </p:spTree>
    <p:extLst>
      <p:ext uri="{BB962C8B-B14F-4D97-AF65-F5344CB8AC3E}">
        <p14:creationId xmlns:p14="http://schemas.microsoft.com/office/powerpoint/2010/main" val="253837687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249299"/>
          </a:xfrm>
        </p:spPr>
        <p:txBody>
          <a:bodyPr/>
          <a:lstStyle/>
          <a:p>
            <a:pPr algn="ctr"/>
            <a:r>
              <a:rPr lang="en-US" sz="1800" dirty="0"/>
              <a:t>Post Incident Analysis, Auditing, Evidences</a:t>
            </a:r>
          </a:p>
        </p:txBody>
      </p:sp>
      <p:graphicFrame>
        <p:nvGraphicFramePr>
          <p:cNvPr id="7" name="Diagram 6"/>
          <p:cNvGraphicFramePr/>
          <p:nvPr>
            <p:extLst>
              <p:ext uri="{D42A27DB-BD31-4B8C-83A1-F6EECF244321}">
                <p14:modId xmlns:p14="http://schemas.microsoft.com/office/powerpoint/2010/main" val="1343339644"/>
              </p:ext>
            </p:extLst>
          </p:nvPr>
        </p:nvGraphicFramePr>
        <p:xfrm>
          <a:off x="533400" y="742950"/>
          <a:ext cx="7924800" cy="37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917064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457200" y="57150"/>
            <a:ext cx="8229600" cy="249299"/>
          </a:xfrm>
        </p:spPr>
        <p:txBody>
          <a:bodyPr/>
          <a:lstStyle/>
          <a:p>
            <a:pPr algn="ctr"/>
            <a:r>
              <a:rPr lang="en-US" sz="1800" dirty="0"/>
              <a:t>Monitoring and Diagnostics</a:t>
            </a:r>
          </a:p>
        </p:txBody>
      </p:sp>
      <p:sp>
        <p:nvSpPr>
          <p:cNvPr id="23" name="TextBox 22"/>
          <p:cNvSpPr txBox="1"/>
          <p:nvPr/>
        </p:nvSpPr>
        <p:spPr>
          <a:xfrm>
            <a:off x="457200" y="638175"/>
            <a:ext cx="7848600" cy="253916"/>
          </a:xfrm>
          <a:prstGeom prst="rect">
            <a:avLst/>
          </a:prstGeom>
          <a:noFill/>
        </p:spPr>
        <p:txBody>
          <a:bodyPr wrap="square" lIns="68589" tIns="34295" rIns="68589" bIns="34295" rtlCol="0">
            <a:spAutoFit/>
          </a:bodyPr>
          <a:lstStyle/>
          <a:p>
            <a:pPr defTabSz="685891"/>
            <a:r>
              <a:rPr lang="en-US" sz="1200" dirty="0">
                <a:solidFill>
                  <a:srgbClr val="606060"/>
                </a:solidFill>
              </a:rPr>
              <a:t>The following Figure provides a high level overview of MDS Architecture</a:t>
            </a:r>
          </a:p>
        </p:txBody>
      </p:sp>
      <p:grpSp>
        <p:nvGrpSpPr>
          <p:cNvPr id="30" name="Group 29"/>
          <p:cNvGrpSpPr>
            <a:grpSpLocks/>
          </p:cNvGrpSpPr>
          <p:nvPr/>
        </p:nvGrpSpPr>
        <p:grpSpPr bwMode="auto">
          <a:xfrm>
            <a:off x="474024" y="1143000"/>
            <a:ext cx="7603177" cy="2275632"/>
            <a:chOff x="1635" y="2638"/>
            <a:chExt cx="9210" cy="1786"/>
          </a:xfrm>
        </p:grpSpPr>
        <p:sp>
          <p:nvSpPr>
            <p:cNvPr id="31" name="AutoShape 3"/>
            <p:cNvSpPr>
              <a:spLocks noChangeArrowheads="1"/>
            </p:cNvSpPr>
            <p:nvPr/>
          </p:nvSpPr>
          <p:spPr bwMode="auto">
            <a:xfrm>
              <a:off x="1635" y="2638"/>
              <a:ext cx="1725" cy="48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ctr" anchorCtr="0" upright="1">
              <a:noAutofit/>
            </a:bodyPr>
            <a:lstStyle/>
            <a:p>
              <a:pPr algn="ctr" defTabSz="685891">
                <a:lnSpc>
                  <a:spcPct val="115000"/>
                </a:lnSpc>
                <a:spcAft>
                  <a:spcPts val="750"/>
                </a:spcAft>
              </a:pPr>
              <a:r>
                <a:rPr lang="en-US" sz="1100" dirty="0">
                  <a:solidFill>
                    <a:srgbClr val="606060"/>
                  </a:solidFill>
                  <a:latin typeface="Calibri"/>
                  <a:ea typeface="Times New Roman"/>
                  <a:cs typeface="Times New Roman"/>
                </a:rPr>
                <a:t>MA (root OS)</a:t>
              </a:r>
            </a:p>
          </p:txBody>
        </p:sp>
        <p:sp>
          <p:nvSpPr>
            <p:cNvPr id="32" name="AutoShape 4"/>
            <p:cNvSpPr>
              <a:spLocks noChangeArrowheads="1"/>
            </p:cNvSpPr>
            <p:nvPr/>
          </p:nvSpPr>
          <p:spPr bwMode="auto">
            <a:xfrm>
              <a:off x="1635" y="3269"/>
              <a:ext cx="1725" cy="48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ctr" anchorCtr="0" upright="1">
              <a:noAutofit/>
            </a:bodyPr>
            <a:lstStyle/>
            <a:p>
              <a:pPr algn="ctr" defTabSz="685891">
                <a:lnSpc>
                  <a:spcPct val="115000"/>
                </a:lnSpc>
                <a:spcAft>
                  <a:spcPts val="750"/>
                </a:spcAft>
              </a:pPr>
              <a:r>
                <a:rPr lang="en-US" sz="1100" dirty="0">
                  <a:solidFill>
                    <a:srgbClr val="606060"/>
                  </a:solidFill>
                  <a:latin typeface="Calibri"/>
                  <a:ea typeface="Times New Roman"/>
                  <a:cs typeface="Times New Roman"/>
                </a:rPr>
                <a:t>MA (VM)</a:t>
              </a:r>
            </a:p>
          </p:txBody>
        </p:sp>
        <p:sp>
          <p:nvSpPr>
            <p:cNvPr id="33" name="AutoShape 5"/>
            <p:cNvSpPr>
              <a:spLocks noChangeArrowheads="1"/>
            </p:cNvSpPr>
            <p:nvPr/>
          </p:nvSpPr>
          <p:spPr bwMode="auto">
            <a:xfrm>
              <a:off x="1635" y="3944"/>
              <a:ext cx="1725" cy="48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ctr" anchorCtr="0" upright="1">
              <a:noAutofit/>
            </a:bodyPr>
            <a:lstStyle/>
            <a:p>
              <a:pPr algn="ctr" defTabSz="685891">
                <a:lnSpc>
                  <a:spcPct val="115000"/>
                </a:lnSpc>
                <a:spcAft>
                  <a:spcPts val="750"/>
                </a:spcAft>
              </a:pPr>
              <a:r>
                <a:rPr lang="en-US" sz="1100" dirty="0">
                  <a:solidFill>
                    <a:srgbClr val="606060"/>
                  </a:solidFill>
                  <a:latin typeface="Calibri"/>
                  <a:ea typeface="Times New Roman"/>
                  <a:cs typeface="Times New Roman"/>
                </a:rPr>
                <a:t>MA (native role)</a:t>
              </a:r>
            </a:p>
          </p:txBody>
        </p:sp>
        <p:sp>
          <p:nvSpPr>
            <p:cNvPr id="34" name="AutoShape 6"/>
            <p:cNvSpPr>
              <a:spLocks noChangeArrowheads="1"/>
            </p:cNvSpPr>
            <p:nvPr/>
          </p:nvSpPr>
          <p:spPr bwMode="auto">
            <a:xfrm>
              <a:off x="6555" y="3134"/>
              <a:ext cx="1725" cy="900"/>
            </a:xfrm>
            <a:prstGeom prst="roundRect">
              <a:avLst>
                <a:gd name="adj" fmla="val 16667"/>
              </a:avLst>
            </a:prstGeom>
            <a:solidFill>
              <a:schemeClr val="accent1">
                <a:lumMod val="20000"/>
                <a:lumOff val="80000"/>
              </a:schemeClr>
            </a:solidFill>
            <a:ln w="9525">
              <a:solidFill>
                <a:srgbClr val="000000"/>
              </a:solidFill>
              <a:round/>
              <a:headEnd/>
              <a:tailEnd/>
            </a:ln>
          </p:spPr>
          <p:txBody>
            <a:bodyPr rot="0" vert="horz" wrap="square" lIns="91440" tIns="45720" rIns="91440" bIns="45720" anchor="ctr" anchorCtr="0" upright="1">
              <a:noAutofit/>
            </a:bodyPr>
            <a:lstStyle/>
            <a:p>
              <a:pPr algn="ctr" defTabSz="685891"/>
              <a:r>
                <a:rPr lang="en-US" sz="800" dirty="0">
                  <a:solidFill>
                    <a:srgbClr val="606060"/>
                  </a:solidFill>
                </a:rPr>
                <a:t> </a:t>
              </a:r>
              <a:endParaRPr lang="en-US" sz="1400" dirty="0">
                <a:solidFill>
                  <a:srgbClr val="606060"/>
                </a:solidFill>
              </a:endParaRPr>
            </a:p>
            <a:p>
              <a:pPr algn="ctr" defTabSz="685891"/>
              <a:r>
                <a:rPr lang="en-US" sz="1100" dirty="0">
                  <a:solidFill>
                    <a:srgbClr val="606060"/>
                  </a:solidFill>
                  <a:latin typeface="Calibri"/>
                  <a:ea typeface="Times New Roman"/>
                  <a:cs typeface="Times New Roman"/>
                </a:rPr>
                <a:t>MDS</a:t>
              </a:r>
            </a:p>
          </p:txBody>
        </p:sp>
        <p:sp>
          <p:nvSpPr>
            <p:cNvPr id="35" name="AutoShape 7"/>
            <p:cNvSpPr>
              <a:spLocks noChangeArrowheads="1"/>
            </p:cNvSpPr>
            <p:nvPr/>
          </p:nvSpPr>
          <p:spPr bwMode="auto">
            <a:xfrm>
              <a:off x="4425" y="3014"/>
              <a:ext cx="1320" cy="1020"/>
            </a:xfrm>
            <a:prstGeom prst="flowChartMagneticDisk">
              <a:avLst/>
            </a:prstGeom>
            <a:solidFill>
              <a:srgbClr val="FFFFFF"/>
            </a:solidFill>
            <a:ln w="9525">
              <a:solidFill>
                <a:srgbClr val="000000"/>
              </a:solidFill>
              <a:round/>
              <a:headEnd/>
              <a:tailEnd/>
            </a:ln>
          </p:spPr>
          <p:txBody>
            <a:bodyPr rot="0" vert="horz" wrap="square" lIns="91440" tIns="45720" rIns="91440" bIns="45720" anchor="ctr" anchorCtr="0" upright="1">
              <a:noAutofit/>
            </a:bodyPr>
            <a:lstStyle/>
            <a:p>
              <a:pPr algn="ctr" defTabSz="685891">
                <a:lnSpc>
                  <a:spcPct val="115000"/>
                </a:lnSpc>
                <a:spcAft>
                  <a:spcPts val="750"/>
                </a:spcAft>
              </a:pPr>
              <a:r>
                <a:rPr lang="en-US" sz="1100" dirty="0">
                  <a:solidFill>
                    <a:srgbClr val="606060"/>
                  </a:solidFill>
                  <a:latin typeface="Calibri"/>
                  <a:ea typeface="Times New Roman"/>
                  <a:cs typeface="Times New Roman"/>
                </a:rPr>
                <a:t>MDS XStore</a:t>
              </a:r>
            </a:p>
          </p:txBody>
        </p:sp>
        <p:cxnSp>
          <p:nvCxnSpPr>
            <p:cNvPr id="36" name="AutoShape 9"/>
            <p:cNvCxnSpPr>
              <a:cxnSpLocks noChangeShapeType="1"/>
            </p:cNvCxnSpPr>
            <p:nvPr/>
          </p:nvCxnSpPr>
          <p:spPr bwMode="auto">
            <a:xfrm>
              <a:off x="3360" y="2924"/>
              <a:ext cx="1065" cy="345"/>
            </a:xfrm>
            <a:prstGeom prst="bentConnector3">
              <a:avLst>
                <a:gd name="adj1" fmla="val 5136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7" name="AutoShape 10"/>
            <p:cNvCxnSpPr>
              <a:cxnSpLocks noChangeShapeType="1"/>
            </p:cNvCxnSpPr>
            <p:nvPr/>
          </p:nvCxnSpPr>
          <p:spPr bwMode="auto">
            <a:xfrm>
              <a:off x="3360" y="3509"/>
              <a:ext cx="10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11"/>
            <p:cNvCxnSpPr>
              <a:cxnSpLocks noChangeShapeType="1"/>
            </p:cNvCxnSpPr>
            <p:nvPr/>
          </p:nvCxnSpPr>
          <p:spPr bwMode="auto">
            <a:xfrm flipV="1">
              <a:off x="3360" y="3749"/>
              <a:ext cx="1065" cy="465"/>
            </a:xfrm>
            <a:prstGeom prst="bentConnector3">
              <a:avLst>
                <a:gd name="adj1" fmla="val 4995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9" name="AutoShape 12"/>
            <p:cNvCxnSpPr>
              <a:cxnSpLocks noChangeShapeType="1"/>
            </p:cNvCxnSpPr>
            <p:nvPr/>
          </p:nvCxnSpPr>
          <p:spPr bwMode="auto">
            <a:xfrm>
              <a:off x="5745" y="3449"/>
              <a:ext cx="8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15"/>
            <p:cNvCxnSpPr>
              <a:cxnSpLocks noChangeShapeType="1"/>
            </p:cNvCxnSpPr>
            <p:nvPr/>
          </p:nvCxnSpPr>
          <p:spPr bwMode="auto">
            <a:xfrm flipH="1">
              <a:off x="5745" y="3749"/>
              <a:ext cx="8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1" name="AutoShape 17"/>
            <p:cNvSpPr>
              <a:spLocks noChangeArrowheads="1"/>
            </p:cNvSpPr>
            <p:nvPr/>
          </p:nvSpPr>
          <p:spPr bwMode="auto">
            <a:xfrm>
              <a:off x="9120" y="3373"/>
              <a:ext cx="1725" cy="48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ctr" anchorCtr="0" upright="1">
              <a:noAutofit/>
            </a:bodyPr>
            <a:lstStyle/>
            <a:p>
              <a:pPr algn="ctr" defTabSz="685891">
                <a:lnSpc>
                  <a:spcPct val="115000"/>
                </a:lnSpc>
                <a:spcAft>
                  <a:spcPts val="750"/>
                </a:spcAft>
              </a:pPr>
              <a:r>
                <a:rPr lang="en-US" sz="1100" dirty="0">
                  <a:solidFill>
                    <a:srgbClr val="606060"/>
                  </a:solidFill>
                  <a:latin typeface="Calibri"/>
                  <a:ea typeface="Times New Roman"/>
                  <a:cs typeface="Times New Roman"/>
                </a:rPr>
                <a:t>MDS</a:t>
              </a:r>
              <a:r>
                <a:rPr lang="en-US" sz="800" dirty="0">
                  <a:solidFill>
                    <a:srgbClr val="606060"/>
                  </a:solidFill>
                  <a:latin typeface="Calibri"/>
                  <a:ea typeface="Times New Roman"/>
                  <a:cs typeface="Times New Roman"/>
                </a:rPr>
                <a:t> </a:t>
              </a:r>
              <a:r>
                <a:rPr lang="en-US" sz="1100" dirty="0">
                  <a:solidFill>
                    <a:srgbClr val="606060"/>
                  </a:solidFill>
                  <a:latin typeface="Calibri"/>
                  <a:ea typeface="Times New Roman"/>
                  <a:cs typeface="Times New Roman"/>
                </a:rPr>
                <a:t>API</a:t>
              </a:r>
            </a:p>
          </p:txBody>
        </p:sp>
        <p:sp>
          <p:nvSpPr>
            <p:cNvPr id="42" name="AutoShape 18"/>
            <p:cNvSpPr>
              <a:spLocks noChangeArrowheads="1"/>
            </p:cNvSpPr>
            <p:nvPr/>
          </p:nvSpPr>
          <p:spPr bwMode="auto">
            <a:xfrm>
              <a:off x="9120" y="2779"/>
              <a:ext cx="1725" cy="48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ctr" anchorCtr="0" upright="1">
              <a:noAutofit/>
            </a:bodyPr>
            <a:lstStyle/>
            <a:p>
              <a:pPr algn="ctr" defTabSz="685891">
                <a:lnSpc>
                  <a:spcPct val="115000"/>
                </a:lnSpc>
                <a:spcAft>
                  <a:spcPts val="750"/>
                </a:spcAft>
              </a:pPr>
              <a:r>
                <a:rPr lang="en-US" sz="1100" dirty="0">
                  <a:solidFill>
                    <a:srgbClr val="606060"/>
                  </a:solidFill>
                  <a:latin typeface="Calibri"/>
                  <a:ea typeface="Times New Roman"/>
                  <a:cs typeface="Times New Roman"/>
                </a:rPr>
                <a:t>MDS Portal</a:t>
              </a:r>
            </a:p>
          </p:txBody>
        </p:sp>
        <p:cxnSp>
          <p:nvCxnSpPr>
            <p:cNvPr id="43" name="AutoShape 20"/>
            <p:cNvCxnSpPr>
              <a:cxnSpLocks noChangeShapeType="1"/>
            </p:cNvCxnSpPr>
            <p:nvPr/>
          </p:nvCxnSpPr>
          <p:spPr bwMode="auto">
            <a:xfrm flipV="1">
              <a:off x="8280" y="3014"/>
              <a:ext cx="840" cy="24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4" name="AutoShape 21"/>
            <p:cNvCxnSpPr>
              <a:cxnSpLocks noChangeShapeType="1"/>
              <a:endCxn id="41" idx="1"/>
            </p:cNvCxnSpPr>
            <p:nvPr/>
          </p:nvCxnSpPr>
          <p:spPr bwMode="auto">
            <a:xfrm>
              <a:off x="8280" y="3570"/>
              <a:ext cx="840" cy="43"/>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1" name="AutoShape 21"/>
            <p:cNvCxnSpPr>
              <a:cxnSpLocks noChangeShapeType="1"/>
            </p:cNvCxnSpPr>
            <p:nvPr/>
          </p:nvCxnSpPr>
          <p:spPr bwMode="auto">
            <a:xfrm>
              <a:off x="8280" y="3810"/>
              <a:ext cx="915" cy="508"/>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52" name="Text Box 23"/>
          <p:cNvSpPr txBox="1">
            <a:spLocks noChangeArrowheads="1"/>
          </p:cNvSpPr>
          <p:nvPr/>
        </p:nvSpPr>
        <p:spPr bwMode="auto">
          <a:xfrm>
            <a:off x="3476625" y="3399585"/>
            <a:ext cx="1809750" cy="2214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68589" tIns="34295" rIns="68589" bIns="34295" anchor="t" anchorCtr="0" upright="1">
            <a:noAutofit/>
          </a:bodyPr>
          <a:lstStyle/>
          <a:p>
            <a:pPr algn="ctr" defTabSz="685891">
              <a:lnSpc>
                <a:spcPct val="115000"/>
              </a:lnSpc>
              <a:spcAft>
                <a:spcPts val="750"/>
              </a:spcAft>
            </a:pPr>
            <a:r>
              <a:rPr lang="en-US" sz="800" b="1" dirty="0">
                <a:solidFill>
                  <a:srgbClr val="606060"/>
                </a:solidFill>
                <a:latin typeface="Calibri"/>
                <a:ea typeface="Times New Roman"/>
                <a:cs typeface="Times New Roman"/>
              </a:rPr>
              <a:t>MDS Architecture Diagram</a:t>
            </a:r>
            <a:endParaRPr lang="en-US" sz="800" dirty="0">
              <a:solidFill>
                <a:srgbClr val="606060"/>
              </a:solidFill>
              <a:latin typeface="Calibri"/>
              <a:ea typeface="Times New Roman"/>
              <a:cs typeface="Times New Roman"/>
            </a:endParaRPr>
          </a:p>
        </p:txBody>
      </p:sp>
      <p:sp>
        <p:nvSpPr>
          <p:cNvPr id="53" name="AutoShape 17"/>
          <p:cNvSpPr>
            <a:spLocks noChangeArrowheads="1"/>
          </p:cNvSpPr>
          <p:nvPr/>
        </p:nvSpPr>
        <p:spPr bwMode="auto">
          <a:xfrm>
            <a:off x="6715068" y="3028953"/>
            <a:ext cx="1362133" cy="516910"/>
          </a:xfrm>
          <a:prstGeom prst="roundRect">
            <a:avLst>
              <a:gd name="adj" fmla="val 16667"/>
            </a:avLst>
          </a:prstGeom>
          <a:solidFill>
            <a:srgbClr val="FFFFFF"/>
          </a:solidFill>
          <a:ln w="9525">
            <a:solidFill>
              <a:srgbClr val="000000"/>
            </a:solidFill>
            <a:round/>
            <a:headEnd/>
            <a:tailEnd/>
          </a:ln>
        </p:spPr>
        <p:txBody>
          <a:bodyPr rot="0" vert="horz" wrap="square" lIns="68589" tIns="34295" rIns="68589" bIns="34295" anchor="ctr" anchorCtr="0" upright="1">
            <a:noAutofit/>
          </a:bodyPr>
          <a:lstStyle/>
          <a:p>
            <a:pPr algn="ctr" defTabSz="685891">
              <a:lnSpc>
                <a:spcPct val="115000"/>
              </a:lnSpc>
              <a:spcAft>
                <a:spcPts val="750"/>
              </a:spcAft>
            </a:pPr>
            <a:r>
              <a:rPr lang="en-US" sz="1100" dirty="0">
                <a:solidFill>
                  <a:srgbClr val="606060"/>
                </a:solidFill>
                <a:latin typeface="Calibri"/>
                <a:ea typeface="Times New Roman"/>
                <a:cs typeface="Times New Roman"/>
              </a:rPr>
              <a:t>MDS Alerting (AIMS)</a:t>
            </a:r>
          </a:p>
        </p:txBody>
      </p:sp>
      <p:sp>
        <p:nvSpPr>
          <p:cNvPr id="5" name="Rectangle 27"/>
          <p:cNvSpPr>
            <a:spLocks noChangeArrowheads="1"/>
          </p:cNvSpPr>
          <p:nvPr/>
        </p:nvSpPr>
        <p:spPr bwMode="auto">
          <a:xfrm>
            <a:off x="0" y="77443"/>
            <a:ext cx="162587" cy="53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9" tIns="34295" rIns="68589" bIns="34295" numCol="1" anchor="ctr" anchorCtr="0" compatLnSpc="1">
            <a:prstTxWarp prst="textNoShape">
              <a:avLst/>
            </a:prstTxWarp>
            <a:spAutoFit/>
          </a:bodyPr>
          <a:lstStyle/>
          <a:p>
            <a:pPr defTabSz="685891" fontAlgn="base">
              <a:spcBef>
                <a:spcPct val="0"/>
              </a:spcBef>
              <a:spcAft>
                <a:spcPct val="0"/>
              </a:spcAft>
            </a:pPr>
            <a:endParaRPr lang="en-US" sz="800">
              <a:solidFill>
                <a:srgbClr val="606060"/>
              </a:solidFill>
              <a:latin typeface="Calibri" pitchFamily="34" charset="0"/>
              <a:ea typeface="Times New Roman" pitchFamily="18" charset="0"/>
              <a:cs typeface="Times New Roman" pitchFamily="18" charset="0"/>
            </a:endParaRPr>
          </a:p>
          <a:p>
            <a:pPr defTabSz="685891" eaLnBrk="0" fontAlgn="base" hangingPunct="0">
              <a:spcBef>
                <a:spcPct val="0"/>
              </a:spcBef>
              <a:spcAft>
                <a:spcPct val="0"/>
              </a:spcAft>
            </a:pPr>
            <a:r>
              <a:rPr lang="en-US" sz="800">
                <a:solidFill>
                  <a:srgbClr val="606060"/>
                </a:solidFill>
                <a:latin typeface="Calibri" pitchFamily="34" charset="0"/>
                <a:ea typeface="Times New Roman" pitchFamily="18" charset="0"/>
                <a:cs typeface="Times New Roman" pitchFamily="18" charset="0"/>
              </a:rPr>
              <a:t> </a:t>
            </a:r>
            <a:endParaRPr lang="en-US" sz="700">
              <a:solidFill>
                <a:srgbClr val="606060"/>
              </a:solidFill>
              <a:latin typeface="Arial" pitchFamily="34" charset="0"/>
              <a:cs typeface="Arial" pitchFamily="34" charset="0"/>
            </a:endParaRPr>
          </a:p>
          <a:p>
            <a:pPr defTabSz="685891" eaLnBrk="0" fontAlgn="base" hangingPunct="0">
              <a:spcBef>
                <a:spcPct val="0"/>
              </a:spcBef>
              <a:spcAft>
                <a:spcPct val="0"/>
              </a:spcAft>
            </a:pPr>
            <a:endParaRPr lang="en-US" sz="1400">
              <a:solidFill>
                <a:srgbClr val="606060"/>
              </a:solidFill>
              <a:latin typeface="Arial" pitchFamily="34" charset="0"/>
              <a:cs typeface="Arial" pitchFamily="34" charset="0"/>
            </a:endParaRPr>
          </a:p>
        </p:txBody>
      </p:sp>
      <p:sp>
        <p:nvSpPr>
          <p:cNvPr id="6" name="Rectangle 30"/>
          <p:cNvSpPr>
            <a:spLocks noChangeArrowheads="1"/>
          </p:cNvSpPr>
          <p:nvPr/>
        </p:nvSpPr>
        <p:spPr bwMode="auto">
          <a:xfrm>
            <a:off x="2" y="371999"/>
            <a:ext cx="138582" cy="28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9" tIns="34295" rIns="68589" bIns="34295" numCol="1" anchor="ctr" anchorCtr="0" compatLnSpc="1">
            <a:prstTxWarp prst="textNoShape">
              <a:avLst/>
            </a:prstTxWarp>
            <a:spAutoFit/>
          </a:bodyPr>
          <a:lstStyle/>
          <a:p>
            <a:pPr defTabSz="685891" fontAlgn="base">
              <a:spcBef>
                <a:spcPct val="0"/>
              </a:spcBef>
              <a:spcAft>
                <a:spcPct val="0"/>
              </a:spcAft>
            </a:pPr>
            <a:endParaRPr lang="en-US" sz="1400">
              <a:solidFill>
                <a:srgbClr val="606060"/>
              </a:solidFill>
              <a:latin typeface="Arial" pitchFamily="34" charset="0"/>
              <a:cs typeface="Arial" pitchFamily="34" charset="0"/>
            </a:endParaRPr>
          </a:p>
        </p:txBody>
      </p:sp>
      <p:sp>
        <p:nvSpPr>
          <p:cNvPr id="54" name="TextBox 53"/>
          <p:cNvSpPr txBox="1"/>
          <p:nvPr/>
        </p:nvSpPr>
        <p:spPr>
          <a:xfrm>
            <a:off x="533401" y="3771900"/>
            <a:ext cx="7848600" cy="577091"/>
          </a:xfrm>
          <a:prstGeom prst="rect">
            <a:avLst/>
          </a:prstGeom>
        </p:spPr>
        <p:style>
          <a:lnRef idx="2">
            <a:schemeClr val="accent3"/>
          </a:lnRef>
          <a:fillRef idx="1">
            <a:schemeClr val="lt1"/>
          </a:fillRef>
          <a:effectRef idx="0">
            <a:schemeClr val="accent3"/>
          </a:effectRef>
          <a:fontRef idx="minor">
            <a:schemeClr val="dk1"/>
          </a:fontRef>
        </p:style>
        <p:txBody>
          <a:bodyPr wrap="square" lIns="68589" tIns="34295" rIns="68589" bIns="34295" rtlCol="0">
            <a:spAutoFit/>
          </a:bodyPr>
          <a:lstStyle/>
          <a:p>
            <a:pPr defTabSz="685891"/>
            <a:r>
              <a:rPr lang="en-US" sz="1100" dirty="0">
                <a:solidFill>
                  <a:srgbClr val="606060"/>
                </a:solidFill>
              </a:rPr>
              <a:t>Monitoring Agents (MA) are deployed on each Windows Azure node to monitor a pre-defined set of events, aggregate log events and send the aggregated log information to a centralized MDS database (XStore) either at regular intervals or in real time.</a:t>
            </a:r>
          </a:p>
        </p:txBody>
      </p:sp>
    </p:spTree>
    <p:extLst>
      <p:ext uri="{BB962C8B-B14F-4D97-AF65-F5344CB8AC3E}">
        <p14:creationId xmlns:p14="http://schemas.microsoft.com/office/powerpoint/2010/main" val="380877203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457200" y="57150"/>
            <a:ext cx="8229600" cy="249299"/>
          </a:xfrm>
        </p:spPr>
        <p:txBody>
          <a:bodyPr/>
          <a:lstStyle/>
          <a:p>
            <a:pPr algn="ctr"/>
            <a:r>
              <a:rPr lang="en-US" sz="1800" dirty="0"/>
              <a:t>Early Warning System</a:t>
            </a:r>
          </a:p>
        </p:txBody>
      </p:sp>
      <p:sp>
        <p:nvSpPr>
          <p:cNvPr id="5" name="Rectangle 27"/>
          <p:cNvSpPr>
            <a:spLocks noChangeArrowheads="1"/>
          </p:cNvSpPr>
          <p:nvPr/>
        </p:nvSpPr>
        <p:spPr bwMode="auto">
          <a:xfrm>
            <a:off x="0" y="77443"/>
            <a:ext cx="162587" cy="53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9" tIns="34295" rIns="68589" bIns="34295" numCol="1" anchor="ctr" anchorCtr="0" compatLnSpc="1">
            <a:prstTxWarp prst="textNoShape">
              <a:avLst/>
            </a:prstTxWarp>
            <a:spAutoFit/>
          </a:bodyPr>
          <a:lstStyle/>
          <a:p>
            <a:pPr defTabSz="685891" fontAlgn="base">
              <a:spcBef>
                <a:spcPct val="0"/>
              </a:spcBef>
              <a:spcAft>
                <a:spcPct val="0"/>
              </a:spcAft>
            </a:pPr>
            <a:endParaRPr lang="en-US" sz="800">
              <a:solidFill>
                <a:srgbClr val="606060"/>
              </a:solidFill>
              <a:latin typeface="Calibri" pitchFamily="34" charset="0"/>
              <a:ea typeface="Times New Roman" pitchFamily="18" charset="0"/>
              <a:cs typeface="Times New Roman" pitchFamily="18" charset="0"/>
            </a:endParaRPr>
          </a:p>
          <a:p>
            <a:pPr defTabSz="685891" eaLnBrk="0" fontAlgn="base" hangingPunct="0">
              <a:spcBef>
                <a:spcPct val="0"/>
              </a:spcBef>
              <a:spcAft>
                <a:spcPct val="0"/>
              </a:spcAft>
            </a:pPr>
            <a:r>
              <a:rPr lang="en-US" sz="800">
                <a:solidFill>
                  <a:srgbClr val="606060"/>
                </a:solidFill>
                <a:latin typeface="Calibri" pitchFamily="34" charset="0"/>
                <a:ea typeface="Times New Roman" pitchFamily="18" charset="0"/>
                <a:cs typeface="Times New Roman" pitchFamily="18" charset="0"/>
              </a:rPr>
              <a:t> </a:t>
            </a:r>
            <a:endParaRPr lang="en-US" sz="700">
              <a:solidFill>
                <a:srgbClr val="606060"/>
              </a:solidFill>
              <a:latin typeface="Arial" pitchFamily="34" charset="0"/>
              <a:cs typeface="Arial" pitchFamily="34" charset="0"/>
            </a:endParaRPr>
          </a:p>
          <a:p>
            <a:pPr defTabSz="685891" eaLnBrk="0" fontAlgn="base" hangingPunct="0">
              <a:spcBef>
                <a:spcPct val="0"/>
              </a:spcBef>
              <a:spcAft>
                <a:spcPct val="0"/>
              </a:spcAft>
            </a:pPr>
            <a:endParaRPr lang="en-US" sz="1400">
              <a:solidFill>
                <a:srgbClr val="606060"/>
              </a:solidFill>
              <a:latin typeface="Arial" pitchFamily="34" charset="0"/>
              <a:cs typeface="Arial" pitchFamily="34" charset="0"/>
            </a:endParaRPr>
          </a:p>
        </p:txBody>
      </p:sp>
      <p:sp>
        <p:nvSpPr>
          <p:cNvPr id="6" name="Rectangle 30"/>
          <p:cNvSpPr>
            <a:spLocks noChangeArrowheads="1"/>
          </p:cNvSpPr>
          <p:nvPr/>
        </p:nvSpPr>
        <p:spPr bwMode="auto">
          <a:xfrm>
            <a:off x="2" y="371999"/>
            <a:ext cx="138582" cy="28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9" tIns="34295" rIns="68589" bIns="34295" numCol="1" anchor="ctr" anchorCtr="0" compatLnSpc="1">
            <a:prstTxWarp prst="textNoShape">
              <a:avLst/>
            </a:prstTxWarp>
            <a:spAutoFit/>
          </a:bodyPr>
          <a:lstStyle/>
          <a:p>
            <a:pPr defTabSz="685891" fontAlgn="base">
              <a:spcBef>
                <a:spcPct val="0"/>
              </a:spcBef>
              <a:spcAft>
                <a:spcPct val="0"/>
              </a:spcAft>
            </a:pPr>
            <a:endParaRPr lang="en-US" sz="1400">
              <a:solidFill>
                <a:srgbClr val="606060"/>
              </a:solidFill>
              <a:latin typeface="Arial" pitchFamily="34" charset="0"/>
              <a:cs typeface="Arial" pitchFamily="34" charset="0"/>
            </a:endParaRPr>
          </a:p>
        </p:txBody>
      </p:sp>
      <p:sp>
        <p:nvSpPr>
          <p:cNvPr id="2" name="Rectangle 2"/>
          <p:cNvSpPr>
            <a:spLocks noChangeArrowheads="1"/>
          </p:cNvSpPr>
          <p:nvPr/>
        </p:nvSpPr>
        <p:spPr bwMode="auto">
          <a:xfrm>
            <a:off x="0" y="-173129"/>
            <a:ext cx="138582" cy="34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9" tIns="34295" rIns="68589" bIns="34295"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656878746"/>
              </p:ext>
            </p:extLst>
          </p:nvPr>
        </p:nvGraphicFramePr>
        <p:xfrm>
          <a:off x="327159" y="608357"/>
          <a:ext cx="7978641" cy="3932555"/>
        </p:xfrm>
        <a:graphic>
          <a:graphicData uri="http://schemas.openxmlformats.org/presentationml/2006/ole">
            <mc:AlternateContent xmlns:mc="http://schemas.openxmlformats.org/markup-compatibility/2006">
              <mc:Choice xmlns:v="urn:schemas-microsoft-com:vml" Requires="v">
                <p:oleObj spid="_x0000_s2070" name="Slide" r:id="rId4" imgW="2686893" imgH="2014784" progId="PowerPoint.Slide.12">
                  <p:embed/>
                </p:oleObj>
              </mc:Choice>
              <mc:Fallback>
                <p:oleObj name="Slide" r:id="rId4" imgW="2686893" imgH="2014784" progId="PowerPoint.Slide.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59" y="608357"/>
                        <a:ext cx="7978641" cy="3932555"/>
                      </a:xfrm>
                      <a:prstGeom prst="rect">
                        <a:avLst/>
                      </a:prstGeom>
                      <a:noFill/>
                    </p:spPr>
                  </p:pic>
                </p:oleObj>
              </mc:Fallback>
            </mc:AlternateContent>
          </a:graphicData>
        </a:graphic>
      </p:graphicFrame>
    </p:spTree>
    <p:extLst>
      <p:ext uri="{BB962C8B-B14F-4D97-AF65-F5344CB8AC3E}">
        <p14:creationId xmlns:p14="http://schemas.microsoft.com/office/powerpoint/2010/main" val="45243494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249299"/>
          </a:xfrm>
        </p:spPr>
        <p:txBody>
          <a:bodyPr/>
          <a:lstStyle/>
          <a:p>
            <a:pPr algn="ctr"/>
            <a:r>
              <a:rPr lang="en-US" sz="1800" dirty="0"/>
              <a:t>BCP/DRP Workflow</a:t>
            </a:r>
          </a:p>
        </p:txBody>
      </p:sp>
      <p:sp>
        <p:nvSpPr>
          <p:cNvPr id="3" name="Content Placeholder 2"/>
          <p:cNvSpPr txBox="1">
            <a:spLocks/>
          </p:cNvSpPr>
          <p:nvPr/>
        </p:nvSpPr>
        <p:spPr>
          <a:xfrm>
            <a:off x="474022" y="628650"/>
            <a:ext cx="8517577" cy="4171950"/>
          </a:xfrm>
          <a:prstGeom prst="rect">
            <a:avLst/>
          </a:prstGeom>
        </p:spPr>
        <p:txBody>
          <a:bodyPr lIns="68589" tIns="34295" rIns="68589" bIns="3429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71500"/>
            <a:ext cx="7391400" cy="400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73884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249299"/>
          </a:xfrm>
        </p:spPr>
        <p:txBody>
          <a:bodyPr/>
          <a:lstStyle/>
          <a:p>
            <a:pPr algn="ctr"/>
            <a:r>
              <a:rPr lang="en-US" sz="1800" dirty="0"/>
              <a:t>Backup</a:t>
            </a:r>
          </a:p>
        </p:txBody>
      </p:sp>
      <p:sp>
        <p:nvSpPr>
          <p:cNvPr id="3" name="Text Placeholder 2"/>
          <p:cNvSpPr>
            <a:spLocks noGrp="1"/>
          </p:cNvSpPr>
          <p:nvPr>
            <p:ph type="body" idx="4294967295"/>
          </p:nvPr>
        </p:nvSpPr>
        <p:spPr>
          <a:xfrm>
            <a:off x="457200" y="777479"/>
            <a:ext cx="8229600" cy="4002634"/>
          </a:xfrm>
          <a:prstGeom prst="rect">
            <a:avLst/>
          </a:prstGeom>
        </p:spPr>
        <p:txBody>
          <a:bodyPr/>
          <a:lstStyle/>
          <a:p>
            <a:r>
              <a:rPr lang="en-US" sz="1800" dirty="0"/>
              <a:t>Backup policy</a:t>
            </a:r>
          </a:p>
          <a:p>
            <a:pPr lvl="1"/>
            <a:r>
              <a:rPr lang="en-US" sz="1500" dirty="0"/>
              <a:t>All critical data have backups outside of region</a:t>
            </a:r>
          </a:p>
          <a:p>
            <a:pPr lvl="1"/>
            <a:r>
              <a:rPr lang="en-US" sz="1500" dirty="0"/>
              <a:t>All backups are monitored</a:t>
            </a:r>
          </a:p>
          <a:p>
            <a:pPr lvl="1"/>
            <a:r>
              <a:rPr lang="en-US" sz="1500" dirty="0"/>
              <a:t>All backup processes are tested at least every 6 mo.</a:t>
            </a:r>
          </a:p>
          <a:p>
            <a:endParaRPr lang="en-US" sz="1800" dirty="0"/>
          </a:p>
          <a:p>
            <a:r>
              <a:rPr lang="en-US" sz="1800" dirty="0"/>
              <a:t>WA owns backup for the following</a:t>
            </a:r>
          </a:p>
          <a:p>
            <a:pPr lvl="1"/>
            <a:r>
              <a:rPr lang="en-US" sz="1500" dirty="0" smtClean="0"/>
              <a:t>DNS </a:t>
            </a:r>
            <a:r>
              <a:rPr lang="en-US" sz="1500" dirty="0"/>
              <a:t>Records</a:t>
            </a:r>
          </a:p>
          <a:p>
            <a:pPr lvl="1"/>
            <a:r>
              <a:rPr lang="en-US" sz="1500" dirty="0"/>
              <a:t>Last Known Good Build</a:t>
            </a:r>
          </a:p>
          <a:p>
            <a:pPr lvl="1"/>
            <a:r>
              <a:rPr lang="en-US" sz="1500" dirty="0"/>
              <a:t>Platform Certs and Keys </a:t>
            </a:r>
            <a:endParaRPr lang="en-US" sz="1500" dirty="0" smtClean="0"/>
          </a:p>
          <a:p>
            <a:pPr lvl="1"/>
            <a:r>
              <a:rPr lang="en-US" sz="1500" dirty="0" smtClean="0"/>
              <a:t>Redundant copies of </a:t>
            </a:r>
            <a:r>
              <a:rPr lang="en-US" sz="1500" dirty="0" err="1" smtClean="0"/>
              <a:t>XStore</a:t>
            </a:r>
            <a:r>
              <a:rPr lang="en-US" sz="1500" dirty="0" smtClean="0"/>
              <a:t> data</a:t>
            </a:r>
          </a:p>
          <a:p>
            <a:pPr lvl="1"/>
            <a:endParaRPr lang="en-US" sz="1500" dirty="0"/>
          </a:p>
          <a:p>
            <a:pPr marL="345327" lvl="1" indent="-345327"/>
            <a:r>
              <a:rPr lang="en-US" sz="1800" dirty="0"/>
              <a:t>Customer owns </a:t>
            </a:r>
            <a:r>
              <a:rPr lang="en-US" sz="1800" dirty="0" smtClean="0"/>
              <a:t>off site backup to accommodate software failures, accidental deletes</a:t>
            </a:r>
          </a:p>
          <a:p>
            <a:pPr marL="0" lvl="1" indent="0">
              <a:buNone/>
            </a:pPr>
            <a:r>
              <a:rPr lang="en-US" sz="1800" dirty="0"/>
              <a:t>	</a:t>
            </a:r>
            <a:endParaRPr lang="en-US" dirty="0"/>
          </a:p>
          <a:p>
            <a:pPr lvl="1"/>
            <a:endParaRPr lang="en-US" sz="1500" dirty="0"/>
          </a:p>
        </p:txBody>
      </p:sp>
    </p:spTree>
    <p:extLst>
      <p:ext uri="{BB962C8B-B14F-4D97-AF65-F5344CB8AC3E}">
        <p14:creationId xmlns:p14="http://schemas.microsoft.com/office/powerpoint/2010/main" val="45056855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Access Control</a:t>
            </a:r>
            <a:endParaRPr lang="en-US" dirty="0"/>
          </a:p>
        </p:txBody>
      </p:sp>
      <p:sp>
        <p:nvSpPr>
          <p:cNvPr id="3" name="TextBox 2"/>
          <p:cNvSpPr txBox="1"/>
          <p:nvPr/>
        </p:nvSpPr>
        <p:spPr>
          <a:xfrm>
            <a:off x="939263" y="717451"/>
            <a:ext cx="6965322" cy="3046988"/>
          </a:xfrm>
          <a:prstGeom prst="rect">
            <a:avLst/>
          </a:prstGeom>
          <a:noFill/>
        </p:spPr>
        <p:txBody>
          <a:bodyPr wrap="square" lIns="0" tIns="0" rIns="0" bIns="0" rtlCol="0">
            <a:spAutoFit/>
          </a:bodyPr>
          <a:lstStyle/>
          <a:p>
            <a:pPr lvl="1"/>
            <a:endParaRPr lang="en-US" dirty="0">
              <a:gradFill>
                <a:gsLst>
                  <a:gs pos="0">
                    <a:schemeClr val="tx1"/>
                  </a:gs>
                  <a:gs pos="86000">
                    <a:schemeClr val="tx1"/>
                  </a:gs>
                </a:gsLst>
                <a:lin ang="5400000" scaled="0"/>
              </a:gradFill>
            </a:endParaRPr>
          </a:p>
          <a:p>
            <a:pPr marL="713023" lvl="1" indent="-257209">
              <a:buFont typeface="Arial" pitchFamily="34" charset="0"/>
              <a:buChar char="•"/>
            </a:pPr>
            <a:r>
              <a:rPr lang="en-US" dirty="0">
                <a:gradFill>
                  <a:gsLst>
                    <a:gs pos="0">
                      <a:schemeClr val="tx1"/>
                    </a:gs>
                    <a:gs pos="86000">
                      <a:schemeClr val="tx1"/>
                    </a:gs>
                  </a:gsLst>
                  <a:lin ang="5400000" scaled="0"/>
                </a:gradFill>
              </a:rPr>
              <a:t>By default – No Administrator / User accounts on VMs</a:t>
            </a:r>
          </a:p>
          <a:p>
            <a:pPr marL="713023" lvl="1" indent="-257209">
              <a:buFont typeface="Arial" pitchFamily="34" charset="0"/>
              <a:buChar char="•"/>
            </a:pPr>
            <a:r>
              <a:rPr lang="en-US" dirty="0">
                <a:gradFill>
                  <a:gsLst>
                    <a:gs pos="0">
                      <a:schemeClr val="tx1"/>
                    </a:gs>
                    <a:gs pos="86000">
                      <a:schemeClr val="tx1"/>
                    </a:gs>
                  </a:gsLst>
                  <a:lin ang="5400000" scaled="0"/>
                </a:gradFill>
              </a:rPr>
              <a:t>Logging and Monitoring when local accounts are created on VMs</a:t>
            </a:r>
          </a:p>
          <a:p>
            <a:pPr marL="713023" lvl="1" indent="-257209">
              <a:buFont typeface="Arial" pitchFamily="34" charset="0"/>
              <a:buChar char="•"/>
            </a:pPr>
            <a:r>
              <a:rPr lang="en-US" dirty="0">
                <a:gradFill>
                  <a:gsLst>
                    <a:gs pos="0">
                      <a:schemeClr val="tx1"/>
                    </a:gs>
                    <a:gs pos="86000">
                      <a:schemeClr val="tx1"/>
                    </a:gs>
                  </a:gsLst>
                  <a:lin ang="5400000" scaled="0"/>
                </a:gradFill>
              </a:rPr>
              <a:t>Auditing to assure that unauthorized access will be discovered</a:t>
            </a:r>
          </a:p>
          <a:p>
            <a:pPr marL="713023" lvl="1" indent="-257209">
              <a:buFont typeface="Arial" pitchFamily="34" charset="0"/>
              <a:buChar char="•"/>
            </a:pPr>
            <a:r>
              <a:rPr lang="en-US" dirty="0">
                <a:gradFill>
                  <a:gsLst>
                    <a:gs pos="0">
                      <a:schemeClr val="tx1"/>
                    </a:gs>
                    <a:gs pos="86000">
                      <a:schemeClr val="tx1"/>
                    </a:gs>
                  </a:gsLst>
                  <a:lin ang="5400000" scaled="0"/>
                </a:gradFill>
              </a:rPr>
              <a:t>Separation of Duties to prevent abuse </a:t>
            </a:r>
          </a:p>
          <a:p>
            <a:pPr marL="713023" lvl="1" indent="-257209">
              <a:buFont typeface="Arial" pitchFamily="34" charset="0"/>
              <a:buChar char="•"/>
            </a:pPr>
            <a:r>
              <a:rPr lang="en-US" dirty="0" smtClean="0">
                <a:gradFill>
                  <a:gsLst>
                    <a:gs pos="0">
                      <a:schemeClr val="tx1"/>
                    </a:gs>
                    <a:gs pos="86000">
                      <a:schemeClr val="tx1"/>
                    </a:gs>
                  </a:gsLst>
                  <a:lin ang="5400000" scaled="0"/>
                </a:gradFill>
              </a:rPr>
              <a:t>Temporary accounts for limited duration (normally 6 to 24 </a:t>
            </a:r>
            <a:r>
              <a:rPr lang="en-US" dirty="0" err="1" smtClean="0">
                <a:gradFill>
                  <a:gsLst>
                    <a:gs pos="0">
                      <a:schemeClr val="tx1"/>
                    </a:gs>
                    <a:gs pos="86000">
                      <a:schemeClr val="tx1"/>
                    </a:gs>
                  </a:gsLst>
                  <a:lin ang="5400000" scaled="0"/>
                </a:gradFill>
              </a:rPr>
              <a:t>hrs</a:t>
            </a:r>
            <a:r>
              <a:rPr lang="en-US" dirty="0" smtClean="0">
                <a:gradFill>
                  <a:gsLst>
                    <a:gs pos="0">
                      <a:schemeClr val="tx1"/>
                    </a:gs>
                    <a:gs pos="86000">
                      <a:schemeClr val="tx1"/>
                    </a:gs>
                  </a:gsLst>
                  <a:lin ang="5400000" scaled="0"/>
                </a:gradFill>
              </a:rPr>
              <a:t>) created for troubleshooting purposes</a:t>
            </a:r>
          </a:p>
          <a:p>
            <a:pPr lvl="1"/>
            <a:endParaRPr lang="en-US" dirty="0">
              <a:gradFill>
                <a:gsLst>
                  <a:gs pos="0">
                    <a:schemeClr val="tx1"/>
                  </a:gs>
                  <a:gs pos="86000">
                    <a:schemeClr val="tx1"/>
                  </a:gs>
                </a:gsLst>
                <a:lin ang="5400000" scaled="0"/>
              </a:gradFill>
            </a:endParaRPr>
          </a:p>
          <a:p>
            <a:pPr marL="713023" lvl="1" indent="-257209">
              <a:buFont typeface="Arial" pitchFamily="34" charset="0"/>
              <a:buChar char="•"/>
            </a:pPr>
            <a:r>
              <a:rPr lang="en-US" dirty="0">
                <a:gradFill>
                  <a:gsLst>
                    <a:gs pos="0">
                      <a:schemeClr val="tx1"/>
                    </a:gs>
                    <a:gs pos="86000">
                      <a:schemeClr val="tx1"/>
                    </a:gs>
                  </a:gsLst>
                  <a:lin ang="5400000" scaled="0"/>
                </a:gradFill>
              </a:rPr>
              <a:t>2-Factor Authentication on Hop boxes</a:t>
            </a:r>
          </a:p>
          <a:p>
            <a:pPr marL="713023" lvl="1" indent="-257209">
              <a:buFont typeface="Arial" pitchFamily="34" charset="0"/>
              <a:buChar char="•"/>
            </a:pPr>
            <a:r>
              <a:rPr lang="en-US" dirty="0">
                <a:gradFill>
                  <a:gsLst>
                    <a:gs pos="0">
                      <a:schemeClr val="tx1"/>
                    </a:gs>
                    <a:gs pos="86000">
                      <a:schemeClr val="tx1"/>
                    </a:gs>
                  </a:gsLst>
                  <a:lin ang="5400000" scaled="0"/>
                </a:gradFill>
              </a:rPr>
              <a:t>Access levels are reviewed on periodic basis</a:t>
            </a:r>
          </a:p>
        </p:txBody>
      </p:sp>
    </p:spTree>
    <p:extLst>
      <p:ext uri="{BB962C8B-B14F-4D97-AF65-F5344CB8AC3E}">
        <p14:creationId xmlns:p14="http://schemas.microsoft.com/office/powerpoint/2010/main" val="250048018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Common Engineering Criteria</a:t>
            </a:r>
            <a:endParaRPr lang="en-US" dirty="0"/>
          </a:p>
        </p:txBody>
      </p:sp>
      <p:sp>
        <p:nvSpPr>
          <p:cNvPr id="3" name="TextBox 2"/>
          <p:cNvSpPr txBox="1"/>
          <p:nvPr/>
        </p:nvSpPr>
        <p:spPr>
          <a:xfrm>
            <a:off x="939263" y="801857"/>
            <a:ext cx="6965322" cy="3046988"/>
          </a:xfrm>
          <a:prstGeom prst="rect">
            <a:avLst/>
          </a:prstGeom>
          <a:noFill/>
        </p:spPr>
        <p:txBody>
          <a:bodyPr wrap="square" lIns="0" tIns="0" rIns="0" bIns="0" rtlCol="0">
            <a:spAutoFit/>
          </a:bodyPr>
          <a:lstStyle/>
          <a:p>
            <a:r>
              <a:rPr lang="en-US" dirty="0">
                <a:gradFill>
                  <a:gsLst>
                    <a:gs pos="0">
                      <a:schemeClr val="tx1"/>
                    </a:gs>
                    <a:gs pos="86000">
                      <a:schemeClr val="tx1"/>
                    </a:gs>
                  </a:gsLst>
                  <a:lin ang="5400000" scaled="0"/>
                </a:gradFill>
              </a:rPr>
              <a:t>R</a:t>
            </a:r>
            <a:r>
              <a:rPr lang="en-US" dirty="0" smtClean="0">
                <a:gradFill>
                  <a:gsLst>
                    <a:gs pos="0">
                      <a:schemeClr val="tx1"/>
                    </a:gs>
                    <a:gs pos="86000">
                      <a:schemeClr val="tx1"/>
                    </a:gs>
                  </a:gsLst>
                  <a:lin ang="5400000" scaled="0"/>
                </a:gradFill>
              </a:rPr>
              <a:t>equirements that must be met by Windows Azure Platform and the services running on platform</a:t>
            </a:r>
          </a:p>
          <a:p>
            <a:pPr marL="713023" lvl="1" indent="-257209">
              <a:buFont typeface="Arial" pitchFamily="34" charset="0"/>
              <a:buChar char="•"/>
            </a:pPr>
            <a:endParaRPr lang="en-US" dirty="0" smtClean="0">
              <a:gradFill>
                <a:gsLst>
                  <a:gs pos="0">
                    <a:schemeClr val="tx1"/>
                  </a:gs>
                  <a:gs pos="86000">
                    <a:schemeClr val="tx1"/>
                  </a:gs>
                </a:gsLst>
                <a:lin ang="5400000" scaled="0"/>
              </a:gradFill>
            </a:endParaRPr>
          </a:p>
          <a:p>
            <a:pPr marL="713023" lvl="1" indent="-257209">
              <a:buFont typeface="Arial" pitchFamily="34" charset="0"/>
              <a:buChar char="•"/>
            </a:pPr>
            <a:r>
              <a:rPr lang="en-US" dirty="0" smtClean="0">
                <a:gradFill>
                  <a:gsLst>
                    <a:gs pos="0">
                      <a:schemeClr val="tx1"/>
                    </a:gs>
                    <a:gs pos="86000">
                      <a:schemeClr val="tx1"/>
                    </a:gs>
                  </a:gsLst>
                  <a:lin ang="5400000" scaled="0"/>
                </a:gradFill>
              </a:rPr>
              <a:t>Based on Plan / Do / Check / Act</a:t>
            </a:r>
          </a:p>
          <a:p>
            <a:pPr marL="713023" lvl="1" indent="-257209">
              <a:buFont typeface="Arial" pitchFamily="34" charset="0"/>
              <a:buChar char="•"/>
            </a:pPr>
            <a:r>
              <a:rPr lang="en-US" dirty="0" smtClean="0">
                <a:gradFill>
                  <a:gsLst>
                    <a:gs pos="0">
                      <a:schemeClr val="tx1"/>
                    </a:gs>
                    <a:gs pos="86000">
                      <a:schemeClr val="tx1"/>
                    </a:gs>
                  </a:gsLst>
                  <a:lin ang="5400000" scaled="0"/>
                </a:gradFill>
              </a:rPr>
              <a:t>Examples</a:t>
            </a:r>
          </a:p>
          <a:p>
            <a:pPr marL="1168835" lvl="2" indent="-257209">
              <a:buFont typeface="Arial" pitchFamily="34" charset="0"/>
              <a:buChar char="•"/>
            </a:pPr>
            <a:r>
              <a:rPr lang="en-US" dirty="0" smtClean="0">
                <a:gradFill>
                  <a:gsLst>
                    <a:gs pos="0">
                      <a:schemeClr val="tx1"/>
                    </a:gs>
                    <a:gs pos="86000">
                      <a:schemeClr val="tx1"/>
                    </a:gs>
                  </a:gsLst>
                  <a:lin ang="5400000" scaled="0"/>
                </a:gradFill>
              </a:rPr>
              <a:t>Encrypt the secrets</a:t>
            </a:r>
          </a:p>
          <a:p>
            <a:pPr marL="1168835" lvl="2" indent="-257209">
              <a:buFont typeface="Arial" pitchFamily="34" charset="0"/>
              <a:buChar char="•"/>
            </a:pPr>
            <a:r>
              <a:rPr lang="en-US" dirty="0" smtClean="0">
                <a:gradFill>
                  <a:gsLst>
                    <a:gs pos="0">
                      <a:schemeClr val="tx1"/>
                    </a:gs>
                    <a:gs pos="86000">
                      <a:schemeClr val="tx1"/>
                    </a:gs>
                  </a:gsLst>
                  <a:lin ang="5400000" scaled="0"/>
                </a:gradFill>
              </a:rPr>
              <a:t>Avoid broken encryption algorithms such as MD5</a:t>
            </a:r>
          </a:p>
          <a:p>
            <a:pPr marL="1168835" lvl="2" indent="-257209">
              <a:buFont typeface="Arial" pitchFamily="34" charset="0"/>
              <a:buChar char="•"/>
            </a:pPr>
            <a:r>
              <a:rPr lang="en-US" dirty="0" smtClean="0">
                <a:gradFill>
                  <a:gsLst>
                    <a:gs pos="0">
                      <a:schemeClr val="tx1"/>
                    </a:gs>
                    <a:gs pos="86000">
                      <a:schemeClr val="tx1"/>
                    </a:gs>
                  </a:gsLst>
                  <a:lin ang="5400000" scaled="0"/>
                </a:gradFill>
              </a:rPr>
              <a:t>Build resiliency against Denial Of Service Attacks</a:t>
            </a:r>
          </a:p>
          <a:p>
            <a:pPr marL="1168835" lvl="2" indent="-257209">
              <a:buFont typeface="Arial" pitchFamily="34" charset="0"/>
              <a:buChar char="•"/>
            </a:pPr>
            <a:r>
              <a:rPr lang="en-US" dirty="0" smtClean="0">
                <a:gradFill>
                  <a:gsLst>
                    <a:gs pos="0">
                      <a:schemeClr val="tx1"/>
                    </a:gs>
                    <a:gs pos="86000">
                      <a:schemeClr val="tx1"/>
                    </a:gs>
                  </a:gsLst>
                  <a:lin ang="5400000" scaled="0"/>
                </a:gradFill>
              </a:rPr>
              <a:t>Backups / Recovery / Restoration Mechanisms</a:t>
            </a:r>
          </a:p>
          <a:p>
            <a:pPr marL="1168835" lvl="2" indent="-257209">
              <a:buFont typeface="Arial" pitchFamily="34" charset="0"/>
              <a:buChar char="•"/>
            </a:pPr>
            <a:r>
              <a:rPr lang="en-US" dirty="0" smtClean="0">
                <a:gradFill>
                  <a:gsLst>
                    <a:gs pos="0">
                      <a:schemeClr val="tx1"/>
                    </a:gs>
                    <a:gs pos="86000">
                      <a:schemeClr val="tx1"/>
                    </a:gs>
                  </a:gsLst>
                  <a:lin ang="5400000" scaled="0"/>
                </a:gradFill>
              </a:rPr>
              <a:t>Build Role based Access into the design</a:t>
            </a:r>
          </a:p>
          <a:p>
            <a:pPr marL="1168835" lvl="2" indent="-257209">
              <a:buFont typeface="Arial" pitchFamily="34" charset="0"/>
              <a:buChar char="•"/>
            </a:pPr>
            <a:endParaRPr lang="en-US"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9656954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“Compliance”</a:t>
            </a:r>
            <a:endParaRPr lang="en-US" dirty="0"/>
          </a:p>
        </p:txBody>
      </p:sp>
      <p:sp>
        <p:nvSpPr>
          <p:cNvPr id="3" name="Content Placeholder 2"/>
          <p:cNvSpPr>
            <a:spLocks noGrp="1"/>
          </p:cNvSpPr>
          <p:nvPr>
            <p:ph idx="1"/>
          </p:nvPr>
        </p:nvSpPr>
        <p:spPr>
          <a:xfrm>
            <a:off x="389436" y="761280"/>
            <a:ext cx="8229600" cy="3394472"/>
          </a:xfrm>
        </p:spPr>
        <p:txBody>
          <a:bodyPr>
            <a:noAutofit/>
          </a:bodyPr>
          <a:lstStyle/>
          <a:p>
            <a:pPr marL="0" indent="0">
              <a:buNone/>
            </a:pPr>
            <a:r>
              <a:rPr lang="en-US" sz="1600" b="1" dirty="0" smtClean="0"/>
              <a:t>Goals:</a:t>
            </a:r>
          </a:p>
          <a:p>
            <a:r>
              <a:rPr lang="en-US" sz="1800" u="sng" dirty="0" smtClean="0"/>
              <a:t>Engineer</a:t>
            </a:r>
            <a:r>
              <a:rPr lang="en-US" sz="1800" dirty="0" smtClean="0"/>
              <a:t> sustained security, privacy, business continuity into Azure</a:t>
            </a:r>
          </a:p>
          <a:p>
            <a:pPr lvl="1"/>
            <a:r>
              <a:rPr lang="en-US" sz="1600" dirty="0" smtClean="0"/>
              <a:t>Features, Ops processes, regulatory, contractual</a:t>
            </a:r>
          </a:p>
          <a:p>
            <a:r>
              <a:rPr lang="en-US" sz="1800" u="sng" dirty="0" smtClean="0"/>
              <a:t>Manage Compliance </a:t>
            </a:r>
            <a:r>
              <a:rPr lang="en-US" sz="1800" dirty="0" smtClean="0"/>
              <a:t>validation and establish customer trust in a sustainable and affordable manner</a:t>
            </a:r>
            <a:endParaRPr lang="en-US" sz="1800" dirty="0"/>
          </a:p>
          <a:p>
            <a:r>
              <a:rPr lang="en-US" sz="1800" u="sng" dirty="0"/>
              <a:t>Assure end-to-end scenarios </a:t>
            </a:r>
            <a:r>
              <a:rPr lang="en-US" sz="1800" dirty="0"/>
              <a:t>can be validated and that customers can build secure </a:t>
            </a:r>
            <a:r>
              <a:rPr lang="en-US" sz="1800" dirty="0" smtClean="0"/>
              <a:t>solutions</a:t>
            </a:r>
          </a:p>
          <a:p>
            <a:pPr marL="0" indent="0">
              <a:buNone/>
            </a:pPr>
            <a:endParaRPr lang="en-US" sz="1600" u="sng" dirty="0" smtClean="0"/>
          </a:p>
          <a:p>
            <a:pPr marL="0" indent="0">
              <a:buNone/>
            </a:pPr>
            <a:r>
              <a:rPr lang="en-US" sz="1600" b="1" dirty="0" smtClean="0"/>
              <a:t>How:</a:t>
            </a:r>
          </a:p>
          <a:p>
            <a:r>
              <a:rPr lang="en-US" sz="1600" u="sng" dirty="0" smtClean="0"/>
              <a:t>Security, Privacy, BC </a:t>
            </a:r>
            <a:r>
              <a:rPr lang="en-US" sz="1600" u="sng" dirty="0"/>
              <a:t>r</a:t>
            </a:r>
            <a:r>
              <a:rPr lang="en-US" sz="1600" u="sng" dirty="0" smtClean="0"/>
              <a:t>equirements</a:t>
            </a:r>
            <a:r>
              <a:rPr lang="en-US" sz="1600" dirty="0" smtClean="0"/>
              <a:t> define the engineering and operations bars and </a:t>
            </a:r>
            <a:r>
              <a:rPr lang="en-US" sz="1600" dirty="0"/>
              <a:t>assure these bars are met</a:t>
            </a:r>
          </a:p>
          <a:p>
            <a:pPr lvl="1"/>
            <a:r>
              <a:rPr lang="en-US" sz="1400" dirty="0" smtClean="0"/>
              <a:t>The right features, the right processes, continuous validation</a:t>
            </a:r>
          </a:p>
          <a:p>
            <a:pPr lvl="1"/>
            <a:r>
              <a:rPr lang="en-US" sz="1400" dirty="0" smtClean="0"/>
              <a:t>This is always our highest order bit</a:t>
            </a:r>
            <a:endParaRPr lang="en-US" sz="1400" dirty="0"/>
          </a:p>
          <a:p>
            <a:r>
              <a:rPr lang="en-US" sz="1600" u="sng" dirty="0" smtClean="0"/>
              <a:t>Compliance testing and independent auditing to established benchmarks</a:t>
            </a:r>
            <a:r>
              <a:rPr lang="en-US" sz="1600" dirty="0" smtClean="0"/>
              <a:t> provides </a:t>
            </a:r>
            <a:r>
              <a:rPr lang="en-US" sz="1600" dirty="0"/>
              <a:t>3</a:t>
            </a:r>
            <a:r>
              <a:rPr lang="en-US" sz="1600" baseline="30000" dirty="0"/>
              <a:t>rd</a:t>
            </a:r>
            <a:r>
              <a:rPr lang="en-US" sz="1600" dirty="0"/>
              <a:t> party validation that min-bars are </a:t>
            </a:r>
            <a:r>
              <a:rPr lang="en-US" sz="1600" dirty="0" smtClean="0"/>
              <a:t>met. </a:t>
            </a:r>
          </a:p>
          <a:p>
            <a:endParaRPr lang="en-US" sz="1600" dirty="0" smtClean="0"/>
          </a:p>
          <a:p>
            <a:endParaRPr lang="en-US" sz="3200" dirty="0"/>
          </a:p>
        </p:txBody>
      </p:sp>
    </p:spTree>
    <p:extLst>
      <p:ext uri="{BB962C8B-B14F-4D97-AF65-F5344CB8AC3E}">
        <p14:creationId xmlns:p14="http://schemas.microsoft.com/office/powerpoint/2010/main" val="19284887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1135696"/>
          </a:xfrm>
        </p:spPr>
        <p:txBody>
          <a:bodyPr/>
          <a:lstStyle/>
          <a:p>
            <a:r>
              <a:rPr lang="en-US" dirty="0"/>
              <a:t>The Inevitable Questions</a:t>
            </a:r>
            <a:r>
              <a:rPr lang="en-US" dirty="0" smtClean="0"/>
              <a:t/>
            </a:r>
            <a:br>
              <a:rPr lang="en-US" dirty="0" smtClean="0"/>
            </a:b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4294967295"/>
          </p:nvPr>
        </p:nvSpPr>
        <p:spPr>
          <a:xfrm>
            <a:off x="381000" y="857250"/>
            <a:ext cx="8686800" cy="4247317"/>
          </a:xfrm>
        </p:spPr>
        <p:txBody>
          <a:bodyPr/>
          <a:lstStyle/>
          <a:p>
            <a:r>
              <a:rPr lang="en-US" dirty="0">
                <a:gradFill>
                  <a:gsLst>
                    <a:gs pos="0">
                      <a:schemeClr val="tx1"/>
                    </a:gs>
                    <a:gs pos="100000">
                      <a:schemeClr val="tx1"/>
                    </a:gs>
                  </a:gsLst>
                  <a:lin ang="5400000" scaled="0"/>
                </a:gradFill>
              </a:rPr>
              <a:t>Is Windows Azure service secure? certified? Processes? </a:t>
            </a:r>
          </a:p>
          <a:p>
            <a:r>
              <a:rPr lang="en-US" dirty="0">
                <a:gradFill>
                  <a:gsLst>
                    <a:gs pos="0">
                      <a:schemeClr val="tx1"/>
                    </a:gs>
                    <a:gs pos="100000">
                      <a:schemeClr val="tx1"/>
                    </a:gs>
                  </a:gsLst>
                  <a:lin ang="5400000" scaled="0"/>
                </a:gradFill>
              </a:rPr>
              <a:t>Independent Audits?</a:t>
            </a:r>
          </a:p>
          <a:p>
            <a:r>
              <a:rPr lang="en-US" dirty="0">
                <a:gradFill>
                  <a:gsLst>
                    <a:gs pos="0">
                      <a:schemeClr val="tx1"/>
                    </a:gs>
                    <a:gs pos="100000">
                      <a:schemeClr val="tx1"/>
                    </a:gs>
                  </a:gsLst>
                  <a:lin ang="5400000" scaled="0"/>
                </a:gradFill>
              </a:rPr>
              <a:t>Regulatory compliance? </a:t>
            </a:r>
          </a:p>
          <a:p>
            <a:r>
              <a:rPr lang="en-US" dirty="0">
                <a:gradFill>
                  <a:gsLst>
                    <a:gs pos="0">
                      <a:schemeClr val="tx1"/>
                    </a:gs>
                    <a:gs pos="100000">
                      <a:schemeClr val="tx1"/>
                    </a:gs>
                  </a:gsLst>
                  <a:lin ang="5400000" scaled="0"/>
                </a:gradFill>
              </a:rPr>
              <a:t>How </a:t>
            </a:r>
            <a:r>
              <a:rPr lang="en-US" dirty="0" smtClean="0">
                <a:gradFill>
                  <a:gsLst>
                    <a:gs pos="0">
                      <a:schemeClr val="tx1"/>
                    </a:gs>
                    <a:gs pos="100000">
                      <a:schemeClr val="tx1"/>
                    </a:gs>
                  </a:gsLst>
                  <a:lin ang="5400000" scaled="0"/>
                </a:gradFill>
              </a:rPr>
              <a:t>does WA ensure </a:t>
            </a:r>
            <a:r>
              <a:rPr lang="en-US" dirty="0">
                <a:gradFill>
                  <a:gsLst>
                    <a:gs pos="0">
                      <a:schemeClr val="tx1"/>
                    </a:gs>
                    <a:gs pos="100000">
                      <a:schemeClr val="tx1"/>
                    </a:gs>
                  </a:gsLst>
                  <a:lin ang="5400000" scaled="0"/>
                </a:gradFill>
              </a:rPr>
              <a:t>data isolation? Retention? Recovery? Backup? HW Disposal? </a:t>
            </a:r>
          </a:p>
          <a:p>
            <a:r>
              <a:rPr lang="en-US" dirty="0">
                <a:gradFill>
                  <a:gsLst>
                    <a:gs pos="0">
                      <a:schemeClr val="tx1"/>
                    </a:gs>
                    <a:gs pos="100000">
                      <a:schemeClr val="tx1"/>
                    </a:gs>
                  </a:gsLst>
                  <a:lin ang="5400000" scaled="0"/>
                </a:gradFill>
              </a:rPr>
              <a:t>How is the data protected? Who has access to it? Admin privileges? </a:t>
            </a:r>
            <a:endParaRPr lang="en-US" dirty="0" smtClean="0">
              <a:gradFill>
                <a:gsLst>
                  <a:gs pos="0">
                    <a:schemeClr val="tx1"/>
                  </a:gs>
                  <a:gs pos="100000">
                    <a:schemeClr val="tx1"/>
                  </a:gs>
                </a:gsLst>
                <a:lin ang="5400000" scaled="0"/>
              </a:gradFill>
            </a:endParaRPr>
          </a:p>
          <a:p>
            <a:r>
              <a:rPr lang="en-US" dirty="0" smtClean="0">
                <a:gradFill>
                  <a:gsLst>
                    <a:gs pos="0">
                      <a:schemeClr val="tx1"/>
                    </a:gs>
                    <a:gs pos="100000">
                      <a:schemeClr val="tx1"/>
                    </a:gs>
                  </a:gsLst>
                  <a:lin ang="5400000" scaled="0"/>
                </a:gradFill>
              </a:rPr>
              <a:t>Monitoring</a:t>
            </a:r>
            <a:r>
              <a:rPr lang="en-US" dirty="0">
                <a:gradFill>
                  <a:gsLst>
                    <a:gs pos="0">
                      <a:schemeClr val="tx1"/>
                    </a:gs>
                    <a:gs pos="100000">
                      <a:schemeClr val="tx1"/>
                    </a:gs>
                  </a:gsLst>
                  <a:lin ang="5400000" scaled="0"/>
                </a:gradFill>
              </a:rPr>
              <a:t>?</a:t>
            </a:r>
          </a:p>
          <a:p>
            <a:r>
              <a:rPr lang="en-US" dirty="0">
                <a:gradFill>
                  <a:gsLst>
                    <a:gs pos="0">
                      <a:schemeClr val="tx1"/>
                    </a:gs>
                    <a:gs pos="100000">
                      <a:schemeClr val="tx1"/>
                    </a:gs>
                  </a:gsLst>
                  <a:lin ang="5400000" scaled="0"/>
                </a:gradFill>
              </a:rPr>
              <a:t>Incidence response plan? Notification?</a:t>
            </a:r>
          </a:p>
          <a:p>
            <a:r>
              <a:rPr lang="en-US" dirty="0">
                <a:gradFill>
                  <a:gsLst>
                    <a:gs pos="0">
                      <a:schemeClr val="tx1"/>
                    </a:gs>
                    <a:gs pos="100000">
                      <a:schemeClr val="tx1"/>
                    </a:gs>
                  </a:gsLst>
                  <a:lin ang="5400000" scaled="0"/>
                </a:gradFill>
              </a:rPr>
              <a:t>Support 24X7 ? SLA? Performance SLA?</a:t>
            </a:r>
          </a:p>
          <a:p>
            <a:endParaRPr lang="en-US"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24160296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567848"/>
          </a:xfrm>
        </p:spPr>
        <p:txBody>
          <a:bodyPr/>
          <a:lstStyle/>
          <a:p>
            <a:r>
              <a:rPr lang="en-US" dirty="0" smtClean="0"/>
              <a:t>Compliance Validation Breadth</a:t>
            </a:r>
            <a:endParaRPr lang="en-US" dirty="0"/>
          </a:p>
        </p:txBody>
      </p:sp>
      <p:sp>
        <p:nvSpPr>
          <p:cNvPr id="5" name="Content Placeholder 2"/>
          <p:cNvSpPr txBox="1">
            <a:spLocks/>
          </p:cNvSpPr>
          <p:nvPr/>
        </p:nvSpPr>
        <p:spPr>
          <a:xfrm>
            <a:off x="336994" y="1028700"/>
            <a:ext cx="4387407" cy="3657600"/>
          </a:xfrm>
          <a:prstGeom prst="rect">
            <a:avLst/>
          </a:prstGeom>
        </p:spPr>
        <p:txBody>
          <a:bodyPr vert="horz" lIns="91436" tIns="45718" rIns="91436" bIns="45718" rtlCol="0">
            <a:normAutofit fontScale="92500"/>
          </a:bodyPr>
          <a:lstStyle>
            <a:lvl1pPr marL="457120" indent="-457120" algn="l" defTabSz="1218987" rtl="0" eaLnBrk="1" latinLnBrk="0" hangingPunct="1">
              <a:spcBef>
                <a:spcPct val="20000"/>
              </a:spcBef>
              <a:buFont typeface="Arial" pitchFamily="34" charset="0"/>
              <a:buChar char="•"/>
              <a:defRPr sz="4300" b="0" i="0" kern="1200">
                <a:solidFill>
                  <a:schemeClr val="tx1">
                    <a:lumMod val="65000"/>
                    <a:lumOff val="35000"/>
                  </a:schemeClr>
                </a:solidFill>
                <a:latin typeface="Segoe"/>
                <a:ea typeface="+mn-ea"/>
                <a:cs typeface="Segoe"/>
              </a:defRPr>
            </a:lvl1pPr>
            <a:lvl2pPr marL="990427" indent="-380933" algn="l" defTabSz="1218987" rtl="0" eaLnBrk="1" latinLnBrk="0" hangingPunct="1">
              <a:spcBef>
                <a:spcPct val="20000"/>
              </a:spcBef>
              <a:buFont typeface="Arial" pitchFamily="34" charset="0"/>
              <a:buChar char="–"/>
              <a:defRPr sz="3700" b="0" i="0" kern="1200">
                <a:solidFill>
                  <a:schemeClr val="tx1">
                    <a:lumMod val="65000"/>
                    <a:lumOff val="35000"/>
                  </a:schemeClr>
                </a:solidFill>
                <a:latin typeface="Segoe"/>
                <a:ea typeface="+mn-ea"/>
                <a:cs typeface="Segoe"/>
              </a:defRPr>
            </a:lvl2pPr>
            <a:lvl3pPr marL="1523733" indent="-304747" algn="l" defTabSz="1218987"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3pPr>
            <a:lvl4pPr marL="2133227" indent="-304747" algn="l" defTabSz="1218987" rtl="0" eaLnBrk="1" latinLnBrk="0" hangingPunct="1">
              <a:spcBef>
                <a:spcPct val="20000"/>
              </a:spcBef>
              <a:buFont typeface="Arial" pitchFamily="34" charset="0"/>
              <a:buChar char="–"/>
              <a:defRPr sz="2700" b="0" i="0" kern="1200">
                <a:solidFill>
                  <a:schemeClr val="tx1">
                    <a:lumMod val="65000"/>
                    <a:lumOff val="35000"/>
                  </a:schemeClr>
                </a:solidFill>
                <a:latin typeface="Segoe"/>
                <a:ea typeface="+mn-ea"/>
                <a:cs typeface="Segoe"/>
              </a:defRPr>
            </a:lvl4pPr>
            <a:lvl5pPr marL="2742720" indent="-304747" algn="l" defTabSz="1218987" rtl="0" eaLnBrk="1" latinLnBrk="0" hangingPunct="1">
              <a:spcBef>
                <a:spcPct val="20000"/>
              </a:spcBef>
              <a:buFont typeface="Arial" pitchFamily="34" charset="0"/>
              <a:buChar char="»"/>
              <a:defRPr sz="2700" b="0" i="0" kern="1200">
                <a:solidFill>
                  <a:schemeClr val="tx1">
                    <a:lumMod val="65000"/>
                    <a:lumOff val="35000"/>
                  </a:schemeClr>
                </a:solidFill>
                <a:latin typeface="Segoe"/>
                <a:ea typeface="+mn-ea"/>
                <a:cs typeface="Segoe"/>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900"/>
              </a:spcBef>
            </a:pPr>
            <a:r>
              <a:rPr lang="en-US" sz="1500" dirty="0"/>
              <a:t>Significant Certifications/Audits</a:t>
            </a:r>
          </a:p>
          <a:p>
            <a:pPr lvl="1"/>
            <a:r>
              <a:rPr lang="en-US" sz="1400" dirty="0"/>
              <a:t>ISO 27001/27002</a:t>
            </a:r>
          </a:p>
          <a:p>
            <a:pPr lvl="1"/>
            <a:r>
              <a:rPr lang="en-US" sz="1400" dirty="0"/>
              <a:t>SSAE 16 (</a:t>
            </a:r>
            <a:r>
              <a:rPr lang="en-US" sz="1400" i="1" dirty="0"/>
              <a:t>formerly SAS 70</a:t>
            </a:r>
            <a:r>
              <a:rPr lang="en-US" sz="1400" dirty="0"/>
              <a:t>)</a:t>
            </a:r>
          </a:p>
          <a:p>
            <a:pPr lvl="1"/>
            <a:r>
              <a:rPr lang="en-US" sz="1400" dirty="0"/>
              <a:t>FISMA eventually </a:t>
            </a:r>
            <a:r>
              <a:rPr lang="en-US" sz="1400" dirty="0" err="1"/>
              <a:t>FedRamp</a:t>
            </a:r>
            <a:endParaRPr lang="en-US" sz="1400" dirty="0"/>
          </a:p>
          <a:p>
            <a:pPr lvl="1"/>
            <a:r>
              <a:rPr lang="en-US" sz="1400" dirty="0"/>
              <a:t>Others</a:t>
            </a:r>
          </a:p>
          <a:p>
            <a:pPr>
              <a:spcBef>
                <a:spcPts val="900"/>
              </a:spcBef>
            </a:pPr>
            <a:r>
              <a:rPr lang="en-US" sz="1500" dirty="0"/>
              <a:t>Industry-Specific</a:t>
            </a:r>
          </a:p>
          <a:p>
            <a:pPr lvl="1"/>
            <a:r>
              <a:rPr lang="en-US" sz="1400" dirty="0"/>
              <a:t>HIPAA Business Associate Agreement– healthcare</a:t>
            </a:r>
          </a:p>
          <a:p>
            <a:pPr lvl="1"/>
            <a:r>
              <a:rPr lang="en-US" sz="1400" dirty="0"/>
              <a:t>PCI DSS – credit card processing</a:t>
            </a:r>
          </a:p>
          <a:p>
            <a:pPr lvl="1"/>
            <a:r>
              <a:rPr lang="en-US" sz="1400" dirty="0"/>
              <a:t>Others</a:t>
            </a:r>
          </a:p>
          <a:p>
            <a:pPr>
              <a:spcBef>
                <a:spcPts val="900"/>
              </a:spcBef>
            </a:pPr>
            <a:r>
              <a:rPr lang="en-US" sz="1500" dirty="0"/>
              <a:t>Privacy</a:t>
            </a:r>
          </a:p>
          <a:p>
            <a:pPr lvl="1"/>
            <a:r>
              <a:rPr lang="en-US" sz="1100" dirty="0"/>
              <a:t>Usually driven by regulations and contractual obligations</a:t>
            </a:r>
          </a:p>
          <a:p>
            <a:pPr lvl="1"/>
            <a:r>
              <a:rPr lang="en-US" sz="1100" dirty="0"/>
              <a:t>Customer data-centric</a:t>
            </a:r>
          </a:p>
          <a:p>
            <a:pPr lvl="1"/>
            <a:r>
              <a:rPr lang="en-US" sz="1100" dirty="0"/>
              <a:t>Often Geo-specific</a:t>
            </a:r>
          </a:p>
          <a:p>
            <a:pPr lvl="1"/>
            <a:r>
              <a:rPr lang="en-US" sz="1100" dirty="0"/>
              <a:t>US Safe Harbor, EU model clauses</a:t>
            </a:r>
          </a:p>
        </p:txBody>
      </p:sp>
      <p:grpSp>
        <p:nvGrpSpPr>
          <p:cNvPr id="7" name="Group 6"/>
          <p:cNvGrpSpPr/>
          <p:nvPr/>
        </p:nvGrpSpPr>
        <p:grpSpPr>
          <a:xfrm>
            <a:off x="4446607" y="1090204"/>
            <a:ext cx="4495801" cy="2924538"/>
            <a:chOff x="4298169" y="538998"/>
            <a:chExt cx="4219741" cy="3357654"/>
          </a:xfrm>
        </p:grpSpPr>
        <p:sp>
          <p:nvSpPr>
            <p:cNvPr id="8" name="Freeform 7"/>
            <p:cNvSpPr/>
            <p:nvPr/>
          </p:nvSpPr>
          <p:spPr>
            <a:xfrm>
              <a:off x="4298169" y="538998"/>
              <a:ext cx="3883411" cy="3357654"/>
            </a:xfrm>
            <a:custGeom>
              <a:avLst/>
              <a:gdLst>
                <a:gd name="connsiteX0" fmla="*/ 0 w 1929372"/>
                <a:gd name="connsiteY0" fmla="*/ 812292 h 1624584"/>
                <a:gd name="connsiteX1" fmla="*/ 964686 w 1929372"/>
                <a:gd name="connsiteY1" fmla="*/ 0 h 1624584"/>
                <a:gd name="connsiteX2" fmla="*/ 1929372 w 1929372"/>
                <a:gd name="connsiteY2" fmla="*/ 812292 h 1624584"/>
                <a:gd name="connsiteX3" fmla="*/ 964686 w 1929372"/>
                <a:gd name="connsiteY3" fmla="*/ 1624584 h 1624584"/>
                <a:gd name="connsiteX4" fmla="*/ 0 w 1929372"/>
                <a:gd name="connsiteY4" fmla="*/ 812292 h 1624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72" h="1624584">
                  <a:moveTo>
                    <a:pt x="0" y="812292"/>
                  </a:moveTo>
                  <a:cubicBezTo>
                    <a:pt x="0" y="363676"/>
                    <a:pt x="431905" y="0"/>
                    <a:pt x="964686" y="0"/>
                  </a:cubicBezTo>
                  <a:cubicBezTo>
                    <a:pt x="1497467" y="0"/>
                    <a:pt x="1929372" y="363676"/>
                    <a:pt x="1929372" y="812292"/>
                  </a:cubicBezTo>
                  <a:cubicBezTo>
                    <a:pt x="1929372" y="1260908"/>
                    <a:pt x="1497467" y="1624584"/>
                    <a:pt x="964686" y="1624584"/>
                  </a:cubicBezTo>
                  <a:cubicBezTo>
                    <a:pt x="431905" y="1624584"/>
                    <a:pt x="0" y="1260908"/>
                    <a:pt x="0" y="812292"/>
                  </a:cubicBezTo>
                  <a:close/>
                </a:path>
              </a:pathLst>
            </a:custGeom>
            <a:solidFill>
              <a:schemeClr val="tx2">
                <a:lumMod val="75000"/>
                <a:alpha val="50000"/>
              </a:schemeClr>
            </a:solidFill>
          </p:spPr>
          <p:style>
            <a:lnRef idx="2">
              <a:schemeClr val="lt1">
                <a:hueOff val="0"/>
                <a:satOff val="0"/>
                <a:lumOff val="0"/>
                <a:alphaOff val="0"/>
              </a:schemeClr>
            </a:lnRef>
            <a:fillRef idx="1">
              <a:schemeClr val="accent5">
                <a:alpha val="50000"/>
                <a:hueOff val="-12397374"/>
                <a:satOff val="18550"/>
                <a:lumOff val="-20783"/>
                <a:alphaOff val="0"/>
              </a:schemeClr>
            </a:fillRef>
            <a:effectRef idx="0">
              <a:schemeClr val="accent5">
                <a:alpha val="50000"/>
                <a:hueOff val="-12397374"/>
                <a:satOff val="18550"/>
                <a:lumOff val="-20783"/>
                <a:alphaOff val="0"/>
              </a:schemeClr>
            </a:effectRef>
            <a:fontRef idx="minor">
              <a:schemeClr val="tx1"/>
            </a:fontRef>
          </p:style>
          <p:txBody>
            <a:bodyPr spcFirstLastPara="0" vert="horz" wrap="square" lIns="148413" tIns="187452" rIns="640080" bIns="0" numCol="1" spcCol="1270" anchor="ctr" anchorCtr="0">
              <a:noAutofit/>
            </a:bodyPr>
            <a:lstStyle/>
            <a:p>
              <a:pPr defTabSz="800207">
                <a:lnSpc>
                  <a:spcPct val="90000"/>
                </a:lnSpc>
                <a:spcBef>
                  <a:spcPct val="0"/>
                </a:spcBef>
              </a:pPr>
              <a:r>
                <a:rPr lang="en-US" sz="2700" dirty="0"/>
                <a:t>  FISMA</a:t>
              </a:r>
            </a:p>
          </p:txBody>
        </p:sp>
        <p:sp>
          <p:nvSpPr>
            <p:cNvPr id="9" name="Freeform 8"/>
            <p:cNvSpPr/>
            <p:nvPr/>
          </p:nvSpPr>
          <p:spPr>
            <a:xfrm>
              <a:off x="5902866" y="1405589"/>
              <a:ext cx="2615044" cy="2294221"/>
            </a:xfrm>
            <a:custGeom>
              <a:avLst/>
              <a:gdLst>
                <a:gd name="connsiteX0" fmla="*/ 0 w 2615044"/>
                <a:gd name="connsiteY0" fmla="*/ 1147111 h 2294221"/>
                <a:gd name="connsiteX1" fmla="*/ 1307522 w 2615044"/>
                <a:gd name="connsiteY1" fmla="*/ 0 h 2294221"/>
                <a:gd name="connsiteX2" fmla="*/ 2615044 w 2615044"/>
                <a:gd name="connsiteY2" fmla="*/ 1147111 h 2294221"/>
                <a:gd name="connsiteX3" fmla="*/ 1307522 w 2615044"/>
                <a:gd name="connsiteY3" fmla="*/ 2294222 h 2294221"/>
                <a:gd name="connsiteX4" fmla="*/ 0 w 2615044"/>
                <a:gd name="connsiteY4" fmla="*/ 1147111 h 2294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5044" h="2294221">
                  <a:moveTo>
                    <a:pt x="0" y="1147111"/>
                  </a:moveTo>
                  <a:cubicBezTo>
                    <a:pt x="0" y="513579"/>
                    <a:pt x="585398" y="0"/>
                    <a:pt x="1307522" y="0"/>
                  </a:cubicBezTo>
                  <a:cubicBezTo>
                    <a:pt x="2029646" y="0"/>
                    <a:pt x="2615044" y="513579"/>
                    <a:pt x="2615044" y="1147111"/>
                  </a:cubicBezTo>
                  <a:cubicBezTo>
                    <a:pt x="2615044" y="1780643"/>
                    <a:pt x="2029646" y="2294222"/>
                    <a:pt x="1307522" y="2294222"/>
                  </a:cubicBezTo>
                  <a:cubicBezTo>
                    <a:pt x="585398" y="2294222"/>
                    <a:pt x="0" y="1780643"/>
                    <a:pt x="0" y="1147111"/>
                  </a:cubicBezTo>
                  <a:close/>
                </a:path>
              </a:pathLst>
            </a:custGeom>
            <a:solidFill>
              <a:schemeClr val="accent5">
                <a:hueOff val="0"/>
                <a:satOff val="0"/>
                <a:lumOff val="0"/>
                <a:alpha val="70000"/>
              </a:schemeClr>
            </a:solidFill>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301736" tIns="308837" rIns="301736" bIns="1257410" numCol="1" spcCol="1270" anchor="ctr" anchorCtr="0">
              <a:noAutofit/>
            </a:bodyPr>
            <a:lstStyle/>
            <a:p>
              <a:pPr algn="ctr" defTabSz="1333678">
                <a:lnSpc>
                  <a:spcPct val="90000"/>
                </a:lnSpc>
                <a:spcBef>
                  <a:spcPct val="0"/>
                </a:spcBef>
                <a:spcAft>
                  <a:spcPct val="35000"/>
                </a:spcAft>
              </a:pPr>
              <a:r>
                <a:rPr lang="en-US" sz="3000" dirty="0"/>
                <a:t>ISO</a:t>
              </a:r>
            </a:p>
          </p:txBody>
        </p:sp>
        <p:sp>
          <p:nvSpPr>
            <p:cNvPr id="10" name="Freeform 9"/>
            <p:cNvSpPr/>
            <p:nvPr/>
          </p:nvSpPr>
          <p:spPr>
            <a:xfrm>
              <a:off x="7822958" y="2649990"/>
              <a:ext cx="672659" cy="732248"/>
            </a:xfrm>
            <a:custGeom>
              <a:avLst/>
              <a:gdLst>
                <a:gd name="connsiteX0" fmla="*/ 0 w 672659"/>
                <a:gd name="connsiteY0" fmla="*/ 366124 h 732248"/>
                <a:gd name="connsiteX1" fmla="*/ 336330 w 672659"/>
                <a:gd name="connsiteY1" fmla="*/ 0 h 732248"/>
                <a:gd name="connsiteX2" fmla="*/ 672660 w 672659"/>
                <a:gd name="connsiteY2" fmla="*/ 366124 h 732248"/>
                <a:gd name="connsiteX3" fmla="*/ 336330 w 672659"/>
                <a:gd name="connsiteY3" fmla="*/ 732248 h 732248"/>
                <a:gd name="connsiteX4" fmla="*/ 0 w 672659"/>
                <a:gd name="connsiteY4" fmla="*/ 366124 h 732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659" h="732248">
                  <a:moveTo>
                    <a:pt x="0" y="366124"/>
                  </a:moveTo>
                  <a:cubicBezTo>
                    <a:pt x="0" y="163919"/>
                    <a:pt x="150580" y="0"/>
                    <a:pt x="336330" y="0"/>
                  </a:cubicBezTo>
                  <a:cubicBezTo>
                    <a:pt x="522080" y="0"/>
                    <a:pt x="672660" y="163919"/>
                    <a:pt x="672660" y="366124"/>
                  </a:cubicBezTo>
                  <a:cubicBezTo>
                    <a:pt x="672660" y="568329"/>
                    <a:pt x="522080" y="732248"/>
                    <a:pt x="336330" y="732248"/>
                  </a:cubicBezTo>
                  <a:cubicBezTo>
                    <a:pt x="150580" y="732248"/>
                    <a:pt x="0" y="568329"/>
                    <a:pt x="0" y="366124"/>
                  </a:cubicBezTo>
                  <a:close/>
                </a:path>
              </a:pathLst>
            </a:custGeom>
            <a:solidFill>
              <a:srgbClr val="FFC000">
                <a:alpha val="50000"/>
              </a:srgbClr>
            </a:solidFill>
          </p:spPr>
          <p:style>
            <a:lnRef idx="2">
              <a:schemeClr val="lt1">
                <a:hueOff val="0"/>
                <a:satOff val="0"/>
                <a:lumOff val="0"/>
                <a:alphaOff val="0"/>
              </a:schemeClr>
            </a:lnRef>
            <a:fillRef idx="1">
              <a:schemeClr val="accent5">
                <a:alpha val="50000"/>
                <a:hueOff val="-4132458"/>
                <a:satOff val="6183"/>
                <a:lumOff val="-6928"/>
                <a:alphaOff val="0"/>
              </a:schemeClr>
            </a:fillRef>
            <a:effectRef idx="0">
              <a:schemeClr val="accent5">
                <a:alpha val="50000"/>
                <a:hueOff val="-4132458"/>
                <a:satOff val="6183"/>
                <a:lumOff val="-6928"/>
                <a:alphaOff val="0"/>
              </a:schemeClr>
            </a:effectRef>
            <a:fontRef idx="minor">
              <a:schemeClr val="tx1"/>
            </a:fontRef>
          </p:style>
          <p:txBody>
            <a:bodyPr spcFirstLastPara="0" vert="horz" wrap="square" lIns="0" tIns="84490" rIns="51743" bIns="84490" numCol="1" spcCol="1270" anchor="ctr" anchorCtr="0">
              <a:noAutofit/>
            </a:bodyPr>
            <a:lstStyle/>
            <a:p>
              <a:pPr algn="ctr" defTabSz="350090">
                <a:lnSpc>
                  <a:spcPct val="90000"/>
                </a:lnSpc>
                <a:spcBef>
                  <a:spcPct val="0"/>
                </a:spcBef>
                <a:spcAft>
                  <a:spcPct val="35000"/>
                </a:spcAft>
              </a:pPr>
              <a:r>
                <a:rPr lang="en-US" sz="1100" dirty="0"/>
                <a:t>HIPAA</a:t>
              </a:r>
            </a:p>
          </p:txBody>
        </p:sp>
        <p:sp>
          <p:nvSpPr>
            <p:cNvPr id="11" name="Freeform 10"/>
            <p:cNvSpPr/>
            <p:nvPr/>
          </p:nvSpPr>
          <p:spPr>
            <a:xfrm>
              <a:off x="5414682" y="2447578"/>
              <a:ext cx="1196392" cy="776585"/>
            </a:xfrm>
            <a:custGeom>
              <a:avLst/>
              <a:gdLst>
                <a:gd name="connsiteX0" fmla="*/ 0 w 1196392"/>
                <a:gd name="connsiteY0" fmla="*/ 439060 h 878120"/>
                <a:gd name="connsiteX1" fmla="*/ 598196 w 1196392"/>
                <a:gd name="connsiteY1" fmla="*/ 0 h 878120"/>
                <a:gd name="connsiteX2" fmla="*/ 1196392 w 1196392"/>
                <a:gd name="connsiteY2" fmla="*/ 439060 h 878120"/>
                <a:gd name="connsiteX3" fmla="*/ 598196 w 1196392"/>
                <a:gd name="connsiteY3" fmla="*/ 878120 h 878120"/>
                <a:gd name="connsiteX4" fmla="*/ 0 w 1196392"/>
                <a:gd name="connsiteY4" fmla="*/ 439060 h 878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392" h="878120">
                  <a:moveTo>
                    <a:pt x="0" y="439060"/>
                  </a:moveTo>
                  <a:cubicBezTo>
                    <a:pt x="0" y="196574"/>
                    <a:pt x="267821" y="0"/>
                    <a:pt x="598196" y="0"/>
                  </a:cubicBezTo>
                  <a:cubicBezTo>
                    <a:pt x="928571" y="0"/>
                    <a:pt x="1196392" y="196574"/>
                    <a:pt x="1196392" y="439060"/>
                  </a:cubicBezTo>
                  <a:cubicBezTo>
                    <a:pt x="1196392" y="681546"/>
                    <a:pt x="928571" y="878120"/>
                    <a:pt x="598196" y="878120"/>
                  </a:cubicBezTo>
                  <a:cubicBezTo>
                    <a:pt x="267821" y="878120"/>
                    <a:pt x="0" y="681546"/>
                    <a:pt x="0" y="439060"/>
                  </a:cubicBezTo>
                  <a:close/>
                </a:path>
              </a:pathLst>
            </a:custGeom>
          </p:spPr>
          <p:style>
            <a:lnRef idx="2">
              <a:schemeClr val="lt1">
                <a:hueOff val="0"/>
                <a:satOff val="0"/>
                <a:lumOff val="0"/>
                <a:alphaOff val="0"/>
              </a:schemeClr>
            </a:lnRef>
            <a:fillRef idx="1">
              <a:schemeClr val="accent5">
                <a:alpha val="50000"/>
                <a:hueOff val="-8264916"/>
                <a:satOff val="12367"/>
                <a:lumOff val="-13855"/>
                <a:alphaOff val="0"/>
              </a:schemeClr>
            </a:fillRef>
            <a:effectRef idx="0">
              <a:schemeClr val="accent5">
                <a:alpha val="50000"/>
                <a:hueOff val="-8264916"/>
                <a:satOff val="12367"/>
                <a:lumOff val="-13855"/>
                <a:alphaOff val="0"/>
              </a:schemeClr>
            </a:effectRef>
            <a:fontRef idx="minor">
              <a:schemeClr val="tx1"/>
            </a:fontRef>
          </p:style>
          <p:txBody>
            <a:bodyPr spcFirstLastPara="0" vert="horz" wrap="square" lIns="138045" tIns="320040" rIns="138046" bIns="118209" numCol="1" spcCol="1270" anchor="t" anchorCtr="0">
              <a:noAutofit/>
            </a:bodyPr>
            <a:lstStyle/>
            <a:p>
              <a:pPr algn="ctr" defTabSz="666839">
                <a:lnSpc>
                  <a:spcPct val="90000"/>
                </a:lnSpc>
                <a:spcBef>
                  <a:spcPct val="0"/>
                </a:spcBef>
                <a:spcAft>
                  <a:spcPct val="35000"/>
                </a:spcAft>
              </a:pPr>
              <a:r>
                <a:rPr lang="en-US" sz="1500" dirty="0"/>
                <a:t>SSAE</a:t>
              </a:r>
            </a:p>
          </p:txBody>
        </p:sp>
      </p:grpSp>
      <p:sp>
        <p:nvSpPr>
          <p:cNvPr id="12" name="Oval 11"/>
          <p:cNvSpPr/>
          <p:nvPr/>
        </p:nvSpPr>
        <p:spPr>
          <a:xfrm>
            <a:off x="7087255" y="3429000"/>
            <a:ext cx="1039793" cy="685800"/>
          </a:xfrm>
          <a:prstGeom prst="ellipse">
            <a:avLst/>
          </a:prstGeom>
          <a:gradFill>
            <a:gsLst>
              <a:gs pos="0">
                <a:schemeClr val="accent2">
                  <a:tint val="50000"/>
                  <a:shade val="86000"/>
                  <a:satMod val="140000"/>
                  <a:alpha val="46000"/>
                </a:schemeClr>
              </a:gs>
              <a:gs pos="95000">
                <a:schemeClr val="accent2">
                  <a:tint val="48000"/>
                  <a:satMod val="150000"/>
                </a:schemeClr>
              </a:gs>
              <a:gs pos="100000">
                <a:schemeClr val="accent2">
                  <a:tint val="28000"/>
                  <a:satMod val="160000"/>
                </a:schemeClr>
              </a:gs>
            </a:gsLst>
          </a:gradFill>
        </p:spPr>
        <p:style>
          <a:lnRef idx="1">
            <a:schemeClr val="accent2"/>
          </a:lnRef>
          <a:fillRef idx="2">
            <a:schemeClr val="accent2"/>
          </a:fillRef>
          <a:effectRef idx="1">
            <a:schemeClr val="accent2"/>
          </a:effectRef>
          <a:fontRef idx="minor">
            <a:schemeClr val="dk1"/>
          </a:fontRef>
        </p:style>
        <p:txBody>
          <a:bodyPr lIns="68589" tIns="34295" rIns="68589" bIns="34295" rtlCol="0" anchor="ctr"/>
          <a:lstStyle/>
          <a:p>
            <a:pPr algn="ctr"/>
            <a:r>
              <a:rPr lang="en-US" dirty="0" smtClean="0"/>
              <a:t>PCI</a:t>
            </a:r>
            <a:endParaRPr lang="en-US" dirty="0"/>
          </a:p>
        </p:txBody>
      </p:sp>
    </p:spTree>
    <p:extLst>
      <p:ext uri="{BB962C8B-B14F-4D97-AF65-F5344CB8AC3E}">
        <p14:creationId xmlns:p14="http://schemas.microsoft.com/office/powerpoint/2010/main" val="310970827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94582" y="1085850"/>
            <a:ext cx="3962400" cy="3314700"/>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p>
        </p:txBody>
      </p:sp>
      <p:sp>
        <p:nvSpPr>
          <p:cNvPr id="2" name="Title 1"/>
          <p:cNvSpPr>
            <a:spLocks noGrp="1"/>
          </p:cNvSpPr>
          <p:nvPr>
            <p:ph type="title"/>
          </p:nvPr>
        </p:nvSpPr>
        <p:spPr>
          <a:xfrm>
            <a:off x="528005" y="158574"/>
            <a:ext cx="8229600" cy="641526"/>
          </a:xfrm>
        </p:spPr>
        <p:txBody>
          <a:bodyPr>
            <a:normAutofit/>
          </a:bodyPr>
          <a:lstStyle/>
          <a:p>
            <a:r>
              <a:rPr lang="en-US" dirty="0" smtClean="0"/>
              <a:t>Azure Compliance Approach</a:t>
            </a:r>
            <a:endParaRPr lang="en-US" dirty="0"/>
          </a:p>
        </p:txBody>
      </p:sp>
      <p:grpSp>
        <p:nvGrpSpPr>
          <p:cNvPr id="30" name="Group 29"/>
          <p:cNvGrpSpPr/>
          <p:nvPr/>
        </p:nvGrpSpPr>
        <p:grpSpPr>
          <a:xfrm>
            <a:off x="738107" y="1143000"/>
            <a:ext cx="3323963" cy="2701934"/>
            <a:chOff x="3761439" y="1798466"/>
            <a:chExt cx="2202974" cy="2748016"/>
          </a:xfrm>
        </p:grpSpPr>
        <p:grpSp>
          <p:nvGrpSpPr>
            <p:cNvPr id="13" name="Group 12"/>
            <p:cNvGrpSpPr/>
            <p:nvPr/>
          </p:nvGrpSpPr>
          <p:grpSpPr>
            <a:xfrm>
              <a:off x="3761439" y="1882175"/>
              <a:ext cx="2202974" cy="2664307"/>
              <a:chOff x="3060492" y="2167190"/>
              <a:chExt cx="1791301" cy="2158888"/>
            </a:xfrm>
          </p:grpSpPr>
          <p:sp>
            <p:nvSpPr>
              <p:cNvPr id="7" name="Arc 6"/>
              <p:cNvSpPr/>
              <p:nvPr/>
            </p:nvSpPr>
            <p:spPr>
              <a:xfrm rot="18765256">
                <a:off x="3081311" y="2496063"/>
                <a:ext cx="533400" cy="533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rot="18765256">
                <a:off x="3420093" y="2496064"/>
                <a:ext cx="533400" cy="533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18765256">
                <a:off x="3758875" y="2496065"/>
                <a:ext cx="533400" cy="533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rot="18765256">
                <a:off x="4097657" y="2496066"/>
                <a:ext cx="533400" cy="533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rot="18363499">
                <a:off x="2876699" y="2350983"/>
                <a:ext cx="2158888" cy="1791301"/>
              </a:xfrm>
              <a:prstGeom prst="arc">
                <a:avLst>
                  <a:gd name="adj1" fmla="val 16200000"/>
                  <a:gd name="adj2" fmla="val 77919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7" name="TextBox 26"/>
            <p:cNvSpPr txBox="1"/>
            <p:nvPr/>
          </p:nvSpPr>
          <p:spPr>
            <a:xfrm>
              <a:off x="4269185" y="1798466"/>
              <a:ext cx="946810" cy="438236"/>
            </a:xfrm>
            <a:prstGeom prst="rect">
              <a:avLst/>
            </a:prstGeom>
            <a:noFill/>
          </p:spPr>
          <p:txBody>
            <a:bodyPr wrap="none" rtlCol="0">
              <a:spAutoFit/>
            </a:bodyPr>
            <a:lstStyle/>
            <a:p>
              <a:pPr algn="ctr"/>
              <a:r>
                <a:rPr lang="en-US" sz="1100" dirty="0"/>
                <a:t>Azure – One Service</a:t>
              </a:r>
            </a:p>
            <a:p>
              <a:pPr algn="ctr"/>
              <a:r>
                <a:rPr lang="en-US" sz="1100" dirty="0"/>
                <a:t>Program office</a:t>
              </a:r>
            </a:p>
          </p:txBody>
        </p:sp>
      </p:grpSp>
      <p:sp>
        <p:nvSpPr>
          <p:cNvPr id="32" name="Rectangle 31"/>
          <p:cNvSpPr/>
          <p:nvPr/>
        </p:nvSpPr>
        <p:spPr>
          <a:xfrm>
            <a:off x="708812" y="3521992"/>
            <a:ext cx="609600"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800" dirty="0">
                <a:solidFill>
                  <a:schemeClr val="tx1"/>
                </a:solidFill>
              </a:rPr>
              <a:t>Team 0 </a:t>
            </a:r>
          </a:p>
        </p:txBody>
      </p:sp>
      <p:sp>
        <p:nvSpPr>
          <p:cNvPr id="33" name="Rectangle 32"/>
          <p:cNvSpPr/>
          <p:nvPr/>
        </p:nvSpPr>
        <p:spPr>
          <a:xfrm>
            <a:off x="1453757" y="3521992"/>
            <a:ext cx="609600"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800" dirty="0">
                <a:solidFill>
                  <a:schemeClr val="tx1"/>
                </a:solidFill>
              </a:rPr>
              <a:t>Team 2</a:t>
            </a:r>
          </a:p>
        </p:txBody>
      </p:sp>
      <p:sp>
        <p:nvSpPr>
          <p:cNvPr id="36" name="Rectangle 35"/>
          <p:cNvSpPr/>
          <p:nvPr/>
        </p:nvSpPr>
        <p:spPr>
          <a:xfrm>
            <a:off x="2488898" y="3521992"/>
            <a:ext cx="586038"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800" dirty="0">
                <a:solidFill>
                  <a:schemeClr val="tx1"/>
                </a:solidFill>
              </a:rPr>
              <a:t>Team N</a:t>
            </a:r>
          </a:p>
        </p:txBody>
      </p:sp>
      <p:sp>
        <p:nvSpPr>
          <p:cNvPr id="38" name="TextBox 37"/>
          <p:cNvSpPr txBox="1"/>
          <p:nvPr/>
        </p:nvSpPr>
        <p:spPr>
          <a:xfrm>
            <a:off x="1012143" y="3853441"/>
            <a:ext cx="1741842" cy="484758"/>
          </a:xfrm>
          <a:prstGeom prst="rect">
            <a:avLst/>
          </a:prstGeom>
          <a:noFill/>
        </p:spPr>
        <p:txBody>
          <a:bodyPr wrap="none" lIns="68589" tIns="34295" rIns="68589" bIns="34295" rtlCol="0">
            <a:spAutoFit/>
          </a:bodyPr>
          <a:lstStyle/>
          <a:p>
            <a:r>
              <a:rPr lang="en-US" sz="900" b="1" u="sng" dirty="0"/>
              <a:t>Engineering and Ops Affinity</a:t>
            </a:r>
          </a:p>
          <a:p>
            <a:pPr marL="128605" indent="-128605">
              <a:buFont typeface="Arial" pitchFamily="34" charset="0"/>
              <a:buChar char="•"/>
            </a:pPr>
            <a:r>
              <a:rPr lang="en-US" sz="900" dirty="0"/>
              <a:t>Engineering Requirements</a:t>
            </a:r>
          </a:p>
          <a:p>
            <a:pPr marL="128605" indent="-128605">
              <a:buFont typeface="Arial" pitchFamily="34" charset="0"/>
              <a:buChar char="•"/>
            </a:pPr>
            <a:r>
              <a:rPr lang="en-US" sz="900" dirty="0"/>
              <a:t>Operationally – specific SOPs</a:t>
            </a:r>
          </a:p>
        </p:txBody>
      </p:sp>
      <p:sp>
        <p:nvSpPr>
          <p:cNvPr id="50" name="TextBox 49"/>
          <p:cNvSpPr txBox="1"/>
          <p:nvPr/>
        </p:nvSpPr>
        <p:spPr>
          <a:xfrm>
            <a:off x="3509514" y="3437942"/>
            <a:ext cx="2182864" cy="830997"/>
          </a:xfrm>
          <a:prstGeom prst="rect">
            <a:avLst/>
          </a:prstGeom>
          <a:solidFill>
            <a:schemeClr val="bg1"/>
          </a:solidFill>
          <a:ln w="12700">
            <a:solidFill>
              <a:schemeClr val="tx1"/>
            </a:solidFill>
          </a:ln>
        </p:spPr>
        <p:txBody>
          <a:bodyPr wrap="square" lIns="68589" tIns="34295" rIns="68589" bIns="34295" rtlCol="0">
            <a:spAutoFit/>
          </a:bodyPr>
          <a:lstStyle/>
          <a:p>
            <a:r>
              <a:rPr lang="en-US" sz="800" b="1" u="sng" dirty="0"/>
              <a:t>Cross Microsoft:</a:t>
            </a:r>
          </a:p>
          <a:p>
            <a:pPr marL="128605" indent="-128605">
              <a:buFont typeface="Arial" pitchFamily="34" charset="0"/>
              <a:buChar char="•"/>
            </a:pPr>
            <a:r>
              <a:rPr lang="en-US" sz="800" dirty="0"/>
              <a:t>Dependency Relationships on multiple dimensions  e.g. GFS, O365</a:t>
            </a:r>
          </a:p>
          <a:p>
            <a:pPr marL="128605" indent="-128605">
              <a:buFont typeface="Arial" pitchFamily="34" charset="0"/>
              <a:buChar char="•"/>
            </a:pPr>
            <a:r>
              <a:rPr lang="en-US" sz="800" dirty="0"/>
              <a:t>Share knowledge and tools</a:t>
            </a:r>
          </a:p>
          <a:p>
            <a:pPr marL="128605" indent="-128605">
              <a:buFont typeface="Arial" pitchFamily="34" charset="0"/>
              <a:buChar char="•"/>
            </a:pPr>
            <a:r>
              <a:rPr lang="en-US" sz="800" dirty="0"/>
              <a:t>Cross dependencies</a:t>
            </a:r>
          </a:p>
          <a:p>
            <a:pPr marL="128605" indent="-128605">
              <a:buFont typeface="Arial" pitchFamily="34" charset="0"/>
              <a:buChar char="•"/>
            </a:pPr>
            <a:r>
              <a:rPr lang="en-US" sz="800" dirty="0"/>
              <a:t>V-teams and SLAs needed</a:t>
            </a:r>
          </a:p>
        </p:txBody>
      </p:sp>
      <p:sp>
        <p:nvSpPr>
          <p:cNvPr id="6" name="Rounded Rectangle 5"/>
          <p:cNvSpPr/>
          <p:nvPr/>
        </p:nvSpPr>
        <p:spPr>
          <a:xfrm>
            <a:off x="821559" y="1785627"/>
            <a:ext cx="2700282" cy="126714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p>
        </p:txBody>
      </p:sp>
      <p:cxnSp>
        <p:nvCxnSpPr>
          <p:cNvPr id="12" name="Straight Connector 11"/>
          <p:cNvCxnSpPr/>
          <p:nvPr/>
        </p:nvCxnSpPr>
        <p:spPr>
          <a:xfrm flipV="1">
            <a:off x="1133265" y="3167639"/>
            <a:ext cx="597101"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619497" y="3167641"/>
            <a:ext cx="415669" cy="307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2323699" y="3167639"/>
            <a:ext cx="466814"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13448" y="1851705"/>
            <a:ext cx="2608393" cy="1177255"/>
          </a:xfrm>
          <a:prstGeom prst="rect">
            <a:avLst/>
          </a:prstGeom>
          <a:noFill/>
        </p:spPr>
        <p:txBody>
          <a:bodyPr wrap="square" lIns="68589" tIns="34295" rIns="68589" bIns="34295" rtlCol="0">
            <a:spAutoFit/>
          </a:bodyPr>
          <a:lstStyle/>
          <a:p>
            <a:pPr marL="128605" indent="-128605">
              <a:buFont typeface="Arial" pitchFamily="34" charset="0"/>
              <a:buChar char="•"/>
            </a:pPr>
            <a:r>
              <a:rPr lang="en-US" sz="900" dirty="0"/>
              <a:t>Scenario definition</a:t>
            </a:r>
          </a:p>
          <a:p>
            <a:pPr marL="128605" indent="-128605">
              <a:buFont typeface="Arial" pitchFamily="34" charset="0"/>
              <a:buChar char="•"/>
            </a:pPr>
            <a:r>
              <a:rPr lang="en-US" sz="900" dirty="0"/>
              <a:t>Tools </a:t>
            </a:r>
            <a:r>
              <a:rPr lang="en-US" sz="900" dirty="0" smtClean="0"/>
              <a:t>and </a:t>
            </a:r>
            <a:r>
              <a:rPr lang="en-US" sz="900" dirty="0"/>
              <a:t>automation</a:t>
            </a:r>
          </a:p>
          <a:p>
            <a:pPr marL="128605" indent="-128605">
              <a:buFont typeface="Arial" pitchFamily="34" charset="0"/>
              <a:buChar char="•"/>
            </a:pPr>
            <a:r>
              <a:rPr lang="en-US" sz="900" dirty="0"/>
              <a:t>Taxonomy, Policies, Standards, SOPs</a:t>
            </a:r>
          </a:p>
          <a:p>
            <a:pPr marL="128605" indent="-128605">
              <a:buFont typeface="Arial" pitchFamily="34" charset="0"/>
              <a:buChar char="•"/>
            </a:pPr>
            <a:r>
              <a:rPr lang="en-US" sz="900" dirty="0"/>
              <a:t>Templates, Guidance, SDK</a:t>
            </a:r>
          </a:p>
          <a:p>
            <a:pPr marL="128605" indent="-128605">
              <a:buFont typeface="Arial" pitchFamily="34" charset="0"/>
              <a:buChar char="•"/>
            </a:pPr>
            <a:r>
              <a:rPr lang="en-US" sz="900" dirty="0"/>
              <a:t>Common engineering  requirements</a:t>
            </a:r>
          </a:p>
          <a:p>
            <a:pPr marL="128605" indent="-128605">
              <a:buFont typeface="Arial" pitchFamily="34" charset="0"/>
              <a:buChar char="•"/>
            </a:pPr>
            <a:r>
              <a:rPr lang="en-US" sz="900" dirty="0"/>
              <a:t>Audit Management and continuous monitoring </a:t>
            </a:r>
          </a:p>
          <a:p>
            <a:pPr marL="128605" indent="-128605">
              <a:buFont typeface="Arial" pitchFamily="34" charset="0"/>
              <a:buChar char="•"/>
            </a:pPr>
            <a:r>
              <a:rPr lang="en-US" sz="900" dirty="0"/>
              <a:t>Cost and efficiency </a:t>
            </a:r>
            <a:r>
              <a:rPr lang="en-US" sz="900" dirty="0" smtClean="0"/>
              <a:t>management</a:t>
            </a:r>
            <a:endParaRPr lang="en-US" sz="900" dirty="0"/>
          </a:p>
        </p:txBody>
      </p:sp>
      <p:cxnSp>
        <p:nvCxnSpPr>
          <p:cNvPr id="15" name="Straight Arrow Connector 14"/>
          <p:cNvCxnSpPr>
            <a:stCxn id="6" idx="3"/>
            <a:endCxn id="50" idx="0"/>
          </p:cNvCxnSpPr>
          <p:nvPr/>
        </p:nvCxnSpPr>
        <p:spPr>
          <a:xfrm>
            <a:off x="3521841" y="2419198"/>
            <a:ext cx="1079105" cy="1018743"/>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57824" y="1374489"/>
            <a:ext cx="4115872" cy="2608416"/>
          </a:xfrm>
          <a:prstGeom prst="rect">
            <a:avLst/>
          </a:prstGeom>
          <a:noFill/>
        </p:spPr>
        <p:txBody>
          <a:bodyPr wrap="square" lIns="68589" tIns="34295" rIns="68589" bIns="34295" rtlCol="0">
            <a:spAutoFit/>
          </a:bodyPr>
          <a:lstStyle/>
          <a:p>
            <a:pPr marL="257209" indent="-257209">
              <a:buFont typeface="Arial" pitchFamily="34" charset="0"/>
              <a:buChar char="•"/>
            </a:pPr>
            <a:r>
              <a:rPr lang="en-US" sz="1500" dirty="0"/>
              <a:t>Be excellent first – if you </a:t>
            </a:r>
            <a:r>
              <a:rPr lang="en-US" sz="1500" dirty="0" smtClean="0"/>
              <a:t>have an </a:t>
            </a:r>
            <a:r>
              <a:rPr lang="en-US" sz="1500" dirty="0"/>
              <a:t>issue, fix it; document</a:t>
            </a:r>
          </a:p>
          <a:p>
            <a:pPr marL="257209" indent="-257209">
              <a:buFont typeface="Arial" pitchFamily="34" charset="0"/>
              <a:buChar char="•"/>
            </a:pPr>
            <a:r>
              <a:rPr lang="en-US" sz="1500" dirty="0"/>
              <a:t>Excellence implies engineering and automation</a:t>
            </a:r>
          </a:p>
          <a:p>
            <a:pPr marL="257209" indent="-257209">
              <a:buFont typeface="Arial" pitchFamily="34" charset="0"/>
              <a:buChar char="•"/>
            </a:pPr>
            <a:r>
              <a:rPr lang="en-US" sz="1500" dirty="0"/>
              <a:t>A single, well defined governance model</a:t>
            </a:r>
          </a:p>
          <a:p>
            <a:pPr marL="257209" indent="-257209">
              <a:buFont typeface="Arial" pitchFamily="34" charset="0"/>
              <a:buChar char="•"/>
            </a:pPr>
            <a:r>
              <a:rPr lang="en-US" sz="1500" dirty="0"/>
              <a:t>Complete scenarios</a:t>
            </a:r>
            <a:endParaRPr lang="en-US" sz="1400" dirty="0"/>
          </a:p>
          <a:p>
            <a:pPr marL="257209" indent="-257209">
              <a:buFont typeface="Arial" pitchFamily="34" charset="0"/>
              <a:buChar char="•"/>
            </a:pPr>
            <a:r>
              <a:rPr lang="en-US" sz="1500" dirty="0"/>
              <a:t>Repeatable and efficient</a:t>
            </a:r>
          </a:p>
          <a:p>
            <a:pPr marL="257209" indent="-257209">
              <a:buFont typeface="Arial" pitchFamily="34" charset="0"/>
              <a:buChar char="•"/>
            </a:pPr>
            <a:r>
              <a:rPr lang="en-US" sz="1500" dirty="0"/>
              <a:t>Continuous improvement on all axes</a:t>
            </a:r>
          </a:p>
          <a:p>
            <a:pPr marL="257209" indent="-257209">
              <a:buFont typeface="Arial" pitchFamily="34" charset="0"/>
              <a:buChar char="•"/>
            </a:pPr>
            <a:r>
              <a:rPr lang="en-US" sz="1500" dirty="0"/>
              <a:t>Comprehensive and driven by customer need</a:t>
            </a:r>
          </a:p>
          <a:p>
            <a:pPr marL="257209" indent="-257209">
              <a:buFont typeface="Arial" pitchFamily="34" charset="0"/>
              <a:buChar char="•"/>
            </a:pPr>
            <a:endParaRPr lang="en-US" sz="1500" dirty="0"/>
          </a:p>
        </p:txBody>
      </p:sp>
      <p:sp>
        <p:nvSpPr>
          <p:cNvPr id="17" name="TextBox 16"/>
          <p:cNvSpPr txBox="1"/>
          <p:nvPr/>
        </p:nvSpPr>
        <p:spPr>
          <a:xfrm>
            <a:off x="5600968" y="995926"/>
            <a:ext cx="1847768" cy="346259"/>
          </a:xfrm>
          <a:prstGeom prst="rect">
            <a:avLst/>
          </a:prstGeom>
          <a:noFill/>
        </p:spPr>
        <p:txBody>
          <a:bodyPr wrap="none" lIns="68589" tIns="34295" rIns="68589" bIns="34295" rtlCol="0">
            <a:spAutoFit/>
          </a:bodyPr>
          <a:lstStyle/>
          <a:p>
            <a:r>
              <a:rPr lang="en-US" u="sng" dirty="0" smtClean="0"/>
              <a:t>Some Key Tenets</a:t>
            </a:r>
            <a:endParaRPr lang="en-US" u="sng" dirty="0"/>
          </a:p>
        </p:txBody>
      </p:sp>
    </p:spTree>
    <p:extLst>
      <p:ext uri="{BB962C8B-B14F-4D97-AF65-F5344CB8AC3E}">
        <p14:creationId xmlns:p14="http://schemas.microsoft.com/office/powerpoint/2010/main" val="36157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462" y="832918"/>
            <a:ext cx="5503076" cy="4310581"/>
          </a:xfrm>
          <a:prstGeom prst="rect">
            <a:avLst/>
          </a:prstGeom>
        </p:spPr>
      </p:pic>
      <p:sp>
        <p:nvSpPr>
          <p:cNvPr id="6" name="TextBox 5"/>
          <p:cNvSpPr txBox="1"/>
          <p:nvPr/>
        </p:nvSpPr>
        <p:spPr>
          <a:xfrm>
            <a:off x="1820462" y="217283"/>
            <a:ext cx="7451002"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WA CORE ISO 27001 Certified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78177887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 Compliance</a:t>
            </a:r>
            <a:endParaRPr lang="en-US" dirty="0"/>
          </a:p>
        </p:txBody>
      </p:sp>
      <p:sp>
        <p:nvSpPr>
          <p:cNvPr id="3" name="TextBox 2"/>
          <p:cNvSpPr txBox="1"/>
          <p:nvPr/>
        </p:nvSpPr>
        <p:spPr>
          <a:xfrm>
            <a:off x="939263" y="801856"/>
            <a:ext cx="6965322" cy="4154984"/>
          </a:xfrm>
          <a:prstGeom prst="rect">
            <a:avLst/>
          </a:prstGeom>
          <a:noFill/>
        </p:spPr>
        <p:txBody>
          <a:bodyPr wrap="square" lIns="0" tIns="0" rIns="0" bIns="0" rtlCol="0">
            <a:spAutoFit/>
          </a:bodyPr>
          <a:lstStyle/>
          <a:p>
            <a:r>
              <a:rPr lang="en-US" dirty="0" smtClean="0">
                <a:gradFill>
                  <a:gsLst>
                    <a:gs pos="0">
                      <a:schemeClr val="tx1"/>
                    </a:gs>
                    <a:gs pos="86000">
                      <a:schemeClr val="tx1"/>
                    </a:gs>
                  </a:gsLst>
                  <a:lin ang="5400000" scaled="0"/>
                </a:gradFill>
              </a:rPr>
              <a:t>Core Platform ISO 27001 Certified</a:t>
            </a:r>
          </a:p>
          <a:p>
            <a:pPr marL="713023" lvl="1" indent="-257209">
              <a:buFont typeface="Arial" pitchFamily="34" charset="0"/>
              <a:buChar char="•"/>
            </a:pPr>
            <a:r>
              <a:rPr lang="en-US" dirty="0" smtClean="0">
                <a:gradFill>
                  <a:gsLst>
                    <a:gs pos="0">
                      <a:schemeClr val="tx1"/>
                    </a:gs>
                    <a:gs pos="86000">
                      <a:schemeClr val="tx1"/>
                    </a:gs>
                  </a:gsLst>
                  <a:lin ang="5400000" scaled="0"/>
                </a:gradFill>
              </a:rPr>
              <a:t>Services Scope</a:t>
            </a:r>
          </a:p>
          <a:p>
            <a:pPr marL="1168835" lvl="2" indent="-257209">
              <a:buFont typeface="Arial" pitchFamily="34" charset="0"/>
              <a:buChar char="•"/>
            </a:pPr>
            <a:r>
              <a:rPr lang="en-US" dirty="0" smtClean="0">
                <a:gradFill>
                  <a:gsLst>
                    <a:gs pos="0">
                      <a:schemeClr val="tx1"/>
                    </a:gs>
                    <a:gs pos="86000">
                      <a:schemeClr val="tx1"/>
                    </a:gs>
                  </a:gsLst>
                  <a:lin ang="5400000" scaled="0"/>
                </a:gradFill>
              </a:rPr>
              <a:t>Compute </a:t>
            </a:r>
          </a:p>
          <a:p>
            <a:pPr marL="1168835" lvl="2" indent="-257209">
              <a:buFont typeface="Arial" pitchFamily="34" charset="0"/>
              <a:buChar char="•"/>
            </a:pPr>
            <a:r>
              <a:rPr lang="en-US" dirty="0" smtClean="0">
                <a:gradFill>
                  <a:gsLst>
                    <a:gs pos="0">
                      <a:schemeClr val="tx1"/>
                    </a:gs>
                    <a:gs pos="86000">
                      <a:schemeClr val="tx1"/>
                    </a:gs>
                  </a:gsLst>
                  <a:lin ang="5400000" scaled="0"/>
                </a:gradFill>
              </a:rPr>
              <a:t>Storage (</a:t>
            </a:r>
            <a:r>
              <a:rPr lang="en-US" dirty="0" err="1" smtClean="0">
                <a:gradFill>
                  <a:gsLst>
                    <a:gs pos="0">
                      <a:schemeClr val="tx1"/>
                    </a:gs>
                    <a:gs pos="86000">
                      <a:schemeClr val="tx1"/>
                    </a:gs>
                  </a:gsLst>
                  <a:lin ang="5400000" scaled="0"/>
                </a:gradFill>
              </a:rPr>
              <a:t>XStore</a:t>
            </a:r>
            <a:r>
              <a:rPr lang="en-US" dirty="0" smtClean="0">
                <a:gradFill>
                  <a:gsLst>
                    <a:gs pos="0">
                      <a:schemeClr val="tx1"/>
                    </a:gs>
                    <a:gs pos="86000">
                      <a:schemeClr val="tx1"/>
                    </a:gs>
                  </a:gsLst>
                  <a:lin ang="5400000" scaled="0"/>
                </a:gradFill>
              </a:rPr>
              <a:t>)</a:t>
            </a:r>
          </a:p>
          <a:p>
            <a:pPr marL="1168835" lvl="2" indent="-257209">
              <a:buFont typeface="Arial" pitchFamily="34" charset="0"/>
              <a:buChar char="•"/>
            </a:pPr>
            <a:r>
              <a:rPr lang="en-US" dirty="0" smtClean="0">
                <a:gradFill>
                  <a:gsLst>
                    <a:gs pos="0">
                      <a:schemeClr val="tx1"/>
                    </a:gs>
                    <a:gs pos="86000">
                      <a:schemeClr val="tx1"/>
                    </a:gs>
                  </a:gsLst>
                  <a:lin ang="5400000" scaled="0"/>
                </a:gradFill>
              </a:rPr>
              <a:t>Virtual Network </a:t>
            </a:r>
          </a:p>
          <a:p>
            <a:pPr marL="711635" lvl="1" indent="-257209">
              <a:buFont typeface="Arial" pitchFamily="34" charset="0"/>
              <a:buChar char="•"/>
            </a:pPr>
            <a:r>
              <a:rPr lang="en-US" dirty="0" smtClean="0">
                <a:gradFill>
                  <a:gsLst>
                    <a:gs pos="0">
                      <a:schemeClr val="tx1"/>
                    </a:gs>
                    <a:gs pos="86000">
                      <a:schemeClr val="tx1"/>
                    </a:gs>
                  </a:gsLst>
                  <a:lin ang="5400000" scaled="0"/>
                </a:gradFill>
              </a:rPr>
              <a:t>What it means</a:t>
            </a:r>
          </a:p>
          <a:p>
            <a:pPr marL="1168835" lvl="2" indent="-257209">
              <a:buFont typeface="Arial" pitchFamily="34" charset="0"/>
              <a:buChar char="•"/>
            </a:pPr>
            <a:r>
              <a:rPr lang="en-US" dirty="0" smtClean="0">
                <a:gradFill>
                  <a:gsLst>
                    <a:gs pos="0">
                      <a:schemeClr val="tx1"/>
                    </a:gs>
                    <a:gs pos="86000">
                      <a:schemeClr val="tx1"/>
                    </a:gs>
                  </a:gsLst>
                  <a:lin ang="5400000" scaled="0"/>
                </a:gradFill>
              </a:rPr>
              <a:t>133 requirements</a:t>
            </a:r>
          </a:p>
          <a:p>
            <a:pPr marL="1168835" lvl="2" indent="-257209">
              <a:buFont typeface="Arial" pitchFamily="34" charset="0"/>
              <a:buChar char="•"/>
            </a:pPr>
            <a:r>
              <a:rPr lang="en-US" dirty="0" smtClean="0">
                <a:gradFill>
                  <a:gsLst>
                    <a:gs pos="0">
                      <a:schemeClr val="tx1"/>
                    </a:gs>
                    <a:gs pos="86000">
                      <a:schemeClr val="tx1"/>
                    </a:gs>
                  </a:gsLst>
                  <a:lin ang="5400000" scaled="0"/>
                </a:gradFill>
              </a:rPr>
              <a:t>Confidentiality</a:t>
            </a:r>
          </a:p>
          <a:p>
            <a:pPr marL="1168835" lvl="2" indent="-257209">
              <a:buFont typeface="Arial" pitchFamily="34" charset="0"/>
              <a:buChar char="•"/>
            </a:pPr>
            <a:r>
              <a:rPr lang="en-US" dirty="0" smtClean="0">
                <a:gradFill>
                  <a:gsLst>
                    <a:gs pos="0">
                      <a:schemeClr val="tx1"/>
                    </a:gs>
                    <a:gs pos="86000">
                      <a:schemeClr val="tx1"/>
                    </a:gs>
                  </a:gsLst>
                  <a:lin ang="5400000" scaled="0"/>
                </a:gradFill>
              </a:rPr>
              <a:t>Integrity</a:t>
            </a:r>
          </a:p>
          <a:p>
            <a:pPr marL="1168835" lvl="2" indent="-257209">
              <a:buFont typeface="Arial" pitchFamily="34" charset="0"/>
              <a:buChar char="•"/>
            </a:pPr>
            <a:r>
              <a:rPr lang="en-US" dirty="0" smtClean="0">
                <a:gradFill>
                  <a:gsLst>
                    <a:gs pos="0">
                      <a:schemeClr val="tx1"/>
                    </a:gs>
                    <a:gs pos="86000">
                      <a:schemeClr val="tx1"/>
                    </a:gs>
                  </a:gsLst>
                  <a:lin ang="5400000" scaled="0"/>
                </a:gradFill>
              </a:rPr>
              <a:t>Availability</a:t>
            </a:r>
          </a:p>
          <a:p>
            <a:pPr marL="1168835" lvl="2" indent="-257209">
              <a:buFont typeface="Arial" pitchFamily="34" charset="0"/>
              <a:buChar char="•"/>
            </a:pPr>
            <a:r>
              <a:rPr lang="en-US" dirty="0">
                <a:gradFill>
                  <a:gsLst>
                    <a:gs pos="0">
                      <a:schemeClr val="tx1"/>
                    </a:gs>
                    <a:gs pos="86000">
                      <a:schemeClr val="tx1"/>
                    </a:gs>
                  </a:gsLst>
                  <a:lin ang="5400000" scaled="0"/>
                </a:gradFill>
              </a:rPr>
              <a:t>Independent third party audit </a:t>
            </a:r>
            <a:r>
              <a:rPr lang="en-US" dirty="0" smtClean="0">
                <a:gradFill>
                  <a:gsLst>
                    <a:gs pos="0">
                      <a:schemeClr val="tx1"/>
                    </a:gs>
                    <a:gs pos="86000">
                      <a:schemeClr val="tx1"/>
                    </a:gs>
                  </a:gsLst>
                  <a:lin ang="5400000" scaled="0"/>
                </a:gradFill>
              </a:rPr>
              <a:t>and verification</a:t>
            </a:r>
            <a:endParaRPr lang="en-US" dirty="0">
              <a:gradFill>
                <a:gsLst>
                  <a:gs pos="0">
                    <a:schemeClr val="tx1"/>
                  </a:gs>
                  <a:gs pos="86000">
                    <a:schemeClr val="tx1"/>
                  </a:gs>
                </a:gsLst>
                <a:lin ang="5400000" scaled="0"/>
              </a:gradFill>
            </a:endParaRPr>
          </a:p>
          <a:p>
            <a:pPr marL="713023" lvl="1" indent="-257209">
              <a:buFont typeface="Arial" pitchFamily="34" charset="0"/>
              <a:buChar char="•"/>
            </a:pPr>
            <a:endParaRPr lang="en-US" dirty="0" smtClean="0">
              <a:gradFill>
                <a:gsLst>
                  <a:gs pos="0">
                    <a:schemeClr val="tx1"/>
                  </a:gs>
                  <a:gs pos="86000">
                    <a:schemeClr val="tx1"/>
                  </a:gs>
                </a:gsLst>
                <a:lin ang="5400000" scaled="0"/>
              </a:gradFill>
            </a:endParaRPr>
          </a:p>
          <a:p>
            <a:r>
              <a:rPr lang="en-US" dirty="0" smtClean="0">
                <a:gradFill>
                  <a:gsLst>
                    <a:gs pos="0">
                      <a:schemeClr val="tx1"/>
                    </a:gs>
                    <a:gs pos="86000">
                      <a:schemeClr val="tx1"/>
                    </a:gs>
                  </a:gsLst>
                  <a:lin ang="5400000" scaled="0"/>
                </a:gradFill>
              </a:rPr>
              <a:t>SSAE 16 (SOC 1) Type II – Same services in scope as ISO</a:t>
            </a:r>
          </a:p>
          <a:p>
            <a:pPr marL="713023" lvl="1" indent="-257209">
              <a:buFont typeface="Arial" pitchFamily="34" charset="0"/>
              <a:buChar char="•"/>
            </a:pPr>
            <a:r>
              <a:rPr lang="en-US" dirty="0">
                <a:gradFill>
                  <a:gsLst>
                    <a:gs pos="0">
                      <a:schemeClr val="tx1"/>
                    </a:gs>
                    <a:gs pos="86000">
                      <a:schemeClr val="tx1"/>
                    </a:gs>
                  </a:gsLst>
                  <a:lin ang="5400000" scaled="0"/>
                </a:gradFill>
              </a:rPr>
              <a:t>Controls tested over a period of time</a:t>
            </a:r>
          </a:p>
          <a:p>
            <a:endParaRPr lang="en-US"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43923651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1008" y="1717999"/>
            <a:ext cx="8022140" cy="1033983"/>
          </a:xfrm>
        </p:spPr>
        <p:txBody>
          <a:bodyPr/>
          <a:lstStyle/>
          <a:p>
            <a:pPr algn="ctr"/>
            <a:r>
              <a:rPr lang="en-US" dirty="0" smtClean="0"/>
              <a:t>Customer Applications</a:t>
            </a:r>
            <a:endParaRPr lang="en-US" dirty="0"/>
          </a:p>
        </p:txBody>
      </p:sp>
    </p:spTree>
    <p:extLst>
      <p:ext uri="{BB962C8B-B14F-4D97-AF65-F5344CB8AC3E}">
        <p14:creationId xmlns:p14="http://schemas.microsoft.com/office/powerpoint/2010/main" val="116911714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450"/>
            <a:ext cx="8382000" cy="1135696"/>
          </a:xfrm>
        </p:spPr>
        <p:txBody>
          <a:bodyPr/>
          <a:lstStyle/>
          <a:p>
            <a:pPr algn="ctr"/>
            <a:r>
              <a:rPr lang="en-US" dirty="0" smtClean="0"/>
              <a:t>Threats Windows Azure Customer Still Must Worry About</a:t>
            </a:r>
            <a:endParaRPr lang="en-US" dirty="0"/>
          </a:p>
        </p:txBody>
      </p:sp>
      <p:sp>
        <p:nvSpPr>
          <p:cNvPr id="4" name="Rectangle 3"/>
          <p:cNvSpPr/>
          <p:nvPr/>
        </p:nvSpPr>
        <p:spPr>
          <a:xfrm>
            <a:off x="2667000" y="2523351"/>
            <a:ext cx="3352800" cy="1428750"/>
          </a:xfrm>
          <a:prstGeom prst="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19400" y="2694801"/>
            <a:ext cx="3048000" cy="523220"/>
          </a:xfrm>
          <a:prstGeom prst="rect">
            <a:avLst/>
          </a:prstGeom>
          <a:noFill/>
        </p:spPr>
        <p:txBody>
          <a:bodyPr wrap="square" rtlCol="0">
            <a:spAutoFit/>
          </a:bodyPr>
          <a:lstStyle/>
          <a:p>
            <a:pPr algn="ctr"/>
            <a:r>
              <a:rPr lang="en-US" sz="2800" b="1" dirty="0" smtClean="0">
                <a:solidFill>
                  <a:srgbClr val="C00000"/>
                </a:solidFill>
                <a:latin typeface="+mj-lt"/>
              </a:rPr>
              <a:t>Windows Azure</a:t>
            </a:r>
            <a:endParaRPr lang="en-US" sz="2800" b="1" dirty="0">
              <a:solidFill>
                <a:srgbClr val="C00000"/>
              </a:solidFill>
            </a:endParaRPr>
          </a:p>
        </p:txBody>
      </p:sp>
      <p:sp>
        <p:nvSpPr>
          <p:cNvPr id="6" name="TextBox 5"/>
          <p:cNvSpPr txBox="1"/>
          <p:nvPr/>
        </p:nvSpPr>
        <p:spPr>
          <a:xfrm>
            <a:off x="2895600" y="3323451"/>
            <a:ext cx="2819400" cy="369332"/>
          </a:xfrm>
          <a:prstGeom prst="rect">
            <a:avLst/>
          </a:prstGeom>
          <a:solidFill>
            <a:srgbClr val="FF0000"/>
          </a:solidFill>
          <a:ln w="38100">
            <a:solidFill>
              <a:schemeClr val="bg1"/>
            </a:solidFill>
          </a:ln>
        </p:spPr>
        <p:txBody>
          <a:bodyPr wrap="square" rtlCol="0">
            <a:spAutoFit/>
          </a:bodyPr>
          <a:lstStyle/>
          <a:p>
            <a:pPr algn="ctr"/>
            <a:r>
              <a:rPr lang="en-US" b="1" dirty="0" smtClean="0">
                <a:latin typeface="+mj-lt"/>
              </a:rPr>
              <a:t>Customer Tenant</a:t>
            </a:r>
            <a:endParaRPr lang="en-US" b="1" dirty="0">
              <a:latin typeface="+mj-lt"/>
            </a:endParaRPr>
          </a:p>
        </p:txBody>
      </p:sp>
      <p:sp>
        <p:nvSpPr>
          <p:cNvPr id="8" name="TextBox 7"/>
          <p:cNvSpPr txBox="1"/>
          <p:nvPr/>
        </p:nvSpPr>
        <p:spPr>
          <a:xfrm>
            <a:off x="533400" y="1837551"/>
            <a:ext cx="2438400" cy="369332"/>
          </a:xfrm>
          <a:prstGeom prst="rect">
            <a:avLst/>
          </a:prstGeom>
          <a:noFill/>
        </p:spPr>
        <p:txBody>
          <a:bodyPr wrap="square" rtlCol="0">
            <a:spAutoFit/>
          </a:bodyPr>
          <a:lstStyle/>
          <a:p>
            <a:pPr algn="ctr"/>
            <a:r>
              <a:rPr lang="en-US" b="1" dirty="0" smtClean="0">
                <a:latin typeface="+mj-lt"/>
              </a:rPr>
              <a:t>Customer Admin</a:t>
            </a:r>
          </a:p>
        </p:txBody>
      </p:sp>
      <p:sp>
        <p:nvSpPr>
          <p:cNvPr id="9" name="TextBox 8"/>
          <p:cNvSpPr txBox="1"/>
          <p:nvPr/>
        </p:nvSpPr>
        <p:spPr>
          <a:xfrm>
            <a:off x="6172200" y="1780401"/>
            <a:ext cx="990600" cy="369332"/>
          </a:xfrm>
          <a:prstGeom prst="rect">
            <a:avLst/>
          </a:prstGeom>
          <a:noFill/>
        </p:spPr>
        <p:txBody>
          <a:bodyPr wrap="square" rtlCol="0">
            <a:spAutoFit/>
          </a:bodyPr>
          <a:lstStyle/>
          <a:p>
            <a:r>
              <a:rPr lang="en-US" b="1" dirty="0" smtClean="0">
                <a:latin typeface="+mj-lt"/>
              </a:rPr>
              <a:t>Users</a:t>
            </a:r>
            <a:endParaRPr lang="en-US" b="1" dirty="0">
              <a:latin typeface="+mj-lt"/>
            </a:endParaRPr>
          </a:p>
        </p:txBody>
      </p:sp>
      <p:cxnSp>
        <p:nvCxnSpPr>
          <p:cNvPr id="10" name="Straight Arrow Connector 9"/>
          <p:cNvCxnSpPr/>
          <p:nvPr/>
        </p:nvCxnSpPr>
        <p:spPr>
          <a:xfrm>
            <a:off x="1752600" y="2123301"/>
            <a:ext cx="914400" cy="685800"/>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019800" y="2057400"/>
            <a:ext cx="457200" cy="751701"/>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715000" y="2809101"/>
            <a:ext cx="304800" cy="514350"/>
          </a:xfrm>
          <a:prstGeom prst="straightConnector1">
            <a:avLst/>
          </a:prstGeom>
          <a:ln w="444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667000" y="2809101"/>
            <a:ext cx="685800" cy="505599"/>
          </a:xfrm>
          <a:prstGeom prst="straightConnector1">
            <a:avLst/>
          </a:prstGeom>
          <a:ln w="444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06641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Attacks on a Customer’s Tenant</a:t>
            </a:r>
            <a:endParaRPr lang="en-US" dirty="0"/>
          </a:p>
        </p:txBody>
      </p:sp>
      <p:sp>
        <p:nvSpPr>
          <p:cNvPr id="3" name="Content Placeholder 2"/>
          <p:cNvSpPr>
            <a:spLocks noGrp="1"/>
          </p:cNvSpPr>
          <p:nvPr>
            <p:ph idx="1"/>
          </p:nvPr>
        </p:nvSpPr>
        <p:spPr>
          <a:xfrm>
            <a:off x="381000" y="1085849"/>
            <a:ext cx="8382000" cy="4099584"/>
          </a:xfrm>
        </p:spPr>
        <p:txBody>
          <a:bodyPr/>
          <a:lstStyle/>
          <a:p>
            <a:r>
              <a:rPr lang="en-US" dirty="0" smtClean="0"/>
              <a:t>A tenant is much like an </a:t>
            </a:r>
            <a:r>
              <a:rPr lang="en-US" dirty="0"/>
              <a:t>application deployed on-premises </a:t>
            </a:r>
            <a:r>
              <a:rPr lang="en-US" dirty="0" smtClean="0"/>
              <a:t>. If there are bugs in its code, it can be compromised over the network</a:t>
            </a:r>
          </a:p>
          <a:p>
            <a:r>
              <a:rPr lang="en-US" dirty="0" smtClean="0"/>
              <a:t>Must mitigate vulnerabilities in the applications such as Cross Site Scripting, Buffer Overflow etc.</a:t>
            </a:r>
          </a:p>
          <a:p>
            <a:r>
              <a:rPr lang="en-US" dirty="0" smtClean="0"/>
              <a:t>Conduct Penetration tests on Applications</a:t>
            </a:r>
          </a:p>
          <a:p>
            <a:r>
              <a:rPr lang="en-US" dirty="0" smtClean="0"/>
              <a:t>Must harden the </a:t>
            </a:r>
            <a:r>
              <a:rPr lang="en-US" dirty="0" err="1" smtClean="0"/>
              <a:t>IaaS</a:t>
            </a:r>
            <a:r>
              <a:rPr lang="en-US" dirty="0" smtClean="0"/>
              <a:t> VMs</a:t>
            </a:r>
          </a:p>
          <a:p>
            <a:endParaRPr lang="en-US" dirty="0"/>
          </a:p>
          <a:p>
            <a:r>
              <a:rPr lang="en-US" dirty="0" smtClean="0"/>
              <a:t>Resource: </a:t>
            </a:r>
            <a:r>
              <a:rPr lang="en-US" dirty="0" smtClean="0">
                <a:hlinkClick r:id="rId2"/>
              </a:rPr>
              <a:t>Security Best Practices for Developing Windows Azure Applications</a:t>
            </a:r>
            <a:endParaRPr lang="en-US" dirty="0" smtClean="0"/>
          </a:p>
          <a:p>
            <a:endParaRPr lang="en-US" dirty="0" smtClean="0"/>
          </a:p>
        </p:txBody>
      </p:sp>
      <p:sp>
        <p:nvSpPr>
          <p:cNvPr id="5" name="Rectangle 4"/>
          <p:cNvSpPr/>
          <p:nvPr/>
        </p:nvSpPr>
        <p:spPr>
          <a:xfrm>
            <a:off x="6878732" y="3335900"/>
            <a:ext cx="1420625" cy="605379"/>
          </a:xfrm>
          <a:prstGeom prst="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6" name="TextBox 5"/>
          <p:cNvSpPr txBox="1"/>
          <p:nvPr/>
        </p:nvSpPr>
        <p:spPr>
          <a:xfrm>
            <a:off x="6975592" y="3150058"/>
            <a:ext cx="1033182" cy="166271"/>
          </a:xfrm>
          <a:prstGeom prst="rect">
            <a:avLst/>
          </a:prstGeom>
          <a:noFill/>
        </p:spPr>
        <p:txBody>
          <a:bodyPr wrap="square" rtlCol="0">
            <a:normAutofit fontScale="25000" lnSpcReduction="20000"/>
          </a:bodyPr>
          <a:lstStyle/>
          <a:p>
            <a:pPr algn="ctr"/>
            <a:r>
              <a:rPr lang="en-US" sz="2800" b="1" dirty="0" smtClean="0">
                <a:solidFill>
                  <a:srgbClr val="C00000"/>
                </a:solidFill>
                <a:latin typeface="+mj-lt"/>
              </a:rPr>
              <a:t>Windows Azure</a:t>
            </a:r>
            <a:endParaRPr lang="en-US" sz="2800" b="1" dirty="0">
              <a:solidFill>
                <a:srgbClr val="C00000"/>
              </a:solidFill>
            </a:endParaRPr>
          </a:p>
        </p:txBody>
      </p:sp>
      <p:sp>
        <p:nvSpPr>
          <p:cNvPr id="7" name="TextBox 6"/>
          <p:cNvSpPr txBox="1"/>
          <p:nvPr/>
        </p:nvSpPr>
        <p:spPr>
          <a:xfrm>
            <a:off x="6975592" y="3579905"/>
            <a:ext cx="1194617" cy="117368"/>
          </a:xfrm>
          <a:prstGeom prst="rect">
            <a:avLst/>
          </a:prstGeom>
          <a:solidFill>
            <a:srgbClr val="FF0000"/>
          </a:solidFill>
          <a:ln w="38100">
            <a:solidFill>
              <a:schemeClr val="bg1"/>
            </a:solidFill>
          </a:ln>
        </p:spPr>
        <p:txBody>
          <a:bodyPr wrap="square" rtlCol="0">
            <a:normAutofit fontScale="25000" lnSpcReduction="20000"/>
          </a:bodyPr>
          <a:lstStyle/>
          <a:p>
            <a:pPr algn="ctr"/>
            <a:r>
              <a:rPr lang="en-US" b="1" dirty="0" smtClean="0">
                <a:latin typeface="+mj-lt"/>
              </a:rPr>
              <a:t>Customer Tenant</a:t>
            </a:r>
            <a:endParaRPr lang="en-US" b="1" dirty="0">
              <a:latin typeface="+mj-lt"/>
            </a:endParaRPr>
          </a:p>
        </p:txBody>
      </p:sp>
      <p:sp>
        <p:nvSpPr>
          <p:cNvPr id="9" name="TextBox 8"/>
          <p:cNvSpPr txBox="1"/>
          <p:nvPr/>
        </p:nvSpPr>
        <p:spPr>
          <a:xfrm>
            <a:off x="8267070" y="3823274"/>
            <a:ext cx="419730" cy="117368"/>
          </a:xfrm>
          <a:prstGeom prst="rect">
            <a:avLst/>
          </a:prstGeom>
          <a:noFill/>
        </p:spPr>
        <p:txBody>
          <a:bodyPr wrap="square" rtlCol="0">
            <a:normAutofit fontScale="25000" lnSpcReduction="20000"/>
          </a:bodyPr>
          <a:lstStyle/>
          <a:p>
            <a:r>
              <a:rPr lang="en-US" b="1" dirty="0" smtClean="0">
                <a:latin typeface="+mj-lt"/>
              </a:rPr>
              <a:t>Users</a:t>
            </a:r>
            <a:endParaRPr lang="en-US" b="1" dirty="0">
              <a:latin typeface="+mj-lt"/>
            </a:endParaRPr>
          </a:p>
        </p:txBody>
      </p:sp>
      <p:cxnSp>
        <p:nvCxnSpPr>
          <p:cNvPr id="11" name="Straight Arrow Connector 10"/>
          <p:cNvCxnSpPr/>
          <p:nvPr/>
        </p:nvCxnSpPr>
        <p:spPr>
          <a:xfrm flipH="1">
            <a:off x="8292545" y="3073942"/>
            <a:ext cx="193722" cy="318505"/>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163397" y="3392447"/>
            <a:ext cx="129148" cy="217937"/>
          </a:xfrm>
          <a:prstGeom prst="straightConnector1">
            <a:avLst/>
          </a:prstGeom>
          <a:ln w="444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9758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450"/>
            <a:ext cx="8382000" cy="1135696"/>
          </a:xfrm>
        </p:spPr>
        <p:txBody>
          <a:bodyPr/>
          <a:lstStyle/>
          <a:p>
            <a:pPr algn="ctr"/>
            <a:r>
              <a:rPr lang="en-US" dirty="0" smtClean="0"/>
              <a:t>Abuse of Privilege by a Customer Administrator</a:t>
            </a:r>
            <a:endParaRPr lang="en-US" dirty="0"/>
          </a:p>
        </p:txBody>
      </p:sp>
      <p:sp>
        <p:nvSpPr>
          <p:cNvPr id="3" name="Content Placeholder 2"/>
          <p:cNvSpPr>
            <a:spLocks noGrp="1"/>
          </p:cNvSpPr>
          <p:nvPr>
            <p:ph idx="1"/>
          </p:nvPr>
        </p:nvSpPr>
        <p:spPr>
          <a:xfrm>
            <a:off x="381000" y="1434479"/>
            <a:ext cx="8382000" cy="3274743"/>
          </a:xfrm>
        </p:spPr>
        <p:txBody>
          <a:bodyPr/>
          <a:lstStyle/>
          <a:p>
            <a:r>
              <a:rPr lang="en-US" sz="2800" dirty="0" smtClean="0"/>
              <a:t>Customer administrators are authorized to update the code and access the data belonging to customer tenant</a:t>
            </a:r>
          </a:p>
          <a:p>
            <a:r>
              <a:rPr lang="en-US" sz="2800" dirty="0" smtClean="0"/>
              <a:t>Customer must protect the customer storage account keys</a:t>
            </a:r>
          </a:p>
          <a:p>
            <a:r>
              <a:rPr lang="en-US" sz="2800" dirty="0" smtClean="0"/>
              <a:t>Customers should implement deployment practices as carefully as they would for applications in their own data centers</a:t>
            </a:r>
          </a:p>
        </p:txBody>
      </p:sp>
    </p:spTree>
    <p:extLst>
      <p:ext uri="{BB962C8B-B14F-4D97-AF65-F5344CB8AC3E}">
        <p14:creationId xmlns:p14="http://schemas.microsoft.com/office/powerpoint/2010/main" val="331820255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1135696"/>
          </a:xfrm>
        </p:spPr>
        <p:txBody>
          <a:bodyPr/>
          <a:lstStyle/>
          <a:p>
            <a:r>
              <a:rPr lang="en-US" dirty="0"/>
              <a:t>Responsibility for </a:t>
            </a:r>
            <a:r>
              <a:rPr lang="en-US" dirty="0" smtClean="0"/>
              <a:t>Security</a:t>
            </a:r>
            <a:br>
              <a:rPr lang="en-US" dirty="0" smtClean="0"/>
            </a:b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4294967295"/>
          </p:nvPr>
        </p:nvSpPr>
        <p:spPr>
          <a:xfrm>
            <a:off x="381000" y="1308338"/>
            <a:ext cx="8686800" cy="2696123"/>
          </a:xfrm>
        </p:spPr>
        <p:txBody>
          <a:bodyPr/>
          <a:lstStyle/>
          <a:p>
            <a:r>
              <a:rPr lang="en-US" dirty="0"/>
              <a:t>Data Center Layer - Microsoft</a:t>
            </a:r>
          </a:p>
          <a:p>
            <a:r>
              <a:rPr lang="en-US" dirty="0"/>
              <a:t>Platform Layer - Microsoft</a:t>
            </a:r>
          </a:p>
          <a:p>
            <a:r>
              <a:rPr lang="en-US" dirty="0"/>
              <a:t>Application Layer - Customer</a:t>
            </a:r>
          </a:p>
          <a:p>
            <a:endParaRPr lang="en-US" dirty="0"/>
          </a:p>
          <a:p>
            <a:r>
              <a:rPr lang="en-US" dirty="0"/>
              <a:t>Some threats are handled by Windows Azure; others remain the responsibility of the customer</a:t>
            </a:r>
          </a:p>
          <a:p>
            <a:endParaRPr lang="en-US"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1766500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Center Security</a:t>
            </a:r>
            <a:endParaRPr lang="en-US" dirty="0"/>
          </a:p>
        </p:txBody>
      </p:sp>
    </p:spTree>
    <p:extLst>
      <p:ext uri="{BB962C8B-B14F-4D97-AF65-F5344CB8AC3E}">
        <p14:creationId xmlns:p14="http://schemas.microsoft.com/office/powerpoint/2010/main" val="152979612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47" y="1650208"/>
            <a:ext cx="3600197" cy="2908670"/>
          </a:xfrm>
          <a:prstGeom prst="rect">
            <a:avLst/>
          </a:prstGeom>
          <a:noFill/>
        </p:spPr>
      </p:pic>
      <p:pic>
        <p:nvPicPr>
          <p:cNvPr id="7" name="Picture 6"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3608534" y="1657351"/>
            <a:ext cx="1943606" cy="2908670"/>
          </a:xfrm>
          <a:prstGeom prst="rect">
            <a:avLst/>
          </a:prstGeom>
          <a:noFill/>
        </p:spPr>
      </p:pic>
      <p:pic>
        <p:nvPicPr>
          <p:cNvPr id="8"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5559328" y="1657351"/>
            <a:ext cx="3584715" cy="2908670"/>
          </a:xfrm>
          <a:prstGeom prst="rect">
            <a:avLst/>
          </a:prstGeom>
          <a:noFill/>
        </p:spPr>
      </p:pic>
      <p:cxnSp>
        <p:nvCxnSpPr>
          <p:cNvPr id="25" name="Straight Connector 24"/>
          <p:cNvCxnSpPr/>
          <p:nvPr/>
        </p:nvCxnSpPr>
        <p:spPr>
          <a:xfrm>
            <a:off x="3608533" y="953861"/>
            <a:ext cx="0" cy="3789447"/>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543803" y="953861"/>
            <a:ext cx="0" cy="3789447"/>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Windows Azure </a:t>
            </a:r>
            <a:r>
              <a:rPr lang="en-US" dirty="0" smtClean="0">
                <a:solidFill>
                  <a:schemeClr val="accent2">
                    <a:alpha val="99000"/>
                  </a:schemeClr>
                </a:solidFill>
              </a:rPr>
              <a:t>Data Centers</a:t>
            </a:r>
            <a:endParaRPr lang="en-US" dirty="0">
              <a:solidFill>
                <a:schemeClr val="accent2">
                  <a:alpha val="99000"/>
                </a:schemeClr>
              </a:solidFill>
            </a:endParaRPr>
          </a:p>
        </p:txBody>
      </p:sp>
      <p:sp>
        <p:nvSpPr>
          <p:cNvPr id="9" name="Rectangle 8"/>
          <p:cNvSpPr/>
          <p:nvPr/>
        </p:nvSpPr>
        <p:spPr bwMode="auto">
          <a:xfrm>
            <a:off x="3" y="2836113"/>
            <a:ext cx="9143998" cy="2307431"/>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149" tIns="45574" rIns="91149" bIns="45574" numCol="1" rtlCol="0" anchor="ctr" anchorCtr="0" compatLnSpc="1">
            <a:prstTxWarp prst="textNoShape">
              <a:avLst/>
            </a:prstTxWarp>
          </a:bodyPr>
          <a:lstStyle/>
          <a:p>
            <a:pPr algn="ctr" defTabSz="911306"/>
            <a:endParaRPr lang="en-US" sz="2400" spc="-50" dirty="0">
              <a:gradFill>
                <a:gsLst>
                  <a:gs pos="0">
                    <a:srgbClr val="000000"/>
                  </a:gs>
                  <a:gs pos="100000">
                    <a:srgbClr val="000000"/>
                  </a:gs>
                </a:gsLst>
                <a:lin ang="5400000" scaled="0"/>
              </a:gradFill>
            </a:endParaRPr>
          </a:p>
        </p:txBody>
      </p:sp>
      <p:sp>
        <p:nvSpPr>
          <p:cNvPr id="10" name="TextBox 9"/>
          <p:cNvSpPr txBox="1">
            <a:spLocks noChangeArrowheads="1"/>
          </p:cNvSpPr>
          <p:nvPr/>
        </p:nvSpPr>
        <p:spPr bwMode="auto">
          <a:xfrm>
            <a:off x="212341" y="953854"/>
            <a:ext cx="3346018" cy="369312"/>
          </a:xfrm>
          <a:prstGeom prst="rect">
            <a:avLst/>
          </a:prstGeom>
          <a:noFill/>
          <a:ln w="9525">
            <a:noFill/>
            <a:miter lim="800000"/>
            <a:headEnd/>
            <a:tailEnd/>
          </a:ln>
        </p:spPr>
        <p:txBody>
          <a:bodyPr wrap="square" lIns="91153" tIns="45575" rIns="91153" bIns="45575">
            <a:spAutoFit/>
          </a:bodyPr>
          <a:lstStyle/>
          <a:p>
            <a:pPr algn="ctr" defTabSz="911645" eaLnBrk="0" hangingPunct="0"/>
            <a:r>
              <a:rPr lang="en-US" dirty="0">
                <a:solidFill>
                  <a:srgbClr val="00B0F0">
                    <a:alpha val="98824"/>
                  </a:srgbClr>
                </a:solidFill>
                <a:latin typeface="Segoe UI Light" pitchFamily="34" charset="0"/>
              </a:rPr>
              <a:t>North America Region </a:t>
            </a:r>
          </a:p>
        </p:txBody>
      </p:sp>
      <p:sp>
        <p:nvSpPr>
          <p:cNvPr id="11" name="TextBox 8"/>
          <p:cNvSpPr txBox="1">
            <a:spLocks noChangeArrowheads="1"/>
          </p:cNvSpPr>
          <p:nvPr/>
        </p:nvSpPr>
        <p:spPr bwMode="auto">
          <a:xfrm>
            <a:off x="4219752" y="3042326"/>
            <a:ext cx="1536939" cy="369332"/>
          </a:xfrm>
          <a:prstGeom prst="rect">
            <a:avLst/>
          </a:prstGeom>
          <a:noFill/>
          <a:ln w="9525">
            <a:noFill/>
            <a:miter lim="800000"/>
            <a:headEnd/>
            <a:tailEnd/>
          </a:ln>
        </p:spPr>
        <p:txBody>
          <a:bodyPr wrap="square" lIns="91153" tIns="45575" rIns="91153" bIns="45575">
            <a:spAutoFit/>
          </a:bodyPr>
          <a:lstStyle/>
          <a:p>
            <a:pPr defTabSz="911645" eaLnBrk="0" hangingPunct="0"/>
            <a:endParaRPr lang="en-US" b="1" dirty="0">
              <a:solidFill>
                <a:srgbClr val="292929"/>
              </a:solidFill>
              <a:effectLst>
                <a:outerShdw blurRad="38100" dist="38100" dir="2700000" algn="tl">
                  <a:srgbClr val="000000">
                    <a:alpha val="43137"/>
                  </a:srgbClr>
                </a:outerShdw>
              </a:effectLst>
            </a:endParaRPr>
          </a:p>
        </p:txBody>
      </p:sp>
      <p:sp>
        <p:nvSpPr>
          <p:cNvPr id="12" name="TextBox 9"/>
          <p:cNvSpPr txBox="1">
            <a:spLocks noChangeArrowheads="1"/>
          </p:cNvSpPr>
          <p:nvPr/>
        </p:nvSpPr>
        <p:spPr bwMode="auto">
          <a:xfrm>
            <a:off x="3481063" y="960207"/>
            <a:ext cx="2147128" cy="369312"/>
          </a:xfrm>
          <a:prstGeom prst="rect">
            <a:avLst/>
          </a:prstGeom>
          <a:noFill/>
          <a:ln w="9525">
            <a:noFill/>
            <a:miter lim="800000"/>
            <a:headEnd/>
            <a:tailEnd/>
          </a:ln>
        </p:spPr>
        <p:txBody>
          <a:bodyPr wrap="square" lIns="91153" tIns="45575" rIns="91153" bIns="45575">
            <a:spAutoFit/>
          </a:bodyPr>
          <a:lstStyle/>
          <a:p>
            <a:pPr algn="ctr" defTabSz="911645" eaLnBrk="0" hangingPunct="0"/>
            <a:r>
              <a:rPr lang="en-US" dirty="0">
                <a:solidFill>
                  <a:srgbClr val="910091">
                    <a:alpha val="98824"/>
                  </a:srgbClr>
                </a:solidFill>
                <a:latin typeface="Segoe UI Light" pitchFamily="34" charset="0"/>
              </a:rPr>
              <a:t>Europe Region </a:t>
            </a:r>
          </a:p>
        </p:txBody>
      </p:sp>
      <p:sp>
        <p:nvSpPr>
          <p:cNvPr id="13" name="TextBox 9"/>
          <p:cNvSpPr txBox="1">
            <a:spLocks noChangeArrowheads="1"/>
          </p:cNvSpPr>
          <p:nvPr/>
        </p:nvSpPr>
        <p:spPr bwMode="auto">
          <a:xfrm>
            <a:off x="5893623" y="973084"/>
            <a:ext cx="2747973" cy="369312"/>
          </a:xfrm>
          <a:prstGeom prst="rect">
            <a:avLst/>
          </a:prstGeom>
          <a:noFill/>
          <a:ln w="9525">
            <a:noFill/>
            <a:miter lim="800000"/>
            <a:headEnd/>
            <a:tailEnd/>
          </a:ln>
        </p:spPr>
        <p:txBody>
          <a:bodyPr wrap="square" lIns="91153" tIns="45575" rIns="91153" bIns="45575">
            <a:spAutoFit/>
          </a:bodyPr>
          <a:lstStyle/>
          <a:p>
            <a:pPr algn="ctr" defTabSz="911645" eaLnBrk="0" hangingPunct="0"/>
            <a:r>
              <a:rPr lang="en-US" dirty="0">
                <a:solidFill>
                  <a:srgbClr val="92D050">
                    <a:alpha val="98824"/>
                  </a:srgbClr>
                </a:solidFill>
                <a:latin typeface="Segoe UI Light" pitchFamily="34" charset="0"/>
              </a:rPr>
              <a:t>Asia Pacific Region </a:t>
            </a:r>
          </a:p>
        </p:txBody>
      </p:sp>
      <p:grpSp>
        <p:nvGrpSpPr>
          <p:cNvPr id="14" name="Group 78"/>
          <p:cNvGrpSpPr/>
          <p:nvPr/>
        </p:nvGrpSpPr>
        <p:grpSpPr>
          <a:xfrm>
            <a:off x="3" y="3984903"/>
            <a:ext cx="9143998" cy="1158653"/>
            <a:chOff x="1" y="5255075"/>
            <a:chExt cx="9143999" cy="1584795"/>
          </a:xfrm>
        </p:grpSpPr>
        <p:sp>
          <p:nvSpPr>
            <p:cNvPr id="16" name="Rectangle 15"/>
            <p:cNvSpPr/>
            <p:nvPr/>
          </p:nvSpPr>
          <p:spPr bwMode="invGray">
            <a:xfrm>
              <a:off x="1" y="5255075"/>
              <a:ext cx="9143999" cy="1584795"/>
            </a:xfrm>
            <a:prstGeom prst="rect">
              <a:avLst/>
            </a:prstGeom>
            <a:solidFill>
              <a:srgbClr val="00B0F0"/>
            </a:solidFill>
            <a:ln w="12700" cap="flat" cmpd="thickThin" algn="ctr">
              <a:noFill/>
              <a:prstDash val="solid"/>
            </a:ln>
            <a:effectLst/>
          </p:spPr>
          <p:txBody>
            <a:bodyPr rtlCol="0" anchor="ctr"/>
            <a:lstStyle/>
            <a:p>
              <a:pPr algn="ctr" defTabSz="911609">
                <a:defRPr/>
              </a:pPr>
              <a:endParaRPr lang="en-US" kern="0" dirty="0">
                <a:solidFill>
                  <a:srgbClr val="000000"/>
                </a:solidFill>
              </a:endParaRPr>
            </a:p>
          </p:txBody>
        </p:sp>
        <p:sp>
          <p:nvSpPr>
            <p:cNvPr id="17" name="TextBox 16"/>
            <p:cNvSpPr txBox="1"/>
            <p:nvPr/>
          </p:nvSpPr>
          <p:spPr bwMode="invGray">
            <a:xfrm>
              <a:off x="695207" y="5395439"/>
              <a:ext cx="7730836" cy="694607"/>
            </a:xfrm>
            <a:prstGeom prst="rect">
              <a:avLst/>
            </a:prstGeom>
            <a:noFill/>
          </p:spPr>
          <p:txBody>
            <a:bodyPr wrap="square" tIns="182880" rtlCol="0">
              <a:spAutoFit/>
            </a:bodyPr>
            <a:lstStyle/>
            <a:p>
              <a:pPr marL="0" lvl="1" indent="-155118" algn="ctr" defTabSz="911645">
                <a:lnSpc>
                  <a:spcPct val="90000"/>
                </a:lnSpc>
                <a:spcBef>
                  <a:spcPct val="0"/>
                </a:spcBef>
                <a:buClr>
                  <a:srgbClr val="FFC000"/>
                </a:buClr>
                <a:defRPr/>
              </a:pPr>
              <a:r>
                <a:rPr lang="en-US" sz="2000" b="1" dirty="0">
                  <a:solidFill>
                    <a:srgbClr val="FFFFFF">
                      <a:alpha val="99000"/>
                    </a:srgbClr>
                  </a:solidFill>
                  <a:latin typeface="Segoe UI Semibold" pitchFamily="34" charset="0"/>
                </a:rPr>
                <a:t>8</a:t>
              </a:r>
              <a:r>
                <a:rPr lang="en-US" sz="2000" b="1" dirty="0" smtClean="0">
                  <a:solidFill>
                    <a:srgbClr val="FFFFFF">
                      <a:alpha val="99000"/>
                    </a:srgbClr>
                  </a:solidFill>
                  <a:latin typeface="Segoe UI Semibold" pitchFamily="34" charset="0"/>
                </a:rPr>
                <a:t> </a:t>
              </a:r>
              <a:r>
                <a:rPr lang="en-US" sz="2000" b="1" dirty="0">
                  <a:solidFill>
                    <a:srgbClr val="FFFFFF">
                      <a:alpha val="99000"/>
                    </a:srgbClr>
                  </a:solidFill>
                  <a:latin typeface="Segoe UI Semibold" pitchFamily="34" charset="0"/>
                </a:rPr>
                <a:t>datacenters across 3 continents</a:t>
              </a:r>
            </a:p>
          </p:txBody>
        </p:sp>
        <p:sp>
          <p:nvSpPr>
            <p:cNvPr id="18" name="Rectangle 17"/>
            <p:cNvSpPr/>
            <p:nvPr/>
          </p:nvSpPr>
          <p:spPr>
            <a:xfrm>
              <a:off x="685800" y="5953066"/>
              <a:ext cx="7924800" cy="715656"/>
            </a:xfrm>
            <a:prstGeom prst="rect">
              <a:avLst/>
            </a:prstGeom>
          </p:spPr>
          <p:txBody>
            <a:bodyPr wrap="square">
              <a:spAutoFit/>
            </a:bodyPr>
            <a:lstStyle/>
            <a:p>
              <a:pPr algn="ctr" defTabSz="911645"/>
              <a:r>
                <a:rPr lang="en-US" dirty="0">
                  <a:solidFill>
                    <a:srgbClr val="FFFFFF">
                      <a:alpha val="99000"/>
                    </a:srgbClr>
                  </a:solidFill>
                </a:rPr>
                <a:t>Simply select your data center of choice when deploying an application</a:t>
              </a:r>
            </a:p>
            <a:p>
              <a:pPr algn="ctr" defTabSz="911645"/>
              <a:r>
                <a:rPr lang="en-US" sz="1000" dirty="0">
                  <a:solidFill>
                    <a:srgbClr val="FFFFFF">
                      <a:alpha val="99000"/>
                    </a:srgbClr>
                  </a:solidFill>
                </a:rPr>
                <a:t>  </a:t>
              </a:r>
            </a:p>
          </p:txBody>
        </p:sp>
      </p:grpSp>
      <p:grpSp>
        <p:nvGrpSpPr>
          <p:cNvPr id="23" name="Group 22"/>
          <p:cNvGrpSpPr/>
          <p:nvPr/>
        </p:nvGrpSpPr>
        <p:grpSpPr>
          <a:xfrm>
            <a:off x="1422808" y="2166648"/>
            <a:ext cx="1340479" cy="402524"/>
            <a:chOff x="8718270" y="3152204"/>
            <a:chExt cx="2762610" cy="829780"/>
          </a:xfrm>
          <a:effectLst>
            <a:outerShdw blurRad="76200" dir="18900000" sy="23000" kx="-1200000" algn="bl" rotWithShape="0">
              <a:prstClr val="black">
                <a:alpha val="20000"/>
              </a:prstClr>
            </a:outerShdw>
          </a:effectLst>
        </p:grpSpPr>
        <p:grpSp>
          <p:nvGrpSpPr>
            <p:cNvPr id="20" name="Group 19"/>
            <p:cNvGrpSpPr/>
            <p:nvPr/>
          </p:nvGrpSpPr>
          <p:grpSpPr>
            <a:xfrm>
              <a:off x="8718270" y="3152204"/>
              <a:ext cx="2762610" cy="829780"/>
              <a:chOff x="8069942" y="-247775"/>
              <a:chExt cx="2762610" cy="829780"/>
            </a:xfrm>
          </p:grpSpPr>
          <p:sp>
            <p:nvSpPr>
              <p:cNvPr id="15" name="Rectangle 14"/>
              <p:cNvSpPr/>
              <p:nvPr/>
            </p:nvSpPr>
            <p:spPr bwMode="auto">
              <a:xfrm>
                <a:off x="8072518" y="-247775"/>
                <a:ext cx="2760034"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9" name="Isosceles Triangle 18"/>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22" name="TextBox 21"/>
            <p:cNvSpPr txBox="1"/>
            <p:nvPr/>
          </p:nvSpPr>
          <p:spPr>
            <a:xfrm>
              <a:off x="8874017" y="3266408"/>
              <a:ext cx="2381139" cy="342610"/>
            </a:xfrm>
            <a:prstGeom prst="rect">
              <a:avLst/>
            </a:prstGeom>
            <a:noFill/>
          </p:spPr>
          <p:txBody>
            <a:bodyPr wrap="none" lIns="0" tIns="0" rIns="0" bIns="0" rtlCol="0">
              <a:spAutoFit/>
            </a:bodyPr>
            <a:lstStyle/>
            <a:p>
              <a:pPr defTabSz="911645">
                <a:lnSpc>
                  <a:spcPct val="90000"/>
                </a:lnSpc>
                <a:spcBef>
                  <a:spcPct val="20000"/>
                </a:spcBef>
                <a:buSzPct val="80000"/>
              </a:pPr>
              <a:r>
                <a:rPr lang="en-US" sz="1200" dirty="0">
                  <a:solidFill>
                    <a:srgbClr val="FFFFFF">
                      <a:alpha val="99000"/>
                    </a:srgbClr>
                  </a:solidFill>
                </a:rPr>
                <a:t>North Central US</a:t>
              </a:r>
            </a:p>
          </p:txBody>
        </p:sp>
      </p:grpSp>
      <p:grpSp>
        <p:nvGrpSpPr>
          <p:cNvPr id="44" name="Group 43"/>
          <p:cNvGrpSpPr/>
          <p:nvPr/>
        </p:nvGrpSpPr>
        <p:grpSpPr>
          <a:xfrm>
            <a:off x="1569452" y="2434210"/>
            <a:ext cx="1340479" cy="402524"/>
            <a:chOff x="8718270" y="3152204"/>
            <a:chExt cx="2762610" cy="829780"/>
          </a:xfrm>
          <a:effectLst>
            <a:outerShdw blurRad="76200" dir="18900000" sy="23000" kx="-1200000" algn="bl" rotWithShape="0">
              <a:prstClr val="black">
                <a:alpha val="20000"/>
              </a:prstClr>
            </a:outerShdw>
          </a:effectLst>
        </p:grpSpPr>
        <p:grpSp>
          <p:nvGrpSpPr>
            <p:cNvPr id="45" name="Group 44"/>
            <p:cNvGrpSpPr/>
            <p:nvPr/>
          </p:nvGrpSpPr>
          <p:grpSpPr>
            <a:xfrm>
              <a:off x="8718270" y="3152204"/>
              <a:ext cx="2762610" cy="829780"/>
              <a:chOff x="8069942" y="-247775"/>
              <a:chExt cx="2762610" cy="829780"/>
            </a:xfrm>
          </p:grpSpPr>
          <p:sp>
            <p:nvSpPr>
              <p:cNvPr id="47" name="Rectangle 46"/>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48" name="Isosceles Triangle 47"/>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46" name="TextBox 45"/>
            <p:cNvSpPr txBox="1"/>
            <p:nvPr/>
          </p:nvSpPr>
          <p:spPr>
            <a:xfrm>
              <a:off x="8874017" y="3266408"/>
              <a:ext cx="2372020" cy="342610"/>
            </a:xfrm>
            <a:prstGeom prst="rect">
              <a:avLst/>
            </a:prstGeom>
            <a:noFill/>
          </p:spPr>
          <p:txBody>
            <a:bodyPr wrap="none" lIns="0" tIns="0" rIns="0" bIns="0" rtlCol="0">
              <a:spAutoFit/>
            </a:bodyPr>
            <a:lstStyle/>
            <a:p>
              <a:pPr defTabSz="911645">
                <a:lnSpc>
                  <a:spcPct val="90000"/>
                </a:lnSpc>
                <a:spcBef>
                  <a:spcPct val="20000"/>
                </a:spcBef>
                <a:buSzPct val="80000"/>
              </a:pPr>
              <a:r>
                <a:rPr lang="en-US" sz="1200" dirty="0">
                  <a:solidFill>
                    <a:srgbClr val="FFFFFF">
                      <a:alpha val="99000"/>
                    </a:srgbClr>
                  </a:solidFill>
                </a:rPr>
                <a:t>South Central US</a:t>
              </a:r>
            </a:p>
          </p:txBody>
        </p:sp>
      </p:grpSp>
      <p:grpSp>
        <p:nvGrpSpPr>
          <p:cNvPr id="49" name="Group 48"/>
          <p:cNvGrpSpPr/>
          <p:nvPr/>
        </p:nvGrpSpPr>
        <p:grpSpPr>
          <a:xfrm>
            <a:off x="4202633" y="2084449"/>
            <a:ext cx="1339228" cy="402524"/>
            <a:chOff x="8720847" y="3152204"/>
            <a:chExt cx="2760033" cy="829780"/>
          </a:xfrm>
          <a:effectLst>
            <a:outerShdw blurRad="76200" dir="18900000" sy="23000" kx="-1200000" algn="bl" rotWithShape="0">
              <a:prstClr val="black">
                <a:alpha val="20000"/>
              </a:prstClr>
            </a:outerShdw>
          </a:effectLst>
        </p:grpSpPr>
        <p:grpSp>
          <p:nvGrpSpPr>
            <p:cNvPr id="51" name="Group 50"/>
            <p:cNvGrpSpPr/>
            <p:nvPr/>
          </p:nvGrpSpPr>
          <p:grpSpPr>
            <a:xfrm>
              <a:off x="8720847" y="3152204"/>
              <a:ext cx="2760033" cy="829780"/>
              <a:chOff x="8072519" y="-247775"/>
              <a:chExt cx="2760033" cy="829780"/>
            </a:xfrm>
          </p:grpSpPr>
          <p:sp>
            <p:nvSpPr>
              <p:cNvPr id="53" name="Rectangle 52"/>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54" name="Isosceles Triangle 53"/>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52" name="TextBox 51"/>
            <p:cNvSpPr txBox="1"/>
            <p:nvPr/>
          </p:nvSpPr>
          <p:spPr>
            <a:xfrm>
              <a:off x="8874018" y="3266408"/>
              <a:ext cx="2346516" cy="342610"/>
            </a:xfrm>
            <a:prstGeom prst="rect">
              <a:avLst/>
            </a:prstGeom>
            <a:noFill/>
          </p:spPr>
          <p:txBody>
            <a:bodyPr wrap="none" lIns="0" tIns="0" rIns="0" bIns="0" rtlCol="0">
              <a:spAutoFit/>
            </a:bodyPr>
            <a:lstStyle/>
            <a:p>
              <a:pPr defTabSz="911645">
                <a:lnSpc>
                  <a:spcPct val="90000"/>
                </a:lnSpc>
                <a:spcBef>
                  <a:spcPct val="20000"/>
                </a:spcBef>
                <a:buSzPct val="80000"/>
              </a:pPr>
              <a:r>
                <a:rPr lang="en-US" sz="1200" dirty="0">
                  <a:solidFill>
                    <a:srgbClr val="FFFFFF">
                      <a:alpha val="99000"/>
                    </a:srgbClr>
                  </a:solidFill>
                </a:rPr>
                <a:t>Northern Europe</a:t>
              </a:r>
            </a:p>
          </p:txBody>
        </p:sp>
      </p:grpSp>
      <p:grpSp>
        <p:nvGrpSpPr>
          <p:cNvPr id="55" name="Group 54"/>
          <p:cNvGrpSpPr/>
          <p:nvPr/>
        </p:nvGrpSpPr>
        <p:grpSpPr>
          <a:xfrm>
            <a:off x="4606549" y="2375273"/>
            <a:ext cx="1340479" cy="402524"/>
            <a:chOff x="8718270" y="3152204"/>
            <a:chExt cx="2762610" cy="829780"/>
          </a:xfrm>
          <a:effectLst>
            <a:outerShdw blurRad="76200" dir="18900000" sy="23000" kx="-1200000" algn="bl" rotWithShape="0">
              <a:prstClr val="black">
                <a:alpha val="20000"/>
              </a:prstClr>
            </a:outerShdw>
          </a:effectLst>
        </p:grpSpPr>
        <p:grpSp>
          <p:nvGrpSpPr>
            <p:cNvPr id="56" name="Group 55"/>
            <p:cNvGrpSpPr/>
            <p:nvPr/>
          </p:nvGrpSpPr>
          <p:grpSpPr>
            <a:xfrm>
              <a:off x="8718270" y="3152204"/>
              <a:ext cx="2762610" cy="829780"/>
              <a:chOff x="8069942" y="-247775"/>
              <a:chExt cx="2762610" cy="829780"/>
            </a:xfrm>
          </p:grpSpPr>
          <p:sp>
            <p:nvSpPr>
              <p:cNvPr id="59" name="Rectangle 58"/>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60" name="Isosceles Triangle 59"/>
              <p:cNvSpPr/>
              <p:nvPr/>
            </p:nvSpPr>
            <p:spPr bwMode="auto">
              <a:xfrm rot="5400000">
                <a:off x="7864352" y="64918"/>
                <a:ext cx="722677"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58" name="TextBox 57"/>
            <p:cNvSpPr txBox="1"/>
            <p:nvPr/>
          </p:nvSpPr>
          <p:spPr>
            <a:xfrm>
              <a:off x="8874017" y="3266408"/>
              <a:ext cx="2215030" cy="342610"/>
            </a:xfrm>
            <a:prstGeom prst="rect">
              <a:avLst/>
            </a:prstGeom>
            <a:noFill/>
          </p:spPr>
          <p:txBody>
            <a:bodyPr wrap="none" lIns="0" tIns="0" rIns="0" bIns="0" rtlCol="0">
              <a:spAutoFit/>
            </a:bodyPr>
            <a:lstStyle/>
            <a:p>
              <a:pPr defTabSz="911645">
                <a:lnSpc>
                  <a:spcPct val="90000"/>
                </a:lnSpc>
                <a:spcBef>
                  <a:spcPct val="20000"/>
                </a:spcBef>
                <a:buSzPct val="80000"/>
              </a:pPr>
              <a:r>
                <a:rPr lang="en-US" sz="1200" dirty="0">
                  <a:solidFill>
                    <a:srgbClr val="FFFFFF">
                      <a:alpha val="99000"/>
                    </a:srgbClr>
                  </a:solidFill>
                </a:rPr>
                <a:t>Western Europe</a:t>
              </a:r>
            </a:p>
          </p:txBody>
        </p:sp>
      </p:grpSp>
      <p:grpSp>
        <p:nvGrpSpPr>
          <p:cNvPr id="77" name="Group 76"/>
          <p:cNvGrpSpPr/>
          <p:nvPr/>
        </p:nvGrpSpPr>
        <p:grpSpPr>
          <a:xfrm>
            <a:off x="6846837" y="2440447"/>
            <a:ext cx="1339229" cy="402524"/>
            <a:chOff x="8720847" y="3152204"/>
            <a:chExt cx="2760033" cy="829780"/>
          </a:xfrm>
          <a:effectLst>
            <a:outerShdw blurRad="76200" dir="18900000" sy="23000" kx="-1200000" algn="bl" rotWithShape="0">
              <a:prstClr val="black">
                <a:alpha val="20000"/>
              </a:prstClr>
            </a:outerShdw>
          </a:effectLst>
        </p:grpSpPr>
        <p:grpSp>
          <p:nvGrpSpPr>
            <p:cNvPr id="78" name="Group 77"/>
            <p:cNvGrpSpPr/>
            <p:nvPr/>
          </p:nvGrpSpPr>
          <p:grpSpPr>
            <a:xfrm>
              <a:off x="8720847" y="3152204"/>
              <a:ext cx="2760033" cy="829780"/>
              <a:chOff x="8072519" y="-247775"/>
              <a:chExt cx="2760033" cy="829780"/>
            </a:xfrm>
          </p:grpSpPr>
          <p:sp>
            <p:nvSpPr>
              <p:cNvPr id="80" name="Rectangle 79"/>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81" name="Isosceles Triangle 80"/>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79" name="TextBox 78"/>
            <p:cNvSpPr txBox="1"/>
            <p:nvPr/>
          </p:nvSpPr>
          <p:spPr>
            <a:xfrm>
              <a:off x="8874018" y="3266408"/>
              <a:ext cx="1232263" cy="342610"/>
            </a:xfrm>
            <a:prstGeom prst="rect">
              <a:avLst/>
            </a:prstGeom>
            <a:noFill/>
          </p:spPr>
          <p:txBody>
            <a:bodyPr wrap="none" lIns="0" tIns="0" rIns="0" bIns="0" rtlCol="0">
              <a:spAutoFit/>
            </a:bodyPr>
            <a:lstStyle/>
            <a:p>
              <a:pPr defTabSz="911645">
                <a:lnSpc>
                  <a:spcPct val="90000"/>
                </a:lnSpc>
                <a:spcBef>
                  <a:spcPct val="20000"/>
                </a:spcBef>
                <a:buSzPct val="80000"/>
              </a:pPr>
              <a:r>
                <a:rPr lang="en-US" sz="1200" dirty="0">
                  <a:solidFill>
                    <a:srgbClr val="FFFFFF">
                      <a:alpha val="99000"/>
                    </a:srgbClr>
                  </a:solidFill>
                </a:rPr>
                <a:t>East Asia</a:t>
              </a:r>
            </a:p>
          </p:txBody>
        </p:sp>
      </p:grpSp>
      <p:grpSp>
        <p:nvGrpSpPr>
          <p:cNvPr id="82" name="Group 81"/>
          <p:cNvGrpSpPr/>
          <p:nvPr/>
        </p:nvGrpSpPr>
        <p:grpSpPr>
          <a:xfrm>
            <a:off x="6706742" y="2860016"/>
            <a:ext cx="1340480" cy="402524"/>
            <a:chOff x="8718270" y="3152204"/>
            <a:chExt cx="2762610" cy="829780"/>
          </a:xfrm>
          <a:effectLst>
            <a:outerShdw blurRad="76200" dir="18900000" sy="23000" kx="-1200000" algn="bl" rotWithShape="0">
              <a:prstClr val="black">
                <a:alpha val="20000"/>
              </a:prstClr>
            </a:outerShdw>
          </a:effectLst>
        </p:grpSpPr>
        <p:grpSp>
          <p:nvGrpSpPr>
            <p:cNvPr id="83" name="Group 82"/>
            <p:cNvGrpSpPr/>
            <p:nvPr/>
          </p:nvGrpSpPr>
          <p:grpSpPr>
            <a:xfrm>
              <a:off x="8718270" y="3152204"/>
              <a:ext cx="2762610" cy="829780"/>
              <a:chOff x="8069942" y="-247775"/>
              <a:chExt cx="2762610" cy="829780"/>
            </a:xfrm>
          </p:grpSpPr>
          <p:sp>
            <p:nvSpPr>
              <p:cNvPr id="85" name="Rectangle 84"/>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86" name="Isosceles Triangle 85"/>
              <p:cNvSpPr/>
              <p:nvPr/>
            </p:nvSpPr>
            <p:spPr bwMode="auto">
              <a:xfrm rot="5400000">
                <a:off x="7864352" y="64918"/>
                <a:ext cx="722677"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84" name="TextBox 83"/>
            <p:cNvSpPr txBox="1"/>
            <p:nvPr/>
          </p:nvSpPr>
          <p:spPr>
            <a:xfrm>
              <a:off x="8874017" y="3266408"/>
              <a:ext cx="2137459" cy="342610"/>
            </a:xfrm>
            <a:prstGeom prst="rect">
              <a:avLst/>
            </a:prstGeom>
            <a:noFill/>
          </p:spPr>
          <p:txBody>
            <a:bodyPr wrap="none" lIns="0" tIns="0" rIns="0" bIns="0" rtlCol="0">
              <a:spAutoFit/>
            </a:bodyPr>
            <a:lstStyle/>
            <a:p>
              <a:pPr defTabSz="911645">
                <a:lnSpc>
                  <a:spcPct val="90000"/>
                </a:lnSpc>
                <a:spcBef>
                  <a:spcPct val="20000"/>
                </a:spcBef>
                <a:buSzPct val="80000"/>
              </a:pPr>
              <a:r>
                <a:rPr lang="en-US" sz="1200" dirty="0">
                  <a:solidFill>
                    <a:srgbClr val="FFFFFF">
                      <a:alpha val="99000"/>
                    </a:srgbClr>
                  </a:solidFill>
                </a:rPr>
                <a:t>South East Asia</a:t>
              </a:r>
            </a:p>
          </p:txBody>
        </p:sp>
      </p:grpSp>
      <p:grpSp>
        <p:nvGrpSpPr>
          <p:cNvPr id="50" name="Group 49"/>
          <p:cNvGrpSpPr/>
          <p:nvPr/>
        </p:nvGrpSpPr>
        <p:grpSpPr>
          <a:xfrm>
            <a:off x="527763" y="2568794"/>
            <a:ext cx="952325" cy="402524"/>
            <a:chOff x="8718270" y="3152204"/>
            <a:chExt cx="2762610" cy="829780"/>
          </a:xfrm>
          <a:effectLst>
            <a:outerShdw blurRad="76200" dir="18900000" sy="23000" kx="-1200000" algn="bl" rotWithShape="0">
              <a:prstClr val="black">
                <a:alpha val="20000"/>
              </a:prstClr>
            </a:outerShdw>
          </a:effectLst>
        </p:grpSpPr>
        <p:grpSp>
          <p:nvGrpSpPr>
            <p:cNvPr id="57" name="Group 56"/>
            <p:cNvGrpSpPr/>
            <p:nvPr/>
          </p:nvGrpSpPr>
          <p:grpSpPr>
            <a:xfrm>
              <a:off x="8718270" y="3152204"/>
              <a:ext cx="2762610" cy="829780"/>
              <a:chOff x="8069942" y="-247775"/>
              <a:chExt cx="2762610" cy="829780"/>
            </a:xfrm>
          </p:grpSpPr>
          <p:sp>
            <p:nvSpPr>
              <p:cNvPr id="62" name="Rectangle 61"/>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63" name="Isosceles Triangle 62"/>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61" name="TextBox 60"/>
            <p:cNvSpPr txBox="1"/>
            <p:nvPr/>
          </p:nvSpPr>
          <p:spPr>
            <a:xfrm>
              <a:off x="8874017" y="3266408"/>
              <a:ext cx="1171870" cy="342610"/>
            </a:xfrm>
            <a:prstGeom prst="rect">
              <a:avLst/>
            </a:prstGeom>
            <a:noFill/>
          </p:spPr>
          <p:txBody>
            <a:bodyPr wrap="none" lIns="0" tIns="0" rIns="0" bIns="0" rtlCol="0">
              <a:spAutoFit/>
            </a:bodyPr>
            <a:lstStyle/>
            <a:p>
              <a:pPr defTabSz="911645">
                <a:lnSpc>
                  <a:spcPct val="90000"/>
                </a:lnSpc>
                <a:spcBef>
                  <a:spcPct val="20000"/>
                </a:spcBef>
                <a:buSzPct val="80000"/>
              </a:pPr>
              <a:r>
                <a:rPr lang="en-US" sz="1200" dirty="0" smtClean="0">
                  <a:solidFill>
                    <a:srgbClr val="FFFFFF">
                      <a:alpha val="99000"/>
                    </a:srgbClr>
                  </a:solidFill>
                </a:rPr>
                <a:t>West US</a:t>
              </a:r>
              <a:endParaRPr lang="en-US" sz="1200" dirty="0">
                <a:solidFill>
                  <a:srgbClr val="FFFFFF">
                    <a:alpha val="99000"/>
                  </a:srgbClr>
                </a:solidFill>
              </a:endParaRPr>
            </a:p>
          </p:txBody>
        </p:sp>
      </p:grpSp>
      <p:grpSp>
        <p:nvGrpSpPr>
          <p:cNvPr id="64" name="Group 63"/>
          <p:cNvGrpSpPr/>
          <p:nvPr/>
        </p:nvGrpSpPr>
        <p:grpSpPr>
          <a:xfrm>
            <a:off x="2000259" y="2529919"/>
            <a:ext cx="873060" cy="402524"/>
            <a:chOff x="8718270" y="3152204"/>
            <a:chExt cx="2762610" cy="829780"/>
          </a:xfrm>
          <a:effectLst>
            <a:outerShdw blurRad="76200" dir="18900000" sy="23000" kx="-1200000" algn="bl" rotWithShape="0">
              <a:prstClr val="black">
                <a:alpha val="20000"/>
              </a:prstClr>
            </a:outerShdw>
          </a:effectLst>
        </p:grpSpPr>
        <p:grpSp>
          <p:nvGrpSpPr>
            <p:cNvPr id="65" name="Group 64"/>
            <p:cNvGrpSpPr/>
            <p:nvPr/>
          </p:nvGrpSpPr>
          <p:grpSpPr>
            <a:xfrm>
              <a:off x="8718270" y="3152204"/>
              <a:ext cx="2762610" cy="829780"/>
              <a:chOff x="8069942" y="-247775"/>
              <a:chExt cx="2762610" cy="829780"/>
            </a:xfrm>
          </p:grpSpPr>
          <p:sp>
            <p:nvSpPr>
              <p:cNvPr id="67" name="Rectangle 66"/>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68" name="Isosceles Triangle 67"/>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3630"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66" name="TextBox 65"/>
            <p:cNvSpPr txBox="1"/>
            <p:nvPr/>
          </p:nvSpPr>
          <p:spPr>
            <a:xfrm>
              <a:off x="8874017" y="3266408"/>
              <a:ext cx="1040650" cy="342610"/>
            </a:xfrm>
            <a:prstGeom prst="rect">
              <a:avLst/>
            </a:prstGeom>
            <a:noFill/>
          </p:spPr>
          <p:txBody>
            <a:bodyPr wrap="none" lIns="0" tIns="0" rIns="0" bIns="0" rtlCol="0">
              <a:spAutoFit/>
            </a:bodyPr>
            <a:lstStyle/>
            <a:p>
              <a:pPr defTabSz="911645">
                <a:lnSpc>
                  <a:spcPct val="90000"/>
                </a:lnSpc>
                <a:spcBef>
                  <a:spcPct val="20000"/>
                </a:spcBef>
                <a:buSzPct val="80000"/>
              </a:pPr>
              <a:r>
                <a:rPr lang="en-US" sz="1200" dirty="0" smtClean="0">
                  <a:solidFill>
                    <a:srgbClr val="FFFFFF">
                      <a:alpha val="99000"/>
                    </a:srgbClr>
                  </a:solidFill>
                </a:rPr>
                <a:t>East US</a:t>
              </a:r>
              <a:endParaRPr lang="en-US" sz="1200" dirty="0">
                <a:solidFill>
                  <a:srgbClr val="FFFFFF">
                    <a:alpha val="99000"/>
                  </a:srgbClr>
                </a:solidFill>
              </a:endParaRPr>
            </a:p>
          </p:txBody>
        </p:sp>
      </p:grpSp>
    </p:spTree>
    <p:extLst>
      <p:ext uri="{BB962C8B-B14F-4D97-AF65-F5344CB8AC3E}">
        <p14:creationId xmlns:p14="http://schemas.microsoft.com/office/powerpoint/2010/main" val="565761740"/>
      </p:ext>
    </p:extLst>
  </p:cSld>
  <p:clrMapOvr>
    <a:masterClrMapping/>
  </p:clrMapOvr>
  <mc:AlternateContent xmlns:mc="http://schemas.openxmlformats.org/markup-compatibility/2006" xmlns:p14="http://schemas.microsoft.com/office/powerpoint/2010/main">
    <mc:Choice Requires="p14">
      <p:transition spd="med" p14:dur="700" advTm="1444">
        <p:fade/>
      </p:transition>
    </mc:Choice>
    <mc:Fallback xmlns="">
      <p:transition spd="med" advTm="14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vert="horz" lIns="0" tIns="45720" rIns="91440" bIns="45720" rtlCol="0" anchor="t" anchorCtr="0">
            <a:noAutofit/>
          </a:bodyPr>
          <a:lstStyle/>
          <a:p>
            <a:r>
              <a:rPr lang="en-US" sz="2800" dirty="0" smtClean="0"/>
              <a:t>Data Center Security</a:t>
            </a:r>
          </a:p>
        </p:txBody>
      </p:sp>
      <p:sp>
        <p:nvSpPr>
          <p:cNvPr id="11" name="Rectangle 10"/>
          <p:cNvSpPr/>
          <p:nvPr/>
        </p:nvSpPr>
        <p:spPr>
          <a:xfrm>
            <a:off x="428596" y="910816"/>
            <a:ext cx="6667916" cy="387798"/>
          </a:xfrm>
          <a:prstGeom prst="rect">
            <a:avLst/>
          </a:prstGeom>
        </p:spPr>
        <p:txBody>
          <a:bodyPr wrap="none" lIns="0" tIns="0" rIns="0" bIns="0">
            <a:spAutoFit/>
          </a:bodyPr>
          <a:lstStyle/>
          <a:p>
            <a:pPr marL="396875" indent="-396875">
              <a:lnSpc>
                <a:spcPct val="90000"/>
              </a:lnSpc>
              <a:spcBef>
                <a:spcPct val="20000"/>
              </a:spcBef>
              <a:buSzPct val="90000"/>
            </a:pPr>
            <a:r>
              <a:rPr lang="en-US" sz="2800" dirty="0" smtClean="0">
                <a:solidFill>
                  <a:schemeClr val="tx2"/>
                </a:solidFill>
              </a:rPr>
              <a:t>Service security starts with the data center</a:t>
            </a:r>
          </a:p>
        </p:txBody>
      </p:sp>
      <p:pic>
        <p:nvPicPr>
          <p:cNvPr id="12" name="Picture 11" descr="server-room-purple.png"/>
          <p:cNvPicPr>
            <a:picLocks noChangeAspect="1"/>
          </p:cNvPicPr>
          <p:nvPr/>
        </p:nvPicPr>
        <p:blipFill>
          <a:blip r:embed="rId3" cstate="print">
            <a:grayscl/>
          </a:blip>
          <a:srcRect b="2380"/>
          <a:stretch>
            <a:fillRect/>
          </a:stretch>
        </p:blipFill>
        <p:spPr>
          <a:xfrm>
            <a:off x="1112162" y="3357735"/>
            <a:ext cx="7014868" cy="1603545"/>
          </a:xfrm>
          <a:prstGeom prst="rect">
            <a:avLst/>
          </a:prstGeom>
          <a:noFill/>
          <a:ln>
            <a:noFill/>
          </a:ln>
        </p:spPr>
      </p:pic>
      <p:sp>
        <p:nvSpPr>
          <p:cNvPr id="23" name="Rounded Rectangle 22"/>
          <p:cNvSpPr/>
          <p:nvPr/>
        </p:nvSpPr>
        <p:spPr bwMode="auto">
          <a:xfrm>
            <a:off x="777849" y="1726413"/>
            <a:ext cx="7681913" cy="484833"/>
          </a:xfrm>
          <a:prstGeom prst="roundRect">
            <a:avLst/>
          </a:prstGeom>
          <a:gradFill flip="none" rotWithShape="1">
            <a:gsLst>
              <a:gs pos="0">
                <a:srgbClr val="FFF9DD"/>
              </a:gs>
              <a:gs pos="100000">
                <a:srgbClr val="66CC33"/>
              </a:gs>
            </a:gsLst>
            <a:lin ang="4200000" scaled="0"/>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lgn="ctr"/>
            <a:r>
              <a:rPr lang="en-US" sz="2000" dirty="0" smtClean="0">
                <a:solidFill>
                  <a:schemeClr val="tx2">
                    <a:lumMod val="25000"/>
                  </a:schemeClr>
                </a:solidFill>
              </a:rPr>
              <a:t>Motion sensors</a:t>
            </a:r>
            <a:endParaRPr lang="en-US" sz="2000" dirty="0">
              <a:solidFill>
                <a:schemeClr val="tx2">
                  <a:lumMod val="25000"/>
                </a:schemeClr>
              </a:solidFill>
            </a:endParaRPr>
          </a:p>
        </p:txBody>
      </p:sp>
      <p:sp>
        <p:nvSpPr>
          <p:cNvPr id="24" name="Rounded Rectangle 23"/>
          <p:cNvSpPr/>
          <p:nvPr/>
        </p:nvSpPr>
        <p:spPr bwMode="auto">
          <a:xfrm>
            <a:off x="777849" y="2108154"/>
            <a:ext cx="7681913" cy="484833"/>
          </a:xfrm>
          <a:prstGeom prst="roundRect">
            <a:avLst/>
          </a:prstGeom>
          <a:gradFill flip="none" rotWithShape="1">
            <a:gsLst>
              <a:gs pos="0">
                <a:srgbClr val="FFDDDE"/>
              </a:gs>
              <a:gs pos="100000">
                <a:srgbClr val="FFCC00"/>
              </a:gs>
            </a:gsLst>
            <a:lin ang="4200000" scaled="0"/>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lgn="ctr"/>
            <a:r>
              <a:rPr lang="en-US" sz="2000" dirty="0" smtClean="0">
                <a:solidFill>
                  <a:schemeClr val="tx2">
                    <a:lumMod val="25000"/>
                  </a:schemeClr>
                </a:solidFill>
              </a:rPr>
              <a:t>24×7 secured access</a:t>
            </a:r>
            <a:endParaRPr lang="en-US" sz="2000" dirty="0">
              <a:solidFill>
                <a:schemeClr val="tx2">
                  <a:lumMod val="25000"/>
                </a:schemeClr>
              </a:solidFill>
            </a:endParaRPr>
          </a:p>
        </p:txBody>
      </p:sp>
      <p:sp>
        <p:nvSpPr>
          <p:cNvPr id="25" name="Rounded Rectangle 24"/>
          <p:cNvSpPr/>
          <p:nvPr/>
        </p:nvSpPr>
        <p:spPr bwMode="auto">
          <a:xfrm>
            <a:off x="777849" y="2489895"/>
            <a:ext cx="7681913" cy="484833"/>
          </a:xfrm>
          <a:prstGeom prst="roundRect">
            <a:avLst/>
          </a:prstGeom>
          <a:gradFill flip="none" rotWithShape="1">
            <a:gsLst>
              <a:gs pos="0">
                <a:srgbClr val="FFFDDD"/>
              </a:gs>
              <a:gs pos="100000">
                <a:srgbClr val="E4801C"/>
              </a:gs>
            </a:gsLst>
            <a:lin ang="4200000" scaled="0"/>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lgn="ctr"/>
            <a:r>
              <a:rPr lang="en-US" sz="2000" dirty="0" smtClean="0">
                <a:solidFill>
                  <a:schemeClr val="tx2">
                    <a:lumMod val="25000"/>
                  </a:schemeClr>
                </a:solidFill>
              </a:rPr>
              <a:t>Biometric controlled access systems</a:t>
            </a:r>
            <a:endParaRPr lang="en-US" sz="2000" dirty="0">
              <a:solidFill>
                <a:schemeClr val="tx2">
                  <a:lumMod val="25000"/>
                </a:schemeClr>
              </a:solidFill>
            </a:endParaRPr>
          </a:p>
        </p:txBody>
      </p:sp>
      <p:sp>
        <p:nvSpPr>
          <p:cNvPr id="26" name="Rounded Rectangle 25"/>
          <p:cNvSpPr/>
          <p:nvPr/>
        </p:nvSpPr>
        <p:spPr bwMode="auto">
          <a:xfrm>
            <a:off x="777849" y="2871636"/>
            <a:ext cx="7681913" cy="484833"/>
          </a:xfrm>
          <a:prstGeom prst="roundRect">
            <a:avLst/>
          </a:prstGeom>
          <a:gradFill flip="none" rotWithShape="1">
            <a:gsLst>
              <a:gs pos="0">
                <a:srgbClr val="FFDDF4"/>
              </a:gs>
              <a:gs pos="100000">
                <a:srgbClr val="E4421C"/>
              </a:gs>
            </a:gsLst>
            <a:lin ang="4200000" scaled="0"/>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lgn="ctr"/>
            <a:r>
              <a:rPr lang="en-US" sz="2000" dirty="0" smtClean="0">
                <a:solidFill>
                  <a:schemeClr val="tx2">
                    <a:lumMod val="25000"/>
                  </a:schemeClr>
                </a:solidFill>
              </a:rPr>
              <a:t>Video camera surveillance</a:t>
            </a:r>
            <a:endParaRPr lang="en-US" sz="2000" dirty="0">
              <a:solidFill>
                <a:schemeClr val="tx2">
                  <a:lumMod val="25000"/>
                </a:schemeClr>
              </a:solidFill>
            </a:endParaRPr>
          </a:p>
        </p:txBody>
      </p:sp>
      <p:sp>
        <p:nvSpPr>
          <p:cNvPr id="27" name="Rounded Rectangle 26"/>
          <p:cNvSpPr/>
          <p:nvPr/>
        </p:nvSpPr>
        <p:spPr bwMode="auto">
          <a:xfrm>
            <a:off x="777849" y="3253378"/>
            <a:ext cx="7681913" cy="484833"/>
          </a:xfrm>
          <a:prstGeom prst="roundRect">
            <a:avLst/>
          </a:prstGeom>
          <a:gradFill flip="none" rotWithShape="1">
            <a:gsLst>
              <a:gs pos="0">
                <a:srgbClr val="ECDDFF"/>
              </a:gs>
              <a:gs pos="100000">
                <a:srgbClr val="BE1CE4"/>
              </a:gs>
            </a:gsLst>
            <a:lin ang="4200000" scaled="0"/>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lgn="ctr"/>
            <a:r>
              <a:rPr lang="en-US" sz="2000" dirty="0" smtClean="0">
                <a:solidFill>
                  <a:schemeClr val="tx2">
                    <a:lumMod val="25000"/>
                  </a:schemeClr>
                </a:solidFill>
              </a:rPr>
              <a:t>Security breach alarms</a:t>
            </a:r>
            <a:endParaRPr lang="en-US" sz="2000" dirty="0">
              <a:solidFill>
                <a:schemeClr val="tx2">
                  <a:lumMod val="25000"/>
                </a:schemeClr>
              </a:solidFill>
            </a:endParaRPr>
          </a:p>
        </p:txBody>
      </p:sp>
      <p:sp>
        <p:nvSpPr>
          <p:cNvPr id="14" name="Oval 13"/>
          <p:cNvSpPr/>
          <p:nvPr/>
        </p:nvSpPr>
        <p:spPr>
          <a:xfrm>
            <a:off x="8009264" y="107139"/>
            <a:ext cx="991892" cy="750081"/>
          </a:xfrm>
          <a:prstGeom prst="ellipse">
            <a:avLst/>
          </a:prstGeom>
          <a:ln/>
        </p:spPr>
        <p:style>
          <a:lnRef idx="0">
            <a:schemeClr val="accent5"/>
          </a:lnRef>
          <a:fillRef idx="3">
            <a:schemeClr val="accent5"/>
          </a:fillRef>
          <a:effectRef idx="3">
            <a:schemeClr val="accent5"/>
          </a:effectRef>
          <a:fontRef idx="minor">
            <a:schemeClr val="lt1"/>
          </a:fontRef>
        </p:style>
        <p:txBody>
          <a:bodyPr wrap="none" lIns="0" tIns="0" rIns="0" bIns="0" rtlCol="0" anchor="ctr" anchorCtr="0"/>
          <a:lstStyle/>
          <a:p>
            <a:pPr algn="ctr" fontAlgn="base">
              <a:lnSpc>
                <a:spcPct val="90000"/>
              </a:lnSpc>
              <a:spcBef>
                <a:spcPct val="0"/>
              </a:spcBef>
              <a:spcAft>
                <a:spcPct val="0"/>
              </a:spcAft>
            </a:pPr>
            <a:r>
              <a:rPr lang="en-US" sz="1100" b="1" dirty="0" smtClean="0">
                <a:solidFill>
                  <a:schemeClr val="accent5">
                    <a:lumMod val="50000"/>
                  </a:schemeClr>
                </a:solidFill>
              </a:rPr>
              <a:t>World-Class</a:t>
            </a:r>
            <a:br>
              <a:rPr lang="en-US" sz="1100" b="1" dirty="0" smtClean="0">
                <a:solidFill>
                  <a:schemeClr val="accent5">
                    <a:lumMod val="50000"/>
                  </a:schemeClr>
                </a:solidFill>
              </a:rPr>
            </a:br>
            <a:r>
              <a:rPr lang="en-US" sz="1100" b="1" dirty="0" smtClean="0">
                <a:solidFill>
                  <a:schemeClr val="accent5">
                    <a:lumMod val="50000"/>
                  </a:schemeClr>
                </a:solidFill>
              </a:rPr>
              <a:t>Security</a:t>
            </a:r>
          </a:p>
        </p:txBody>
      </p:sp>
    </p:spTree>
    <p:extLst>
      <p:ext uri="{BB962C8B-B14F-4D97-AF65-F5344CB8AC3E}">
        <p14:creationId xmlns:p14="http://schemas.microsoft.com/office/powerpoint/2010/main" val="3087711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1008" y="1717999"/>
            <a:ext cx="8022140" cy="1033983"/>
          </a:xfrm>
        </p:spPr>
        <p:txBody>
          <a:bodyPr/>
          <a:lstStyle/>
          <a:p>
            <a:pPr algn="ctr"/>
            <a:r>
              <a:rPr lang="en-US" dirty="0"/>
              <a:t>Platform Security – Security Architecture</a:t>
            </a:r>
          </a:p>
        </p:txBody>
      </p:sp>
    </p:spTree>
    <p:extLst>
      <p:ext uri="{BB962C8B-B14F-4D97-AF65-F5344CB8AC3E}">
        <p14:creationId xmlns:p14="http://schemas.microsoft.com/office/powerpoint/2010/main" val="23290419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 Design Principle</a:t>
            </a:r>
            <a:endParaRPr lang="en-US" dirty="0"/>
          </a:p>
        </p:txBody>
      </p:sp>
      <p:sp>
        <p:nvSpPr>
          <p:cNvPr id="4" name="Content Placeholder 2"/>
          <p:cNvSpPr txBox="1">
            <a:spLocks/>
          </p:cNvSpPr>
          <p:nvPr/>
        </p:nvSpPr>
        <p:spPr>
          <a:xfrm>
            <a:off x="389436" y="1085850"/>
            <a:ext cx="8363938" cy="2756139"/>
          </a:xfrm>
          <a:prstGeom prst="rect">
            <a:avLst/>
          </a:prstGeom>
        </p:spPr>
        <p:txBody>
          <a:bodyPr/>
          <a:lst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Fundamental Philosophy</a:t>
            </a:r>
          </a:p>
          <a:p>
            <a:pPr lvl="1"/>
            <a:r>
              <a:rPr lang="en-US" dirty="0" smtClean="0"/>
              <a:t>WA has no control over what runs in Guest VMs IMPLIES – Can’t trust Guest VMs</a:t>
            </a:r>
          </a:p>
          <a:p>
            <a:pPr lvl="1"/>
            <a:r>
              <a:rPr lang="en-US" dirty="0" smtClean="0"/>
              <a:t>Controls designed with this fundamental philosophy</a:t>
            </a:r>
          </a:p>
          <a:p>
            <a:pPr lvl="1"/>
            <a:endParaRPr lang="en-US" dirty="0" smtClean="0"/>
          </a:p>
          <a:p>
            <a:pPr lvl="1"/>
            <a:endParaRPr lang="en-US" dirty="0" smtClean="0"/>
          </a:p>
          <a:p>
            <a:pPr marL="345327" lvl="1" indent="0">
              <a:buFont typeface="Arial" pitchFamily="34" charset="0"/>
              <a:buNone/>
            </a:pPr>
            <a:r>
              <a:rPr lang="en-US" dirty="0" smtClean="0"/>
              <a:t>Resource: </a:t>
            </a:r>
            <a:r>
              <a:rPr lang="en-US" dirty="0" smtClean="0">
                <a:hlinkClick r:id="rId2"/>
              </a:rPr>
              <a:t>Windows Azure Security Overview</a:t>
            </a:r>
            <a:endParaRPr lang="en-US" dirty="0" smtClean="0"/>
          </a:p>
          <a:p>
            <a:pPr lvl="1"/>
            <a:endParaRPr lang="en-US" dirty="0"/>
          </a:p>
        </p:txBody>
      </p:sp>
    </p:spTree>
    <p:extLst>
      <p:ext uri="{BB962C8B-B14F-4D97-AF65-F5344CB8AC3E}">
        <p14:creationId xmlns:p14="http://schemas.microsoft.com/office/powerpoint/2010/main" val="365239830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TechReady11_Breakout_ChalkTalk_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http://schemas.microsoft.com/office/infopath/2007/PartnerControls"/>
    <ds:schemaRef ds:uri="http://www.w3.org/XML/1998/namespace"/>
    <ds:schemaRef ds:uri="f847e7ad-bfae-49c8-aedd-39ec05321f40"/>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7318</TotalTime>
  <Words>2008</Words>
  <Application>Microsoft Office PowerPoint</Application>
  <PresentationFormat>On-screen Show (16:9)</PresentationFormat>
  <Paragraphs>376</Paragraphs>
  <Slides>38</Slides>
  <Notes>18</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38</vt:i4>
      </vt:variant>
    </vt:vector>
  </HeadingPairs>
  <TitlesOfParts>
    <vt:vector size="44" baseType="lpstr">
      <vt:lpstr>MS1444_Windows Azure Template 16x9_r08b</vt:lpstr>
      <vt:lpstr>White with Consolas font for code slides</vt:lpstr>
      <vt:lpstr>1_MS1444_Windows Azure Template 16x9_r08a</vt:lpstr>
      <vt:lpstr>TechReady11_Breakout_ChalkTalk_Template</vt:lpstr>
      <vt:lpstr>Visio</vt:lpstr>
      <vt:lpstr>Slide</vt:lpstr>
      <vt:lpstr>Windows Azure Security and Compliance </vt:lpstr>
      <vt:lpstr>Agenda</vt:lpstr>
      <vt:lpstr>The Inevitable Questions </vt:lpstr>
      <vt:lpstr>Responsibility for Security </vt:lpstr>
      <vt:lpstr>PowerPoint Presentation</vt:lpstr>
      <vt:lpstr>Windows Azure Data Centers</vt:lpstr>
      <vt:lpstr>Data Center Security</vt:lpstr>
      <vt:lpstr>PowerPoint Presentation</vt:lpstr>
      <vt:lpstr>WA Design Principle</vt:lpstr>
      <vt:lpstr>Platform Level Threats</vt:lpstr>
      <vt:lpstr>Isolation at multiple levels</vt:lpstr>
      <vt:lpstr>Hypervisor &amp; VM Sandbox</vt:lpstr>
      <vt:lpstr>Managing it all through the Fabric Controllers</vt:lpstr>
      <vt:lpstr>Windows Azure Storage</vt:lpstr>
      <vt:lpstr>Windows Azure Storage Security</vt:lpstr>
      <vt:lpstr>PowerPoint Presentation</vt:lpstr>
      <vt:lpstr>Security In Development</vt:lpstr>
      <vt:lpstr>Change &amp; Release Management</vt:lpstr>
      <vt:lpstr>Change &amp; Release Management – Software Changes</vt:lpstr>
      <vt:lpstr>Incident Management process</vt:lpstr>
      <vt:lpstr>Incident Management process</vt:lpstr>
      <vt:lpstr>Post Incident Analysis, Auditing, Evidences</vt:lpstr>
      <vt:lpstr>Monitoring and Diagnostics</vt:lpstr>
      <vt:lpstr>Early Warning System</vt:lpstr>
      <vt:lpstr>BCP/DRP Workflow</vt:lpstr>
      <vt:lpstr>Backup</vt:lpstr>
      <vt:lpstr>Access Control</vt:lpstr>
      <vt:lpstr>Common Engineering Criteria</vt:lpstr>
      <vt:lpstr>Windows Azure “Compliance”</vt:lpstr>
      <vt:lpstr>Compliance Validation Breadth</vt:lpstr>
      <vt:lpstr>Azure Compliance Approach</vt:lpstr>
      <vt:lpstr>PowerPoint Presentation</vt:lpstr>
      <vt:lpstr>WA Compliance</vt:lpstr>
      <vt:lpstr>PowerPoint Presentation</vt:lpstr>
      <vt:lpstr>Threats Windows Azure Customer Still Must Worry About</vt:lpstr>
      <vt:lpstr>Attacks on a Customer’s Tenant</vt:lpstr>
      <vt:lpstr>Abuse of Privilege by a Customer Administrator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408</cp:revision>
  <dcterms:created xsi:type="dcterms:W3CDTF">2006-08-16T00:00:00Z</dcterms:created>
  <dcterms:modified xsi:type="dcterms:W3CDTF">2012-04-26T20:55:19Z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