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4"/>
    <p:sldMasterId id="2147483708" r:id="rId5"/>
    <p:sldMasterId id="2147483712" r:id="rId6"/>
  </p:sldMasterIdLst>
  <p:notesMasterIdLst>
    <p:notesMasterId r:id="rId32"/>
  </p:notesMasterIdLst>
  <p:sldIdLst>
    <p:sldId id="256" r:id="rId7"/>
    <p:sldId id="416" r:id="rId8"/>
    <p:sldId id="399" r:id="rId9"/>
    <p:sldId id="400" r:id="rId10"/>
    <p:sldId id="403" r:id="rId11"/>
    <p:sldId id="454" r:id="rId12"/>
    <p:sldId id="445" r:id="rId13"/>
    <p:sldId id="449" r:id="rId14"/>
    <p:sldId id="451" r:id="rId15"/>
    <p:sldId id="452" r:id="rId16"/>
    <p:sldId id="453" r:id="rId17"/>
    <p:sldId id="446" r:id="rId18"/>
    <p:sldId id="434" r:id="rId19"/>
    <p:sldId id="417" r:id="rId20"/>
    <p:sldId id="418" r:id="rId21"/>
    <p:sldId id="441" r:id="rId22"/>
    <p:sldId id="447" r:id="rId23"/>
    <p:sldId id="420" r:id="rId24"/>
    <p:sldId id="421" r:id="rId25"/>
    <p:sldId id="455" r:id="rId26"/>
    <p:sldId id="443" r:id="rId27"/>
    <p:sldId id="444" r:id="rId28"/>
    <p:sldId id="440" r:id="rId29"/>
    <p:sldId id="438" r:id="rId30"/>
    <p:sldId id="396" r:id="rId3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uth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072" autoAdjust="0"/>
  </p:normalViewPr>
  <p:slideViewPr>
    <p:cSldViewPr snapToGrid="0" snapToObjects="1">
      <p:cViewPr varScale="1">
        <p:scale>
          <a:sx n="91" d="100"/>
          <a:sy n="91" d="100"/>
        </p:scale>
        <p:origin x="-1374" y="-96"/>
      </p:cViewPr>
      <p:guideLst>
        <p:guide orient="horz" pos="2964"/>
        <p:guide orient="horz" pos="516"/>
        <p:guide orient="horz" pos="676"/>
        <p:guide pos="2880"/>
        <p:guide pos="240"/>
        <p:guide pos="55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99277B-D752-4F4B-B84C-1240D5E538A1}" type="doc">
      <dgm:prSet loTypeId="urn:microsoft.com/office/officeart/2005/8/layout/hProcess11" loCatId="process" qsTypeId="urn:microsoft.com/office/officeart/2005/8/quickstyle/simple1" qsCatId="simple" csTypeId="urn:microsoft.com/office/officeart/2005/8/colors/accent2_3" csCatId="accent2" phldr="1"/>
      <dgm:spPr/>
    </dgm:pt>
    <dgm:pt modelId="{B139A81C-72AD-48BC-A0A2-7A838588DC65}">
      <dgm:prSet phldrT="[Text]" custT="1"/>
      <dgm:spPr/>
      <dgm:t>
        <a:bodyPr/>
        <a:lstStyle/>
        <a:p>
          <a:r>
            <a:rPr lang="en-US" sz="1100" b="1" dirty="0" smtClean="0">
              <a:solidFill>
                <a:schemeClr val="tx2"/>
              </a:solidFill>
            </a:rPr>
            <a:t>PDC2008</a:t>
          </a:r>
        </a:p>
        <a:p>
          <a:r>
            <a:rPr lang="en-US" sz="1100" b="1" dirty="0" smtClean="0">
              <a:solidFill>
                <a:schemeClr val="tx2"/>
              </a:solidFill>
            </a:rPr>
            <a:t>Windows Azure CTP</a:t>
          </a:r>
        </a:p>
        <a:p>
          <a:r>
            <a:rPr lang="en-US" sz="1100" b="1" dirty="0" smtClean="0">
              <a:solidFill>
                <a:schemeClr val="tx2"/>
              </a:solidFill>
            </a:rPr>
            <a:t>Web/Worker Roles</a:t>
          </a:r>
        </a:p>
        <a:p>
          <a:r>
            <a:rPr lang="en-US" sz="1100" b="1" dirty="0" smtClean="0">
              <a:solidFill>
                <a:schemeClr val="tx2"/>
              </a:solidFill>
            </a:rPr>
            <a:t>Partial Trust .NET Only</a:t>
          </a:r>
          <a:endParaRPr lang="en-US" sz="1100" b="1" dirty="0">
            <a:solidFill>
              <a:schemeClr val="tx2"/>
            </a:solidFill>
          </a:endParaRPr>
        </a:p>
      </dgm:t>
    </dgm:pt>
    <dgm:pt modelId="{471ED040-0093-4565-B276-926D5ACCC1CE}" type="parTrans" cxnId="{EAE79DF4-D8F1-4CE6-B314-447CB223B2F1}">
      <dgm:prSet/>
      <dgm:spPr/>
      <dgm:t>
        <a:bodyPr/>
        <a:lstStyle/>
        <a:p>
          <a:endParaRPr lang="en-US"/>
        </a:p>
      </dgm:t>
    </dgm:pt>
    <dgm:pt modelId="{7405C623-FACE-449D-A784-8DAA42C8EC03}" type="sibTrans" cxnId="{EAE79DF4-D8F1-4CE6-B314-447CB223B2F1}">
      <dgm:prSet/>
      <dgm:spPr/>
      <dgm:t>
        <a:bodyPr/>
        <a:lstStyle/>
        <a:p>
          <a:endParaRPr lang="en-US"/>
        </a:p>
      </dgm:t>
    </dgm:pt>
    <dgm:pt modelId="{F9148AD3-2555-4934-843C-D59161F5064B}">
      <dgm:prSet phldrT="[Text]" custT="1"/>
      <dgm:spPr/>
      <dgm:t>
        <a:bodyPr/>
        <a:lstStyle/>
        <a:p>
          <a:r>
            <a:rPr lang="en-US" sz="1100" b="1" dirty="0" smtClean="0">
              <a:solidFill>
                <a:schemeClr val="tx2"/>
              </a:solidFill>
            </a:rPr>
            <a:t>2/2010 </a:t>
          </a:r>
        </a:p>
        <a:p>
          <a:r>
            <a:rPr lang="en-US" sz="1100" b="1" dirty="0" smtClean="0">
              <a:solidFill>
                <a:schemeClr val="tx2"/>
              </a:solidFill>
            </a:rPr>
            <a:t>Windows Azure RTM</a:t>
          </a:r>
          <a:endParaRPr lang="en-US" sz="1100" b="1" dirty="0">
            <a:solidFill>
              <a:schemeClr val="tx2"/>
            </a:solidFill>
          </a:endParaRPr>
        </a:p>
      </dgm:t>
    </dgm:pt>
    <dgm:pt modelId="{38B3A859-6A4D-4BF9-9AE4-780EEC4A63C7}" type="parTrans" cxnId="{CBB0C278-3A72-4968-9EBE-73CC4EF39373}">
      <dgm:prSet/>
      <dgm:spPr/>
      <dgm:t>
        <a:bodyPr/>
        <a:lstStyle/>
        <a:p>
          <a:endParaRPr lang="en-US"/>
        </a:p>
      </dgm:t>
    </dgm:pt>
    <dgm:pt modelId="{AB6454D7-AD64-4A2F-833C-4F3D53B6A1A7}" type="sibTrans" cxnId="{CBB0C278-3A72-4968-9EBE-73CC4EF39373}">
      <dgm:prSet/>
      <dgm:spPr/>
      <dgm:t>
        <a:bodyPr/>
        <a:lstStyle/>
        <a:p>
          <a:endParaRPr lang="en-US"/>
        </a:p>
      </dgm:t>
    </dgm:pt>
    <dgm:pt modelId="{D41C40E7-0C15-420B-88D4-FA628015D777}">
      <dgm:prSet phldrT="[Text]" custT="1"/>
      <dgm:spPr/>
      <dgm:t>
        <a:bodyPr/>
        <a:lstStyle/>
        <a:p>
          <a:r>
            <a:rPr lang="en-US" sz="1100" b="1" dirty="0" smtClean="0">
              <a:solidFill>
                <a:schemeClr val="tx2"/>
              </a:solidFill>
            </a:rPr>
            <a:t>11/2010  </a:t>
          </a:r>
        </a:p>
        <a:p>
          <a:r>
            <a:rPr lang="en-US" sz="1100" b="1" dirty="0" smtClean="0">
              <a:solidFill>
                <a:schemeClr val="tx2"/>
              </a:solidFill>
            </a:rPr>
            <a:t>VM Role</a:t>
          </a:r>
        </a:p>
        <a:p>
          <a:r>
            <a:rPr lang="en-US" sz="1100" b="1" dirty="0" smtClean="0">
              <a:solidFill>
                <a:schemeClr val="tx2"/>
              </a:solidFill>
            </a:rPr>
            <a:t>Connect</a:t>
          </a:r>
        </a:p>
        <a:p>
          <a:r>
            <a:rPr lang="en-US" sz="1100" b="1" dirty="0" smtClean="0">
              <a:solidFill>
                <a:schemeClr val="tx2"/>
              </a:solidFill>
            </a:rPr>
            <a:t>Admin Mode</a:t>
          </a:r>
        </a:p>
        <a:p>
          <a:r>
            <a:rPr lang="en-US" sz="1100" b="1" dirty="0" smtClean="0">
              <a:solidFill>
                <a:schemeClr val="tx2"/>
              </a:solidFill>
            </a:rPr>
            <a:t> Startup Tasks</a:t>
          </a:r>
        </a:p>
        <a:p>
          <a:r>
            <a:rPr lang="en-US" sz="1100" b="1" dirty="0" smtClean="0">
              <a:solidFill>
                <a:schemeClr val="tx2"/>
              </a:solidFill>
            </a:rPr>
            <a:t>Full IIS</a:t>
          </a:r>
        </a:p>
        <a:p>
          <a:r>
            <a:rPr lang="en-US" sz="1100" b="1" dirty="0" smtClean="0">
              <a:solidFill>
                <a:schemeClr val="tx2"/>
              </a:solidFill>
            </a:rPr>
            <a:t>Remote Desktop</a:t>
          </a:r>
          <a:endParaRPr lang="en-US" sz="1100" b="1" dirty="0">
            <a:solidFill>
              <a:schemeClr val="tx2"/>
            </a:solidFill>
          </a:endParaRPr>
        </a:p>
      </dgm:t>
    </dgm:pt>
    <dgm:pt modelId="{BE24003F-169E-434E-9D71-45B28259D0DF}" type="parTrans" cxnId="{5D87085C-BF09-40D3-BF06-D984D6E69F18}">
      <dgm:prSet/>
      <dgm:spPr/>
      <dgm:t>
        <a:bodyPr/>
        <a:lstStyle/>
        <a:p>
          <a:endParaRPr lang="en-US"/>
        </a:p>
      </dgm:t>
    </dgm:pt>
    <dgm:pt modelId="{214FEC46-98C8-4001-AADD-D903DDF89C34}" type="sibTrans" cxnId="{5D87085C-BF09-40D3-BF06-D984D6E69F18}">
      <dgm:prSet/>
      <dgm:spPr/>
      <dgm:t>
        <a:bodyPr/>
        <a:lstStyle/>
        <a:p>
          <a:endParaRPr lang="en-US"/>
        </a:p>
      </dgm:t>
    </dgm:pt>
    <dgm:pt modelId="{7E3D02A7-21BA-4E3C-B086-ADF04D6961F4}">
      <dgm:prSet phldrT="[Text]" custT="1"/>
      <dgm:spPr/>
      <dgm:t>
        <a:bodyPr/>
        <a:lstStyle/>
        <a:p>
          <a:r>
            <a:rPr lang="en-US" sz="1100" b="1" dirty="0" smtClean="0">
              <a:solidFill>
                <a:schemeClr val="tx2"/>
              </a:solidFill>
            </a:rPr>
            <a:t>11/2009  </a:t>
          </a:r>
        </a:p>
        <a:p>
          <a:r>
            <a:rPr lang="en-US" sz="1100" b="1" dirty="0" smtClean="0">
              <a:solidFill>
                <a:schemeClr val="tx2"/>
              </a:solidFill>
            </a:rPr>
            <a:t>Full Trust/Native</a:t>
          </a:r>
        </a:p>
        <a:p>
          <a:r>
            <a:rPr lang="en-US" sz="1100" b="1" dirty="0" smtClean="0">
              <a:solidFill>
                <a:schemeClr val="tx2"/>
              </a:solidFill>
            </a:rPr>
            <a:t>PHP &amp; Java Support</a:t>
          </a:r>
        </a:p>
      </dgm:t>
    </dgm:pt>
    <dgm:pt modelId="{9810B792-4121-4E85-BEDD-B3F8548CC308}" type="parTrans" cxnId="{7F5C6530-8ED2-46FB-8D04-B4499AAF0B51}">
      <dgm:prSet/>
      <dgm:spPr/>
      <dgm:t>
        <a:bodyPr/>
        <a:lstStyle/>
        <a:p>
          <a:endParaRPr lang="en-US"/>
        </a:p>
      </dgm:t>
    </dgm:pt>
    <dgm:pt modelId="{69CDC896-FC7E-4F44-970D-1E18D24C4383}" type="sibTrans" cxnId="{7F5C6530-8ED2-46FB-8D04-B4499AAF0B51}">
      <dgm:prSet/>
      <dgm:spPr/>
      <dgm:t>
        <a:bodyPr/>
        <a:lstStyle/>
        <a:p>
          <a:endParaRPr lang="en-US"/>
        </a:p>
      </dgm:t>
    </dgm:pt>
    <dgm:pt modelId="{DA39226F-23F5-4FF7-B506-CA9E34A3F2E8}">
      <dgm:prSet phldrT="[Text]" custT="1"/>
      <dgm:spPr/>
      <dgm:t>
        <a:bodyPr/>
        <a:lstStyle/>
        <a:p>
          <a:r>
            <a:rPr lang="en-US" sz="1100" b="1" dirty="0" smtClean="0">
              <a:solidFill>
                <a:schemeClr val="tx2"/>
              </a:solidFill>
            </a:rPr>
            <a:t>11/2011</a:t>
          </a:r>
        </a:p>
        <a:p>
          <a:r>
            <a:rPr lang="en-US" sz="1100" b="1" dirty="0" smtClean="0">
              <a:solidFill>
                <a:schemeClr val="tx2"/>
              </a:solidFill>
            </a:rPr>
            <a:t>Cross Language SDKs</a:t>
          </a:r>
        </a:p>
        <a:p>
          <a:r>
            <a:rPr lang="en-US" sz="1100" b="1" dirty="0" smtClean="0">
              <a:solidFill>
                <a:schemeClr val="tx2"/>
              </a:solidFill>
            </a:rPr>
            <a:t>Java, Node.JS</a:t>
          </a:r>
        </a:p>
        <a:p>
          <a:r>
            <a:rPr lang="en-US" sz="1100" b="1" dirty="0" smtClean="0">
              <a:solidFill>
                <a:schemeClr val="tx2"/>
              </a:solidFill>
            </a:rPr>
            <a:t>Eclipse Plugin </a:t>
          </a:r>
          <a:endParaRPr lang="en-US" sz="1100" b="1" dirty="0">
            <a:solidFill>
              <a:schemeClr val="tx2"/>
            </a:solidFill>
          </a:endParaRPr>
        </a:p>
      </dgm:t>
    </dgm:pt>
    <dgm:pt modelId="{46CC4235-0457-44F4-9A95-9744AB4F4E89}" type="parTrans" cxnId="{42D0FB67-D14D-4039-9944-41A82A316036}">
      <dgm:prSet/>
      <dgm:spPr/>
      <dgm:t>
        <a:bodyPr/>
        <a:lstStyle/>
        <a:p>
          <a:endParaRPr lang="en-US"/>
        </a:p>
      </dgm:t>
    </dgm:pt>
    <dgm:pt modelId="{E7D598A7-FD98-4E24-8CB1-6DE8CDA12C88}" type="sibTrans" cxnId="{42D0FB67-D14D-4039-9944-41A82A316036}">
      <dgm:prSet/>
      <dgm:spPr/>
      <dgm:t>
        <a:bodyPr/>
        <a:lstStyle/>
        <a:p>
          <a:endParaRPr lang="en-US"/>
        </a:p>
      </dgm:t>
    </dgm:pt>
    <dgm:pt modelId="{FFC3F2CD-E0B7-476E-80BB-9BFF49CB2019}">
      <dgm:prSet phldrT="[Text]" custT="1"/>
      <dgm:spPr/>
      <dgm:t>
        <a:bodyPr/>
        <a:lstStyle/>
        <a:p>
          <a:r>
            <a:rPr lang="en-US" sz="1100" b="1" dirty="0" smtClean="0">
              <a:solidFill>
                <a:schemeClr val="tx2"/>
              </a:solidFill>
            </a:rPr>
            <a:t>2007 </a:t>
          </a:r>
        </a:p>
        <a:p>
          <a:r>
            <a:rPr lang="en-US" sz="1100" b="1" dirty="0" smtClean="0">
              <a:solidFill>
                <a:schemeClr val="tx2"/>
              </a:solidFill>
            </a:rPr>
            <a:t>Project Red Dog Launched</a:t>
          </a:r>
          <a:endParaRPr lang="en-US" sz="1100" b="1" dirty="0">
            <a:solidFill>
              <a:schemeClr val="tx2"/>
            </a:solidFill>
          </a:endParaRPr>
        </a:p>
      </dgm:t>
    </dgm:pt>
    <dgm:pt modelId="{151A6775-A529-4FDF-9F4F-1181667135D7}" type="parTrans" cxnId="{FE50B5EF-3E4F-42A0-9C0A-15BB1B5479E8}">
      <dgm:prSet/>
      <dgm:spPr/>
      <dgm:t>
        <a:bodyPr/>
        <a:lstStyle/>
        <a:p>
          <a:endParaRPr lang="en-US"/>
        </a:p>
      </dgm:t>
    </dgm:pt>
    <dgm:pt modelId="{ADA9A716-2C01-4494-A287-43FD386C385E}" type="sibTrans" cxnId="{FE50B5EF-3E4F-42A0-9C0A-15BB1B5479E8}">
      <dgm:prSet/>
      <dgm:spPr/>
      <dgm:t>
        <a:bodyPr/>
        <a:lstStyle/>
        <a:p>
          <a:endParaRPr lang="en-US"/>
        </a:p>
      </dgm:t>
    </dgm:pt>
    <dgm:pt modelId="{AAAF7C6F-6FCA-4BE5-8929-018DB0E70976}" type="pres">
      <dgm:prSet presAssocID="{5299277B-D752-4F4B-B84C-1240D5E538A1}" presName="Name0" presStyleCnt="0">
        <dgm:presLayoutVars>
          <dgm:dir/>
          <dgm:resizeHandles val="exact"/>
        </dgm:presLayoutVars>
      </dgm:prSet>
      <dgm:spPr/>
    </dgm:pt>
    <dgm:pt modelId="{FAE46C24-0486-476F-9F40-5447E7EE5FFA}" type="pres">
      <dgm:prSet presAssocID="{5299277B-D752-4F4B-B84C-1240D5E538A1}" presName="arrow" presStyleLbl="bgShp" presStyleIdx="0" presStyleCnt="1"/>
      <dgm:spPr/>
    </dgm:pt>
    <dgm:pt modelId="{5249355C-F074-41E6-82EC-05D555B0A37E}" type="pres">
      <dgm:prSet presAssocID="{5299277B-D752-4F4B-B84C-1240D5E538A1}" presName="points" presStyleCnt="0"/>
      <dgm:spPr/>
    </dgm:pt>
    <dgm:pt modelId="{A6EBBCD0-B117-43FA-AC53-001F3EF844B9}" type="pres">
      <dgm:prSet presAssocID="{FFC3F2CD-E0B7-476E-80BB-9BFF49CB2019}" presName="compositeA" presStyleCnt="0"/>
      <dgm:spPr/>
    </dgm:pt>
    <dgm:pt modelId="{9E11F8A6-6665-42FB-8510-A3F64F94A977}" type="pres">
      <dgm:prSet presAssocID="{FFC3F2CD-E0B7-476E-80BB-9BFF49CB2019}" presName="textA" presStyleLbl="revTx" presStyleIdx="0" presStyleCnt="6">
        <dgm:presLayoutVars>
          <dgm:bulletEnabled val="1"/>
        </dgm:presLayoutVars>
      </dgm:prSet>
      <dgm:spPr/>
      <dgm:t>
        <a:bodyPr/>
        <a:lstStyle/>
        <a:p>
          <a:endParaRPr lang="en-US"/>
        </a:p>
      </dgm:t>
    </dgm:pt>
    <dgm:pt modelId="{10199B19-7E01-4F86-A8B5-40CD1C8F8229}" type="pres">
      <dgm:prSet presAssocID="{FFC3F2CD-E0B7-476E-80BB-9BFF49CB2019}" presName="circleA" presStyleLbl="node1" presStyleIdx="0" presStyleCnt="6"/>
      <dgm:spPr/>
    </dgm:pt>
    <dgm:pt modelId="{32BBAE4F-C859-40B1-958E-02EBC47FD101}" type="pres">
      <dgm:prSet presAssocID="{FFC3F2CD-E0B7-476E-80BB-9BFF49CB2019}" presName="spaceA" presStyleCnt="0"/>
      <dgm:spPr/>
    </dgm:pt>
    <dgm:pt modelId="{B24677BC-905C-46B3-BD96-996513692079}" type="pres">
      <dgm:prSet presAssocID="{ADA9A716-2C01-4494-A287-43FD386C385E}" presName="space" presStyleCnt="0"/>
      <dgm:spPr/>
    </dgm:pt>
    <dgm:pt modelId="{B747E2B4-470A-4760-846D-D9F7EC40DB90}" type="pres">
      <dgm:prSet presAssocID="{B139A81C-72AD-48BC-A0A2-7A838588DC65}" presName="compositeB" presStyleCnt="0"/>
      <dgm:spPr/>
    </dgm:pt>
    <dgm:pt modelId="{EA090BB3-A5DA-44C3-8B0A-3457B2C2F277}" type="pres">
      <dgm:prSet presAssocID="{B139A81C-72AD-48BC-A0A2-7A838588DC65}" presName="textB" presStyleLbl="revTx" presStyleIdx="1" presStyleCnt="6">
        <dgm:presLayoutVars>
          <dgm:bulletEnabled val="1"/>
        </dgm:presLayoutVars>
      </dgm:prSet>
      <dgm:spPr/>
      <dgm:t>
        <a:bodyPr/>
        <a:lstStyle/>
        <a:p>
          <a:endParaRPr lang="en-US"/>
        </a:p>
      </dgm:t>
    </dgm:pt>
    <dgm:pt modelId="{DF365D1C-3844-4C0E-97D1-2AD119A36EE0}" type="pres">
      <dgm:prSet presAssocID="{B139A81C-72AD-48BC-A0A2-7A838588DC65}" presName="circleB" presStyleLbl="node1" presStyleIdx="1" presStyleCnt="6"/>
      <dgm:spPr/>
    </dgm:pt>
    <dgm:pt modelId="{C8B95B5E-C0E3-4042-9BD9-DC8CC69649DA}" type="pres">
      <dgm:prSet presAssocID="{B139A81C-72AD-48BC-A0A2-7A838588DC65}" presName="spaceB" presStyleCnt="0"/>
      <dgm:spPr/>
    </dgm:pt>
    <dgm:pt modelId="{8D2372AA-DC72-4855-A387-6D4373FFCBD0}" type="pres">
      <dgm:prSet presAssocID="{7405C623-FACE-449D-A784-8DAA42C8EC03}" presName="space" presStyleCnt="0"/>
      <dgm:spPr/>
    </dgm:pt>
    <dgm:pt modelId="{9166C8C6-40FF-4A47-9F35-523E72607477}" type="pres">
      <dgm:prSet presAssocID="{7E3D02A7-21BA-4E3C-B086-ADF04D6961F4}" presName="compositeA" presStyleCnt="0"/>
      <dgm:spPr/>
    </dgm:pt>
    <dgm:pt modelId="{F9A43A4F-A126-4CD1-8CDF-CEE8BAC601AC}" type="pres">
      <dgm:prSet presAssocID="{7E3D02A7-21BA-4E3C-B086-ADF04D6961F4}" presName="textA" presStyleLbl="revTx" presStyleIdx="2" presStyleCnt="6">
        <dgm:presLayoutVars>
          <dgm:bulletEnabled val="1"/>
        </dgm:presLayoutVars>
      </dgm:prSet>
      <dgm:spPr/>
      <dgm:t>
        <a:bodyPr/>
        <a:lstStyle/>
        <a:p>
          <a:endParaRPr lang="en-US"/>
        </a:p>
      </dgm:t>
    </dgm:pt>
    <dgm:pt modelId="{ACE4925F-85E0-423A-AF11-67C7462E29A8}" type="pres">
      <dgm:prSet presAssocID="{7E3D02A7-21BA-4E3C-B086-ADF04D6961F4}" presName="circleA" presStyleLbl="node1" presStyleIdx="2" presStyleCnt="6"/>
      <dgm:spPr/>
    </dgm:pt>
    <dgm:pt modelId="{5F34541B-2814-4868-9663-E2F66EE8A534}" type="pres">
      <dgm:prSet presAssocID="{7E3D02A7-21BA-4E3C-B086-ADF04D6961F4}" presName="spaceA" presStyleCnt="0"/>
      <dgm:spPr/>
    </dgm:pt>
    <dgm:pt modelId="{086AEE64-0956-4784-8F8E-E8ADE51ED6A6}" type="pres">
      <dgm:prSet presAssocID="{69CDC896-FC7E-4F44-970D-1E18D24C4383}" presName="space" presStyleCnt="0"/>
      <dgm:spPr/>
    </dgm:pt>
    <dgm:pt modelId="{72B63800-E914-46D0-8878-0AA142470DA0}" type="pres">
      <dgm:prSet presAssocID="{F9148AD3-2555-4934-843C-D59161F5064B}" presName="compositeB" presStyleCnt="0"/>
      <dgm:spPr/>
    </dgm:pt>
    <dgm:pt modelId="{7C0005F6-71C5-4228-A47A-1266BA9C3CD6}" type="pres">
      <dgm:prSet presAssocID="{F9148AD3-2555-4934-843C-D59161F5064B}" presName="textB" presStyleLbl="revTx" presStyleIdx="3" presStyleCnt="6">
        <dgm:presLayoutVars>
          <dgm:bulletEnabled val="1"/>
        </dgm:presLayoutVars>
      </dgm:prSet>
      <dgm:spPr/>
      <dgm:t>
        <a:bodyPr/>
        <a:lstStyle/>
        <a:p>
          <a:endParaRPr lang="en-US"/>
        </a:p>
      </dgm:t>
    </dgm:pt>
    <dgm:pt modelId="{EF731117-0A55-4415-8653-CC1F64EECEC1}" type="pres">
      <dgm:prSet presAssocID="{F9148AD3-2555-4934-843C-D59161F5064B}" presName="circleB" presStyleLbl="node1" presStyleIdx="3" presStyleCnt="6"/>
      <dgm:spPr/>
    </dgm:pt>
    <dgm:pt modelId="{2DC0163C-D91C-4447-901D-6D14B8A9377B}" type="pres">
      <dgm:prSet presAssocID="{F9148AD3-2555-4934-843C-D59161F5064B}" presName="spaceB" presStyleCnt="0"/>
      <dgm:spPr/>
    </dgm:pt>
    <dgm:pt modelId="{194C846A-34A6-4C0E-8354-833EE73C69D5}" type="pres">
      <dgm:prSet presAssocID="{AB6454D7-AD64-4A2F-833C-4F3D53B6A1A7}" presName="space" presStyleCnt="0"/>
      <dgm:spPr/>
    </dgm:pt>
    <dgm:pt modelId="{5333E641-CA6B-49C9-9161-EAE11E83DCC8}" type="pres">
      <dgm:prSet presAssocID="{D41C40E7-0C15-420B-88D4-FA628015D777}" presName="compositeA" presStyleCnt="0"/>
      <dgm:spPr/>
    </dgm:pt>
    <dgm:pt modelId="{40FAA7F3-7AB1-4356-AF1C-17067D0FD852}" type="pres">
      <dgm:prSet presAssocID="{D41C40E7-0C15-420B-88D4-FA628015D777}" presName="textA" presStyleLbl="revTx" presStyleIdx="4" presStyleCnt="6" custLinFactNeighborX="1233" custLinFactNeighborY="4136">
        <dgm:presLayoutVars>
          <dgm:bulletEnabled val="1"/>
        </dgm:presLayoutVars>
      </dgm:prSet>
      <dgm:spPr/>
      <dgm:t>
        <a:bodyPr/>
        <a:lstStyle/>
        <a:p>
          <a:endParaRPr lang="en-US"/>
        </a:p>
      </dgm:t>
    </dgm:pt>
    <dgm:pt modelId="{FB2F0C98-ACD2-4EE2-BC25-CCD0F8092AF3}" type="pres">
      <dgm:prSet presAssocID="{D41C40E7-0C15-420B-88D4-FA628015D777}" presName="circleA" presStyleLbl="node1" presStyleIdx="4" presStyleCnt="6"/>
      <dgm:spPr/>
    </dgm:pt>
    <dgm:pt modelId="{3E60E126-62FB-46ED-8701-9B28646CBD87}" type="pres">
      <dgm:prSet presAssocID="{D41C40E7-0C15-420B-88D4-FA628015D777}" presName="spaceA" presStyleCnt="0"/>
      <dgm:spPr/>
    </dgm:pt>
    <dgm:pt modelId="{5039CB7A-154E-4C3F-A4B9-2DFB0D01C4FB}" type="pres">
      <dgm:prSet presAssocID="{214FEC46-98C8-4001-AADD-D903DDF89C34}" presName="space" presStyleCnt="0"/>
      <dgm:spPr/>
    </dgm:pt>
    <dgm:pt modelId="{FC3B234D-6B7C-42E7-A6DD-3FE4B6E8B9D4}" type="pres">
      <dgm:prSet presAssocID="{DA39226F-23F5-4FF7-B506-CA9E34A3F2E8}" presName="compositeB" presStyleCnt="0"/>
      <dgm:spPr/>
    </dgm:pt>
    <dgm:pt modelId="{F69A34A8-BCEA-4229-A07B-9C91BD5DEC4C}" type="pres">
      <dgm:prSet presAssocID="{DA39226F-23F5-4FF7-B506-CA9E34A3F2E8}" presName="textB" presStyleLbl="revTx" presStyleIdx="5" presStyleCnt="6">
        <dgm:presLayoutVars>
          <dgm:bulletEnabled val="1"/>
        </dgm:presLayoutVars>
      </dgm:prSet>
      <dgm:spPr/>
      <dgm:t>
        <a:bodyPr/>
        <a:lstStyle/>
        <a:p>
          <a:endParaRPr lang="en-US"/>
        </a:p>
      </dgm:t>
    </dgm:pt>
    <dgm:pt modelId="{DD5741F3-1038-4BC2-AADB-5435D0257D7E}" type="pres">
      <dgm:prSet presAssocID="{DA39226F-23F5-4FF7-B506-CA9E34A3F2E8}" presName="circleB" presStyleLbl="node1" presStyleIdx="5" presStyleCnt="6"/>
      <dgm:spPr/>
    </dgm:pt>
    <dgm:pt modelId="{B10A8D14-5D9D-409C-9956-905F77DA0524}" type="pres">
      <dgm:prSet presAssocID="{DA39226F-23F5-4FF7-B506-CA9E34A3F2E8}" presName="spaceB" presStyleCnt="0"/>
      <dgm:spPr/>
    </dgm:pt>
  </dgm:ptLst>
  <dgm:cxnLst>
    <dgm:cxn modelId="{5D87085C-BF09-40D3-BF06-D984D6E69F18}" srcId="{5299277B-D752-4F4B-B84C-1240D5E538A1}" destId="{D41C40E7-0C15-420B-88D4-FA628015D777}" srcOrd="4" destOrd="0" parTransId="{BE24003F-169E-434E-9D71-45B28259D0DF}" sibTransId="{214FEC46-98C8-4001-AADD-D903DDF89C34}"/>
    <dgm:cxn modelId="{FE50B5EF-3E4F-42A0-9C0A-15BB1B5479E8}" srcId="{5299277B-D752-4F4B-B84C-1240D5E538A1}" destId="{FFC3F2CD-E0B7-476E-80BB-9BFF49CB2019}" srcOrd="0" destOrd="0" parTransId="{151A6775-A529-4FDF-9F4F-1181667135D7}" sibTransId="{ADA9A716-2C01-4494-A287-43FD386C385E}"/>
    <dgm:cxn modelId="{EAE79DF4-D8F1-4CE6-B314-447CB223B2F1}" srcId="{5299277B-D752-4F4B-B84C-1240D5E538A1}" destId="{B139A81C-72AD-48BC-A0A2-7A838588DC65}" srcOrd="1" destOrd="0" parTransId="{471ED040-0093-4565-B276-926D5ACCC1CE}" sibTransId="{7405C623-FACE-449D-A784-8DAA42C8EC03}"/>
    <dgm:cxn modelId="{7F5C6530-8ED2-46FB-8D04-B4499AAF0B51}" srcId="{5299277B-D752-4F4B-B84C-1240D5E538A1}" destId="{7E3D02A7-21BA-4E3C-B086-ADF04D6961F4}" srcOrd="2" destOrd="0" parTransId="{9810B792-4121-4E85-BEDD-B3F8548CC308}" sibTransId="{69CDC896-FC7E-4F44-970D-1E18D24C4383}"/>
    <dgm:cxn modelId="{CBB0C278-3A72-4968-9EBE-73CC4EF39373}" srcId="{5299277B-D752-4F4B-B84C-1240D5E538A1}" destId="{F9148AD3-2555-4934-843C-D59161F5064B}" srcOrd="3" destOrd="0" parTransId="{38B3A859-6A4D-4BF9-9AE4-780EEC4A63C7}" sibTransId="{AB6454D7-AD64-4A2F-833C-4F3D53B6A1A7}"/>
    <dgm:cxn modelId="{3F6F12F3-A5C4-48B8-9F91-8ECC56288DEB}" type="presOf" srcId="{5299277B-D752-4F4B-B84C-1240D5E538A1}" destId="{AAAF7C6F-6FCA-4BE5-8929-018DB0E70976}" srcOrd="0" destOrd="0" presId="urn:microsoft.com/office/officeart/2005/8/layout/hProcess11"/>
    <dgm:cxn modelId="{57744A3B-24D0-42F4-A857-21FC39C4D318}" type="presOf" srcId="{F9148AD3-2555-4934-843C-D59161F5064B}" destId="{7C0005F6-71C5-4228-A47A-1266BA9C3CD6}" srcOrd="0" destOrd="0" presId="urn:microsoft.com/office/officeart/2005/8/layout/hProcess11"/>
    <dgm:cxn modelId="{49A84A81-C642-4E43-BE58-6FC366D60EDA}" type="presOf" srcId="{DA39226F-23F5-4FF7-B506-CA9E34A3F2E8}" destId="{F69A34A8-BCEA-4229-A07B-9C91BD5DEC4C}" srcOrd="0" destOrd="0" presId="urn:microsoft.com/office/officeart/2005/8/layout/hProcess11"/>
    <dgm:cxn modelId="{DF72A890-891B-44D7-BDF8-2202EBA2B548}" type="presOf" srcId="{D41C40E7-0C15-420B-88D4-FA628015D777}" destId="{40FAA7F3-7AB1-4356-AF1C-17067D0FD852}" srcOrd="0" destOrd="0" presId="urn:microsoft.com/office/officeart/2005/8/layout/hProcess11"/>
    <dgm:cxn modelId="{42D0FB67-D14D-4039-9944-41A82A316036}" srcId="{5299277B-D752-4F4B-B84C-1240D5E538A1}" destId="{DA39226F-23F5-4FF7-B506-CA9E34A3F2E8}" srcOrd="5" destOrd="0" parTransId="{46CC4235-0457-44F4-9A95-9744AB4F4E89}" sibTransId="{E7D598A7-FD98-4E24-8CB1-6DE8CDA12C88}"/>
    <dgm:cxn modelId="{4C2160BA-9FCB-4BA4-9E1A-B218FFD9AA7D}" type="presOf" srcId="{B139A81C-72AD-48BC-A0A2-7A838588DC65}" destId="{EA090BB3-A5DA-44C3-8B0A-3457B2C2F277}" srcOrd="0" destOrd="0" presId="urn:microsoft.com/office/officeart/2005/8/layout/hProcess11"/>
    <dgm:cxn modelId="{1253BF0E-CBC8-4E96-AD5F-D6DD12530B85}" type="presOf" srcId="{7E3D02A7-21BA-4E3C-B086-ADF04D6961F4}" destId="{F9A43A4F-A126-4CD1-8CDF-CEE8BAC601AC}" srcOrd="0" destOrd="0" presId="urn:microsoft.com/office/officeart/2005/8/layout/hProcess11"/>
    <dgm:cxn modelId="{627B648F-8E99-4902-BEE4-FB20BB59351F}" type="presOf" srcId="{FFC3F2CD-E0B7-476E-80BB-9BFF49CB2019}" destId="{9E11F8A6-6665-42FB-8510-A3F64F94A977}" srcOrd="0" destOrd="0" presId="urn:microsoft.com/office/officeart/2005/8/layout/hProcess11"/>
    <dgm:cxn modelId="{4C8B00D5-E1CC-4EAB-B174-E497CBC8411D}" type="presParOf" srcId="{AAAF7C6F-6FCA-4BE5-8929-018DB0E70976}" destId="{FAE46C24-0486-476F-9F40-5447E7EE5FFA}" srcOrd="0" destOrd="0" presId="urn:microsoft.com/office/officeart/2005/8/layout/hProcess11"/>
    <dgm:cxn modelId="{F38AECF8-D0D9-4148-A8B4-1BF43CFCEB69}" type="presParOf" srcId="{AAAF7C6F-6FCA-4BE5-8929-018DB0E70976}" destId="{5249355C-F074-41E6-82EC-05D555B0A37E}" srcOrd="1" destOrd="0" presId="urn:microsoft.com/office/officeart/2005/8/layout/hProcess11"/>
    <dgm:cxn modelId="{D1D2E163-2CF7-4679-A518-8AA1BA7C9548}" type="presParOf" srcId="{5249355C-F074-41E6-82EC-05D555B0A37E}" destId="{A6EBBCD0-B117-43FA-AC53-001F3EF844B9}" srcOrd="0" destOrd="0" presId="urn:microsoft.com/office/officeart/2005/8/layout/hProcess11"/>
    <dgm:cxn modelId="{007473A2-65FA-4E85-8612-B1B0D63A7970}" type="presParOf" srcId="{A6EBBCD0-B117-43FA-AC53-001F3EF844B9}" destId="{9E11F8A6-6665-42FB-8510-A3F64F94A977}" srcOrd="0" destOrd="0" presId="urn:microsoft.com/office/officeart/2005/8/layout/hProcess11"/>
    <dgm:cxn modelId="{7DF0A5D6-1179-41D0-8B73-F65838FA916C}" type="presParOf" srcId="{A6EBBCD0-B117-43FA-AC53-001F3EF844B9}" destId="{10199B19-7E01-4F86-A8B5-40CD1C8F8229}" srcOrd="1" destOrd="0" presId="urn:microsoft.com/office/officeart/2005/8/layout/hProcess11"/>
    <dgm:cxn modelId="{BDB11798-B65D-4161-BA9E-22ECEC18B59B}" type="presParOf" srcId="{A6EBBCD0-B117-43FA-AC53-001F3EF844B9}" destId="{32BBAE4F-C859-40B1-958E-02EBC47FD101}" srcOrd="2" destOrd="0" presId="urn:microsoft.com/office/officeart/2005/8/layout/hProcess11"/>
    <dgm:cxn modelId="{67DA649C-C7B2-478C-AEB2-5A198D6CB625}" type="presParOf" srcId="{5249355C-F074-41E6-82EC-05D555B0A37E}" destId="{B24677BC-905C-46B3-BD96-996513692079}" srcOrd="1" destOrd="0" presId="urn:microsoft.com/office/officeart/2005/8/layout/hProcess11"/>
    <dgm:cxn modelId="{02006B84-46B6-42EE-8EB8-C6F55462AE03}" type="presParOf" srcId="{5249355C-F074-41E6-82EC-05D555B0A37E}" destId="{B747E2B4-470A-4760-846D-D9F7EC40DB90}" srcOrd="2" destOrd="0" presId="urn:microsoft.com/office/officeart/2005/8/layout/hProcess11"/>
    <dgm:cxn modelId="{35D2A24C-0420-4AD7-AE32-45CE3FB910D5}" type="presParOf" srcId="{B747E2B4-470A-4760-846D-D9F7EC40DB90}" destId="{EA090BB3-A5DA-44C3-8B0A-3457B2C2F277}" srcOrd="0" destOrd="0" presId="urn:microsoft.com/office/officeart/2005/8/layout/hProcess11"/>
    <dgm:cxn modelId="{3B3811BA-60D5-4BF5-B064-A7CC4029AAE9}" type="presParOf" srcId="{B747E2B4-470A-4760-846D-D9F7EC40DB90}" destId="{DF365D1C-3844-4C0E-97D1-2AD119A36EE0}" srcOrd="1" destOrd="0" presId="urn:microsoft.com/office/officeart/2005/8/layout/hProcess11"/>
    <dgm:cxn modelId="{F73A7403-E9A3-44D6-AC1C-15223F2CF4ED}" type="presParOf" srcId="{B747E2B4-470A-4760-846D-D9F7EC40DB90}" destId="{C8B95B5E-C0E3-4042-9BD9-DC8CC69649DA}" srcOrd="2" destOrd="0" presId="urn:microsoft.com/office/officeart/2005/8/layout/hProcess11"/>
    <dgm:cxn modelId="{B093DF04-C8ED-4F8B-9C9E-1267F797DC27}" type="presParOf" srcId="{5249355C-F074-41E6-82EC-05D555B0A37E}" destId="{8D2372AA-DC72-4855-A387-6D4373FFCBD0}" srcOrd="3" destOrd="0" presId="urn:microsoft.com/office/officeart/2005/8/layout/hProcess11"/>
    <dgm:cxn modelId="{6534BA82-F7CA-4929-B742-4DD2CF5559E3}" type="presParOf" srcId="{5249355C-F074-41E6-82EC-05D555B0A37E}" destId="{9166C8C6-40FF-4A47-9F35-523E72607477}" srcOrd="4" destOrd="0" presId="urn:microsoft.com/office/officeart/2005/8/layout/hProcess11"/>
    <dgm:cxn modelId="{FCBD590C-3730-49B5-A9AE-CE37FA4F751B}" type="presParOf" srcId="{9166C8C6-40FF-4A47-9F35-523E72607477}" destId="{F9A43A4F-A126-4CD1-8CDF-CEE8BAC601AC}" srcOrd="0" destOrd="0" presId="urn:microsoft.com/office/officeart/2005/8/layout/hProcess11"/>
    <dgm:cxn modelId="{8BC91CF2-B5DB-43E0-8EF7-F4E57957433D}" type="presParOf" srcId="{9166C8C6-40FF-4A47-9F35-523E72607477}" destId="{ACE4925F-85E0-423A-AF11-67C7462E29A8}" srcOrd="1" destOrd="0" presId="urn:microsoft.com/office/officeart/2005/8/layout/hProcess11"/>
    <dgm:cxn modelId="{3E9382FE-E711-4BA0-ACDC-4DED1BE863E1}" type="presParOf" srcId="{9166C8C6-40FF-4A47-9F35-523E72607477}" destId="{5F34541B-2814-4868-9663-E2F66EE8A534}" srcOrd="2" destOrd="0" presId="urn:microsoft.com/office/officeart/2005/8/layout/hProcess11"/>
    <dgm:cxn modelId="{9E1AA549-D8DF-4FCD-B674-3B67E67E63E7}" type="presParOf" srcId="{5249355C-F074-41E6-82EC-05D555B0A37E}" destId="{086AEE64-0956-4784-8F8E-E8ADE51ED6A6}" srcOrd="5" destOrd="0" presId="urn:microsoft.com/office/officeart/2005/8/layout/hProcess11"/>
    <dgm:cxn modelId="{3C2E8F58-BFB4-4216-AAB4-B6335D18BBB6}" type="presParOf" srcId="{5249355C-F074-41E6-82EC-05D555B0A37E}" destId="{72B63800-E914-46D0-8878-0AA142470DA0}" srcOrd="6" destOrd="0" presId="urn:microsoft.com/office/officeart/2005/8/layout/hProcess11"/>
    <dgm:cxn modelId="{692A747D-C4AF-49FF-9F25-60B1C87F981A}" type="presParOf" srcId="{72B63800-E914-46D0-8878-0AA142470DA0}" destId="{7C0005F6-71C5-4228-A47A-1266BA9C3CD6}" srcOrd="0" destOrd="0" presId="urn:microsoft.com/office/officeart/2005/8/layout/hProcess11"/>
    <dgm:cxn modelId="{9A450157-D451-409E-9AC2-2786918F458E}" type="presParOf" srcId="{72B63800-E914-46D0-8878-0AA142470DA0}" destId="{EF731117-0A55-4415-8653-CC1F64EECEC1}" srcOrd="1" destOrd="0" presId="urn:microsoft.com/office/officeart/2005/8/layout/hProcess11"/>
    <dgm:cxn modelId="{8A2A426B-D6B2-4A62-9F66-2274862D1D9A}" type="presParOf" srcId="{72B63800-E914-46D0-8878-0AA142470DA0}" destId="{2DC0163C-D91C-4447-901D-6D14B8A9377B}" srcOrd="2" destOrd="0" presId="urn:microsoft.com/office/officeart/2005/8/layout/hProcess11"/>
    <dgm:cxn modelId="{99687813-9FEF-4624-B7F0-F5D9D82855A9}" type="presParOf" srcId="{5249355C-F074-41E6-82EC-05D555B0A37E}" destId="{194C846A-34A6-4C0E-8354-833EE73C69D5}" srcOrd="7" destOrd="0" presId="urn:microsoft.com/office/officeart/2005/8/layout/hProcess11"/>
    <dgm:cxn modelId="{D82D4B00-93B6-4236-BD2F-23C635AD6E67}" type="presParOf" srcId="{5249355C-F074-41E6-82EC-05D555B0A37E}" destId="{5333E641-CA6B-49C9-9161-EAE11E83DCC8}" srcOrd="8" destOrd="0" presId="urn:microsoft.com/office/officeart/2005/8/layout/hProcess11"/>
    <dgm:cxn modelId="{CBD02229-FEB7-46E1-9B2E-13508AD51A1A}" type="presParOf" srcId="{5333E641-CA6B-49C9-9161-EAE11E83DCC8}" destId="{40FAA7F3-7AB1-4356-AF1C-17067D0FD852}" srcOrd="0" destOrd="0" presId="urn:microsoft.com/office/officeart/2005/8/layout/hProcess11"/>
    <dgm:cxn modelId="{A3343EE1-6621-490D-A9C1-38071099ED2B}" type="presParOf" srcId="{5333E641-CA6B-49C9-9161-EAE11E83DCC8}" destId="{FB2F0C98-ACD2-4EE2-BC25-CCD0F8092AF3}" srcOrd="1" destOrd="0" presId="urn:microsoft.com/office/officeart/2005/8/layout/hProcess11"/>
    <dgm:cxn modelId="{9D14E530-9BFE-4E93-9BA6-BEAC583EDA50}" type="presParOf" srcId="{5333E641-CA6B-49C9-9161-EAE11E83DCC8}" destId="{3E60E126-62FB-46ED-8701-9B28646CBD87}" srcOrd="2" destOrd="0" presId="urn:microsoft.com/office/officeart/2005/8/layout/hProcess11"/>
    <dgm:cxn modelId="{3BDE89F1-D48F-47BD-910F-A65E867524EE}" type="presParOf" srcId="{5249355C-F074-41E6-82EC-05D555B0A37E}" destId="{5039CB7A-154E-4C3F-A4B9-2DFB0D01C4FB}" srcOrd="9" destOrd="0" presId="urn:microsoft.com/office/officeart/2005/8/layout/hProcess11"/>
    <dgm:cxn modelId="{B68F4509-21CE-4030-9014-0EEDE0A389D5}" type="presParOf" srcId="{5249355C-F074-41E6-82EC-05D555B0A37E}" destId="{FC3B234D-6B7C-42E7-A6DD-3FE4B6E8B9D4}" srcOrd="10" destOrd="0" presId="urn:microsoft.com/office/officeart/2005/8/layout/hProcess11"/>
    <dgm:cxn modelId="{E92525AC-ECB8-442C-87DA-81BFC974C80B}" type="presParOf" srcId="{FC3B234D-6B7C-42E7-A6DD-3FE4B6E8B9D4}" destId="{F69A34A8-BCEA-4229-A07B-9C91BD5DEC4C}" srcOrd="0" destOrd="0" presId="urn:microsoft.com/office/officeart/2005/8/layout/hProcess11"/>
    <dgm:cxn modelId="{50485CAD-AC38-4958-819C-4D6FDD855DA0}" type="presParOf" srcId="{FC3B234D-6B7C-42E7-A6DD-3FE4B6E8B9D4}" destId="{DD5741F3-1038-4BC2-AADB-5435D0257D7E}" srcOrd="1" destOrd="0" presId="urn:microsoft.com/office/officeart/2005/8/layout/hProcess11"/>
    <dgm:cxn modelId="{A30D89E0-9B5A-4C9A-8E1F-15CE45B70685}" type="presParOf" srcId="{FC3B234D-6B7C-42E7-A6DD-3FE4B6E8B9D4}" destId="{B10A8D14-5D9D-409C-9956-905F77DA0524}"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E46C24-0486-476F-9F40-5447E7EE5FFA}">
      <dsp:nvSpPr>
        <dsp:cNvPr id="0" name=""/>
        <dsp:cNvSpPr/>
      </dsp:nvSpPr>
      <dsp:spPr>
        <a:xfrm>
          <a:off x="0" y="1218882"/>
          <a:ext cx="8814028" cy="1625176"/>
        </a:xfrm>
        <a:prstGeom prst="notched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11F8A6-6665-42FB-8510-A3F64F94A977}">
      <dsp:nvSpPr>
        <dsp:cNvPr id="0" name=""/>
        <dsp:cNvSpPr/>
      </dsp:nvSpPr>
      <dsp:spPr>
        <a:xfrm>
          <a:off x="2178" y="0"/>
          <a:ext cx="1268522" cy="1625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lvl="0" algn="ctr" defTabSz="488950">
            <a:lnSpc>
              <a:spcPct val="90000"/>
            </a:lnSpc>
            <a:spcBef>
              <a:spcPct val="0"/>
            </a:spcBef>
            <a:spcAft>
              <a:spcPct val="35000"/>
            </a:spcAft>
          </a:pPr>
          <a:r>
            <a:rPr lang="en-US" sz="1100" b="1" kern="1200" dirty="0" smtClean="0">
              <a:solidFill>
                <a:schemeClr val="tx2"/>
              </a:solidFill>
            </a:rPr>
            <a:t>2007 </a:t>
          </a:r>
        </a:p>
        <a:p>
          <a:pPr lvl="0" algn="ctr" defTabSz="488950">
            <a:lnSpc>
              <a:spcPct val="90000"/>
            </a:lnSpc>
            <a:spcBef>
              <a:spcPct val="0"/>
            </a:spcBef>
            <a:spcAft>
              <a:spcPct val="35000"/>
            </a:spcAft>
          </a:pPr>
          <a:r>
            <a:rPr lang="en-US" sz="1100" b="1" kern="1200" dirty="0" smtClean="0">
              <a:solidFill>
                <a:schemeClr val="tx2"/>
              </a:solidFill>
            </a:rPr>
            <a:t>Project Red Dog Launched</a:t>
          </a:r>
          <a:endParaRPr lang="en-US" sz="1100" b="1" kern="1200" dirty="0">
            <a:solidFill>
              <a:schemeClr val="tx2"/>
            </a:solidFill>
          </a:endParaRPr>
        </a:p>
      </dsp:txBody>
      <dsp:txXfrm>
        <a:off x="2178" y="0"/>
        <a:ext cx="1268522" cy="1625176"/>
      </dsp:txXfrm>
    </dsp:sp>
    <dsp:sp modelId="{10199B19-7E01-4F86-A8B5-40CD1C8F8229}">
      <dsp:nvSpPr>
        <dsp:cNvPr id="0" name=""/>
        <dsp:cNvSpPr/>
      </dsp:nvSpPr>
      <dsp:spPr>
        <a:xfrm>
          <a:off x="433293" y="1828323"/>
          <a:ext cx="406294" cy="406294"/>
        </a:xfrm>
        <a:prstGeom prst="ellipse">
          <a:avLst/>
        </a:prstGeom>
        <a:solidFill>
          <a:schemeClr val="accent2">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090BB3-A5DA-44C3-8B0A-3457B2C2F277}">
      <dsp:nvSpPr>
        <dsp:cNvPr id="0" name=""/>
        <dsp:cNvSpPr/>
      </dsp:nvSpPr>
      <dsp:spPr>
        <a:xfrm>
          <a:off x="1334127" y="2437765"/>
          <a:ext cx="1268522" cy="1625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lvl="0" algn="ctr" defTabSz="488950">
            <a:lnSpc>
              <a:spcPct val="90000"/>
            </a:lnSpc>
            <a:spcBef>
              <a:spcPct val="0"/>
            </a:spcBef>
            <a:spcAft>
              <a:spcPct val="35000"/>
            </a:spcAft>
          </a:pPr>
          <a:r>
            <a:rPr lang="en-US" sz="1100" b="1" kern="1200" dirty="0" smtClean="0">
              <a:solidFill>
                <a:schemeClr val="tx2"/>
              </a:solidFill>
            </a:rPr>
            <a:t>PDC2008</a:t>
          </a:r>
        </a:p>
        <a:p>
          <a:pPr lvl="0" algn="ctr" defTabSz="488950">
            <a:lnSpc>
              <a:spcPct val="90000"/>
            </a:lnSpc>
            <a:spcBef>
              <a:spcPct val="0"/>
            </a:spcBef>
            <a:spcAft>
              <a:spcPct val="35000"/>
            </a:spcAft>
          </a:pPr>
          <a:r>
            <a:rPr lang="en-US" sz="1100" b="1" kern="1200" dirty="0" smtClean="0">
              <a:solidFill>
                <a:schemeClr val="tx2"/>
              </a:solidFill>
            </a:rPr>
            <a:t>Windows Azure CTP</a:t>
          </a:r>
        </a:p>
        <a:p>
          <a:pPr lvl="0" algn="ctr" defTabSz="488950">
            <a:lnSpc>
              <a:spcPct val="90000"/>
            </a:lnSpc>
            <a:spcBef>
              <a:spcPct val="0"/>
            </a:spcBef>
            <a:spcAft>
              <a:spcPct val="35000"/>
            </a:spcAft>
          </a:pPr>
          <a:r>
            <a:rPr lang="en-US" sz="1100" b="1" kern="1200" dirty="0" smtClean="0">
              <a:solidFill>
                <a:schemeClr val="tx2"/>
              </a:solidFill>
            </a:rPr>
            <a:t>Web/Worker Roles</a:t>
          </a:r>
        </a:p>
        <a:p>
          <a:pPr lvl="0" algn="ctr" defTabSz="488950">
            <a:lnSpc>
              <a:spcPct val="90000"/>
            </a:lnSpc>
            <a:spcBef>
              <a:spcPct val="0"/>
            </a:spcBef>
            <a:spcAft>
              <a:spcPct val="35000"/>
            </a:spcAft>
          </a:pPr>
          <a:r>
            <a:rPr lang="en-US" sz="1100" b="1" kern="1200" dirty="0" smtClean="0">
              <a:solidFill>
                <a:schemeClr val="tx2"/>
              </a:solidFill>
            </a:rPr>
            <a:t>Partial Trust .NET Only</a:t>
          </a:r>
          <a:endParaRPr lang="en-US" sz="1100" b="1" kern="1200" dirty="0">
            <a:solidFill>
              <a:schemeClr val="tx2"/>
            </a:solidFill>
          </a:endParaRPr>
        </a:p>
      </dsp:txBody>
      <dsp:txXfrm>
        <a:off x="1334127" y="2437765"/>
        <a:ext cx="1268522" cy="1625176"/>
      </dsp:txXfrm>
    </dsp:sp>
    <dsp:sp modelId="{DF365D1C-3844-4C0E-97D1-2AD119A36EE0}">
      <dsp:nvSpPr>
        <dsp:cNvPr id="0" name=""/>
        <dsp:cNvSpPr/>
      </dsp:nvSpPr>
      <dsp:spPr>
        <a:xfrm>
          <a:off x="1765242" y="1828323"/>
          <a:ext cx="406294" cy="406294"/>
        </a:xfrm>
        <a:prstGeom prst="ellipse">
          <a:avLst/>
        </a:prstGeom>
        <a:solidFill>
          <a:schemeClr val="accent2">
            <a:shade val="80000"/>
            <a:hueOff val="114211"/>
            <a:satOff val="-3773"/>
            <a:lumOff val="691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A43A4F-A126-4CD1-8CDF-CEE8BAC601AC}">
      <dsp:nvSpPr>
        <dsp:cNvPr id="0" name=""/>
        <dsp:cNvSpPr/>
      </dsp:nvSpPr>
      <dsp:spPr>
        <a:xfrm>
          <a:off x="2666076" y="0"/>
          <a:ext cx="1268522" cy="1625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lvl="0" algn="ctr" defTabSz="488950">
            <a:lnSpc>
              <a:spcPct val="90000"/>
            </a:lnSpc>
            <a:spcBef>
              <a:spcPct val="0"/>
            </a:spcBef>
            <a:spcAft>
              <a:spcPct val="35000"/>
            </a:spcAft>
          </a:pPr>
          <a:r>
            <a:rPr lang="en-US" sz="1100" b="1" kern="1200" dirty="0" smtClean="0">
              <a:solidFill>
                <a:schemeClr val="tx2"/>
              </a:solidFill>
            </a:rPr>
            <a:t>11/2009  </a:t>
          </a:r>
        </a:p>
        <a:p>
          <a:pPr lvl="0" algn="ctr" defTabSz="488950">
            <a:lnSpc>
              <a:spcPct val="90000"/>
            </a:lnSpc>
            <a:spcBef>
              <a:spcPct val="0"/>
            </a:spcBef>
            <a:spcAft>
              <a:spcPct val="35000"/>
            </a:spcAft>
          </a:pPr>
          <a:r>
            <a:rPr lang="en-US" sz="1100" b="1" kern="1200" dirty="0" smtClean="0">
              <a:solidFill>
                <a:schemeClr val="tx2"/>
              </a:solidFill>
            </a:rPr>
            <a:t>Full Trust/Native</a:t>
          </a:r>
        </a:p>
        <a:p>
          <a:pPr lvl="0" algn="ctr" defTabSz="488950">
            <a:lnSpc>
              <a:spcPct val="90000"/>
            </a:lnSpc>
            <a:spcBef>
              <a:spcPct val="0"/>
            </a:spcBef>
            <a:spcAft>
              <a:spcPct val="35000"/>
            </a:spcAft>
          </a:pPr>
          <a:r>
            <a:rPr lang="en-US" sz="1100" b="1" kern="1200" dirty="0" smtClean="0">
              <a:solidFill>
                <a:schemeClr val="tx2"/>
              </a:solidFill>
            </a:rPr>
            <a:t>PHP &amp; Java Support</a:t>
          </a:r>
        </a:p>
      </dsp:txBody>
      <dsp:txXfrm>
        <a:off x="2666076" y="0"/>
        <a:ext cx="1268522" cy="1625176"/>
      </dsp:txXfrm>
    </dsp:sp>
    <dsp:sp modelId="{ACE4925F-85E0-423A-AF11-67C7462E29A8}">
      <dsp:nvSpPr>
        <dsp:cNvPr id="0" name=""/>
        <dsp:cNvSpPr/>
      </dsp:nvSpPr>
      <dsp:spPr>
        <a:xfrm>
          <a:off x="3097191" y="1828323"/>
          <a:ext cx="406294" cy="406294"/>
        </a:xfrm>
        <a:prstGeom prst="ellipse">
          <a:avLst/>
        </a:prstGeom>
        <a:solidFill>
          <a:schemeClr val="accent2">
            <a:shade val="80000"/>
            <a:hueOff val="228422"/>
            <a:satOff val="-7547"/>
            <a:lumOff val="1382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0005F6-71C5-4228-A47A-1266BA9C3CD6}">
      <dsp:nvSpPr>
        <dsp:cNvPr id="0" name=""/>
        <dsp:cNvSpPr/>
      </dsp:nvSpPr>
      <dsp:spPr>
        <a:xfrm>
          <a:off x="3998025" y="2437765"/>
          <a:ext cx="1268522" cy="1625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lvl="0" algn="ctr" defTabSz="488950">
            <a:lnSpc>
              <a:spcPct val="90000"/>
            </a:lnSpc>
            <a:spcBef>
              <a:spcPct val="0"/>
            </a:spcBef>
            <a:spcAft>
              <a:spcPct val="35000"/>
            </a:spcAft>
          </a:pPr>
          <a:r>
            <a:rPr lang="en-US" sz="1100" b="1" kern="1200" dirty="0" smtClean="0">
              <a:solidFill>
                <a:schemeClr val="tx2"/>
              </a:solidFill>
            </a:rPr>
            <a:t>2/2010 </a:t>
          </a:r>
        </a:p>
        <a:p>
          <a:pPr lvl="0" algn="ctr" defTabSz="488950">
            <a:lnSpc>
              <a:spcPct val="90000"/>
            </a:lnSpc>
            <a:spcBef>
              <a:spcPct val="0"/>
            </a:spcBef>
            <a:spcAft>
              <a:spcPct val="35000"/>
            </a:spcAft>
          </a:pPr>
          <a:r>
            <a:rPr lang="en-US" sz="1100" b="1" kern="1200" dirty="0" smtClean="0">
              <a:solidFill>
                <a:schemeClr val="tx2"/>
              </a:solidFill>
            </a:rPr>
            <a:t>Windows Azure RTM</a:t>
          </a:r>
          <a:endParaRPr lang="en-US" sz="1100" b="1" kern="1200" dirty="0">
            <a:solidFill>
              <a:schemeClr val="tx2"/>
            </a:solidFill>
          </a:endParaRPr>
        </a:p>
      </dsp:txBody>
      <dsp:txXfrm>
        <a:off x="3998025" y="2437765"/>
        <a:ext cx="1268522" cy="1625176"/>
      </dsp:txXfrm>
    </dsp:sp>
    <dsp:sp modelId="{EF731117-0A55-4415-8653-CC1F64EECEC1}">
      <dsp:nvSpPr>
        <dsp:cNvPr id="0" name=""/>
        <dsp:cNvSpPr/>
      </dsp:nvSpPr>
      <dsp:spPr>
        <a:xfrm>
          <a:off x="4429139" y="1828323"/>
          <a:ext cx="406294" cy="406294"/>
        </a:xfrm>
        <a:prstGeom prst="ellipse">
          <a:avLst/>
        </a:prstGeom>
        <a:solidFill>
          <a:schemeClr val="accent2">
            <a:shade val="80000"/>
            <a:hueOff val="342633"/>
            <a:satOff val="-11320"/>
            <a:lumOff val="2074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FAA7F3-7AB1-4356-AF1C-17067D0FD852}">
      <dsp:nvSpPr>
        <dsp:cNvPr id="0" name=""/>
        <dsp:cNvSpPr/>
      </dsp:nvSpPr>
      <dsp:spPr>
        <a:xfrm>
          <a:off x="5345615" y="67217"/>
          <a:ext cx="1268522" cy="1625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lvl="0" algn="ctr" defTabSz="488950">
            <a:lnSpc>
              <a:spcPct val="90000"/>
            </a:lnSpc>
            <a:spcBef>
              <a:spcPct val="0"/>
            </a:spcBef>
            <a:spcAft>
              <a:spcPct val="35000"/>
            </a:spcAft>
          </a:pPr>
          <a:r>
            <a:rPr lang="en-US" sz="1100" b="1" kern="1200" dirty="0" smtClean="0">
              <a:solidFill>
                <a:schemeClr val="tx2"/>
              </a:solidFill>
            </a:rPr>
            <a:t>11/2010  </a:t>
          </a:r>
        </a:p>
        <a:p>
          <a:pPr lvl="0" algn="ctr" defTabSz="488950">
            <a:lnSpc>
              <a:spcPct val="90000"/>
            </a:lnSpc>
            <a:spcBef>
              <a:spcPct val="0"/>
            </a:spcBef>
            <a:spcAft>
              <a:spcPct val="35000"/>
            </a:spcAft>
          </a:pPr>
          <a:r>
            <a:rPr lang="en-US" sz="1100" b="1" kern="1200" dirty="0" smtClean="0">
              <a:solidFill>
                <a:schemeClr val="tx2"/>
              </a:solidFill>
            </a:rPr>
            <a:t>VM Role</a:t>
          </a:r>
        </a:p>
        <a:p>
          <a:pPr lvl="0" algn="ctr" defTabSz="488950">
            <a:lnSpc>
              <a:spcPct val="90000"/>
            </a:lnSpc>
            <a:spcBef>
              <a:spcPct val="0"/>
            </a:spcBef>
            <a:spcAft>
              <a:spcPct val="35000"/>
            </a:spcAft>
          </a:pPr>
          <a:r>
            <a:rPr lang="en-US" sz="1100" b="1" kern="1200" dirty="0" smtClean="0">
              <a:solidFill>
                <a:schemeClr val="tx2"/>
              </a:solidFill>
            </a:rPr>
            <a:t>Connect</a:t>
          </a:r>
        </a:p>
        <a:p>
          <a:pPr lvl="0" algn="ctr" defTabSz="488950">
            <a:lnSpc>
              <a:spcPct val="90000"/>
            </a:lnSpc>
            <a:spcBef>
              <a:spcPct val="0"/>
            </a:spcBef>
            <a:spcAft>
              <a:spcPct val="35000"/>
            </a:spcAft>
          </a:pPr>
          <a:r>
            <a:rPr lang="en-US" sz="1100" b="1" kern="1200" dirty="0" smtClean="0">
              <a:solidFill>
                <a:schemeClr val="tx2"/>
              </a:solidFill>
            </a:rPr>
            <a:t>Admin Mode</a:t>
          </a:r>
        </a:p>
        <a:p>
          <a:pPr lvl="0" algn="ctr" defTabSz="488950">
            <a:lnSpc>
              <a:spcPct val="90000"/>
            </a:lnSpc>
            <a:spcBef>
              <a:spcPct val="0"/>
            </a:spcBef>
            <a:spcAft>
              <a:spcPct val="35000"/>
            </a:spcAft>
          </a:pPr>
          <a:r>
            <a:rPr lang="en-US" sz="1100" b="1" kern="1200" dirty="0" smtClean="0">
              <a:solidFill>
                <a:schemeClr val="tx2"/>
              </a:solidFill>
            </a:rPr>
            <a:t> Startup Tasks</a:t>
          </a:r>
        </a:p>
        <a:p>
          <a:pPr lvl="0" algn="ctr" defTabSz="488950">
            <a:lnSpc>
              <a:spcPct val="90000"/>
            </a:lnSpc>
            <a:spcBef>
              <a:spcPct val="0"/>
            </a:spcBef>
            <a:spcAft>
              <a:spcPct val="35000"/>
            </a:spcAft>
          </a:pPr>
          <a:r>
            <a:rPr lang="en-US" sz="1100" b="1" kern="1200" dirty="0" smtClean="0">
              <a:solidFill>
                <a:schemeClr val="tx2"/>
              </a:solidFill>
            </a:rPr>
            <a:t>Full IIS</a:t>
          </a:r>
        </a:p>
        <a:p>
          <a:pPr lvl="0" algn="ctr" defTabSz="488950">
            <a:lnSpc>
              <a:spcPct val="90000"/>
            </a:lnSpc>
            <a:spcBef>
              <a:spcPct val="0"/>
            </a:spcBef>
            <a:spcAft>
              <a:spcPct val="35000"/>
            </a:spcAft>
          </a:pPr>
          <a:r>
            <a:rPr lang="en-US" sz="1100" b="1" kern="1200" dirty="0" smtClean="0">
              <a:solidFill>
                <a:schemeClr val="tx2"/>
              </a:solidFill>
            </a:rPr>
            <a:t>Remote Desktop</a:t>
          </a:r>
          <a:endParaRPr lang="en-US" sz="1100" b="1" kern="1200" dirty="0">
            <a:solidFill>
              <a:schemeClr val="tx2"/>
            </a:solidFill>
          </a:endParaRPr>
        </a:p>
      </dsp:txBody>
      <dsp:txXfrm>
        <a:off x="5345615" y="67217"/>
        <a:ext cx="1268522" cy="1625176"/>
      </dsp:txXfrm>
    </dsp:sp>
    <dsp:sp modelId="{FB2F0C98-ACD2-4EE2-BC25-CCD0F8092AF3}">
      <dsp:nvSpPr>
        <dsp:cNvPr id="0" name=""/>
        <dsp:cNvSpPr/>
      </dsp:nvSpPr>
      <dsp:spPr>
        <a:xfrm>
          <a:off x="5761088" y="1828323"/>
          <a:ext cx="406294" cy="406294"/>
        </a:xfrm>
        <a:prstGeom prst="ellipse">
          <a:avLst/>
        </a:prstGeom>
        <a:solidFill>
          <a:schemeClr val="accent2">
            <a:shade val="80000"/>
            <a:hueOff val="456844"/>
            <a:satOff val="-15094"/>
            <a:lumOff val="2765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9A34A8-BCEA-4229-A07B-9C91BD5DEC4C}">
      <dsp:nvSpPr>
        <dsp:cNvPr id="0" name=""/>
        <dsp:cNvSpPr/>
      </dsp:nvSpPr>
      <dsp:spPr>
        <a:xfrm>
          <a:off x="6661923" y="2437765"/>
          <a:ext cx="1268522" cy="1625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lvl="0" algn="ctr" defTabSz="488950">
            <a:lnSpc>
              <a:spcPct val="90000"/>
            </a:lnSpc>
            <a:spcBef>
              <a:spcPct val="0"/>
            </a:spcBef>
            <a:spcAft>
              <a:spcPct val="35000"/>
            </a:spcAft>
          </a:pPr>
          <a:r>
            <a:rPr lang="en-US" sz="1100" b="1" kern="1200" dirty="0" smtClean="0">
              <a:solidFill>
                <a:schemeClr val="tx2"/>
              </a:solidFill>
            </a:rPr>
            <a:t>11/2011</a:t>
          </a:r>
        </a:p>
        <a:p>
          <a:pPr lvl="0" algn="ctr" defTabSz="488950">
            <a:lnSpc>
              <a:spcPct val="90000"/>
            </a:lnSpc>
            <a:spcBef>
              <a:spcPct val="0"/>
            </a:spcBef>
            <a:spcAft>
              <a:spcPct val="35000"/>
            </a:spcAft>
          </a:pPr>
          <a:r>
            <a:rPr lang="en-US" sz="1100" b="1" kern="1200" dirty="0" smtClean="0">
              <a:solidFill>
                <a:schemeClr val="tx2"/>
              </a:solidFill>
            </a:rPr>
            <a:t>Cross Language SDKs</a:t>
          </a:r>
        </a:p>
        <a:p>
          <a:pPr lvl="0" algn="ctr" defTabSz="488950">
            <a:lnSpc>
              <a:spcPct val="90000"/>
            </a:lnSpc>
            <a:spcBef>
              <a:spcPct val="0"/>
            </a:spcBef>
            <a:spcAft>
              <a:spcPct val="35000"/>
            </a:spcAft>
          </a:pPr>
          <a:r>
            <a:rPr lang="en-US" sz="1100" b="1" kern="1200" dirty="0" smtClean="0">
              <a:solidFill>
                <a:schemeClr val="tx2"/>
              </a:solidFill>
            </a:rPr>
            <a:t>Java, Node.JS</a:t>
          </a:r>
        </a:p>
        <a:p>
          <a:pPr lvl="0" algn="ctr" defTabSz="488950">
            <a:lnSpc>
              <a:spcPct val="90000"/>
            </a:lnSpc>
            <a:spcBef>
              <a:spcPct val="0"/>
            </a:spcBef>
            <a:spcAft>
              <a:spcPct val="35000"/>
            </a:spcAft>
          </a:pPr>
          <a:r>
            <a:rPr lang="en-US" sz="1100" b="1" kern="1200" dirty="0" smtClean="0">
              <a:solidFill>
                <a:schemeClr val="tx2"/>
              </a:solidFill>
            </a:rPr>
            <a:t>Eclipse Plugin </a:t>
          </a:r>
          <a:endParaRPr lang="en-US" sz="1100" b="1" kern="1200" dirty="0">
            <a:solidFill>
              <a:schemeClr val="tx2"/>
            </a:solidFill>
          </a:endParaRPr>
        </a:p>
      </dsp:txBody>
      <dsp:txXfrm>
        <a:off x="6661923" y="2437765"/>
        <a:ext cx="1268522" cy="1625176"/>
      </dsp:txXfrm>
    </dsp:sp>
    <dsp:sp modelId="{DD5741F3-1038-4BC2-AADB-5435D0257D7E}">
      <dsp:nvSpPr>
        <dsp:cNvPr id="0" name=""/>
        <dsp:cNvSpPr/>
      </dsp:nvSpPr>
      <dsp:spPr>
        <a:xfrm>
          <a:off x="7093037" y="1828323"/>
          <a:ext cx="406294" cy="406294"/>
        </a:xfrm>
        <a:prstGeom prst="ellipse">
          <a:avLst/>
        </a:prstGeom>
        <a:solidFill>
          <a:schemeClr val="accent2">
            <a:shade val="80000"/>
            <a:hueOff val="571055"/>
            <a:satOff val="-18867"/>
            <a:lumOff val="3456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5A41F5-B6C2-40E5-9E65-A9AEEB8FD18F}" type="datetimeFigureOut">
              <a:rPr lang="en-US" smtClean="0"/>
              <a:t>5/19/2012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10E035-3DF4-4A15-9272-486F21423BC9}" type="slidenum">
              <a:rPr lang="en-US" smtClean="0"/>
              <a:t>‹#›</a:t>
            </a:fld>
            <a:endParaRPr lang="en-US"/>
          </a:p>
        </p:txBody>
      </p:sp>
    </p:spTree>
    <p:extLst>
      <p:ext uri="{BB962C8B-B14F-4D97-AF65-F5344CB8AC3E}">
        <p14:creationId xmlns:p14="http://schemas.microsoft.com/office/powerpoint/2010/main" val="1888841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general overview of some</a:t>
            </a:r>
            <a:r>
              <a:rPr lang="en-US" baseline="0" dirty="0" smtClean="0"/>
              <a:t> of the progress of Windows Azure that highlights some of the efforts around on-ramping applications and providing cross platform/language ease to enabling applications to run in the </a:t>
            </a:r>
            <a:r>
              <a:rPr lang="en-US" baseline="0" dirty="0" err="1" smtClean="0"/>
              <a:t>PaaS</a:t>
            </a:r>
            <a:r>
              <a:rPr lang="en-US" baseline="0" dirty="0" smtClean="0"/>
              <a:t> service model. Virtual Machines takes this approach dramatically further. Instead of changing your application to run in the cloud we provide the tools for your application to </a:t>
            </a:r>
            <a:r>
              <a:rPr lang="en-US" baseline="0" smtClean="0"/>
              <a:t>just run. </a:t>
            </a:r>
            <a:endParaRPr lang="en-US" baseline="0" dirty="0" smtClean="0"/>
          </a:p>
        </p:txBody>
      </p:sp>
      <p:sp>
        <p:nvSpPr>
          <p:cNvPr id="4" name="Slide Number Placeholder 3"/>
          <p:cNvSpPr>
            <a:spLocks noGrp="1"/>
          </p:cNvSpPr>
          <p:nvPr>
            <p:ph type="sldNum" sz="quarter" idx="10"/>
          </p:nvPr>
        </p:nvSpPr>
        <p:spPr/>
        <p:txBody>
          <a:bodyPr/>
          <a:lstStyle/>
          <a:p>
            <a:fld id="{0110E035-3DF4-4A15-9272-486F21423BC9}" type="slidenum">
              <a:rPr lang="en-US" smtClean="0"/>
              <a:t>2</a:t>
            </a:fld>
            <a:endParaRPr lang="en-US"/>
          </a:p>
        </p:txBody>
      </p:sp>
    </p:spTree>
    <p:extLst>
      <p:ext uri="{BB962C8B-B14F-4D97-AF65-F5344CB8AC3E}">
        <p14:creationId xmlns:p14="http://schemas.microsoft.com/office/powerpoint/2010/main" val="1420383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Microsoft think about the stack to provide connectivity between on-premise and cloud.</a:t>
            </a:r>
          </a:p>
          <a:p>
            <a:r>
              <a:rPr lang="en-US" dirty="0" smtClean="0"/>
              <a:t>Specifically this</a:t>
            </a:r>
            <a:r>
              <a:rPr lang="en-US" baseline="0" dirty="0" smtClean="0"/>
              <a:t> deck focuses on the last two layers</a:t>
            </a:r>
          </a:p>
          <a:p>
            <a:endParaRPr lang="en-US" baseline="0" dirty="0" smtClean="0"/>
          </a:p>
          <a:p>
            <a:r>
              <a:rPr lang="en-US" baseline="0" dirty="0" err="1" smtClean="0"/>
              <a:t>Servicebus</a:t>
            </a:r>
            <a:r>
              <a:rPr lang="en-US" baseline="0" dirty="0" smtClean="0"/>
              <a:t> </a:t>
            </a:r>
            <a:r>
              <a:rPr lang="en-US" baseline="0" dirty="0" err="1" smtClean="0"/>
              <a:t>vs</a:t>
            </a:r>
            <a:r>
              <a:rPr lang="en-US" baseline="0" dirty="0" smtClean="0"/>
              <a:t> connect – SB requires app code change, Connect/Virtual Networks do not. </a:t>
            </a:r>
          </a:p>
          <a:p>
            <a:endParaRPr lang="en-US" baseline="0" dirty="0" smtClean="0"/>
          </a:p>
          <a:p>
            <a:r>
              <a:rPr lang="en-US" baseline="0" dirty="0" smtClean="0"/>
              <a:t>Virtual Networks are the net new here. They provide site to site connectivity where Connect provided server to server connectivity.</a:t>
            </a:r>
          </a:p>
          <a:p>
            <a:r>
              <a:rPr lang="en-US" baseline="0" dirty="0" smtClean="0"/>
              <a:t>Virtual Networks are the more flexible and powerful option.</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22057078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Windows</a:t>
            </a:r>
            <a:r>
              <a:rPr lang="en-US" baseline="0" dirty="0" smtClean="0"/>
              <a:t> Azure Virtual Networks is our solution to providing hybrid solutions and solutions that require advanced connectivity in the cloud. </a:t>
            </a:r>
          </a:p>
          <a:p>
            <a:r>
              <a:rPr lang="en-US" baseline="0" dirty="0" smtClean="0"/>
              <a:t>Hybrid on-premises to cloud is enabled by using the VPN solution that allows site&lt;-&gt;site connectivity allowing machines on premise and machines in the cloud to appear on the same network.</a:t>
            </a:r>
          </a:p>
          <a:p>
            <a:endParaRPr lang="en-US" baseline="0" dirty="0" smtClean="0"/>
          </a:p>
          <a:p>
            <a:r>
              <a:rPr lang="en-US" baseline="0" dirty="0" smtClean="0"/>
              <a:t>Advanced connectivity solutions are enabled because Windows Azure applications that are deployed in to a virtual network will have persistent IP addresses. This is a requirement for solutions like Active Directory. </a:t>
            </a:r>
          </a:p>
          <a:p>
            <a:endParaRPr lang="en-US" baseline="0" dirty="0" smtClean="0"/>
          </a:p>
          <a:p>
            <a:r>
              <a:rPr lang="en-US" baseline="0" dirty="0" smtClean="0"/>
              <a:t>Other solutions enabled by virtual networks in the cloud are mixing VMs and web/worker role solutions in the same Windows Azure network. This allows for scenarios like web/worker roles to communicate back to VMs running applications like SQL server.</a:t>
            </a:r>
          </a:p>
          <a:p>
            <a:endParaRPr lang="en-US" baseline="0" dirty="0" smtClean="0"/>
          </a:p>
        </p:txBody>
      </p:sp>
      <p:sp>
        <p:nvSpPr>
          <p:cNvPr id="4" name="Slide Number Placeholder 3"/>
          <p:cNvSpPr>
            <a:spLocks noGrp="1"/>
          </p:cNvSpPr>
          <p:nvPr>
            <p:ph type="sldNum" sz="quarter" idx="10"/>
          </p:nvPr>
        </p:nvSpPr>
        <p:spPr/>
        <p:txBody>
          <a:bodyPr/>
          <a:lstStyle/>
          <a:p>
            <a:fld id="{0110E035-3DF4-4A15-9272-486F21423BC9}" type="slidenum">
              <a:rPr lang="en-US" smtClean="0"/>
              <a:t>14</a:t>
            </a:fld>
            <a:endParaRPr lang="en-US"/>
          </a:p>
        </p:txBody>
      </p:sp>
    </p:spTree>
    <p:extLst>
      <p:ext uri="{BB962C8B-B14F-4D97-AF65-F5344CB8AC3E}">
        <p14:creationId xmlns:p14="http://schemas.microsoft.com/office/powerpoint/2010/main" val="41741808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8BBC60-AFCD-45D8-985A-BA4A4057B93A}" type="slidenum">
              <a:rPr lang="en-US" smtClean="0"/>
              <a:pPr/>
              <a:t>15</a:t>
            </a:fld>
            <a:endParaRPr lang="en-US"/>
          </a:p>
        </p:txBody>
      </p:sp>
    </p:spTree>
    <p:extLst>
      <p:ext uri="{BB962C8B-B14F-4D97-AF65-F5344CB8AC3E}">
        <p14:creationId xmlns:p14="http://schemas.microsoft.com/office/powerpoint/2010/main" val="35235343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US" dirty="0" smtClean="0"/>
              <a:t>Building new </a:t>
            </a:r>
            <a:r>
              <a:rPr lang="en-US" dirty="0" err="1" smtClean="0"/>
              <a:t>PaaS</a:t>
            </a:r>
            <a:r>
              <a:rPr lang="en-US" dirty="0" smtClean="0"/>
              <a:t> applications</a:t>
            </a:r>
            <a:r>
              <a:rPr lang="en-US" baseline="0" dirty="0" smtClean="0"/>
              <a:t> is a no-brainer when looking at some of the benefits:</a:t>
            </a:r>
            <a:endParaRPr lang="en-US" dirty="0" smtClean="0"/>
          </a:p>
          <a:p>
            <a:pPr>
              <a:spcBef>
                <a:spcPct val="0"/>
              </a:spcBef>
            </a:pPr>
            <a:endParaRPr lang="en-US" dirty="0" smtClean="0"/>
          </a:p>
          <a:p>
            <a:pPr lvl="1"/>
            <a:r>
              <a:rPr lang="en-US" sz="2400" dirty="0" smtClean="0"/>
              <a:t>Simplified Deployment and Configuration</a:t>
            </a:r>
          </a:p>
          <a:p>
            <a:pPr lvl="1"/>
            <a:r>
              <a:rPr lang="en-US" sz="2400" dirty="0" smtClean="0"/>
              <a:t>Health Model</a:t>
            </a:r>
          </a:p>
          <a:p>
            <a:pPr lvl="1"/>
            <a:r>
              <a:rPr lang="en-US" sz="2400" dirty="0" smtClean="0"/>
              <a:t>Easy High Availability</a:t>
            </a:r>
          </a:p>
          <a:p>
            <a:pPr lvl="1"/>
            <a:r>
              <a:rPr lang="en-US" sz="2400" dirty="0" smtClean="0"/>
              <a:t>Instance Scalability</a:t>
            </a:r>
          </a:p>
          <a:p>
            <a:pPr lvl="1"/>
            <a:r>
              <a:rPr lang="en-US" sz="2400" dirty="0" smtClean="0"/>
              <a:t>OS Patching</a:t>
            </a:r>
          </a:p>
          <a:p>
            <a:pPr lvl="1"/>
            <a:r>
              <a:rPr lang="en-US" sz="2400" dirty="0" smtClean="0"/>
              <a:t>Automatic Firewall Configuration</a:t>
            </a:r>
          </a:p>
          <a:p>
            <a:pPr lvl="1"/>
            <a:r>
              <a:rPr lang="en-US" sz="2400" dirty="0" smtClean="0"/>
              <a:t>Simple Certificate Deployment</a:t>
            </a:r>
          </a:p>
          <a:p>
            <a:pPr>
              <a:spcBef>
                <a:spcPct val="0"/>
              </a:spcBef>
            </a:pPr>
            <a:endParaRPr lang="en-US" dirty="0" smtClean="0"/>
          </a:p>
          <a:p>
            <a:pPr>
              <a:spcBef>
                <a:spcPct val="0"/>
              </a:spcBef>
            </a:pPr>
            <a:r>
              <a:rPr lang="en-US" dirty="0" smtClean="0"/>
              <a:t>However, building new applications</a:t>
            </a:r>
            <a:r>
              <a:rPr lang="en-US" baseline="0" dirty="0" smtClean="0"/>
              <a:t> sometimes comes with a dependency on other systems or legacy code. </a:t>
            </a:r>
          </a:p>
          <a:p>
            <a:pPr>
              <a:spcBef>
                <a:spcPct val="0"/>
              </a:spcBef>
            </a:pPr>
            <a:r>
              <a:rPr lang="en-US" baseline="0" dirty="0" smtClean="0"/>
              <a:t>This has sometimes blocked the development of </a:t>
            </a:r>
            <a:r>
              <a:rPr lang="en-US" baseline="0" dirty="0" err="1" smtClean="0"/>
              <a:t>PaaS</a:t>
            </a:r>
            <a:r>
              <a:rPr lang="en-US" baseline="0" dirty="0" smtClean="0"/>
              <a:t> applications. The </a:t>
            </a:r>
            <a:r>
              <a:rPr lang="en-US" baseline="0" dirty="0" err="1" smtClean="0"/>
              <a:t>IaaS</a:t>
            </a:r>
            <a:r>
              <a:rPr lang="en-US" baseline="0" dirty="0" smtClean="0"/>
              <a:t> offering will unblock these types of applications and allow for the two development models to co-exist and directly communicate. </a:t>
            </a:r>
          </a:p>
          <a:p>
            <a:pPr>
              <a:spcBef>
                <a:spcPct val="0"/>
              </a:spcBef>
            </a:pP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a:p>
        </p:txBody>
      </p:sp>
    </p:spTree>
    <p:extLst>
      <p:ext uri="{BB962C8B-B14F-4D97-AF65-F5344CB8AC3E}">
        <p14:creationId xmlns:p14="http://schemas.microsoft.com/office/powerpoint/2010/main" val="3926762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Compare the current mixed mode developer</a:t>
            </a:r>
            <a:r>
              <a:rPr lang="en-US" baseline="0" dirty="0" smtClean="0"/>
              <a:t> models </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19</a:t>
            </a:fld>
            <a:endParaRPr lang="en-US"/>
          </a:p>
        </p:txBody>
      </p:sp>
    </p:spTree>
    <p:extLst>
      <p:ext uri="{BB962C8B-B14F-4D97-AF65-F5344CB8AC3E}">
        <p14:creationId xmlns:p14="http://schemas.microsoft.com/office/powerpoint/2010/main" val="10099423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diagram</a:t>
            </a:r>
            <a:r>
              <a:rPr lang="en-US" baseline="0" dirty="0" smtClean="0"/>
              <a:t> illustrates how you can configure applications such as Windows Azure Web Sites or Cloud Services to connect to applications running on virtual machines without directly putting them on the same virtual network. Note currently Windows Azure Web Sites do not support virtual networks. </a:t>
            </a:r>
          </a:p>
          <a:p>
            <a:endParaRPr lang="en-US" baseline="0" dirty="0" smtClean="0"/>
          </a:p>
          <a:p>
            <a:r>
              <a:rPr lang="en-US" baseline="0" dirty="0" smtClean="0"/>
              <a:t>The application on the VM will need to have an endpoint opened on it to allow inbound traffic from the other service. </a:t>
            </a:r>
          </a:p>
          <a:p>
            <a:r>
              <a:rPr lang="en-US" baseline="0" dirty="0" smtClean="0"/>
              <a:t>To secure connections it is recommended the firewall on the VM be configured to restrict traffic only from the service.</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20223732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scenario</a:t>
            </a:r>
            <a:r>
              <a:rPr lang="en-US" baseline="0" dirty="0" smtClean="0"/>
              <a:t> a web/worker role is deployed on the same virtual network as the virtual machines.</a:t>
            </a:r>
          </a:p>
          <a:p>
            <a:endParaRPr lang="en-US" baseline="0" dirty="0" smtClean="0"/>
          </a:p>
          <a:p>
            <a:r>
              <a:rPr lang="en-US" baseline="0" dirty="0" smtClean="0"/>
              <a:t>The benefit is direct connectivity without the need for configuring endpoints on the load balancer. </a:t>
            </a:r>
          </a:p>
          <a:p>
            <a:endParaRPr lang="en-US" baseline="0" dirty="0" smtClean="0"/>
          </a:p>
          <a:p>
            <a:r>
              <a:rPr lang="en-US" baseline="0" dirty="0" smtClean="0"/>
              <a:t>This is a requirement for scenarios like AD that require persistent IP addresses or lots of ports (RPC/COM+).</a:t>
            </a:r>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305868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biggest</a:t>
            </a:r>
            <a:r>
              <a:rPr lang="en-US" baseline="0" dirty="0" smtClean="0"/>
              <a:t> benefit of this model is simplicity.</a:t>
            </a:r>
          </a:p>
          <a:p>
            <a:r>
              <a:rPr lang="en-US" baseline="0" dirty="0" smtClean="0"/>
              <a:t>Connecting web and worker roles in the same cloud service as virtual machines allows direct connectivity and name resolution without the requirement to deploy a virtual network.</a:t>
            </a: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22</a:t>
            </a:fld>
            <a:endParaRPr lang="en-US"/>
          </a:p>
        </p:txBody>
      </p:sp>
    </p:spTree>
    <p:extLst>
      <p:ext uri="{BB962C8B-B14F-4D97-AF65-F5344CB8AC3E}">
        <p14:creationId xmlns:p14="http://schemas.microsoft.com/office/powerpoint/2010/main" val="18843485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900" kern="1200" dirty="0" smtClean="0">
                <a:solidFill>
                  <a:schemeClr val="tx1"/>
                </a:solidFill>
                <a:effectLst/>
                <a:latin typeface="Segoe UI" pitchFamily="34" charset="0"/>
                <a:ea typeface="+mn-ea"/>
                <a:cs typeface="+mn-cs"/>
              </a:rPr>
              <a:t>A core motivation of our releases is to have “One Service” that we deliver to customers. </a:t>
            </a:r>
          </a:p>
          <a:p>
            <a:pPr marL="0" marR="0" indent="0" algn="l" defTabSz="914363" rtl="0" eaLnBrk="1" fontAlgn="auto" latinLnBrk="0" hangingPunct="1">
              <a:lnSpc>
                <a:spcPct val="90000"/>
              </a:lnSpc>
              <a:spcBef>
                <a:spcPts val="0"/>
              </a:spcBef>
              <a:spcAft>
                <a:spcPts val="333"/>
              </a:spcAft>
              <a:buClrTx/>
              <a:buSzTx/>
              <a:buFontTx/>
              <a:buNone/>
              <a:tabLst/>
              <a:defRPr/>
            </a:pPr>
            <a:endParaRPr lang="en-US" sz="900" kern="1200" dirty="0" smtClean="0">
              <a:solidFill>
                <a:schemeClr val="tx1"/>
              </a:solidFill>
              <a:effectLst/>
              <a:latin typeface="Segoe UI" pitchFamily="34" charset="0"/>
              <a:ea typeface="+mn-ea"/>
              <a:cs typeface="+mn-cs"/>
            </a:endParaRPr>
          </a:p>
          <a:p>
            <a:pPr marL="0" marR="0" indent="0" algn="l" defTabSz="914363" rtl="0" eaLnBrk="1" fontAlgn="auto" latinLnBrk="0" hangingPunct="1">
              <a:lnSpc>
                <a:spcPct val="90000"/>
              </a:lnSpc>
              <a:spcBef>
                <a:spcPts val="0"/>
              </a:spcBef>
              <a:spcAft>
                <a:spcPts val="333"/>
              </a:spcAft>
              <a:buClrTx/>
              <a:buSzTx/>
              <a:buFontTx/>
              <a:buNone/>
              <a:tabLst/>
              <a:defRPr/>
            </a:pPr>
            <a:r>
              <a:rPr lang="en-US" sz="900" kern="1200" dirty="0" smtClean="0">
                <a:solidFill>
                  <a:schemeClr val="tx1"/>
                </a:solidFill>
                <a:effectLst/>
                <a:latin typeface="Segoe UI" pitchFamily="34" charset="0"/>
                <a:ea typeface="+mn-ea"/>
                <a:cs typeface="+mn-cs"/>
              </a:rPr>
              <a:t>Previously:</a:t>
            </a:r>
          </a:p>
          <a:p>
            <a:pPr marL="171450" marR="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sz="900" kern="1200" dirty="0" smtClean="0">
                <a:solidFill>
                  <a:schemeClr val="tx1"/>
                </a:solidFill>
                <a:effectLst/>
                <a:latin typeface="Segoe UI" pitchFamily="34" charset="0"/>
                <a:ea typeface="+mn-ea"/>
                <a:cs typeface="+mn-cs"/>
              </a:rPr>
              <a:t>Multiple</a:t>
            </a:r>
            <a:r>
              <a:rPr lang="en-US" sz="900" kern="1200" baseline="0" dirty="0" smtClean="0">
                <a:solidFill>
                  <a:schemeClr val="tx1"/>
                </a:solidFill>
                <a:effectLst/>
                <a:latin typeface="Segoe UI" pitchFamily="34" charset="0"/>
                <a:ea typeface="+mn-ea"/>
                <a:cs typeface="+mn-cs"/>
              </a:rPr>
              <a:t> </a:t>
            </a:r>
            <a:r>
              <a:rPr lang="en-US" sz="900" kern="1200" baseline="0" dirty="0" err="1" smtClean="0">
                <a:solidFill>
                  <a:schemeClr val="tx1"/>
                </a:solidFill>
                <a:effectLst/>
                <a:latin typeface="Segoe UI" pitchFamily="34" charset="0"/>
                <a:ea typeface="+mn-ea"/>
                <a:cs typeface="+mn-cs"/>
              </a:rPr>
              <a:t>adminstration</a:t>
            </a:r>
            <a:r>
              <a:rPr lang="en-US" sz="900" kern="1200" baseline="0" dirty="0" smtClean="0">
                <a:solidFill>
                  <a:schemeClr val="tx1"/>
                </a:solidFill>
                <a:effectLst/>
                <a:latin typeface="Segoe UI" pitchFamily="34" charset="0"/>
                <a:ea typeface="+mn-ea"/>
                <a:cs typeface="+mn-cs"/>
              </a:rPr>
              <a:t> tools</a:t>
            </a:r>
          </a:p>
          <a:p>
            <a:pPr marL="171450" marR="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sz="900" kern="1200" baseline="0" dirty="0" smtClean="0">
                <a:solidFill>
                  <a:schemeClr val="tx1"/>
                </a:solidFill>
                <a:effectLst/>
                <a:latin typeface="Segoe UI" pitchFamily="34" charset="0"/>
                <a:ea typeface="+mn-ea"/>
                <a:cs typeface="+mn-cs"/>
              </a:rPr>
              <a:t>Multiple developer SDKs</a:t>
            </a:r>
          </a:p>
          <a:p>
            <a:pPr marL="171450" marR="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sz="900" kern="1200" baseline="0" dirty="0" smtClean="0">
                <a:solidFill>
                  <a:schemeClr val="tx1"/>
                </a:solidFill>
                <a:effectLst/>
                <a:latin typeface="Segoe UI" pitchFamily="34" charset="0"/>
                <a:ea typeface="+mn-ea"/>
                <a:cs typeface="+mn-cs"/>
              </a:rPr>
              <a:t>Multiple API design </a:t>
            </a:r>
            <a:r>
              <a:rPr lang="en-US" sz="900" kern="1200" baseline="0" dirty="0" err="1" smtClean="0">
                <a:solidFill>
                  <a:schemeClr val="tx1"/>
                </a:solidFill>
                <a:effectLst/>
                <a:latin typeface="Segoe UI" pitchFamily="34" charset="0"/>
                <a:ea typeface="+mn-ea"/>
                <a:cs typeface="+mn-cs"/>
              </a:rPr>
              <a:t>pattersn</a:t>
            </a:r>
            <a:endParaRPr lang="en-US" sz="900" kern="1200" baseline="0" dirty="0" smtClean="0">
              <a:solidFill>
                <a:schemeClr val="tx1"/>
              </a:solidFill>
              <a:effectLst/>
              <a:latin typeface="Segoe UI" pitchFamily="34" charset="0"/>
              <a:ea typeface="+mn-ea"/>
              <a:cs typeface="+mn-cs"/>
            </a:endParaRPr>
          </a:p>
          <a:p>
            <a:pPr marL="171450" marR="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sz="900" kern="1200" baseline="0" dirty="0" smtClean="0">
                <a:solidFill>
                  <a:schemeClr val="tx1"/>
                </a:solidFill>
                <a:effectLst/>
                <a:latin typeface="Segoe UI" pitchFamily="34" charset="0"/>
                <a:ea typeface="+mn-ea"/>
                <a:cs typeface="+mn-cs"/>
              </a:rPr>
              <a:t>Multiple REST service formats</a:t>
            </a:r>
          </a:p>
          <a:p>
            <a:pPr marL="171450" marR="0" indent="-171450" algn="l" defTabSz="914363" rtl="0" eaLnBrk="1" fontAlgn="auto" latinLnBrk="0" hangingPunct="1">
              <a:lnSpc>
                <a:spcPct val="90000"/>
              </a:lnSpc>
              <a:spcBef>
                <a:spcPts val="0"/>
              </a:spcBef>
              <a:spcAft>
                <a:spcPts val="333"/>
              </a:spcAft>
              <a:buClrTx/>
              <a:buSzTx/>
              <a:buFont typeface="Arial" pitchFamily="34" charset="0"/>
              <a:buChar char="•"/>
              <a:tabLst/>
              <a:defRPr/>
            </a:pPr>
            <a:endParaRPr lang="en-US" sz="900" kern="1200" baseline="0" dirty="0" smtClean="0">
              <a:solidFill>
                <a:schemeClr val="tx1"/>
              </a:solidFill>
              <a:effectLst/>
              <a:latin typeface="Segoe UI" pitchFamily="34" charset="0"/>
              <a:ea typeface="+mn-ea"/>
              <a:cs typeface="+mn-cs"/>
            </a:endParaRPr>
          </a:p>
          <a:p>
            <a:pPr marL="0" marR="0" indent="0" algn="l" defTabSz="914363" rtl="0" eaLnBrk="1" fontAlgn="auto" latinLnBrk="0" hangingPunct="1">
              <a:lnSpc>
                <a:spcPct val="90000"/>
              </a:lnSpc>
              <a:spcBef>
                <a:spcPts val="0"/>
              </a:spcBef>
              <a:spcAft>
                <a:spcPts val="333"/>
              </a:spcAft>
              <a:buClrTx/>
              <a:buSzTx/>
              <a:buFont typeface="Arial" pitchFamily="34" charset="0"/>
              <a:buNone/>
              <a:tabLst/>
              <a:defRPr/>
            </a:pPr>
            <a:r>
              <a:rPr lang="en-US" sz="900" kern="1200" baseline="0" dirty="0" smtClean="0">
                <a:solidFill>
                  <a:schemeClr val="tx1"/>
                </a:solidFill>
                <a:effectLst/>
                <a:latin typeface="Segoe UI" pitchFamily="34" charset="0"/>
                <a:ea typeface="+mn-ea"/>
                <a:cs typeface="+mn-cs"/>
              </a:rPr>
              <a:t>Started with the Fall release:</a:t>
            </a:r>
          </a:p>
          <a:p>
            <a:pPr marL="171450" marR="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sz="900" kern="1200" baseline="0" dirty="0" smtClean="0">
                <a:solidFill>
                  <a:schemeClr val="tx1"/>
                </a:solidFill>
                <a:effectLst/>
                <a:latin typeface="Segoe UI" pitchFamily="34" charset="0"/>
                <a:ea typeface="+mn-ea"/>
                <a:cs typeface="+mn-cs"/>
              </a:rPr>
              <a:t>Updated SDK (available on </a:t>
            </a:r>
            <a:r>
              <a:rPr lang="en-US" sz="900" kern="1200" baseline="0" dirty="0" err="1" smtClean="0">
                <a:solidFill>
                  <a:schemeClr val="tx1"/>
                </a:solidFill>
                <a:effectLst/>
                <a:latin typeface="Segoe UI" pitchFamily="34" charset="0"/>
                <a:ea typeface="+mn-ea"/>
                <a:cs typeface="+mn-cs"/>
              </a:rPr>
              <a:t>Git</a:t>
            </a:r>
            <a:r>
              <a:rPr lang="en-US" sz="900" kern="1200" baseline="0" dirty="0" smtClean="0">
                <a:solidFill>
                  <a:schemeClr val="tx1"/>
                </a:solidFill>
                <a:effectLst/>
                <a:latin typeface="Segoe UI" pitchFamily="34" charset="0"/>
                <a:ea typeface="+mn-ea"/>
                <a:cs typeface="+mn-cs"/>
              </a:rPr>
              <a:t> Hub)</a:t>
            </a:r>
          </a:p>
          <a:p>
            <a:pPr marL="171450" marR="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sz="900" kern="1200" baseline="0" dirty="0" smtClean="0">
                <a:solidFill>
                  <a:schemeClr val="tx1"/>
                </a:solidFill>
                <a:effectLst/>
                <a:latin typeface="Segoe UI" pitchFamily="34" charset="0"/>
                <a:ea typeface="+mn-ea"/>
                <a:cs typeface="+mn-cs"/>
              </a:rPr>
              <a:t>Developer Center</a:t>
            </a:r>
          </a:p>
          <a:p>
            <a:pPr marL="171450" marR="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sz="900" kern="1200" dirty="0" smtClean="0">
                <a:solidFill>
                  <a:schemeClr val="tx1"/>
                </a:solidFill>
                <a:effectLst/>
                <a:latin typeface="Segoe UI" pitchFamily="34" charset="0"/>
                <a:ea typeface="+mn-ea"/>
                <a:cs typeface="+mn-cs"/>
              </a:rPr>
              <a:t>Integrated marketing and billing experience</a:t>
            </a:r>
          </a:p>
          <a:p>
            <a:pPr marL="171450" marR="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sz="900" kern="1200" dirty="0" smtClean="0">
                <a:solidFill>
                  <a:schemeClr val="tx1"/>
                </a:solidFill>
                <a:effectLst/>
                <a:latin typeface="Segoe UI" pitchFamily="34" charset="0"/>
                <a:ea typeface="+mn-ea"/>
                <a:cs typeface="+mn-cs"/>
              </a:rPr>
              <a:t>Easy</a:t>
            </a:r>
            <a:r>
              <a:rPr lang="en-US" sz="900" kern="1200" baseline="0" dirty="0" smtClean="0">
                <a:solidFill>
                  <a:schemeClr val="tx1"/>
                </a:solidFill>
                <a:effectLst/>
                <a:latin typeface="Segoe UI" pitchFamily="34" charset="0"/>
                <a:ea typeface="+mn-ea"/>
                <a:cs typeface="+mn-cs"/>
              </a:rPr>
              <a:t> and risk-free trial, with billing caps</a:t>
            </a:r>
            <a:endParaRPr lang="en-US" sz="900" kern="1200" dirty="0" smtClean="0">
              <a:solidFill>
                <a:schemeClr val="tx1"/>
              </a:solidFill>
              <a:effectLst/>
              <a:latin typeface="Segoe UI" pitchFamily="34" charset="0"/>
              <a:ea typeface="+mn-ea"/>
              <a:cs typeface="+mn-cs"/>
            </a:endParaRPr>
          </a:p>
          <a:p>
            <a:pPr marL="0" marR="0" indent="0" algn="l" defTabSz="914363" rtl="0" eaLnBrk="1" fontAlgn="auto" latinLnBrk="0" hangingPunct="1">
              <a:lnSpc>
                <a:spcPct val="90000"/>
              </a:lnSpc>
              <a:spcBef>
                <a:spcPts val="0"/>
              </a:spcBef>
              <a:spcAft>
                <a:spcPts val="333"/>
              </a:spcAft>
              <a:buClrTx/>
              <a:buSzTx/>
              <a:buFontTx/>
              <a:buNone/>
              <a:tabLst/>
              <a:defRPr/>
            </a:pPr>
            <a:endParaRPr lang="en-US" sz="900" kern="1200" dirty="0" smtClean="0">
              <a:solidFill>
                <a:schemeClr val="tx1"/>
              </a:solidFill>
              <a:effectLst/>
              <a:latin typeface="Segoe UI" pitchFamily="34" charset="0"/>
              <a:ea typeface="+mn-ea"/>
              <a:cs typeface="+mn-cs"/>
            </a:endParaRPr>
          </a:p>
          <a:p>
            <a:r>
              <a:rPr lang="en-US" dirty="0" smtClean="0"/>
              <a:t>The</a:t>
            </a:r>
            <a:r>
              <a:rPr lang="en-US" baseline="0" dirty="0" smtClean="0"/>
              <a:t> Spring release will continue to take this to a new level, and we’ll talk about this in more detail, but examples include</a:t>
            </a:r>
          </a:p>
          <a:p>
            <a:pPr marL="171450" indent="-171450">
              <a:buFont typeface="Arial" pitchFamily="34" charset="0"/>
              <a:buChar char="•"/>
            </a:pPr>
            <a:r>
              <a:rPr lang="en-US" baseline="0" dirty="0" smtClean="0"/>
              <a:t>Modern, clean Management Portal, accessible from any device</a:t>
            </a:r>
          </a:p>
          <a:p>
            <a:pPr marL="171450" indent="-171450">
              <a:buFont typeface="Arial" pitchFamily="34" charset="0"/>
              <a:buChar char="•"/>
            </a:pPr>
            <a:r>
              <a:rPr lang="en-US" dirty="0" smtClean="0"/>
              <a:t>Frictionless</a:t>
            </a:r>
            <a:r>
              <a:rPr lang="en-US" baseline="0" dirty="0" smtClean="0"/>
              <a:t> web development experience</a:t>
            </a:r>
          </a:p>
          <a:p>
            <a:pPr marL="171450" indent="-171450">
              <a:buFont typeface="Arial" pitchFamily="34" charset="0"/>
              <a:buChar char="•"/>
            </a:pPr>
            <a:r>
              <a:rPr lang="en-US" dirty="0" smtClean="0"/>
              <a:t>Continuous</a:t>
            </a:r>
            <a:r>
              <a:rPr lang="en-US" baseline="0" dirty="0" smtClean="0"/>
              <a:t> delivery</a:t>
            </a:r>
          </a:p>
          <a:p>
            <a:pPr marL="171450" indent="-171450">
              <a:buFont typeface="Arial" pitchFamily="34" charset="0"/>
              <a:buChar char="•"/>
            </a:pPr>
            <a:r>
              <a:rPr lang="en-US" baseline="0" dirty="0" smtClean="0"/>
              <a:t>Develop using a Mac or Linux</a:t>
            </a:r>
          </a:p>
          <a:p>
            <a:pPr marL="171450" indent="-171450">
              <a:buFont typeface="Arial" pitchFamily="34" charset="0"/>
              <a:buChar char="•"/>
            </a:pPr>
            <a:r>
              <a:rPr lang="en-US" baseline="0" dirty="0" smtClean="0"/>
              <a:t>Persistent (durable) VMs running Windows or Linux</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extLst>
      <p:ext uri="{BB962C8B-B14F-4D97-AF65-F5344CB8AC3E}">
        <p14:creationId xmlns:p14="http://schemas.microsoft.com/office/powerpoint/2010/main" val="25600160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This slide maps</a:t>
            </a:r>
            <a:r>
              <a:rPr lang="en-US" i="1" baseline="0" dirty="0" smtClean="0"/>
              <a:t> the </a:t>
            </a:r>
            <a:r>
              <a:rPr lang="en-US" b="1" i="1" baseline="0" dirty="0" smtClean="0"/>
              <a:t>top </a:t>
            </a:r>
            <a:r>
              <a:rPr lang="en-US" i="1" baseline="0" dirty="0" smtClean="0"/>
              <a:t>new features/investments in Windows Azure to the core positioning pillars (may need to adjust what we surface based on the engagement).  The important thing here is to talk about the big things and not get lost in a detailed laundry list of stuff that’s coming.</a:t>
            </a:r>
            <a:endParaRPr lang="en-US" i="1"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extLst>
      <p:ext uri="{BB962C8B-B14F-4D97-AF65-F5344CB8AC3E}">
        <p14:creationId xmlns:p14="http://schemas.microsoft.com/office/powerpoint/2010/main" val="1718980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pPr>
              <a:spcBef>
                <a:spcPts val="600"/>
              </a:spcBef>
              <a:spcAft>
                <a:spcPts val="600"/>
              </a:spcAft>
            </a:pPr>
            <a:r>
              <a:rPr lang="en-US" dirty="0" smtClean="0">
                <a:solidFill>
                  <a:prstClr val="white">
                    <a:lumMod val="50000"/>
                  </a:prstClr>
                </a:solidFill>
              </a:rPr>
              <a:t>Expanding Windows Azure capabilities to provide infrastructure as a service</a:t>
            </a:r>
          </a:p>
          <a:p>
            <a:pPr marL="171430" indent="-171430">
              <a:spcBef>
                <a:spcPts val="600"/>
              </a:spcBef>
              <a:spcAft>
                <a:spcPts val="600"/>
              </a:spcAft>
              <a:buFont typeface="Arial" pitchFamily="34" charset="0"/>
              <a:buChar char="•"/>
            </a:pPr>
            <a:r>
              <a:rPr lang="en-US" dirty="0" smtClean="0">
                <a:solidFill>
                  <a:prstClr val="white">
                    <a:lumMod val="50000"/>
                  </a:prstClr>
                </a:solidFill>
              </a:rPr>
              <a:t>Provides us with a full continuum of offerings</a:t>
            </a:r>
          </a:p>
          <a:p>
            <a:pPr marL="171430" indent="-171430">
              <a:spcBef>
                <a:spcPts val="600"/>
              </a:spcBef>
              <a:spcAft>
                <a:spcPts val="600"/>
              </a:spcAft>
              <a:buFont typeface="Arial" pitchFamily="34" charset="0"/>
              <a:buChar char="•"/>
            </a:pPr>
            <a:r>
              <a:rPr lang="en-US" dirty="0" smtClean="0">
                <a:solidFill>
                  <a:prstClr val="white">
                    <a:lumMod val="50000"/>
                  </a:prstClr>
                </a:solidFill>
              </a:rPr>
              <a:t>Brings us relative parity with Amazon, who focuses on IaaS</a:t>
            </a:r>
          </a:p>
          <a:p>
            <a:pPr>
              <a:spcBef>
                <a:spcPts val="600"/>
              </a:spcBef>
              <a:spcAft>
                <a:spcPts val="600"/>
              </a:spcAft>
            </a:pPr>
            <a:endParaRPr lang="en-US" dirty="0" smtClean="0">
              <a:solidFill>
                <a:prstClr val="white">
                  <a:lumMod val="50000"/>
                </a:prstClr>
              </a:solidFill>
            </a:endParaRPr>
          </a:p>
          <a:p>
            <a:pPr>
              <a:spcBef>
                <a:spcPts val="600"/>
              </a:spcBef>
              <a:spcAft>
                <a:spcPts val="600"/>
              </a:spcAft>
            </a:pPr>
            <a:r>
              <a:rPr lang="en-US" dirty="0" smtClean="0">
                <a:solidFill>
                  <a:prstClr val="white">
                    <a:lumMod val="50000"/>
                  </a:prstClr>
                </a:solidFill>
              </a:rPr>
              <a:t>IaaS Details</a:t>
            </a:r>
          </a:p>
          <a:p>
            <a:pPr marL="285716" indent="-285716">
              <a:spcBef>
                <a:spcPts val="600"/>
              </a:spcBef>
              <a:spcAft>
                <a:spcPts val="600"/>
              </a:spcAft>
              <a:buFont typeface="Arial" pitchFamily="34" charset="0"/>
              <a:buChar char="•"/>
            </a:pPr>
            <a:r>
              <a:rPr lang="en-US" dirty="0" smtClean="0">
                <a:solidFill>
                  <a:prstClr val="white">
                    <a:lumMod val="50000"/>
                  </a:prstClr>
                </a:solidFill>
              </a:rPr>
              <a:t>Durable virtual machines with Windows Server or Linux</a:t>
            </a:r>
          </a:p>
          <a:p>
            <a:pPr marL="498672" lvl="1" indent="-285716">
              <a:spcBef>
                <a:spcPts val="600"/>
              </a:spcBef>
              <a:spcAft>
                <a:spcPts val="600"/>
              </a:spcAft>
            </a:pPr>
            <a:r>
              <a:rPr lang="en-US" dirty="0" smtClean="0">
                <a:solidFill>
                  <a:prstClr val="white">
                    <a:lumMod val="50000"/>
                  </a:prstClr>
                </a:solidFill>
              </a:rPr>
              <a:t>Commercial and community Linux distributions</a:t>
            </a:r>
          </a:p>
          <a:p>
            <a:pPr marL="498672" lvl="1" indent="-285716">
              <a:spcBef>
                <a:spcPts val="600"/>
              </a:spcBef>
              <a:spcAft>
                <a:spcPts val="600"/>
              </a:spcAft>
            </a:pPr>
            <a:r>
              <a:rPr lang="en-US" dirty="0" smtClean="0">
                <a:solidFill>
                  <a:prstClr val="white">
                    <a:lumMod val="50000"/>
                  </a:prstClr>
                </a:solidFill>
              </a:rPr>
              <a:t>Select from a library of images or bring your own</a:t>
            </a:r>
          </a:p>
          <a:p>
            <a:pPr marL="498672" lvl="1" indent="-285716">
              <a:spcBef>
                <a:spcPts val="600"/>
              </a:spcBef>
              <a:spcAft>
                <a:spcPts val="600"/>
              </a:spcAft>
            </a:pPr>
            <a:r>
              <a:rPr lang="en-US" dirty="0" smtClean="0">
                <a:solidFill>
                  <a:prstClr val="white">
                    <a:lumMod val="50000"/>
                  </a:prstClr>
                </a:solidFill>
              </a:rPr>
              <a:t>E.g. Select an image with SQL Server</a:t>
            </a:r>
          </a:p>
          <a:p>
            <a:pPr marL="498672" lvl="1" indent="-285716">
              <a:spcBef>
                <a:spcPts val="600"/>
              </a:spcBef>
              <a:spcAft>
                <a:spcPts val="600"/>
              </a:spcAft>
            </a:pPr>
            <a:r>
              <a:rPr lang="en-US" dirty="0" smtClean="0">
                <a:solidFill>
                  <a:prstClr val="white">
                    <a:lumMod val="50000"/>
                  </a:prstClr>
                </a:solidFill>
              </a:rPr>
              <a:t>Licensing approach</a:t>
            </a:r>
          </a:p>
          <a:p>
            <a:pPr marL="285716" indent="-285716">
              <a:spcBef>
                <a:spcPts val="600"/>
              </a:spcBef>
              <a:spcAft>
                <a:spcPts val="600"/>
              </a:spcAft>
              <a:buFont typeface="Arial" pitchFamily="34" charset="0"/>
              <a:buChar char="•"/>
            </a:pPr>
            <a:r>
              <a:rPr lang="en-US" dirty="0" smtClean="0">
                <a:solidFill>
                  <a:prstClr val="white">
                    <a:lumMod val="50000"/>
                  </a:prstClr>
                </a:solidFill>
              </a:rPr>
              <a:t>Support SharePoint, SQL Server &amp; Active Directory within IaaS images</a:t>
            </a:r>
          </a:p>
          <a:p>
            <a:pPr marL="285716" indent="-285716">
              <a:spcBef>
                <a:spcPts val="600"/>
              </a:spcBef>
              <a:spcAft>
                <a:spcPts val="600"/>
              </a:spcAft>
              <a:buFont typeface="Arial" pitchFamily="34" charset="0"/>
              <a:buChar char="•"/>
            </a:pPr>
            <a:endParaRPr lang="en-US" dirty="0" smtClean="0">
              <a:solidFill>
                <a:prstClr val="white">
                  <a:lumMod val="50000"/>
                </a:prstClr>
              </a:solidFill>
            </a:endParaRPr>
          </a:p>
          <a:p>
            <a:pPr marL="285716" indent="-285716">
              <a:spcBef>
                <a:spcPts val="600"/>
              </a:spcBef>
              <a:spcAft>
                <a:spcPts val="600"/>
              </a:spcAft>
              <a:buFont typeface="Arial" pitchFamily="34" charset="0"/>
              <a:buChar char="•"/>
            </a:pPr>
            <a:r>
              <a:rPr lang="en-US" dirty="0" smtClean="0">
                <a:solidFill>
                  <a:prstClr val="white">
                    <a:lumMod val="50000"/>
                  </a:prstClr>
                </a:solidFill>
              </a:rPr>
              <a:t>Enable deployments containing both </a:t>
            </a:r>
            <a:r>
              <a:rPr lang="en-US" dirty="0" err="1" smtClean="0">
                <a:solidFill>
                  <a:prstClr val="white">
                    <a:lumMod val="50000"/>
                  </a:prstClr>
                </a:solidFill>
              </a:rPr>
              <a:t>PaaS</a:t>
            </a:r>
            <a:r>
              <a:rPr lang="en-US" dirty="0" smtClean="0">
                <a:solidFill>
                  <a:prstClr val="white">
                    <a:lumMod val="50000"/>
                  </a:prstClr>
                </a:solidFill>
              </a:rPr>
              <a:t> and </a:t>
            </a:r>
            <a:r>
              <a:rPr lang="en-US" dirty="0" err="1" smtClean="0">
                <a:solidFill>
                  <a:prstClr val="white">
                    <a:lumMod val="50000"/>
                  </a:prstClr>
                </a:solidFill>
              </a:rPr>
              <a:t>IaaS</a:t>
            </a:r>
            <a:r>
              <a:rPr lang="en-US" dirty="0" smtClean="0">
                <a:solidFill>
                  <a:prstClr val="white">
                    <a:lumMod val="50000"/>
                  </a:prstClr>
                </a:solidFill>
              </a:rPr>
              <a:t> services</a:t>
            </a:r>
          </a:p>
          <a:p>
            <a:pPr marL="285716" indent="-285716">
              <a:spcBef>
                <a:spcPts val="600"/>
              </a:spcBef>
              <a:spcAft>
                <a:spcPts val="600"/>
              </a:spcAft>
              <a:buFont typeface="Arial" pitchFamily="34" charset="0"/>
              <a:buChar char="•"/>
            </a:pPr>
            <a:r>
              <a:rPr lang="en-US" dirty="0" smtClean="0">
                <a:solidFill>
                  <a:prstClr val="white">
                    <a:lumMod val="50000"/>
                  </a:prstClr>
                </a:solidFill>
              </a:rPr>
              <a:t>Create virtual private networks (VPNs) between on-premise servers and Windows Azure</a:t>
            </a:r>
          </a:p>
          <a:p>
            <a:pPr marL="285716" indent="-285716">
              <a:spcBef>
                <a:spcPts val="600"/>
              </a:spcBef>
              <a:spcAft>
                <a:spcPts val="600"/>
              </a:spcAft>
              <a:buFont typeface="Arial" pitchFamily="34" charset="0"/>
              <a:buChar char="•"/>
            </a:pPr>
            <a:r>
              <a:rPr lang="en-US" dirty="0" smtClean="0">
                <a:solidFill>
                  <a:prstClr val="white">
                    <a:lumMod val="50000"/>
                  </a:prstClr>
                </a:solidFill>
              </a:rPr>
              <a:t>Single Instance SLA (99.9%)</a:t>
            </a:r>
          </a:p>
          <a:p>
            <a:pPr marL="285716" indent="-285716">
              <a:spcBef>
                <a:spcPts val="600"/>
              </a:spcBef>
              <a:spcAft>
                <a:spcPts val="600"/>
              </a:spcAft>
              <a:buFont typeface="Arial" pitchFamily="34" charset="0"/>
              <a:buChar char="•"/>
            </a:pPr>
            <a:r>
              <a:rPr lang="en-US" dirty="0" smtClean="0">
                <a:solidFill>
                  <a:prstClr val="white">
                    <a:lumMod val="50000"/>
                  </a:prstClr>
                </a:solidFill>
              </a:rPr>
              <a:t>Planned Upgrade Notification Support</a:t>
            </a:r>
          </a:p>
          <a:p>
            <a:pPr marL="285716" indent="-285716">
              <a:spcBef>
                <a:spcPts val="600"/>
              </a:spcBef>
              <a:spcAft>
                <a:spcPts val="600"/>
              </a:spcAft>
              <a:buFont typeface="Arial" pitchFamily="34" charset="0"/>
              <a:buChar char="•"/>
            </a:pPr>
            <a:endParaRPr lang="en-US" dirty="0" smtClean="0">
              <a:solidFill>
                <a:prstClr val="white">
                  <a:lumMod val="50000"/>
                </a:prstClr>
              </a:solidFill>
            </a:endParaRPr>
          </a:p>
          <a:p>
            <a:pPr marL="5717" indent="-5717"/>
            <a:r>
              <a:rPr lang="en-US" sz="1100" dirty="0" smtClean="0">
                <a:solidFill>
                  <a:schemeClr val="accent1">
                    <a:alpha val="99000"/>
                  </a:schemeClr>
                </a:solidFill>
                <a:ea typeface="Segoe UI" pitchFamily="34" charset="0"/>
                <a:cs typeface="Segoe UI" pitchFamily="34" charset="0"/>
              </a:rPr>
              <a:t>Integration between on-premises and public cloud</a:t>
            </a:r>
          </a:p>
          <a:p>
            <a:pPr marL="285716" indent="-285716">
              <a:spcBef>
                <a:spcPts val="600"/>
              </a:spcBef>
              <a:spcAft>
                <a:spcPts val="600"/>
              </a:spcAft>
              <a:buFont typeface="Arial" pitchFamily="34" charset="0"/>
              <a:buChar char="•"/>
            </a:pPr>
            <a:r>
              <a:rPr lang="en-US" dirty="0" smtClean="0">
                <a:solidFill>
                  <a:prstClr val="white">
                    <a:lumMod val="50000"/>
                  </a:prstClr>
                </a:solidFill>
              </a:rPr>
              <a:t>Easily create a hybrid virtual private network (VPN) between on-premise servers and Windows Azure</a:t>
            </a:r>
          </a:p>
          <a:p>
            <a:endParaRPr lang="en-US" dirty="0" smtClean="0"/>
          </a:p>
          <a:p>
            <a:pPr>
              <a:spcBef>
                <a:spcPts val="600"/>
              </a:spcBef>
              <a:spcAft>
                <a:spcPts val="600"/>
              </a:spcAft>
            </a:pPr>
            <a:r>
              <a:rPr lang="en-US" sz="1100" dirty="0" smtClean="0">
                <a:solidFill>
                  <a:schemeClr val="accent1">
                    <a:alpha val="99000"/>
                  </a:schemeClr>
                </a:solidFill>
                <a:ea typeface="Segoe UI" pitchFamily="34" charset="0"/>
                <a:cs typeface="Segoe UI" pitchFamily="34" charset="0"/>
              </a:rPr>
              <a:t>Public / Private cloud symmetry</a:t>
            </a:r>
            <a:endParaRPr lang="en-US" dirty="0" smtClean="0">
              <a:solidFill>
                <a:schemeClr val="bg1">
                  <a:lumMod val="50000"/>
                </a:schemeClr>
              </a:solidFill>
            </a:endParaRPr>
          </a:p>
          <a:p>
            <a:pPr marL="285716" indent="-285716">
              <a:spcBef>
                <a:spcPts val="600"/>
              </a:spcBef>
              <a:spcAft>
                <a:spcPts val="600"/>
              </a:spcAft>
              <a:buFont typeface="Arial" pitchFamily="34" charset="0"/>
              <a:buChar char="•"/>
            </a:pPr>
            <a:r>
              <a:rPr lang="en-US" dirty="0" smtClean="0">
                <a:solidFill>
                  <a:schemeClr val="bg1">
                    <a:lumMod val="50000"/>
                  </a:schemeClr>
                </a:solidFill>
              </a:rPr>
              <a:t>Write apps to common APIs and services that are available within both Windows Azure and on-premise Windows Server</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a:p>
        </p:txBody>
      </p:sp>
    </p:spTree>
    <p:extLst>
      <p:ext uri="{BB962C8B-B14F-4D97-AF65-F5344CB8AC3E}">
        <p14:creationId xmlns:p14="http://schemas.microsoft.com/office/powerpoint/2010/main" val="217401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b="1" dirty="0" smtClean="0"/>
              <a:t>Slide Objectives:</a:t>
            </a:r>
          </a:p>
          <a:p>
            <a:pPr marL="173316" indent="-173316">
              <a:buFont typeface="Arial" pitchFamily="34" charset="0"/>
              <a:buChar char="•"/>
            </a:pPr>
            <a:r>
              <a:rPr lang="en-US" b="0" dirty="0" smtClean="0"/>
              <a:t>Explain</a:t>
            </a:r>
            <a:r>
              <a:rPr lang="en-US" b="0" baseline="0" dirty="0" smtClean="0"/>
              <a:t> the differences and relationship between </a:t>
            </a:r>
            <a:r>
              <a:rPr lang="en-US" b="0" baseline="0" dirty="0" err="1" smtClean="0"/>
              <a:t>IaaS</a:t>
            </a:r>
            <a:r>
              <a:rPr lang="en-US" b="0" baseline="0" dirty="0" smtClean="0"/>
              <a:t>, </a:t>
            </a:r>
            <a:r>
              <a:rPr lang="en-US" b="0" baseline="0" dirty="0" err="1" smtClean="0"/>
              <a:t>PaaS</a:t>
            </a:r>
            <a:r>
              <a:rPr lang="en-US" b="0" baseline="0" dirty="0" smtClean="0"/>
              <a:t>, and </a:t>
            </a:r>
            <a:r>
              <a:rPr lang="en-US" b="0" baseline="0" dirty="0" err="1" smtClean="0"/>
              <a:t>SaaS</a:t>
            </a:r>
            <a:r>
              <a:rPr lang="en-US" b="0" baseline="0" dirty="0" smtClean="0"/>
              <a:t> in more detail.</a:t>
            </a:r>
            <a:endParaRPr lang="en-US" b="0" dirty="0" smtClean="0"/>
          </a:p>
          <a:p>
            <a:endParaRPr lang="en-US" b="1" dirty="0" smtClean="0"/>
          </a:p>
          <a:p>
            <a:r>
              <a:rPr lang="en-US" b="1" dirty="0" smtClean="0"/>
              <a:t>Speaking Points:</a:t>
            </a:r>
          </a:p>
          <a:p>
            <a:pPr marL="173316" indent="-173316">
              <a:buFont typeface="Arial" pitchFamily="34" charset="0"/>
              <a:buChar char="•"/>
            </a:pPr>
            <a:r>
              <a:rPr lang="en-US" dirty="0" smtClean="0"/>
              <a:t>Here’s another</a:t>
            </a:r>
            <a:r>
              <a:rPr lang="en-US" baseline="0" dirty="0" smtClean="0"/>
              <a:t> way to look at the cloud services taxonomy and how this taxonomy maps to the components in an IT infrastructure.     </a:t>
            </a:r>
          </a:p>
          <a:p>
            <a:pPr marL="173316" indent="-173316">
              <a:buFont typeface="Arial" pitchFamily="34" charset="0"/>
              <a:buChar char="•"/>
            </a:pPr>
            <a:r>
              <a:rPr lang="en-US" baseline="0" dirty="0" smtClean="0"/>
              <a:t>Packaged Software</a:t>
            </a:r>
          </a:p>
          <a:p>
            <a:pPr marL="388614" lvl="1" indent="-173316"/>
            <a:r>
              <a:rPr lang="en-US" baseline="0" dirty="0" smtClean="0"/>
              <a:t>With packaged software a customer would be responsible for managing the entire stack – ranging from the network connectivity to the applications.  </a:t>
            </a:r>
          </a:p>
          <a:p>
            <a:pPr marL="173316" indent="-173316">
              <a:buFont typeface="Arial" pitchFamily="34" charset="0"/>
              <a:buChar char="•"/>
            </a:pPr>
            <a:r>
              <a:rPr lang="en-US" baseline="0" dirty="0" err="1" smtClean="0"/>
              <a:t>IaaS</a:t>
            </a:r>
            <a:endParaRPr lang="en-US" baseline="0" dirty="0" smtClean="0"/>
          </a:p>
          <a:p>
            <a:pPr marL="388614" lvl="1" indent="-173316"/>
            <a:r>
              <a:rPr lang="en-US" baseline="0" dirty="0" smtClean="0"/>
              <a:t>With Infrastructure as a Service, the lower levels of the stack are managed by a vendor.  Some of these components can be provided by traditional </a:t>
            </a:r>
            <a:r>
              <a:rPr lang="en-US" baseline="0" dirty="0" err="1" smtClean="0"/>
              <a:t>hosters</a:t>
            </a:r>
            <a:r>
              <a:rPr lang="en-US" baseline="0" dirty="0" smtClean="0"/>
              <a:t> – in fact most of them have moved to having a virtualized offering.  </a:t>
            </a:r>
          </a:p>
          <a:p>
            <a:pPr marL="388614" lvl="1" indent="-173316"/>
            <a:r>
              <a:rPr lang="en-US" baseline="0" dirty="0" smtClean="0"/>
              <a:t>Very few actually provide an OS</a:t>
            </a:r>
          </a:p>
          <a:p>
            <a:pPr marL="388614" lvl="1" indent="-173316"/>
            <a:r>
              <a:rPr lang="en-US" baseline="0" dirty="0" smtClean="0"/>
              <a:t>The customer is still responsible for managing the OS through the Applications.  </a:t>
            </a:r>
          </a:p>
          <a:p>
            <a:pPr marL="388614" lvl="1" indent="-173316" defTabSz="924312">
              <a:spcAft>
                <a:spcPts val="337"/>
              </a:spcAft>
              <a:defRPr/>
            </a:pPr>
            <a:r>
              <a:rPr lang="en-US" baseline="0" dirty="0" smtClean="0"/>
              <a:t>For the developer, an obvious benefit with </a:t>
            </a:r>
            <a:r>
              <a:rPr lang="en-US" baseline="0" dirty="0" err="1" smtClean="0"/>
              <a:t>IaaS</a:t>
            </a:r>
            <a:r>
              <a:rPr lang="en-US" baseline="0" dirty="0" smtClean="0"/>
              <a:t> is that it frees the developer from many concerns when provisioning physical or virtual machines. </a:t>
            </a:r>
          </a:p>
          <a:p>
            <a:pPr marL="388614" lvl="1" indent="-173316" defTabSz="924312">
              <a:spcAft>
                <a:spcPts val="337"/>
              </a:spcAft>
              <a:defRPr/>
            </a:pPr>
            <a:r>
              <a:rPr lang="en-US" baseline="0" dirty="0" smtClean="0"/>
              <a:t>This was one of the earliest and primary use cases for Amazon Web Services Elastic Cloud Compute (</a:t>
            </a:r>
            <a:r>
              <a:rPr lang="en-US" baseline="0" dirty="0" err="1" smtClean="0"/>
              <a:t>EC2</a:t>
            </a:r>
            <a:r>
              <a:rPr lang="en-US" baseline="0" dirty="0" smtClean="0"/>
              <a:t>). </a:t>
            </a:r>
          </a:p>
          <a:p>
            <a:pPr marL="388614" lvl="1" indent="-173316" defTabSz="924312">
              <a:spcAft>
                <a:spcPts val="337"/>
              </a:spcAft>
              <a:defRPr/>
            </a:pPr>
            <a:r>
              <a:rPr lang="en-US" baseline="0" dirty="0" smtClean="0"/>
              <a:t>Developers were able to readily provision virtual machines (</a:t>
            </a:r>
            <a:r>
              <a:rPr lang="en-US" baseline="0" dirty="0" err="1" smtClean="0"/>
              <a:t>AMIs</a:t>
            </a:r>
            <a:r>
              <a:rPr lang="en-US" baseline="0" dirty="0" smtClean="0"/>
              <a:t>) on </a:t>
            </a:r>
            <a:r>
              <a:rPr lang="en-US" baseline="0" dirty="0" err="1" smtClean="0"/>
              <a:t>EC2</a:t>
            </a:r>
            <a:r>
              <a:rPr lang="en-US" baseline="0" dirty="0" smtClean="0"/>
              <a:t>, develop and test solutions and, often, run the results ‘in production’. </a:t>
            </a:r>
          </a:p>
          <a:p>
            <a:pPr marL="388614" lvl="1" indent="-173316" defTabSz="924312">
              <a:spcAft>
                <a:spcPts val="337"/>
              </a:spcAft>
              <a:defRPr/>
            </a:pPr>
            <a:r>
              <a:rPr lang="en-US" baseline="0" dirty="0" smtClean="0"/>
              <a:t>The only requirement was a credit card to pay for the services.</a:t>
            </a:r>
          </a:p>
          <a:p>
            <a:pPr marL="173316" indent="-173316">
              <a:buFont typeface="Arial" pitchFamily="34" charset="0"/>
              <a:buChar char="•"/>
            </a:pPr>
            <a:r>
              <a:rPr lang="en-US" baseline="0" dirty="0" err="1" smtClean="0"/>
              <a:t>PaaS</a:t>
            </a:r>
            <a:endParaRPr lang="en-US" baseline="0" dirty="0" smtClean="0"/>
          </a:p>
          <a:p>
            <a:pPr marL="388614" lvl="1" indent="-173316"/>
            <a:r>
              <a:rPr lang="en-US" baseline="0" dirty="0" smtClean="0"/>
              <a:t>With Platform as a Service, everything from the network connectivity through the runtime is provided and managed by the platform vendor.  </a:t>
            </a:r>
          </a:p>
          <a:p>
            <a:pPr marL="388614" lvl="1" indent="-173316"/>
            <a:r>
              <a:rPr lang="en-US" baseline="0" dirty="0" smtClean="0"/>
              <a:t>The Windows Azure best fits in this category today.  </a:t>
            </a:r>
          </a:p>
          <a:p>
            <a:pPr marL="388614" lvl="1" indent="-173316"/>
            <a:r>
              <a:rPr lang="en-US" baseline="0" dirty="0" smtClean="0"/>
              <a:t>In fact because we don’t provide access to the underlying virtualization or operating system today, we’re often referred to as not providing </a:t>
            </a:r>
            <a:r>
              <a:rPr lang="en-US" baseline="0" dirty="0" err="1" smtClean="0"/>
              <a:t>IaaS</a:t>
            </a:r>
            <a:r>
              <a:rPr lang="en-US" baseline="0" dirty="0" smtClean="0"/>
              <a:t>.</a:t>
            </a:r>
          </a:p>
          <a:p>
            <a:pPr marL="388614" lvl="1" indent="-173316"/>
            <a:r>
              <a:rPr lang="en-US" dirty="0" err="1" smtClean="0"/>
              <a:t>PaaS</a:t>
            </a:r>
            <a:r>
              <a:rPr lang="en-US" dirty="0" smtClean="0"/>
              <a:t> offerings</a:t>
            </a:r>
            <a:r>
              <a:rPr lang="en-US" baseline="0" dirty="0" smtClean="0"/>
              <a:t> further reduce the developer burden by additionally supporting the platform runtime and related application services. </a:t>
            </a:r>
          </a:p>
          <a:p>
            <a:pPr marL="388614" lvl="1" indent="-173316"/>
            <a:r>
              <a:rPr lang="en-US" baseline="0" dirty="0" smtClean="0"/>
              <a:t>With </a:t>
            </a:r>
            <a:r>
              <a:rPr lang="en-US" baseline="0" dirty="0" err="1" smtClean="0"/>
              <a:t>PaaS</a:t>
            </a:r>
            <a:r>
              <a:rPr lang="en-US" baseline="0" dirty="0" smtClean="0"/>
              <a:t>, the developer can, almost immediately, begin creating the business logic for an application. </a:t>
            </a:r>
          </a:p>
          <a:p>
            <a:pPr marL="388614" lvl="1" indent="-173316"/>
            <a:r>
              <a:rPr lang="en-US" baseline="0" dirty="0" smtClean="0"/>
              <a:t>Potentially, the increases in productivity are considerable and, because the hardware and operational aspects of the cloud platform are also managed by the cloud platform provider, applications can quickly be taken from an idea to reality very quickly.</a:t>
            </a:r>
            <a:endParaRPr lang="en-US" dirty="0" smtClean="0"/>
          </a:p>
          <a:p>
            <a:pPr marL="173316" indent="-173316">
              <a:buFont typeface="Arial" pitchFamily="34" charset="0"/>
              <a:buChar char="•"/>
            </a:pPr>
            <a:r>
              <a:rPr lang="en-US" baseline="0" dirty="0" err="1" smtClean="0"/>
              <a:t>SaaS</a:t>
            </a:r>
            <a:endParaRPr lang="en-US" baseline="0" dirty="0" smtClean="0"/>
          </a:p>
          <a:p>
            <a:pPr marL="388614" lvl="1" indent="-173316"/>
            <a:r>
              <a:rPr lang="en-US" dirty="0" smtClean="0"/>
              <a:t>Finally, with </a:t>
            </a:r>
            <a:r>
              <a:rPr lang="en-US" dirty="0" err="1" smtClean="0"/>
              <a:t>SaaS</a:t>
            </a:r>
            <a:r>
              <a:rPr lang="en-US" dirty="0" smtClean="0"/>
              <a:t>,</a:t>
            </a:r>
            <a:r>
              <a:rPr lang="en-US" baseline="0" dirty="0" smtClean="0"/>
              <a:t> a vendor provides the application and abstracts you from all of the underlying components.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a:p>
        </p:txBody>
      </p:sp>
    </p:spTree>
    <p:extLst>
      <p:ext uri="{BB962C8B-B14F-4D97-AF65-F5344CB8AC3E}">
        <p14:creationId xmlns:p14="http://schemas.microsoft.com/office/powerpoint/2010/main" val="106318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spcBef>
                <a:spcPct val="0"/>
              </a:spcBef>
            </a:pPr>
            <a:r>
              <a:rPr lang="en-US" dirty="0" smtClean="0"/>
              <a:t>Microsoft provides a</a:t>
            </a:r>
            <a:r>
              <a:rPr lang="en-US" baseline="0" dirty="0" smtClean="0"/>
              <a:t> continuous solution from private cloud to the public cloud. No matter where you are on your technology roadmap we have a solution to fit your needs. </a:t>
            </a:r>
          </a:p>
          <a:p>
            <a:pPr>
              <a:spcBef>
                <a:spcPct val="0"/>
              </a:spcBef>
            </a:pPr>
            <a:r>
              <a:rPr lang="en-US" baseline="0" dirty="0" smtClean="0"/>
              <a:t>We are a trusted advisor and platform in the traditional enterprise and ISV space and with the new </a:t>
            </a:r>
            <a:r>
              <a:rPr lang="en-US" baseline="0" dirty="0" err="1" smtClean="0"/>
              <a:t>IaaS</a:t>
            </a:r>
            <a:r>
              <a:rPr lang="en-US" baseline="0" dirty="0" smtClean="0"/>
              <a:t> offering we are making it easier to bring this same level of trust and ease of use to the public cloud. </a:t>
            </a: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a:p>
        </p:txBody>
      </p:sp>
    </p:spTree>
    <p:extLst>
      <p:ext uri="{BB962C8B-B14F-4D97-AF65-F5344CB8AC3E}">
        <p14:creationId xmlns:p14="http://schemas.microsoft.com/office/powerpoint/2010/main" val="392676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Windows Azure Virtual Machines and Virtual Networks</a:t>
            </a:r>
            <a:r>
              <a:rPr lang="en-US" baseline="0" dirty="0" smtClean="0"/>
              <a:t> support adds the capability to run key server applications and workloads such as Active Directory, SharePoint, SQL Server and most applications that run on a Virtual Machine today.</a:t>
            </a:r>
          </a:p>
          <a:p>
            <a:endParaRPr lang="en-US" baseline="0" dirty="0" smtClean="0"/>
          </a:p>
          <a:p>
            <a:r>
              <a:rPr lang="en-US" baseline="0" dirty="0" smtClean="0"/>
              <a:t>Adding storage capacity is simple. Either through the portal or PowerShell add up to 16 TBs of storage on an X-Large VM.</a:t>
            </a:r>
          </a:p>
          <a:p>
            <a:endParaRPr lang="en-US" baseline="0" dirty="0" smtClean="0"/>
          </a:p>
          <a:p>
            <a:r>
              <a:rPr lang="en-US" dirty="0" smtClean="0"/>
              <a:t>Virtual</a:t>
            </a:r>
            <a:r>
              <a:rPr lang="en-US" baseline="0" dirty="0" smtClean="0"/>
              <a:t> machines allows you to the option of splitting virtual machine loads across multiple racks in the data center using availability sets. </a:t>
            </a:r>
          </a:p>
          <a:p>
            <a:endParaRPr lang="en-US" baseline="0" dirty="0" smtClean="0"/>
          </a:p>
          <a:p>
            <a:r>
              <a:rPr lang="en-US" baseline="0" dirty="0" smtClean="0"/>
              <a:t>Virtual Networks provide the capability of connecting two cloud services for direct communication. This enables scenarios such as web and worker roles communicating directory with SQL Server. </a:t>
            </a:r>
          </a:p>
          <a:p>
            <a:endParaRPr lang="en-US" baseline="0" dirty="0" smtClean="0"/>
          </a:p>
          <a:p>
            <a:r>
              <a:rPr lang="en-US" baseline="0" dirty="0" smtClean="0"/>
              <a:t>Application migration is much simpler. In most cases the app will just run without changes on a virtual machine.</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6</a:t>
            </a:fld>
            <a:endParaRPr lang="en-US"/>
          </a:p>
        </p:txBody>
      </p:sp>
    </p:spTree>
    <p:extLst>
      <p:ext uri="{BB962C8B-B14F-4D97-AF65-F5344CB8AC3E}">
        <p14:creationId xmlns:p14="http://schemas.microsoft.com/office/powerpoint/2010/main" val="3328980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a:p>
        </p:txBody>
      </p:sp>
    </p:spTree>
    <p:extLst>
      <p:ext uri="{BB962C8B-B14F-4D97-AF65-F5344CB8AC3E}">
        <p14:creationId xmlns:p14="http://schemas.microsoft.com/office/powerpoint/2010/main" val="3460777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OS and Data Disks are stored in Windows Azure storage. So in addition to the data being persistent you also get the benefits of storage which means your VHD is replicated 3X’s locally and also 3X’s in a separate data center in the same region (geo-replication)</a:t>
            </a:r>
            <a:endParaRPr lang="en-US" dirty="0" smtClean="0"/>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5429213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simply</a:t>
            </a:r>
            <a:r>
              <a:rPr lang="en-US" baseline="0" dirty="0" smtClean="0"/>
              <a:t> highlights that if the physical hardware backing your VM goes down a new server will start and pick up the same VHD.</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5429213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Show Provisioning of a Virtual Machine (Server 2012)</a:t>
            </a:r>
          </a:p>
          <a:p>
            <a:pPr lvl="0"/>
            <a:r>
              <a:rPr lang="en-US" sz="1200" kern="1200" dirty="0" smtClean="0">
                <a:solidFill>
                  <a:schemeClr val="tx1"/>
                </a:solidFill>
                <a:effectLst/>
                <a:latin typeface="+mn-lt"/>
                <a:ea typeface="+mn-ea"/>
                <a:cs typeface="+mn-cs"/>
              </a:rPr>
              <a:t>Show a pre-provisioned Virtual Machine with a 1 TB disk attached. </a:t>
            </a:r>
          </a:p>
          <a:p>
            <a:pPr lvl="0"/>
            <a:r>
              <a:rPr lang="en-US" sz="1200" kern="1200" dirty="0" smtClean="0">
                <a:solidFill>
                  <a:schemeClr val="tx1"/>
                </a:solidFill>
                <a:effectLst/>
                <a:latin typeface="+mn-lt"/>
                <a:ea typeface="+mn-ea"/>
                <a:cs typeface="+mn-cs"/>
              </a:rPr>
              <a:t>Show them backed by storage using </a:t>
            </a:r>
            <a:r>
              <a:rPr lang="en-US" sz="1200" kern="1200" dirty="0" err="1" smtClean="0">
                <a:solidFill>
                  <a:schemeClr val="tx1"/>
                </a:solidFill>
                <a:effectLst/>
                <a:latin typeface="+mn-lt"/>
                <a:ea typeface="+mn-ea"/>
                <a:cs typeface="+mn-cs"/>
              </a:rPr>
              <a:t>CloudXPlorer</a:t>
            </a:r>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Add another disk through the portal and watch it surface in disk management </a:t>
            </a:r>
          </a:p>
          <a:p>
            <a:pPr lvl="0"/>
            <a:r>
              <a:rPr lang="en-US" sz="1200" kern="1200" dirty="0" smtClean="0">
                <a:solidFill>
                  <a:schemeClr val="tx1"/>
                </a:solidFill>
                <a:effectLst/>
                <a:latin typeface="+mn-lt"/>
                <a:ea typeface="+mn-ea"/>
                <a:cs typeface="+mn-cs"/>
              </a:rPr>
              <a:t>Provision a Linux VM and have it “connect” to the existing booted Server 2012 VM and ping to show connectivity</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12</a:t>
            </a:fld>
            <a:endParaRPr lang="en-US"/>
          </a:p>
        </p:txBody>
      </p:sp>
    </p:spTree>
    <p:extLst>
      <p:ext uri="{BB962C8B-B14F-4D97-AF65-F5344CB8AC3E}">
        <p14:creationId xmlns:p14="http://schemas.microsoft.com/office/powerpoint/2010/main" val="27293775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4.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5.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3.emf"/><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3.xml"/><Relationship Id="rId4" Type="http://schemas.microsoft.com/office/2007/relationships/hdphoto" Target="../media/hdphoto2.wdp"/></Relationships>
</file>

<file path=ppt/slideLayouts/_rels/slideLayout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6.wdp"/></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3.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5.wdp"/></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3.wdp"/><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36" y="1675586"/>
            <a:ext cx="6281777" cy="1019397"/>
          </a:xfrm>
        </p:spPr>
        <p:txBody>
          <a:bodyPr anchor="ctr" anchorCtr="0">
            <a:noAutofit/>
          </a:bodyPr>
          <a:lstStyle>
            <a:lvl1pPr>
              <a:lnSpc>
                <a:spcPct val="90000"/>
              </a:lnSpc>
              <a:defRPr sz="50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37" y="3459256"/>
            <a:ext cx="4091815" cy="858697"/>
          </a:xfrm>
        </p:spPr>
        <p:txBody>
          <a:bodyPr/>
          <a:lstStyle>
            <a:lvl1pPr marL="0" indent="0">
              <a:buFont typeface="Arial" pitchFamily="34" charset="0"/>
              <a:buNone/>
              <a:defRPr sz="1800">
                <a:solidFill>
                  <a:schemeClr val="bg1">
                    <a:alpha val="98000"/>
                  </a:schemeClr>
                </a:solidFill>
                <a:latin typeface="+mj-lt"/>
              </a:defRPr>
            </a:lvl1pPr>
            <a:lvl2pPr marL="345327" indent="0">
              <a:buFont typeface="Arial" pitchFamily="34" charset="0"/>
              <a:buNone/>
              <a:defRPr/>
            </a:lvl2pPr>
            <a:lvl3pPr marL="641833" indent="0">
              <a:buFont typeface="Arial" pitchFamily="34" charset="0"/>
              <a:buNone/>
              <a:defRPr/>
            </a:lvl3pPr>
            <a:lvl4pPr marL="944292" indent="0">
              <a:buFont typeface="Arial" pitchFamily="34" charset="0"/>
              <a:buNone/>
              <a:defRPr/>
            </a:lvl4pPr>
            <a:lvl5pPr marL="120388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0"/>
            <a:ext cx="1873858" cy="217754"/>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6220585" y="1506070"/>
            <a:ext cx="1702251" cy="162720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endParaRPr lang="en-US"/>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5929973" y="1682198"/>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5944255" y="1449453"/>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737" tIns="30869" rIns="61737" bIns="30869" numCol="1" anchor="t" anchorCtr="0" compatLnSpc="1">
            <a:prstTxWarp prst="textNoShape">
              <a:avLst/>
            </a:prstTxWarp>
          </a:bodyPr>
          <a:lstStyle/>
          <a:p>
            <a:endParaRPr lang="en-US" sz="120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6663804"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1428750"/>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4753536"/>
            <a:ext cx="1880410" cy="218515"/>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black">
          <a:xfrm>
            <a:off x="3241725" y="2355206"/>
            <a:ext cx="2660550" cy="433089"/>
          </a:xfrm>
          <a:prstGeom prst="rect">
            <a:avLst/>
          </a:prstGeom>
          <a:noFill/>
          <a:ln>
            <a:noFill/>
          </a:ln>
        </p:spPr>
      </p:pic>
      <p:sp>
        <p:nvSpPr>
          <p:cNvPr id="3" name="Text Box 3"/>
          <p:cNvSpPr txBox="1">
            <a:spLocks noChangeArrowheads="1"/>
          </p:cNvSpPr>
          <p:nvPr/>
        </p:nvSpPr>
        <p:spPr bwMode="blackWhite">
          <a:xfrm>
            <a:off x="381000" y="4562680"/>
            <a:ext cx="8382000" cy="311613"/>
          </a:xfrm>
          <a:prstGeom prst="rect">
            <a:avLst/>
          </a:prstGeom>
          <a:noFill/>
          <a:ln w="12700">
            <a:noFill/>
            <a:miter lim="800000"/>
            <a:headEnd type="none" w="sm" len="sm"/>
            <a:tailEnd type="none" w="sm" len="sm"/>
          </a:ln>
          <a:effectLst/>
        </p:spPr>
        <p:txBody>
          <a:bodyPr vert="horz" wrap="square" lIns="68578" tIns="34289" rIns="68578" bIns="34289" numCol="1" anchor="t" anchorCtr="0" compatLnSpc="1">
            <a:prstTxWarp prst="textNoShape">
              <a:avLst/>
            </a:prstTxWarp>
            <a:spAutoFit/>
          </a:bodyPr>
          <a:lstStyle/>
          <a:p>
            <a:pPr algn="ctr" defTabSz="685666" eaLnBrk="0" hangingPunct="0"/>
            <a:r>
              <a:rPr lang="en-US" sz="500" dirty="0">
                <a:solidFill>
                  <a:schemeClr val="bg1">
                    <a:alpha val="99000"/>
                  </a:schemeClr>
                </a:solidFill>
                <a:latin typeface="Segoe UI" pitchFamily="34" charset="0"/>
                <a:cs typeface="Arial" charset="0"/>
              </a:rPr>
              <a:t>© </a:t>
            </a:r>
            <a:r>
              <a:rPr lang="en-US" sz="500" dirty="0" smtClean="0">
                <a:solidFill>
                  <a:schemeClr val="bg1">
                    <a:alpha val="99000"/>
                  </a:schemeClr>
                </a:solidFill>
                <a:latin typeface="Segoe UI" pitchFamily="34" charset="0"/>
                <a:cs typeface="Arial" charset="0"/>
              </a:rPr>
              <a:t>2012 Microsoft </a:t>
            </a:r>
            <a:r>
              <a:rPr lang="en-US" sz="5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685666" eaLnBrk="0" hangingPunct="0"/>
            <a:r>
              <a:rPr lang="en-US" sz="5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500" dirty="0" smtClean="0">
                <a:solidFill>
                  <a:schemeClr val="bg1">
                    <a:alpha val="99000"/>
                  </a:schemeClr>
                </a:solidFill>
                <a:latin typeface="Segoe UI" pitchFamily="34" charset="0"/>
                <a:cs typeface="Arial" charset="0"/>
              </a:rPr>
              <a:t>MICROSOFT </a:t>
            </a:r>
            <a:r>
              <a:rPr lang="en-US" sz="5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384673" y="2169533"/>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864"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384673" y="3257550"/>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864"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4773488"/>
            <a:ext cx="1197051" cy="201275"/>
          </a:xfrm>
          <a:prstGeom prst="rect">
            <a:avLst/>
          </a:prstGeom>
          <a:noFill/>
          <a:ln>
            <a:noFill/>
          </a:ln>
        </p:spPr>
      </p:pic>
      <p:pic>
        <p:nvPicPr>
          <p:cNvPr id="7" name="Picture 6"/>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0"/>
            <a:ext cx="1873858" cy="217754"/>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327" indent="-345327">
              <a:buClr>
                <a:srgbClr val="FFFFFF"/>
              </a:buClr>
              <a:buSzPct val="70000"/>
              <a:buFontTx/>
              <a:buBlip>
                <a:blip r:embed="rId2"/>
              </a:buBlip>
              <a:defRPr>
                <a:gradFill>
                  <a:gsLst>
                    <a:gs pos="0">
                      <a:srgbClr val="FFFFFF"/>
                    </a:gs>
                    <a:gs pos="86000">
                      <a:srgbClr val="FFFFFF"/>
                    </a:gs>
                  </a:gsLst>
                  <a:lin ang="5400000" scaled="0"/>
                </a:gradFill>
              </a:defRPr>
            </a:lvl1pPr>
            <a:lvl2pPr marL="641833" indent="-296506">
              <a:buClr>
                <a:srgbClr val="FFFFFF"/>
              </a:buClr>
              <a:buSzPct val="70000"/>
              <a:buFontTx/>
              <a:buBlip>
                <a:blip r:embed="rId2"/>
              </a:buBlip>
              <a:defRPr>
                <a:gradFill>
                  <a:gsLst>
                    <a:gs pos="0">
                      <a:srgbClr val="FFFFFF"/>
                    </a:gs>
                    <a:gs pos="86000">
                      <a:srgbClr val="FFFFFF"/>
                    </a:gs>
                  </a:gsLst>
                  <a:lin ang="5400000" scaled="0"/>
                </a:gradFill>
              </a:defRPr>
            </a:lvl2pPr>
            <a:lvl3pPr marL="944292" indent="-302459">
              <a:buClr>
                <a:srgbClr val="FFFFFF"/>
              </a:buClr>
              <a:buSzPct val="70000"/>
              <a:buFontTx/>
              <a:buBlip>
                <a:blip r:embed="rId2"/>
              </a:buBlip>
              <a:defRPr>
                <a:gradFill>
                  <a:gsLst>
                    <a:gs pos="0">
                      <a:srgbClr val="FFFFFF"/>
                    </a:gs>
                    <a:gs pos="86000">
                      <a:srgbClr val="FFFFFF"/>
                    </a:gs>
                  </a:gsLst>
                  <a:lin ang="5400000" scaled="0"/>
                </a:gradFill>
              </a:defRPr>
            </a:lvl3pPr>
            <a:lvl4pPr marL="1203883" indent="-259591">
              <a:buClr>
                <a:srgbClr val="FFFFFF"/>
              </a:buClr>
              <a:buSzPct val="70000"/>
              <a:buFontTx/>
              <a:buBlip>
                <a:blip r:embed="rId2"/>
              </a:buBlip>
              <a:defRPr>
                <a:gradFill>
                  <a:gsLst>
                    <a:gs pos="0">
                      <a:srgbClr val="FFFFFF"/>
                    </a:gs>
                    <a:gs pos="86000">
                      <a:srgbClr val="FFFFFF"/>
                    </a:gs>
                  </a:gsLst>
                  <a:lin ang="5400000" scaled="0"/>
                </a:gradFill>
              </a:defRPr>
            </a:lvl4pPr>
            <a:lvl5pPr marL="1456329" indent="-25244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327" indent="-345327">
              <a:buClr>
                <a:srgbClr val="FFFFFF"/>
              </a:buClr>
              <a:buSzPct val="70000"/>
              <a:buFontTx/>
              <a:buBlip>
                <a:blip r:embed="rId2"/>
              </a:buBlip>
              <a:defRPr>
                <a:gradFill>
                  <a:gsLst>
                    <a:gs pos="0">
                      <a:srgbClr val="FFFFFF"/>
                    </a:gs>
                    <a:gs pos="86000">
                      <a:srgbClr val="FFFFFF"/>
                    </a:gs>
                  </a:gsLst>
                  <a:lin ang="5400000" scaled="0"/>
                </a:gradFill>
              </a:defRPr>
            </a:lvl1pPr>
            <a:lvl2pPr marL="641833" indent="-296506">
              <a:buClr>
                <a:srgbClr val="FFFFFF"/>
              </a:buClr>
              <a:buSzPct val="70000"/>
              <a:buFontTx/>
              <a:buBlip>
                <a:blip r:embed="rId2"/>
              </a:buBlip>
              <a:defRPr>
                <a:gradFill>
                  <a:gsLst>
                    <a:gs pos="0">
                      <a:srgbClr val="FFFFFF"/>
                    </a:gs>
                    <a:gs pos="86000">
                      <a:srgbClr val="FFFFFF"/>
                    </a:gs>
                  </a:gsLst>
                  <a:lin ang="5400000" scaled="0"/>
                </a:gradFill>
              </a:defRPr>
            </a:lvl2pPr>
            <a:lvl3pPr marL="944292" indent="-302459">
              <a:buClr>
                <a:srgbClr val="FFFFFF"/>
              </a:buClr>
              <a:buSzPct val="70000"/>
              <a:buFontTx/>
              <a:buBlip>
                <a:blip r:embed="rId2"/>
              </a:buBlip>
              <a:defRPr>
                <a:gradFill>
                  <a:gsLst>
                    <a:gs pos="0">
                      <a:srgbClr val="FFFFFF"/>
                    </a:gs>
                    <a:gs pos="86000">
                      <a:srgbClr val="FFFFFF"/>
                    </a:gs>
                  </a:gsLst>
                  <a:lin ang="5400000" scaled="0"/>
                </a:gradFill>
              </a:defRPr>
            </a:lvl3pPr>
            <a:lvl4pPr marL="1203883" indent="-259591">
              <a:buClr>
                <a:srgbClr val="FFFFFF"/>
              </a:buClr>
              <a:buSzPct val="70000"/>
              <a:buFontTx/>
              <a:buBlip>
                <a:blip r:embed="rId2"/>
              </a:buBlip>
              <a:defRPr>
                <a:gradFill>
                  <a:gsLst>
                    <a:gs pos="0">
                      <a:srgbClr val="FFFFFF"/>
                    </a:gs>
                    <a:gs pos="86000">
                      <a:srgbClr val="FFFFFF"/>
                    </a:gs>
                  </a:gsLst>
                  <a:lin ang="5400000" scaled="0"/>
                </a:gradFill>
              </a:defRPr>
            </a:lvl4pPr>
            <a:lvl5pPr marL="1456329" indent="-25244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14311" tIns="57155" rIns="114311" bIns="57155"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3_Title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453402" y="2002073"/>
            <a:ext cx="7729525" cy="1102519"/>
          </a:xfrm>
        </p:spPr>
        <p:txBody>
          <a:bodyPr>
            <a:noAutofit/>
          </a:bodyPr>
          <a:lstStyle>
            <a:lvl1pPr algn="l">
              <a:lnSpc>
                <a:spcPct val="90000"/>
              </a:lnSpc>
              <a:spcAft>
                <a:spcPts val="600"/>
              </a:spcAft>
              <a:defRPr sz="5400" b="1" i="0" baseline="0">
                <a:solidFill>
                  <a:schemeClr val="bg1">
                    <a:alpha val="97000"/>
                  </a:schemeClr>
                </a:solidFill>
                <a:effectLst>
                  <a:outerShdw blurRad="25400" dist="38100" dir="2700000">
                    <a:srgbClr val="000000">
                      <a:alpha val="9000"/>
                    </a:srgbClr>
                  </a:outerShdw>
                </a:effectLst>
                <a:latin typeface="Segoe"/>
                <a:cs typeface="Segoe"/>
              </a:defRPr>
            </a:lvl1pPr>
          </a:lstStyle>
          <a:p>
            <a:r>
              <a:rPr lang="en-US" dirty="0" smtClean="0"/>
              <a:t>click to edit master </a:t>
            </a:r>
            <a:br>
              <a:rPr lang="en-US" dirty="0" smtClean="0"/>
            </a:br>
            <a:r>
              <a:rPr lang="en-US" dirty="0" smtClean="0"/>
              <a:t>text style</a:t>
            </a:r>
            <a:endParaRPr lang="en-US" dirty="0"/>
          </a:p>
        </p:txBody>
      </p:sp>
      <p:sp>
        <p:nvSpPr>
          <p:cNvPr id="8" name="Subtitle 2"/>
          <p:cNvSpPr>
            <a:spLocks noGrp="1"/>
          </p:cNvSpPr>
          <p:nvPr>
            <p:ph type="subTitle" idx="1" hasCustomPrompt="1"/>
          </p:nvPr>
        </p:nvSpPr>
        <p:spPr>
          <a:xfrm>
            <a:off x="453400" y="3240012"/>
            <a:ext cx="5289917" cy="549413"/>
          </a:xfrm>
        </p:spPr>
        <p:txBody>
          <a:bodyPr>
            <a:normAutofit/>
          </a:bodyPr>
          <a:lstStyle>
            <a:lvl1pPr marL="0" indent="0" algn="l">
              <a:buNone/>
              <a:defRPr sz="2000" b="0" i="0">
                <a:solidFill>
                  <a:srgbClr val="FFFFFF"/>
                </a:solidFill>
                <a:latin typeface="Segoe"/>
                <a:cs typeface="Sego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Slide Number Placeholder 5"/>
          <p:cNvSpPr>
            <a:spLocks noGrp="1"/>
          </p:cNvSpPr>
          <p:nvPr>
            <p:ph type="sldNum" sz="quarter" idx="12"/>
          </p:nvPr>
        </p:nvSpPr>
        <p:spPr>
          <a:xfrm>
            <a:off x="445100" y="4767264"/>
            <a:ext cx="2133600" cy="273844"/>
          </a:xfrm>
          <a:prstGeom prst="rect">
            <a:avLst/>
          </a:prstGeom>
        </p:spPr>
        <p:txBody>
          <a:bodyPr/>
          <a:lstStyle>
            <a:lvl1pPr algn="l">
              <a:defRPr b="0" i="0">
                <a:solidFill>
                  <a:srgbClr val="FFFFFF"/>
                </a:solidFill>
                <a:latin typeface="Segoe"/>
                <a:cs typeface="Segoe"/>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15129880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709810"/>
          </a:xfrm>
        </p:spPr>
        <p:txBody>
          <a:bodyPr/>
          <a:lstStyle>
            <a:lvl1pPr marL="2382"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2"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4292" indent="-30245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3883" indent="-25959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6329" indent="-25244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Two Panel Layout">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54443"/>
            <a:ext cx="8229600" cy="857250"/>
          </a:xfrm>
        </p:spPr>
        <p:txBody>
          <a:bodyPr>
            <a:normAutofit/>
          </a:bodyPr>
          <a:lstStyle>
            <a:lvl1pPr algn="ctr">
              <a:defRPr sz="3600" b="1" i="0">
                <a:solidFill>
                  <a:schemeClr val="tx1">
                    <a:lumMod val="75000"/>
                    <a:lumOff val="25000"/>
                  </a:schemeClr>
                </a:solidFill>
                <a:latin typeface="Segoe"/>
                <a:cs typeface="Segoe"/>
              </a:defRPr>
            </a:lvl1pPr>
          </a:lstStyle>
          <a:p>
            <a:r>
              <a:rPr lang="en-US" dirty="0" smtClean="0"/>
              <a:t>Click to edit Master title style</a:t>
            </a:r>
            <a:endParaRPr lang="en-US" dirty="0"/>
          </a:p>
        </p:txBody>
      </p:sp>
      <p:sp>
        <p:nvSpPr>
          <p:cNvPr id="10" name="Content Placeholder 2"/>
          <p:cNvSpPr>
            <a:spLocks noGrp="1"/>
          </p:cNvSpPr>
          <p:nvPr>
            <p:ph sz="half" idx="1"/>
          </p:nvPr>
        </p:nvSpPr>
        <p:spPr>
          <a:xfrm>
            <a:off x="457200" y="1115568"/>
            <a:ext cx="3959352" cy="1705768"/>
          </a:xfrm>
        </p:spPr>
        <p:txBody>
          <a:bodyPr/>
          <a:lstStyle>
            <a:lvl1pPr marL="339962" indent="-339962">
              <a:lnSpc>
                <a:spcPct val="90000"/>
              </a:lnSpc>
              <a:defRPr sz="2800">
                <a:solidFill>
                  <a:schemeClr val="tx1">
                    <a:lumMod val="65000"/>
                    <a:lumOff val="35000"/>
                  </a:schemeClr>
                </a:solidFill>
              </a:defRPr>
            </a:lvl1pPr>
            <a:lvl2pPr marL="673310" indent="-325411">
              <a:lnSpc>
                <a:spcPct val="90000"/>
              </a:lnSpc>
              <a:defRPr sz="2400">
                <a:solidFill>
                  <a:schemeClr val="tx1">
                    <a:lumMod val="65000"/>
                    <a:lumOff val="35000"/>
                  </a:schemeClr>
                </a:solidFill>
              </a:defRPr>
            </a:lvl2pPr>
            <a:lvl3pPr marL="953745" indent="-288372">
              <a:lnSpc>
                <a:spcPct val="90000"/>
              </a:lnSpc>
              <a:defRPr sz="2000">
                <a:solidFill>
                  <a:schemeClr val="tx1">
                    <a:lumMod val="65000"/>
                    <a:lumOff val="35000"/>
                  </a:schemeClr>
                </a:solidFill>
              </a:defRPr>
            </a:lvl3pPr>
            <a:lvl4pPr marL="1227567" indent="-273822">
              <a:lnSpc>
                <a:spcPct val="90000"/>
              </a:lnSpc>
              <a:defRPr sz="1800">
                <a:solidFill>
                  <a:schemeClr val="tx1">
                    <a:lumMod val="65000"/>
                    <a:lumOff val="35000"/>
                  </a:schemeClr>
                </a:solidFill>
              </a:defRPr>
            </a:lvl4pPr>
            <a:lvl5pPr marL="1515939" indent="-280435">
              <a:lnSpc>
                <a:spcPct val="90000"/>
              </a:lnSpc>
              <a:defRPr sz="1800">
                <a:solidFill>
                  <a:schemeClr val="tx1">
                    <a:lumMod val="65000"/>
                    <a:lumOff val="35000"/>
                  </a:schemeClr>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half" idx="2"/>
          </p:nvPr>
        </p:nvSpPr>
        <p:spPr>
          <a:xfrm>
            <a:off x="4724400" y="1115568"/>
            <a:ext cx="3962401" cy="1705768"/>
          </a:xfrm>
        </p:spPr>
        <p:txBody>
          <a:bodyPr/>
          <a:lstStyle>
            <a:lvl1pPr marL="347899" indent="-347899">
              <a:lnSpc>
                <a:spcPct val="90000"/>
              </a:lnSpc>
              <a:defRPr sz="2800">
                <a:solidFill>
                  <a:schemeClr val="tx1">
                    <a:lumMod val="65000"/>
                    <a:lumOff val="35000"/>
                  </a:schemeClr>
                </a:solidFill>
              </a:defRPr>
            </a:lvl1pPr>
            <a:lvl2pPr marL="673310" indent="-339962">
              <a:lnSpc>
                <a:spcPct val="90000"/>
              </a:lnSpc>
              <a:defRPr sz="2400">
                <a:solidFill>
                  <a:schemeClr val="tx1">
                    <a:lumMod val="65000"/>
                    <a:lumOff val="35000"/>
                  </a:schemeClr>
                </a:solidFill>
              </a:defRPr>
            </a:lvl2pPr>
            <a:lvl3pPr marL="961682" indent="-302923">
              <a:lnSpc>
                <a:spcPct val="90000"/>
              </a:lnSpc>
              <a:defRPr sz="2000">
                <a:solidFill>
                  <a:schemeClr val="tx1">
                    <a:lumMod val="65000"/>
                    <a:lumOff val="35000"/>
                  </a:schemeClr>
                </a:solidFill>
              </a:defRPr>
            </a:lvl3pPr>
            <a:lvl4pPr marL="1227567" indent="-265885">
              <a:lnSpc>
                <a:spcPct val="90000"/>
              </a:lnSpc>
              <a:defRPr sz="1800">
                <a:solidFill>
                  <a:schemeClr val="tx1">
                    <a:lumMod val="65000"/>
                    <a:lumOff val="35000"/>
                  </a:schemeClr>
                </a:solidFill>
              </a:defRPr>
            </a:lvl4pPr>
            <a:lvl5pPr marL="1515939" indent="-273822">
              <a:lnSpc>
                <a:spcPct val="90000"/>
              </a:lnSpc>
              <a:defRPr sz="1800">
                <a:solidFill>
                  <a:schemeClr val="tx1">
                    <a:lumMod val="65000"/>
                    <a:lumOff val="35000"/>
                  </a:schemeClr>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5"/>
          <p:cNvSpPr>
            <a:spLocks noGrp="1"/>
          </p:cNvSpPr>
          <p:nvPr>
            <p:ph type="sldNum" sz="quarter" idx="12"/>
          </p:nvPr>
        </p:nvSpPr>
        <p:spPr>
          <a:xfrm>
            <a:off x="3511886" y="4729553"/>
            <a:ext cx="2133600" cy="273844"/>
          </a:xfrm>
          <a:prstGeom prst="rect">
            <a:avLst/>
          </a:prstGeom>
        </p:spPr>
        <p:txBody>
          <a:bodyPr/>
          <a:lstStyle>
            <a:lvl1pPr algn="ctr">
              <a:defRPr b="0" i="0">
                <a:solidFill>
                  <a:schemeClr val="tx1">
                    <a:lumMod val="95000"/>
                    <a:lumOff val="5000"/>
                  </a:schemeClr>
                </a:solidFill>
                <a:latin typeface="Segoe"/>
                <a:cs typeface="Segoe"/>
              </a:defRPr>
            </a:lvl1pPr>
          </a:lstStyle>
          <a:p>
            <a:fld id="{1C24C1D7-E85D-3D41-874A-BD44A6CAB932}" type="slidenum">
              <a:rPr lang="en-US" smtClean="0"/>
              <a:pPr/>
              <a:t>‹#›</a:t>
            </a:fld>
            <a:endParaRPr lang="en-US" dirty="0"/>
          </a:p>
        </p:txBody>
      </p:sp>
      <p:pic>
        <p:nvPicPr>
          <p:cNvPr id="19" name="Picture 18"/>
          <p:cNvPicPr>
            <a:picLocks noChangeAspect="1"/>
          </p:cNvPicPr>
          <p:nvPr userDrawn="1"/>
        </p:nvPicPr>
        <p:blipFill>
          <a:blip r:embed="rId3" cstate="screen">
            <a:lum bright="-100000"/>
            <a:extLst>
              <a:ext uri="{28A0092B-C50C-407E-A947-70E740481C1C}">
                <a14:useLocalDpi xmlns:a14="http://schemas.microsoft.com/office/drawing/2010/main"/>
              </a:ext>
            </a:extLst>
          </a:blip>
          <a:stretch>
            <a:fillRect/>
          </a:stretch>
        </p:blipFill>
        <p:spPr>
          <a:xfrm>
            <a:off x="4114681" y="4954848"/>
            <a:ext cx="904750" cy="145790"/>
          </a:xfrm>
          <a:prstGeom prst="rect">
            <a:avLst/>
          </a:prstGeom>
        </p:spPr>
      </p:pic>
      <p:pic>
        <p:nvPicPr>
          <p:cNvPr id="20" name="Picture 2" descr="D:\User\Pictures\WinAzure_rgb - Copy.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7603" y="4555398"/>
            <a:ext cx="491671" cy="49167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slide_gradient_background.png"/>
          <p:cNvPicPr>
            <a:picLocks noChangeAspect="1"/>
          </p:cNvPicPr>
          <p:nvPr userDrawn="1"/>
        </p:nvPicPr>
        <p:blipFill rotWithShape="1">
          <a:blip r:embed="rId5" cstate="print">
            <a:clrChange>
              <a:clrFrom>
                <a:srgbClr val="5EAFD7"/>
              </a:clrFrom>
              <a:clrTo>
                <a:srgbClr val="5EAFD7">
                  <a:alpha val="0"/>
                </a:srgbClr>
              </a:clrTo>
            </a:clrChange>
            <a:biLevel thresh="25000"/>
          </a:blip>
          <a:srcRect l="4861" t="92811" r="78750" b="1308"/>
          <a:stretch/>
        </p:blipFill>
        <p:spPr>
          <a:xfrm>
            <a:off x="522109" y="4583972"/>
            <a:ext cx="1750031" cy="470888"/>
          </a:xfrm>
          <a:prstGeom prst="rect">
            <a:avLst/>
          </a:prstGeom>
        </p:spPr>
      </p:pic>
      <p:pic>
        <p:nvPicPr>
          <p:cNvPr id="12"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7658904" y="4690829"/>
            <a:ext cx="1314792"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2"/>
          <p:cNvPicPr>
            <a:picLocks noChangeAspect="1"/>
          </p:cNvPicPr>
          <p:nvPr userDrawn="1"/>
        </p:nvPicPr>
        <p:blipFill rotWithShape="1">
          <a:blip r:embed="rId7">
            <a:extLst>
              <a:ext uri="{28A0092B-C50C-407E-A947-70E740481C1C}">
                <a14:useLocalDpi xmlns:a14="http://schemas.microsoft.com/office/drawing/2010/main" val="0"/>
              </a:ext>
            </a:extLst>
          </a:blip>
          <a:srcRect l="28024" r="37835"/>
          <a:stretch/>
        </p:blipFill>
        <p:spPr>
          <a:xfrm>
            <a:off x="6138499" y="4674879"/>
            <a:ext cx="1386137" cy="371475"/>
          </a:xfrm>
          <a:prstGeom prst="rect">
            <a:avLst/>
          </a:prstGeom>
        </p:spPr>
      </p:pic>
    </p:spTree>
    <p:extLst>
      <p:ext uri="{BB962C8B-B14F-4D97-AF65-F5344CB8AC3E}">
        <p14:creationId xmlns:p14="http://schemas.microsoft.com/office/powerpoint/2010/main" val="347647105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3_Section Header">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 y="2768602"/>
            <a:ext cx="9143999" cy="1021556"/>
          </a:xfrm>
        </p:spPr>
        <p:txBody>
          <a:bodyPr anchor="t">
            <a:normAutofit/>
          </a:bodyPr>
          <a:lstStyle>
            <a:lvl1pPr algn="ctr">
              <a:defRPr sz="3600" b="1" i="0" cap="none">
                <a:solidFill>
                  <a:schemeClr val="bg1"/>
                </a:solidFill>
                <a:effectLst>
                  <a:outerShdw blurRad="25400" dist="38100" dir="2700000">
                    <a:srgbClr val="000000">
                      <a:alpha val="9000"/>
                    </a:srgbClr>
                  </a:outerShdw>
                </a:effectLst>
                <a:latin typeface="Segoe"/>
                <a:cs typeface="Segoe"/>
              </a:defRPr>
            </a:lvl1pPr>
          </a:lstStyle>
          <a:p>
            <a:r>
              <a:rPr lang="en-US" smtClean="0"/>
              <a:t>Click to edit Master title style</a:t>
            </a:r>
            <a:endParaRPr lang="en-US" dirty="0"/>
          </a:p>
        </p:txBody>
      </p:sp>
      <p:sp>
        <p:nvSpPr>
          <p:cNvPr id="6" name="Slide Number Placeholder 5"/>
          <p:cNvSpPr>
            <a:spLocks noGrp="1"/>
          </p:cNvSpPr>
          <p:nvPr>
            <p:ph type="sldNum" sz="quarter" idx="12"/>
          </p:nvPr>
        </p:nvSpPr>
        <p:spPr>
          <a:xfrm>
            <a:off x="445100" y="4767264"/>
            <a:ext cx="2133600" cy="273844"/>
          </a:xfrm>
          <a:prstGeom prst="rect">
            <a:avLst/>
          </a:prstGeom>
        </p:spPr>
        <p:txBody>
          <a:bodyPr/>
          <a:lstStyle>
            <a:lvl1pPr algn="l">
              <a:defRPr b="0" i="0">
                <a:solidFill>
                  <a:srgbClr val="FFFFFF"/>
                </a:solidFill>
                <a:latin typeface="Segoe"/>
                <a:cs typeface="Segoe"/>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27583779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9438" y="1428751"/>
            <a:ext cx="8363937" cy="1226874"/>
          </a:xfrm>
        </p:spPr>
        <p:txBody>
          <a:bodyPr/>
          <a:lstStyle>
            <a:lvl1pPr>
              <a:lnSpc>
                <a:spcPct val="90000"/>
              </a:lnSpc>
              <a:defRPr sz="1800"/>
            </a:lvl1pPr>
            <a:lvl2pPr>
              <a:lnSpc>
                <a:spcPct val="90000"/>
              </a:lnSpc>
              <a:defRPr sz="1500"/>
            </a:lvl2pPr>
            <a:lvl3pPr>
              <a:lnSpc>
                <a:spcPct val="90000"/>
              </a:lnSpc>
              <a:defRPr sz="1400"/>
            </a:lvl3pPr>
            <a:lvl4pPr>
              <a:lnSpc>
                <a:spcPct val="90000"/>
              </a:lnSpc>
              <a:defRPr sz="1400"/>
            </a:lvl4pPr>
            <a:lvl5pPr>
              <a:lnSpc>
                <a:spcPct val="90000"/>
              </a:lnSpc>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22416948"/>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9438" y="1428751"/>
            <a:ext cx="8363937" cy="1226874"/>
          </a:xfrm>
        </p:spPr>
        <p:txBody>
          <a:bodyPr/>
          <a:lstStyle>
            <a:lvl1pPr>
              <a:lnSpc>
                <a:spcPct val="90000"/>
              </a:lnSpc>
              <a:defRPr sz="1800"/>
            </a:lvl1pPr>
            <a:lvl2pPr>
              <a:lnSpc>
                <a:spcPct val="90000"/>
              </a:lnSpc>
              <a:defRPr sz="1500"/>
            </a:lvl2pPr>
            <a:lvl3pPr>
              <a:lnSpc>
                <a:spcPct val="90000"/>
              </a:lnSpc>
              <a:defRPr sz="1400"/>
            </a:lvl3pPr>
            <a:lvl4pPr>
              <a:lnSpc>
                <a:spcPct val="90000"/>
              </a:lnSpc>
              <a:defRPr sz="1400"/>
            </a:lvl4pPr>
            <a:lvl5pPr>
              <a:lnSpc>
                <a:spcPct val="90000"/>
              </a:lnSpc>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36" y="1675586"/>
            <a:ext cx="6281777" cy="1019397"/>
          </a:xfrm>
        </p:spPr>
        <p:txBody>
          <a:bodyPr anchor="ctr" anchorCtr="0">
            <a:noAutofit/>
          </a:bodyPr>
          <a:lstStyle>
            <a:lvl1pPr>
              <a:lnSpc>
                <a:spcPct val="90000"/>
              </a:lnSpc>
              <a:defRPr sz="50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37" y="3459256"/>
            <a:ext cx="4091815" cy="858697"/>
          </a:xfrm>
        </p:spPr>
        <p:txBody>
          <a:bodyPr/>
          <a:lstStyle>
            <a:lvl1pPr marL="0" indent="0">
              <a:buFont typeface="Arial" pitchFamily="34" charset="0"/>
              <a:buNone/>
              <a:defRPr sz="1800">
                <a:solidFill>
                  <a:schemeClr val="bg1">
                    <a:alpha val="98000"/>
                  </a:schemeClr>
                </a:solidFill>
                <a:latin typeface="+mj-lt"/>
              </a:defRPr>
            </a:lvl1pPr>
            <a:lvl2pPr marL="345327" indent="0">
              <a:buFont typeface="Arial" pitchFamily="34" charset="0"/>
              <a:buNone/>
              <a:defRPr/>
            </a:lvl2pPr>
            <a:lvl3pPr marL="641833" indent="0">
              <a:buFont typeface="Arial" pitchFamily="34" charset="0"/>
              <a:buNone/>
              <a:defRPr/>
            </a:lvl3pPr>
            <a:lvl4pPr marL="944292" indent="0">
              <a:buFont typeface="Arial" pitchFamily="34" charset="0"/>
              <a:buNone/>
              <a:defRPr/>
            </a:lvl4pPr>
            <a:lvl5pPr marL="120388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0"/>
            <a:ext cx="1873858" cy="217754"/>
          </a:xfrm>
          <a:prstGeom prst="rect">
            <a:avLst/>
          </a:prstGeom>
        </p:spPr>
      </p:pic>
    </p:spTree>
    <p:extLst>
      <p:ext uri="{BB962C8B-B14F-4D97-AF65-F5344CB8AC3E}">
        <p14:creationId xmlns:p14="http://schemas.microsoft.com/office/powerpoint/2010/main" val="1607469686"/>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709810"/>
          </a:xfrm>
        </p:spPr>
        <p:txBody>
          <a:bodyPr/>
          <a:lstStyle>
            <a:lvl1pPr marL="2382"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2"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4292" indent="-30245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3883" indent="-25959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6329" indent="-25244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542507130"/>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lgn="l" defTabSz="685864"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74277"/>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800" indent="-257209">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209" indent="-257209">
              <a:spcBef>
                <a:spcPts val="0"/>
              </a:spcBef>
              <a:spcAft>
                <a:spcPts val="300"/>
              </a:spcAft>
              <a:buFont typeface="Arial" pitchFamily="34" charset="0"/>
              <a:buChar char="•"/>
              <a:defRPr/>
            </a:lvl5pPr>
            <a:lvl6pPr marL="775200" indent="-257209">
              <a:buFont typeface="Arial" pitchFamily="34" charset="0"/>
              <a:buChar char="•"/>
              <a:defRPr sz="1800">
                <a:gradFill>
                  <a:gsLst>
                    <a:gs pos="0">
                      <a:srgbClr val="595959"/>
                    </a:gs>
                    <a:gs pos="86000">
                      <a:srgbClr val="595959"/>
                    </a:gs>
                  </a:gsLst>
                  <a:lin ang="5400000" scaled="0"/>
                </a:gradFill>
              </a:defRPr>
            </a:lvl6pPr>
            <a:lvl7pPr marL="941910" indent="-169091">
              <a:defRPr>
                <a:gradFill>
                  <a:gsLst>
                    <a:gs pos="0">
                      <a:srgbClr val="595959"/>
                    </a:gs>
                    <a:gs pos="86000">
                      <a:srgbClr val="595959"/>
                    </a:gs>
                  </a:gsLst>
                  <a:lin ang="5400000" scaled="0"/>
                </a:gradFill>
              </a:defRPr>
            </a:lvl7pPr>
            <a:lvl8pPr marL="1115765" indent="-173854">
              <a:defRPr>
                <a:gradFill>
                  <a:gsLst>
                    <a:gs pos="0">
                      <a:srgbClr val="595959"/>
                    </a:gs>
                    <a:gs pos="86000">
                      <a:srgbClr val="595959"/>
                    </a:gs>
                  </a:gsLst>
                  <a:lin ang="5400000" scaled="0"/>
                </a:gradFill>
              </a:defRPr>
            </a:lvl8pPr>
          </a:lstStyle>
          <a:p>
            <a:pPr marL="259591" lvl="0" indent="-259591" algn="l" defTabSz="685864" rtl="0" eaLnBrk="1" latinLnBrk="0" hangingPunct="1">
              <a:lnSpc>
                <a:spcPct val="90000"/>
              </a:lnSpc>
              <a:spcBef>
                <a:spcPct val="20000"/>
              </a:spcBef>
              <a:buSzPct val="90000"/>
              <a:buFont typeface="Arial" pitchFamily="34" charset="0"/>
              <a:buChar char="•"/>
            </a:pPr>
            <a:r>
              <a:rPr lang="en-US" smtClean="0"/>
              <a:t>Click to edit Master text styles</a:t>
            </a:r>
          </a:p>
          <a:p>
            <a:pPr marL="259591" lvl="1" indent="-259591" algn="l" defTabSz="685864" rtl="0" eaLnBrk="1" latinLnBrk="0" hangingPunct="1">
              <a:lnSpc>
                <a:spcPct val="90000"/>
              </a:lnSpc>
              <a:spcBef>
                <a:spcPct val="20000"/>
              </a:spcBef>
              <a:buSzPct val="90000"/>
              <a:buFont typeface="Arial" pitchFamily="34" charset="0"/>
              <a:buChar char="•"/>
            </a:pPr>
            <a:r>
              <a:rPr lang="en-US" smtClean="0"/>
              <a:t>Second level</a:t>
            </a:r>
          </a:p>
          <a:p>
            <a:pPr marL="259591" lvl="2" indent="-259591" algn="l" defTabSz="685864" rtl="0" eaLnBrk="1" latinLnBrk="0" hangingPunct="1">
              <a:lnSpc>
                <a:spcPct val="90000"/>
              </a:lnSpc>
              <a:spcBef>
                <a:spcPct val="20000"/>
              </a:spcBef>
              <a:buSzPct val="90000"/>
              <a:buFont typeface="Arial" pitchFamily="34" charset="0"/>
              <a:buChar char="•"/>
            </a:pPr>
            <a:r>
              <a:rPr lang="en-US" smtClean="0"/>
              <a:t>Third level</a:t>
            </a:r>
          </a:p>
          <a:p>
            <a:pPr marL="259591" lvl="3" indent="-259591" algn="l" defTabSz="685864" rtl="0" eaLnBrk="1" latinLnBrk="0" hangingPunct="1">
              <a:lnSpc>
                <a:spcPct val="90000"/>
              </a:lnSpc>
              <a:spcBef>
                <a:spcPct val="20000"/>
              </a:spcBef>
              <a:buSzPct val="90000"/>
              <a:buFont typeface="Arial" pitchFamily="34" charset="0"/>
              <a:buChar char="•"/>
            </a:pPr>
            <a:r>
              <a:rPr lang="en-US" smtClean="0"/>
              <a:t>Fourth level</a:t>
            </a:r>
          </a:p>
          <a:p>
            <a:pPr marL="259591" lvl="4" indent="-259591" algn="l" defTabSz="685864"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406858068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1832810"/>
          </a:xfrm>
        </p:spPr>
        <p:txBody>
          <a:bodyPr/>
          <a:lstStyle>
            <a:lvl1pPr marL="256019" indent="-256019">
              <a:lnSpc>
                <a:spcPct val="90000"/>
              </a:lnSpc>
              <a:buSzPct val="80000"/>
              <a:buFont typeface="Arial" pitchFamily="34" charset="0"/>
              <a:buChar char="•"/>
              <a:defRPr sz="2400"/>
            </a:lvl1pPr>
            <a:lvl2pPr marL="470360" indent="-214341">
              <a:lnSpc>
                <a:spcPct val="90000"/>
              </a:lnSpc>
              <a:buSzPct val="80000"/>
              <a:buFont typeface="Arial" pitchFamily="34" charset="0"/>
              <a:buChar char="•"/>
              <a:defRPr sz="2100"/>
            </a:lvl2pPr>
            <a:lvl3pPr marL="685891" indent="-215532">
              <a:lnSpc>
                <a:spcPct val="90000"/>
              </a:lnSpc>
              <a:buSzPct val="80000"/>
              <a:buFont typeface="Arial" pitchFamily="34" charset="0"/>
              <a:buChar char="•"/>
              <a:defRPr sz="1800"/>
            </a:lvl3pPr>
            <a:lvl4pPr marL="1284856" indent="-169091">
              <a:lnSpc>
                <a:spcPct val="90000"/>
              </a:lnSpc>
              <a:buSzPct val="80000"/>
              <a:buFont typeface="Arial" pitchFamily="34" charset="0"/>
              <a:buChar char="•"/>
              <a:defRPr sz="1500"/>
            </a:lvl4pPr>
            <a:lvl5pPr marL="1458710" indent="-173854">
              <a:lnSpc>
                <a:spcPct val="90000"/>
              </a:lnSpc>
              <a:buSzPct val="80000"/>
              <a:buFont typeface="Arial" pitchFamily="34" charset="0"/>
              <a:buChar char="•"/>
              <a:defRPr sz="15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1832810"/>
          </a:xfrm>
        </p:spPr>
        <p:txBody>
          <a:bodyPr/>
          <a:lstStyle>
            <a:lvl1pPr marL="342946" indent="-342946">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965" indent="-342946">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7568" indent="-257209">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2974" indent="-257209">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2065" indent="-257209">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400"/>
            </a:lvl6pPr>
            <a:lvl7pPr>
              <a:defRPr sz="1400"/>
            </a:lvl7pPr>
            <a:lvl8pPr>
              <a:defRPr sz="1400"/>
            </a:lvl8pPr>
            <a:lvl9pPr>
              <a:defRPr sz="1400"/>
            </a:lvl9pPr>
          </a:lstStyle>
          <a:p>
            <a:pPr marL="256019" lvl="0" indent="-256019" algn="l" defTabSz="685864" rtl="0" eaLnBrk="1" latinLnBrk="0" hangingPunct="1">
              <a:lnSpc>
                <a:spcPct val="90000"/>
              </a:lnSpc>
              <a:spcBef>
                <a:spcPct val="20000"/>
              </a:spcBef>
              <a:buSzPct val="80000"/>
              <a:buFont typeface="Arial" pitchFamily="34" charset="0"/>
              <a:buChar char="•"/>
            </a:pPr>
            <a:r>
              <a:rPr lang="en-US" smtClean="0"/>
              <a:t>Click to edit Master text styles</a:t>
            </a:r>
          </a:p>
          <a:p>
            <a:pPr marL="256019" lvl="1" indent="-256019" algn="l" defTabSz="685864" rtl="0" eaLnBrk="1" latinLnBrk="0" hangingPunct="1">
              <a:lnSpc>
                <a:spcPct val="90000"/>
              </a:lnSpc>
              <a:spcBef>
                <a:spcPct val="20000"/>
              </a:spcBef>
              <a:buSzPct val="80000"/>
              <a:buFont typeface="Arial" pitchFamily="34" charset="0"/>
              <a:buChar char="•"/>
            </a:pPr>
            <a:r>
              <a:rPr lang="en-US" smtClean="0"/>
              <a:t>Second level</a:t>
            </a:r>
          </a:p>
          <a:p>
            <a:pPr marL="256019" lvl="2" indent="-256019" algn="l" defTabSz="685864" rtl="0" eaLnBrk="1" latinLnBrk="0" hangingPunct="1">
              <a:lnSpc>
                <a:spcPct val="90000"/>
              </a:lnSpc>
              <a:spcBef>
                <a:spcPct val="20000"/>
              </a:spcBef>
              <a:buSzPct val="80000"/>
              <a:buFont typeface="Arial" pitchFamily="34" charset="0"/>
              <a:buChar char="•"/>
            </a:pPr>
            <a:r>
              <a:rPr lang="en-US" smtClean="0"/>
              <a:t>Third level</a:t>
            </a:r>
          </a:p>
          <a:p>
            <a:pPr marL="256019" lvl="3" indent="-256019" algn="l" defTabSz="685864" rtl="0" eaLnBrk="1" latinLnBrk="0" hangingPunct="1">
              <a:lnSpc>
                <a:spcPct val="90000"/>
              </a:lnSpc>
              <a:spcBef>
                <a:spcPct val="20000"/>
              </a:spcBef>
              <a:buSzPct val="80000"/>
              <a:buFont typeface="Arial" pitchFamily="34" charset="0"/>
              <a:buChar char="•"/>
            </a:pPr>
            <a:r>
              <a:rPr lang="en-US" smtClean="0"/>
              <a:t>Fourth level</a:t>
            </a:r>
          </a:p>
          <a:p>
            <a:pPr marL="256019" lvl="4" indent="-256019" algn="l" defTabSz="685864"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289173818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sp>
        <p:nvSpPr>
          <p:cNvPr id="3" name="Text Placeholder 2"/>
          <p:cNvSpPr>
            <a:spLocks noGrp="1"/>
          </p:cNvSpPr>
          <p:nvPr>
            <p:ph type="body" idx="1"/>
          </p:nvPr>
        </p:nvSpPr>
        <p:spPr>
          <a:xfrm>
            <a:off x="389436" y="1085850"/>
            <a:ext cx="4115872" cy="332399"/>
          </a:xfrm>
        </p:spPr>
        <p:txBody>
          <a:bodyPr anchor="b"/>
          <a:lstStyle>
            <a:lvl1pPr marL="0" indent="0">
              <a:lnSpc>
                <a:spcPct val="90000"/>
              </a:lnSpc>
              <a:spcBef>
                <a:spcPts val="0"/>
              </a:spcBef>
              <a:buNone/>
              <a:defRPr sz="2400" b="0">
                <a:latin typeface="Segoe UI Light" pitchFamily="34" charset="0"/>
              </a:defRPr>
            </a:lvl1pPr>
            <a:lvl2pPr marL="342932" indent="0">
              <a:buNone/>
              <a:defRPr sz="1500" b="1"/>
            </a:lvl2pPr>
            <a:lvl3pPr marL="685864" indent="0">
              <a:buNone/>
              <a:defRPr sz="1400" b="1"/>
            </a:lvl3pPr>
            <a:lvl4pPr marL="1028796" indent="0">
              <a:buNone/>
              <a:defRPr sz="1200" b="1"/>
            </a:lvl4pPr>
            <a:lvl5pPr marL="1371728" indent="0">
              <a:buNone/>
              <a:defRPr sz="1200" b="1"/>
            </a:lvl5pPr>
            <a:lvl6pPr marL="1714660" indent="0">
              <a:buNone/>
              <a:defRPr sz="1200" b="1"/>
            </a:lvl6pPr>
            <a:lvl7pPr marL="2057592" indent="0">
              <a:buNone/>
              <a:defRPr sz="1200" b="1"/>
            </a:lvl7pPr>
            <a:lvl8pPr marL="2400524" indent="0">
              <a:buNone/>
              <a:defRPr sz="1200" b="1"/>
            </a:lvl8pPr>
            <a:lvl9pPr marL="2743456"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0" y="1700097"/>
            <a:ext cx="4114800" cy="1458861"/>
          </a:xfrm>
        </p:spPr>
        <p:txBody>
          <a:bodyPr/>
          <a:lstStyle>
            <a:lvl1pPr marL="302459" indent="-302459">
              <a:buSzPct val="80000"/>
              <a:buFont typeface="Arial" pitchFamily="34" charset="0"/>
              <a:buChar char="•"/>
              <a:defRPr sz="2100"/>
            </a:lvl1pPr>
            <a:lvl2pPr marL="558478" indent="-241729">
              <a:buSzPct val="80000"/>
              <a:buFont typeface="Arial" pitchFamily="34" charset="0"/>
              <a:buChar char="•"/>
              <a:defRPr sz="2100"/>
            </a:lvl2pPr>
            <a:lvl3pPr marL="770437" indent="-211960" defTabSz="772819">
              <a:buSzPct val="80000"/>
              <a:buFont typeface="Arial" pitchFamily="34" charset="0"/>
              <a:buChar char="•"/>
              <a:defRPr sz="1800"/>
            </a:lvl3pPr>
            <a:lvl4pPr marL="988351" indent="-215532">
              <a:buSzPct val="80000"/>
              <a:buFont typeface="Arial" pitchFamily="34" charset="0"/>
              <a:buChar char="•"/>
              <a:defRPr sz="1500"/>
            </a:lvl4pPr>
            <a:lvl5pPr marL="1156251" indent="-167901">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85850"/>
            <a:ext cx="4115872" cy="332399"/>
          </a:xfrm>
        </p:spPr>
        <p:txBody>
          <a:bodyPr anchor="b"/>
          <a:lstStyle>
            <a:lvl1pPr marL="0" indent="0">
              <a:lnSpc>
                <a:spcPct val="90000"/>
              </a:lnSpc>
              <a:spcBef>
                <a:spcPts val="0"/>
              </a:spcBef>
              <a:buNone/>
              <a:defRPr sz="2400" b="0">
                <a:latin typeface="Segoe UI Light" pitchFamily="34" charset="0"/>
              </a:defRPr>
            </a:lvl1pPr>
            <a:lvl2pPr marL="342932" indent="0">
              <a:buNone/>
              <a:defRPr sz="1500" b="1"/>
            </a:lvl2pPr>
            <a:lvl3pPr marL="685864" indent="0">
              <a:buNone/>
              <a:defRPr sz="1400" b="1"/>
            </a:lvl3pPr>
            <a:lvl4pPr marL="1028796" indent="0">
              <a:buNone/>
              <a:defRPr sz="1200" b="1"/>
            </a:lvl4pPr>
            <a:lvl5pPr marL="1371728" indent="0">
              <a:buNone/>
              <a:defRPr sz="1200" b="1"/>
            </a:lvl5pPr>
            <a:lvl6pPr marL="1714660" indent="0">
              <a:buNone/>
              <a:defRPr sz="1200" b="1"/>
            </a:lvl6pPr>
            <a:lvl7pPr marL="2057592" indent="0">
              <a:buNone/>
              <a:defRPr sz="1200" b="1"/>
            </a:lvl7pPr>
            <a:lvl8pPr marL="2400524" indent="0">
              <a:buNone/>
              <a:defRPr sz="1200" b="1"/>
            </a:lvl8pPr>
            <a:lvl9pPr marL="2743456"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1" y="1700097"/>
            <a:ext cx="4115872" cy="1458861"/>
          </a:xfrm>
        </p:spPr>
        <p:txBody>
          <a:bodyPr/>
          <a:lstStyle>
            <a:lvl1pPr marL="222270" indent="-222270">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946" indent="-342946">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958" indent="-257209">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30028" indent="-257209">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687" indent="-257209">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30028" indent="-257209">
              <a:defRPr sz="1200"/>
            </a:lvl6pPr>
            <a:lvl7pPr marL="1202692" indent="-214341">
              <a:defRPr sz="1200"/>
            </a:lvl7pPr>
            <a:lvl8pPr>
              <a:defRPr sz="1200"/>
            </a:lvl8pPr>
            <a:lvl9pPr>
              <a:defRPr sz="1200"/>
            </a:lvl9pPr>
          </a:lstStyle>
          <a:p>
            <a:pPr marL="302459" lvl="0" indent="-302459" algn="l" defTabSz="685864" rtl="0" eaLnBrk="1" latinLnBrk="0" hangingPunct="1">
              <a:lnSpc>
                <a:spcPct val="90000"/>
              </a:lnSpc>
              <a:spcBef>
                <a:spcPct val="20000"/>
              </a:spcBef>
              <a:buSzPct val="80000"/>
            </a:pPr>
            <a:r>
              <a:rPr lang="en-US" smtClean="0"/>
              <a:t>Click to edit Master text styles</a:t>
            </a:r>
          </a:p>
          <a:p>
            <a:pPr marL="302459" lvl="1" indent="-302459" algn="l" defTabSz="685864" rtl="0" eaLnBrk="1" latinLnBrk="0" hangingPunct="1">
              <a:lnSpc>
                <a:spcPct val="90000"/>
              </a:lnSpc>
              <a:spcBef>
                <a:spcPct val="20000"/>
              </a:spcBef>
              <a:buSzPct val="80000"/>
            </a:pPr>
            <a:r>
              <a:rPr lang="en-US" smtClean="0"/>
              <a:t>Second level</a:t>
            </a:r>
          </a:p>
          <a:p>
            <a:pPr marL="302459" lvl="2" indent="-302459" algn="l" defTabSz="685864" rtl="0" eaLnBrk="1" latinLnBrk="0" hangingPunct="1">
              <a:lnSpc>
                <a:spcPct val="90000"/>
              </a:lnSpc>
              <a:spcBef>
                <a:spcPct val="20000"/>
              </a:spcBef>
              <a:buSzPct val="80000"/>
            </a:pPr>
            <a:r>
              <a:rPr lang="en-US" smtClean="0"/>
              <a:t>Third level</a:t>
            </a:r>
          </a:p>
          <a:p>
            <a:pPr marL="302459" lvl="3" indent="-302459" algn="l" defTabSz="685864" rtl="0" eaLnBrk="1" latinLnBrk="0" hangingPunct="1">
              <a:lnSpc>
                <a:spcPct val="90000"/>
              </a:lnSpc>
              <a:spcBef>
                <a:spcPct val="20000"/>
              </a:spcBef>
              <a:buSzPct val="80000"/>
            </a:pPr>
            <a:r>
              <a:rPr lang="en-US" smtClean="0"/>
              <a:t>Fourth level</a:t>
            </a:r>
          </a:p>
          <a:p>
            <a:pPr marL="302459" lvl="4" indent="-302459" algn="l" defTabSz="685864"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4067111690"/>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dirty="0"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3828749812"/>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lgn="l" defTabSz="685864"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74277"/>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800" indent="-257209">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209" indent="-257209">
              <a:spcBef>
                <a:spcPts val="0"/>
              </a:spcBef>
              <a:spcAft>
                <a:spcPts val="300"/>
              </a:spcAft>
              <a:buFont typeface="Arial" pitchFamily="34" charset="0"/>
              <a:buChar char="•"/>
              <a:defRPr/>
            </a:lvl5pPr>
            <a:lvl6pPr marL="775200" indent="-257209">
              <a:buFont typeface="Arial" pitchFamily="34" charset="0"/>
              <a:buChar char="•"/>
              <a:defRPr sz="1800">
                <a:gradFill>
                  <a:gsLst>
                    <a:gs pos="0">
                      <a:srgbClr val="595959"/>
                    </a:gs>
                    <a:gs pos="86000">
                      <a:srgbClr val="595959"/>
                    </a:gs>
                  </a:gsLst>
                  <a:lin ang="5400000" scaled="0"/>
                </a:gradFill>
              </a:defRPr>
            </a:lvl6pPr>
            <a:lvl7pPr marL="941910" indent="-169091">
              <a:defRPr>
                <a:gradFill>
                  <a:gsLst>
                    <a:gs pos="0">
                      <a:srgbClr val="595959"/>
                    </a:gs>
                    <a:gs pos="86000">
                      <a:srgbClr val="595959"/>
                    </a:gs>
                  </a:gsLst>
                  <a:lin ang="5400000" scaled="0"/>
                </a:gradFill>
              </a:defRPr>
            </a:lvl7pPr>
            <a:lvl8pPr marL="1115765" indent="-173854">
              <a:defRPr>
                <a:gradFill>
                  <a:gsLst>
                    <a:gs pos="0">
                      <a:srgbClr val="595959"/>
                    </a:gs>
                    <a:gs pos="86000">
                      <a:srgbClr val="595959"/>
                    </a:gs>
                  </a:gsLst>
                  <a:lin ang="5400000" scaled="0"/>
                </a:gradFill>
              </a:defRPr>
            </a:lvl8pPr>
          </a:lstStyle>
          <a:p>
            <a:pPr marL="259591" lvl="0" indent="-259591" algn="l" defTabSz="685864" rtl="0" eaLnBrk="1" latinLnBrk="0" hangingPunct="1">
              <a:lnSpc>
                <a:spcPct val="90000"/>
              </a:lnSpc>
              <a:spcBef>
                <a:spcPct val="20000"/>
              </a:spcBef>
              <a:buSzPct val="90000"/>
              <a:buFont typeface="Arial" pitchFamily="34" charset="0"/>
              <a:buChar char="•"/>
            </a:pPr>
            <a:r>
              <a:rPr lang="en-US" smtClean="0"/>
              <a:t>Click to edit Master text styles</a:t>
            </a:r>
          </a:p>
          <a:p>
            <a:pPr marL="259591" lvl="1" indent="-259591" algn="l" defTabSz="685864" rtl="0" eaLnBrk="1" latinLnBrk="0" hangingPunct="1">
              <a:lnSpc>
                <a:spcPct val="90000"/>
              </a:lnSpc>
              <a:spcBef>
                <a:spcPct val="20000"/>
              </a:spcBef>
              <a:buSzPct val="90000"/>
              <a:buFont typeface="Arial" pitchFamily="34" charset="0"/>
              <a:buChar char="•"/>
            </a:pPr>
            <a:r>
              <a:rPr lang="en-US" smtClean="0"/>
              <a:t>Second level</a:t>
            </a:r>
          </a:p>
          <a:p>
            <a:pPr marL="259591" lvl="2" indent="-259591" algn="l" defTabSz="685864" rtl="0" eaLnBrk="1" latinLnBrk="0" hangingPunct="1">
              <a:lnSpc>
                <a:spcPct val="90000"/>
              </a:lnSpc>
              <a:spcBef>
                <a:spcPct val="20000"/>
              </a:spcBef>
              <a:buSzPct val="90000"/>
              <a:buFont typeface="Arial" pitchFamily="34" charset="0"/>
              <a:buChar char="•"/>
            </a:pPr>
            <a:r>
              <a:rPr lang="en-US" smtClean="0"/>
              <a:t>Third level</a:t>
            </a:r>
          </a:p>
          <a:p>
            <a:pPr marL="259591" lvl="3" indent="-259591" algn="l" defTabSz="685864" rtl="0" eaLnBrk="1" latinLnBrk="0" hangingPunct="1">
              <a:lnSpc>
                <a:spcPct val="90000"/>
              </a:lnSpc>
              <a:spcBef>
                <a:spcPct val="20000"/>
              </a:spcBef>
              <a:buSzPct val="90000"/>
              <a:buFont typeface="Arial" pitchFamily="34" charset="0"/>
              <a:buChar char="•"/>
            </a:pPr>
            <a:r>
              <a:rPr lang="en-US" smtClean="0"/>
              <a:t>Fourth level</a:t>
            </a:r>
          </a:p>
          <a:p>
            <a:pPr marL="259591" lvl="4" indent="-259591" algn="l" defTabSz="685864"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152041212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1871460936"/>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389436"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2" tIns="34282" rIns="68562" bIns="34282" numCol="1" spcCol="0" rtlCol="0" anchor="ctr" anchorCtr="0" compatLnSpc="1">
            <a:prstTxWarp prst="textNoShape">
              <a:avLst/>
            </a:prstTxWarp>
          </a:bodyPr>
          <a:lstStyle/>
          <a:p>
            <a:pPr algn="ctr" defTabSz="685432"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864"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2606032" y="2563246"/>
            <a:ext cx="5210341" cy="931409"/>
          </a:xfrm>
        </p:spPr>
        <p:txBody>
          <a:bodyPr lIns="137178" tIns="137178" anchor="ctr" anchorCtr="0"/>
          <a:lstStyle>
            <a:lvl1pPr marL="431064" indent="-428682">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1800" kern="1200" spc="-38" baseline="0" dirty="0">
                <a:gradFill>
                  <a:gsLst>
                    <a:gs pos="0">
                      <a:srgbClr val="595959"/>
                    </a:gs>
                    <a:gs pos="86000">
                      <a:srgbClr val="595959"/>
                    </a:gs>
                  </a:gsLst>
                  <a:lin ang="5400000" scaled="0"/>
                </a:gradFill>
                <a:latin typeface="+mn-lt"/>
                <a:ea typeface="+mn-ea"/>
                <a:cs typeface="+mn-cs"/>
              </a:defRPr>
            </a:lvl2pPr>
          </a:lstStyle>
          <a:p>
            <a:pPr marL="2382" lvl="0" indent="0" algn="l" defTabSz="685864" rtl="0" eaLnBrk="1" latinLnBrk="0" hangingPunct="1">
              <a:lnSpc>
                <a:spcPct val="90000"/>
              </a:lnSpc>
              <a:spcBef>
                <a:spcPts val="0"/>
              </a:spcBef>
              <a:spcAft>
                <a:spcPts val="675"/>
              </a:spcAft>
              <a:buSzPct val="80000"/>
            </a:pPr>
            <a:r>
              <a:rPr lang="en-US" dirty="0" smtClean="0"/>
              <a:t>Click to edit Master text styles</a:t>
            </a:r>
          </a:p>
          <a:p>
            <a:pPr marL="2382" lvl="1" indent="0" algn="l" defTabSz="685864"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900364"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737" tIns="30869" rIns="61737" bIns="30869" numCol="1" anchor="t" anchorCtr="0" compatLnSpc="1">
            <a:prstTxWarp prst="textNoShape">
              <a:avLst/>
            </a:prstTxWarp>
          </a:bodyPr>
          <a:lstStyle/>
          <a:p>
            <a:pPr defTabSz="914362"/>
            <a:endParaRPr lang="en-US" sz="1200">
              <a:solidFill>
                <a:srgbClr val="292929"/>
              </a:solidFill>
            </a:endParaRPr>
          </a:p>
        </p:txBody>
      </p:sp>
    </p:spTree>
    <p:extLst>
      <p:ext uri="{BB962C8B-B14F-4D97-AF65-F5344CB8AC3E}">
        <p14:creationId xmlns:p14="http://schemas.microsoft.com/office/powerpoint/2010/main" val="128047581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5786545" y="1602035"/>
            <a:ext cx="2625030" cy="1585544"/>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362"/>
              <a:endParaRPr lang="en-US">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362"/>
              <a:endParaRPr lang="en-US">
                <a:solidFill>
                  <a:srgbClr val="292929"/>
                </a:solidFill>
              </a:endParaRPr>
            </a:p>
          </p:txBody>
        </p:sp>
      </p:grpSp>
    </p:spTree>
    <p:extLst>
      <p:ext uri="{BB962C8B-B14F-4D97-AF65-F5344CB8AC3E}">
        <p14:creationId xmlns:p14="http://schemas.microsoft.com/office/powerpoint/2010/main" val="15246408"/>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6220585" y="1506070"/>
            <a:ext cx="1702251" cy="162720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pPr defTabSz="914362"/>
            <a:endParaRPr lang="en-US">
              <a:solidFill>
                <a:srgbClr val="292929"/>
              </a:solidFill>
            </a:endParaRPr>
          </a:p>
        </p:txBody>
      </p:sp>
    </p:spTree>
    <p:extLst>
      <p:ext uri="{BB962C8B-B14F-4D97-AF65-F5344CB8AC3E}">
        <p14:creationId xmlns:p14="http://schemas.microsoft.com/office/powerpoint/2010/main" val="114661958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5929973" y="1682198"/>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914362"/>
              <a:endParaRPr lang="en-US" sz="12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914362"/>
              <a:endParaRPr lang="en-US" sz="12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914362"/>
              <a:endParaRPr lang="en-US" sz="12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914362"/>
              <a:endParaRPr lang="en-US" sz="12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914362"/>
              <a:endParaRPr lang="en-US" sz="1200">
                <a:solidFill>
                  <a:srgbClr val="292929"/>
                </a:solidFill>
              </a:endParaRPr>
            </a:p>
          </p:txBody>
        </p:sp>
      </p:grpSp>
    </p:spTree>
    <p:extLst>
      <p:ext uri="{BB962C8B-B14F-4D97-AF65-F5344CB8AC3E}">
        <p14:creationId xmlns:p14="http://schemas.microsoft.com/office/powerpoint/2010/main" val="385681706"/>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5944255" y="1449453"/>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737" tIns="30869" rIns="61737" bIns="30869" numCol="1" anchor="t" anchorCtr="0" compatLnSpc="1">
            <a:prstTxWarp prst="textNoShape">
              <a:avLst/>
            </a:prstTxWarp>
          </a:bodyPr>
          <a:lstStyle/>
          <a:p>
            <a:pPr defTabSz="914362"/>
            <a:endParaRPr lang="en-US" sz="1200">
              <a:solidFill>
                <a:srgbClr val="292929"/>
              </a:solidFill>
            </a:endParaRPr>
          </a:p>
        </p:txBody>
      </p:sp>
    </p:spTree>
    <p:extLst>
      <p:ext uri="{BB962C8B-B14F-4D97-AF65-F5344CB8AC3E}">
        <p14:creationId xmlns:p14="http://schemas.microsoft.com/office/powerpoint/2010/main" val="803165216"/>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6663804"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2"/>
              <a:endParaRPr lang="en-US">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2"/>
              <a:endParaRPr lang="en-US">
                <a:solidFill>
                  <a:srgbClr val="292929"/>
                </a:solidFill>
              </a:endParaRPr>
            </a:p>
          </p:txBody>
        </p:sp>
      </p:grpSp>
    </p:spTree>
    <p:extLst>
      <p:ext uri="{BB962C8B-B14F-4D97-AF65-F5344CB8AC3E}">
        <p14:creationId xmlns:p14="http://schemas.microsoft.com/office/powerpoint/2010/main" val="1018818431"/>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2600757"/>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4753536"/>
            <a:ext cx="1880410" cy="218515"/>
          </a:xfrm>
          <a:prstGeom prst="rect">
            <a:avLst/>
          </a:prstGeom>
        </p:spPr>
      </p:pic>
    </p:spTree>
    <p:extLst>
      <p:ext uri="{BB962C8B-B14F-4D97-AF65-F5344CB8AC3E}">
        <p14:creationId xmlns:p14="http://schemas.microsoft.com/office/powerpoint/2010/main" val="2865021863"/>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black">
          <a:xfrm>
            <a:off x="3241725" y="2355206"/>
            <a:ext cx="2660550" cy="433089"/>
          </a:xfrm>
          <a:prstGeom prst="rect">
            <a:avLst/>
          </a:prstGeom>
          <a:noFill/>
          <a:ln>
            <a:noFill/>
          </a:ln>
        </p:spPr>
      </p:pic>
      <p:sp>
        <p:nvSpPr>
          <p:cNvPr id="3" name="Text Box 3"/>
          <p:cNvSpPr txBox="1">
            <a:spLocks noChangeArrowheads="1"/>
          </p:cNvSpPr>
          <p:nvPr userDrawn="1"/>
        </p:nvSpPr>
        <p:spPr bwMode="blackWhite">
          <a:xfrm>
            <a:off x="381000" y="4562680"/>
            <a:ext cx="8382000" cy="311613"/>
          </a:xfrm>
          <a:prstGeom prst="rect">
            <a:avLst/>
          </a:prstGeom>
          <a:noFill/>
          <a:ln w="12700">
            <a:noFill/>
            <a:miter lim="800000"/>
            <a:headEnd type="none" w="sm" len="sm"/>
            <a:tailEnd type="none" w="sm" len="sm"/>
          </a:ln>
          <a:effectLst/>
        </p:spPr>
        <p:txBody>
          <a:bodyPr vert="horz" wrap="square" lIns="68578" tIns="34289" rIns="68578" bIns="34289" numCol="1" anchor="t" anchorCtr="0" compatLnSpc="1">
            <a:prstTxWarp prst="textNoShape">
              <a:avLst/>
            </a:prstTxWarp>
            <a:spAutoFit/>
          </a:bodyPr>
          <a:lstStyle/>
          <a:p>
            <a:pPr algn="ctr" defTabSz="685666" eaLnBrk="0" hangingPunct="0"/>
            <a:r>
              <a:rPr lang="en-US" sz="500" dirty="0">
                <a:solidFill>
                  <a:srgbClr val="FFFFFF">
                    <a:alpha val="99000"/>
                  </a:srgbClr>
                </a:solidFill>
                <a:cs typeface="Arial" charset="0"/>
              </a:rPr>
              <a:t>© </a:t>
            </a:r>
            <a:r>
              <a:rPr lang="en-US" sz="500" dirty="0" smtClean="0">
                <a:solidFill>
                  <a:srgbClr val="FFFFFF">
                    <a:alpha val="99000"/>
                  </a:srgbClr>
                </a:solidFill>
                <a:cs typeface="Arial" charset="0"/>
              </a:rPr>
              <a:t>2011 Microsoft </a:t>
            </a:r>
            <a:r>
              <a:rPr lang="en-US" sz="5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685666" eaLnBrk="0" hangingPunct="0"/>
            <a:r>
              <a:rPr lang="en-US" sz="5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500" dirty="0" smtClean="0">
                <a:solidFill>
                  <a:srgbClr val="FFFFFF">
                    <a:alpha val="99000"/>
                  </a:srgbClr>
                </a:solidFill>
                <a:cs typeface="Arial" charset="0"/>
              </a:rPr>
              <a:t>MICROSOFT </a:t>
            </a:r>
            <a:r>
              <a:rPr lang="en-US" sz="5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3718817452"/>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384673" y="2169533"/>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864"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384673" y="3257550"/>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864"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4773488"/>
            <a:ext cx="1197051" cy="201275"/>
          </a:xfrm>
          <a:prstGeom prst="rect">
            <a:avLst/>
          </a:prstGeom>
          <a:noFill/>
          <a:ln>
            <a:noFill/>
          </a:ln>
        </p:spPr>
      </p:pic>
      <p:pic>
        <p:nvPicPr>
          <p:cNvPr id="7" name="Picture 6"/>
          <p:cNvPicPr>
            <a:picLocks noChangeAspect="1"/>
          </p:cNvPicPr>
          <p:nvPr userDrawn="1"/>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0"/>
            <a:ext cx="1873858" cy="217754"/>
          </a:xfrm>
          <a:prstGeom prst="rect">
            <a:avLst/>
          </a:prstGeom>
        </p:spPr>
      </p:pic>
    </p:spTree>
    <p:extLst>
      <p:ext uri="{BB962C8B-B14F-4D97-AF65-F5344CB8AC3E}">
        <p14:creationId xmlns:p14="http://schemas.microsoft.com/office/powerpoint/2010/main" val="1515846737"/>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1832810"/>
          </a:xfrm>
        </p:spPr>
        <p:txBody>
          <a:bodyPr/>
          <a:lstStyle>
            <a:lvl1pPr marL="256019" indent="-256019">
              <a:lnSpc>
                <a:spcPct val="90000"/>
              </a:lnSpc>
              <a:buSzPct val="80000"/>
              <a:buFont typeface="Arial" pitchFamily="34" charset="0"/>
              <a:buChar char="•"/>
              <a:defRPr sz="2400"/>
            </a:lvl1pPr>
            <a:lvl2pPr marL="470360" indent="-214341">
              <a:lnSpc>
                <a:spcPct val="90000"/>
              </a:lnSpc>
              <a:buSzPct val="80000"/>
              <a:buFont typeface="Arial" pitchFamily="34" charset="0"/>
              <a:buChar char="•"/>
              <a:defRPr sz="2100"/>
            </a:lvl2pPr>
            <a:lvl3pPr marL="685891" indent="-215532">
              <a:lnSpc>
                <a:spcPct val="90000"/>
              </a:lnSpc>
              <a:buSzPct val="80000"/>
              <a:buFont typeface="Arial" pitchFamily="34" charset="0"/>
              <a:buChar char="•"/>
              <a:defRPr sz="1800"/>
            </a:lvl3pPr>
            <a:lvl4pPr marL="1284856" indent="-169091">
              <a:lnSpc>
                <a:spcPct val="90000"/>
              </a:lnSpc>
              <a:buSzPct val="80000"/>
              <a:buFont typeface="Arial" pitchFamily="34" charset="0"/>
              <a:buChar char="•"/>
              <a:defRPr sz="1500"/>
            </a:lvl4pPr>
            <a:lvl5pPr marL="1458710" indent="-173854">
              <a:lnSpc>
                <a:spcPct val="90000"/>
              </a:lnSpc>
              <a:buSzPct val="80000"/>
              <a:buFont typeface="Arial" pitchFamily="34" charset="0"/>
              <a:buChar char="•"/>
              <a:defRPr sz="15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1832810"/>
          </a:xfrm>
        </p:spPr>
        <p:txBody>
          <a:bodyPr/>
          <a:lstStyle>
            <a:lvl1pPr marL="342946" indent="-342946">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965" indent="-342946">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7568" indent="-257209">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2974" indent="-257209">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2065" indent="-257209">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400"/>
            </a:lvl6pPr>
            <a:lvl7pPr>
              <a:defRPr sz="1400"/>
            </a:lvl7pPr>
            <a:lvl8pPr>
              <a:defRPr sz="1400"/>
            </a:lvl8pPr>
            <a:lvl9pPr>
              <a:defRPr sz="1400"/>
            </a:lvl9pPr>
          </a:lstStyle>
          <a:p>
            <a:pPr marL="256019" lvl="0" indent="-256019" algn="l" defTabSz="685864" rtl="0" eaLnBrk="1" latinLnBrk="0" hangingPunct="1">
              <a:lnSpc>
                <a:spcPct val="90000"/>
              </a:lnSpc>
              <a:spcBef>
                <a:spcPct val="20000"/>
              </a:spcBef>
              <a:buSzPct val="80000"/>
              <a:buFont typeface="Arial" pitchFamily="34" charset="0"/>
              <a:buChar char="•"/>
            </a:pPr>
            <a:r>
              <a:rPr lang="en-US" smtClean="0"/>
              <a:t>Click to edit Master text styles</a:t>
            </a:r>
          </a:p>
          <a:p>
            <a:pPr marL="256019" lvl="1" indent="-256019" algn="l" defTabSz="685864" rtl="0" eaLnBrk="1" latinLnBrk="0" hangingPunct="1">
              <a:lnSpc>
                <a:spcPct val="90000"/>
              </a:lnSpc>
              <a:spcBef>
                <a:spcPct val="20000"/>
              </a:spcBef>
              <a:buSzPct val="80000"/>
              <a:buFont typeface="Arial" pitchFamily="34" charset="0"/>
              <a:buChar char="•"/>
            </a:pPr>
            <a:r>
              <a:rPr lang="en-US" smtClean="0"/>
              <a:t>Second level</a:t>
            </a:r>
          </a:p>
          <a:p>
            <a:pPr marL="256019" lvl="2" indent="-256019" algn="l" defTabSz="685864" rtl="0" eaLnBrk="1" latinLnBrk="0" hangingPunct="1">
              <a:lnSpc>
                <a:spcPct val="90000"/>
              </a:lnSpc>
              <a:spcBef>
                <a:spcPct val="20000"/>
              </a:spcBef>
              <a:buSzPct val="80000"/>
              <a:buFont typeface="Arial" pitchFamily="34" charset="0"/>
              <a:buChar char="•"/>
            </a:pPr>
            <a:r>
              <a:rPr lang="en-US" smtClean="0"/>
              <a:t>Third level</a:t>
            </a:r>
          </a:p>
          <a:p>
            <a:pPr marL="256019" lvl="3" indent="-256019" algn="l" defTabSz="685864" rtl="0" eaLnBrk="1" latinLnBrk="0" hangingPunct="1">
              <a:lnSpc>
                <a:spcPct val="90000"/>
              </a:lnSpc>
              <a:spcBef>
                <a:spcPct val="20000"/>
              </a:spcBef>
              <a:buSzPct val="80000"/>
              <a:buFont typeface="Arial" pitchFamily="34" charset="0"/>
              <a:buChar char="•"/>
            </a:pPr>
            <a:r>
              <a:rPr lang="en-US" smtClean="0"/>
              <a:t>Fourth level</a:t>
            </a:r>
          </a:p>
          <a:p>
            <a:pPr marL="256019" lvl="4" indent="-256019" algn="l" defTabSz="685864"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327" indent="-345327">
              <a:buClr>
                <a:srgbClr val="FFFFFF"/>
              </a:buClr>
              <a:buSzPct val="70000"/>
              <a:buFontTx/>
              <a:buBlip>
                <a:blip r:embed="rId2"/>
              </a:buBlip>
              <a:defRPr>
                <a:gradFill>
                  <a:gsLst>
                    <a:gs pos="0">
                      <a:srgbClr val="FFFFFF"/>
                    </a:gs>
                    <a:gs pos="86000">
                      <a:srgbClr val="FFFFFF"/>
                    </a:gs>
                  </a:gsLst>
                  <a:lin ang="5400000" scaled="0"/>
                </a:gradFill>
              </a:defRPr>
            </a:lvl1pPr>
            <a:lvl2pPr marL="641833" indent="-296506">
              <a:buClr>
                <a:srgbClr val="FFFFFF"/>
              </a:buClr>
              <a:buSzPct val="70000"/>
              <a:buFontTx/>
              <a:buBlip>
                <a:blip r:embed="rId2"/>
              </a:buBlip>
              <a:defRPr>
                <a:gradFill>
                  <a:gsLst>
                    <a:gs pos="0">
                      <a:srgbClr val="FFFFFF"/>
                    </a:gs>
                    <a:gs pos="86000">
                      <a:srgbClr val="FFFFFF"/>
                    </a:gs>
                  </a:gsLst>
                  <a:lin ang="5400000" scaled="0"/>
                </a:gradFill>
              </a:defRPr>
            </a:lvl2pPr>
            <a:lvl3pPr marL="944292" indent="-302459">
              <a:buClr>
                <a:srgbClr val="FFFFFF"/>
              </a:buClr>
              <a:buSzPct val="70000"/>
              <a:buFontTx/>
              <a:buBlip>
                <a:blip r:embed="rId2"/>
              </a:buBlip>
              <a:defRPr>
                <a:gradFill>
                  <a:gsLst>
                    <a:gs pos="0">
                      <a:srgbClr val="FFFFFF"/>
                    </a:gs>
                    <a:gs pos="86000">
                      <a:srgbClr val="FFFFFF"/>
                    </a:gs>
                  </a:gsLst>
                  <a:lin ang="5400000" scaled="0"/>
                </a:gradFill>
              </a:defRPr>
            </a:lvl3pPr>
            <a:lvl4pPr marL="1203883" indent="-259591">
              <a:buClr>
                <a:srgbClr val="FFFFFF"/>
              </a:buClr>
              <a:buSzPct val="70000"/>
              <a:buFontTx/>
              <a:buBlip>
                <a:blip r:embed="rId2"/>
              </a:buBlip>
              <a:defRPr>
                <a:gradFill>
                  <a:gsLst>
                    <a:gs pos="0">
                      <a:srgbClr val="FFFFFF"/>
                    </a:gs>
                    <a:gs pos="86000">
                      <a:srgbClr val="FFFFFF"/>
                    </a:gs>
                  </a:gsLst>
                  <a:lin ang="5400000" scaled="0"/>
                </a:gradFill>
              </a:defRPr>
            </a:lvl4pPr>
            <a:lvl5pPr marL="1456329" indent="-25244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323452"/>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327" indent="-345327">
              <a:buClr>
                <a:srgbClr val="FFFFFF"/>
              </a:buClr>
              <a:buSzPct val="70000"/>
              <a:buFontTx/>
              <a:buBlip>
                <a:blip r:embed="rId2"/>
              </a:buBlip>
              <a:defRPr>
                <a:gradFill>
                  <a:gsLst>
                    <a:gs pos="0">
                      <a:srgbClr val="FFFFFF"/>
                    </a:gs>
                    <a:gs pos="86000">
                      <a:srgbClr val="FFFFFF"/>
                    </a:gs>
                  </a:gsLst>
                  <a:lin ang="5400000" scaled="0"/>
                </a:gradFill>
              </a:defRPr>
            </a:lvl1pPr>
            <a:lvl2pPr marL="641833" indent="-296506">
              <a:buClr>
                <a:srgbClr val="FFFFFF"/>
              </a:buClr>
              <a:buSzPct val="70000"/>
              <a:buFontTx/>
              <a:buBlip>
                <a:blip r:embed="rId2"/>
              </a:buBlip>
              <a:defRPr>
                <a:gradFill>
                  <a:gsLst>
                    <a:gs pos="0">
                      <a:srgbClr val="FFFFFF"/>
                    </a:gs>
                    <a:gs pos="86000">
                      <a:srgbClr val="FFFFFF"/>
                    </a:gs>
                  </a:gsLst>
                  <a:lin ang="5400000" scaled="0"/>
                </a:gradFill>
              </a:defRPr>
            </a:lvl2pPr>
            <a:lvl3pPr marL="944292" indent="-302459">
              <a:buClr>
                <a:srgbClr val="FFFFFF"/>
              </a:buClr>
              <a:buSzPct val="70000"/>
              <a:buFontTx/>
              <a:buBlip>
                <a:blip r:embed="rId2"/>
              </a:buBlip>
              <a:defRPr>
                <a:gradFill>
                  <a:gsLst>
                    <a:gs pos="0">
                      <a:srgbClr val="FFFFFF"/>
                    </a:gs>
                    <a:gs pos="86000">
                      <a:srgbClr val="FFFFFF"/>
                    </a:gs>
                  </a:gsLst>
                  <a:lin ang="5400000" scaled="0"/>
                </a:gradFill>
              </a:defRPr>
            </a:lvl3pPr>
            <a:lvl4pPr marL="1203883" indent="-259591">
              <a:buClr>
                <a:srgbClr val="FFFFFF"/>
              </a:buClr>
              <a:buSzPct val="70000"/>
              <a:buFontTx/>
              <a:buBlip>
                <a:blip r:embed="rId2"/>
              </a:buBlip>
              <a:defRPr>
                <a:gradFill>
                  <a:gsLst>
                    <a:gs pos="0">
                      <a:srgbClr val="FFFFFF"/>
                    </a:gs>
                    <a:gs pos="86000">
                      <a:srgbClr val="FFFFFF"/>
                    </a:gs>
                  </a:gsLst>
                  <a:lin ang="5400000" scaled="0"/>
                </a:gradFill>
              </a:defRPr>
            </a:lvl4pPr>
            <a:lvl5pPr marL="1456329" indent="-25244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14311" tIns="57155" rIns="114311" bIns="57155"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726723919"/>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sp>
        <p:nvSpPr>
          <p:cNvPr id="3" name="Text Placeholder 2"/>
          <p:cNvSpPr>
            <a:spLocks noGrp="1"/>
          </p:cNvSpPr>
          <p:nvPr>
            <p:ph type="body" idx="1"/>
          </p:nvPr>
        </p:nvSpPr>
        <p:spPr>
          <a:xfrm>
            <a:off x="389436" y="1085850"/>
            <a:ext cx="4115872" cy="332399"/>
          </a:xfrm>
        </p:spPr>
        <p:txBody>
          <a:bodyPr anchor="b"/>
          <a:lstStyle>
            <a:lvl1pPr marL="0" indent="0">
              <a:lnSpc>
                <a:spcPct val="90000"/>
              </a:lnSpc>
              <a:spcBef>
                <a:spcPts val="0"/>
              </a:spcBef>
              <a:buNone/>
              <a:defRPr sz="2400" b="0">
                <a:latin typeface="Segoe UI Light" pitchFamily="34" charset="0"/>
              </a:defRPr>
            </a:lvl1pPr>
            <a:lvl2pPr marL="342932" indent="0">
              <a:buNone/>
              <a:defRPr sz="1500" b="1"/>
            </a:lvl2pPr>
            <a:lvl3pPr marL="685864" indent="0">
              <a:buNone/>
              <a:defRPr sz="1400" b="1"/>
            </a:lvl3pPr>
            <a:lvl4pPr marL="1028796" indent="0">
              <a:buNone/>
              <a:defRPr sz="1200" b="1"/>
            </a:lvl4pPr>
            <a:lvl5pPr marL="1371728" indent="0">
              <a:buNone/>
              <a:defRPr sz="1200" b="1"/>
            </a:lvl5pPr>
            <a:lvl6pPr marL="1714660" indent="0">
              <a:buNone/>
              <a:defRPr sz="1200" b="1"/>
            </a:lvl6pPr>
            <a:lvl7pPr marL="2057592" indent="0">
              <a:buNone/>
              <a:defRPr sz="1200" b="1"/>
            </a:lvl7pPr>
            <a:lvl8pPr marL="2400524" indent="0">
              <a:buNone/>
              <a:defRPr sz="1200" b="1"/>
            </a:lvl8pPr>
            <a:lvl9pPr marL="2743456"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0" y="1700097"/>
            <a:ext cx="4114800" cy="1458861"/>
          </a:xfrm>
        </p:spPr>
        <p:txBody>
          <a:bodyPr/>
          <a:lstStyle>
            <a:lvl1pPr marL="302459" indent="-302459">
              <a:buSzPct val="80000"/>
              <a:buFont typeface="Arial" pitchFamily="34" charset="0"/>
              <a:buChar char="•"/>
              <a:defRPr sz="2100"/>
            </a:lvl1pPr>
            <a:lvl2pPr marL="558478" indent="-241729">
              <a:buSzPct val="80000"/>
              <a:buFont typeface="Arial" pitchFamily="34" charset="0"/>
              <a:buChar char="•"/>
              <a:defRPr sz="2100"/>
            </a:lvl2pPr>
            <a:lvl3pPr marL="770437" indent="-211960" defTabSz="772819">
              <a:buSzPct val="80000"/>
              <a:buFont typeface="Arial" pitchFamily="34" charset="0"/>
              <a:buChar char="•"/>
              <a:defRPr sz="1800"/>
            </a:lvl3pPr>
            <a:lvl4pPr marL="988351" indent="-215532">
              <a:buSzPct val="80000"/>
              <a:buFont typeface="Arial" pitchFamily="34" charset="0"/>
              <a:buChar char="•"/>
              <a:defRPr sz="1500"/>
            </a:lvl4pPr>
            <a:lvl5pPr marL="1156251" indent="-167901">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85850"/>
            <a:ext cx="4115872" cy="332399"/>
          </a:xfrm>
        </p:spPr>
        <p:txBody>
          <a:bodyPr anchor="b"/>
          <a:lstStyle>
            <a:lvl1pPr marL="0" indent="0">
              <a:lnSpc>
                <a:spcPct val="90000"/>
              </a:lnSpc>
              <a:spcBef>
                <a:spcPts val="0"/>
              </a:spcBef>
              <a:buNone/>
              <a:defRPr sz="2400" b="0">
                <a:latin typeface="Segoe UI Light" pitchFamily="34" charset="0"/>
              </a:defRPr>
            </a:lvl1pPr>
            <a:lvl2pPr marL="342932" indent="0">
              <a:buNone/>
              <a:defRPr sz="1500" b="1"/>
            </a:lvl2pPr>
            <a:lvl3pPr marL="685864" indent="0">
              <a:buNone/>
              <a:defRPr sz="1400" b="1"/>
            </a:lvl3pPr>
            <a:lvl4pPr marL="1028796" indent="0">
              <a:buNone/>
              <a:defRPr sz="1200" b="1"/>
            </a:lvl4pPr>
            <a:lvl5pPr marL="1371728" indent="0">
              <a:buNone/>
              <a:defRPr sz="1200" b="1"/>
            </a:lvl5pPr>
            <a:lvl6pPr marL="1714660" indent="0">
              <a:buNone/>
              <a:defRPr sz="1200" b="1"/>
            </a:lvl6pPr>
            <a:lvl7pPr marL="2057592" indent="0">
              <a:buNone/>
              <a:defRPr sz="1200" b="1"/>
            </a:lvl7pPr>
            <a:lvl8pPr marL="2400524" indent="0">
              <a:buNone/>
              <a:defRPr sz="1200" b="1"/>
            </a:lvl8pPr>
            <a:lvl9pPr marL="2743456"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1" y="1700097"/>
            <a:ext cx="4115872" cy="1458861"/>
          </a:xfrm>
        </p:spPr>
        <p:txBody>
          <a:bodyPr/>
          <a:lstStyle>
            <a:lvl1pPr marL="222270" indent="-222270">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946" indent="-342946">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958" indent="-257209">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30028" indent="-257209">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687" indent="-257209">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30028" indent="-257209">
              <a:defRPr sz="1200"/>
            </a:lvl6pPr>
            <a:lvl7pPr marL="1202692" indent="-214341">
              <a:defRPr sz="1200"/>
            </a:lvl7pPr>
            <a:lvl8pPr>
              <a:defRPr sz="1200"/>
            </a:lvl8pPr>
            <a:lvl9pPr>
              <a:defRPr sz="1200"/>
            </a:lvl9pPr>
          </a:lstStyle>
          <a:p>
            <a:pPr marL="302459" lvl="0" indent="-302459" algn="l" defTabSz="685864" rtl="0" eaLnBrk="1" latinLnBrk="0" hangingPunct="1">
              <a:lnSpc>
                <a:spcPct val="90000"/>
              </a:lnSpc>
              <a:spcBef>
                <a:spcPct val="20000"/>
              </a:spcBef>
              <a:buSzPct val="80000"/>
            </a:pPr>
            <a:r>
              <a:rPr lang="en-US" smtClean="0"/>
              <a:t>Click to edit Master text styles</a:t>
            </a:r>
          </a:p>
          <a:p>
            <a:pPr marL="302459" lvl="1" indent="-302459" algn="l" defTabSz="685864" rtl="0" eaLnBrk="1" latinLnBrk="0" hangingPunct="1">
              <a:lnSpc>
                <a:spcPct val="90000"/>
              </a:lnSpc>
              <a:spcBef>
                <a:spcPct val="20000"/>
              </a:spcBef>
              <a:buSzPct val="80000"/>
            </a:pPr>
            <a:r>
              <a:rPr lang="en-US" smtClean="0"/>
              <a:t>Second level</a:t>
            </a:r>
          </a:p>
          <a:p>
            <a:pPr marL="302459" lvl="2" indent="-302459" algn="l" defTabSz="685864" rtl="0" eaLnBrk="1" latinLnBrk="0" hangingPunct="1">
              <a:lnSpc>
                <a:spcPct val="90000"/>
              </a:lnSpc>
              <a:spcBef>
                <a:spcPct val="20000"/>
              </a:spcBef>
              <a:buSzPct val="80000"/>
            </a:pPr>
            <a:r>
              <a:rPr lang="en-US" smtClean="0"/>
              <a:t>Third level</a:t>
            </a:r>
          </a:p>
          <a:p>
            <a:pPr marL="302459" lvl="3" indent="-302459" algn="l" defTabSz="685864" rtl="0" eaLnBrk="1" latinLnBrk="0" hangingPunct="1">
              <a:lnSpc>
                <a:spcPct val="90000"/>
              </a:lnSpc>
              <a:spcBef>
                <a:spcPct val="20000"/>
              </a:spcBef>
              <a:buSzPct val="80000"/>
            </a:pPr>
            <a:r>
              <a:rPr lang="en-US" smtClean="0"/>
              <a:t>Fourth level</a:t>
            </a:r>
          </a:p>
          <a:p>
            <a:pPr marL="302459" lvl="4" indent="-302459" algn="l" defTabSz="685864"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pic>
        <p:nvPicPr>
          <p:cNvPr id="4" name="Picture 3"/>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7944729" y="4758709"/>
            <a:ext cx="1028968" cy="327642"/>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389436"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2" tIns="34282" rIns="68562" bIns="34282" numCol="1" spcCol="0" rtlCol="0" anchor="ctr" anchorCtr="0" compatLnSpc="1">
            <a:prstTxWarp prst="textNoShape">
              <a:avLst/>
            </a:prstTxWarp>
          </a:bodyPr>
          <a:lstStyle/>
          <a:p>
            <a:pPr algn="ctr" defTabSz="685432"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864"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2606032" y="2563246"/>
            <a:ext cx="5210341" cy="931409"/>
          </a:xfrm>
        </p:spPr>
        <p:txBody>
          <a:bodyPr lIns="137178" tIns="137178" anchor="ctr" anchorCtr="0"/>
          <a:lstStyle>
            <a:lvl1pPr marL="431064" indent="-428682">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marL="259591" indent="-257209">
              <a:buFont typeface="Arial" pitchFamily="34" charset="0"/>
              <a:buNone/>
              <a:defRPr lang="en-US" sz="1800" kern="1200" spc="-38" baseline="0" dirty="0">
                <a:gradFill>
                  <a:gsLst>
                    <a:gs pos="0">
                      <a:srgbClr val="595959"/>
                    </a:gs>
                    <a:gs pos="86000">
                      <a:srgbClr val="595959"/>
                    </a:gs>
                  </a:gsLst>
                  <a:lin ang="5400000" scaled="0"/>
                </a:gradFill>
                <a:latin typeface="+mn-lt"/>
                <a:ea typeface="+mn-ea"/>
                <a:cs typeface="+mn-cs"/>
              </a:defRPr>
            </a:lvl2pPr>
          </a:lstStyle>
          <a:p>
            <a:pPr marL="2382" lvl="0" indent="0" algn="l" defTabSz="685864" rtl="0" eaLnBrk="1" latinLnBrk="0" hangingPunct="1">
              <a:lnSpc>
                <a:spcPct val="90000"/>
              </a:lnSpc>
              <a:spcBef>
                <a:spcPts val="0"/>
              </a:spcBef>
              <a:spcAft>
                <a:spcPts val="675"/>
              </a:spcAft>
              <a:buSzPct val="80000"/>
            </a:pPr>
            <a:r>
              <a:rPr lang="en-US" smtClean="0"/>
              <a:t>Click to edit Master text styles</a:t>
            </a:r>
          </a:p>
          <a:p>
            <a:pPr marL="2382" lvl="1" indent="0" algn="l" defTabSz="685864" rtl="0" eaLnBrk="1" latinLnBrk="0" hangingPunct="1">
              <a:lnSpc>
                <a:spcPct val="90000"/>
              </a:lnSpc>
              <a:spcBef>
                <a:spcPts val="0"/>
              </a:spcBef>
              <a:spcAft>
                <a:spcPts val="675"/>
              </a:spcAft>
              <a:buSzPct val="80000"/>
            </a:pPr>
            <a:r>
              <a:rPr lang="en-US" smtClean="0"/>
              <a:t>Second level</a:t>
            </a:r>
          </a:p>
        </p:txBody>
      </p:sp>
      <p:sp>
        <p:nvSpPr>
          <p:cNvPr id="18" name="Freeform 105"/>
          <p:cNvSpPr>
            <a:spLocks/>
          </p:cNvSpPr>
          <p:nvPr/>
        </p:nvSpPr>
        <p:spPr bwMode="black">
          <a:xfrm>
            <a:off x="900364"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737" tIns="30869" rIns="61737" bIns="30869" numCol="1" anchor="t" anchorCtr="0" compatLnSpc="1">
            <a:prstTxWarp prst="textNoShape">
              <a:avLst/>
            </a:prstTxWarp>
          </a:bodyPr>
          <a:lstStyle/>
          <a:p>
            <a:pPr lvl="0" defTabSz="914362"/>
            <a:endParaRPr lang="en-US" sz="120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5786545" y="1602035"/>
            <a:ext cx="2625030" cy="1585544"/>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19" Type="http://schemas.openxmlformats.org/officeDocument/2006/relationships/theme" Target="../theme/theme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0"/>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085850"/>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704" r:id="rId19"/>
    <p:sldLayoutId id="2147483706" r:id="rId20"/>
    <p:sldLayoutId id="2147483707" r:id="rId21"/>
    <p:sldLayoutId id="2147483710" r:id="rId22"/>
  </p:sldLayoutIdLst>
  <p:transition>
    <p:fade/>
  </p:transition>
  <p:timing>
    <p:tnLst>
      <p:par>
        <p:cTn id="1" dur="indefinite" restart="never" nodeType="tmRoot"/>
      </p:par>
    </p:tnLst>
  </p:timing>
  <p:txStyles>
    <p:titleStyle>
      <a:lvl1pPr algn="l" defTabSz="685864" rtl="0" eaLnBrk="1" latinLnBrk="0" hangingPunct="1">
        <a:lnSpc>
          <a:spcPct val="90000"/>
        </a:lnSpc>
        <a:spcBef>
          <a:spcPct val="0"/>
        </a:spcBef>
        <a:buNone/>
        <a:defRPr lang="en-US" sz="410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5327" indent="-345327" algn="l" defTabSz="685864"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833" indent="-296506" algn="l" defTabSz="685864"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4292" indent="-302459" algn="l" defTabSz="685864"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3883" indent="-259591" algn="l" defTabSz="685864"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6329" indent="-252446" algn="l" defTabSz="685864"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6126"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58"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990"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22"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64" rtl="0" eaLnBrk="1" latinLnBrk="0" hangingPunct="1">
        <a:defRPr sz="1400" kern="1200">
          <a:solidFill>
            <a:schemeClr val="tx1"/>
          </a:solidFill>
          <a:latin typeface="+mn-lt"/>
          <a:ea typeface="+mn-ea"/>
          <a:cs typeface="+mn-cs"/>
        </a:defRPr>
      </a:lvl1pPr>
      <a:lvl2pPr marL="342932" algn="l" defTabSz="685864" rtl="0" eaLnBrk="1" latinLnBrk="0" hangingPunct="1">
        <a:defRPr sz="1400" kern="1200">
          <a:solidFill>
            <a:schemeClr val="tx1"/>
          </a:solidFill>
          <a:latin typeface="+mn-lt"/>
          <a:ea typeface="+mn-ea"/>
          <a:cs typeface="+mn-cs"/>
        </a:defRPr>
      </a:lvl2pPr>
      <a:lvl3pPr marL="685864" algn="l" defTabSz="685864" rtl="0" eaLnBrk="1" latinLnBrk="0" hangingPunct="1">
        <a:defRPr sz="1400" kern="1200">
          <a:solidFill>
            <a:schemeClr val="tx1"/>
          </a:solidFill>
          <a:latin typeface="+mn-lt"/>
          <a:ea typeface="+mn-ea"/>
          <a:cs typeface="+mn-cs"/>
        </a:defRPr>
      </a:lvl3pPr>
      <a:lvl4pPr marL="1028796" algn="l" defTabSz="685864" rtl="0" eaLnBrk="1" latinLnBrk="0" hangingPunct="1">
        <a:defRPr sz="1400" kern="1200">
          <a:solidFill>
            <a:schemeClr val="tx1"/>
          </a:solidFill>
          <a:latin typeface="+mn-lt"/>
          <a:ea typeface="+mn-ea"/>
          <a:cs typeface="+mn-cs"/>
        </a:defRPr>
      </a:lvl4pPr>
      <a:lvl5pPr marL="1371728" algn="l" defTabSz="685864" rtl="0" eaLnBrk="1" latinLnBrk="0" hangingPunct="1">
        <a:defRPr sz="1400" kern="1200">
          <a:solidFill>
            <a:schemeClr val="tx1"/>
          </a:solidFill>
          <a:latin typeface="+mn-lt"/>
          <a:ea typeface="+mn-ea"/>
          <a:cs typeface="+mn-cs"/>
        </a:defRPr>
      </a:lvl5pPr>
      <a:lvl6pPr marL="1714660" algn="l" defTabSz="685864" rtl="0" eaLnBrk="1" latinLnBrk="0" hangingPunct="1">
        <a:defRPr sz="1400" kern="1200">
          <a:solidFill>
            <a:schemeClr val="tx1"/>
          </a:solidFill>
          <a:latin typeface="+mn-lt"/>
          <a:ea typeface="+mn-ea"/>
          <a:cs typeface="+mn-cs"/>
        </a:defRPr>
      </a:lvl6pPr>
      <a:lvl7pPr marL="2057592" algn="l" defTabSz="685864" rtl="0" eaLnBrk="1" latinLnBrk="0" hangingPunct="1">
        <a:defRPr sz="1400" kern="1200">
          <a:solidFill>
            <a:schemeClr val="tx1"/>
          </a:solidFill>
          <a:latin typeface="+mn-lt"/>
          <a:ea typeface="+mn-ea"/>
          <a:cs typeface="+mn-cs"/>
        </a:defRPr>
      </a:lvl7pPr>
      <a:lvl8pPr marL="2400524" algn="l" defTabSz="685864" rtl="0" eaLnBrk="1" latinLnBrk="0" hangingPunct="1">
        <a:defRPr sz="1400" kern="1200">
          <a:solidFill>
            <a:schemeClr val="tx1"/>
          </a:solidFill>
          <a:latin typeface="+mn-lt"/>
          <a:ea typeface="+mn-ea"/>
          <a:cs typeface="+mn-cs"/>
        </a:defRPr>
      </a:lvl8pPr>
      <a:lvl9pPr marL="2743456" algn="l" defTabSz="685864"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231318" cy="51435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5" name="Rectangle 4"/>
          <p:cNvSpPr/>
          <p:nvPr/>
        </p:nvSpPr>
        <p:spPr bwMode="auto">
          <a:xfrm>
            <a:off x="0" y="0"/>
            <a:ext cx="9144000" cy="108585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389435" y="171451"/>
            <a:ext cx="8363939" cy="4985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428751"/>
            <a:ext cx="8363937" cy="1226874"/>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09" r:id="rId1"/>
  </p:sldLayoutIdLst>
  <p:transition>
    <p:fade/>
  </p:transition>
  <p:timing>
    <p:tnLst>
      <p:par>
        <p:cTn id="1" dur="indefinite" restart="never" nodeType="tmRoot"/>
      </p:par>
    </p:tnLst>
  </p:timing>
  <p:txStyles>
    <p:titleStyle>
      <a:lvl1pPr algn="l" defTabSz="685835" rtl="0" eaLnBrk="1" latinLnBrk="0" hangingPunct="1">
        <a:lnSpc>
          <a:spcPct val="90000"/>
        </a:lnSpc>
        <a:spcBef>
          <a:spcPct val="0"/>
        </a:spcBef>
        <a:buNone/>
        <a:defRPr lang="en-US" sz="3600" b="0" kern="1200" cap="none" spc="-75"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685835"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1pPr>
      <a:lvl2pPr marL="288742" indent="-5954" algn="l" defTabSz="685835" rtl="0" eaLnBrk="1" latinLnBrk="0" hangingPunct="1">
        <a:lnSpc>
          <a:spcPct val="90000"/>
        </a:lnSpc>
        <a:spcBef>
          <a:spcPct val="20000"/>
        </a:spcBef>
        <a:buFont typeface="Arial" pitchFamily="34" charset="0"/>
        <a:buNone/>
        <a:defRPr sz="1500" b="0" kern="1200">
          <a:gradFill>
            <a:gsLst>
              <a:gs pos="0">
                <a:srgbClr val="595959"/>
              </a:gs>
              <a:gs pos="86000">
                <a:srgbClr val="595959"/>
              </a:gs>
            </a:gsLst>
            <a:lin ang="5400000" scaled="0"/>
          </a:gradFill>
          <a:latin typeface="Consolas" pitchFamily="49" charset="0"/>
          <a:ea typeface="+mn-ea"/>
          <a:cs typeface="Consolas" pitchFamily="49" charset="0"/>
        </a:defRPr>
      </a:lvl2pPr>
      <a:lvl3pPr marL="571530" indent="-5954" algn="l" defTabSz="685835" rtl="0" eaLnBrk="1" latinLnBrk="0" hangingPunct="1">
        <a:lnSpc>
          <a:spcPct val="90000"/>
        </a:lnSpc>
        <a:spcBef>
          <a:spcPct val="20000"/>
        </a:spcBef>
        <a:buFont typeface="Arial" pitchFamily="34" charset="0"/>
        <a:buNone/>
        <a:defRPr sz="1400" b="0" kern="1200">
          <a:gradFill>
            <a:gsLst>
              <a:gs pos="0">
                <a:srgbClr val="595959"/>
              </a:gs>
              <a:gs pos="86000">
                <a:srgbClr val="595959"/>
              </a:gs>
            </a:gsLst>
            <a:lin ang="5400000" scaled="0"/>
          </a:gradFill>
          <a:latin typeface="Consolas" pitchFamily="49" charset="0"/>
          <a:ea typeface="+mn-ea"/>
          <a:cs typeface="Consolas" pitchFamily="49" charset="0"/>
        </a:defRPr>
      </a:lvl3pPr>
      <a:lvl4pPr marL="820582" indent="5954" algn="l" defTabSz="685835" rtl="0" eaLnBrk="1" latinLnBrk="0" hangingPunct="1">
        <a:lnSpc>
          <a:spcPct val="90000"/>
        </a:lnSpc>
        <a:spcBef>
          <a:spcPct val="20000"/>
        </a:spcBef>
        <a:buFont typeface="Arial" pitchFamily="34" charset="0"/>
        <a:buNone/>
        <a:defRPr sz="14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069634" indent="0" algn="l" defTabSz="685835" rtl="0" eaLnBrk="1" latinLnBrk="0" hangingPunct="1">
        <a:lnSpc>
          <a:spcPct val="90000"/>
        </a:lnSpc>
        <a:spcBef>
          <a:spcPct val="20000"/>
        </a:spcBef>
        <a:buFont typeface="Arial" pitchFamily="34" charset="0"/>
        <a:buNone/>
        <a:defRPr sz="1400" b="0" kern="1200">
          <a:gradFill>
            <a:gsLst>
              <a:gs pos="0">
                <a:srgbClr val="595959"/>
              </a:gs>
              <a:gs pos="86000">
                <a:srgbClr val="595959"/>
              </a:gs>
            </a:gsLst>
            <a:lin ang="5400000" scaled="0"/>
          </a:gradFill>
          <a:latin typeface="Consolas" pitchFamily="49" charset="0"/>
          <a:ea typeface="+mn-ea"/>
          <a:cs typeface="Consolas" pitchFamily="49" charset="0"/>
        </a:defRPr>
      </a:lvl5pPr>
      <a:lvl6pPr marL="1886048"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965"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883"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801"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35" rtl="0" eaLnBrk="1" latinLnBrk="0" hangingPunct="1">
        <a:defRPr sz="1400" kern="1200">
          <a:solidFill>
            <a:schemeClr val="tx1"/>
          </a:solidFill>
          <a:latin typeface="+mn-lt"/>
          <a:ea typeface="+mn-ea"/>
          <a:cs typeface="+mn-cs"/>
        </a:defRPr>
      </a:lvl1pPr>
      <a:lvl2pPr marL="342918" algn="l" defTabSz="685835" rtl="0" eaLnBrk="1" latinLnBrk="0" hangingPunct="1">
        <a:defRPr sz="1400" kern="1200">
          <a:solidFill>
            <a:schemeClr val="tx1"/>
          </a:solidFill>
          <a:latin typeface="+mn-lt"/>
          <a:ea typeface="+mn-ea"/>
          <a:cs typeface="+mn-cs"/>
        </a:defRPr>
      </a:lvl2pPr>
      <a:lvl3pPr marL="685835" algn="l" defTabSz="685835" rtl="0" eaLnBrk="1" latinLnBrk="0" hangingPunct="1">
        <a:defRPr sz="1400" kern="1200">
          <a:solidFill>
            <a:schemeClr val="tx1"/>
          </a:solidFill>
          <a:latin typeface="+mn-lt"/>
          <a:ea typeface="+mn-ea"/>
          <a:cs typeface="+mn-cs"/>
        </a:defRPr>
      </a:lvl3pPr>
      <a:lvl4pPr marL="1028753" algn="l" defTabSz="685835" rtl="0" eaLnBrk="1" latinLnBrk="0" hangingPunct="1">
        <a:defRPr sz="1400" kern="1200">
          <a:solidFill>
            <a:schemeClr val="tx1"/>
          </a:solidFill>
          <a:latin typeface="+mn-lt"/>
          <a:ea typeface="+mn-ea"/>
          <a:cs typeface="+mn-cs"/>
        </a:defRPr>
      </a:lvl4pPr>
      <a:lvl5pPr marL="1371671" algn="l" defTabSz="685835" rtl="0" eaLnBrk="1" latinLnBrk="0" hangingPunct="1">
        <a:defRPr sz="1400" kern="1200">
          <a:solidFill>
            <a:schemeClr val="tx1"/>
          </a:solidFill>
          <a:latin typeface="+mn-lt"/>
          <a:ea typeface="+mn-ea"/>
          <a:cs typeface="+mn-cs"/>
        </a:defRPr>
      </a:lvl5pPr>
      <a:lvl6pPr marL="1714588" algn="l" defTabSz="685835" rtl="0" eaLnBrk="1" latinLnBrk="0" hangingPunct="1">
        <a:defRPr sz="1400" kern="1200">
          <a:solidFill>
            <a:schemeClr val="tx1"/>
          </a:solidFill>
          <a:latin typeface="+mn-lt"/>
          <a:ea typeface="+mn-ea"/>
          <a:cs typeface="+mn-cs"/>
        </a:defRPr>
      </a:lvl6pPr>
      <a:lvl7pPr marL="2057506" algn="l" defTabSz="685835" rtl="0" eaLnBrk="1" latinLnBrk="0" hangingPunct="1">
        <a:defRPr sz="1400" kern="1200">
          <a:solidFill>
            <a:schemeClr val="tx1"/>
          </a:solidFill>
          <a:latin typeface="+mn-lt"/>
          <a:ea typeface="+mn-ea"/>
          <a:cs typeface="+mn-cs"/>
        </a:defRPr>
      </a:lvl7pPr>
      <a:lvl8pPr marL="2400424" algn="l" defTabSz="685835" rtl="0" eaLnBrk="1" latinLnBrk="0" hangingPunct="1">
        <a:defRPr sz="1400" kern="1200">
          <a:solidFill>
            <a:schemeClr val="tx1"/>
          </a:solidFill>
          <a:latin typeface="+mn-lt"/>
          <a:ea typeface="+mn-ea"/>
          <a:cs typeface="+mn-cs"/>
        </a:defRPr>
      </a:lvl8pPr>
      <a:lvl9pPr marL="2743341" algn="l" defTabSz="685835" rtl="0" eaLnBrk="1" latinLnBrk="0" hangingPunct="1">
        <a:defRPr sz="1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0"/>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085850"/>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0991819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 id="2147483730" r:id="rId18"/>
  </p:sldLayoutIdLst>
  <p:transition>
    <p:fade/>
  </p:transition>
  <p:timing>
    <p:tnLst>
      <p:par>
        <p:cTn id="1" dur="indefinite" restart="never" nodeType="tmRoot"/>
      </p:par>
    </p:tnLst>
  </p:timing>
  <p:txStyles>
    <p:titleStyle>
      <a:lvl1pPr algn="l" defTabSz="685864" rtl="0" eaLnBrk="1" latinLnBrk="0" hangingPunct="1">
        <a:lnSpc>
          <a:spcPct val="90000"/>
        </a:lnSpc>
        <a:spcBef>
          <a:spcPct val="0"/>
        </a:spcBef>
        <a:buNone/>
        <a:defRPr lang="en-US" sz="410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5327" indent="-345327" algn="l" defTabSz="685864"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833" indent="-296506" algn="l" defTabSz="685864"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4292" indent="-302459" algn="l" defTabSz="685864"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3883" indent="-259591" algn="l" defTabSz="685864"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6329" indent="-252446" algn="l" defTabSz="685864"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6126"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58"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990"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22"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64" rtl="0" eaLnBrk="1" latinLnBrk="0" hangingPunct="1">
        <a:defRPr sz="1400" kern="1200">
          <a:solidFill>
            <a:schemeClr val="tx1"/>
          </a:solidFill>
          <a:latin typeface="+mn-lt"/>
          <a:ea typeface="+mn-ea"/>
          <a:cs typeface="+mn-cs"/>
        </a:defRPr>
      </a:lvl1pPr>
      <a:lvl2pPr marL="342932" algn="l" defTabSz="685864" rtl="0" eaLnBrk="1" latinLnBrk="0" hangingPunct="1">
        <a:defRPr sz="1400" kern="1200">
          <a:solidFill>
            <a:schemeClr val="tx1"/>
          </a:solidFill>
          <a:latin typeface="+mn-lt"/>
          <a:ea typeface="+mn-ea"/>
          <a:cs typeface="+mn-cs"/>
        </a:defRPr>
      </a:lvl2pPr>
      <a:lvl3pPr marL="685864" algn="l" defTabSz="685864" rtl="0" eaLnBrk="1" latinLnBrk="0" hangingPunct="1">
        <a:defRPr sz="1400" kern="1200">
          <a:solidFill>
            <a:schemeClr val="tx1"/>
          </a:solidFill>
          <a:latin typeface="+mn-lt"/>
          <a:ea typeface="+mn-ea"/>
          <a:cs typeface="+mn-cs"/>
        </a:defRPr>
      </a:lvl3pPr>
      <a:lvl4pPr marL="1028796" algn="l" defTabSz="685864" rtl="0" eaLnBrk="1" latinLnBrk="0" hangingPunct="1">
        <a:defRPr sz="1400" kern="1200">
          <a:solidFill>
            <a:schemeClr val="tx1"/>
          </a:solidFill>
          <a:latin typeface="+mn-lt"/>
          <a:ea typeface="+mn-ea"/>
          <a:cs typeface="+mn-cs"/>
        </a:defRPr>
      </a:lvl4pPr>
      <a:lvl5pPr marL="1371728" algn="l" defTabSz="685864" rtl="0" eaLnBrk="1" latinLnBrk="0" hangingPunct="1">
        <a:defRPr sz="1400" kern="1200">
          <a:solidFill>
            <a:schemeClr val="tx1"/>
          </a:solidFill>
          <a:latin typeface="+mn-lt"/>
          <a:ea typeface="+mn-ea"/>
          <a:cs typeface="+mn-cs"/>
        </a:defRPr>
      </a:lvl5pPr>
      <a:lvl6pPr marL="1714660" algn="l" defTabSz="685864" rtl="0" eaLnBrk="1" latinLnBrk="0" hangingPunct="1">
        <a:defRPr sz="1400" kern="1200">
          <a:solidFill>
            <a:schemeClr val="tx1"/>
          </a:solidFill>
          <a:latin typeface="+mn-lt"/>
          <a:ea typeface="+mn-ea"/>
          <a:cs typeface="+mn-cs"/>
        </a:defRPr>
      </a:lvl6pPr>
      <a:lvl7pPr marL="2057592" algn="l" defTabSz="685864" rtl="0" eaLnBrk="1" latinLnBrk="0" hangingPunct="1">
        <a:defRPr sz="1400" kern="1200">
          <a:solidFill>
            <a:schemeClr val="tx1"/>
          </a:solidFill>
          <a:latin typeface="+mn-lt"/>
          <a:ea typeface="+mn-ea"/>
          <a:cs typeface="+mn-cs"/>
        </a:defRPr>
      </a:lvl7pPr>
      <a:lvl8pPr marL="2400524" algn="l" defTabSz="685864" rtl="0" eaLnBrk="1" latinLnBrk="0" hangingPunct="1">
        <a:defRPr sz="1400" kern="1200">
          <a:solidFill>
            <a:schemeClr val="tx1"/>
          </a:solidFill>
          <a:latin typeface="+mn-lt"/>
          <a:ea typeface="+mn-ea"/>
          <a:cs typeface="+mn-cs"/>
        </a:defRPr>
      </a:lvl8pPr>
      <a:lvl9pPr marL="2743456" algn="l" defTabSz="685864"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30.png"/><Relationship Id="rId5" Type="http://schemas.openxmlformats.org/officeDocument/2006/relationships/image" Target="../media/image29.png"/><Relationship Id="rId10" Type="http://schemas.microsoft.com/office/2007/relationships/hdphoto" Target="../media/hdphoto8.wdp"/><Relationship Id="rId4" Type="http://schemas.openxmlformats.org/officeDocument/2006/relationships/image" Target="../media/image28.png"/><Relationship Id="rId9" Type="http://schemas.openxmlformats.org/officeDocument/2006/relationships/image" Target="../media/image33.png"/></Relationships>
</file>

<file path=ppt/slides/_rels/slide14.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10" Type="http://schemas.openxmlformats.org/officeDocument/2006/relationships/notesSlide" Target="../notesSlides/notesSlide11.xml"/><Relationship Id="rId4" Type="http://schemas.openxmlformats.org/officeDocument/2006/relationships/tags" Target="../tags/tag4.xml"/><Relationship Id="rId9"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png"/><Relationship Id="rId1" Type="http://schemas.openxmlformats.org/officeDocument/2006/relationships/slideLayout" Target="../slideLayouts/slideLayout6.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3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microsoft.com/office/2007/relationships/hdphoto" Target="../media/hdphoto7.wdp"/><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4000" dirty="0" smtClean="0"/>
              <a:t>Windows Azure</a:t>
            </a:r>
            <a:br>
              <a:rPr lang="en-US" sz="4000" dirty="0" smtClean="0"/>
            </a:br>
            <a:r>
              <a:rPr lang="en-US" sz="4000" dirty="0" smtClean="0"/>
              <a:t>Infrastructure as a Service</a:t>
            </a:r>
            <a:br>
              <a:rPr lang="en-US" sz="4000" dirty="0" smtClean="0"/>
            </a:br>
            <a:endParaRPr lang="en-US" sz="4000" dirty="0"/>
          </a:p>
        </p:txBody>
      </p:sp>
      <p:sp>
        <p:nvSpPr>
          <p:cNvPr id="5" name="Subtitle 4"/>
          <p:cNvSpPr>
            <a:spLocks noGrp="1"/>
          </p:cNvSpPr>
          <p:nvPr>
            <p:ph type="body" sz="quarter" idx="11"/>
          </p:nvPr>
        </p:nvSpPr>
        <p:spPr/>
        <p:txBody>
          <a:bodyPr>
            <a:normAutofit/>
          </a:bodyPr>
          <a:lstStyle/>
          <a:p>
            <a:r>
              <a:rPr lang="en-US" dirty="0"/>
              <a:t>Speaker</a:t>
            </a:r>
          </a:p>
          <a:p>
            <a:r>
              <a:rPr lang="en-US" dirty="0"/>
              <a:t>Title</a:t>
            </a:r>
          </a:p>
          <a:p>
            <a:r>
              <a:rPr lang="en-US" dirty="0"/>
              <a:t>Microsoft Corporation</a:t>
            </a:r>
          </a:p>
          <a:p>
            <a:endParaRPr lang="en-US" dirty="0" smtClean="0"/>
          </a:p>
        </p:txBody>
      </p:sp>
    </p:spTree>
    <p:extLst>
      <p:ext uri="{BB962C8B-B14F-4D97-AF65-F5344CB8AC3E}">
        <p14:creationId xmlns:p14="http://schemas.microsoft.com/office/powerpoint/2010/main" val="377238294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Persistent Disks and Highly Durable</a:t>
            </a:r>
          </a:p>
        </p:txBody>
      </p:sp>
      <p:sp>
        <p:nvSpPr>
          <p:cNvPr id="5" name="Rectangle 4"/>
          <p:cNvSpPr/>
          <p:nvPr/>
        </p:nvSpPr>
        <p:spPr bwMode="auto">
          <a:xfrm>
            <a:off x="5271716" y="2274075"/>
            <a:ext cx="3491285" cy="2431277"/>
          </a:xfrm>
          <a:prstGeom prst="rect">
            <a:avLst/>
          </a:prstGeom>
          <a:solidFill>
            <a:schemeClr val="accent4"/>
          </a:solidFill>
          <a:ln w="9525" cap="flat" cmpd="sng" algn="ctr">
            <a:noFill/>
            <a:prstDash val="solid"/>
            <a:headEnd type="none" w="med" len="med"/>
            <a:tailEnd type="none" w="med" len="med"/>
          </a:ln>
          <a:effectLst/>
        </p:spPr>
        <p:txBody>
          <a:bodyPr vert="horz" wrap="square" lIns="91432" tIns="91432" rIns="91432" bIns="91432" numCol="1" rtlCol="0" anchor="t" anchorCtr="0" compatLnSpc="1">
            <a:prstTxWarp prst="textNoShape">
              <a:avLst/>
            </a:prstTxWarp>
          </a:bodyPr>
          <a:lstStyle/>
          <a:p>
            <a:pPr>
              <a:lnSpc>
                <a:spcPct val="90000"/>
              </a:lnSpc>
              <a:buSzPct val="90000"/>
              <a:defRPr/>
            </a:pPr>
            <a:r>
              <a:rPr lang="en-US" sz="22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Windows Azure Storage</a:t>
            </a:r>
          </a:p>
        </p:txBody>
      </p:sp>
      <p:sp>
        <p:nvSpPr>
          <p:cNvPr id="6" name="Rectangle 5"/>
          <p:cNvSpPr/>
          <p:nvPr/>
        </p:nvSpPr>
        <p:spPr bwMode="auto">
          <a:xfrm>
            <a:off x="381001" y="819152"/>
            <a:ext cx="2815424" cy="1831989"/>
          </a:xfrm>
          <a:prstGeom prst="rect">
            <a:avLst/>
          </a:prstGeom>
          <a:solidFill>
            <a:schemeClr val="accent2"/>
          </a:solidFill>
          <a:ln w="9525" cap="flat" cmpd="sng" algn="ctr">
            <a:noFill/>
            <a:prstDash val="solid"/>
            <a:headEnd type="none" w="med" len="med"/>
            <a:tailEnd type="none" w="med" len="med"/>
          </a:ln>
          <a:effectLst/>
        </p:spPr>
        <p:txBody>
          <a:bodyPr vert="horz" wrap="square" lIns="91432" tIns="91432" rIns="91432" bIns="91432" numCol="1" rtlCol="0" anchor="t" anchorCtr="0" compatLnSpc="1">
            <a:prstTxWarp prst="textNoShape">
              <a:avLst/>
            </a:prstTxWarp>
          </a:bodyPr>
          <a:lstStyle/>
          <a:p>
            <a:pPr>
              <a:lnSpc>
                <a:spcPct val="90000"/>
              </a:lnSpc>
              <a:buSzPct val="90000"/>
              <a:defRPr/>
            </a:pPr>
            <a:r>
              <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Windows Azure Storage </a:t>
            </a:r>
            <a:r>
              <a:rPr lang="en-US"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(Disaster Recovery)</a:t>
            </a:r>
          </a:p>
        </p:txBody>
      </p:sp>
      <p:sp>
        <p:nvSpPr>
          <p:cNvPr id="8" name="Freeform 79"/>
          <p:cNvSpPr>
            <a:spLocks noEditPoints="1"/>
          </p:cNvSpPr>
          <p:nvPr/>
        </p:nvSpPr>
        <p:spPr bwMode="black">
          <a:xfrm>
            <a:off x="5977700" y="2863514"/>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9" name="Freeform 79"/>
          <p:cNvSpPr>
            <a:spLocks noEditPoints="1"/>
          </p:cNvSpPr>
          <p:nvPr/>
        </p:nvSpPr>
        <p:spPr bwMode="black">
          <a:xfrm>
            <a:off x="5977700" y="3795143"/>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0" name="Freeform 79"/>
          <p:cNvSpPr>
            <a:spLocks noEditPoints="1"/>
          </p:cNvSpPr>
          <p:nvPr/>
        </p:nvSpPr>
        <p:spPr bwMode="black">
          <a:xfrm>
            <a:off x="6762228" y="2863514"/>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1" name="Freeform 79"/>
          <p:cNvSpPr>
            <a:spLocks noEditPoints="1"/>
          </p:cNvSpPr>
          <p:nvPr/>
        </p:nvSpPr>
        <p:spPr bwMode="black">
          <a:xfrm>
            <a:off x="6762228" y="3795143"/>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2" name="Freeform 79"/>
          <p:cNvSpPr>
            <a:spLocks noEditPoints="1"/>
          </p:cNvSpPr>
          <p:nvPr/>
        </p:nvSpPr>
        <p:spPr bwMode="black">
          <a:xfrm>
            <a:off x="7546757" y="2863514"/>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3" name="Freeform 79"/>
          <p:cNvSpPr>
            <a:spLocks noEditPoints="1"/>
          </p:cNvSpPr>
          <p:nvPr/>
        </p:nvSpPr>
        <p:spPr bwMode="black">
          <a:xfrm>
            <a:off x="7546757" y="3795143"/>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6" name="Freeform 79"/>
          <p:cNvSpPr>
            <a:spLocks noEditPoints="1"/>
          </p:cNvSpPr>
          <p:nvPr/>
        </p:nvSpPr>
        <p:spPr bwMode="black">
          <a:xfrm>
            <a:off x="1216040" y="158698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7" name="Freeform 79"/>
          <p:cNvSpPr>
            <a:spLocks noEditPoints="1"/>
          </p:cNvSpPr>
          <p:nvPr/>
        </p:nvSpPr>
        <p:spPr bwMode="black">
          <a:xfrm>
            <a:off x="1216040" y="2100151"/>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8" name="Freeform 79"/>
          <p:cNvSpPr>
            <a:spLocks noEditPoints="1"/>
          </p:cNvSpPr>
          <p:nvPr/>
        </p:nvSpPr>
        <p:spPr bwMode="black">
          <a:xfrm>
            <a:off x="1648180" y="158698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9" name="Freeform 79"/>
          <p:cNvSpPr>
            <a:spLocks noEditPoints="1"/>
          </p:cNvSpPr>
          <p:nvPr/>
        </p:nvSpPr>
        <p:spPr bwMode="black">
          <a:xfrm>
            <a:off x="1648180" y="2100151"/>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20" name="Freeform 79"/>
          <p:cNvSpPr>
            <a:spLocks noEditPoints="1"/>
          </p:cNvSpPr>
          <p:nvPr/>
        </p:nvSpPr>
        <p:spPr bwMode="black">
          <a:xfrm>
            <a:off x="2080321" y="158698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21" name="Freeform 79"/>
          <p:cNvSpPr>
            <a:spLocks noEditPoints="1"/>
          </p:cNvSpPr>
          <p:nvPr/>
        </p:nvSpPr>
        <p:spPr bwMode="black">
          <a:xfrm>
            <a:off x="2080321" y="2100151"/>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7" name="Rectangle 6"/>
          <p:cNvSpPr/>
          <p:nvPr/>
        </p:nvSpPr>
        <p:spPr bwMode="auto">
          <a:xfrm>
            <a:off x="381000" y="2863513"/>
            <a:ext cx="1309900" cy="1831989"/>
          </a:xfrm>
          <a:prstGeom prst="rect">
            <a:avLst/>
          </a:prstGeom>
          <a:solidFill>
            <a:schemeClr val="accent2"/>
          </a:solidFill>
          <a:ln w="9525" cap="flat" cmpd="sng" algn="ctr">
            <a:noFill/>
            <a:prstDash val="solid"/>
            <a:headEnd type="none" w="med" len="med"/>
            <a:tailEnd type="none" w="med" len="med"/>
          </a:ln>
          <a:effectLst/>
        </p:spPr>
        <p:txBody>
          <a:bodyPr vert="horz" wrap="square" lIns="91432" tIns="91432" rIns="91432" bIns="91432" numCol="1" rtlCol="0" anchor="t" anchorCtr="0" compatLnSpc="1">
            <a:prstTxWarp prst="textNoShape">
              <a:avLst/>
            </a:prstTxWarp>
          </a:bodyPr>
          <a:lstStyle/>
          <a:p>
            <a:pPr>
              <a:lnSpc>
                <a:spcPct val="90000"/>
              </a:lnSpc>
              <a:buSzPct val="90000"/>
              <a:defRPr/>
            </a:pPr>
            <a:endPar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p:txBody>
      </p:sp>
      <p:sp>
        <p:nvSpPr>
          <p:cNvPr id="22" name="Freeform 128"/>
          <p:cNvSpPr>
            <a:spLocks noChangeAspect="1"/>
          </p:cNvSpPr>
          <p:nvPr/>
        </p:nvSpPr>
        <p:spPr bwMode="black">
          <a:xfrm>
            <a:off x="469866" y="3785295"/>
            <a:ext cx="1132168" cy="625426"/>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32" tIns="45716" rIns="91432" bIns="45716" numCol="1" anchor="t" anchorCtr="0" compatLnSpc="1">
            <a:prstTxWarp prst="textNoShape">
              <a:avLst/>
            </a:prstTxWarp>
          </a:bodyPr>
          <a:lstStyle/>
          <a:p>
            <a:endParaRPr lang="en-US">
              <a:solidFill>
                <a:srgbClr val="292929"/>
              </a:solidFill>
            </a:endParaRPr>
          </a:p>
        </p:txBody>
      </p:sp>
      <p:pic>
        <p:nvPicPr>
          <p:cNvPr id="717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3515" r="73175"/>
          <a:stretch/>
        </p:blipFill>
        <p:spPr bwMode="auto">
          <a:xfrm>
            <a:off x="934376" y="3965804"/>
            <a:ext cx="203148" cy="335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6" name="Straight Connector 25"/>
          <p:cNvCxnSpPr/>
          <p:nvPr/>
        </p:nvCxnSpPr>
        <p:spPr>
          <a:xfrm>
            <a:off x="6232829" y="3553321"/>
            <a:ext cx="784529" cy="241823"/>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232828" y="3553320"/>
            <a:ext cx="0" cy="236036"/>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361385" y="1776965"/>
            <a:ext cx="3616314" cy="1431450"/>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1929245" y="1776966"/>
            <a:ext cx="151077" cy="1"/>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220853" y="1966948"/>
            <a:ext cx="0" cy="133202"/>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7" idx="3"/>
          </p:cNvCxnSpPr>
          <p:nvPr/>
        </p:nvCxnSpPr>
        <p:spPr>
          <a:xfrm flipV="1">
            <a:off x="1690902" y="3198568"/>
            <a:ext cx="4286799" cy="580940"/>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3" name="Multiply 2"/>
          <p:cNvSpPr/>
          <p:nvPr/>
        </p:nvSpPr>
        <p:spPr bwMode="auto">
          <a:xfrm>
            <a:off x="347375" y="3426684"/>
            <a:ext cx="1359901" cy="1359901"/>
          </a:xfrm>
          <a:prstGeom prst="mathMultiply">
            <a:avLst/>
          </a:prstGeom>
          <a:solidFill>
            <a:schemeClr val="bg1"/>
          </a:solid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4" rIns="91428" bIns="45714" numCol="1" rtlCol="0" anchor="ctr" anchorCtr="0" compatLnSpc="1">
            <a:prstTxWarp prst="textNoShape">
              <a:avLst/>
            </a:prstTxWarp>
          </a:bodyPr>
          <a:lstStyle/>
          <a:p>
            <a:pPr algn="ctr" defTabSz="914023"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4" name="Rectangle 23"/>
          <p:cNvSpPr/>
          <p:nvPr/>
        </p:nvSpPr>
        <p:spPr>
          <a:xfrm>
            <a:off x="384588" y="2907409"/>
            <a:ext cx="1108252" cy="653239"/>
          </a:xfrm>
          <a:prstGeom prst="rect">
            <a:avLst/>
          </a:prstGeom>
        </p:spPr>
        <p:txBody>
          <a:bodyPr wrap="none" lIns="91432" tIns="45716" rIns="91432" bIns="45716">
            <a:spAutoFit/>
          </a:bodyPr>
          <a:lstStyle/>
          <a:p>
            <a:pPr>
              <a:lnSpc>
                <a:spcPct val="90000"/>
              </a:lnSpc>
              <a:buSzPct val="90000"/>
              <a:defRPr/>
            </a:pPr>
            <a:r>
              <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Virtual </a:t>
            </a:r>
            <a:br>
              <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br>
            <a:r>
              <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Machine</a:t>
            </a:r>
          </a:p>
        </p:txBody>
      </p:sp>
      <p:grpSp>
        <p:nvGrpSpPr>
          <p:cNvPr id="33" name="Group 32"/>
          <p:cNvGrpSpPr/>
          <p:nvPr/>
        </p:nvGrpSpPr>
        <p:grpSpPr>
          <a:xfrm>
            <a:off x="1886524" y="2863513"/>
            <a:ext cx="1309900" cy="1831989"/>
            <a:chOff x="381000" y="2873361"/>
            <a:chExt cx="1309900" cy="1831989"/>
          </a:xfrm>
        </p:grpSpPr>
        <p:sp>
          <p:nvSpPr>
            <p:cNvPr id="35" name="Rectangle 34"/>
            <p:cNvSpPr/>
            <p:nvPr/>
          </p:nvSpPr>
          <p:spPr bwMode="auto">
            <a:xfrm>
              <a:off x="381000" y="2873361"/>
              <a:ext cx="1309900" cy="1831989"/>
            </a:xfrm>
            <a:prstGeom prst="rect">
              <a:avLst/>
            </a:prstGeom>
            <a:solidFill>
              <a:schemeClr val="accent2"/>
            </a:solidFill>
            <a:ln w="9525" cap="flat" cmpd="sng" algn="ctr">
              <a:noFill/>
              <a:prstDash val="solid"/>
              <a:headEnd type="none" w="med" len="med"/>
              <a:tailEnd type="none" w="med" len="med"/>
            </a:ln>
            <a:effectLst/>
          </p:spPr>
          <p:txBody>
            <a:bodyPr vert="horz" wrap="square" lIns="91440" tIns="91440" rIns="91440" bIns="91440" numCol="1" rtlCol="0" anchor="t" anchorCtr="0" compatLnSpc="1">
              <a:prstTxWarp prst="textNoShape">
                <a:avLst/>
              </a:prstTxWarp>
            </a:bodyPr>
            <a:lstStyle/>
            <a:p>
              <a:pPr>
                <a:lnSpc>
                  <a:spcPct val="90000"/>
                </a:lnSpc>
                <a:buSzPct val="90000"/>
                <a:defRPr/>
              </a:pPr>
              <a:r>
                <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Virtual Machine</a:t>
              </a:r>
            </a:p>
          </p:txBody>
        </p:sp>
        <p:sp>
          <p:nvSpPr>
            <p:cNvPr id="37" name="Freeform 128"/>
            <p:cNvSpPr>
              <a:spLocks noChangeAspect="1"/>
            </p:cNvSpPr>
            <p:nvPr/>
          </p:nvSpPr>
          <p:spPr bwMode="black">
            <a:xfrm>
              <a:off x="469866" y="3795142"/>
              <a:ext cx="1132168" cy="625426"/>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pic>
          <p:nvPicPr>
            <p:cNvPr id="3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3515" r="73175"/>
            <a:stretch/>
          </p:blipFill>
          <p:spPr bwMode="auto">
            <a:xfrm>
              <a:off x="934376" y="3975652"/>
              <a:ext cx="203148" cy="335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40" name="Straight Connector 39"/>
          <p:cNvCxnSpPr>
            <a:stCxn id="35" idx="3"/>
          </p:cNvCxnSpPr>
          <p:nvPr/>
        </p:nvCxnSpPr>
        <p:spPr>
          <a:xfrm flipV="1">
            <a:off x="3196426" y="3230572"/>
            <a:ext cx="2781275" cy="548936"/>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97753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mph" presetSubtype="0" fill="hold" grpId="0" nodeType="afterEffect">
                                  <p:stCondLst>
                                    <p:cond delay="0"/>
                                  </p:stCondLst>
                                  <p:childTnLst>
                                    <p:animClr clrSpc="rgb" dir="cw">
                                      <p:cBhvr override="childStyle">
                                        <p:cTn id="6" dur="2000" fill="hold"/>
                                        <p:tgtEl>
                                          <p:spTgt spid="7"/>
                                        </p:tgtEl>
                                        <p:attrNameLst>
                                          <p:attrName>style.color</p:attrName>
                                        </p:attrNameLst>
                                      </p:cBhvr>
                                      <p:to>
                                        <a:srgbClr val="FF0000"/>
                                      </p:to>
                                    </p:animClr>
                                    <p:animClr clrSpc="rgb" dir="cw">
                                      <p:cBhvr>
                                        <p:cTn id="7" dur="2000" fill="hold"/>
                                        <p:tgtEl>
                                          <p:spTgt spid="7"/>
                                        </p:tgtEl>
                                        <p:attrNameLst>
                                          <p:attrName>fillcolor</p:attrName>
                                        </p:attrNameLst>
                                      </p:cBhvr>
                                      <p:to>
                                        <a:srgbClr val="FF0000"/>
                                      </p:to>
                                    </p:animClr>
                                    <p:set>
                                      <p:cBhvr>
                                        <p:cTn id="8" dur="2000" fill="hold"/>
                                        <p:tgtEl>
                                          <p:spTgt spid="7"/>
                                        </p:tgtEl>
                                        <p:attrNameLst>
                                          <p:attrName>fill.type</p:attrName>
                                        </p:attrNameLst>
                                      </p:cBhvr>
                                      <p:to>
                                        <p:strVal val="solid"/>
                                      </p:to>
                                    </p:set>
                                    <p:set>
                                      <p:cBhvr>
                                        <p:cTn id="9" dur="2000" fill="hold"/>
                                        <p:tgtEl>
                                          <p:spTgt spid="7"/>
                                        </p:tgtEl>
                                        <p:attrNameLst>
                                          <p:attrName>fill.on</p:attrName>
                                        </p:attrNameLst>
                                      </p:cBhvr>
                                      <p:to>
                                        <p:strVal val="true"/>
                                      </p:to>
                                    </p:set>
                                  </p:childTnLst>
                                </p:cTn>
                              </p:par>
                              <p:par>
                                <p:cTn id="10" presetID="10" presetClass="exit" presetSubtype="0" fill="hold" nodeType="withEffect">
                                  <p:stCondLst>
                                    <p:cond delay="0"/>
                                  </p:stCondLst>
                                  <p:childTnLst>
                                    <p:animEffect transition="out" filter="fade">
                                      <p:cBhvr>
                                        <p:cTn id="11" dur="500"/>
                                        <p:tgtEl>
                                          <p:spTgt spid="7170"/>
                                        </p:tgtEl>
                                      </p:cBhvr>
                                    </p:animEffect>
                                    <p:set>
                                      <p:cBhvr>
                                        <p:cTn id="12" dur="1" fill="hold">
                                          <p:stCondLst>
                                            <p:cond delay="499"/>
                                          </p:stCondLst>
                                        </p:cTn>
                                        <p:tgtEl>
                                          <p:spTgt spid="717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par>
                                <p:cTn id="18" presetID="10" presetClass="exit" presetSubtype="0" fill="hold" grpId="0" nodeType="withEffect">
                                  <p:stCondLst>
                                    <p:cond delay="0"/>
                                  </p:stCondLst>
                                  <p:childTnLst>
                                    <p:animEffect transition="out" filter="fade">
                                      <p:cBhvr>
                                        <p:cTn id="19" dur="500"/>
                                        <p:tgtEl>
                                          <p:spTgt spid="22"/>
                                        </p:tgtEl>
                                      </p:cBhvr>
                                    </p:animEffect>
                                    <p:set>
                                      <p:cBhvr>
                                        <p:cTn id="20" dur="1" fill="hold">
                                          <p:stCondLst>
                                            <p:cond delay="499"/>
                                          </p:stCondLst>
                                        </p:cTn>
                                        <p:tgtEl>
                                          <p:spTgt spid="22"/>
                                        </p:tgtEl>
                                        <p:attrNameLst>
                                          <p:attrName>style.visibility</p:attrName>
                                        </p:attrNameLst>
                                      </p:cBhvr>
                                      <p:to>
                                        <p:strVal val="hidden"/>
                                      </p:to>
                                    </p:set>
                                  </p:childTnLst>
                                </p:cTn>
                              </p:par>
                              <p:par>
                                <p:cTn id="21" presetID="10" presetClass="exit" presetSubtype="0" fill="hold" grpId="0" nodeType="withEffect">
                                  <p:stCondLst>
                                    <p:cond delay="0"/>
                                  </p:stCondLst>
                                  <p:childTnLst>
                                    <p:animEffect transition="out" filter="fade">
                                      <p:cBhvr>
                                        <p:cTn id="22" dur="500"/>
                                        <p:tgtEl>
                                          <p:spTgt spid="3"/>
                                        </p:tgtEl>
                                      </p:cBhvr>
                                    </p:animEffect>
                                    <p:set>
                                      <p:cBhvr>
                                        <p:cTn id="23" dur="1" fill="hold">
                                          <p:stCondLst>
                                            <p:cond delay="499"/>
                                          </p:stCondLst>
                                        </p:cTn>
                                        <p:tgtEl>
                                          <p:spTgt spid="3"/>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42"/>
                                        </p:tgtEl>
                                      </p:cBhvr>
                                    </p:animEffect>
                                    <p:set>
                                      <p:cBhvr>
                                        <p:cTn id="26" dur="1" fill="hold">
                                          <p:stCondLst>
                                            <p:cond delay="499"/>
                                          </p:stCondLst>
                                        </p:cTn>
                                        <p:tgtEl>
                                          <p:spTgt spid="42"/>
                                        </p:tgtEl>
                                        <p:attrNameLst>
                                          <p:attrName>style.visibility</p:attrName>
                                        </p:attrNameLst>
                                      </p:cBhvr>
                                      <p:to>
                                        <p:strVal val="hidden"/>
                                      </p:to>
                                    </p:set>
                                  </p:childTnLst>
                                </p:cTn>
                              </p:par>
                            </p:childTnLst>
                          </p:cTn>
                        </p:par>
                        <p:par>
                          <p:cTn id="27" fill="hold">
                            <p:stCondLst>
                              <p:cond delay="500"/>
                            </p:stCondLst>
                            <p:childTnLst>
                              <p:par>
                                <p:cTn id="28" presetID="10" presetClass="entr" presetSubtype="0" fill="hold" nodeType="after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fade">
                                      <p:cBhvr>
                                        <p:cTn id="30" dur="500"/>
                                        <p:tgtEl>
                                          <p:spTgt spid="33"/>
                                        </p:tgtEl>
                                      </p:cBhvr>
                                    </p:animEffect>
                                  </p:childTnLst>
                                </p:cTn>
                              </p:par>
                              <p:par>
                                <p:cTn id="31" presetID="10" presetClass="entr" presetSubtype="0" fill="hold" nodeType="withEffect">
                                  <p:stCondLst>
                                    <p:cond delay="0"/>
                                  </p:stCondLst>
                                  <p:childTnLst>
                                    <p:set>
                                      <p:cBhvr>
                                        <p:cTn id="32" dur="1" fill="hold">
                                          <p:stCondLst>
                                            <p:cond delay="0"/>
                                          </p:stCondLst>
                                        </p:cTn>
                                        <p:tgtEl>
                                          <p:spTgt spid="40"/>
                                        </p:tgtEl>
                                        <p:attrNameLst>
                                          <p:attrName>style.visibility</p:attrName>
                                        </p:attrNameLst>
                                      </p:cBhvr>
                                      <p:to>
                                        <p:strVal val="visible"/>
                                      </p:to>
                                    </p:set>
                                    <p:animEffect transition="in" filter="fade">
                                      <p:cBhvr>
                                        <p:cTn id="3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22" grpId="0" animBg="1"/>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657959" y="750015"/>
            <a:ext cx="5773119" cy="180720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a:xfrm>
            <a:off x="433952" y="61993"/>
            <a:ext cx="8363938" cy="567848"/>
          </a:xfrm>
        </p:spPr>
        <p:txBody>
          <a:bodyPr/>
          <a:lstStyle/>
          <a:p>
            <a:r>
              <a:rPr lang="en-US" dirty="0" smtClean="0"/>
              <a:t>Disks and Images</a:t>
            </a:r>
            <a:endParaRPr lang="en-US" dirty="0"/>
          </a:p>
        </p:txBody>
      </p:sp>
      <p:grpSp>
        <p:nvGrpSpPr>
          <p:cNvPr id="6" name="Group 5"/>
          <p:cNvGrpSpPr/>
          <p:nvPr/>
        </p:nvGrpSpPr>
        <p:grpSpPr>
          <a:xfrm>
            <a:off x="829782" y="750015"/>
            <a:ext cx="1758428" cy="1807205"/>
            <a:chOff x="829782" y="750015"/>
            <a:chExt cx="1758428" cy="1807205"/>
          </a:xfrm>
        </p:grpSpPr>
        <p:sp>
          <p:nvSpPr>
            <p:cNvPr id="27" name="Rectangle 26"/>
            <p:cNvSpPr/>
            <p:nvPr/>
          </p:nvSpPr>
          <p:spPr bwMode="auto">
            <a:xfrm>
              <a:off x="829782" y="750015"/>
              <a:ext cx="1758428" cy="1807205"/>
            </a:xfrm>
            <a:prstGeom prst="rect">
              <a:avLst/>
            </a:prstGeom>
            <a:solidFill>
              <a:schemeClr val="accent2"/>
            </a:solidFill>
            <a:ln w="9525" cap="flat" cmpd="sng" algn="ctr">
              <a:noFill/>
              <a:prstDash val="solid"/>
              <a:headEnd type="none" w="med" len="med"/>
              <a:tailEnd type="none" w="med" len="med"/>
            </a:ln>
            <a:effectLst/>
          </p:spPr>
          <p:txBody>
            <a:bodyPr vert="horz" wrap="square" lIns="91432" tIns="91432" rIns="91432" bIns="91432" numCol="1" rtlCol="0" anchor="t" anchorCtr="0" compatLnSpc="1">
              <a:prstTxWarp prst="textNoShape">
                <a:avLst/>
              </a:prstTxWarp>
            </a:bodyPr>
            <a:lstStyle/>
            <a:p>
              <a:pPr lvl="0">
                <a:lnSpc>
                  <a:spcPct val="90000"/>
                </a:lnSpc>
                <a:buSzPct val="90000"/>
                <a:defRPr/>
              </a:pPr>
              <a:r>
                <a:rPr lang="en-US" b="1" u="sng"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OS Images</a:t>
              </a:r>
            </a:p>
            <a:p>
              <a:pPr marL="285750" lvl="0" indent="-285750">
                <a:lnSpc>
                  <a:spcPct val="90000"/>
                </a:lnSpc>
                <a:buSzPct val="90000"/>
                <a:buFont typeface="Arial" pitchFamily="34" charset="0"/>
                <a:buChar char="•"/>
                <a:defRPr/>
              </a:pPr>
              <a:endParaRPr lang="en-US" sz="1000" b="1"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a:p>
              <a:pPr marL="285750" lvl="0" indent="-285750">
                <a:lnSpc>
                  <a:spcPct val="90000"/>
                </a:lnSpc>
                <a:buSzPct val="90000"/>
                <a:buFont typeface="Arial" pitchFamily="34" charset="0"/>
                <a:buChar char="•"/>
                <a:defRPr/>
              </a:pPr>
              <a:r>
                <a:rPr lang="en-US" sz="1600" b="1"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Microsoft</a:t>
              </a:r>
            </a:p>
            <a:p>
              <a:pPr marL="285750" lvl="0" indent="-285750">
                <a:lnSpc>
                  <a:spcPct val="90000"/>
                </a:lnSpc>
                <a:buSzPct val="90000"/>
                <a:buFont typeface="Arial" pitchFamily="34" charset="0"/>
                <a:buChar char="•"/>
                <a:defRPr/>
              </a:pPr>
              <a:r>
                <a:rPr lang="en-US" sz="1600" b="1"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Partner </a:t>
              </a:r>
            </a:p>
            <a:p>
              <a:pPr marL="285750" lvl="0" indent="-285750">
                <a:lnSpc>
                  <a:spcPct val="90000"/>
                </a:lnSpc>
                <a:buSzPct val="90000"/>
                <a:buFont typeface="Arial" pitchFamily="34" charset="0"/>
                <a:buChar char="•"/>
                <a:defRPr/>
              </a:pPr>
              <a:r>
                <a:rPr lang="en-US" sz="1600" b="1"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User</a:t>
              </a:r>
              <a:endParaRPr lang="en-US" sz="16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p:txBody>
        </p:sp>
        <p:sp>
          <p:nvSpPr>
            <p:cNvPr id="28" name="Freeform 79"/>
            <p:cNvSpPr>
              <a:spLocks noEditPoints="1"/>
            </p:cNvSpPr>
            <p:nvPr/>
          </p:nvSpPr>
          <p:spPr bwMode="black">
            <a:xfrm>
              <a:off x="95507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sp>
          <p:nvSpPr>
            <p:cNvPr id="30" name="Freeform 79"/>
            <p:cNvSpPr>
              <a:spLocks noEditPoints="1"/>
            </p:cNvSpPr>
            <p:nvPr/>
          </p:nvSpPr>
          <p:spPr bwMode="black">
            <a:xfrm>
              <a:off x="138721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sp>
          <p:nvSpPr>
            <p:cNvPr id="32" name="Freeform 79"/>
            <p:cNvSpPr>
              <a:spLocks noEditPoints="1"/>
            </p:cNvSpPr>
            <p:nvPr/>
          </p:nvSpPr>
          <p:spPr bwMode="black">
            <a:xfrm>
              <a:off x="1801433" y="209465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sp>
          <p:nvSpPr>
            <p:cNvPr id="38" name="Freeform 79"/>
            <p:cNvSpPr>
              <a:spLocks noEditPoints="1"/>
            </p:cNvSpPr>
            <p:nvPr/>
          </p:nvSpPr>
          <p:spPr bwMode="black">
            <a:xfrm>
              <a:off x="220901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grpSp>
      <p:grpSp>
        <p:nvGrpSpPr>
          <p:cNvPr id="7" name="Group 6"/>
          <p:cNvGrpSpPr/>
          <p:nvPr/>
        </p:nvGrpSpPr>
        <p:grpSpPr>
          <a:xfrm>
            <a:off x="829782" y="2852960"/>
            <a:ext cx="1764827" cy="1796531"/>
            <a:chOff x="3055099" y="760689"/>
            <a:chExt cx="1764827" cy="1796531"/>
          </a:xfrm>
        </p:grpSpPr>
        <p:sp>
          <p:nvSpPr>
            <p:cNvPr id="39" name="Rectangle 38"/>
            <p:cNvSpPr/>
            <p:nvPr/>
          </p:nvSpPr>
          <p:spPr bwMode="auto">
            <a:xfrm>
              <a:off x="3055099" y="760689"/>
              <a:ext cx="1764827" cy="1796531"/>
            </a:xfrm>
            <a:prstGeom prst="rect">
              <a:avLst/>
            </a:prstGeom>
            <a:solidFill>
              <a:schemeClr val="accent2"/>
            </a:solidFill>
            <a:ln w="9525" cap="flat" cmpd="sng" algn="ctr">
              <a:noFill/>
              <a:prstDash val="solid"/>
              <a:headEnd type="none" w="med" len="med"/>
              <a:tailEnd type="none" w="med" len="med"/>
            </a:ln>
            <a:effectLst/>
          </p:spPr>
          <p:txBody>
            <a:bodyPr vert="horz" wrap="square" lIns="91432" tIns="91432" rIns="91432" bIns="91432" numCol="1" rtlCol="0" anchor="t" anchorCtr="0" compatLnSpc="1">
              <a:prstTxWarp prst="textNoShape">
                <a:avLst/>
              </a:prstTxWarp>
            </a:bodyPr>
            <a:lstStyle/>
            <a:p>
              <a:pPr lvl="0">
                <a:lnSpc>
                  <a:spcPct val="90000"/>
                </a:lnSpc>
                <a:buSzPct val="90000"/>
                <a:defRPr/>
              </a:pPr>
              <a:r>
                <a:rPr lang="en-US" b="1" u="sng"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Disks</a:t>
              </a:r>
            </a:p>
            <a:p>
              <a:pPr lvl="0">
                <a:lnSpc>
                  <a:spcPct val="90000"/>
                </a:lnSpc>
                <a:buSzPct val="90000"/>
                <a:defRPr/>
              </a:pPr>
              <a:endParaRPr lang="en-US" sz="1050" b="1" u="sng"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a:p>
              <a:pPr marL="285750" lvl="0" indent="-285750">
                <a:lnSpc>
                  <a:spcPct val="90000"/>
                </a:lnSpc>
                <a:buSzPct val="90000"/>
                <a:buFont typeface="Arial" pitchFamily="34" charset="0"/>
                <a:buChar char="•"/>
                <a:defRPr/>
              </a:pPr>
              <a:r>
                <a:rPr lang="en-US" sz="16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OS Disks </a:t>
              </a:r>
            </a:p>
            <a:p>
              <a:pPr marL="285750" lvl="0" indent="-285750">
                <a:lnSpc>
                  <a:spcPct val="90000"/>
                </a:lnSpc>
                <a:buSzPct val="90000"/>
                <a:buFont typeface="Arial" pitchFamily="34" charset="0"/>
                <a:buChar char="•"/>
                <a:defRPr/>
              </a:pPr>
              <a:r>
                <a:rPr lang="en-US" sz="1600" b="1"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Data </a:t>
              </a:r>
              <a:r>
                <a:rPr lang="en-US" sz="16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Disks</a:t>
              </a:r>
            </a:p>
          </p:txBody>
        </p:sp>
        <p:sp>
          <p:nvSpPr>
            <p:cNvPr id="21" name="Freeform 79"/>
            <p:cNvSpPr>
              <a:spLocks noEditPoints="1"/>
            </p:cNvSpPr>
            <p:nvPr/>
          </p:nvSpPr>
          <p:spPr bwMode="black">
            <a:xfrm>
              <a:off x="314550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sp>
          <p:nvSpPr>
            <p:cNvPr id="22" name="Freeform 79"/>
            <p:cNvSpPr>
              <a:spLocks noEditPoints="1"/>
            </p:cNvSpPr>
            <p:nvPr/>
          </p:nvSpPr>
          <p:spPr bwMode="black">
            <a:xfrm>
              <a:off x="357764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sp>
          <p:nvSpPr>
            <p:cNvPr id="23" name="Freeform 79"/>
            <p:cNvSpPr>
              <a:spLocks noEditPoints="1"/>
            </p:cNvSpPr>
            <p:nvPr/>
          </p:nvSpPr>
          <p:spPr bwMode="black">
            <a:xfrm>
              <a:off x="3991860"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sp>
          <p:nvSpPr>
            <p:cNvPr id="24" name="Freeform 79"/>
            <p:cNvSpPr>
              <a:spLocks noEditPoints="1"/>
            </p:cNvSpPr>
            <p:nvPr/>
          </p:nvSpPr>
          <p:spPr bwMode="black">
            <a:xfrm>
              <a:off x="439944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grpSp>
      <p:sp>
        <p:nvSpPr>
          <p:cNvPr id="8" name="TextBox 7"/>
          <p:cNvSpPr txBox="1"/>
          <p:nvPr/>
        </p:nvSpPr>
        <p:spPr>
          <a:xfrm>
            <a:off x="2765155" y="1081152"/>
            <a:ext cx="5571641" cy="1144929"/>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solidFill>
                  <a:schemeClr val="tx2"/>
                </a:solidFill>
              </a:rPr>
              <a:t>Base OS image for new Virtual Machines</a:t>
            </a:r>
          </a:p>
          <a:p>
            <a:pPr>
              <a:lnSpc>
                <a:spcPct val="90000"/>
              </a:lnSpc>
              <a:spcBef>
                <a:spcPct val="20000"/>
              </a:spcBef>
              <a:buSzPct val="80000"/>
            </a:pPr>
            <a:r>
              <a:rPr lang="en-US" sz="2400" dirty="0" smtClean="0">
                <a:solidFill>
                  <a:schemeClr val="tx2"/>
                </a:solidFill>
              </a:rPr>
              <a:t>Sys-Prepped/Generalized/Read Only </a:t>
            </a:r>
          </a:p>
          <a:p>
            <a:pPr>
              <a:lnSpc>
                <a:spcPct val="90000"/>
              </a:lnSpc>
              <a:spcBef>
                <a:spcPct val="20000"/>
              </a:spcBef>
              <a:buSzPct val="80000"/>
            </a:pPr>
            <a:r>
              <a:rPr lang="en-US" sz="2400" dirty="0" smtClean="0">
                <a:solidFill>
                  <a:schemeClr val="tx2"/>
                </a:solidFill>
              </a:rPr>
              <a:t>Created by uploading or by capture</a:t>
            </a:r>
            <a:endParaRPr lang="en-US" sz="2400" dirty="0">
              <a:solidFill>
                <a:schemeClr val="tx2"/>
              </a:solidFill>
            </a:endParaRPr>
          </a:p>
        </p:txBody>
      </p:sp>
      <p:sp>
        <p:nvSpPr>
          <p:cNvPr id="37" name="Rectangle 36"/>
          <p:cNvSpPr/>
          <p:nvPr/>
        </p:nvSpPr>
        <p:spPr bwMode="auto">
          <a:xfrm>
            <a:off x="2670875" y="2852960"/>
            <a:ext cx="5760203" cy="180720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6" name="TextBox 35"/>
          <p:cNvSpPr txBox="1"/>
          <p:nvPr/>
        </p:nvSpPr>
        <p:spPr>
          <a:xfrm>
            <a:off x="2859436" y="3178760"/>
            <a:ext cx="5091193" cy="1477328"/>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solidFill>
                  <a:schemeClr val="tx2"/>
                </a:solidFill>
              </a:rPr>
              <a:t>Writable Disks for Virtual Machines</a:t>
            </a:r>
          </a:p>
          <a:p>
            <a:pPr>
              <a:lnSpc>
                <a:spcPct val="90000"/>
              </a:lnSpc>
              <a:spcBef>
                <a:spcPct val="20000"/>
              </a:spcBef>
              <a:buSzPct val="80000"/>
            </a:pPr>
            <a:r>
              <a:rPr lang="en-US" sz="2400" dirty="0" smtClean="0">
                <a:solidFill>
                  <a:schemeClr val="tx2"/>
                </a:solidFill>
              </a:rPr>
              <a:t>Created during VM creation or during upload of existing VHDs. </a:t>
            </a:r>
          </a:p>
          <a:p>
            <a:pPr>
              <a:lnSpc>
                <a:spcPct val="90000"/>
              </a:lnSpc>
              <a:spcBef>
                <a:spcPct val="20000"/>
              </a:spcBef>
              <a:buSzPct val="80000"/>
            </a:pPr>
            <a:r>
              <a:rPr lang="en-US" sz="2400" dirty="0" smtClean="0">
                <a:solidFill>
                  <a:schemeClr val="tx2"/>
                </a:solidFill>
              </a:rPr>
              <a:t> </a:t>
            </a:r>
            <a:endParaRPr lang="en-US" sz="2400" dirty="0">
              <a:solidFill>
                <a:schemeClr val="tx2"/>
              </a:solidFill>
            </a:endParaRPr>
          </a:p>
        </p:txBody>
      </p:sp>
    </p:spTree>
    <p:extLst>
      <p:ext uri="{BB962C8B-B14F-4D97-AF65-F5344CB8AC3E}">
        <p14:creationId xmlns:p14="http://schemas.microsoft.com/office/powerpoint/2010/main" val="2418987233"/>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Demo</a:t>
            </a:r>
            <a:endParaRPr lang="en-US" dirty="0"/>
          </a:p>
        </p:txBody>
      </p:sp>
      <p:sp>
        <p:nvSpPr>
          <p:cNvPr id="5" name="Subtitle 4"/>
          <p:cNvSpPr>
            <a:spLocks noGrp="1"/>
          </p:cNvSpPr>
          <p:nvPr>
            <p:ph type="subTitle" idx="1"/>
          </p:nvPr>
        </p:nvSpPr>
        <p:spPr/>
        <p:txBody>
          <a:bodyPr/>
          <a:lstStyle/>
          <a:p>
            <a:endParaRPr lang="en-US"/>
          </a:p>
        </p:txBody>
      </p:sp>
      <p:sp>
        <p:nvSpPr>
          <p:cNvPr id="6" name="Text Placeholder 5"/>
          <p:cNvSpPr>
            <a:spLocks noGrp="1"/>
          </p:cNvSpPr>
          <p:nvPr>
            <p:ph type="body" sz="quarter" idx="10"/>
          </p:nvPr>
        </p:nvSpPr>
        <p:spPr/>
        <p:txBody>
          <a:bodyPr/>
          <a:lstStyle/>
          <a:p>
            <a:r>
              <a:rPr lang="en-US" dirty="0"/>
              <a:t>Getting Started with VMs</a:t>
            </a:r>
          </a:p>
        </p:txBody>
      </p:sp>
    </p:spTree>
    <p:extLst>
      <p:ext uri="{BB962C8B-B14F-4D97-AF65-F5344CB8AC3E}">
        <p14:creationId xmlns:p14="http://schemas.microsoft.com/office/powerpoint/2010/main" val="107584989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467436"/>
          </a:xfrm>
        </p:spPr>
        <p:txBody>
          <a:bodyPr/>
          <a:lstStyle/>
          <a:p>
            <a:r>
              <a:rPr lang="en-US" sz="3400" dirty="0"/>
              <a:t>Cross-premise </a:t>
            </a:r>
            <a:r>
              <a:rPr lang="en-US" sz="3400" dirty="0">
                <a:solidFill>
                  <a:schemeClr val="accent2"/>
                </a:solidFill>
              </a:rPr>
              <a:t>Connectivity</a:t>
            </a:r>
          </a:p>
        </p:txBody>
      </p:sp>
      <p:sp>
        <p:nvSpPr>
          <p:cNvPr id="5" name="TextBox 4"/>
          <p:cNvSpPr txBox="1"/>
          <p:nvPr/>
        </p:nvSpPr>
        <p:spPr>
          <a:xfrm>
            <a:off x="6123192" y="4519138"/>
            <a:ext cx="2266006" cy="276999"/>
          </a:xfrm>
          <a:prstGeom prst="rect">
            <a:avLst/>
          </a:prstGeom>
          <a:noFill/>
        </p:spPr>
        <p:txBody>
          <a:bodyPr wrap="none" lIns="0" tIns="0" rIns="0" bIns="0" rtlCol="0">
            <a:spAutoFit/>
          </a:bodyPr>
          <a:lstStyle/>
          <a:p>
            <a:pPr algn="ctr"/>
            <a:r>
              <a:rPr lang="en-US" b="1" dirty="0" smtClean="0">
                <a:solidFill>
                  <a:srgbClr val="2D8FD1"/>
                </a:solidFill>
              </a:rPr>
              <a:t>IP-level connectivity </a:t>
            </a:r>
          </a:p>
        </p:txBody>
      </p:sp>
      <p:grpSp>
        <p:nvGrpSpPr>
          <p:cNvPr id="8" name="Group 7"/>
          <p:cNvGrpSpPr/>
          <p:nvPr/>
        </p:nvGrpSpPr>
        <p:grpSpPr>
          <a:xfrm>
            <a:off x="878635" y="888393"/>
            <a:ext cx="7618016" cy="3447155"/>
            <a:chOff x="1171208" y="1184524"/>
            <a:chExt cx="10154709" cy="4596206"/>
          </a:xfrm>
        </p:grpSpPr>
        <p:sp>
          <p:nvSpPr>
            <p:cNvPr id="63" name="Freeform 62"/>
            <p:cNvSpPr/>
            <p:nvPr/>
          </p:nvSpPr>
          <p:spPr>
            <a:xfrm rot="5400000">
              <a:off x="8500330" y="1685843"/>
              <a:ext cx="1868051" cy="2379388"/>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rgbClr val="FF9933"/>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613" tIns="38082" rIns="76162" bIns="38082" rtlCol="0" anchor="ctr"/>
            <a:lstStyle/>
            <a:p>
              <a:pPr marL="287642" indent="-287642" defTabSz="571298">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sp>
          <p:nvSpPr>
            <p:cNvPr id="56" name="Freeform 55"/>
            <p:cNvSpPr/>
            <p:nvPr/>
          </p:nvSpPr>
          <p:spPr>
            <a:xfrm rot="5400000">
              <a:off x="2055100" y="1685843"/>
              <a:ext cx="1938355" cy="2379388"/>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6">
                <a:lumMod val="40000"/>
                <a:lumOff val="60000"/>
              </a:schemeClr>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613" tIns="38082" rIns="76162" bIns="38082" rtlCol="0" anchor="ctr"/>
            <a:lstStyle/>
            <a:p>
              <a:pPr marL="287642" indent="-287642" defTabSz="571298">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grpSp>
          <p:nvGrpSpPr>
            <p:cNvPr id="4" name="Group 3"/>
            <p:cNvGrpSpPr/>
            <p:nvPr/>
          </p:nvGrpSpPr>
          <p:grpSpPr>
            <a:xfrm>
              <a:off x="1171208" y="1184524"/>
              <a:ext cx="10154709" cy="4596206"/>
              <a:chOff x="1171208" y="1184524"/>
              <a:chExt cx="10154709" cy="4596206"/>
            </a:xfrm>
          </p:grpSpPr>
          <p:sp>
            <p:nvSpPr>
              <p:cNvPr id="43" name="Freeform 42"/>
              <p:cNvSpPr/>
              <p:nvPr/>
            </p:nvSpPr>
            <p:spPr>
              <a:xfrm rot="5400000">
                <a:off x="8500331" y="3578061"/>
                <a:ext cx="1868051" cy="2379388"/>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rgbClr val="F18E3D"/>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613" tIns="38082" rIns="76162" bIns="38082" rtlCol="0" anchor="ctr"/>
              <a:lstStyle/>
              <a:p>
                <a:pPr marL="287642" indent="-287642" defTabSz="571298">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sp>
            <p:nvSpPr>
              <p:cNvPr id="45" name="Freeform 44"/>
              <p:cNvSpPr/>
              <p:nvPr/>
            </p:nvSpPr>
            <p:spPr>
              <a:xfrm rot="5400000">
                <a:off x="2081334" y="3571413"/>
                <a:ext cx="1881343" cy="2379388"/>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2"/>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613" tIns="38082" rIns="76162" bIns="38082" rtlCol="0" anchor="ctr"/>
              <a:lstStyle/>
              <a:p>
                <a:pPr marL="287642" indent="-287642" defTabSz="571298">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sp>
            <p:nvSpPr>
              <p:cNvPr id="50" name="Freeform 49"/>
              <p:cNvSpPr/>
              <p:nvPr/>
            </p:nvSpPr>
            <p:spPr>
              <a:xfrm>
                <a:off x="1171208" y="2012550"/>
                <a:ext cx="10154709" cy="866589"/>
              </a:xfrm>
              <a:custGeom>
                <a:avLst/>
                <a:gdLst>
                  <a:gd name="connsiteX0" fmla="*/ 0 w 9144000"/>
                  <a:gd name="connsiteY0" fmla="*/ 0 h 693000"/>
                  <a:gd name="connsiteX1" fmla="*/ 9144000 w 9144000"/>
                  <a:gd name="connsiteY1" fmla="*/ 0 h 693000"/>
                  <a:gd name="connsiteX2" fmla="*/ 9144000 w 9144000"/>
                  <a:gd name="connsiteY2" fmla="*/ 693000 h 693000"/>
                  <a:gd name="connsiteX3" fmla="*/ 0 w 9144000"/>
                  <a:gd name="connsiteY3" fmla="*/ 693000 h 693000"/>
                  <a:gd name="connsiteX4" fmla="*/ 0 w 9144000"/>
                  <a:gd name="connsiteY4" fmla="*/ 0 h 69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693000">
                    <a:moveTo>
                      <a:pt x="0" y="0"/>
                    </a:moveTo>
                    <a:lnTo>
                      <a:pt x="9144000" y="0"/>
                    </a:lnTo>
                    <a:lnTo>
                      <a:pt x="9144000" y="693000"/>
                    </a:lnTo>
                    <a:lnTo>
                      <a:pt x="0" y="693000"/>
                    </a:lnTo>
                    <a:lnTo>
                      <a:pt x="0" y="0"/>
                    </a:lnTo>
                    <a:close/>
                  </a:path>
                </a:pathLst>
              </a:custGeom>
              <a:noFill/>
              <a:ln w="12700" cap="flat" cmpd="thickThin" algn="ctr">
                <a:solidFill>
                  <a:schemeClr val="bg1"/>
                </a:solidFill>
                <a:prstDash val="solid"/>
              </a:ln>
              <a:effectLst/>
            </p:spPr>
            <p:txBody>
              <a:bodyPr lIns="0" tIns="243797" rIns="91420" bIns="45711" rtlCol="0" anchor="ctr"/>
              <a:lstStyle/>
              <a:p>
                <a:pPr marL="285697" lvl="1" defTabSz="571393"/>
                <a:endParaRPr lang="en-US" sz="1200" dirty="0">
                  <a:solidFill>
                    <a:srgbClr val="FFFFFF"/>
                  </a:solidFill>
                </a:endParaRPr>
              </a:p>
            </p:txBody>
          </p:sp>
          <p:pic>
            <p:nvPicPr>
              <p:cNvPr id="51" name="Picture 2"/>
              <p:cNvPicPr>
                <a:picLocks noChangeAspect="1" noChangeArrowheads="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7745" y="2219455"/>
                <a:ext cx="588528" cy="479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2"/>
              <p:cNvPicPr>
                <a:picLocks noChangeAspect="1" noChangeArrowheads="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140096" y="2219455"/>
                <a:ext cx="588528" cy="479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Rectangle 52"/>
              <p:cNvSpPr/>
              <p:nvPr/>
            </p:nvSpPr>
            <p:spPr>
              <a:xfrm>
                <a:off x="4605155" y="2219455"/>
                <a:ext cx="3372363" cy="525240"/>
              </a:xfrm>
              <a:prstGeom prst="rect">
                <a:avLst/>
              </a:prstGeom>
            </p:spPr>
            <p:txBody>
              <a:bodyPr wrap="square" lIns="121893" tIns="60948" rIns="121893" bIns="60948">
                <a:spAutoFit/>
              </a:bodyPr>
              <a:lstStyle/>
              <a:p>
                <a:pPr algn="ctr" defTabSz="571393" fontAlgn="base">
                  <a:lnSpc>
                    <a:spcPct val="80000"/>
                  </a:lnSpc>
                </a:pPr>
                <a:r>
                  <a:rPr lang="en-US" sz="1400" dirty="0">
                    <a:solidFill>
                      <a:srgbClr val="292929">
                        <a:lumMod val="50000"/>
                        <a:lumOff val="50000"/>
                      </a:srgbClr>
                    </a:solidFill>
                  </a:rPr>
                  <a:t>Data Synchronization</a:t>
                </a:r>
              </a:p>
              <a:p>
                <a:pPr algn="ctr" defTabSz="571393" fontAlgn="base">
                  <a:lnSpc>
                    <a:spcPct val="80000"/>
                  </a:lnSpc>
                </a:pPr>
                <a:r>
                  <a:rPr lang="en-US" sz="800" dirty="0">
                    <a:solidFill>
                      <a:srgbClr val="292929">
                        <a:lumMod val="50000"/>
                        <a:lumOff val="50000"/>
                      </a:srgbClr>
                    </a:solidFill>
                  </a:rPr>
                  <a:t>SQL Azure Data Sync</a:t>
                </a:r>
              </a:p>
            </p:txBody>
          </p:sp>
          <p:cxnSp>
            <p:nvCxnSpPr>
              <p:cNvPr id="54" name="Straight Connector 53"/>
              <p:cNvCxnSpPr/>
              <p:nvPr/>
            </p:nvCxnSpPr>
            <p:spPr>
              <a:xfrm>
                <a:off x="7084833" y="2443002"/>
                <a:ext cx="1418672" cy="0"/>
              </a:xfrm>
              <a:prstGeom prst="line">
                <a:avLst/>
              </a:prstGeom>
              <a:ln w="38100">
                <a:gradFill>
                  <a:gsLst>
                    <a:gs pos="0">
                      <a:srgbClr val="FF0000"/>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4008556" y="2443002"/>
                <a:ext cx="1483384" cy="0"/>
              </a:xfrm>
              <a:prstGeom prst="line">
                <a:avLst/>
              </a:prstGeom>
              <a:ln w="38100">
                <a:gradFill>
                  <a:gsLst>
                    <a:gs pos="0">
                      <a:srgbClr val="2D8FD1"/>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sp>
            <p:nvSpPr>
              <p:cNvPr id="57" name="Freeform 56"/>
              <p:cNvSpPr/>
              <p:nvPr/>
            </p:nvSpPr>
            <p:spPr>
              <a:xfrm>
                <a:off x="1171208" y="2953844"/>
                <a:ext cx="10154709" cy="866589"/>
              </a:xfrm>
              <a:custGeom>
                <a:avLst/>
                <a:gdLst>
                  <a:gd name="connsiteX0" fmla="*/ 0 w 9144000"/>
                  <a:gd name="connsiteY0" fmla="*/ 0 h 693000"/>
                  <a:gd name="connsiteX1" fmla="*/ 9144000 w 9144000"/>
                  <a:gd name="connsiteY1" fmla="*/ 0 h 693000"/>
                  <a:gd name="connsiteX2" fmla="*/ 9144000 w 9144000"/>
                  <a:gd name="connsiteY2" fmla="*/ 693000 h 693000"/>
                  <a:gd name="connsiteX3" fmla="*/ 0 w 9144000"/>
                  <a:gd name="connsiteY3" fmla="*/ 693000 h 693000"/>
                  <a:gd name="connsiteX4" fmla="*/ 0 w 9144000"/>
                  <a:gd name="connsiteY4" fmla="*/ 0 h 69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693000">
                    <a:moveTo>
                      <a:pt x="0" y="0"/>
                    </a:moveTo>
                    <a:lnTo>
                      <a:pt x="9144000" y="0"/>
                    </a:lnTo>
                    <a:lnTo>
                      <a:pt x="9144000" y="693000"/>
                    </a:lnTo>
                    <a:lnTo>
                      <a:pt x="0" y="693000"/>
                    </a:lnTo>
                    <a:lnTo>
                      <a:pt x="0" y="0"/>
                    </a:lnTo>
                    <a:close/>
                  </a:path>
                </a:pathLst>
              </a:custGeom>
              <a:noFill/>
              <a:ln w="12700" cap="flat" cmpd="thickThin" algn="ctr">
                <a:solidFill>
                  <a:schemeClr val="bg1"/>
                </a:solidFill>
                <a:prstDash val="solid"/>
              </a:ln>
              <a:effectLst/>
            </p:spPr>
            <p:txBody>
              <a:bodyPr lIns="0" tIns="243797" rIns="91420" bIns="45711" rtlCol="0" anchor="ctr"/>
              <a:lstStyle/>
              <a:p>
                <a:pPr marL="285697" lvl="1" defTabSz="571393"/>
                <a:endParaRPr lang="en-US" sz="1200" dirty="0">
                  <a:solidFill>
                    <a:srgbClr val="FFFFFF"/>
                  </a:solidFill>
                </a:endParaRPr>
              </a:p>
            </p:txBody>
          </p:sp>
          <p:pic>
            <p:nvPicPr>
              <p:cNvPr id="58" name="Picture 4"/>
              <p:cNvPicPr>
                <a:picLocks noChangeAspect="1" noChangeArrowheads="1"/>
              </p:cNvPicPr>
              <p:nvPr/>
            </p:nvPicPr>
            <p:blipFill>
              <a:blip r:embed="rId5" cstate="print">
                <a:lum bright="70000" contrast="-70000"/>
                <a:extLst>
                  <a:ext uri="{28A0092B-C50C-407E-A947-70E740481C1C}">
                    <a14:useLocalDpi xmlns:a14="http://schemas.microsoft.com/office/drawing/2010/main" val="0"/>
                  </a:ext>
                </a:extLst>
              </a:blip>
              <a:srcRect/>
              <a:stretch>
                <a:fillRect/>
              </a:stretch>
            </p:blipFill>
            <p:spPr bwMode="auto">
              <a:xfrm>
                <a:off x="2739078" y="3125523"/>
                <a:ext cx="56585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 name="Picture 4"/>
              <p:cNvPicPr>
                <a:picLocks noChangeAspect="1" noChangeArrowheads="1"/>
              </p:cNvPicPr>
              <p:nvPr/>
            </p:nvPicPr>
            <p:blipFill>
              <a:blip r:embed="rId5" cstate="print">
                <a:lum bright="70000" contrast="-70000"/>
                <a:extLst>
                  <a:ext uri="{28A0092B-C50C-407E-A947-70E740481C1C}">
                    <a14:useLocalDpi xmlns:a14="http://schemas.microsoft.com/office/drawing/2010/main" val="0"/>
                  </a:ext>
                </a:extLst>
              </a:blip>
              <a:srcRect/>
              <a:stretch>
                <a:fillRect/>
              </a:stretch>
            </p:blipFill>
            <p:spPr bwMode="auto">
              <a:xfrm>
                <a:off x="9151429" y="3125523"/>
                <a:ext cx="56585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Rectangle 59"/>
              <p:cNvSpPr/>
              <p:nvPr/>
            </p:nvSpPr>
            <p:spPr>
              <a:xfrm>
                <a:off x="4605155" y="3144336"/>
                <a:ext cx="3372363" cy="755047"/>
              </a:xfrm>
              <a:prstGeom prst="rect">
                <a:avLst/>
              </a:prstGeom>
            </p:spPr>
            <p:txBody>
              <a:bodyPr wrap="square" lIns="121893" tIns="60948" rIns="121893" bIns="60948">
                <a:spAutoFit/>
              </a:bodyPr>
              <a:lstStyle/>
              <a:p>
                <a:pPr algn="ctr" defTabSz="571393" fontAlgn="base">
                  <a:lnSpc>
                    <a:spcPct val="80000"/>
                  </a:lnSpc>
                </a:pPr>
                <a:r>
                  <a:rPr lang="en-US" sz="1400" dirty="0">
                    <a:solidFill>
                      <a:srgbClr val="292929">
                        <a:lumMod val="50000"/>
                        <a:lumOff val="50000"/>
                      </a:srgbClr>
                    </a:solidFill>
                  </a:rPr>
                  <a:t>Application-layer </a:t>
                </a:r>
              </a:p>
              <a:p>
                <a:pPr algn="ctr" defTabSz="571393" fontAlgn="base">
                  <a:lnSpc>
                    <a:spcPct val="80000"/>
                  </a:lnSpc>
                </a:pPr>
                <a:r>
                  <a:rPr lang="en-US" sz="1400" dirty="0">
                    <a:solidFill>
                      <a:srgbClr val="292929">
                        <a:lumMod val="50000"/>
                        <a:lumOff val="50000"/>
                      </a:srgbClr>
                    </a:solidFill>
                  </a:rPr>
                  <a:t>Connectivity &amp; Messaging </a:t>
                </a:r>
              </a:p>
              <a:p>
                <a:pPr algn="ctr" defTabSz="571393" fontAlgn="base">
                  <a:lnSpc>
                    <a:spcPct val="80000"/>
                  </a:lnSpc>
                </a:pPr>
                <a:r>
                  <a:rPr lang="en-US" sz="800" dirty="0">
                    <a:solidFill>
                      <a:srgbClr val="292929">
                        <a:lumMod val="50000"/>
                        <a:lumOff val="50000"/>
                      </a:srgbClr>
                    </a:solidFill>
                  </a:rPr>
                  <a:t>Service Bus</a:t>
                </a:r>
              </a:p>
            </p:txBody>
          </p:sp>
          <p:cxnSp>
            <p:nvCxnSpPr>
              <p:cNvPr id="61" name="Straight Connector 60"/>
              <p:cNvCxnSpPr/>
              <p:nvPr/>
            </p:nvCxnSpPr>
            <p:spPr>
              <a:xfrm>
                <a:off x="7084833" y="3399236"/>
                <a:ext cx="1418672" cy="0"/>
              </a:xfrm>
              <a:prstGeom prst="line">
                <a:avLst/>
              </a:prstGeom>
              <a:ln w="38100">
                <a:gradFill>
                  <a:gsLst>
                    <a:gs pos="0">
                      <a:srgbClr val="FF0000"/>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4008556" y="3399236"/>
                <a:ext cx="1483384" cy="0"/>
              </a:xfrm>
              <a:prstGeom prst="line">
                <a:avLst/>
              </a:prstGeom>
              <a:ln w="38100">
                <a:gradFill>
                  <a:gsLst>
                    <a:gs pos="0">
                      <a:srgbClr val="2D8FD1"/>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sp>
            <p:nvSpPr>
              <p:cNvPr id="69" name="Freeform 68"/>
              <p:cNvSpPr/>
              <p:nvPr/>
            </p:nvSpPr>
            <p:spPr>
              <a:xfrm>
                <a:off x="1171208" y="3903855"/>
                <a:ext cx="10154709" cy="866589"/>
              </a:xfrm>
              <a:custGeom>
                <a:avLst/>
                <a:gdLst>
                  <a:gd name="connsiteX0" fmla="*/ 0 w 9144000"/>
                  <a:gd name="connsiteY0" fmla="*/ 0 h 693000"/>
                  <a:gd name="connsiteX1" fmla="*/ 9144000 w 9144000"/>
                  <a:gd name="connsiteY1" fmla="*/ 0 h 693000"/>
                  <a:gd name="connsiteX2" fmla="*/ 9144000 w 9144000"/>
                  <a:gd name="connsiteY2" fmla="*/ 693000 h 693000"/>
                  <a:gd name="connsiteX3" fmla="*/ 0 w 9144000"/>
                  <a:gd name="connsiteY3" fmla="*/ 693000 h 693000"/>
                  <a:gd name="connsiteX4" fmla="*/ 0 w 9144000"/>
                  <a:gd name="connsiteY4" fmla="*/ 0 h 69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693000">
                    <a:moveTo>
                      <a:pt x="0" y="0"/>
                    </a:moveTo>
                    <a:lnTo>
                      <a:pt x="9144000" y="0"/>
                    </a:lnTo>
                    <a:lnTo>
                      <a:pt x="9144000" y="693000"/>
                    </a:lnTo>
                    <a:lnTo>
                      <a:pt x="0" y="693000"/>
                    </a:lnTo>
                    <a:lnTo>
                      <a:pt x="0" y="0"/>
                    </a:lnTo>
                    <a:close/>
                  </a:path>
                </a:pathLst>
              </a:custGeom>
              <a:noFill/>
              <a:ln w="12700" cap="flat" cmpd="thickThin" algn="ctr">
                <a:solidFill>
                  <a:schemeClr val="bg1"/>
                </a:solidFill>
                <a:prstDash val="solid"/>
              </a:ln>
              <a:effectLst/>
            </p:spPr>
            <p:txBody>
              <a:bodyPr lIns="0" tIns="243797" rIns="91420" bIns="45711" rtlCol="0" anchor="ctr"/>
              <a:lstStyle/>
              <a:p>
                <a:pPr marL="285697" lvl="1" defTabSz="571393"/>
                <a:endParaRPr lang="en-US" sz="1200" dirty="0">
                  <a:solidFill>
                    <a:srgbClr val="FFFFFF"/>
                  </a:solidFill>
                </a:endParaRPr>
              </a:p>
            </p:txBody>
          </p:sp>
          <p:sp>
            <p:nvSpPr>
              <p:cNvPr id="70" name="Rectangle 69"/>
              <p:cNvSpPr/>
              <p:nvPr/>
            </p:nvSpPr>
            <p:spPr>
              <a:xfrm>
                <a:off x="4605155" y="4089262"/>
                <a:ext cx="3372363" cy="755047"/>
              </a:xfrm>
              <a:prstGeom prst="rect">
                <a:avLst/>
              </a:prstGeom>
            </p:spPr>
            <p:txBody>
              <a:bodyPr wrap="square" lIns="121893" tIns="60948" rIns="121893" bIns="60948">
                <a:spAutoFit/>
              </a:bodyPr>
              <a:lstStyle/>
              <a:p>
                <a:pPr algn="ctr" defTabSz="571393" fontAlgn="base">
                  <a:lnSpc>
                    <a:spcPct val="80000"/>
                  </a:lnSpc>
                </a:pPr>
                <a:r>
                  <a:rPr lang="en-US" sz="1400" dirty="0">
                    <a:solidFill>
                      <a:srgbClr val="292929">
                        <a:lumMod val="50000"/>
                        <a:lumOff val="50000"/>
                      </a:srgbClr>
                    </a:solidFill>
                  </a:rPr>
                  <a:t>Secure Machine-to-Machine Network Connectivity</a:t>
                </a:r>
                <a:r>
                  <a:rPr lang="en-US" sz="700" dirty="0">
                    <a:solidFill>
                      <a:srgbClr val="292929">
                        <a:lumMod val="50000"/>
                        <a:lumOff val="50000"/>
                      </a:srgbClr>
                    </a:solidFill>
                  </a:rPr>
                  <a:t/>
                </a:r>
                <a:br>
                  <a:rPr lang="en-US" sz="700" dirty="0">
                    <a:solidFill>
                      <a:srgbClr val="292929">
                        <a:lumMod val="50000"/>
                        <a:lumOff val="50000"/>
                      </a:srgbClr>
                    </a:solidFill>
                  </a:rPr>
                </a:br>
                <a:r>
                  <a:rPr lang="en-US" sz="800" dirty="0">
                    <a:solidFill>
                      <a:srgbClr val="292929">
                        <a:lumMod val="50000"/>
                        <a:lumOff val="50000"/>
                      </a:srgbClr>
                    </a:solidFill>
                  </a:rPr>
                  <a:t>Windows Azure Connect</a:t>
                </a:r>
                <a:endParaRPr lang="en-US" sz="1600" dirty="0">
                  <a:solidFill>
                    <a:srgbClr val="292929">
                      <a:lumMod val="50000"/>
                      <a:lumOff val="50000"/>
                    </a:srgbClr>
                  </a:solidFill>
                </a:endParaRPr>
              </a:p>
            </p:txBody>
          </p:sp>
          <p:cxnSp>
            <p:nvCxnSpPr>
              <p:cNvPr id="71" name="Straight Connector 70"/>
              <p:cNvCxnSpPr/>
              <p:nvPr/>
            </p:nvCxnSpPr>
            <p:spPr>
              <a:xfrm>
                <a:off x="7084833" y="4364832"/>
                <a:ext cx="1418672" cy="0"/>
              </a:xfrm>
              <a:prstGeom prst="line">
                <a:avLst/>
              </a:prstGeom>
              <a:ln w="38100">
                <a:gradFill>
                  <a:gsLst>
                    <a:gs pos="0">
                      <a:srgbClr val="FF0000"/>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H="1">
                <a:off x="4008556" y="4364832"/>
                <a:ext cx="1483384" cy="0"/>
              </a:xfrm>
              <a:prstGeom prst="line">
                <a:avLst/>
              </a:prstGeom>
              <a:ln w="38100">
                <a:gradFill>
                  <a:gsLst>
                    <a:gs pos="0">
                      <a:srgbClr val="2D8FD1"/>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pic>
            <p:nvPicPr>
              <p:cNvPr id="66"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151429" y="4054007"/>
                <a:ext cx="624673" cy="566283"/>
              </a:xfrm>
              <a:prstGeom prst="rect">
                <a:avLst/>
              </a:prstGeom>
              <a:noFill/>
              <a:extLst>
                <a:ext uri="{909E8E84-426E-40DD-AFC4-6F175D3DCCD1}">
                  <a14:hiddenFill xmlns:a14="http://schemas.microsoft.com/office/drawing/2010/main">
                    <a:solidFill>
                      <a:srgbClr val="FFFFFF"/>
                    </a:solidFill>
                  </a14:hiddenFill>
                </a:ext>
              </a:extLst>
            </p:spPr>
          </p:pic>
          <p:sp>
            <p:nvSpPr>
              <p:cNvPr id="92" name="Freeform 91"/>
              <p:cNvSpPr/>
              <p:nvPr/>
            </p:nvSpPr>
            <p:spPr>
              <a:xfrm>
                <a:off x="1171208" y="4835189"/>
                <a:ext cx="10154709" cy="866590"/>
              </a:xfrm>
              <a:custGeom>
                <a:avLst/>
                <a:gdLst>
                  <a:gd name="connsiteX0" fmla="*/ 0 w 9144000"/>
                  <a:gd name="connsiteY0" fmla="*/ 0 h 693000"/>
                  <a:gd name="connsiteX1" fmla="*/ 9144000 w 9144000"/>
                  <a:gd name="connsiteY1" fmla="*/ 0 h 693000"/>
                  <a:gd name="connsiteX2" fmla="*/ 9144000 w 9144000"/>
                  <a:gd name="connsiteY2" fmla="*/ 693000 h 693000"/>
                  <a:gd name="connsiteX3" fmla="*/ 0 w 9144000"/>
                  <a:gd name="connsiteY3" fmla="*/ 693000 h 693000"/>
                  <a:gd name="connsiteX4" fmla="*/ 0 w 9144000"/>
                  <a:gd name="connsiteY4" fmla="*/ 0 h 69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693000">
                    <a:moveTo>
                      <a:pt x="0" y="0"/>
                    </a:moveTo>
                    <a:lnTo>
                      <a:pt x="9144000" y="0"/>
                    </a:lnTo>
                    <a:lnTo>
                      <a:pt x="9144000" y="693000"/>
                    </a:lnTo>
                    <a:lnTo>
                      <a:pt x="0" y="693000"/>
                    </a:lnTo>
                    <a:lnTo>
                      <a:pt x="0" y="0"/>
                    </a:lnTo>
                    <a:close/>
                  </a:path>
                </a:pathLst>
              </a:custGeom>
              <a:noFill/>
              <a:ln w="12700" cap="flat" cmpd="thickThin" algn="ctr">
                <a:solidFill>
                  <a:schemeClr val="bg1"/>
                </a:solidFill>
                <a:prstDash val="solid"/>
              </a:ln>
              <a:effectLst/>
            </p:spPr>
            <p:txBody>
              <a:bodyPr lIns="0" tIns="243797" rIns="91420" bIns="45711" rtlCol="0" anchor="ctr"/>
              <a:lstStyle/>
              <a:p>
                <a:pPr marL="285697" lvl="1" defTabSz="571393"/>
                <a:endParaRPr lang="en-US" sz="1200" dirty="0">
                  <a:solidFill>
                    <a:srgbClr val="FFFFFF"/>
                  </a:solidFill>
                </a:endParaRPr>
              </a:p>
            </p:txBody>
          </p:sp>
          <p:sp>
            <p:nvSpPr>
              <p:cNvPr id="93" name="Rectangle 92"/>
              <p:cNvSpPr/>
              <p:nvPr/>
            </p:nvSpPr>
            <p:spPr>
              <a:xfrm>
                <a:off x="4605155" y="5025683"/>
                <a:ext cx="3372363" cy="755047"/>
              </a:xfrm>
              <a:prstGeom prst="rect">
                <a:avLst/>
              </a:prstGeom>
            </p:spPr>
            <p:txBody>
              <a:bodyPr wrap="square" lIns="121893" tIns="60948" rIns="121893" bIns="60948">
                <a:spAutoFit/>
              </a:bodyPr>
              <a:lstStyle/>
              <a:p>
                <a:pPr algn="ctr" defTabSz="571393" fontAlgn="base">
                  <a:lnSpc>
                    <a:spcPct val="80000"/>
                  </a:lnSpc>
                </a:pPr>
                <a:r>
                  <a:rPr lang="en-US" sz="1400" dirty="0">
                    <a:solidFill>
                      <a:srgbClr val="292929">
                        <a:lumMod val="50000"/>
                        <a:lumOff val="50000"/>
                      </a:srgbClr>
                    </a:solidFill>
                  </a:rPr>
                  <a:t>Secure Site-to-Site </a:t>
                </a:r>
              </a:p>
              <a:p>
                <a:pPr algn="ctr" defTabSz="571393" fontAlgn="base">
                  <a:lnSpc>
                    <a:spcPct val="80000"/>
                  </a:lnSpc>
                </a:pPr>
                <a:r>
                  <a:rPr lang="en-US" sz="1400" dirty="0">
                    <a:solidFill>
                      <a:srgbClr val="292929">
                        <a:lumMod val="50000"/>
                        <a:lumOff val="50000"/>
                      </a:srgbClr>
                    </a:solidFill>
                  </a:rPr>
                  <a:t>Network Connectivity</a:t>
                </a:r>
              </a:p>
              <a:p>
                <a:pPr algn="ctr" defTabSz="571393" fontAlgn="base">
                  <a:lnSpc>
                    <a:spcPct val="80000"/>
                  </a:lnSpc>
                </a:pPr>
                <a:r>
                  <a:rPr lang="en-US" sz="800" dirty="0">
                    <a:solidFill>
                      <a:srgbClr val="292929">
                        <a:lumMod val="50000"/>
                        <a:lumOff val="50000"/>
                      </a:srgbClr>
                    </a:solidFill>
                  </a:rPr>
                  <a:t>Windows Azure Virtual Network</a:t>
                </a:r>
              </a:p>
            </p:txBody>
          </p:sp>
          <p:cxnSp>
            <p:nvCxnSpPr>
              <p:cNvPr id="94" name="Straight Connector 93"/>
              <p:cNvCxnSpPr/>
              <p:nvPr/>
            </p:nvCxnSpPr>
            <p:spPr>
              <a:xfrm>
                <a:off x="7101596" y="5317334"/>
                <a:ext cx="1418672" cy="0"/>
              </a:xfrm>
              <a:prstGeom prst="line">
                <a:avLst/>
              </a:prstGeom>
              <a:ln w="38100">
                <a:gradFill>
                  <a:gsLst>
                    <a:gs pos="0">
                      <a:srgbClr val="FF0000"/>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H="1">
                <a:off x="4025319" y="5317334"/>
                <a:ext cx="1483384" cy="0"/>
              </a:xfrm>
              <a:prstGeom prst="line">
                <a:avLst/>
              </a:prstGeom>
              <a:ln w="38100">
                <a:gradFill>
                  <a:gsLst>
                    <a:gs pos="0">
                      <a:schemeClr val="accent6"/>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nvGrpSpPr>
              <p:cNvPr id="75" name="Group 74"/>
              <p:cNvGrpSpPr/>
              <p:nvPr/>
            </p:nvGrpSpPr>
            <p:grpSpPr>
              <a:xfrm>
                <a:off x="8906807" y="4968438"/>
                <a:ext cx="1055105" cy="600089"/>
                <a:chOff x="2601582" y="2848856"/>
                <a:chExt cx="1266456" cy="720107"/>
              </a:xfrm>
            </p:grpSpPr>
            <p:grpSp>
              <p:nvGrpSpPr>
                <p:cNvPr id="85" name="Group 84"/>
                <p:cNvGrpSpPr/>
                <p:nvPr/>
              </p:nvGrpSpPr>
              <p:grpSpPr>
                <a:xfrm>
                  <a:off x="2601582" y="2848856"/>
                  <a:ext cx="1266456" cy="720107"/>
                  <a:chOff x="2601582" y="2848856"/>
                  <a:chExt cx="1266456" cy="720107"/>
                </a:xfrm>
              </p:grpSpPr>
              <p:pic>
                <p:nvPicPr>
                  <p:cNvPr id="88"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01582" y="2848856"/>
                    <a:ext cx="749803" cy="679540"/>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54815" y="2862378"/>
                    <a:ext cx="749803" cy="679540"/>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2457" y="2875901"/>
                    <a:ext cx="749803" cy="679540"/>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18235" y="2889423"/>
                    <a:ext cx="749803" cy="679540"/>
                  </a:xfrm>
                  <a:prstGeom prst="rect">
                    <a:avLst/>
                  </a:prstGeom>
                  <a:noFill/>
                  <a:extLst>
                    <a:ext uri="{909E8E84-426E-40DD-AFC4-6F175D3DCCD1}">
                      <a14:hiddenFill xmlns:a14="http://schemas.microsoft.com/office/drawing/2010/main">
                        <a:solidFill>
                          <a:srgbClr val="FFFFFF"/>
                        </a:solidFill>
                      </a14:hiddenFill>
                    </a:ext>
                  </a:extLst>
                </p:spPr>
              </p:pic>
            </p:grpSp>
            <p:pic>
              <p:nvPicPr>
                <p:cNvPr id="86" name="Picture 85"/>
                <p:cNvPicPr>
                  <a:picLocks noChangeAspect="1"/>
                </p:cNvPicPr>
                <p:nvPr/>
              </p:nvPicPr>
              <p:blipFill>
                <a:blip r:embed="rId7"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256597" y="3021921"/>
                  <a:ext cx="409773" cy="460461"/>
                </a:xfrm>
                <a:prstGeom prst="rect">
                  <a:avLst/>
                </a:prstGeom>
              </p:spPr>
            </p:pic>
            <p:pic>
              <p:nvPicPr>
                <p:cNvPr id="87" name="Picture 86" descr="app icon.png"/>
                <p:cNvPicPr>
                  <a:picLocks noChangeAspect="1"/>
                </p:cNvPicPr>
                <p:nvPr/>
              </p:nvPicPr>
              <p:blipFill>
                <a:blip r:embed="rId8" cstate="print">
                  <a:duotone>
                    <a:schemeClr val="bg2">
                      <a:shade val="45000"/>
                      <a:satMod val="135000"/>
                    </a:schemeClr>
                    <a:prstClr val="white"/>
                  </a:duotone>
                </a:blip>
                <a:stretch>
                  <a:fillRect/>
                </a:stretch>
              </p:blipFill>
              <p:spPr>
                <a:xfrm>
                  <a:off x="2894012" y="3127461"/>
                  <a:ext cx="253762" cy="301539"/>
                </a:xfrm>
                <a:prstGeom prst="rect">
                  <a:avLst/>
                </a:prstGeom>
              </p:spPr>
            </p:pic>
          </p:grpSp>
          <p:sp>
            <p:nvSpPr>
              <p:cNvPr id="7" name="Rectangle 6"/>
              <p:cNvSpPr/>
              <p:nvPr/>
            </p:nvSpPr>
            <p:spPr bwMode="auto">
              <a:xfrm>
                <a:off x="1949963" y="1186132"/>
                <a:ext cx="2194560" cy="612648"/>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r>
                  <a:rPr lang="en-US" sz="1500" dirty="0">
                    <a:gradFill>
                      <a:gsLst>
                        <a:gs pos="0">
                          <a:srgbClr val="FFFFFF"/>
                        </a:gs>
                        <a:gs pos="100000">
                          <a:srgbClr val="FFFFFF"/>
                        </a:gs>
                      </a:gsLst>
                      <a:lin ang="5400000" scaled="0"/>
                    </a:gradFill>
                  </a:rPr>
                  <a:t>CLOUD</a:t>
                </a:r>
              </a:p>
            </p:txBody>
          </p:sp>
          <p:sp>
            <p:nvSpPr>
              <p:cNvPr id="96" name="Rectangle 95"/>
              <p:cNvSpPr/>
              <p:nvPr/>
            </p:nvSpPr>
            <p:spPr bwMode="auto">
              <a:xfrm>
                <a:off x="8337080" y="1184524"/>
                <a:ext cx="2194560" cy="612648"/>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r>
                  <a:rPr lang="en-US" sz="1500" dirty="0">
                    <a:solidFill>
                      <a:srgbClr val="FFFFFF">
                        <a:alpha val="99000"/>
                      </a:srgbClr>
                    </a:solidFill>
                  </a:rPr>
                  <a:t>ENTERPRISE</a:t>
                </a:r>
                <a:endParaRPr lang="en-US" sz="1500" dirty="0">
                  <a:gradFill>
                    <a:gsLst>
                      <a:gs pos="0">
                        <a:srgbClr val="FFFFFF"/>
                      </a:gs>
                      <a:gs pos="100000">
                        <a:srgbClr val="FFFFFF"/>
                      </a:gs>
                    </a:gsLst>
                    <a:lin ang="5400000" scaled="0"/>
                  </a:gradFill>
                </a:endParaRPr>
              </a:p>
            </p:txBody>
          </p:sp>
          <p:pic>
            <p:nvPicPr>
              <p:cNvPr id="97" name="Picture 2" descr="C:\Users\chrisw\Desktop\Cloud Services 3.png"/>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black">
              <a:xfrm>
                <a:off x="2391813" y="3891887"/>
                <a:ext cx="841094" cy="579797"/>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34853" y="4133055"/>
                <a:ext cx="624673" cy="566283"/>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2" descr="C:\Users\chrisw\Desktop\Cloud Services 3.png"/>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black">
              <a:xfrm>
                <a:off x="2364517" y="4822760"/>
                <a:ext cx="841094" cy="579797"/>
              </a:xfrm>
              <a:prstGeom prst="rect">
                <a:avLst/>
              </a:prstGeom>
              <a:noFill/>
              <a:extLst>
                <a:ext uri="{909E8E84-426E-40DD-AFC4-6F175D3DCCD1}">
                  <a14:hiddenFill xmlns:a14="http://schemas.microsoft.com/office/drawing/2010/main">
                    <a:solidFill>
                      <a:srgbClr val="FFFFFF"/>
                    </a:solidFill>
                  </a14:hiddenFill>
                </a:ext>
              </a:extLst>
            </p:spPr>
          </p:pic>
          <p:grpSp>
            <p:nvGrpSpPr>
              <p:cNvPr id="100" name="Group 99"/>
              <p:cNvGrpSpPr/>
              <p:nvPr/>
            </p:nvGrpSpPr>
            <p:grpSpPr>
              <a:xfrm>
                <a:off x="2678058" y="4957169"/>
                <a:ext cx="1055105" cy="600089"/>
                <a:chOff x="2601582" y="2848856"/>
                <a:chExt cx="1266456" cy="720107"/>
              </a:xfrm>
            </p:grpSpPr>
            <p:grpSp>
              <p:nvGrpSpPr>
                <p:cNvPr id="101" name="Group 100"/>
                <p:cNvGrpSpPr/>
                <p:nvPr/>
              </p:nvGrpSpPr>
              <p:grpSpPr>
                <a:xfrm>
                  <a:off x="2601582" y="2848856"/>
                  <a:ext cx="1266456" cy="720107"/>
                  <a:chOff x="2601582" y="2848856"/>
                  <a:chExt cx="1266456" cy="720107"/>
                </a:xfrm>
              </p:grpSpPr>
              <p:pic>
                <p:nvPicPr>
                  <p:cNvPr id="104"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01582" y="2848856"/>
                    <a:ext cx="749803" cy="679540"/>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54815" y="2862378"/>
                    <a:ext cx="749803" cy="679540"/>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2457" y="2875901"/>
                    <a:ext cx="749803" cy="679540"/>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18235" y="2889423"/>
                    <a:ext cx="749803" cy="679540"/>
                  </a:xfrm>
                  <a:prstGeom prst="rect">
                    <a:avLst/>
                  </a:prstGeom>
                  <a:noFill/>
                  <a:extLst>
                    <a:ext uri="{909E8E84-426E-40DD-AFC4-6F175D3DCCD1}">
                      <a14:hiddenFill xmlns:a14="http://schemas.microsoft.com/office/drawing/2010/main">
                        <a:solidFill>
                          <a:srgbClr val="FFFFFF"/>
                        </a:solidFill>
                      </a14:hiddenFill>
                    </a:ext>
                  </a:extLst>
                </p:spPr>
              </p:pic>
            </p:grpSp>
            <p:pic>
              <p:nvPicPr>
                <p:cNvPr id="102" name="Picture 101"/>
                <p:cNvPicPr>
                  <a:picLocks noChangeAspect="1"/>
                </p:cNvPicPr>
                <p:nvPr/>
              </p:nvPicPr>
              <p:blipFill>
                <a:blip r:embed="rId7"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256597" y="3021921"/>
                  <a:ext cx="409773" cy="460461"/>
                </a:xfrm>
                <a:prstGeom prst="rect">
                  <a:avLst/>
                </a:prstGeom>
              </p:spPr>
            </p:pic>
            <p:pic>
              <p:nvPicPr>
                <p:cNvPr id="103" name="Picture 102" descr="app icon.png"/>
                <p:cNvPicPr>
                  <a:picLocks noChangeAspect="1"/>
                </p:cNvPicPr>
                <p:nvPr/>
              </p:nvPicPr>
              <p:blipFill>
                <a:blip r:embed="rId8" cstate="print">
                  <a:duotone>
                    <a:schemeClr val="bg2">
                      <a:shade val="45000"/>
                      <a:satMod val="135000"/>
                    </a:schemeClr>
                    <a:prstClr val="white"/>
                  </a:duotone>
                </a:blip>
                <a:stretch>
                  <a:fillRect/>
                </a:stretch>
              </p:blipFill>
              <p:spPr>
                <a:xfrm>
                  <a:off x="2894012" y="3127461"/>
                  <a:ext cx="253762" cy="301539"/>
                </a:xfrm>
                <a:prstGeom prst="rect">
                  <a:avLst/>
                </a:prstGeom>
              </p:spPr>
            </p:pic>
          </p:grpSp>
        </p:grpSp>
      </p:grpSp>
      <p:sp>
        <p:nvSpPr>
          <p:cNvPr id="3" name="Rounded Rectangle 2"/>
          <p:cNvSpPr/>
          <p:nvPr/>
        </p:nvSpPr>
        <p:spPr bwMode="auto">
          <a:xfrm>
            <a:off x="818866" y="2865325"/>
            <a:ext cx="7429500" cy="1624127"/>
          </a:xfrm>
          <a:prstGeom prst="roundRect">
            <a:avLst/>
          </a:prstGeom>
          <a:noFill/>
          <a:ln>
            <a:solidFill>
              <a:srgbClr val="2D8FD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68586" tIns="34293" rIns="68586" bIns="34293" numCol="1" rtlCol="0" anchor="ctr" anchorCtr="0" compatLnSpc="1">
            <a:prstTxWarp prst="textNoShape">
              <a:avLst/>
            </a:prstTxWarp>
          </a:bodyPr>
          <a:lstStyle/>
          <a:p>
            <a:pPr algn="ctr" defTabSz="571228"/>
            <a:endParaRPr lang="en-US" sz="11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0776275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heel(1)">
                                      <p:cBhvr>
                                        <p:cTn id="11" dur="2000"/>
                                        <p:tgtEl>
                                          <p:spTgt spid="3"/>
                                        </p:tgtEl>
                                      </p:cBhvr>
                                    </p:animEffect>
                                  </p:childTnLst>
                                </p:cTn>
                              </p:par>
                            </p:childTnLst>
                          </p:cTn>
                        </p:par>
                        <p:par>
                          <p:cTn id="12" fill="hold">
                            <p:stCondLst>
                              <p:cond delay="2500"/>
                            </p:stCondLst>
                            <p:childTnLst>
                              <p:par>
                                <p:cTn id="13" presetID="42"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73"/>
          <p:cNvSpPr/>
          <p:nvPr>
            <p:custDataLst>
              <p:tags r:id="rId1"/>
            </p:custDataLst>
          </p:nvPr>
        </p:nvSpPr>
        <p:spPr bwMode="auto">
          <a:xfrm>
            <a:off x="5217728" y="1084660"/>
            <a:ext cx="3535646" cy="361592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9" tIns="34295" rIns="68562" bIns="68589" numCol="1" spcCol="0" rtlCol="0" anchor="b" anchorCtr="0" compatLnSpc="1">
            <a:prstTxWarp prst="textNoShape">
              <a:avLst/>
            </a:prstTxWarp>
          </a:bodyPr>
          <a:lstStyle/>
          <a:p>
            <a:pPr algn="ctr" defTabSz="685432" fontAlgn="base">
              <a:spcBef>
                <a:spcPts val="900"/>
              </a:spcBef>
              <a:spcAft>
                <a:spcPct val="0"/>
              </a:spcAft>
            </a:pPr>
            <a:r>
              <a:rPr lang="en-US" sz="2400" dirty="0">
                <a:ln>
                  <a:solidFill>
                    <a:schemeClr val="bg1">
                      <a:alpha val="0"/>
                    </a:schemeClr>
                  </a:solidFill>
                </a:ln>
                <a:solidFill>
                  <a:srgbClr val="595959"/>
                </a:solidFill>
                <a:latin typeface="Segoe UI Light" pitchFamily="34" charset="0"/>
              </a:rPr>
              <a:t>Corpnet</a:t>
            </a:r>
          </a:p>
        </p:txBody>
      </p:sp>
      <p:sp>
        <p:nvSpPr>
          <p:cNvPr id="75" name="Oval 74"/>
          <p:cNvSpPr/>
          <p:nvPr>
            <p:custDataLst>
              <p:tags r:id="rId2"/>
            </p:custDataLst>
          </p:nvPr>
        </p:nvSpPr>
        <p:spPr bwMode="auto">
          <a:xfrm>
            <a:off x="5753358" y="3008220"/>
            <a:ext cx="2469523" cy="1165860"/>
          </a:xfrm>
          <a:prstGeom prst="ellipse">
            <a:avLst/>
          </a:prstGeom>
          <a:solidFill>
            <a:schemeClr val="bg1"/>
          </a:solid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endParaRPr lang="en-US" sz="1700" dirty="0">
              <a:solidFill>
                <a:srgbClr val="595959"/>
              </a:solidFill>
            </a:endParaRPr>
          </a:p>
        </p:txBody>
      </p:sp>
      <p:grpSp>
        <p:nvGrpSpPr>
          <p:cNvPr id="5" name="Group 4"/>
          <p:cNvGrpSpPr/>
          <p:nvPr/>
        </p:nvGrpSpPr>
        <p:grpSpPr>
          <a:xfrm>
            <a:off x="5838166" y="1136704"/>
            <a:ext cx="2276815" cy="1525628"/>
            <a:chOff x="7479592" y="1494853"/>
            <a:chExt cx="3649895" cy="2446325"/>
          </a:xfrm>
          <a:solidFill>
            <a:schemeClr val="accent6">
              <a:lumMod val="20000"/>
              <a:lumOff val="80000"/>
            </a:schemeClr>
          </a:solidFill>
        </p:grpSpPr>
        <p:sp>
          <p:nvSpPr>
            <p:cNvPr id="77" name="Freeform 6"/>
            <p:cNvSpPr>
              <a:spLocks/>
            </p:cNvSpPr>
            <p:nvPr/>
          </p:nvSpPr>
          <p:spPr bwMode="auto">
            <a:xfrm>
              <a:off x="7479592" y="1494853"/>
              <a:ext cx="3649895" cy="2446325"/>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200" dirty="0"/>
            </a:p>
          </p:txBody>
        </p:sp>
        <p:sp>
          <p:nvSpPr>
            <p:cNvPr id="78" name="Rectangle 77"/>
            <p:cNvSpPr/>
            <p:nvPr/>
          </p:nvSpPr>
          <p:spPr>
            <a:xfrm>
              <a:off x="8165814" y="1990103"/>
              <a:ext cx="2411946" cy="518191"/>
            </a:xfrm>
            <a:prstGeom prst="rect">
              <a:avLst/>
            </a:prstGeom>
            <a:noFill/>
          </p:spPr>
          <p:txBody>
            <a:bodyPr wrap="none">
              <a:spAutoFit/>
            </a:bodyPr>
            <a:lstStyle/>
            <a:p>
              <a:pPr algn="ctr" defTabSz="685432" fontAlgn="base">
                <a:spcBef>
                  <a:spcPts val="900"/>
                </a:spcBef>
                <a:spcAft>
                  <a:spcPct val="0"/>
                </a:spcAft>
              </a:pPr>
              <a:r>
                <a:rPr lang="en-US" sz="1500" dirty="0">
                  <a:ln>
                    <a:solidFill>
                      <a:srgbClr val="FFFFFF">
                        <a:alpha val="0"/>
                      </a:srgbClr>
                    </a:solidFill>
                  </a:ln>
                  <a:solidFill>
                    <a:schemeClr val="bg1">
                      <a:alpha val="99000"/>
                    </a:schemeClr>
                  </a:solidFill>
                </a:rPr>
                <a:t>Windows Azure</a:t>
              </a:r>
            </a:p>
          </p:txBody>
        </p:sp>
      </p:grpSp>
      <p:sp>
        <p:nvSpPr>
          <p:cNvPr id="2" name="Title 1"/>
          <p:cNvSpPr>
            <a:spLocks noGrp="1"/>
          </p:cNvSpPr>
          <p:nvPr>
            <p:ph type="title"/>
          </p:nvPr>
        </p:nvSpPr>
        <p:spPr>
          <a:xfrm>
            <a:off x="389436" y="171450"/>
            <a:ext cx="8363938" cy="498598"/>
          </a:xfrm>
        </p:spPr>
        <p:txBody>
          <a:bodyPr/>
          <a:lstStyle/>
          <a:p>
            <a:r>
              <a:rPr lang="en-IN" sz="3600" dirty="0" smtClean="0"/>
              <a:t>Windows Azure Virtual Network</a:t>
            </a:r>
            <a:endParaRPr lang="en-US" sz="3600" dirty="0"/>
          </a:p>
        </p:txBody>
      </p:sp>
      <p:sp>
        <p:nvSpPr>
          <p:cNvPr id="219" name="Content Placeholder 218"/>
          <p:cNvSpPr>
            <a:spLocks noGrp="1"/>
          </p:cNvSpPr>
          <p:nvPr>
            <p:ph type="body" sz="quarter" idx="10"/>
          </p:nvPr>
        </p:nvSpPr>
        <p:spPr>
          <a:xfrm>
            <a:off x="389436" y="1085850"/>
            <a:ext cx="4828292" cy="3579954"/>
          </a:xfrm>
        </p:spPr>
        <p:txBody>
          <a:bodyPr/>
          <a:lstStyle/>
          <a:p>
            <a:r>
              <a:rPr lang="en-US" sz="2800" dirty="0" smtClean="0">
                <a:solidFill>
                  <a:schemeClr val="accent2">
                    <a:alpha val="99000"/>
                  </a:schemeClr>
                </a:solidFill>
                <a:latin typeface="+mn-lt"/>
              </a:rPr>
              <a:t>Your “virtual” branch office / datacenter in the cloud</a:t>
            </a:r>
          </a:p>
          <a:p>
            <a:pPr lvl="1"/>
            <a:r>
              <a:rPr lang="en-US" sz="1400" dirty="0" smtClean="0"/>
              <a:t>Enables customers to extend their Enterprise Networks </a:t>
            </a:r>
            <a:br>
              <a:rPr lang="en-US" sz="1400" dirty="0" smtClean="0"/>
            </a:br>
            <a:r>
              <a:rPr lang="en-US" sz="1400" dirty="0" smtClean="0"/>
              <a:t>into Windows Azure</a:t>
            </a:r>
          </a:p>
          <a:p>
            <a:pPr lvl="1"/>
            <a:r>
              <a:rPr lang="en-US" sz="1400" dirty="0" smtClean="0"/>
              <a:t>Networking on-ramp for migrating existing apps </a:t>
            </a:r>
            <a:br>
              <a:rPr lang="en-US" sz="1400" dirty="0" smtClean="0"/>
            </a:br>
            <a:r>
              <a:rPr lang="en-US" sz="1400" dirty="0" smtClean="0"/>
              <a:t>and services to Windows Azure</a:t>
            </a:r>
          </a:p>
          <a:p>
            <a:pPr lvl="1"/>
            <a:r>
              <a:rPr lang="en-US" sz="1400" dirty="0" smtClean="0"/>
              <a:t>Enables “hybrid” apps that span cloud and their premises</a:t>
            </a:r>
          </a:p>
          <a:p>
            <a:pPr lvl="1"/>
            <a:endParaRPr lang="en-US" sz="1400" dirty="0">
              <a:solidFill>
                <a:schemeClr val="accent2">
                  <a:alpha val="99000"/>
                </a:schemeClr>
              </a:solidFill>
              <a:latin typeface="+mn-lt"/>
            </a:endParaRPr>
          </a:p>
          <a:p>
            <a:pPr lvl="1"/>
            <a:r>
              <a:rPr lang="en-US" sz="2800" dirty="0" smtClean="0">
                <a:solidFill>
                  <a:schemeClr val="accent2">
                    <a:alpha val="99000"/>
                  </a:schemeClr>
                </a:solidFill>
                <a:latin typeface="+mn-lt"/>
              </a:rPr>
              <a:t>A protected private virtual network in the cloud</a:t>
            </a:r>
          </a:p>
          <a:p>
            <a:pPr lvl="1"/>
            <a:r>
              <a:rPr lang="en-US" sz="1400" dirty="0" smtClean="0"/>
              <a:t>Enables customers to setup secure private IPv4 </a:t>
            </a:r>
            <a:br>
              <a:rPr lang="en-US" sz="1400" dirty="0" smtClean="0"/>
            </a:br>
            <a:r>
              <a:rPr lang="en-US" sz="1400" dirty="0" smtClean="0"/>
              <a:t>networks fully contained within Windows Azure</a:t>
            </a:r>
          </a:p>
          <a:p>
            <a:pPr lvl="1"/>
            <a:r>
              <a:rPr lang="en-US" sz="1400" dirty="0" smtClean="0"/>
              <a:t>IP address persistence</a:t>
            </a:r>
          </a:p>
          <a:p>
            <a:pPr lvl="1"/>
            <a:r>
              <a:rPr lang="en-US" sz="1400" dirty="0" smtClean="0"/>
              <a:t>Inter-service DIP-to-DIP communication</a:t>
            </a:r>
            <a:endParaRPr lang="en-US" sz="1400" dirty="0"/>
          </a:p>
        </p:txBody>
      </p:sp>
      <p:sp>
        <p:nvSpPr>
          <p:cNvPr id="88" name="Rectangle 87"/>
          <p:cNvSpPr/>
          <p:nvPr>
            <p:custDataLst>
              <p:tags r:id="rId3"/>
            </p:custDataLst>
          </p:nvPr>
        </p:nvSpPr>
        <p:spPr>
          <a:xfrm>
            <a:off x="6062482" y="1769040"/>
            <a:ext cx="1783544" cy="685800"/>
          </a:xfrm>
          <a:prstGeom prst="rect">
            <a:avLst/>
          </a:prstGeom>
          <a:noFill/>
          <a:ln w="19050">
            <a:solidFill>
              <a:schemeClr val="bg1">
                <a:lumMod val="9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US" dirty="0">
              <a:ln>
                <a:solidFill>
                  <a:schemeClr val="bg1">
                    <a:alpha val="0"/>
                  </a:schemeClr>
                </a:solidFill>
              </a:ln>
            </a:endParaRPr>
          </a:p>
        </p:txBody>
      </p:sp>
      <p:sp>
        <p:nvSpPr>
          <p:cNvPr id="93" name="Rectangle 92"/>
          <p:cNvSpPr/>
          <p:nvPr/>
        </p:nvSpPr>
        <p:spPr>
          <a:xfrm>
            <a:off x="6132517" y="1838342"/>
            <a:ext cx="480185" cy="2057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US" sz="900" dirty="0" smtClean="0">
                <a:ln>
                  <a:solidFill>
                    <a:schemeClr val="bg1">
                      <a:alpha val="0"/>
                    </a:schemeClr>
                  </a:solidFill>
                </a:ln>
              </a:rPr>
              <a:t>VM </a:t>
            </a:r>
            <a:r>
              <a:rPr lang="en-US" sz="900" dirty="0">
                <a:ln>
                  <a:solidFill>
                    <a:schemeClr val="bg1">
                      <a:alpha val="0"/>
                    </a:schemeClr>
                  </a:solidFill>
                </a:ln>
              </a:rPr>
              <a:t>1</a:t>
            </a:r>
          </a:p>
        </p:txBody>
      </p:sp>
      <p:sp>
        <p:nvSpPr>
          <p:cNvPr id="94" name="Rectangle 93"/>
          <p:cNvSpPr/>
          <p:nvPr/>
        </p:nvSpPr>
        <p:spPr>
          <a:xfrm>
            <a:off x="7292117" y="1838342"/>
            <a:ext cx="480185" cy="2057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US" sz="900" dirty="0" smtClean="0">
                <a:ln>
                  <a:solidFill>
                    <a:schemeClr val="bg1">
                      <a:alpha val="0"/>
                    </a:schemeClr>
                  </a:solidFill>
                </a:ln>
              </a:rPr>
              <a:t>VM 2</a:t>
            </a:r>
            <a:endParaRPr lang="en-US" sz="900" dirty="0">
              <a:ln>
                <a:solidFill>
                  <a:schemeClr val="bg1">
                    <a:alpha val="0"/>
                  </a:schemeClr>
                </a:solidFill>
              </a:ln>
            </a:endParaRPr>
          </a:p>
        </p:txBody>
      </p:sp>
      <p:sp>
        <p:nvSpPr>
          <p:cNvPr id="95" name="Rectangle 94"/>
          <p:cNvSpPr/>
          <p:nvPr>
            <p:custDataLst>
              <p:tags r:id="rId4"/>
            </p:custDataLst>
          </p:nvPr>
        </p:nvSpPr>
        <p:spPr>
          <a:xfrm>
            <a:off x="6712729" y="2187179"/>
            <a:ext cx="480185" cy="2057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34295" tIns="34295" rIns="34295" bIns="34295" rtlCol="0" anchor="ctr"/>
          <a:lstStyle/>
          <a:p>
            <a:pPr algn="ctr"/>
            <a:r>
              <a:rPr lang="en-US" sz="900" dirty="0" smtClean="0">
                <a:ln>
                  <a:solidFill>
                    <a:schemeClr val="bg1">
                      <a:alpha val="0"/>
                    </a:schemeClr>
                  </a:solidFill>
                </a:ln>
              </a:rPr>
              <a:t>ROLE 1</a:t>
            </a:r>
            <a:endParaRPr lang="en-US" sz="900" dirty="0">
              <a:ln>
                <a:solidFill>
                  <a:schemeClr val="bg1">
                    <a:alpha val="0"/>
                  </a:schemeClr>
                </a:solidFill>
              </a:ln>
            </a:endParaRPr>
          </a:p>
        </p:txBody>
      </p:sp>
      <p:cxnSp>
        <p:nvCxnSpPr>
          <p:cNvPr id="109" name="Straight Connector 108"/>
          <p:cNvCxnSpPr>
            <a:stCxn id="93" idx="3"/>
            <a:endCxn id="94" idx="1"/>
          </p:cNvCxnSpPr>
          <p:nvPr>
            <p:custDataLst>
              <p:tags r:id="rId5"/>
            </p:custDataLst>
          </p:nvPr>
        </p:nvCxnSpPr>
        <p:spPr>
          <a:xfrm>
            <a:off x="6612703" y="1941212"/>
            <a:ext cx="679415" cy="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16" name="Rectangle 115"/>
          <p:cNvSpPr/>
          <p:nvPr>
            <p:custDataLst>
              <p:tags r:id="rId6"/>
            </p:custDataLst>
          </p:nvPr>
        </p:nvSpPr>
        <p:spPr>
          <a:xfrm>
            <a:off x="6095348" y="1804052"/>
            <a:ext cx="1714947" cy="274320"/>
          </a:xfrm>
          <a:prstGeom prst="rect">
            <a:avLst/>
          </a:prstGeom>
          <a:noFill/>
          <a:ln w="127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US" dirty="0">
              <a:ln>
                <a:solidFill>
                  <a:schemeClr val="bg1">
                    <a:alpha val="0"/>
                  </a:schemeClr>
                </a:solidFill>
              </a:ln>
            </a:endParaRPr>
          </a:p>
        </p:txBody>
      </p:sp>
      <p:sp>
        <p:nvSpPr>
          <p:cNvPr id="117" name="Rectangle 116"/>
          <p:cNvSpPr/>
          <p:nvPr>
            <p:custDataLst>
              <p:tags r:id="rId7"/>
            </p:custDataLst>
          </p:nvPr>
        </p:nvSpPr>
        <p:spPr>
          <a:xfrm>
            <a:off x="6678430" y="2152889"/>
            <a:ext cx="548783" cy="274320"/>
          </a:xfrm>
          <a:prstGeom prst="rect">
            <a:avLst/>
          </a:prstGeom>
          <a:noFill/>
          <a:ln w="127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US" dirty="0">
              <a:ln>
                <a:solidFill>
                  <a:schemeClr val="bg1">
                    <a:alpha val="0"/>
                  </a:schemeClr>
                </a:solidFill>
              </a:ln>
            </a:endParaRPr>
          </a:p>
        </p:txBody>
      </p:sp>
      <p:cxnSp>
        <p:nvCxnSpPr>
          <p:cNvPr id="118" name="Straight Connector 117"/>
          <p:cNvCxnSpPr>
            <a:stCxn id="93" idx="2"/>
            <a:endCxn id="95" idx="0"/>
          </p:cNvCxnSpPr>
          <p:nvPr>
            <p:custDataLst>
              <p:tags r:id="rId8"/>
            </p:custDataLst>
          </p:nvPr>
        </p:nvCxnSpPr>
        <p:spPr>
          <a:xfrm rot="16200000" flipH="1">
            <a:off x="6591168" y="1825524"/>
            <a:ext cx="143096" cy="580212"/>
          </a:xfrm>
          <a:prstGeom prst="bentConnector3">
            <a:avLst>
              <a:gd name="adj1" fmla="val 50000"/>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19" name="Rectangle 118"/>
          <p:cNvSpPr/>
          <p:nvPr/>
        </p:nvSpPr>
        <p:spPr>
          <a:xfrm>
            <a:off x="6081327" y="2231001"/>
            <a:ext cx="554623" cy="196208"/>
          </a:xfrm>
          <a:prstGeom prst="rect">
            <a:avLst/>
          </a:prstGeom>
        </p:spPr>
        <p:txBody>
          <a:bodyPr wrap="none" lIns="68589" tIns="34295" rIns="68589" bIns="34295">
            <a:spAutoFit/>
          </a:bodyPr>
          <a:lstStyle/>
          <a:p>
            <a:pPr algn="ctr" defTabSz="685432" fontAlgn="base">
              <a:spcBef>
                <a:spcPts val="900"/>
              </a:spcBef>
              <a:spcAft>
                <a:spcPct val="0"/>
              </a:spcAft>
            </a:pPr>
            <a:r>
              <a:rPr lang="en-US" sz="800" dirty="0">
                <a:ln>
                  <a:solidFill>
                    <a:srgbClr val="FFFFFF">
                      <a:alpha val="0"/>
                    </a:srgbClr>
                  </a:solidFill>
                </a:ln>
                <a:solidFill>
                  <a:srgbClr val="595959"/>
                </a:solidFill>
              </a:rPr>
              <a:t>Subnet 2</a:t>
            </a:r>
          </a:p>
        </p:txBody>
      </p:sp>
      <p:sp>
        <p:nvSpPr>
          <p:cNvPr id="120" name="Rectangle 119"/>
          <p:cNvSpPr/>
          <p:nvPr/>
        </p:nvSpPr>
        <p:spPr>
          <a:xfrm>
            <a:off x="7270946" y="2042896"/>
            <a:ext cx="554624" cy="196208"/>
          </a:xfrm>
          <a:prstGeom prst="rect">
            <a:avLst/>
          </a:prstGeom>
        </p:spPr>
        <p:txBody>
          <a:bodyPr wrap="none" lIns="68589" tIns="34295" rIns="68589" bIns="34295">
            <a:spAutoFit/>
          </a:bodyPr>
          <a:lstStyle/>
          <a:p>
            <a:pPr algn="ctr" defTabSz="685432" fontAlgn="base">
              <a:spcBef>
                <a:spcPts val="900"/>
              </a:spcBef>
              <a:spcAft>
                <a:spcPct val="0"/>
              </a:spcAft>
            </a:pPr>
            <a:r>
              <a:rPr lang="en-US" sz="800" dirty="0">
                <a:ln>
                  <a:solidFill>
                    <a:srgbClr val="FFFFFF">
                      <a:alpha val="0"/>
                    </a:srgbClr>
                  </a:solidFill>
                </a:ln>
                <a:solidFill>
                  <a:srgbClr val="595959"/>
                </a:solidFill>
              </a:rPr>
              <a:t>Subnet 1</a:t>
            </a:r>
          </a:p>
        </p:txBody>
      </p:sp>
      <p:cxnSp>
        <p:nvCxnSpPr>
          <p:cNvPr id="132" name="Straight Arrow Connector 131"/>
          <p:cNvCxnSpPr/>
          <p:nvPr/>
        </p:nvCxnSpPr>
        <p:spPr>
          <a:xfrm flipV="1">
            <a:off x="7051842" y="2537116"/>
            <a:ext cx="285072" cy="404852"/>
          </a:xfrm>
          <a:prstGeom prst="straightConnector1">
            <a:avLst/>
          </a:prstGeom>
          <a:ln w="19050">
            <a:solidFill>
              <a:schemeClr val="tx2"/>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flipH="1">
            <a:off x="6052165" y="3107532"/>
            <a:ext cx="1082728" cy="31380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flipH="1">
            <a:off x="6386346" y="3086101"/>
            <a:ext cx="702100" cy="53171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flipH="1">
            <a:off x="6696458" y="3067050"/>
            <a:ext cx="391988" cy="64125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a:xfrm>
            <a:off x="7049146" y="3134321"/>
            <a:ext cx="397357" cy="13908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flipH="1">
            <a:off x="7241049" y="3421340"/>
            <a:ext cx="183643" cy="28696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a:off x="7432305" y="3421339"/>
            <a:ext cx="357533" cy="16981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a:off x="7432305" y="3421340"/>
            <a:ext cx="100649" cy="23218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80" name="Freeform 6"/>
          <p:cNvSpPr>
            <a:spLocks noEditPoints="1"/>
          </p:cNvSpPr>
          <p:nvPr/>
        </p:nvSpPr>
        <p:spPr bwMode="auto">
          <a:xfrm>
            <a:off x="5855848" y="3385645"/>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endParaRPr lang="en-US" dirty="0"/>
          </a:p>
        </p:txBody>
      </p:sp>
      <p:sp>
        <p:nvSpPr>
          <p:cNvPr id="83" name="Freeform 6"/>
          <p:cNvSpPr>
            <a:spLocks noEditPoints="1"/>
          </p:cNvSpPr>
          <p:nvPr/>
        </p:nvSpPr>
        <p:spPr bwMode="auto">
          <a:xfrm>
            <a:off x="6201219" y="3623770"/>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endParaRPr lang="en-US" dirty="0"/>
          </a:p>
        </p:txBody>
      </p:sp>
      <p:sp>
        <p:nvSpPr>
          <p:cNvPr id="84" name="Freeform 6"/>
          <p:cNvSpPr>
            <a:spLocks noEditPoints="1"/>
          </p:cNvSpPr>
          <p:nvPr/>
        </p:nvSpPr>
        <p:spPr bwMode="auto">
          <a:xfrm>
            <a:off x="6577555" y="3728545"/>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endParaRPr lang="en-US" dirty="0"/>
          </a:p>
        </p:txBody>
      </p:sp>
      <p:sp>
        <p:nvSpPr>
          <p:cNvPr id="86" name="Freeform 6"/>
          <p:cNvSpPr>
            <a:spLocks noEditPoints="1"/>
          </p:cNvSpPr>
          <p:nvPr/>
        </p:nvSpPr>
        <p:spPr bwMode="auto">
          <a:xfrm>
            <a:off x="7130149" y="3728545"/>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endParaRPr lang="en-US" dirty="0"/>
          </a:p>
        </p:txBody>
      </p:sp>
      <p:sp>
        <p:nvSpPr>
          <p:cNvPr id="87" name="Freeform 6"/>
          <p:cNvSpPr>
            <a:spLocks noEditPoints="1"/>
          </p:cNvSpPr>
          <p:nvPr/>
        </p:nvSpPr>
        <p:spPr bwMode="auto">
          <a:xfrm>
            <a:off x="7525539" y="3659489"/>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endParaRPr lang="en-US" dirty="0"/>
          </a:p>
        </p:txBody>
      </p:sp>
      <p:sp>
        <p:nvSpPr>
          <p:cNvPr id="89" name="Freeform 6"/>
          <p:cNvSpPr>
            <a:spLocks noEditPoints="1"/>
          </p:cNvSpPr>
          <p:nvPr/>
        </p:nvSpPr>
        <p:spPr bwMode="auto">
          <a:xfrm>
            <a:off x="7801836" y="3549952"/>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endParaRPr lang="en-US" dirty="0"/>
          </a:p>
        </p:txBody>
      </p:sp>
      <p:grpSp>
        <p:nvGrpSpPr>
          <p:cNvPr id="19" name="Group 18"/>
          <p:cNvGrpSpPr/>
          <p:nvPr/>
        </p:nvGrpSpPr>
        <p:grpSpPr>
          <a:xfrm>
            <a:off x="6694831" y="2958005"/>
            <a:ext cx="674676" cy="186906"/>
            <a:chOff x="8924116" y="3944007"/>
            <a:chExt cx="899334" cy="249208"/>
          </a:xfrm>
        </p:grpSpPr>
        <p:sp>
          <p:nvSpPr>
            <p:cNvPr id="18" name="Rectangle 17"/>
            <p:cNvSpPr/>
            <p:nvPr/>
          </p:nvSpPr>
          <p:spPr bwMode="auto">
            <a:xfrm>
              <a:off x="8963025" y="3976688"/>
              <a:ext cx="802481" cy="19288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8" name="Freeform 6"/>
            <p:cNvSpPr>
              <a:spLocks noEditPoints="1"/>
            </p:cNvSpPr>
            <p:nvPr/>
          </p:nvSpPr>
          <p:spPr bwMode="auto">
            <a:xfrm>
              <a:off x="8924116" y="3944007"/>
              <a:ext cx="899334" cy="249208"/>
            </a:xfrm>
            <a:custGeom>
              <a:avLst/>
              <a:gdLst>
                <a:gd name="T0" fmla="*/ 2234 w 2234"/>
                <a:gd name="T1" fmla="*/ 479 h 619"/>
                <a:gd name="T2" fmla="*/ 143 w 2234"/>
                <a:gd name="T3" fmla="*/ 0 h 619"/>
                <a:gd name="T4" fmla="*/ 143 w 2234"/>
                <a:gd name="T5" fmla="*/ 619 h 619"/>
                <a:gd name="T6" fmla="*/ 1927 w 2234"/>
                <a:gd name="T7" fmla="*/ 422 h 619"/>
                <a:gd name="T8" fmla="*/ 1125 w 2234"/>
                <a:gd name="T9" fmla="*/ 114 h 619"/>
                <a:gd name="T10" fmla="*/ 1125 w 2234"/>
                <a:gd name="T11" fmla="*/ 202 h 619"/>
                <a:gd name="T12" fmla="*/ 1125 w 2234"/>
                <a:gd name="T13" fmla="*/ 270 h 619"/>
                <a:gd name="T14" fmla="*/ 1125 w 2234"/>
                <a:gd name="T15" fmla="*/ 358 h 619"/>
                <a:gd name="T16" fmla="*/ 1125 w 2234"/>
                <a:gd name="T17" fmla="*/ 419 h 619"/>
                <a:gd name="T18" fmla="*/ 1125 w 2234"/>
                <a:gd name="T19" fmla="*/ 507 h 619"/>
                <a:gd name="T20" fmla="*/ 959 w 2234"/>
                <a:gd name="T21" fmla="*/ 114 h 619"/>
                <a:gd name="T22" fmla="*/ 959 w 2234"/>
                <a:gd name="T23" fmla="*/ 202 h 619"/>
                <a:gd name="T24" fmla="*/ 959 w 2234"/>
                <a:gd name="T25" fmla="*/ 270 h 619"/>
                <a:gd name="T26" fmla="*/ 959 w 2234"/>
                <a:gd name="T27" fmla="*/ 358 h 619"/>
                <a:gd name="T28" fmla="*/ 959 w 2234"/>
                <a:gd name="T29" fmla="*/ 419 h 619"/>
                <a:gd name="T30" fmla="*/ 959 w 2234"/>
                <a:gd name="T31" fmla="*/ 507 h 619"/>
                <a:gd name="T32" fmla="*/ 796 w 2234"/>
                <a:gd name="T33" fmla="*/ 114 h 619"/>
                <a:gd name="T34" fmla="*/ 796 w 2234"/>
                <a:gd name="T35" fmla="*/ 202 h 619"/>
                <a:gd name="T36" fmla="*/ 796 w 2234"/>
                <a:gd name="T37" fmla="*/ 270 h 619"/>
                <a:gd name="T38" fmla="*/ 796 w 2234"/>
                <a:gd name="T39" fmla="*/ 358 h 619"/>
                <a:gd name="T40" fmla="*/ 796 w 2234"/>
                <a:gd name="T41" fmla="*/ 419 h 619"/>
                <a:gd name="T42" fmla="*/ 796 w 2234"/>
                <a:gd name="T43" fmla="*/ 507 h 619"/>
                <a:gd name="T44" fmla="*/ 633 w 2234"/>
                <a:gd name="T45" fmla="*/ 114 h 619"/>
                <a:gd name="T46" fmla="*/ 633 w 2234"/>
                <a:gd name="T47" fmla="*/ 202 h 619"/>
                <a:gd name="T48" fmla="*/ 633 w 2234"/>
                <a:gd name="T49" fmla="*/ 270 h 619"/>
                <a:gd name="T50" fmla="*/ 633 w 2234"/>
                <a:gd name="T51" fmla="*/ 358 h 619"/>
                <a:gd name="T52" fmla="*/ 633 w 2234"/>
                <a:gd name="T53" fmla="*/ 419 h 619"/>
                <a:gd name="T54" fmla="*/ 633 w 2234"/>
                <a:gd name="T55" fmla="*/ 507 h 619"/>
                <a:gd name="T56" fmla="*/ 467 w 2234"/>
                <a:gd name="T57" fmla="*/ 114 h 619"/>
                <a:gd name="T58" fmla="*/ 467 w 2234"/>
                <a:gd name="T59" fmla="*/ 202 h 619"/>
                <a:gd name="T60" fmla="*/ 467 w 2234"/>
                <a:gd name="T61" fmla="*/ 270 h 619"/>
                <a:gd name="T62" fmla="*/ 467 w 2234"/>
                <a:gd name="T63" fmla="*/ 358 h 619"/>
                <a:gd name="T64" fmla="*/ 467 w 2234"/>
                <a:gd name="T65" fmla="*/ 419 h 619"/>
                <a:gd name="T66" fmla="*/ 467 w 2234"/>
                <a:gd name="T67" fmla="*/ 507 h 619"/>
                <a:gd name="T68" fmla="*/ 302 w 2234"/>
                <a:gd name="T69" fmla="*/ 114 h 619"/>
                <a:gd name="T70" fmla="*/ 302 w 2234"/>
                <a:gd name="T71" fmla="*/ 202 h 619"/>
                <a:gd name="T72" fmla="*/ 302 w 2234"/>
                <a:gd name="T73" fmla="*/ 270 h 619"/>
                <a:gd name="T74" fmla="*/ 302 w 2234"/>
                <a:gd name="T75" fmla="*/ 358 h 619"/>
                <a:gd name="T76" fmla="*/ 302 w 2234"/>
                <a:gd name="T77" fmla="*/ 419 h 619"/>
                <a:gd name="T78" fmla="*/ 302 w 2234"/>
                <a:gd name="T79" fmla="*/ 507 h 619"/>
                <a:gd name="T80" fmla="*/ 139 w 2234"/>
                <a:gd name="T81" fmla="*/ 114 h 619"/>
                <a:gd name="T82" fmla="*/ 139 w 2234"/>
                <a:gd name="T83" fmla="*/ 202 h 619"/>
                <a:gd name="T84" fmla="*/ 139 w 2234"/>
                <a:gd name="T85" fmla="*/ 270 h 619"/>
                <a:gd name="T86" fmla="*/ 139 w 2234"/>
                <a:gd name="T87" fmla="*/ 358 h 619"/>
                <a:gd name="T88" fmla="*/ 139 w 2234"/>
                <a:gd name="T89" fmla="*/ 419 h 619"/>
                <a:gd name="T90" fmla="*/ 139 w 2234"/>
                <a:gd name="T91" fmla="*/ 507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34" h="619">
                  <a:moveTo>
                    <a:pt x="143" y="619"/>
                  </a:moveTo>
                  <a:cubicBezTo>
                    <a:pt x="2091" y="619"/>
                    <a:pt x="2091" y="619"/>
                    <a:pt x="2091" y="619"/>
                  </a:cubicBezTo>
                  <a:cubicBezTo>
                    <a:pt x="2170" y="619"/>
                    <a:pt x="2234" y="558"/>
                    <a:pt x="2234" y="479"/>
                  </a:cubicBezTo>
                  <a:cubicBezTo>
                    <a:pt x="2234" y="143"/>
                    <a:pt x="2234" y="143"/>
                    <a:pt x="2234" y="143"/>
                  </a:cubicBezTo>
                  <a:cubicBezTo>
                    <a:pt x="2234" y="64"/>
                    <a:pt x="2170" y="0"/>
                    <a:pt x="2091" y="0"/>
                  </a:cubicBezTo>
                  <a:cubicBezTo>
                    <a:pt x="143" y="0"/>
                    <a:pt x="143" y="0"/>
                    <a:pt x="143" y="0"/>
                  </a:cubicBezTo>
                  <a:cubicBezTo>
                    <a:pt x="64" y="0"/>
                    <a:pt x="0" y="64"/>
                    <a:pt x="0" y="143"/>
                  </a:cubicBezTo>
                  <a:cubicBezTo>
                    <a:pt x="0" y="479"/>
                    <a:pt x="0" y="479"/>
                    <a:pt x="0" y="479"/>
                  </a:cubicBezTo>
                  <a:cubicBezTo>
                    <a:pt x="0" y="558"/>
                    <a:pt x="64" y="619"/>
                    <a:pt x="143" y="619"/>
                  </a:cubicBezTo>
                  <a:close/>
                  <a:moveTo>
                    <a:pt x="1927" y="198"/>
                  </a:moveTo>
                  <a:cubicBezTo>
                    <a:pt x="1989" y="198"/>
                    <a:pt x="2040" y="248"/>
                    <a:pt x="2040" y="310"/>
                  </a:cubicBezTo>
                  <a:cubicBezTo>
                    <a:pt x="2040" y="373"/>
                    <a:pt x="1989" y="422"/>
                    <a:pt x="1927" y="422"/>
                  </a:cubicBezTo>
                  <a:cubicBezTo>
                    <a:pt x="1866" y="422"/>
                    <a:pt x="1815" y="373"/>
                    <a:pt x="1815" y="310"/>
                  </a:cubicBezTo>
                  <a:cubicBezTo>
                    <a:pt x="1815" y="248"/>
                    <a:pt x="1866" y="198"/>
                    <a:pt x="1927" y="198"/>
                  </a:cubicBezTo>
                  <a:close/>
                  <a:moveTo>
                    <a:pt x="1125" y="114"/>
                  </a:moveTo>
                  <a:cubicBezTo>
                    <a:pt x="1213" y="114"/>
                    <a:pt x="1213" y="114"/>
                    <a:pt x="1213" y="114"/>
                  </a:cubicBezTo>
                  <a:cubicBezTo>
                    <a:pt x="1213" y="202"/>
                    <a:pt x="1213" y="202"/>
                    <a:pt x="1213" y="202"/>
                  </a:cubicBezTo>
                  <a:cubicBezTo>
                    <a:pt x="1125" y="202"/>
                    <a:pt x="1125" y="202"/>
                    <a:pt x="1125" y="202"/>
                  </a:cubicBezTo>
                  <a:cubicBezTo>
                    <a:pt x="1125" y="114"/>
                    <a:pt x="1125" y="114"/>
                    <a:pt x="1125" y="114"/>
                  </a:cubicBezTo>
                  <a:cubicBezTo>
                    <a:pt x="1125" y="114"/>
                    <a:pt x="1125" y="114"/>
                    <a:pt x="1125" y="114"/>
                  </a:cubicBezTo>
                  <a:close/>
                  <a:moveTo>
                    <a:pt x="1125" y="270"/>
                  </a:moveTo>
                  <a:cubicBezTo>
                    <a:pt x="1213" y="270"/>
                    <a:pt x="1213" y="270"/>
                    <a:pt x="1213" y="270"/>
                  </a:cubicBezTo>
                  <a:cubicBezTo>
                    <a:pt x="1213" y="358"/>
                    <a:pt x="1213" y="358"/>
                    <a:pt x="1213" y="358"/>
                  </a:cubicBezTo>
                  <a:cubicBezTo>
                    <a:pt x="1125" y="358"/>
                    <a:pt x="1125" y="358"/>
                    <a:pt x="1125" y="358"/>
                  </a:cubicBezTo>
                  <a:cubicBezTo>
                    <a:pt x="1125" y="270"/>
                    <a:pt x="1125" y="270"/>
                    <a:pt x="1125" y="270"/>
                  </a:cubicBezTo>
                  <a:cubicBezTo>
                    <a:pt x="1125" y="270"/>
                    <a:pt x="1125" y="270"/>
                    <a:pt x="1125" y="270"/>
                  </a:cubicBezTo>
                  <a:close/>
                  <a:moveTo>
                    <a:pt x="1125" y="419"/>
                  </a:moveTo>
                  <a:cubicBezTo>
                    <a:pt x="1213" y="419"/>
                    <a:pt x="1213" y="419"/>
                    <a:pt x="1213" y="419"/>
                  </a:cubicBezTo>
                  <a:cubicBezTo>
                    <a:pt x="1213" y="507"/>
                    <a:pt x="1213" y="507"/>
                    <a:pt x="1213" y="507"/>
                  </a:cubicBezTo>
                  <a:cubicBezTo>
                    <a:pt x="1125" y="507"/>
                    <a:pt x="1125" y="507"/>
                    <a:pt x="1125" y="507"/>
                  </a:cubicBezTo>
                  <a:cubicBezTo>
                    <a:pt x="1125" y="419"/>
                    <a:pt x="1125" y="419"/>
                    <a:pt x="1125" y="419"/>
                  </a:cubicBezTo>
                  <a:cubicBezTo>
                    <a:pt x="1125" y="419"/>
                    <a:pt x="1125" y="419"/>
                    <a:pt x="1125" y="419"/>
                  </a:cubicBezTo>
                  <a:close/>
                  <a:moveTo>
                    <a:pt x="959" y="114"/>
                  </a:moveTo>
                  <a:cubicBezTo>
                    <a:pt x="1050" y="114"/>
                    <a:pt x="1050" y="114"/>
                    <a:pt x="1050" y="114"/>
                  </a:cubicBezTo>
                  <a:cubicBezTo>
                    <a:pt x="1050" y="202"/>
                    <a:pt x="1050" y="202"/>
                    <a:pt x="1050" y="202"/>
                  </a:cubicBezTo>
                  <a:cubicBezTo>
                    <a:pt x="959" y="202"/>
                    <a:pt x="959" y="202"/>
                    <a:pt x="959" y="202"/>
                  </a:cubicBezTo>
                  <a:cubicBezTo>
                    <a:pt x="959" y="114"/>
                    <a:pt x="959" y="114"/>
                    <a:pt x="959" y="114"/>
                  </a:cubicBezTo>
                  <a:cubicBezTo>
                    <a:pt x="959" y="114"/>
                    <a:pt x="959" y="114"/>
                    <a:pt x="959" y="114"/>
                  </a:cubicBezTo>
                  <a:close/>
                  <a:moveTo>
                    <a:pt x="959" y="270"/>
                  </a:moveTo>
                  <a:cubicBezTo>
                    <a:pt x="1050" y="270"/>
                    <a:pt x="1050" y="270"/>
                    <a:pt x="1050" y="270"/>
                  </a:cubicBezTo>
                  <a:cubicBezTo>
                    <a:pt x="1050" y="358"/>
                    <a:pt x="1050" y="358"/>
                    <a:pt x="1050" y="358"/>
                  </a:cubicBezTo>
                  <a:cubicBezTo>
                    <a:pt x="959" y="358"/>
                    <a:pt x="959" y="358"/>
                    <a:pt x="959" y="358"/>
                  </a:cubicBezTo>
                  <a:cubicBezTo>
                    <a:pt x="959" y="270"/>
                    <a:pt x="959" y="270"/>
                    <a:pt x="959" y="270"/>
                  </a:cubicBezTo>
                  <a:cubicBezTo>
                    <a:pt x="959" y="270"/>
                    <a:pt x="959" y="270"/>
                    <a:pt x="959" y="270"/>
                  </a:cubicBezTo>
                  <a:close/>
                  <a:moveTo>
                    <a:pt x="959" y="419"/>
                  </a:moveTo>
                  <a:cubicBezTo>
                    <a:pt x="1050" y="419"/>
                    <a:pt x="1050" y="419"/>
                    <a:pt x="1050" y="419"/>
                  </a:cubicBezTo>
                  <a:cubicBezTo>
                    <a:pt x="1050" y="507"/>
                    <a:pt x="1050" y="507"/>
                    <a:pt x="1050" y="507"/>
                  </a:cubicBezTo>
                  <a:cubicBezTo>
                    <a:pt x="959" y="507"/>
                    <a:pt x="959" y="507"/>
                    <a:pt x="959" y="507"/>
                  </a:cubicBezTo>
                  <a:cubicBezTo>
                    <a:pt x="959" y="419"/>
                    <a:pt x="959" y="419"/>
                    <a:pt x="959" y="419"/>
                  </a:cubicBezTo>
                  <a:cubicBezTo>
                    <a:pt x="959" y="419"/>
                    <a:pt x="959" y="419"/>
                    <a:pt x="959" y="419"/>
                  </a:cubicBezTo>
                  <a:close/>
                  <a:moveTo>
                    <a:pt x="796" y="114"/>
                  </a:moveTo>
                  <a:cubicBezTo>
                    <a:pt x="886" y="114"/>
                    <a:pt x="886" y="114"/>
                    <a:pt x="886" y="114"/>
                  </a:cubicBezTo>
                  <a:cubicBezTo>
                    <a:pt x="886" y="202"/>
                    <a:pt x="886" y="202"/>
                    <a:pt x="886" y="202"/>
                  </a:cubicBezTo>
                  <a:cubicBezTo>
                    <a:pt x="796" y="202"/>
                    <a:pt x="796" y="202"/>
                    <a:pt x="796" y="202"/>
                  </a:cubicBezTo>
                  <a:cubicBezTo>
                    <a:pt x="796" y="114"/>
                    <a:pt x="796" y="114"/>
                    <a:pt x="796" y="114"/>
                  </a:cubicBezTo>
                  <a:cubicBezTo>
                    <a:pt x="796" y="114"/>
                    <a:pt x="796" y="114"/>
                    <a:pt x="796" y="114"/>
                  </a:cubicBezTo>
                  <a:close/>
                  <a:moveTo>
                    <a:pt x="796" y="270"/>
                  </a:moveTo>
                  <a:cubicBezTo>
                    <a:pt x="886" y="270"/>
                    <a:pt x="886" y="270"/>
                    <a:pt x="886" y="270"/>
                  </a:cubicBezTo>
                  <a:cubicBezTo>
                    <a:pt x="886" y="358"/>
                    <a:pt x="886" y="358"/>
                    <a:pt x="886" y="358"/>
                  </a:cubicBezTo>
                  <a:cubicBezTo>
                    <a:pt x="796" y="358"/>
                    <a:pt x="796" y="358"/>
                    <a:pt x="796" y="358"/>
                  </a:cubicBezTo>
                  <a:cubicBezTo>
                    <a:pt x="796" y="270"/>
                    <a:pt x="796" y="270"/>
                    <a:pt x="796" y="270"/>
                  </a:cubicBezTo>
                  <a:cubicBezTo>
                    <a:pt x="796" y="270"/>
                    <a:pt x="796" y="270"/>
                    <a:pt x="796" y="270"/>
                  </a:cubicBezTo>
                  <a:close/>
                  <a:moveTo>
                    <a:pt x="796" y="419"/>
                  </a:moveTo>
                  <a:cubicBezTo>
                    <a:pt x="886" y="419"/>
                    <a:pt x="886" y="419"/>
                    <a:pt x="886" y="419"/>
                  </a:cubicBezTo>
                  <a:cubicBezTo>
                    <a:pt x="886" y="507"/>
                    <a:pt x="886" y="507"/>
                    <a:pt x="886" y="507"/>
                  </a:cubicBezTo>
                  <a:cubicBezTo>
                    <a:pt x="796" y="507"/>
                    <a:pt x="796" y="507"/>
                    <a:pt x="796" y="507"/>
                  </a:cubicBezTo>
                  <a:cubicBezTo>
                    <a:pt x="796" y="419"/>
                    <a:pt x="796" y="419"/>
                    <a:pt x="796" y="419"/>
                  </a:cubicBezTo>
                  <a:cubicBezTo>
                    <a:pt x="796" y="419"/>
                    <a:pt x="796" y="419"/>
                    <a:pt x="796" y="419"/>
                  </a:cubicBezTo>
                  <a:close/>
                  <a:moveTo>
                    <a:pt x="633" y="114"/>
                  </a:moveTo>
                  <a:cubicBezTo>
                    <a:pt x="721" y="114"/>
                    <a:pt x="721" y="114"/>
                    <a:pt x="721" y="114"/>
                  </a:cubicBezTo>
                  <a:cubicBezTo>
                    <a:pt x="721" y="202"/>
                    <a:pt x="721" y="202"/>
                    <a:pt x="721" y="202"/>
                  </a:cubicBezTo>
                  <a:cubicBezTo>
                    <a:pt x="633" y="202"/>
                    <a:pt x="633" y="202"/>
                    <a:pt x="633" y="202"/>
                  </a:cubicBezTo>
                  <a:cubicBezTo>
                    <a:pt x="633" y="114"/>
                    <a:pt x="633" y="114"/>
                    <a:pt x="633" y="114"/>
                  </a:cubicBezTo>
                  <a:cubicBezTo>
                    <a:pt x="633" y="114"/>
                    <a:pt x="633" y="114"/>
                    <a:pt x="633" y="114"/>
                  </a:cubicBezTo>
                  <a:close/>
                  <a:moveTo>
                    <a:pt x="633" y="270"/>
                  </a:moveTo>
                  <a:cubicBezTo>
                    <a:pt x="721" y="270"/>
                    <a:pt x="721" y="270"/>
                    <a:pt x="721" y="270"/>
                  </a:cubicBezTo>
                  <a:cubicBezTo>
                    <a:pt x="721" y="358"/>
                    <a:pt x="721" y="358"/>
                    <a:pt x="721" y="358"/>
                  </a:cubicBezTo>
                  <a:cubicBezTo>
                    <a:pt x="633" y="358"/>
                    <a:pt x="633" y="358"/>
                    <a:pt x="633" y="358"/>
                  </a:cubicBezTo>
                  <a:cubicBezTo>
                    <a:pt x="633" y="270"/>
                    <a:pt x="633" y="270"/>
                    <a:pt x="633" y="270"/>
                  </a:cubicBezTo>
                  <a:cubicBezTo>
                    <a:pt x="633" y="270"/>
                    <a:pt x="633" y="270"/>
                    <a:pt x="633" y="270"/>
                  </a:cubicBezTo>
                  <a:close/>
                  <a:moveTo>
                    <a:pt x="633" y="419"/>
                  </a:moveTo>
                  <a:cubicBezTo>
                    <a:pt x="721" y="419"/>
                    <a:pt x="721" y="419"/>
                    <a:pt x="721" y="419"/>
                  </a:cubicBezTo>
                  <a:cubicBezTo>
                    <a:pt x="721" y="507"/>
                    <a:pt x="721" y="507"/>
                    <a:pt x="721" y="507"/>
                  </a:cubicBezTo>
                  <a:cubicBezTo>
                    <a:pt x="633" y="507"/>
                    <a:pt x="633" y="507"/>
                    <a:pt x="633" y="507"/>
                  </a:cubicBezTo>
                  <a:cubicBezTo>
                    <a:pt x="633" y="419"/>
                    <a:pt x="633" y="419"/>
                    <a:pt x="633" y="419"/>
                  </a:cubicBezTo>
                  <a:cubicBezTo>
                    <a:pt x="633" y="419"/>
                    <a:pt x="633" y="419"/>
                    <a:pt x="633" y="419"/>
                  </a:cubicBezTo>
                  <a:close/>
                  <a:moveTo>
                    <a:pt x="467" y="114"/>
                  </a:moveTo>
                  <a:cubicBezTo>
                    <a:pt x="556" y="114"/>
                    <a:pt x="556" y="114"/>
                    <a:pt x="556" y="114"/>
                  </a:cubicBezTo>
                  <a:cubicBezTo>
                    <a:pt x="556" y="202"/>
                    <a:pt x="556" y="202"/>
                    <a:pt x="556" y="202"/>
                  </a:cubicBezTo>
                  <a:cubicBezTo>
                    <a:pt x="467" y="202"/>
                    <a:pt x="467" y="202"/>
                    <a:pt x="467" y="202"/>
                  </a:cubicBezTo>
                  <a:cubicBezTo>
                    <a:pt x="467" y="114"/>
                    <a:pt x="467" y="114"/>
                    <a:pt x="467" y="114"/>
                  </a:cubicBezTo>
                  <a:cubicBezTo>
                    <a:pt x="467" y="114"/>
                    <a:pt x="467" y="114"/>
                    <a:pt x="467" y="114"/>
                  </a:cubicBezTo>
                  <a:close/>
                  <a:moveTo>
                    <a:pt x="467" y="270"/>
                  </a:moveTo>
                  <a:cubicBezTo>
                    <a:pt x="556" y="270"/>
                    <a:pt x="556" y="270"/>
                    <a:pt x="556" y="270"/>
                  </a:cubicBezTo>
                  <a:cubicBezTo>
                    <a:pt x="556" y="358"/>
                    <a:pt x="556" y="358"/>
                    <a:pt x="556" y="358"/>
                  </a:cubicBezTo>
                  <a:cubicBezTo>
                    <a:pt x="467" y="358"/>
                    <a:pt x="467" y="358"/>
                    <a:pt x="467" y="358"/>
                  </a:cubicBezTo>
                  <a:cubicBezTo>
                    <a:pt x="467" y="270"/>
                    <a:pt x="467" y="270"/>
                    <a:pt x="467" y="270"/>
                  </a:cubicBezTo>
                  <a:cubicBezTo>
                    <a:pt x="467" y="270"/>
                    <a:pt x="467" y="270"/>
                    <a:pt x="467" y="270"/>
                  </a:cubicBezTo>
                  <a:close/>
                  <a:moveTo>
                    <a:pt x="467" y="419"/>
                  </a:moveTo>
                  <a:cubicBezTo>
                    <a:pt x="556" y="419"/>
                    <a:pt x="556" y="419"/>
                    <a:pt x="556" y="419"/>
                  </a:cubicBezTo>
                  <a:cubicBezTo>
                    <a:pt x="556" y="507"/>
                    <a:pt x="556" y="507"/>
                    <a:pt x="556" y="507"/>
                  </a:cubicBezTo>
                  <a:cubicBezTo>
                    <a:pt x="467" y="507"/>
                    <a:pt x="467" y="507"/>
                    <a:pt x="467" y="507"/>
                  </a:cubicBezTo>
                  <a:cubicBezTo>
                    <a:pt x="467" y="419"/>
                    <a:pt x="467" y="419"/>
                    <a:pt x="467" y="419"/>
                  </a:cubicBezTo>
                  <a:cubicBezTo>
                    <a:pt x="467" y="419"/>
                    <a:pt x="467" y="419"/>
                    <a:pt x="467" y="419"/>
                  </a:cubicBezTo>
                  <a:close/>
                  <a:moveTo>
                    <a:pt x="302" y="114"/>
                  </a:moveTo>
                  <a:cubicBezTo>
                    <a:pt x="392" y="114"/>
                    <a:pt x="392" y="114"/>
                    <a:pt x="392" y="114"/>
                  </a:cubicBezTo>
                  <a:cubicBezTo>
                    <a:pt x="392" y="202"/>
                    <a:pt x="392" y="202"/>
                    <a:pt x="392" y="202"/>
                  </a:cubicBezTo>
                  <a:cubicBezTo>
                    <a:pt x="302" y="202"/>
                    <a:pt x="302" y="202"/>
                    <a:pt x="302" y="202"/>
                  </a:cubicBezTo>
                  <a:cubicBezTo>
                    <a:pt x="302" y="114"/>
                    <a:pt x="302" y="114"/>
                    <a:pt x="302" y="114"/>
                  </a:cubicBezTo>
                  <a:cubicBezTo>
                    <a:pt x="302" y="114"/>
                    <a:pt x="302" y="114"/>
                    <a:pt x="302" y="114"/>
                  </a:cubicBezTo>
                  <a:close/>
                  <a:moveTo>
                    <a:pt x="302" y="270"/>
                  </a:moveTo>
                  <a:cubicBezTo>
                    <a:pt x="392" y="270"/>
                    <a:pt x="392" y="270"/>
                    <a:pt x="392" y="270"/>
                  </a:cubicBezTo>
                  <a:cubicBezTo>
                    <a:pt x="392" y="358"/>
                    <a:pt x="392" y="358"/>
                    <a:pt x="392" y="358"/>
                  </a:cubicBezTo>
                  <a:cubicBezTo>
                    <a:pt x="302" y="358"/>
                    <a:pt x="302" y="358"/>
                    <a:pt x="302" y="358"/>
                  </a:cubicBezTo>
                  <a:cubicBezTo>
                    <a:pt x="302" y="270"/>
                    <a:pt x="302" y="270"/>
                    <a:pt x="302" y="270"/>
                  </a:cubicBezTo>
                  <a:cubicBezTo>
                    <a:pt x="302" y="270"/>
                    <a:pt x="302" y="270"/>
                    <a:pt x="302" y="270"/>
                  </a:cubicBezTo>
                  <a:close/>
                  <a:moveTo>
                    <a:pt x="302" y="419"/>
                  </a:moveTo>
                  <a:cubicBezTo>
                    <a:pt x="392" y="419"/>
                    <a:pt x="392" y="419"/>
                    <a:pt x="392" y="419"/>
                  </a:cubicBezTo>
                  <a:cubicBezTo>
                    <a:pt x="392" y="507"/>
                    <a:pt x="392" y="507"/>
                    <a:pt x="392" y="507"/>
                  </a:cubicBezTo>
                  <a:cubicBezTo>
                    <a:pt x="302" y="507"/>
                    <a:pt x="302" y="507"/>
                    <a:pt x="302" y="507"/>
                  </a:cubicBezTo>
                  <a:cubicBezTo>
                    <a:pt x="302" y="419"/>
                    <a:pt x="302" y="419"/>
                    <a:pt x="302" y="419"/>
                  </a:cubicBezTo>
                  <a:cubicBezTo>
                    <a:pt x="302" y="419"/>
                    <a:pt x="302" y="419"/>
                    <a:pt x="302" y="419"/>
                  </a:cubicBezTo>
                  <a:close/>
                  <a:moveTo>
                    <a:pt x="139" y="114"/>
                  </a:moveTo>
                  <a:cubicBezTo>
                    <a:pt x="227" y="114"/>
                    <a:pt x="227" y="114"/>
                    <a:pt x="227" y="114"/>
                  </a:cubicBezTo>
                  <a:cubicBezTo>
                    <a:pt x="227" y="202"/>
                    <a:pt x="227" y="202"/>
                    <a:pt x="227" y="202"/>
                  </a:cubicBezTo>
                  <a:cubicBezTo>
                    <a:pt x="139" y="202"/>
                    <a:pt x="139" y="202"/>
                    <a:pt x="139" y="202"/>
                  </a:cubicBezTo>
                  <a:cubicBezTo>
                    <a:pt x="139" y="114"/>
                    <a:pt x="139" y="114"/>
                    <a:pt x="139" y="114"/>
                  </a:cubicBezTo>
                  <a:cubicBezTo>
                    <a:pt x="139" y="114"/>
                    <a:pt x="139" y="114"/>
                    <a:pt x="139" y="114"/>
                  </a:cubicBezTo>
                  <a:close/>
                  <a:moveTo>
                    <a:pt x="139" y="270"/>
                  </a:moveTo>
                  <a:cubicBezTo>
                    <a:pt x="227" y="270"/>
                    <a:pt x="227" y="270"/>
                    <a:pt x="227" y="270"/>
                  </a:cubicBezTo>
                  <a:cubicBezTo>
                    <a:pt x="227" y="358"/>
                    <a:pt x="227" y="358"/>
                    <a:pt x="227" y="358"/>
                  </a:cubicBezTo>
                  <a:cubicBezTo>
                    <a:pt x="139" y="358"/>
                    <a:pt x="139" y="358"/>
                    <a:pt x="139" y="358"/>
                  </a:cubicBezTo>
                  <a:cubicBezTo>
                    <a:pt x="139" y="270"/>
                    <a:pt x="139" y="270"/>
                    <a:pt x="139" y="270"/>
                  </a:cubicBezTo>
                  <a:cubicBezTo>
                    <a:pt x="139" y="270"/>
                    <a:pt x="139" y="270"/>
                    <a:pt x="139" y="270"/>
                  </a:cubicBezTo>
                  <a:close/>
                  <a:moveTo>
                    <a:pt x="139" y="419"/>
                  </a:moveTo>
                  <a:cubicBezTo>
                    <a:pt x="227" y="419"/>
                    <a:pt x="227" y="419"/>
                    <a:pt x="227" y="419"/>
                  </a:cubicBezTo>
                  <a:cubicBezTo>
                    <a:pt x="227" y="507"/>
                    <a:pt x="227" y="507"/>
                    <a:pt x="227" y="507"/>
                  </a:cubicBezTo>
                  <a:cubicBezTo>
                    <a:pt x="139" y="507"/>
                    <a:pt x="139" y="507"/>
                    <a:pt x="139" y="507"/>
                  </a:cubicBezTo>
                  <a:cubicBezTo>
                    <a:pt x="139" y="419"/>
                    <a:pt x="139" y="419"/>
                    <a:pt x="139" y="419"/>
                  </a:cubicBezTo>
                  <a:cubicBezTo>
                    <a:pt x="139" y="419"/>
                    <a:pt x="139" y="419"/>
                    <a:pt x="139" y="419"/>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p:cNvGrpSpPr/>
          <p:nvPr/>
        </p:nvGrpSpPr>
        <p:grpSpPr>
          <a:xfrm>
            <a:off x="7159701" y="3272206"/>
            <a:ext cx="559535" cy="155009"/>
            <a:chOff x="8924116" y="3944007"/>
            <a:chExt cx="899334" cy="249208"/>
          </a:xfrm>
        </p:grpSpPr>
        <p:sp>
          <p:nvSpPr>
            <p:cNvPr id="103" name="Rectangle 102"/>
            <p:cNvSpPr/>
            <p:nvPr/>
          </p:nvSpPr>
          <p:spPr bwMode="auto">
            <a:xfrm>
              <a:off x="8963025" y="3976688"/>
              <a:ext cx="802481" cy="19288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04" name="Freeform 6"/>
            <p:cNvSpPr>
              <a:spLocks noEditPoints="1"/>
            </p:cNvSpPr>
            <p:nvPr/>
          </p:nvSpPr>
          <p:spPr bwMode="auto">
            <a:xfrm>
              <a:off x="8924116" y="3944007"/>
              <a:ext cx="899334" cy="249208"/>
            </a:xfrm>
            <a:custGeom>
              <a:avLst/>
              <a:gdLst>
                <a:gd name="T0" fmla="*/ 2234 w 2234"/>
                <a:gd name="T1" fmla="*/ 479 h 619"/>
                <a:gd name="T2" fmla="*/ 143 w 2234"/>
                <a:gd name="T3" fmla="*/ 0 h 619"/>
                <a:gd name="T4" fmla="*/ 143 w 2234"/>
                <a:gd name="T5" fmla="*/ 619 h 619"/>
                <a:gd name="T6" fmla="*/ 1927 w 2234"/>
                <a:gd name="T7" fmla="*/ 422 h 619"/>
                <a:gd name="T8" fmla="*/ 1125 w 2234"/>
                <a:gd name="T9" fmla="*/ 114 h 619"/>
                <a:gd name="T10" fmla="*/ 1125 w 2234"/>
                <a:gd name="T11" fmla="*/ 202 h 619"/>
                <a:gd name="T12" fmla="*/ 1125 w 2234"/>
                <a:gd name="T13" fmla="*/ 270 h 619"/>
                <a:gd name="T14" fmla="*/ 1125 w 2234"/>
                <a:gd name="T15" fmla="*/ 358 h 619"/>
                <a:gd name="T16" fmla="*/ 1125 w 2234"/>
                <a:gd name="T17" fmla="*/ 419 h 619"/>
                <a:gd name="T18" fmla="*/ 1125 w 2234"/>
                <a:gd name="T19" fmla="*/ 507 h 619"/>
                <a:gd name="T20" fmla="*/ 959 w 2234"/>
                <a:gd name="T21" fmla="*/ 114 h 619"/>
                <a:gd name="T22" fmla="*/ 959 w 2234"/>
                <a:gd name="T23" fmla="*/ 202 h 619"/>
                <a:gd name="T24" fmla="*/ 959 w 2234"/>
                <a:gd name="T25" fmla="*/ 270 h 619"/>
                <a:gd name="T26" fmla="*/ 959 w 2234"/>
                <a:gd name="T27" fmla="*/ 358 h 619"/>
                <a:gd name="T28" fmla="*/ 959 w 2234"/>
                <a:gd name="T29" fmla="*/ 419 h 619"/>
                <a:gd name="T30" fmla="*/ 959 w 2234"/>
                <a:gd name="T31" fmla="*/ 507 h 619"/>
                <a:gd name="T32" fmla="*/ 796 w 2234"/>
                <a:gd name="T33" fmla="*/ 114 h 619"/>
                <a:gd name="T34" fmla="*/ 796 w 2234"/>
                <a:gd name="T35" fmla="*/ 202 h 619"/>
                <a:gd name="T36" fmla="*/ 796 w 2234"/>
                <a:gd name="T37" fmla="*/ 270 h 619"/>
                <a:gd name="T38" fmla="*/ 796 w 2234"/>
                <a:gd name="T39" fmla="*/ 358 h 619"/>
                <a:gd name="T40" fmla="*/ 796 w 2234"/>
                <a:gd name="T41" fmla="*/ 419 h 619"/>
                <a:gd name="T42" fmla="*/ 796 w 2234"/>
                <a:gd name="T43" fmla="*/ 507 h 619"/>
                <a:gd name="T44" fmla="*/ 633 w 2234"/>
                <a:gd name="T45" fmla="*/ 114 h 619"/>
                <a:gd name="T46" fmla="*/ 633 w 2234"/>
                <a:gd name="T47" fmla="*/ 202 h 619"/>
                <a:gd name="T48" fmla="*/ 633 w 2234"/>
                <a:gd name="T49" fmla="*/ 270 h 619"/>
                <a:gd name="T50" fmla="*/ 633 w 2234"/>
                <a:gd name="T51" fmla="*/ 358 h 619"/>
                <a:gd name="T52" fmla="*/ 633 w 2234"/>
                <a:gd name="T53" fmla="*/ 419 h 619"/>
                <a:gd name="T54" fmla="*/ 633 w 2234"/>
                <a:gd name="T55" fmla="*/ 507 h 619"/>
                <a:gd name="T56" fmla="*/ 467 w 2234"/>
                <a:gd name="T57" fmla="*/ 114 h 619"/>
                <a:gd name="T58" fmla="*/ 467 w 2234"/>
                <a:gd name="T59" fmla="*/ 202 h 619"/>
                <a:gd name="T60" fmla="*/ 467 w 2234"/>
                <a:gd name="T61" fmla="*/ 270 h 619"/>
                <a:gd name="T62" fmla="*/ 467 w 2234"/>
                <a:gd name="T63" fmla="*/ 358 h 619"/>
                <a:gd name="T64" fmla="*/ 467 w 2234"/>
                <a:gd name="T65" fmla="*/ 419 h 619"/>
                <a:gd name="T66" fmla="*/ 467 w 2234"/>
                <a:gd name="T67" fmla="*/ 507 h 619"/>
                <a:gd name="T68" fmla="*/ 302 w 2234"/>
                <a:gd name="T69" fmla="*/ 114 h 619"/>
                <a:gd name="T70" fmla="*/ 302 w 2234"/>
                <a:gd name="T71" fmla="*/ 202 h 619"/>
                <a:gd name="T72" fmla="*/ 302 w 2234"/>
                <a:gd name="T73" fmla="*/ 270 h 619"/>
                <a:gd name="T74" fmla="*/ 302 w 2234"/>
                <a:gd name="T75" fmla="*/ 358 h 619"/>
                <a:gd name="T76" fmla="*/ 302 w 2234"/>
                <a:gd name="T77" fmla="*/ 419 h 619"/>
                <a:gd name="T78" fmla="*/ 302 w 2234"/>
                <a:gd name="T79" fmla="*/ 507 h 619"/>
                <a:gd name="T80" fmla="*/ 139 w 2234"/>
                <a:gd name="T81" fmla="*/ 114 h 619"/>
                <a:gd name="T82" fmla="*/ 139 w 2234"/>
                <a:gd name="T83" fmla="*/ 202 h 619"/>
                <a:gd name="T84" fmla="*/ 139 w 2234"/>
                <a:gd name="T85" fmla="*/ 270 h 619"/>
                <a:gd name="T86" fmla="*/ 139 w 2234"/>
                <a:gd name="T87" fmla="*/ 358 h 619"/>
                <a:gd name="T88" fmla="*/ 139 w 2234"/>
                <a:gd name="T89" fmla="*/ 419 h 619"/>
                <a:gd name="T90" fmla="*/ 139 w 2234"/>
                <a:gd name="T91" fmla="*/ 507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34" h="619">
                  <a:moveTo>
                    <a:pt x="143" y="619"/>
                  </a:moveTo>
                  <a:cubicBezTo>
                    <a:pt x="2091" y="619"/>
                    <a:pt x="2091" y="619"/>
                    <a:pt x="2091" y="619"/>
                  </a:cubicBezTo>
                  <a:cubicBezTo>
                    <a:pt x="2170" y="619"/>
                    <a:pt x="2234" y="558"/>
                    <a:pt x="2234" y="479"/>
                  </a:cubicBezTo>
                  <a:cubicBezTo>
                    <a:pt x="2234" y="143"/>
                    <a:pt x="2234" y="143"/>
                    <a:pt x="2234" y="143"/>
                  </a:cubicBezTo>
                  <a:cubicBezTo>
                    <a:pt x="2234" y="64"/>
                    <a:pt x="2170" y="0"/>
                    <a:pt x="2091" y="0"/>
                  </a:cubicBezTo>
                  <a:cubicBezTo>
                    <a:pt x="143" y="0"/>
                    <a:pt x="143" y="0"/>
                    <a:pt x="143" y="0"/>
                  </a:cubicBezTo>
                  <a:cubicBezTo>
                    <a:pt x="64" y="0"/>
                    <a:pt x="0" y="64"/>
                    <a:pt x="0" y="143"/>
                  </a:cubicBezTo>
                  <a:cubicBezTo>
                    <a:pt x="0" y="479"/>
                    <a:pt x="0" y="479"/>
                    <a:pt x="0" y="479"/>
                  </a:cubicBezTo>
                  <a:cubicBezTo>
                    <a:pt x="0" y="558"/>
                    <a:pt x="64" y="619"/>
                    <a:pt x="143" y="619"/>
                  </a:cubicBezTo>
                  <a:close/>
                  <a:moveTo>
                    <a:pt x="1927" y="198"/>
                  </a:moveTo>
                  <a:cubicBezTo>
                    <a:pt x="1989" y="198"/>
                    <a:pt x="2040" y="248"/>
                    <a:pt x="2040" y="310"/>
                  </a:cubicBezTo>
                  <a:cubicBezTo>
                    <a:pt x="2040" y="373"/>
                    <a:pt x="1989" y="422"/>
                    <a:pt x="1927" y="422"/>
                  </a:cubicBezTo>
                  <a:cubicBezTo>
                    <a:pt x="1866" y="422"/>
                    <a:pt x="1815" y="373"/>
                    <a:pt x="1815" y="310"/>
                  </a:cubicBezTo>
                  <a:cubicBezTo>
                    <a:pt x="1815" y="248"/>
                    <a:pt x="1866" y="198"/>
                    <a:pt x="1927" y="198"/>
                  </a:cubicBezTo>
                  <a:close/>
                  <a:moveTo>
                    <a:pt x="1125" y="114"/>
                  </a:moveTo>
                  <a:cubicBezTo>
                    <a:pt x="1213" y="114"/>
                    <a:pt x="1213" y="114"/>
                    <a:pt x="1213" y="114"/>
                  </a:cubicBezTo>
                  <a:cubicBezTo>
                    <a:pt x="1213" y="202"/>
                    <a:pt x="1213" y="202"/>
                    <a:pt x="1213" y="202"/>
                  </a:cubicBezTo>
                  <a:cubicBezTo>
                    <a:pt x="1125" y="202"/>
                    <a:pt x="1125" y="202"/>
                    <a:pt x="1125" y="202"/>
                  </a:cubicBezTo>
                  <a:cubicBezTo>
                    <a:pt x="1125" y="114"/>
                    <a:pt x="1125" y="114"/>
                    <a:pt x="1125" y="114"/>
                  </a:cubicBezTo>
                  <a:cubicBezTo>
                    <a:pt x="1125" y="114"/>
                    <a:pt x="1125" y="114"/>
                    <a:pt x="1125" y="114"/>
                  </a:cubicBezTo>
                  <a:close/>
                  <a:moveTo>
                    <a:pt x="1125" y="270"/>
                  </a:moveTo>
                  <a:cubicBezTo>
                    <a:pt x="1213" y="270"/>
                    <a:pt x="1213" y="270"/>
                    <a:pt x="1213" y="270"/>
                  </a:cubicBezTo>
                  <a:cubicBezTo>
                    <a:pt x="1213" y="358"/>
                    <a:pt x="1213" y="358"/>
                    <a:pt x="1213" y="358"/>
                  </a:cubicBezTo>
                  <a:cubicBezTo>
                    <a:pt x="1125" y="358"/>
                    <a:pt x="1125" y="358"/>
                    <a:pt x="1125" y="358"/>
                  </a:cubicBezTo>
                  <a:cubicBezTo>
                    <a:pt x="1125" y="270"/>
                    <a:pt x="1125" y="270"/>
                    <a:pt x="1125" y="270"/>
                  </a:cubicBezTo>
                  <a:cubicBezTo>
                    <a:pt x="1125" y="270"/>
                    <a:pt x="1125" y="270"/>
                    <a:pt x="1125" y="270"/>
                  </a:cubicBezTo>
                  <a:close/>
                  <a:moveTo>
                    <a:pt x="1125" y="419"/>
                  </a:moveTo>
                  <a:cubicBezTo>
                    <a:pt x="1213" y="419"/>
                    <a:pt x="1213" y="419"/>
                    <a:pt x="1213" y="419"/>
                  </a:cubicBezTo>
                  <a:cubicBezTo>
                    <a:pt x="1213" y="507"/>
                    <a:pt x="1213" y="507"/>
                    <a:pt x="1213" y="507"/>
                  </a:cubicBezTo>
                  <a:cubicBezTo>
                    <a:pt x="1125" y="507"/>
                    <a:pt x="1125" y="507"/>
                    <a:pt x="1125" y="507"/>
                  </a:cubicBezTo>
                  <a:cubicBezTo>
                    <a:pt x="1125" y="419"/>
                    <a:pt x="1125" y="419"/>
                    <a:pt x="1125" y="419"/>
                  </a:cubicBezTo>
                  <a:cubicBezTo>
                    <a:pt x="1125" y="419"/>
                    <a:pt x="1125" y="419"/>
                    <a:pt x="1125" y="419"/>
                  </a:cubicBezTo>
                  <a:close/>
                  <a:moveTo>
                    <a:pt x="959" y="114"/>
                  </a:moveTo>
                  <a:cubicBezTo>
                    <a:pt x="1050" y="114"/>
                    <a:pt x="1050" y="114"/>
                    <a:pt x="1050" y="114"/>
                  </a:cubicBezTo>
                  <a:cubicBezTo>
                    <a:pt x="1050" y="202"/>
                    <a:pt x="1050" y="202"/>
                    <a:pt x="1050" y="202"/>
                  </a:cubicBezTo>
                  <a:cubicBezTo>
                    <a:pt x="959" y="202"/>
                    <a:pt x="959" y="202"/>
                    <a:pt x="959" y="202"/>
                  </a:cubicBezTo>
                  <a:cubicBezTo>
                    <a:pt x="959" y="114"/>
                    <a:pt x="959" y="114"/>
                    <a:pt x="959" y="114"/>
                  </a:cubicBezTo>
                  <a:cubicBezTo>
                    <a:pt x="959" y="114"/>
                    <a:pt x="959" y="114"/>
                    <a:pt x="959" y="114"/>
                  </a:cubicBezTo>
                  <a:close/>
                  <a:moveTo>
                    <a:pt x="959" y="270"/>
                  </a:moveTo>
                  <a:cubicBezTo>
                    <a:pt x="1050" y="270"/>
                    <a:pt x="1050" y="270"/>
                    <a:pt x="1050" y="270"/>
                  </a:cubicBezTo>
                  <a:cubicBezTo>
                    <a:pt x="1050" y="358"/>
                    <a:pt x="1050" y="358"/>
                    <a:pt x="1050" y="358"/>
                  </a:cubicBezTo>
                  <a:cubicBezTo>
                    <a:pt x="959" y="358"/>
                    <a:pt x="959" y="358"/>
                    <a:pt x="959" y="358"/>
                  </a:cubicBezTo>
                  <a:cubicBezTo>
                    <a:pt x="959" y="270"/>
                    <a:pt x="959" y="270"/>
                    <a:pt x="959" y="270"/>
                  </a:cubicBezTo>
                  <a:cubicBezTo>
                    <a:pt x="959" y="270"/>
                    <a:pt x="959" y="270"/>
                    <a:pt x="959" y="270"/>
                  </a:cubicBezTo>
                  <a:close/>
                  <a:moveTo>
                    <a:pt x="959" y="419"/>
                  </a:moveTo>
                  <a:cubicBezTo>
                    <a:pt x="1050" y="419"/>
                    <a:pt x="1050" y="419"/>
                    <a:pt x="1050" y="419"/>
                  </a:cubicBezTo>
                  <a:cubicBezTo>
                    <a:pt x="1050" y="507"/>
                    <a:pt x="1050" y="507"/>
                    <a:pt x="1050" y="507"/>
                  </a:cubicBezTo>
                  <a:cubicBezTo>
                    <a:pt x="959" y="507"/>
                    <a:pt x="959" y="507"/>
                    <a:pt x="959" y="507"/>
                  </a:cubicBezTo>
                  <a:cubicBezTo>
                    <a:pt x="959" y="419"/>
                    <a:pt x="959" y="419"/>
                    <a:pt x="959" y="419"/>
                  </a:cubicBezTo>
                  <a:cubicBezTo>
                    <a:pt x="959" y="419"/>
                    <a:pt x="959" y="419"/>
                    <a:pt x="959" y="419"/>
                  </a:cubicBezTo>
                  <a:close/>
                  <a:moveTo>
                    <a:pt x="796" y="114"/>
                  </a:moveTo>
                  <a:cubicBezTo>
                    <a:pt x="886" y="114"/>
                    <a:pt x="886" y="114"/>
                    <a:pt x="886" y="114"/>
                  </a:cubicBezTo>
                  <a:cubicBezTo>
                    <a:pt x="886" y="202"/>
                    <a:pt x="886" y="202"/>
                    <a:pt x="886" y="202"/>
                  </a:cubicBezTo>
                  <a:cubicBezTo>
                    <a:pt x="796" y="202"/>
                    <a:pt x="796" y="202"/>
                    <a:pt x="796" y="202"/>
                  </a:cubicBezTo>
                  <a:cubicBezTo>
                    <a:pt x="796" y="114"/>
                    <a:pt x="796" y="114"/>
                    <a:pt x="796" y="114"/>
                  </a:cubicBezTo>
                  <a:cubicBezTo>
                    <a:pt x="796" y="114"/>
                    <a:pt x="796" y="114"/>
                    <a:pt x="796" y="114"/>
                  </a:cubicBezTo>
                  <a:close/>
                  <a:moveTo>
                    <a:pt x="796" y="270"/>
                  </a:moveTo>
                  <a:cubicBezTo>
                    <a:pt x="886" y="270"/>
                    <a:pt x="886" y="270"/>
                    <a:pt x="886" y="270"/>
                  </a:cubicBezTo>
                  <a:cubicBezTo>
                    <a:pt x="886" y="358"/>
                    <a:pt x="886" y="358"/>
                    <a:pt x="886" y="358"/>
                  </a:cubicBezTo>
                  <a:cubicBezTo>
                    <a:pt x="796" y="358"/>
                    <a:pt x="796" y="358"/>
                    <a:pt x="796" y="358"/>
                  </a:cubicBezTo>
                  <a:cubicBezTo>
                    <a:pt x="796" y="270"/>
                    <a:pt x="796" y="270"/>
                    <a:pt x="796" y="270"/>
                  </a:cubicBezTo>
                  <a:cubicBezTo>
                    <a:pt x="796" y="270"/>
                    <a:pt x="796" y="270"/>
                    <a:pt x="796" y="270"/>
                  </a:cubicBezTo>
                  <a:close/>
                  <a:moveTo>
                    <a:pt x="796" y="419"/>
                  </a:moveTo>
                  <a:cubicBezTo>
                    <a:pt x="886" y="419"/>
                    <a:pt x="886" y="419"/>
                    <a:pt x="886" y="419"/>
                  </a:cubicBezTo>
                  <a:cubicBezTo>
                    <a:pt x="886" y="507"/>
                    <a:pt x="886" y="507"/>
                    <a:pt x="886" y="507"/>
                  </a:cubicBezTo>
                  <a:cubicBezTo>
                    <a:pt x="796" y="507"/>
                    <a:pt x="796" y="507"/>
                    <a:pt x="796" y="507"/>
                  </a:cubicBezTo>
                  <a:cubicBezTo>
                    <a:pt x="796" y="419"/>
                    <a:pt x="796" y="419"/>
                    <a:pt x="796" y="419"/>
                  </a:cubicBezTo>
                  <a:cubicBezTo>
                    <a:pt x="796" y="419"/>
                    <a:pt x="796" y="419"/>
                    <a:pt x="796" y="419"/>
                  </a:cubicBezTo>
                  <a:close/>
                  <a:moveTo>
                    <a:pt x="633" y="114"/>
                  </a:moveTo>
                  <a:cubicBezTo>
                    <a:pt x="721" y="114"/>
                    <a:pt x="721" y="114"/>
                    <a:pt x="721" y="114"/>
                  </a:cubicBezTo>
                  <a:cubicBezTo>
                    <a:pt x="721" y="202"/>
                    <a:pt x="721" y="202"/>
                    <a:pt x="721" y="202"/>
                  </a:cubicBezTo>
                  <a:cubicBezTo>
                    <a:pt x="633" y="202"/>
                    <a:pt x="633" y="202"/>
                    <a:pt x="633" y="202"/>
                  </a:cubicBezTo>
                  <a:cubicBezTo>
                    <a:pt x="633" y="114"/>
                    <a:pt x="633" y="114"/>
                    <a:pt x="633" y="114"/>
                  </a:cubicBezTo>
                  <a:cubicBezTo>
                    <a:pt x="633" y="114"/>
                    <a:pt x="633" y="114"/>
                    <a:pt x="633" y="114"/>
                  </a:cubicBezTo>
                  <a:close/>
                  <a:moveTo>
                    <a:pt x="633" y="270"/>
                  </a:moveTo>
                  <a:cubicBezTo>
                    <a:pt x="721" y="270"/>
                    <a:pt x="721" y="270"/>
                    <a:pt x="721" y="270"/>
                  </a:cubicBezTo>
                  <a:cubicBezTo>
                    <a:pt x="721" y="358"/>
                    <a:pt x="721" y="358"/>
                    <a:pt x="721" y="358"/>
                  </a:cubicBezTo>
                  <a:cubicBezTo>
                    <a:pt x="633" y="358"/>
                    <a:pt x="633" y="358"/>
                    <a:pt x="633" y="358"/>
                  </a:cubicBezTo>
                  <a:cubicBezTo>
                    <a:pt x="633" y="270"/>
                    <a:pt x="633" y="270"/>
                    <a:pt x="633" y="270"/>
                  </a:cubicBezTo>
                  <a:cubicBezTo>
                    <a:pt x="633" y="270"/>
                    <a:pt x="633" y="270"/>
                    <a:pt x="633" y="270"/>
                  </a:cubicBezTo>
                  <a:close/>
                  <a:moveTo>
                    <a:pt x="633" y="419"/>
                  </a:moveTo>
                  <a:cubicBezTo>
                    <a:pt x="721" y="419"/>
                    <a:pt x="721" y="419"/>
                    <a:pt x="721" y="419"/>
                  </a:cubicBezTo>
                  <a:cubicBezTo>
                    <a:pt x="721" y="507"/>
                    <a:pt x="721" y="507"/>
                    <a:pt x="721" y="507"/>
                  </a:cubicBezTo>
                  <a:cubicBezTo>
                    <a:pt x="633" y="507"/>
                    <a:pt x="633" y="507"/>
                    <a:pt x="633" y="507"/>
                  </a:cubicBezTo>
                  <a:cubicBezTo>
                    <a:pt x="633" y="419"/>
                    <a:pt x="633" y="419"/>
                    <a:pt x="633" y="419"/>
                  </a:cubicBezTo>
                  <a:cubicBezTo>
                    <a:pt x="633" y="419"/>
                    <a:pt x="633" y="419"/>
                    <a:pt x="633" y="419"/>
                  </a:cubicBezTo>
                  <a:close/>
                  <a:moveTo>
                    <a:pt x="467" y="114"/>
                  </a:moveTo>
                  <a:cubicBezTo>
                    <a:pt x="556" y="114"/>
                    <a:pt x="556" y="114"/>
                    <a:pt x="556" y="114"/>
                  </a:cubicBezTo>
                  <a:cubicBezTo>
                    <a:pt x="556" y="202"/>
                    <a:pt x="556" y="202"/>
                    <a:pt x="556" y="202"/>
                  </a:cubicBezTo>
                  <a:cubicBezTo>
                    <a:pt x="467" y="202"/>
                    <a:pt x="467" y="202"/>
                    <a:pt x="467" y="202"/>
                  </a:cubicBezTo>
                  <a:cubicBezTo>
                    <a:pt x="467" y="114"/>
                    <a:pt x="467" y="114"/>
                    <a:pt x="467" y="114"/>
                  </a:cubicBezTo>
                  <a:cubicBezTo>
                    <a:pt x="467" y="114"/>
                    <a:pt x="467" y="114"/>
                    <a:pt x="467" y="114"/>
                  </a:cubicBezTo>
                  <a:close/>
                  <a:moveTo>
                    <a:pt x="467" y="270"/>
                  </a:moveTo>
                  <a:cubicBezTo>
                    <a:pt x="556" y="270"/>
                    <a:pt x="556" y="270"/>
                    <a:pt x="556" y="270"/>
                  </a:cubicBezTo>
                  <a:cubicBezTo>
                    <a:pt x="556" y="358"/>
                    <a:pt x="556" y="358"/>
                    <a:pt x="556" y="358"/>
                  </a:cubicBezTo>
                  <a:cubicBezTo>
                    <a:pt x="467" y="358"/>
                    <a:pt x="467" y="358"/>
                    <a:pt x="467" y="358"/>
                  </a:cubicBezTo>
                  <a:cubicBezTo>
                    <a:pt x="467" y="270"/>
                    <a:pt x="467" y="270"/>
                    <a:pt x="467" y="270"/>
                  </a:cubicBezTo>
                  <a:cubicBezTo>
                    <a:pt x="467" y="270"/>
                    <a:pt x="467" y="270"/>
                    <a:pt x="467" y="270"/>
                  </a:cubicBezTo>
                  <a:close/>
                  <a:moveTo>
                    <a:pt x="467" y="419"/>
                  </a:moveTo>
                  <a:cubicBezTo>
                    <a:pt x="556" y="419"/>
                    <a:pt x="556" y="419"/>
                    <a:pt x="556" y="419"/>
                  </a:cubicBezTo>
                  <a:cubicBezTo>
                    <a:pt x="556" y="507"/>
                    <a:pt x="556" y="507"/>
                    <a:pt x="556" y="507"/>
                  </a:cubicBezTo>
                  <a:cubicBezTo>
                    <a:pt x="467" y="507"/>
                    <a:pt x="467" y="507"/>
                    <a:pt x="467" y="507"/>
                  </a:cubicBezTo>
                  <a:cubicBezTo>
                    <a:pt x="467" y="419"/>
                    <a:pt x="467" y="419"/>
                    <a:pt x="467" y="419"/>
                  </a:cubicBezTo>
                  <a:cubicBezTo>
                    <a:pt x="467" y="419"/>
                    <a:pt x="467" y="419"/>
                    <a:pt x="467" y="419"/>
                  </a:cubicBezTo>
                  <a:close/>
                  <a:moveTo>
                    <a:pt x="302" y="114"/>
                  </a:moveTo>
                  <a:cubicBezTo>
                    <a:pt x="392" y="114"/>
                    <a:pt x="392" y="114"/>
                    <a:pt x="392" y="114"/>
                  </a:cubicBezTo>
                  <a:cubicBezTo>
                    <a:pt x="392" y="202"/>
                    <a:pt x="392" y="202"/>
                    <a:pt x="392" y="202"/>
                  </a:cubicBezTo>
                  <a:cubicBezTo>
                    <a:pt x="302" y="202"/>
                    <a:pt x="302" y="202"/>
                    <a:pt x="302" y="202"/>
                  </a:cubicBezTo>
                  <a:cubicBezTo>
                    <a:pt x="302" y="114"/>
                    <a:pt x="302" y="114"/>
                    <a:pt x="302" y="114"/>
                  </a:cubicBezTo>
                  <a:cubicBezTo>
                    <a:pt x="302" y="114"/>
                    <a:pt x="302" y="114"/>
                    <a:pt x="302" y="114"/>
                  </a:cubicBezTo>
                  <a:close/>
                  <a:moveTo>
                    <a:pt x="302" y="270"/>
                  </a:moveTo>
                  <a:cubicBezTo>
                    <a:pt x="392" y="270"/>
                    <a:pt x="392" y="270"/>
                    <a:pt x="392" y="270"/>
                  </a:cubicBezTo>
                  <a:cubicBezTo>
                    <a:pt x="392" y="358"/>
                    <a:pt x="392" y="358"/>
                    <a:pt x="392" y="358"/>
                  </a:cubicBezTo>
                  <a:cubicBezTo>
                    <a:pt x="302" y="358"/>
                    <a:pt x="302" y="358"/>
                    <a:pt x="302" y="358"/>
                  </a:cubicBezTo>
                  <a:cubicBezTo>
                    <a:pt x="302" y="270"/>
                    <a:pt x="302" y="270"/>
                    <a:pt x="302" y="270"/>
                  </a:cubicBezTo>
                  <a:cubicBezTo>
                    <a:pt x="302" y="270"/>
                    <a:pt x="302" y="270"/>
                    <a:pt x="302" y="270"/>
                  </a:cubicBezTo>
                  <a:close/>
                  <a:moveTo>
                    <a:pt x="302" y="419"/>
                  </a:moveTo>
                  <a:cubicBezTo>
                    <a:pt x="392" y="419"/>
                    <a:pt x="392" y="419"/>
                    <a:pt x="392" y="419"/>
                  </a:cubicBezTo>
                  <a:cubicBezTo>
                    <a:pt x="392" y="507"/>
                    <a:pt x="392" y="507"/>
                    <a:pt x="392" y="507"/>
                  </a:cubicBezTo>
                  <a:cubicBezTo>
                    <a:pt x="302" y="507"/>
                    <a:pt x="302" y="507"/>
                    <a:pt x="302" y="507"/>
                  </a:cubicBezTo>
                  <a:cubicBezTo>
                    <a:pt x="302" y="419"/>
                    <a:pt x="302" y="419"/>
                    <a:pt x="302" y="419"/>
                  </a:cubicBezTo>
                  <a:cubicBezTo>
                    <a:pt x="302" y="419"/>
                    <a:pt x="302" y="419"/>
                    <a:pt x="302" y="419"/>
                  </a:cubicBezTo>
                  <a:close/>
                  <a:moveTo>
                    <a:pt x="139" y="114"/>
                  </a:moveTo>
                  <a:cubicBezTo>
                    <a:pt x="227" y="114"/>
                    <a:pt x="227" y="114"/>
                    <a:pt x="227" y="114"/>
                  </a:cubicBezTo>
                  <a:cubicBezTo>
                    <a:pt x="227" y="202"/>
                    <a:pt x="227" y="202"/>
                    <a:pt x="227" y="202"/>
                  </a:cubicBezTo>
                  <a:cubicBezTo>
                    <a:pt x="139" y="202"/>
                    <a:pt x="139" y="202"/>
                    <a:pt x="139" y="202"/>
                  </a:cubicBezTo>
                  <a:cubicBezTo>
                    <a:pt x="139" y="114"/>
                    <a:pt x="139" y="114"/>
                    <a:pt x="139" y="114"/>
                  </a:cubicBezTo>
                  <a:cubicBezTo>
                    <a:pt x="139" y="114"/>
                    <a:pt x="139" y="114"/>
                    <a:pt x="139" y="114"/>
                  </a:cubicBezTo>
                  <a:close/>
                  <a:moveTo>
                    <a:pt x="139" y="270"/>
                  </a:moveTo>
                  <a:cubicBezTo>
                    <a:pt x="227" y="270"/>
                    <a:pt x="227" y="270"/>
                    <a:pt x="227" y="270"/>
                  </a:cubicBezTo>
                  <a:cubicBezTo>
                    <a:pt x="227" y="358"/>
                    <a:pt x="227" y="358"/>
                    <a:pt x="227" y="358"/>
                  </a:cubicBezTo>
                  <a:cubicBezTo>
                    <a:pt x="139" y="358"/>
                    <a:pt x="139" y="358"/>
                    <a:pt x="139" y="358"/>
                  </a:cubicBezTo>
                  <a:cubicBezTo>
                    <a:pt x="139" y="270"/>
                    <a:pt x="139" y="270"/>
                    <a:pt x="139" y="270"/>
                  </a:cubicBezTo>
                  <a:cubicBezTo>
                    <a:pt x="139" y="270"/>
                    <a:pt x="139" y="270"/>
                    <a:pt x="139" y="270"/>
                  </a:cubicBezTo>
                  <a:close/>
                  <a:moveTo>
                    <a:pt x="139" y="419"/>
                  </a:moveTo>
                  <a:cubicBezTo>
                    <a:pt x="227" y="419"/>
                    <a:pt x="227" y="419"/>
                    <a:pt x="227" y="419"/>
                  </a:cubicBezTo>
                  <a:cubicBezTo>
                    <a:pt x="227" y="507"/>
                    <a:pt x="227" y="507"/>
                    <a:pt x="227" y="507"/>
                  </a:cubicBezTo>
                  <a:cubicBezTo>
                    <a:pt x="139" y="507"/>
                    <a:pt x="139" y="507"/>
                    <a:pt x="139" y="507"/>
                  </a:cubicBezTo>
                  <a:cubicBezTo>
                    <a:pt x="139" y="419"/>
                    <a:pt x="139" y="419"/>
                    <a:pt x="139" y="419"/>
                  </a:cubicBezTo>
                  <a:cubicBezTo>
                    <a:pt x="139" y="419"/>
                    <a:pt x="139" y="419"/>
                    <a:pt x="139" y="419"/>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p:cNvGrpSpPr/>
          <p:nvPr/>
        </p:nvGrpSpPr>
        <p:grpSpPr>
          <a:xfrm>
            <a:off x="7314120" y="2390457"/>
            <a:ext cx="426962" cy="118281"/>
            <a:chOff x="8924116" y="3944007"/>
            <a:chExt cx="899334" cy="249208"/>
          </a:xfrm>
        </p:grpSpPr>
        <p:sp>
          <p:nvSpPr>
            <p:cNvPr id="107" name="Rectangle 106"/>
            <p:cNvSpPr/>
            <p:nvPr/>
          </p:nvSpPr>
          <p:spPr bwMode="auto">
            <a:xfrm>
              <a:off x="8963025" y="3976688"/>
              <a:ext cx="802481" cy="19288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08" name="Freeform 6"/>
            <p:cNvSpPr>
              <a:spLocks noEditPoints="1"/>
            </p:cNvSpPr>
            <p:nvPr/>
          </p:nvSpPr>
          <p:spPr bwMode="auto">
            <a:xfrm>
              <a:off x="8924116" y="3944007"/>
              <a:ext cx="899334" cy="249208"/>
            </a:xfrm>
            <a:custGeom>
              <a:avLst/>
              <a:gdLst>
                <a:gd name="T0" fmla="*/ 2234 w 2234"/>
                <a:gd name="T1" fmla="*/ 479 h 619"/>
                <a:gd name="T2" fmla="*/ 143 w 2234"/>
                <a:gd name="T3" fmla="*/ 0 h 619"/>
                <a:gd name="T4" fmla="*/ 143 w 2234"/>
                <a:gd name="T5" fmla="*/ 619 h 619"/>
                <a:gd name="T6" fmla="*/ 1927 w 2234"/>
                <a:gd name="T7" fmla="*/ 422 h 619"/>
                <a:gd name="T8" fmla="*/ 1125 w 2234"/>
                <a:gd name="T9" fmla="*/ 114 h 619"/>
                <a:gd name="T10" fmla="*/ 1125 w 2234"/>
                <a:gd name="T11" fmla="*/ 202 h 619"/>
                <a:gd name="T12" fmla="*/ 1125 w 2234"/>
                <a:gd name="T13" fmla="*/ 270 h 619"/>
                <a:gd name="T14" fmla="*/ 1125 w 2234"/>
                <a:gd name="T15" fmla="*/ 358 h 619"/>
                <a:gd name="T16" fmla="*/ 1125 w 2234"/>
                <a:gd name="T17" fmla="*/ 419 h 619"/>
                <a:gd name="T18" fmla="*/ 1125 w 2234"/>
                <a:gd name="T19" fmla="*/ 507 h 619"/>
                <a:gd name="T20" fmla="*/ 959 w 2234"/>
                <a:gd name="T21" fmla="*/ 114 h 619"/>
                <a:gd name="T22" fmla="*/ 959 w 2234"/>
                <a:gd name="T23" fmla="*/ 202 h 619"/>
                <a:gd name="T24" fmla="*/ 959 w 2234"/>
                <a:gd name="T25" fmla="*/ 270 h 619"/>
                <a:gd name="T26" fmla="*/ 959 w 2234"/>
                <a:gd name="T27" fmla="*/ 358 h 619"/>
                <a:gd name="T28" fmla="*/ 959 w 2234"/>
                <a:gd name="T29" fmla="*/ 419 h 619"/>
                <a:gd name="T30" fmla="*/ 959 w 2234"/>
                <a:gd name="T31" fmla="*/ 507 h 619"/>
                <a:gd name="T32" fmla="*/ 796 w 2234"/>
                <a:gd name="T33" fmla="*/ 114 h 619"/>
                <a:gd name="T34" fmla="*/ 796 w 2234"/>
                <a:gd name="T35" fmla="*/ 202 h 619"/>
                <a:gd name="T36" fmla="*/ 796 w 2234"/>
                <a:gd name="T37" fmla="*/ 270 h 619"/>
                <a:gd name="T38" fmla="*/ 796 w 2234"/>
                <a:gd name="T39" fmla="*/ 358 h 619"/>
                <a:gd name="T40" fmla="*/ 796 w 2234"/>
                <a:gd name="T41" fmla="*/ 419 h 619"/>
                <a:gd name="T42" fmla="*/ 796 w 2234"/>
                <a:gd name="T43" fmla="*/ 507 h 619"/>
                <a:gd name="T44" fmla="*/ 633 w 2234"/>
                <a:gd name="T45" fmla="*/ 114 h 619"/>
                <a:gd name="T46" fmla="*/ 633 w 2234"/>
                <a:gd name="T47" fmla="*/ 202 h 619"/>
                <a:gd name="T48" fmla="*/ 633 w 2234"/>
                <a:gd name="T49" fmla="*/ 270 h 619"/>
                <a:gd name="T50" fmla="*/ 633 w 2234"/>
                <a:gd name="T51" fmla="*/ 358 h 619"/>
                <a:gd name="T52" fmla="*/ 633 w 2234"/>
                <a:gd name="T53" fmla="*/ 419 h 619"/>
                <a:gd name="T54" fmla="*/ 633 w 2234"/>
                <a:gd name="T55" fmla="*/ 507 h 619"/>
                <a:gd name="T56" fmla="*/ 467 w 2234"/>
                <a:gd name="T57" fmla="*/ 114 h 619"/>
                <a:gd name="T58" fmla="*/ 467 w 2234"/>
                <a:gd name="T59" fmla="*/ 202 h 619"/>
                <a:gd name="T60" fmla="*/ 467 w 2234"/>
                <a:gd name="T61" fmla="*/ 270 h 619"/>
                <a:gd name="T62" fmla="*/ 467 w 2234"/>
                <a:gd name="T63" fmla="*/ 358 h 619"/>
                <a:gd name="T64" fmla="*/ 467 w 2234"/>
                <a:gd name="T65" fmla="*/ 419 h 619"/>
                <a:gd name="T66" fmla="*/ 467 w 2234"/>
                <a:gd name="T67" fmla="*/ 507 h 619"/>
                <a:gd name="T68" fmla="*/ 302 w 2234"/>
                <a:gd name="T69" fmla="*/ 114 h 619"/>
                <a:gd name="T70" fmla="*/ 302 w 2234"/>
                <a:gd name="T71" fmla="*/ 202 h 619"/>
                <a:gd name="T72" fmla="*/ 302 w 2234"/>
                <a:gd name="T73" fmla="*/ 270 h 619"/>
                <a:gd name="T74" fmla="*/ 302 w 2234"/>
                <a:gd name="T75" fmla="*/ 358 h 619"/>
                <a:gd name="T76" fmla="*/ 302 w 2234"/>
                <a:gd name="T77" fmla="*/ 419 h 619"/>
                <a:gd name="T78" fmla="*/ 302 w 2234"/>
                <a:gd name="T79" fmla="*/ 507 h 619"/>
                <a:gd name="T80" fmla="*/ 139 w 2234"/>
                <a:gd name="T81" fmla="*/ 114 h 619"/>
                <a:gd name="T82" fmla="*/ 139 w 2234"/>
                <a:gd name="T83" fmla="*/ 202 h 619"/>
                <a:gd name="T84" fmla="*/ 139 w 2234"/>
                <a:gd name="T85" fmla="*/ 270 h 619"/>
                <a:gd name="T86" fmla="*/ 139 w 2234"/>
                <a:gd name="T87" fmla="*/ 358 h 619"/>
                <a:gd name="T88" fmla="*/ 139 w 2234"/>
                <a:gd name="T89" fmla="*/ 419 h 619"/>
                <a:gd name="T90" fmla="*/ 139 w 2234"/>
                <a:gd name="T91" fmla="*/ 507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34" h="619">
                  <a:moveTo>
                    <a:pt x="143" y="619"/>
                  </a:moveTo>
                  <a:cubicBezTo>
                    <a:pt x="2091" y="619"/>
                    <a:pt x="2091" y="619"/>
                    <a:pt x="2091" y="619"/>
                  </a:cubicBezTo>
                  <a:cubicBezTo>
                    <a:pt x="2170" y="619"/>
                    <a:pt x="2234" y="558"/>
                    <a:pt x="2234" y="479"/>
                  </a:cubicBezTo>
                  <a:cubicBezTo>
                    <a:pt x="2234" y="143"/>
                    <a:pt x="2234" y="143"/>
                    <a:pt x="2234" y="143"/>
                  </a:cubicBezTo>
                  <a:cubicBezTo>
                    <a:pt x="2234" y="64"/>
                    <a:pt x="2170" y="0"/>
                    <a:pt x="2091" y="0"/>
                  </a:cubicBezTo>
                  <a:cubicBezTo>
                    <a:pt x="143" y="0"/>
                    <a:pt x="143" y="0"/>
                    <a:pt x="143" y="0"/>
                  </a:cubicBezTo>
                  <a:cubicBezTo>
                    <a:pt x="64" y="0"/>
                    <a:pt x="0" y="64"/>
                    <a:pt x="0" y="143"/>
                  </a:cubicBezTo>
                  <a:cubicBezTo>
                    <a:pt x="0" y="479"/>
                    <a:pt x="0" y="479"/>
                    <a:pt x="0" y="479"/>
                  </a:cubicBezTo>
                  <a:cubicBezTo>
                    <a:pt x="0" y="558"/>
                    <a:pt x="64" y="619"/>
                    <a:pt x="143" y="619"/>
                  </a:cubicBezTo>
                  <a:close/>
                  <a:moveTo>
                    <a:pt x="1927" y="198"/>
                  </a:moveTo>
                  <a:cubicBezTo>
                    <a:pt x="1989" y="198"/>
                    <a:pt x="2040" y="248"/>
                    <a:pt x="2040" y="310"/>
                  </a:cubicBezTo>
                  <a:cubicBezTo>
                    <a:pt x="2040" y="373"/>
                    <a:pt x="1989" y="422"/>
                    <a:pt x="1927" y="422"/>
                  </a:cubicBezTo>
                  <a:cubicBezTo>
                    <a:pt x="1866" y="422"/>
                    <a:pt x="1815" y="373"/>
                    <a:pt x="1815" y="310"/>
                  </a:cubicBezTo>
                  <a:cubicBezTo>
                    <a:pt x="1815" y="248"/>
                    <a:pt x="1866" y="198"/>
                    <a:pt x="1927" y="198"/>
                  </a:cubicBezTo>
                  <a:close/>
                  <a:moveTo>
                    <a:pt x="1125" y="114"/>
                  </a:moveTo>
                  <a:cubicBezTo>
                    <a:pt x="1213" y="114"/>
                    <a:pt x="1213" y="114"/>
                    <a:pt x="1213" y="114"/>
                  </a:cubicBezTo>
                  <a:cubicBezTo>
                    <a:pt x="1213" y="202"/>
                    <a:pt x="1213" y="202"/>
                    <a:pt x="1213" y="202"/>
                  </a:cubicBezTo>
                  <a:cubicBezTo>
                    <a:pt x="1125" y="202"/>
                    <a:pt x="1125" y="202"/>
                    <a:pt x="1125" y="202"/>
                  </a:cubicBezTo>
                  <a:cubicBezTo>
                    <a:pt x="1125" y="114"/>
                    <a:pt x="1125" y="114"/>
                    <a:pt x="1125" y="114"/>
                  </a:cubicBezTo>
                  <a:cubicBezTo>
                    <a:pt x="1125" y="114"/>
                    <a:pt x="1125" y="114"/>
                    <a:pt x="1125" y="114"/>
                  </a:cubicBezTo>
                  <a:close/>
                  <a:moveTo>
                    <a:pt x="1125" y="270"/>
                  </a:moveTo>
                  <a:cubicBezTo>
                    <a:pt x="1213" y="270"/>
                    <a:pt x="1213" y="270"/>
                    <a:pt x="1213" y="270"/>
                  </a:cubicBezTo>
                  <a:cubicBezTo>
                    <a:pt x="1213" y="358"/>
                    <a:pt x="1213" y="358"/>
                    <a:pt x="1213" y="358"/>
                  </a:cubicBezTo>
                  <a:cubicBezTo>
                    <a:pt x="1125" y="358"/>
                    <a:pt x="1125" y="358"/>
                    <a:pt x="1125" y="358"/>
                  </a:cubicBezTo>
                  <a:cubicBezTo>
                    <a:pt x="1125" y="270"/>
                    <a:pt x="1125" y="270"/>
                    <a:pt x="1125" y="270"/>
                  </a:cubicBezTo>
                  <a:cubicBezTo>
                    <a:pt x="1125" y="270"/>
                    <a:pt x="1125" y="270"/>
                    <a:pt x="1125" y="270"/>
                  </a:cubicBezTo>
                  <a:close/>
                  <a:moveTo>
                    <a:pt x="1125" y="419"/>
                  </a:moveTo>
                  <a:cubicBezTo>
                    <a:pt x="1213" y="419"/>
                    <a:pt x="1213" y="419"/>
                    <a:pt x="1213" y="419"/>
                  </a:cubicBezTo>
                  <a:cubicBezTo>
                    <a:pt x="1213" y="507"/>
                    <a:pt x="1213" y="507"/>
                    <a:pt x="1213" y="507"/>
                  </a:cubicBezTo>
                  <a:cubicBezTo>
                    <a:pt x="1125" y="507"/>
                    <a:pt x="1125" y="507"/>
                    <a:pt x="1125" y="507"/>
                  </a:cubicBezTo>
                  <a:cubicBezTo>
                    <a:pt x="1125" y="419"/>
                    <a:pt x="1125" y="419"/>
                    <a:pt x="1125" y="419"/>
                  </a:cubicBezTo>
                  <a:cubicBezTo>
                    <a:pt x="1125" y="419"/>
                    <a:pt x="1125" y="419"/>
                    <a:pt x="1125" y="419"/>
                  </a:cubicBezTo>
                  <a:close/>
                  <a:moveTo>
                    <a:pt x="959" y="114"/>
                  </a:moveTo>
                  <a:cubicBezTo>
                    <a:pt x="1050" y="114"/>
                    <a:pt x="1050" y="114"/>
                    <a:pt x="1050" y="114"/>
                  </a:cubicBezTo>
                  <a:cubicBezTo>
                    <a:pt x="1050" y="202"/>
                    <a:pt x="1050" y="202"/>
                    <a:pt x="1050" y="202"/>
                  </a:cubicBezTo>
                  <a:cubicBezTo>
                    <a:pt x="959" y="202"/>
                    <a:pt x="959" y="202"/>
                    <a:pt x="959" y="202"/>
                  </a:cubicBezTo>
                  <a:cubicBezTo>
                    <a:pt x="959" y="114"/>
                    <a:pt x="959" y="114"/>
                    <a:pt x="959" y="114"/>
                  </a:cubicBezTo>
                  <a:cubicBezTo>
                    <a:pt x="959" y="114"/>
                    <a:pt x="959" y="114"/>
                    <a:pt x="959" y="114"/>
                  </a:cubicBezTo>
                  <a:close/>
                  <a:moveTo>
                    <a:pt x="959" y="270"/>
                  </a:moveTo>
                  <a:cubicBezTo>
                    <a:pt x="1050" y="270"/>
                    <a:pt x="1050" y="270"/>
                    <a:pt x="1050" y="270"/>
                  </a:cubicBezTo>
                  <a:cubicBezTo>
                    <a:pt x="1050" y="358"/>
                    <a:pt x="1050" y="358"/>
                    <a:pt x="1050" y="358"/>
                  </a:cubicBezTo>
                  <a:cubicBezTo>
                    <a:pt x="959" y="358"/>
                    <a:pt x="959" y="358"/>
                    <a:pt x="959" y="358"/>
                  </a:cubicBezTo>
                  <a:cubicBezTo>
                    <a:pt x="959" y="270"/>
                    <a:pt x="959" y="270"/>
                    <a:pt x="959" y="270"/>
                  </a:cubicBezTo>
                  <a:cubicBezTo>
                    <a:pt x="959" y="270"/>
                    <a:pt x="959" y="270"/>
                    <a:pt x="959" y="270"/>
                  </a:cubicBezTo>
                  <a:close/>
                  <a:moveTo>
                    <a:pt x="959" y="419"/>
                  </a:moveTo>
                  <a:cubicBezTo>
                    <a:pt x="1050" y="419"/>
                    <a:pt x="1050" y="419"/>
                    <a:pt x="1050" y="419"/>
                  </a:cubicBezTo>
                  <a:cubicBezTo>
                    <a:pt x="1050" y="507"/>
                    <a:pt x="1050" y="507"/>
                    <a:pt x="1050" y="507"/>
                  </a:cubicBezTo>
                  <a:cubicBezTo>
                    <a:pt x="959" y="507"/>
                    <a:pt x="959" y="507"/>
                    <a:pt x="959" y="507"/>
                  </a:cubicBezTo>
                  <a:cubicBezTo>
                    <a:pt x="959" y="419"/>
                    <a:pt x="959" y="419"/>
                    <a:pt x="959" y="419"/>
                  </a:cubicBezTo>
                  <a:cubicBezTo>
                    <a:pt x="959" y="419"/>
                    <a:pt x="959" y="419"/>
                    <a:pt x="959" y="419"/>
                  </a:cubicBezTo>
                  <a:close/>
                  <a:moveTo>
                    <a:pt x="796" y="114"/>
                  </a:moveTo>
                  <a:cubicBezTo>
                    <a:pt x="886" y="114"/>
                    <a:pt x="886" y="114"/>
                    <a:pt x="886" y="114"/>
                  </a:cubicBezTo>
                  <a:cubicBezTo>
                    <a:pt x="886" y="202"/>
                    <a:pt x="886" y="202"/>
                    <a:pt x="886" y="202"/>
                  </a:cubicBezTo>
                  <a:cubicBezTo>
                    <a:pt x="796" y="202"/>
                    <a:pt x="796" y="202"/>
                    <a:pt x="796" y="202"/>
                  </a:cubicBezTo>
                  <a:cubicBezTo>
                    <a:pt x="796" y="114"/>
                    <a:pt x="796" y="114"/>
                    <a:pt x="796" y="114"/>
                  </a:cubicBezTo>
                  <a:cubicBezTo>
                    <a:pt x="796" y="114"/>
                    <a:pt x="796" y="114"/>
                    <a:pt x="796" y="114"/>
                  </a:cubicBezTo>
                  <a:close/>
                  <a:moveTo>
                    <a:pt x="796" y="270"/>
                  </a:moveTo>
                  <a:cubicBezTo>
                    <a:pt x="886" y="270"/>
                    <a:pt x="886" y="270"/>
                    <a:pt x="886" y="270"/>
                  </a:cubicBezTo>
                  <a:cubicBezTo>
                    <a:pt x="886" y="358"/>
                    <a:pt x="886" y="358"/>
                    <a:pt x="886" y="358"/>
                  </a:cubicBezTo>
                  <a:cubicBezTo>
                    <a:pt x="796" y="358"/>
                    <a:pt x="796" y="358"/>
                    <a:pt x="796" y="358"/>
                  </a:cubicBezTo>
                  <a:cubicBezTo>
                    <a:pt x="796" y="270"/>
                    <a:pt x="796" y="270"/>
                    <a:pt x="796" y="270"/>
                  </a:cubicBezTo>
                  <a:cubicBezTo>
                    <a:pt x="796" y="270"/>
                    <a:pt x="796" y="270"/>
                    <a:pt x="796" y="270"/>
                  </a:cubicBezTo>
                  <a:close/>
                  <a:moveTo>
                    <a:pt x="796" y="419"/>
                  </a:moveTo>
                  <a:cubicBezTo>
                    <a:pt x="886" y="419"/>
                    <a:pt x="886" y="419"/>
                    <a:pt x="886" y="419"/>
                  </a:cubicBezTo>
                  <a:cubicBezTo>
                    <a:pt x="886" y="507"/>
                    <a:pt x="886" y="507"/>
                    <a:pt x="886" y="507"/>
                  </a:cubicBezTo>
                  <a:cubicBezTo>
                    <a:pt x="796" y="507"/>
                    <a:pt x="796" y="507"/>
                    <a:pt x="796" y="507"/>
                  </a:cubicBezTo>
                  <a:cubicBezTo>
                    <a:pt x="796" y="419"/>
                    <a:pt x="796" y="419"/>
                    <a:pt x="796" y="419"/>
                  </a:cubicBezTo>
                  <a:cubicBezTo>
                    <a:pt x="796" y="419"/>
                    <a:pt x="796" y="419"/>
                    <a:pt x="796" y="419"/>
                  </a:cubicBezTo>
                  <a:close/>
                  <a:moveTo>
                    <a:pt x="633" y="114"/>
                  </a:moveTo>
                  <a:cubicBezTo>
                    <a:pt x="721" y="114"/>
                    <a:pt x="721" y="114"/>
                    <a:pt x="721" y="114"/>
                  </a:cubicBezTo>
                  <a:cubicBezTo>
                    <a:pt x="721" y="202"/>
                    <a:pt x="721" y="202"/>
                    <a:pt x="721" y="202"/>
                  </a:cubicBezTo>
                  <a:cubicBezTo>
                    <a:pt x="633" y="202"/>
                    <a:pt x="633" y="202"/>
                    <a:pt x="633" y="202"/>
                  </a:cubicBezTo>
                  <a:cubicBezTo>
                    <a:pt x="633" y="114"/>
                    <a:pt x="633" y="114"/>
                    <a:pt x="633" y="114"/>
                  </a:cubicBezTo>
                  <a:cubicBezTo>
                    <a:pt x="633" y="114"/>
                    <a:pt x="633" y="114"/>
                    <a:pt x="633" y="114"/>
                  </a:cubicBezTo>
                  <a:close/>
                  <a:moveTo>
                    <a:pt x="633" y="270"/>
                  </a:moveTo>
                  <a:cubicBezTo>
                    <a:pt x="721" y="270"/>
                    <a:pt x="721" y="270"/>
                    <a:pt x="721" y="270"/>
                  </a:cubicBezTo>
                  <a:cubicBezTo>
                    <a:pt x="721" y="358"/>
                    <a:pt x="721" y="358"/>
                    <a:pt x="721" y="358"/>
                  </a:cubicBezTo>
                  <a:cubicBezTo>
                    <a:pt x="633" y="358"/>
                    <a:pt x="633" y="358"/>
                    <a:pt x="633" y="358"/>
                  </a:cubicBezTo>
                  <a:cubicBezTo>
                    <a:pt x="633" y="270"/>
                    <a:pt x="633" y="270"/>
                    <a:pt x="633" y="270"/>
                  </a:cubicBezTo>
                  <a:cubicBezTo>
                    <a:pt x="633" y="270"/>
                    <a:pt x="633" y="270"/>
                    <a:pt x="633" y="270"/>
                  </a:cubicBezTo>
                  <a:close/>
                  <a:moveTo>
                    <a:pt x="633" y="419"/>
                  </a:moveTo>
                  <a:cubicBezTo>
                    <a:pt x="721" y="419"/>
                    <a:pt x="721" y="419"/>
                    <a:pt x="721" y="419"/>
                  </a:cubicBezTo>
                  <a:cubicBezTo>
                    <a:pt x="721" y="507"/>
                    <a:pt x="721" y="507"/>
                    <a:pt x="721" y="507"/>
                  </a:cubicBezTo>
                  <a:cubicBezTo>
                    <a:pt x="633" y="507"/>
                    <a:pt x="633" y="507"/>
                    <a:pt x="633" y="507"/>
                  </a:cubicBezTo>
                  <a:cubicBezTo>
                    <a:pt x="633" y="419"/>
                    <a:pt x="633" y="419"/>
                    <a:pt x="633" y="419"/>
                  </a:cubicBezTo>
                  <a:cubicBezTo>
                    <a:pt x="633" y="419"/>
                    <a:pt x="633" y="419"/>
                    <a:pt x="633" y="419"/>
                  </a:cubicBezTo>
                  <a:close/>
                  <a:moveTo>
                    <a:pt x="467" y="114"/>
                  </a:moveTo>
                  <a:cubicBezTo>
                    <a:pt x="556" y="114"/>
                    <a:pt x="556" y="114"/>
                    <a:pt x="556" y="114"/>
                  </a:cubicBezTo>
                  <a:cubicBezTo>
                    <a:pt x="556" y="202"/>
                    <a:pt x="556" y="202"/>
                    <a:pt x="556" y="202"/>
                  </a:cubicBezTo>
                  <a:cubicBezTo>
                    <a:pt x="467" y="202"/>
                    <a:pt x="467" y="202"/>
                    <a:pt x="467" y="202"/>
                  </a:cubicBezTo>
                  <a:cubicBezTo>
                    <a:pt x="467" y="114"/>
                    <a:pt x="467" y="114"/>
                    <a:pt x="467" y="114"/>
                  </a:cubicBezTo>
                  <a:cubicBezTo>
                    <a:pt x="467" y="114"/>
                    <a:pt x="467" y="114"/>
                    <a:pt x="467" y="114"/>
                  </a:cubicBezTo>
                  <a:close/>
                  <a:moveTo>
                    <a:pt x="467" y="270"/>
                  </a:moveTo>
                  <a:cubicBezTo>
                    <a:pt x="556" y="270"/>
                    <a:pt x="556" y="270"/>
                    <a:pt x="556" y="270"/>
                  </a:cubicBezTo>
                  <a:cubicBezTo>
                    <a:pt x="556" y="358"/>
                    <a:pt x="556" y="358"/>
                    <a:pt x="556" y="358"/>
                  </a:cubicBezTo>
                  <a:cubicBezTo>
                    <a:pt x="467" y="358"/>
                    <a:pt x="467" y="358"/>
                    <a:pt x="467" y="358"/>
                  </a:cubicBezTo>
                  <a:cubicBezTo>
                    <a:pt x="467" y="270"/>
                    <a:pt x="467" y="270"/>
                    <a:pt x="467" y="270"/>
                  </a:cubicBezTo>
                  <a:cubicBezTo>
                    <a:pt x="467" y="270"/>
                    <a:pt x="467" y="270"/>
                    <a:pt x="467" y="270"/>
                  </a:cubicBezTo>
                  <a:close/>
                  <a:moveTo>
                    <a:pt x="467" y="419"/>
                  </a:moveTo>
                  <a:cubicBezTo>
                    <a:pt x="556" y="419"/>
                    <a:pt x="556" y="419"/>
                    <a:pt x="556" y="419"/>
                  </a:cubicBezTo>
                  <a:cubicBezTo>
                    <a:pt x="556" y="507"/>
                    <a:pt x="556" y="507"/>
                    <a:pt x="556" y="507"/>
                  </a:cubicBezTo>
                  <a:cubicBezTo>
                    <a:pt x="467" y="507"/>
                    <a:pt x="467" y="507"/>
                    <a:pt x="467" y="507"/>
                  </a:cubicBezTo>
                  <a:cubicBezTo>
                    <a:pt x="467" y="419"/>
                    <a:pt x="467" y="419"/>
                    <a:pt x="467" y="419"/>
                  </a:cubicBezTo>
                  <a:cubicBezTo>
                    <a:pt x="467" y="419"/>
                    <a:pt x="467" y="419"/>
                    <a:pt x="467" y="419"/>
                  </a:cubicBezTo>
                  <a:close/>
                  <a:moveTo>
                    <a:pt x="302" y="114"/>
                  </a:moveTo>
                  <a:cubicBezTo>
                    <a:pt x="392" y="114"/>
                    <a:pt x="392" y="114"/>
                    <a:pt x="392" y="114"/>
                  </a:cubicBezTo>
                  <a:cubicBezTo>
                    <a:pt x="392" y="202"/>
                    <a:pt x="392" y="202"/>
                    <a:pt x="392" y="202"/>
                  </a:cubicBezTo>
                  <a:cubicBezTo>
                    <a:pt x="302" y="202"/>
                    <a:pt x="302" y="202"/>
                    <a:pt x="302" y="202"/>
                  </a:cubicBezTo>
                  <a:cubicBezTo>
                    <a:pt x="302" y="114"/>
                    <a:pt x="302" y="114"/>
                    <a:pt x="302" y="114"/>
                  </a:cubicBezTo>
                  <a:cubicBezTo>
                    <a:pt x="302" y="114"/>
                    <a:pt x="302" y="114"/>
                    <a:pt x="302" y="114"/>
                  </a:cubicBezTo>
                  <a:close/>
                  <a:moveTo>
                    <a:pt x="302" y="270"/>
                  </a:moveTo>
                  <a:cubicBezTo>
                    <a:pt x="392" y="270"/>
                    <a:pt x="392" y="270"/>
                    <a:pt x="392" y="270"/>
                  </a:cubicBezTo>
                  <a:cubicBezTo>
                    <a:pt x="392" y="358"/>
                    <a:pt x="392" y="358"/>
                    <a:pt x="392" y="358"/>
                  </a:cubicBezTo>
                  <a:cubicBezTo>
                    <a:pt x="302" y="358"/>
                    <a:pt x="302" y="358"/>
                    <a:pt x="302" y="358"/>
                  </a:cubicBezTo>
                  <a:cubicBezTo>
                    <a:pt x="302" y="270"/>
                    <a:pt x="302" y="270"/>
                    <a:pt x="302" y="270"/>
                  </a:cubicBezTo>
                  <a:cubicBezTo>
                    <a:pt x="302" y="270"/>
                    <a:pt x="302" y="270"/>
                    <a:pt x="302" y="270"/>
                  </a:cubicBezTo>
                  <a:close/>
                  <a:moveTo>
                    <a:pt x="302" y="419"/>
                  </a:moveTo>
                  <a:cubicBezTo>
                    <a:pt x="392" y="419"/>
                    <a:pt x="392" y="419"/>
                    <a:pt x="392" y="419"/>
                  </a:cubicBezTo>
                  <a:cubicBezTo>
                    <a:pt x="392" y="507"/>
                    <a:pt x="392" y="507"/>
                    <a:pt x="392" y="507"/>
                  </a:cubicBezTo>
                  <a:cubicBezTo>
                    <a:pt x="302" y="507"/>
                    <a:pt x="302" y="507"/>
                    <a:pt x="302" y="507"/>
                  </a:cubicBezTo>
                  <a:cubicBezTo>
                    <a:pt x="302" y="419"/>
                    <a:pt x="302" y="419"/>
                    <a:pt x="302" y="419"/>
                  </a:cubicBezTo>
                  <a:cubicBezTo>
                    <a:pt x="302" y="419"/>
                    <a:pt x="302" y="419"/>
                    <a:pt x="302" y="419"/>
                  </a:cubicBezTo>
                  <a:close/>
                  <a:moveTo>
                    <a:pt x="139" y="114"/>
                  </a:moveTo>
                  <a:cubicBezTo>
                    <a:pt x="227" y="114"/>
                    <a:pt x="227" y="114"/>
                    <a:pt x="227" y="114"/>
                  </a:cubicBezTo>
                  <a:cubicBezTo>
                    <a:pt x="227" y="202"/>
                    <a:pt x="227" y="202"/>
                    <a:pt x="227" y="202"/>
                  </a:cubicBezTo>
                  <a:cubicBezTo>
                    <a:pt x="139" y="202"/>
                    <a:pt x="139" y="202"/>
                    <a:pt x="139" y="202"/>
                  </a:cubicBezTo>
                  <a:cubicBezTo>
                    <a:pt x="139" y="114"/>
                    <a:pt x="139" y="114"/>
                    <a:pt x="139" y="114"/>
                  </a:cubicBezTo>
                  <a:cubicBezTo>
                    <a:pt x="139" y="114"/>
                    <a:pt x="139" y="114"/>
                    <a:pt x="139" y="114"/>
                  </a:cubicBezTo>
                  <a:close/>
                  <a:moveTo>
                    <a:pt x="139" y="270"/>
                  </a:moveTo>
                  <a:cubicBezTo>
                    <a:pt x="227" y="270"/>
                    <a:pt x="227" y="270"/>
                    <a:pt x="227" y="270"/>
                  </a:cubicBezTo>
                  <a:cubicBezTo>
                    <a:pt x="227" y="358"/>
                    <a:pt x="227" y="358"/>
                    <a:pt x="227" y="358"/>
                  </a:cubicBezTo>
                  <a:cubicBezTo>
                    <a:pt x="139" y="358"/>
                    <a:pt x="139" y="358"/>
                    <a:pt x="139" y="358"/>
                  </a:cubicBezTo>
                  <a:cubicBezTo>
                    <a:pt x="139" y="270"/>
                    <a:pt x="139" y="270"/>
                    <a:pt x="139" y="270"/>
                  </a:cubicBezTo>
                  <a:cubicBezTo>
                    <a:pt x="139" y="270"/>
                    <a:pt x="139" y="270"/>
                    <a:pt x="139" y="270"/>
                  </a:cubicBezTo>
                  <a:close/>
                  <a:moveTo>
                    <a:pt x="139" y="419"/>
                  </a:moveTo>
                  <a:cubicBezTo>
                    <a:pt x="227" y="419"/>
                    <a:pt x="227" y="419"/>
                    <a:pt x="227" y="419"/>
                  </a:cubicBezTo>
                  <a:cubicBezTo>
                    <a:pt x="227" y="507"/>
                    <a:pt x="227" y="507"/>
                    <a:pt x="227" y="507"/>
                  </a:cubicBezTo>
                  <a:cubicBezTo>
                    <a:pt x="139" y="507"/>
                    <a:pt x="139" y="507"/>
                    <a:pt x="139" y="507"/>
                  </a:cubicBezTo>
                  <a:cubicBezTo>
                    <a:pt x="139" y="419"/>
                    <a:pt x="139" y="419"/>
                    <a:pt x="139" y="419"/>
                  </a:cubicBezTo>
                  <a:cubicBezTo>
                    <a:pt x="139" y="419"/>
                    <a:pt x="139" y="419"/>
                    <a:pt x="139" y="419"/>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29347851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498598"/>
          </a:xfrm>
        </p:spPr>
        <p:txBody>
          <a:bodyPr/>
          <a:lstStyle/>
          <a:p>
            <a:r>
              <a:rPr lang="en-US" sz="3600" dirty="0" smtClean="0"/>
              <a:t>Windows Azure Virtual Network Scenarios</a:t>
            </a:r>
            <a:endParaRPr lang="en-US" sz="3600" dirty="0"/>
          </a:p>
        </p:txBody>
      </p:sp>
      <p:sp>
        <p:nvSpPr>
          <p:cNvPr id="3" name="Content Placeholder 2"/>
          <p:cNvSpPr>
            <a:spLocks noGrp="1"/>
          </p:cNvSpPr>
          <p:nvPr>
            <p:ph type="body" sz="quarter" idx="10"/>
          </p:nvPr>
        </p:nvSpPr>
        <p:spPr>
          <a:xfrm>
            <a:off x="389436" y="1085850"/>
            <a:ext cx="8363938" cy="3717171"/>
          </a:xfrm>
        </p:spPr>
        <p:txBody>
          <a:bodyPr/>
          <a:lstStyle/>
          <a:p>
            <a:r>
              <a:rPr lang="en-US" sz="1800" dirty="0" smtClean="0">
                <a:solidFill>
                  <a:schemeClr val="accent2"/>
                </a:solidFill>
                <a:latin typeface="+mn-lt"/>
              </a:rPr>
              <a:t>Hybrid Public/Private Cloud</a:t>
            </a:r>
          </a:p>
          <a:p>
            <a:r>
              <a:rPr lang="en-US" sz="1800" dirty="0" smtClean="0">
                <a:latin typeface="+mn-lt"/>
              </a:rPr>
              <a:t>Enterprise app in Windows Azure requiring connectivity to on-premise resources</a:t>
            </a:r>
          </a:p>
          <a:p>
            <a:pPr lvl="1"/>
            <a:endParaRPr lang="en-US" sz="1050" dirty="0" smtClean="0"/>
          </a:p>
          <a:p>
            <a:r>
              <a:rPr lang="en-US" sz="1800" dirty="0" smtClean="0">
                <a:solidFill>
                  <a:schemeClr val="accent2">
                    <a:alpha val="99000"/>
                  </a:schemeClr>
                </a:solidFill>
                <a:latin typeface="+mn-lt"/>
              </a:rPr>
              <a:t>Enterprise Identity and Access Control</a:t>
            </a:r>
          </a:p>
          <a:p>
            <a:pPr lvl="1"/>
            <a:r>
              <a:rPr lang="en-US" sz="1800" dirty="0" smtClean="0">
                <a:latin typeface="+mn-lt"/>
              </a:rPr>
              <a:t>Manage identity and access control with on-premise resources </a:t>
            </a:r>
            <a:br>
              <a:rPr lang="en-US" sz="1800" dirty="0" smtClean="0">
                <a:latin typeface="+mn-lt"/>
              </a:rPr>
            </a:br>
            <a:r>
              <a:rPr lang="en-US" sz="1800" dirty="0" smtClean="0">
                <a:latin typeface="+mn-lt"/>
              </a:rPr>
              <a:t>(on-premises Active Directory)</a:t>
            </a:r>
            <a:br>
              <a:rPr lang="en-US" sz="1800" dirty="0" smtClean="0">
                <a:latin typeface="+mn-lt"/>
              </a:rPr>
            </a:br>
            <a:endParaRPr lang="en-US" sz="1050" dirty="0"/>
          </a:p>
          <a:p>
            <a:r>
              <a:rPr lang="en-US" sz="1800" dirty="0" smtClean="0">
                <a:solidFill>
                  <a:schemeClr val="accent2">
                    <a:alpha val="99000"/>
                  </a:schemeClr>
                </a:solidFill>
                <a:latin typeface="+mn-lt"/>
              </a:rPr>
              <a:t>Monitoring and Management</a:t>
            </a:r>
          </a:p>
          <a:p>
            <a:r>
              <a:rPr lang="en-US" sz="1800" dirty="0" smtClean="0">
                <a:latin typeface="+mn-lt"/>
              </a:rPr>
              <a:t>Remote monitoring and trouble-shooting of  resources </a:t>
            </a:r>
            <a:br>
              <a:rPr lang="en-US" sz="1800" dirty="0" smtClean="0">
                <a:latin typeface="+mn-lt"/>
              </a:rPr>
            </a:br>
            <a:r>
              <a:rPr lang="en-US" sz="1800" dirty="0" smtClean="0">
                <a:latin typeface="+mn-lt"/>
              </a:rPr>
              <a:t>running in Windows Azure</a:t>
            </a:r>
          </a:p>
          <a:p>
            <a:pPr lvl="1"/>
            <a:endParaRPr lang="en-US" sz="1050" dirty="0"/>
          </a:p>
          <a:p>
            <a:r>
              <a:rPr lang="en-US" sz="1800" dirty="0" smtClean="0">
                <a:solidFill>
                  <a:schemeClr val="accent2">
                    <a:alpha val="99000"/>
                  </a:schemeClr>
                </a:solidFill>
                <a:latin typeface="+mn-lt"/>
              </a:rPr>
              <a:t>Advanced Connectivity Requirements</a:t>
            </a:r>
          </a:p>
          <a:p>
            <a:r>
              <a:rPr lang="en-US" sz="1800" dirty="0" smtClean="0">
                <a:latin typeface="+mn-lt"/>
              </a:rPr>
              <a:t>Cloud deployments requiring persistent IP addresses </a:t>
            </a:r>
            <a:br>
              <a:rPr lang="en-US" sz="1800" dirty="0" smtClean="0">
                <a:latin typeface="+mn-lt"/>
              </a:rPr>
            </a:br>
            <a:r>
              <a:rPr lang="en-US" sz="1800" dirty="0" smtClean="0">
                <a:latin typeface="+mn-lt"/>
              </a:rPr>
              <a:t>and direct connectivity across services</a:t>
            </a:r>
            <a:endParaRPr lang="en-US" sz="1800" dirty="0">
              <a:latin typeface="+mn-lt"/>
            </a:endParaRPr>
          </a:p>
        </p:txBody>
      </p:sp>
      <p:sp>
        <p:nvSpPr>
          <p:cNvPr id="4" name="Freeform 18"/>
          <p:cNvSpPr>
            <a:spLocks noEditPoints="1"/>
          </p:cNvSpPr>
          <p:nvPr/>
        </p:nvSpPr>
        <p:spPr bwMode="black">
          <a:xfrm>
            <a:off x="7033316" y="2614305"/>
            <a:ext cx="1604266" cy="1965960"/>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834848388"/>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Freeform 128"/>
          <p:cNvSpPr>
            <a:spLocks noChangeAspect="1"/>
          </p:cNvSpPr>
          <p:nvPr/>
        </p:nvSpPr>
        <p:spPr bwMode="black">
          <a:xfrm>
            <a:off x="6370797" y="486582"/>
            <a:ext cx="2572420" cy="4343399"/>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bg1">
              <a:lumMod val="85000"/>
            </a:schemeClr>
          </a:solidFill>
          <a:ln>
            <a:noFill/>
          </a:ln>
          <a:extLst/>
        </p:spPr>
        <p:txBody>
          <a:bodyPr vert="horz" wrap="square" lIns="68589" tIns="34295" rIns="68589" bIns="34295" numCol="1" anchor="t" anchorCtr="0" compatLnSpc="1">
            <a:prstTxWarp prst="textNoShape">
              <a:avLst/>
            </a:prstTxWarp>
          </a:bodyPr>
          <a:lstStyle/>
          <a:p>
            <a:endParaRPr lang="en-US"/>
          </a:p>
        </p:txBody>
      </p:sp>
      <p:sp>
        <p:nvSpPr>
          <p:cNvPr id="2" name="Title 1"/>
          <p:cNvSpPr>
            <a:spLocks noGrp="1"/>
          </p:cNvSpPr>
          <p:nvPr>
            <p:ph type="title"/>
          </p:nvPr>
        </p:nvSpPr>
        <p:spPr>
          <a:xfrm>
            <a:off x="201240" y="0"/>
            <a:ext cx="8363938" cy="567848"/>
          </a:xfrm>
        </p:spPr>
        <p:txBody>
          <a:bodyPr/>
          <a:lstStyle/>
          <a:p>
            <a:r>
              <a:rPr lang="en-US" dirty="0" smtClean="0"/>
              <a:t>Bringing Workloads to the Cloud</a:t>
            </a:r>
            <a:endParaRPr lang="en-US" dirty="0"/>
          </a:p>
        </p:txBody>
      </p:sp>
      <p:sp>
        <p:nvSpPr>
          <p:cNvPr id="3" name="Rectangle 2"/>
          <p:cNvSpPr/>
          <p:nvPr/>
        </p:nvSpPr>
        <p:spPr bwMode="auto">
          <a:xfrm>
            <a:off x="673517" y="1494558"/>
            <a:ext cx="2600138" cy="259946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t" anchorCtr="0" compatLnSpc="1">
            <a:prstTxWarp prst="textNoShape">
              <a:avLst/>
            </a:prstTxWarp>
          </a:bodyPr>
          <a:lstStyle/>
          <a:p>
            <a:pPr algn="ctr" defTabSz="685666" fontAlgn="base">
              <a:lnSpc>
                <a:spcPct val="90000"/>
              </a:lnSpc>
              <a:spcBef>
                <a:spcPct val="0"/>
              </a:spcBef>
              <a:spcAft>
                <a:spcPct val="0"/>
              </a:spcAft>
            </a:pPr>
            <a:r>
              <a:rPr lang="en-US" dirty="0" smtClean="0">
                <a:gradFill>
                  <a:gsLst>
                    <a:gs pos="0">
                      <a:srgbClr val="FFFFFF"/>
                    </a:gs>
                    <a:gs pos="100000">
                      <a:srgbClr val="FFFFFF"/>
                    </a:gs>
                  </a:gsLst>
                  <a:lin ang="5400000" scaled="0"/>
                </a:gradFill>
              </a:rPr>
              <a:t>On Premises</a:t>
            </a:r>
            <a:endParaRPr lang="en-US" sz="900" b="1" dirty="0">
              <a:solidFill>
                <a:srgbClr val="FF8A00">
                  <a:lumMod val="60000"/>
                  <a:lumOff val="40000"/>
                </a:srgbClr>
              </a:solidFill>
            </a:endParaRPr>
          </a:p>
        </p:txBody>
      </p:sp>
      <p:sp>
        <p:nvSpPr>
          <p:cNvPr id="5" name="Rectangle 4"/>
          <p:cNvSpPr/>
          <p:nvPr/>
        </p:nvSpPr>
        <p:spPr bwMode="auto">
          <a:xfrm>
            <a:off x="6980245" y="2034196"/>
            <a:ext cx="1756522" cy="175606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t" anchorCtr="0" compatLnSpc="1">
            <a:prstTxWarp prst="textNoShape">
              <a:avLst/>
            </a:prstTxWarp>
          </a:bodyPr>
          <a:lstStyle/>
          <a:p>
            <a:pPr algn="ctr" defTabSz="685666" fontAlgn="base">
              <a:lnSpc>
                <a:spcPct val="90000"/>
              </a:lnSpc>
              <a:spcBef>
                <a:spcPct val="0"/>
              </a:spcBef>
              <a:spcAft>
                <a:spcPct val="0"/>
              </a:spcAft>
            </a:pPr>
            <a:r>
              <a:rPr lang="en-US" sz="1600" dirty="0" smtClean="0">
                <a:gradFill>
                  <a:gsLst>
                    <a:gs pos="0">
                      <a:srgbClr val="FFFFFF"/>
                    </a:gs>
                    <a:gs pos="100000">
                      <a:srgbClr val="FFFFFF"/>
                    </a:gs>
                  </a:gsLst>
                  <a:lin ang="5400000" scaled="0"/>
                </a:gradFill>
              </a:rPr>
              <a:t>Production</a:t>
            </a:r>
            <a:endParaRPr lang="en-US" sz="1050" b="1" dirty="0">
              <a:solidFill>
                <a:srgbClr val="FF8A00">
                  <a:lumMod val="60000"/>
                  <a:lumOff val="40000"/>
                </a:srgbClr>
              </a:solidFill>
            </a:endParaRPr>
          </a:p>
        </p:txBody>
      </p:sp>
      <p:sp>
        <p:nvSpPr>
          <p:cNvPr id="8" name="Freeform 128"/>
          <p:cNvSpPr>
            <a:spLocks noChangeAspect="1"/>
          </p:cNvSpPr>
          <p:nvPr/>
        </p:nvSpPr>
        <p:spPr bwMode="black">
          <a:xfrm>
            <a:off x="3591996" y="1955609"/>
            <a:ext cx="2802413" cy="1547690"/>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68589" tIns="34295" rIns="68589" bIns="34295" numCol="1" anchor="t" anchorCtr="0" compatLnSpc="1">
            <a:prstTxWarp prst="textNoShape">
              <a:avLst/>
            </a:prstTxWarp>
          </a:bodyPr>
          <a:lstStyle/>
          <a:p>
            <a:endParaRPr lang="en-US"/>
          </a:p>
        </p:txBody>
      </p:sp>
      <p:pic>
        <p:nvPicPr>
          <p:cNvPr id="10" name="Picture 6" descr="\\magnum\Projects\Microsoft\Cloud Power FY12\Design\Icons\PNGs\Server_2.png"/>
          <p:cNvPicPr>
            <a:picLocks noChangeAspect="1" noChangeArrowheads="1"/>
          </p:cNvPicPr>
          <p:nvPr/>
        </p:nvPicPr>
        <p:blipFill rotWithShape="1">
          <a:blip r:embed="rId2" cstate="print">
            <a:lum bright="100000"/>
          </a:blip>
          <a:srcRect l="24157" r="25929"/>
          <a:stretch/>
        </p:blipFill>
        <p:spPr bwMode="auto">
          <a:xfrm>
            <a:off x="2702937" y="2568764"/>
            <a:ext cx="266702" cy="534174"/>
          </a:xfrm>
          <a:prstGeom prst="rect">
            <a:avLst/>
          </a:prstGeom>
          <a:noFill/>
        </p:spPr>
      </p:pic>
      <p:sp>
        <p:nvSpPr>
          <p:cNvPr id="12" name="Rectangle 11"/>
          <p:cNvSpPr/>
          <p:nvPr/>
        </p:nvSpPr>
        <p:spPr>
          <a:xfrm>
            <a:off x="2531319" y="3048248"/>
            <a:ext cx="609941" cy="318549"/>
          </a:xfrm>
          <a:prstGeom prst="rect">
            <a:avLst/>
          </a:prstGeom>
        </p:spPr>
        <p:txBody>
          <a:bodyPr wrap="none" lIns="68589" tIns="34295" rIns="68589" bIns="34295">
            <a:spAutoFit/>
          </a:bodyPr>
          <a:lstStyle/>
          <a:p>
            <a:pPr algn="ctr" defTabSz="685666" fontAlgn="base">
              <a:lnSpc>
                <a:spcPct val="90000"/>
              </a:lnSpc>
              <a:spcBef>
                <a:spcPct val="0"/>
              </a:spcBef>
              <a:spcAft>
                <a:spcPct val="0"/>
              </a:spcAft>
            </a:pPr>
            <a:r>
              <a:rPr lang="en-US" sz="900" dirty="0">
                <a:gradFill>
                  <a:gsLst>
                    <a:gs pos="0">
                      <a:srgbClr val="FFFFFF"/>
                    </a:gs>
                    <a:gs pos="100000">
                      <a:srgbClr val="FFFFFF"/>
                    </a:gs>
                  </a:gsLst>
                  <a:lin ang="5400000" scaled="0"/>
                </a:gradFill>
              </a:rPr>
              <a:t>S2S VPN </a:t>
            </a:r>
            <a:br>
              <a:rPr lang="en-US" sz="900" dirty="0">
                <a:gradFill>
                  <a:gsLst>
                    <a:gs pos="0">
                      <a:srgbClr val="FFFFFF"/>
                    </a:gs>
                    <a:gs pos="100000">
                      <a:srgbClr val="FFFFFF"/>
                    </a:gs>
                  </a:gsLst>
                  <a:lin ang="5400000" scaled="0"/>
                </a:gradFill>
              </a:rPr>
            </a:br>
            <a:r>
              <a:rPr lang="en-US" sz="900" dirty="0">
                <a:gradFill>
                  <a:gsLst>
                    <a:gs pos="0">
                      <a:srgbClr val="FFFFFF"/>
                    </a:gs>
                    <a:gs pos="100000">
                      <a:srgbClr val="FFFFFF"/>
                    </a:gs>
                  </a:gsLst>
                  <a:lin ang="5400000" scaled="0"/>
                </a:gradFill>
              </a:rPr>
              <a:t>Device</a:t>
            </a:r>
          </a:p>
        </p:txBody>
      </p:sp>
      <p:grpSp>
        <p:nvGrpSpPr>
          <p:cNvPr id="15" name="Group 14"/>
          <p:cNvGrpSpPr/>
          <p:nvPr/>
        </p:nvGrpSpPr>
        <p:grpSpPr>
          <a:xfrm>
            <a:off x="2038816" y="1801094"/>
            <a:ext cx="652629" cy="472035"/>
            <a:chOff x="2870782" y="2512291"/>
            <a:chExt cx="791194" cy="572406"/>
          </a:xfrm>
        </p:grpSpPr>
        <p:pic>
          <p:nvPicPr>
            <p:cNvPr id="13" name="Picture 2"/>
            <p:cNvPicPr>
              <a:picLocks noChangeAspect="1" noChangeArrowheads="1"/>
            </p:cNvPicPr>
            <p:nvPr/>
          </p:nvPicPr>
          <p:blipFill rotWithShape="1">
            <a:blip r:embed="rId3" cstate="print">
              <a:lum bright="100000" contrast="100000"/>
            </a:blip>
            <a:srcRect l="9422" t="9591" r="8195" b="13220"/>
            <a:stretch/>
          </p:blipFill>
          <p:spPr bwMode="auto">
            <a:xfrm>
              <a:off x="2870782" y="2512291"/>
              <a:ext cx="666746" cy="572406"/>
            </a:xfrm>
            <a:prstGeom prst="rect">
              <a:avLst/>
            </a:prstGeom>
            <a:noFill/>
            <a:ln w="9525">
              <a:noFill/>
              <a:miter lim="800000"/>
              <a:headEnd/>
              <a:tailEnd/>
            </a:ln>
            <a:effectLst/>
          </p:spPr>
        </p:pic>
        <p:sp>
          <p:nvSpPr>
            <p:cNvPr id="14" name="Freeform 6"/>
            <p:cNvSpPr>
              <a:spLocks noChangeAspect="1" noEditPoints="1"/>
            </p:cNvSpPr>
            <p:nvPr/>
          </p:nvSpPr>
          <p:spPr bwMode="black">
            <a:xfrm>
              <a:off x="3363172" y="2782146"/>
              <a:ext cx="298804" cy="302551"/>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6" name="Rectangle 15"/>
          <p:cNvSpPr/>
          <p:nvPr/>
        </p:nvSpPr>
        <p:spPr>
          <a:xfrm>
            <a:off x="2033829" y="2241716"/>
            <a:ext cx="663960" cy="193899"/>
          </a:xfrm>
          <a:prstGeom prst="rect">
            <a:avLst/>
          </a:prstGeom>
        </p:spPr>
        <p:txBody>
          <a:bodyPr wrap="none" lIns="68589" tIns="34295" rIns="68589" bIns="34295">
            <a:spAutoFit/>
          </a:bodyPr>
          <a:lstStyle/>
          <a:p>
            <a:pPr algn="ctr" defTabSz="685666" fontAlgn="base">
              <a:lnSpc>
                <a:spcPct val="90000"/>
              </a:lnSpc>
              <a:spcBef>
                <a:spcPct val="0"/>
              </a:spcBef>
              <a:spcAft>
                <a:spcPct val="0"/>
              </a:spcAft>
            </a:pPr>
            <a:r>
              <a:rPr lang="en-US" sz="900" dirty="0">
                <a:gradFill>
                  <a:gsLst>
                    <a:gs pos="0">
                      <a:srgbClr val="FFFFFF"/>
                    </a:gs>
                    <a:gs pos="100000">
                      <a:srgbClr val="FFFFFF"/>
                    </a:gs>
                  </a:gsLst>
                  <a:lin ang="5400000" scaled="0"/>
                </a:gradFill>
              </a:rPr>
              <a:t>IIS Servers</a:t>
            </a:r>
          </a:p>
        </p:txBody>
      </p:sp>
      <p:grpSp>
        <p:nvGrpSpPr>
          <p:cNvPr id="35" name="Group 34"/>
          <p:cNvGrpSpPr/>
          <p:nvPr/>
        </p:nvGrpSpPr>
        <p:grpSpPr>
          <a:xfrm>
            <a:off x="1635996" y="2588679"/>
            <a:ext cx="675185" cy="722267"/>
            <a:chOff x="1700523" y="3451570"/>
            <a:chExt cx="900012" cy="963022"/>
          </a:xfrm>
        </p:grpSpPr>
        <p:grpSp>
          <p:nvGrpSpPr>
            <p:cNvPr id="24" name="Group 23"/>
            <p:cNvGrpSpPr/>
            <p:nvPr/>
          </p:nvGrpSpPr>
          <p:grpSpPr>
            <a:xfrm>
              <a:off x="1972774" y="3451570"/>
              <a:ext cx="479392" cy="712232"/>
              <a:chOff x="1972774" y="3451570"/>
              <a:chExt cx="479392" cy="712232"/>
            </a:xfrm>
          </p:grpSpPr>
          <p:pic>
            <p:nvPicPr>
              <p:cNvPr id="17" name="Picture 6" descr="\\magnum\Projects\Microsoft\Cloud Power FY12\Design\Icons\PNGs\Server_2.png"/>
              <p:cNvPicPr>
                <a:picLocks noChangeAspect="1" noChangeArrowheads="1"/>
              </p:cNvPicPr>
              <p:nvPr/>
            </p:nvPicPr>
            <p:blipFill rotWithShape="1">
              <a:blip r:embed="rId2" cstate="print">
                <a:lum bright="100000"/>
              </a:blip>
              <a:srcRect l="24157" r="25929"/>
              <a:stretch/>
            </p:blipFill>
            <p:spPr bwMode="auto">
              <a:xfrm>
                <a:off x="1972774" y="3451570"/>
                <a:ext cx="355510" cy="712232"/>
              </a:xfrm>
              <a:prstGeom prst="rect">
                <a:avLst/>
              </a:prstGeom>
              <a:noFill/>
            </p:spPr>
          </p:pic>
          <p:grpSp>
            <p:nvGrpSpPr>
              <p:cNvPr id="23" name="Group 22"/>
              <p:cNvGrpSpPr/>
              <p:nvPr/>
            </p:nvGrpSpPr>
            <p:grpSpPr>
              <a:xfrm>
                <a:off x="2245986" y="3924261"/>
                <a:ext cx="206180" cy="206424"/>
                <a:chOff x="2245986" y="3924261"/>
                <a:chExt cx="206180" cy="206424"/>
              </a:xfrm>
            </p:grpSpPr>
            <p:grpSp>
              <p:nvGrpSpPr>
                <p:cNvPr id="21" name="Group 20"/>
                <p:cNvGrpSpPr/>
                <p:nvPr/>
              </p:nvGrpSpPr>
              <p:grpSpPr>
                <a:xfrm>
                  <a:off x="2245986" y="3924261"/>
                  <a:ext cx="206180" cy="206424"/>
                  <a:chOff x="1779323" y="4627897"/>
                  <a:chExt cx="472764" cy="473323"/>
                </a:xfrm>
              </p:grpSpPr>
              <p:sp>
                <p:nvSpPr>
                  <p:cNvPr id="18" name="Isosceles Triangle 17"/>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9" name="Rectangle 18"/>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0" name="Rectangle 19"/>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22" name="Isosceles Triangle 21"/>
                <p:cNvSpPr/>
                <p:nvPr/>
              </p:nvSpPr>
              <p:spPr bwMode="auto">
                <a:xfrm>
                  <a:off x="2304709" y="3989226"/>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sp>
          <p:nvSpPr>
            <p:cNvPr id="25" name="Rectangle 24"/>
            <p:cNvSpPr/>
            <p:nvPr/>
          </p:nvSpPr>
          <p:spPr>
            <a:xfrm>
              <a:off x="1700523" y="4125283"/>
              <a:ext cx="900012" cy="289309"/>
            </a:xfrm>
            <a:prstGeom prst="rect">
              <a:avLst/>
            </a:prstGeom>
          </p:spPr>
          <p:txBody>
            <a:bodyPr wrap="none">
              <a:spAutoFit/>
            </a:bodyPr>
            <a:lstStyle/>
            <a:p>
              <a:pPr algn="ctr" defTabSz="685666" fontAlgn="base">
                <a:lnSpc>
                  <a:spcPct val="90000"/>
                </a:lnSpc>
                <a:spcBef>
                  <a:spcPct val="0"/>
                </a:spcBef>
                <a:spcAft>
                  <a:spcPct val="0"/>
                </a:spcAft>
              </a:pPr>
              <a:r>
                <a:rPr lang="en-US" sz="900" dirty="0">
                  <a:gradFill>
                    <a:gsLst>
                      <a:gs pos="0">
                        <a:srgbClr val="FFFFFF"/>
                      </a:gs>
                      <a:gs pos="100000">
                        <a:srgbClr val="FFFFFF"/>
                      </a:gs>
                    </a:gsLst>
                    <a:lin ang="5400000" scaled="0"/>
                  </a:gradFill>
                </a:rPr>
                <a:t>AD / DNS</a:t>
              </a:r>
            </a:p>
          </p:txBody>
        </p:sp>
      </p:grpSp>
      <p:pic>
        <p:nvPicPr>
          <p:cNvPr id="27" name="Picture 2"/>
          <p:cNvPicPr>
            <a:picLocks noChangeAspect="1" noChangeArrowheads="1"/>
          </p:cNvPicPr>
          <p:nvPr/>
        </p:nvPicPr>
        <p:blipFill rotWithShape="1">
          <a:blip r:embed="rId3" cstate="print">
            <a:lum bright="100000" contrast="100000"/>
          </a:blip>
          <a:srcRect l="9422" t="9591" r="8195" b="13220"/>
          <a:stretch/>
        </p:blipFill>
        <p:spPr bwMode="auto">
          <a:xfrm>
            <a:off x="1141501" y="1777227"/>
            <a:ext cx="549976" cy="472035"/>
          </a:xfrm>
          <a:prstGeom prst="rect">
            <a:avLst/>
          </a:prstGeom>
          <a:noFill/>
          <a:ln w="9525">
            <a:noFill/>
            <a:miter lim="800000"/>
            <a:headEnd/>
            <a:tailEnd/>
          </a:ln>
          <a:effectLst/>
        </p:spPr>
      </p:pic>
      <p:sp>
        <p:nvSpPr>
          <p:cNvPr id="29" name="Rectangle 28"/>
          <p:cNvSpPr/>
          <p:nvPr/>
        </p:nvSpPr>
        <p:spPr>
          <a:xfrm>
            <a:off x="1157366" y="2217849"/>
            <a:ext cx="622256" cy="193899"/>
          </a:xfrm>
          <a:prstGeom prst="rect">
            <a:avLst/>
          </a:prstGeom>
        </p:spPr>
        <p:txBody>
          <a:bodyPr wrap="none" lIns="68589" tIns="34295" rIns="68589" bIns="34295">
            <a:spAutoFit/>
          </a:bodyPr>
          <a:lstStyle/>
          <a:p>
            <a:pPr algn="ctr" defTabSz="685666" fontAlgn="base">
              <a:lnSpc>
                <a:spcPct val="90000"/>
              </a:lnSpc>
              <a:spcBef>
                <a:spcPct val="0"/>
              </a:spcBef>
              <a:spcAft>
                <a:spcPct val="0"/>
              </a:spcAft>
            </a:pPr>
            <a:r>
              <a:rPr lang="en-US" sz="900" dirty="0">
                <a:gradFill>
                  <a:gsLst>
                    <a:gs pos="0">
                      <a:srgbClr val="FFFFFF"/>
                    </a:gs>
                    <a:gs pos="100000">
                      <a:srgbClr val="FFFFFF"/>
                    </a:gs>
                  </a:gsLst>
                  <a:lin ang="5400000" scaled="0"/>
                </a:gradFill>
              </a:rPr>
              <a:t>SQL Farm</a:t>
            </a:r>
          </a:p>
        </p:txBody>
      </p:sp>
      <p:pic>
        <p:nvPicPr>
          <p:cNvPr id="30"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1545456" y="2008471"/>
            <a:ext cx="250068" cy="226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4" name="Group 33"/>
          <p:cNvGrpSpPr/>
          <p:nvPr/>
        </p:nvGrpSpPr>
        <p:grpSpPr>
          <a:xfrm>
            <a:off x="1611576" y="3332193"/>
            <a:ext cx="724021" cy="768495"/>
            <a:chOff x="1809804" y="4442923"/>
            <a:chExt cx="965110" cy="1024659"/>
          </a:xfrm>
        </p:grpSpPr>
        <p:pic>
          <p:nvPicPr>
            <p:cNvPr id="31" name="Picture 2"/>
            <p:cNvPicPr>
              <a:picLocks noChangeAspect="1" noChangeArrowheads="1"/>
            </p:cNvPicPr>
            <p:nvPr/>
          </p:nvPicPr>
          <p:blipFill>
            <a:blip r:embed="rId3"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32" name="Rectangle 31"/>
            <p:cNvSpPr/>
            <p:nvPr/>
          </p:nvSpPr>
          <p:spPr>
            <a:xfrm>
              <a:off x="1813418" y="5178273"/>
              <a:ext cx="889328" cy="289309"/>
            </a:xfrm>
            <a:prstGeom prst="rect">
              <a:avLst/>
            </a:prstGeom>
          </p:spPr>
          <p:txBody>
            <a:bodyPr wrap="none">
              <a:spAutoFit/>
            </a:bodyPr>
            <a:lstStyle/>
            <a:p>
              <a:pPr algn="ctr" defTabSz="685666" fontAlgn="base">
                <a:lnSpc>
                  <a:spcPct val="90000"/>
                </a:lnSpc>
                <a:spcBef>
                  <a:spcPct val="0"/>
                </a:spcBef>
                <a:spcAft>
                  <a:spcPct val="0"/>
                </a:spcAft>
              </a:pPr>
              <a:r>
                <a:rPr lang="en-US" sz="900" dirty="0">
                  <a:gradFill>
                    <a:gsLst>
                      <a:gs pos="0">
                        <a:srgbClr val="FFFFFF"/>
                      </a:gs>
                      <a:gs pos="100000">
                        <a:srgbClr val="FFFFFF"/>
                      </a:gs>
                    </a:gsLst>
                    <a:lin ang="5400000" scaled="0"/>
                  </a:gradFill>
                </a:rPr>
                <a:t>Exchange</a:t>
              </a:r>
            </a:p>
          </p:txBody>
        </p:sp>
        <p:sp>
          <p:nvSpPr>
            <p:cNvPr id="33" name="Freeform 128"/>
            <p:cNvSpPr>
              <a:spLocks noEditPoints="1"/>
            </p:cNvSpPr>
            <p:nvPr/>
          </p:nvSpPr>
          <p:spPr bwMode="black">
            <a:xfrm>
              <a:off x="2433694" y="4961317"/>
              <a:ext cx="322748" cy="225728"/>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200"/>
            </a:p>
          </p:txBody>
        </p:sp>
      </p:grpSp>
      <p:sp>
        <p:nvSpPr>
          <p:cNvPr id="36" name="Freeform 27"/>
          <p:cNvSpPr>
            <a:spLocks noChangeAspect="1" noEditPoints="1"/>
          </p:cNvSpPr>
          <p:nvPr/>
        </p:nvSpPr>
        <p:spPr bwMode="black">
          <a:xfrm>
            <a:off x="891181" y="2609201"/>
            <a:ext cx="382860" cy="246564"/>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68589" tIns="34295" rIns="68589" bIns="34295" numCol="1" anchor="t" anchorCtr="0" compatLnSpc="1">
            <a:prstTxWarp prst="textNoShape">
              <a:avLst/>
            </a:prstTxWarp>
          </a:bodyPr>
          <a:lstStyle/>
          <a:p>
            <a:endParaRPr lang="en-US"/>
          </a:p>
        </p:txBody>
      </p:sp>
      <p:sp>
        <p:nvSpPr>
          <p:cNvPr id="37" name="Freeform 27"/>
          <p:cNvSpPr>
            <a:spLocks noChangeAspect="1" noEditPoints="1"/>
          </p:cNvSpPr>
          <p:nvPr/>
        </p:nvSpPr>
        <p:spPr bwMode="black">
          <a:xfrm>
            <a:off x="891181" y="2966919"/>
            <a:ext cx="382860" cy="246564"/>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68589" tIns="34295" rIns="68589" bIns="34295" numCol="1" anchor="t" anchorCtr="0" compatLnSpc="1">
            <a:prstTxWarp prst="textNoShape">
              <a:avLst/>
            </a:prstTxWarp>
          </a:bodyPr>
          <a:lstStyle/>
          <a:p>
            <a:endParaRPr lang="en-US"/>
          </a:p>
        </p:txBody>
      </p:sp>
      <p:sp>
        <p:nvSpPr>
          <p:cNvPr id="38" name="Freeform 27"/>
          <p:cNvSpPr>
            <a:spLocks noChangeAspect="1" noEditPoints="1"/>
          </p:cNvSpPr>
          <p:nvPr/>
        </p:nvSpPr>
        <p:spPr bwMode="black">
          <a:xfrm>
            <a:off x="891181" y="3324637"/>
            <a:ext cx="382860" cy="246564"/>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68589" tIns="34295" rIns="68589" bIns="34295" numCol="1" anchor="t" anchorCtr="0" compatLnSpc="1">
            <a:prstTxWarp prst="textNoShape">
              <a:avLst/>
            </a:prstTxWarp>
          </a:bodyPr>
          <a:lstStyle/>
          <a:p>
            <a:endParaRPr lang="en-US"/>
          </a:p>
        </p:txBody>
      </p:sp>
      <p:sp>
        <p:nvSpPr>
          <p:cNvPr id="39" name="Freeform 27"/>
          <p:cNvSpPr>
            <a:spLocks noChangeAspect="1" noEditPoints="1"/>
          </p:cNvSpPr>
          <p:nvPr/>
        </p:nvSpPr>
        <p:spPr bwMode="black">
          <a:xfrm>
            <a:off x="891181" y="3682354"/>
            <a:ext cx="382860" cy="246564"/>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68589" tIns="34295" rIns="68589" bIns="34295" numCol="1" anchor="t" anchorCtr="0" compatLnSpc="1">
            <a:prstTxWarp prst="textNoShape">
              <a:avLst/>
            </a:prstTxWarp>
          </a:bodyPr>
          <a:lstStyle/>
          <a:p>
            <a:endParaRPr lang="en-US"/>
          </a:p>
        </p:txBody>
      </p:sp>
      <p:cxnSp>
        <p:nvCxnSpPr>
          <p:cNvPr id="60" name="Straight Arrow Connector 59"/>
          <p:cNvCxnSpPr>
            <a:stCxn id="5" idx="1"/>
          </p:cNvCxnSpPr>
          <p:nvPr/>
        </p:nvCxnSpPr>
        <p:spPr>
          <a:xfrm flipH="1">
            <a:off x="2969639" y="2912228"/>
            <a:ext cx="4010606" cy="30969"/>
          </a:xfrm>
          <a:prstGeom prst="straightConnector1">
            <a:avLst/>
          </a:prstGeom>
          <a:ln w="57150">
            <a:solidFill>
              <a:schemeClr val="tx2"/>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3913414" y="2732483"/>
            <a:ext cx="1236575" cy="221609"/>
          </a:xfrm>
          <a:prstGeom prst="rect">
            <a:avLst/>
          </a:prstGeom>
        </p:spPr>
        <p:txBody>
          <a:bodyPr wrap="none" lIns="68589" tIns="34295" rIns="68589" bIns="34295">
            <a:spAutoFit/>
          </a:bodyPr>
          <a:lstStyle/>
          <a:p>
            <a:pPr algn="ctr" defTabSz="685666" fontAlgn="base">
              <a:lnSpc>
                <a:spcPct val="90000"/>
              </a:lnSpc>
              <a:spcBef>
                <a:spcPct val="0"/>
              </a:spcBef>
              <a:spcAft>
                <a:spcPct val="0"/>
              </a:spcAft>
            </a:pPr>
            <a:r>
              <a:rPr lang="en-US" sz="1100" b="1" dirty="0">
                <a:gradFill>
                  <a:gsLst>
                    <a:gs pos="0">
                      <a:srgbClr val="FFFFFF"/>
                    </a:gs>
                    <a:gs pos="100000">
                      <a:srgbClr val="FFFFFF"/>
                    </a:gs>
                  </a:gsLst>
                  <a:lin ang="5400000" scaled="0"/>
                </a:gradFill>
              </a:rPr>
              <a:t>S2S VPN tunnels</a:t>
            </a:r>
          </a:p>
        </p:txBody>
      </p:sp>
      <p:grpSp>
        <p:nvGrpSpPr>
          <p:cNvPr id="91" name="Group 90"/>
          <p:cNvGrpSpPr/>
          <p:nvPr/>
        </p:nvGrpSpPr>
        <p:grpSpPr>
          <a:xfrm>
            <a:off x="7728342" y="3240889"/>
            <a:ext cx="282121" cy="419039"/>
            <a:chOff x="1972774" y="3451570"/>
            <a:chExt cx="479392" cy="712232"/>
          </a:xfrm>
        </p:grpSpPr>
        <p:pic>
          <p:nvPicPr>
            <p:cNvPr id="93" name="Picture 6" descr="\\magnum\Projects\Microsoft\Cloud Power FY12\Design\Icons\PNGs\Server_2.png"/>
            <p:cNvPicPr>
              <a:picLocks noChangeAspect="1" noChangeArrowheads="1"/>
            </p:cNvPicPr>
            <p:nvPr/>
          </p:nvPicPr>
          <p:blipFill rotWithShape="1">
            <a:blip r:embed="rId2" cstate="print">
              <a:lum bright="100000"/>
            </a:blip>
            <a:srcRect l="24157" r="25929"/>
            <a:stretch/>
          </p:blipFill>
          <p:spPr bwMode="auto">
            <a:xfrm>
              <a:off x="1972774" y="3451570"/>
              <a:ext cx="355510" cy="712232"/>
            </a:xfrm>
            <a:prstGeom prst="rect">
              <a:avLst/>
            </a:prstGeom>
            <a:noFill/>
          </p:spPr>
        </p:pic>
        <p:grpSp>
          <p:nvGrpSpPr>
            <p:cNvPr id="94" name="Group 93"/>
            <p:cNvGrpSpPr/>
            <p:nvPr/>
          </p:nvGrpSpPr>
          <p:grpSpPr>
            <a:xfrm>
              <a:off x="2245986" y="3924261"/>
              <a:ext cx="206180" cy="206424"/>
              <a:chOff x="2245986" y="3924261"/>
              <a:chExt cx="206180" cy="206424"/>
            </a:xfrm>
          </p:grpSpPr>
          <p:grpSp>
            <p:nvGrpSpPr>
              <p:cNvPr id="95" name="Group 94"/>
              <p:cNvGrpSpPr/>
              <p:nvPr/>
            </p:nvGrpSpPr>
            <p:grpSpPr>
              <a:xfrm>
                <a:off x="2245986" y="3924261"/>
                <a:ext cx="206180" cy="206424"/>
                <a:chOff x="1779323" y="4627897"/>
                <a:chExt cx="472764" cy="473323"/>
              </a:xfrm>
            </p:grpSpPr>
            <p:sp>
              <p:nvSpPr>
                <p:cNvPr id="97" name="Isosceles Triangle 96"/>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98" name="Rectangle 97"/>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99" name="Rectangle 98"/>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96" name="Isosceles Triangle 95"/>
              <p:cNvSpPr/>
              <p:nvPr/>
            </p:nvSpPr>
            <p:spPr bwMode="auto">
              <a:xfrm>
                <a:off x="2304709" y="3989226"/>
                <a:ext cx="88734" cy="76495"/>
              </a:xfrm>
              <a:prstGeom prst="triangl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pic>
        <p:nvPicPr>
          <p:cNvPr id="101" name="Picture 6" descr="\\magnum\Projects\Microsoft\Cloud Power FY12\Design\Icons\PNGs\Server_2.png"/>
          <p:cNvPicPr>
            <a:picLocks noChangeAspect="1" noChangeArrowheads="1"/>
          </p:cNvPicPr>
          <p:nvPr/>
        </p:nvPicPr>
        <p:blipFill rotWithShape="1">
          <a:blip r:embed="rId2" cstate="print">
            <a:lum bright="100000"/>
          </a:blip>
          <a:srcRect l="24157" r="25929"/>
          <a:stretch/>
        </p:blipFill>
        <p:spPr bwMode="auto">
          <a:xfrm>
            <a:off x="8273572" y="3240889"/>
            <a:ext cx="209217" cy="419039"/>
          </a:xfrm>
          <a:prstGeom prst="rect">
            <a:avLst/>
          </a:prstGeom>
          <a:noFill/>
        </p:spPr>
      </p:pic>
      <p:pic>
        <p:nvPicPr>
          <p:cNvPr id="92" name="Picture 6" descr="\\magnum\Projects\Microsoft\Cloud Power FY12\Design\Icons\PNGs\Server_2.png"/>
          <p:cNvPicPr>
            <a:picLocks noChangeAspect="1" noChangeArrowheads="1"/>
          </p:cNvPicPr>
          <p:nvPr/>
        </p:nvPicPr>
        <p:blipFill rotWithShape="1">
          <a:blip r:embed="rId2" cstate="print">
            <a:lum bright="100000"/>
          </a:blip>
          <a:srcRect l="24157" r="25929"/>
          <a:stretch/>
        </p:blipFill>
        <p:spPr bwMode="auto">
          <a:xfrm>
            <a:off x="7207589" y="3240889"/>
            <a:ext cx="209217" cy="419039"/>
          </a:xfrm>
          <a:prstGeom prst="rect">
            <a:avLst/>
          </a:prstGeom>
          <a:noFill/>
        </p:spPr>
      </p:pic>
      <p:grpSp>
        <p:nvGrpSpPr>
          <p:cNvPr id="100" name="Group 99"/>
          <p:cNvGrpSpPr/>
          <p:nvPr/>
        </p:nvGrpSpPr>
        <p:grpSpPr>
          <a:xfrm>
            <a:off x="7029908" y="2600884"/>
            <a:ext cx="1657196" cy="545769"/>
            <a:chOff x="9003494" y="5339445"/>
            <a:chExt cx="2209019" cy="727692"/>
          </a:xfrm>
        </p:grpSpPr>
        <p:sp>
          <p:nvSpPr>
            <p:cNvPr id="102" name="Rectangle 101"/>
            <p:cNvSpPr/>
            <p:nvPr/>
          </p:nvSpPr>
          <p:spPr bwMode="auto">
            <a:xfrm>
              <a:off x="9003494" y="5339445"/>
              <a:ext cx="1063292" cy="72769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685666" fontAlgn="base">
                <a:lnSpc>
                  <a:spcPct val="90000"/>
                </a:lnSpc>
                <a:spcBef>
                  <a:spcPct val="0"/>
                </a:spcBef>
                <a:spcAft>
                  <a:spcPct val="0"/>
                </a:spcAft>
              </a:pPr>
              <a:r>
                <a:rPr lang="en-US" sz="900" b="1" dirty="0" smtClean="0">
                  <a:solidFill>
                    <a:schemeClr val="accent1"/>
                  </a:solidFill>
                </a:rPr>
                <a:t>SharePoint</a:t>
              </a:r>
              <a:endParaRPr lang="en-US" sz="900" b="1" dirty="0">
                <a:solidFill>
                  <a:schemeClr val="accent1"/>
                </a:solidFill>
              </a:endParaRPr>
            </a:p>
          </p:txBody>
        </p:sp>
        <p:pic>
          <p:nvPicPr>
            <p:cNvPr id="103" name="Picture 102"/>
            <p:cNvPicPr>
              <a:picLocks noChangeAspect="1"/>
            </p:cNvPicPr>
            <p:nvPr/>
          </p:nvPicPr>
          <p:blipFill>
            <a:blip r:embed="rId5"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293863" y="5357917"/>
              <a:ext cx="482554" cy="447246"/>
            </a:xfrm>
            <a:prstGeom prst="rect">
              <a:avLst/>
            </a:prstGeom>
          </p:spPr>
        </p:pic>
        <p:sp>
          <p:nvSpPr>
            <p:cNvPr id="104" name="Rectangle 103"/>
            <p:cNvSpPr/>
            <p:nvPr/>
          </p:nvSpPr>
          <p:spPr bwMode="auto">
            <a:xfrm>
              <a:off x="10149221" y="5339445"/>
              <a:ext cx="1063292" cy="72769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685666" fontAlgn="base">
                <a:lnSpc>
                  <a:spcPct val="90000"/>
                </a:lnSpc>
                <a:spcBef>
                  <a:spcPct val="0"/>
                </a:spcBef>
                <a:spcAft>
                  <a:spcPct val="0"/>
                </a:spcAft>
              </a:pPr>
              <a:r>
                <a:rPr lang="en-US" sz="900" b="1" dirty="0" err="1" smtClean="0">
                  <a:solidFill>
                    <a:schemeClr val="accent1"/>
                  </a:solidFill>
                </a:rPr>
                <a:t>PaaS</a:t>
              </a:r>
              <a:r>
                <a:rPr lang="en-US" sz="900" b="1" dirty="0" smtClean="0">
                  <a:solidFill>
                    <a:schemeClr val="accent1"/>
                  </a:solidFill>
                </a:rPr>
                <a:t> Roles</a:t>
              </a:r>
              <a:endParaRPr lang="en-US" sz="900" b="1" dirty="0">
                <a:solidFill>
                  <a:schemeClr val="accent1"/>
                </a:solidFill>
              </a:endParaRPr>
            </a:p>
          </p:txBody>
        </p:sp>
        <p:pic>
          <p:nvPicPr>
            <p:cNvPr id="105" name="Picture 104"/>
            <p:cNvPicPr>
              <a:picLocks noChangeAspect="1"/>
            </p:cNvPicPr>
            <p:nvPr/>
          </p:nvPicPr>
          <p:blipFill>
            <a:blip r:embed="rId5"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439590" y="5357917"/>
              <a:ext cx="482554" cy="447246"/>
            </a:xfrm>
            <a:prstGeom prst="rect">
              <a:avLst/>
            </a:prstGeom>
          </p:spPr>
        </p:pic>
      </p:grpSp>
      <p:sp>
        <p:nvSpPr>
          <p:cNvPr id="106" name="Rectangle 105"/>
          <p:cNvSpPr/>
          <p:nvPr/>
        </p:nvSpPr>
        <p:spPr>
          <a:xfrm>
            <a:off x="7037316" y="3668013"/>
            <a:ext cx="546625" cy="110800"/>
          </a:xfrm>
          <a:prstGeom prst="rect">
            <a:avLst/>
          </a:prstGeom>
        </p:spPr>
        <p:txBody>
          <a:bodyPr wrap="none" lIns="0" tIns="0" rIns="0" bIns="0">
            <a:spAutoFit/>
          </a:bodyPr>
          <a:lstStyle/>
          <a:p>
            <a:pPr algn="ctr" defTabSz="685666" fontAlgn="base">
              <a:lnSpc>
                <a:spcPct val="90000"/>
              </a:lnSpc>
              <a:spcBef>
                <a:spcPct val="0"/>
              </a:spcBef>
              <a:spcAft>
                <a:spcPct val="0"/>
              </a:spcAft>
            </a:pPr>
            <a:r>
              <a:rPr lang="en-US" sz="800" b="1" dirty="0" smtClean="0">
                <a:solidFill>
                  <a:srgbClr val="FF8A00">
                    <a:lumMod val="60000"/>
                    <a:lumOff val="40000"/>
                  </a:srgbClr>
                </a:solidFill>
              </a:rPr>
              <a:t>File Servers</a:t>
            </a:r>
            <a:endParaRPr lang="en-US" sz="800" b="1" dirty="0">
              <a:solidFill>
                <a:srgbClr val="FF8A00">
                  <a:lumMod val="60000"/>
                  <a:lumOff val="40000"/>
                </a:srgbClr>
              </a:solidFill>
            </a:endParaRPr>
          </a:p>
        </p:txBody>
      </p:sp>
      <p:sp>
        <p:nvSpPr>
          <p:cNvPr id="107" name="Rectangle 106"/>
          <p:cNvSpPr/>
          <p:nvPr/>
        </p:nvSpPr>
        <p:spPr>
          <a:xfrm>
            <a:off x="7657007" y="3668013"/>
            <a:ext cx="424796" cy="110800"/>
          </a:xfrm>
          <a:prstGeom prst="rect">
            <a:avLst/>
          </a:prstGeom>
        </p:spPr>
        <p:txBody>
          <a:bodyPr wrap="none" lIns="0" tIns="0" rIns="0" bIns="0">
            <a:spAutoFit/>
          </a:bodyPr>
          <a:lstStyle/>
          <a:p>
            <a:pPr algn="ctr" defTabSz="685666" fontAlgn="base">
              <a:lnSpc>
                <a:spcPct val="90000"/>
              </a:lnSpc>
              <a:spcBef>
                <a:spcPct val="0"/>
              </a:spcBef>
              <a:spcAft>
                <a:spcPct val="0"/>
              </a:spcAft>
            </a:pPr>
            <a:r>
              <a:rPr lang="en-US" sz="800" b="1" dirty="0" smtClean="0">
                <a:solidFill>
                  <a:srgbClr val="FF8A00">
                    <a:lumMod val="60000"/>
                    <a:lumOff val="40000"/>
                  </a:srgbClr>
                </a:solidFill>
              </a:rPr>
              <a:t>Local AD</a:t>
            </a:r>
            <a:endParaRPr lang="en-US" sz="800" b="1" dirty="0">
              <a:solidFill>
                <a:srgbClr val="FF8A00">
                  <a:lumMod val="60000"/>
                  <a:lumOff val="40000"/>
                </a:srgbClr>
              </a:solidFill>
            </a:endParaRPr>
          </a:p>
        </p:txBody>
      </p:sp>
      <p:sp>
        <p:nvSpPr>
          <p:cNvPr id="110" name="Rectangle 109"/>
          <p:cNvSpPr/>
          <p:nvPr/>
        </p:nvSpPr>
        <p:spPr>
          <a:xfrm>
            <a:off x="8213385" y="3668013"/>
            <a:ext cx="429606" cy="110800"/>
          </a:xfrm>
          <a:prstGeom prst="rect">
            <a:avLst/>
          </a:prstGeom>
        </p:spPr>
        <p:txBody>
          <a:bodyPr wrap="none" lIns="0" tIns="0" rIns="0" bIns="0">
            <a:spAutoFit/>
          </a:bodyPr>
          <a:lstStyle/>
          <a:p>
            <a:pPr algn="ctr" defTabSz="685666" fontAlgn="base">
              <a:lnSpc>
                <a:spcPct val="90000"/>
              </a:lnSpc>
              <a:spcBef>
                <a:spcPct val="0"/>
              </a:spcBef>
              <a:spcAft>
                <a:spcPct val="0"/>
              </a:spcAft>
            </a:pPr>
            <a:r>
              <a:rPr lang="en-US" sz="800" b="1" dirty="0" smtClean="0">
                <a:solidFill>
                  <a:srgbClr val="FF8A00">
                    <a:lumMod val="60000"/>
                    <a:lumOff val="40000"/>
                  </a:srgbClr>
                </a:solidFill>
              </a:rPr>
              <a:t>SQL VMs</a:t>
            </a:r>
            <a:endParaRPr lang="en-US" sz="800" b="1" dirty="0">
              <a:solidFill>
                <a:srgbClr val="FF8A00">
                  <a:lumMod val="60000"/>
                  <a:lumOff val="40000"/>
                </a:srgbClr>
              </a:solidFill>
            </a:endParaRPr>
          </a:p>
        </p:txBody>
      </p:sp>
      <p:pic>
        <p:nvPicPr>
          <p:cNvPr id="72" name="Picture 2"/>
          <p:cNvPicPr>
            <a:picLocks noChangeAspect="1" noChangeArrowheads="1"/>
          </p:cNvPicPr>
          <p:nvPr/>
        </p:nvPicPr>
        <p:blipFill>
          <a:blip r:embed="rId6"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8439559" y="3486366"/>
            <a:ext cx="151188" cy="137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3" name="Picture 6" descr="\\magnum\Projects\Microsoft\Cloud Power FY12\Design\Icons\PNGs\Server_2.png"/>
          <p:cNvPicPr>
            <a:picLocks noChangeAspect="1" noChangeArrowheads="1"/>
          </p:cNvPicPr>
          <p:nvPr/>
        </p:nvPicPr>
        <p:blipFill rotWithShape="1">
          <a:blip r:embed="rId2" cstate="print">
            <a:lum bright="100000"/>
          </a:blip>
          <a:srcRect l="24157" r="25929"/>
          <a:stretch/>
        </p:blipFill>
        <p:spPr bwMode="auto">
          <a:xfrm>
            <a:off x="8159970" y="3229174"/>
            <a:ext cx="225139" cy="450929"/>
          </a:xfrm>
          <a:prstGeom prst="rect">
            <a:avLst/>
          </a:prstGeom>
          <a:noFill/>
        </p:spPr>
      </p:pic>
    </p:spTree>
    <p:extLst>
      <p:ext uri="{BB962C8B-B14F-4D97-AF65-F5344CB8AC3E}">
        <p14:creationId xmlns:p14="http://schemas.microsoft.com/office/powerpoint/2010/main" val="819616042"/>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r>
              <a:rPr lang="en-US" smtClean="0"/>
              <a:t>Application Migration</a:t>
            </a:r>
            <a:endParaRPr lang="en-US" dirty="0"/>
          </a:p>
        </p:txBody>
      </p:sp>
    </p:spTree>
    <p:extLst>
      <p:ext uri="{BB962C8B-B14F-4D97-AF65-F5344CB8AC3E}">
        <p14:creationId xmlns:p14="http://schemas.microsoft.com/office/powerpoint/2010/main" val="232896955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bwMode="auto">
          <a:xfrm>
            <a:off x="4859847" y="3125096"/>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0" tIns="0" rIns="0" bIns="0" numCol="1" rtlCol="0" anchor="ctr" anchorCtr="1" compatLnSpc="1">
            <a:prstTxWarp prst="textNoShape">
              <a:avLst/>
            </a:prstTxWarp>
          </a:bodyPr>
          <a:lstStyle/>
          <a:p>
            <a:pPr defTabSz="685891">
              <a:lnSpc>
                <a:spcPct val="90000"/>
              </a:lnSpc>
              <a:buSzPct val="90000"/>
              <a:defRPr/>
            </a:pPr>
            <a:endParaRPr lang="en-US" kern="0" dirty="0">
              <a:gradFill>
                <a:gsLst>
                  <a:gs pos="85000">
                    <a:srgbClr val="FFFFFF"/>
                  </a:gs>
                  <a:gs pos="0">
                    <a:srgbClr val="FFFFFF"/>
                  </a:gs>
                </a:gsLst>
                <a:lin ang="5400000" scaled="0"/>
              </a:gradFill>
              <a:latin typeface="+mj-lt"/>
            </a:endParaRPr>
          </a:p>
        </p:txBody>
      </p:sp>
      <p:sp>
        <p:nvSpPr>
          <p:cNvPr id="29" name="Rectangle 28"/>
          <p:cNvSpPr/>
          <p:nvPr/>
        </p:nvSpPr>
        <p:spPr bwMode="auto">
          <a:xfrm>
            <a:off x="4858706" y="1657833"/>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sp>
        <p:nvSpPr>
          <p:cNvPr id="30" name="Rectangle 29"/>
          <p:cNvSpPr/>
          <p:nvPr/>
        </p:nvSpPr>
        <p:spPr bwMode="auto">
          <a:xfrm>
            <a:off x="6055760" y="3120163"/>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0" tIns="0" rIns="0" bIns="0" numCol="1" rtlCol="0" anchor="ctr" anchorCtr="1" compatLnSpc="1">
            <a:prstTxWarp prst="textNoShape">
              <a:avLst/>
            </a:prstTxWarp>
          </a:bodyPr>
          <a:lstStyle/>
          <a:p>
            <a:pPr defTabSz="685891">
              <a:lnSpc>
                <a:spcPct val="90000"/>
              </a:lnSpc>
              <a:buSzPct val="90000"/>
              <a:defRPr/>
            </a:pPr>
            <a:endParaRPr lang="en-US" kern="0" dirty="0">
              <a:gradFill>
                <a:gsLst>
                  <a:gs pos="85000">
                    <a:srgbClr val="FFFFFF"/>
                  </a:gs>
                  <a:gs pos="0">
                    <a:srgbClr val="FFFFFF"/>
                  </a:gs>
                </a:gsLst>
                <a:lin ang="5400000" scaled="0"/>
              </a:gradFill>
              <a:latin typeface="+mj-lt"/>
            </a:endParaRPr>
          </a:p>
        </p:txBody>
      </p:sp>
      <p:sp>
        <p:nvSpPr>
          <p:cNvPr id="31" name="Rectangle 30"/>
          <p:cNvSpPr/>
          <p:nvPr/>
        </p:nvSpPr>
        <p:spPr bwMode="auto">
          <a:xfrm>
            <a:off x="6054619" y="1652900"/>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sp>
        <p:nvSpPr>
          <p:cNvPr id="81" name="Rectangle 80"/>
          <p:cNvSpPr/>
          <p:nvPr/>
        </p:nvSpPr>
        <p:spPr bwMode="auto">
          <a:xfrm>
            <a:off x="4858705" y="0"/>
            <a:ext cx="2358597" cy="5143500"/>
          </a:xfrm>
          <a:prstGeom prst="rect">
            <a:avLst/>
          </a:prstGeom>
          <a:solidFill>
            <a:schemeClr val="accent2"/>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sp>
        <p:nvSpPr>
          <p:cNvPr id="59" name="Rectangle 58"/>
          <p:cNvSpPr/>
          <p:nvPr/>
        </p:nvSpPr>
        <p:spPr bwMode="auto">
          <a:xfrm>
            <a:off x="6055761" y="3120163"/>
            <a:ext cx="1162683" cy="389187"/>
          </a:xfrm>
          <a:prstGeom prst="rect">
            <a:avLst/>
          </a:prstGeom>
          <a:noFill/>
          <a:ln w="9525" cap="flat" cmpd="sng" algn="ctr">
            <a:noFill/>
            <a:prstDash val="solid"/>
            <a:headEnd type="none" w="med" len="med"/>
            <a:tailEnd type="none" w="med" len="med"/>
          </a:ln>
          <a:effectLst/>
        </p:spPr>
        <p:txBody>
          <a:bodyPr vert="horz" wrap="square" lIns="182880" tIns="0" rIns="91440" bIns="0" numCol="1" rtlCol="0" anchor="ctr" anchorCtr="1" compatLnSpc="1">
            <a:prstTxWarp prst="textNoShape">
              <a:avLst/>
            </a:prstTxWarp>
          </a:bodyPr>
          <a:lstStyle/>
          <a:p>
            <a:pPr defTabSz="685891">
              <a:lnSpc>
                <a:spcPct val="90000"/>
              </a:lnSpc>
              <a:buSzPct val="90000"/>
              <a:defRPr/>
            </a:pPr>
            <a:r>
              <a:rPr lang="en-US" kern="0">
                <a:gradFill>
                  <a:gsLst>
                    <a:gs pos="85000">
                      <a:srgbClr val="FFFFFF"/>
                    </a:gs>
                    <a:gs pos="0">
                      <a:srgbClr val="FFFFFF"/>
                    </a:gs>
                  </a:gsLst>
                  <a:lin ang="5400000" scaled="0"/>
                </a:gradFill>
              </a:rPr>
              <a:t>PaaS</a:t>
            </a:r>
          </a:p>
        </p:txBody>
      </p:sp>
      <p:sp>
        <p:nvSpPr>
          <p:cNvPr id="60" name="Rectangle 59"/>
          <p:cNvSpPr/>
          <p:nvPr/>
        </p:nvSpPr>
        <p:spPr bwMode="auto">
          <a:xfrm>
            <a:off x="7251675" y="3120163"/>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0" rIns="91440" bIns="0" numCol="1" rtlCol="0" anchor="ctr" anchorCtr="1" compatLnSpc="1">
            <a:prstTxWarp prst="textNoShape">
              <a:avLst/>
            </a:prstTxWarp>
          </a:bodyPr>
          <a:lstStyle/>
          <a:p>
            <a:pPr defTabSz="685891">
              <a:lnSpc>
                <a:spcPct val="90000"/>
              </a:lnSpc>
              <a:buSzPct val="90000"/>
              <a:defRPr/>
            </a:pPr>
            <a:r>
              <a:rPr lang="en-US" kern="0">
                <a:gradFill>
                  <a:gsLst>
                    <a:gs pos="85000">
                      <a:srgbClr val="FFFFFF"/>
                    </a:gs>
                    <a:gs pos="0">
                      <a:srgbClr val="FFFFFF"/>
                    </a:gs>
                  </a:gsLst>
                  <a:lin ang="5400000" scaled="0"/>
                </a:gradFill>
              </a:rPr>
              <a:t>SaaS</a:t>
            </a:r>
          </a:p>
        </p:txBody>
      </p:sp>
      <p:sp>
        <p:nvSpPr>
          <p:cNvPr id="61" name="Rectangle 60"/>
          <p:cNvSpPr/>
          <p:nvPr/>
        </p:nvSpPr>
        <p:spPr bwMode="auto">
          <a:xfrm>
            <a:off x="6054619" y="1652900"/>
            <a:ext cx="1162683" cy="1431393"/>
          </a:xfrm>
          <a:prstGeom prst="rect">
            <a:avLst/>
          </a:prstGeom>
          <a:no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sp>
        <p:nvSpPr>
          <p:cNvPr id="62" name="Rectangle 61"/>
          <p:cNvSpPr/>
          <p:nvPr/>
        </p:nvSpPr>
        <p:spPr bwMode="auto">
          <a:xfrm>
            <a:off x="7250533" y="1652900"/>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sp>
        <p:nvSpPr>
          <p:cNvPr id="64" name="Rectangle 63"/>
          <p:cNvSpPr/>
          <p:nvPr/>
        </p:nvSpPr>
        <p:spPr bwMode="auto">
          <a:xfrm>
            <a:off x="2468019" y="3120163"/>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91440" tIns="0" rIns="0" bIns="0" numCol="1" rtlCol="0" anchor="ctr" anchorCtr="1" compatLnSpc="1">
            <a:prstTxWarp prst="textNoShape">
              <a:avLst/>
            </a:prstTxWarp>
          </a:bodyPr>
          <a:lstStyle/>
          <a:p>
            <a:pPr algn="ctr" defTabSz="685891">
              <a:buSzPct val="90000"/>
              <a:defRPr/>
            </a:pPr>
            <a:r>
              <a:rPr lang="en-US" kern="0">
                <a:gradFill>
                  <a:gsLst>
                    <a:gs pos="85000">
                      <a:srgbClr val="FFFFFF"/>
                    </a:gs>
                    <a:gs pos="0">
                      <a:srgbClr val="FFFFFF"/>
                    </a:gs>
                  </a:gsLst>
                  <a:lin ang="5400000" scaled="0"/>
                </a:gradFill>
              </a:rPr>
              <a:t>Physical</a:t>
            </a:r>
          </a:p>
        </p:txBody>
      </p:sp>
      <p:sp>
        <p:nvSpPr>
          <p:cNvPr id="65" name="Rectangle 64"/>
          <p:cNvSpPr/>
          <p:nvPr/>
        </p:nvSpPr>
        <p:spPr bwMode="auto">
          <a:xfrm>
            <a:off x="2466877" y="1652900"/>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pic>
        <p:nvPicPr>
          <p:cNvPr id="66" name="Picture 6" descr="\\magnum\Projects\Microsoft\Cloud Power FY12\Design\Icons\PNGs\Server_2.png"/>
          <p:cNvPicPr>
            <a:picLocks noChangeAspect="1" noChangeArrowheads="1"/>
          </p:cNvPicPr>
          <p:nvPr/>
        </p:nvPicPr>
        <p:blipFill>
          <a:blip r:embed="rId3" cstate="print">
            <a:lum bright="100000"/>
          </a:blip>
          <a:srcRect/>
          <a:stretch>
            <a:fillRect/>
          </a:stretch>
        </p:blipFill>
        <p:spPr bwMode="auto">
          <a:xfrm>
            <a:off x="2638857" y="1958310"/>
            <a:ext cx="830658" cy="830440"/>
          </a:xfrm>
          <a:prstGeom prst="rect">
            <a:avLst/>
          </a:prstGeom>
          <a:noFill/>
        </p:spPr>
      </p:pic>
      <p:sp>
        <p:nvSpPr>
          <p:cNvPr id="68" name="Isosceles Triangle 67"/>
          <p:cNvSpPr/>
          <p:nvPr/>
        </p:nvSpPr>
        <p:spPr bwMode="auto">
          <a:xfrm rot="10800000">
            <a:off x="6328212" y="2170473"/>
            <a:ext cx="436736" cy="546931"/>
          </a:xfrm>
          <a:prstGeom prst="triangle">
            <a:avLst>
              <a:gd name="adj" fmla="val 0"/>
            </a:avLst>
          </a:prstGeom>
          <a:gradFill rotWithShape="1">
            <a:gsLst>
              <a:gs pos="0">
                <a:sysClr val="window" lastClr="FFFFFF">
                  <a:lumMod val="95000"/>
                  <a:alpha val="0"/>
                </a:sysClr>
              </a:gs>
              <a:gs pos="50000">
                <a:schemeClr val="bg1">
                  <a:alpha val="53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685666">
              <a:defRPr/>
            </a:pPr>
            <a:endParaRPr lang="en-US" sz="1400" kern="0">
              <a:gradFill>
                <a:gsLst>
                  <a:gs pos="0">
                    <a:srgbClr val="FFFFFF"/>
                  </a:gs>
                  <a:gs pos="100000">
                    <a:srgbClr val="FFFFFF"/>
                  </a:gs>
                </a:gsLst>
                <a:lin ang="5400000" scaled="0"/>
              </a:gradFill>
              <a:latin typeface="Segoe UI"/>
            </a:endParaRPr>
          </a:p>
        </p:txBody>
      </p:sp>
      <p:pic>
        <p:nvPicPr>
          <p:cNvPr id="69" name="Picture 68"/>
          <p:cNvPicPr>
            <a:picLocks noChangeAspect="1"/>
          </p:cNvPicPr>
          <p:nvPr/>
        </p:nvPicPr>
        <p:blipFill>
          <a:blip r:embed="rId4" cstate="print">
            <a:lum bright="100000" contrast="100000"/>
          </a:blip>
          <a:stretch>
            <a:fillRect/>
          </a:stretch>
        </p:blipFill>
        <p:spPr>
          <a:xfrm>
            <a:off x="6224923" y="2491889"/>
            <a:ext cx="869612" cy="518146"/>
          </a:xfrm>
          <a:prstGeom prst="rect">
            <a:avLst/>
          </a:prstGeom>
          <a:noFill/>
          <a:ln>
            <a:noFill/>
          </a:ln>
          <a:effectLst/>
        </p:spPr>
      </p:pic>
      <p:pic>
        <p:nvPicPr>
          <p:cNvPr id="70" name="Picture 69" descr="\\MAGNUM\Projects\Microsoft\Cloud Power FY12\Design\ICONS_PNG\Application.png"/>
          <p:cNvPicPr>
            <a:picLocks noChangeAspect="1" noChangeArrowheads="1"/>
          </p:cNvPicPr>
          <p:nvPr/>
        </p:nvPicPr>
        <p:blipFill>
          <a:blip r:embed="rId5" cstate="print">
            <a:lum bright="100000"/>
          </a:blip>
          <a:srcRect/>
          <a:stretch>
            <a:fillRect/>
          </a:stretch>
        </p:blipFill>
        <p:spPr bwMode="auto">
          <a:xfrm>
            <a:off x="6224923" y="1639410"/>
            <a:ext cx="643313" cy="642978"/>
          </a:xfrm>
          <a:prstGeom prst="rect">
            <a:avLst/>
          </a:prstGeom>
          <a:noFill/>
        </p:spPr>
      </p:pic>
      <p:grpSp>
        <p:nvGrpSpPr>
          <p:cNvPr id="71" name="Group 70"/>
          <p:cNvGrpSpPr/>
          <p:nvPr/>
        </p:nvGrpSpPr>
        <p:grpSpPr>
          <a:xfrm>
            <a:off x="7404781" y="1719014"/>
            <a:ext cx="869612" cy="1291021"/>
            <a:chOff x="10948236" y="3048621"/>
            <a:chExt cx="2113909" cy="3139117"/>
          </a:xfrm>
        </p:grpSpPr>
        <p:pic>
          <p:nvPicPr>
            <p:cNvPr id="72" name="Picture 2" descr="\\MAGNUM\Projects\Microsoft\Cloud Power FY12\Design\Icons\PNGs\Web.png"/>
            <p:cNvPicPr>
              <a:picLocks noChangeAspect="1" noChangeArrowheads="1"/>
            </p:cNvPicPr>
            <p:nvPr/>
          </p:nvPicPr>
          <p:blipFill rotWithShape="1">
            <a:blip r:embed="rId6" cstate="print">
              <a:lum bright="100000"/>
            </a:blip>
            <a:srcRect t="1" b="-1316"/>
            <a:stretch/>
          </p:blipFill>
          <p:spPr bwMode="auto">
            <a:xfrm>
              <a:off x="11112870" y="3048621"/>
              <a:ext cx="1234537" cy="1250773"/>
            </a:xfrm>
            <a:prstGeom prst="rect">
              <a:avLst/>
            </a:prstGeom>
            <a:noFill/>
          </p:spPr>
        </p:pic>
        <p:sp>
          <p:nvSpPr>
            <p:cNvPr id="73" name="Isosceles Triangle 72"/>
            <p:cNvSpPr/>
            <p:nvPr/>
          </p:nvSpPr>
          <p:spPr bwMode="auto">
            <a:xfrm rot="10800000">
              <a:off x="11199316" y="4146344"/>
              <a:ext cx="1061647" cy="1329862"/>
            </a:xfrm>
            <a:prstGeom prst="triangle">
              <a:avLst>
                <a:gd name="adj" fmla="val 0"/>
              </a:avLst>
            </a:prstGeom>
            <a:gradFill rotWithShape="1">
              <a:gsLst>
                <a:gs pos="0">
                  <a:sysClr val="window" lastClr="FFFFFF">
                    <a:lumMod val="95000"/>
                    <a:alpha val="0"/>
                  </a:sysClr>
                </a:gs>
                <a:gs pos="50000">
                  <a:schemeClr val="bg1">
                    <a:alpha val="67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685666">
                <a:defRPr/>
              </a:pPr>
              <a:endParaRPr lang="en-US" sz="1400" kern="0">
                <a:gradFill>
                  <a:gsLst>
                    <a:gs pos="0">
                      <a:srgbClr val="FFFFFF"/>
                    </a:gs>
                    <a:gs pos="100000">
                      <a:srgbClr val="FFFFFF"/>
                    </a:gs>
                  </a:gsLst>
                  <a:lin ang="5400000" scaled="0"/>
                </a:gradFill>
                <a:latin typeface="Segoe UI"/>
              </a:endParaRPr>
            </a:p>
          </p:txBody>
        </p:sp>
        <p:pic>
          <p:nvPicPr>
            <p:cNvPr id="74" name="Picture 73"/>
            <p:cNvPicPr>
              <a:picLocks noChangeAspect="1"/>
            </p:cNvPicPr>
            <p:nvPr/>
          </p:nvPicPr>
          <p:blipFill>
            <a:blip r:embed="rId4" cstate="print">
              <a:lum bright="100000" contrast="100000"/>
            </a:blip>
            <a:stretch>
              <a:fillRect/>
            </a:stretch>
          </p:blipFill>
          <p:spPr>
            <a:xfrm>
              <a:off x="10948236" y="4927866"/>
              <a:ext cx="2113909" cy="1259872"/>
            </a:xfrm>
            <a:prstGeom prst="rect">
              <a:avLst/>
            </a:prstGeom>
            <a:noFill/>
            <a:ln>
              <a:noFill/>
            </a:ln>
            <a:effectLst/>
          </p:spPr>
        </p:pic>
      </p:grpSp>
      <p:grpSp>
        <p:nvGrpSpPr>
          <p:cNvPr id="75" name="Group 74"/>
          <p:cNvGrpSpPr/>
          <p:nvPr/>
        </p:nvGrpSpPr>
        <p:grpSpPr>
          <a:xfrm>
            <a:off x="3662792" y="1652900"/>
            <a:ext cx="1163824" cy="1856450"/>
            <a:chOff x="2983003" y="2764132"/>
            <a:chExt cx="2829100" cy="4513958"/>
          </a:xfrm>
        </p:grpSpPr>
        <p:sp>
          <p:nvSpPr>
            <p:cNvPr id="76" name="Rectangle 75"/>
            <p:cNvSpPr/>
            <p:nvPr/>
          </p:nvSpPr>
          <p:spPr bwMode="auto">
            <a:xfrm>
              <a:off x="2985776" y="6331781"/>
              <a:ext cx="2826327" cy="946309"/>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0" tIns="0" rIns="0" bIns="0" numCol="1" rtlCol="0" anchor="ctr" anchorCtr="1" compatLnSpc="1">
              <a:prstTxWarp prst="textNoShape">
                <a:avLst/>
              </a:prstTxWarp>
            </a:bodyPr>
            <a:lstStyle/>
            <a:p>
              <a:pPr defTabSz="685891">
                <a:lnSpc>
                  <a:spcPct val="90000"/>
                </a:lnSpc>
                <a:buSzPct val="90000"/>
                <a:defRPr/>
              </a:pPr>
              <a:r>
                <a:rPr lang="en-US" kern="0">
                  <a:gradFill>
                    <a:gsLst>
                      <a:gs pos="85000">
                        <a:srgbClr val="FFFFFF"/>
                      </a:gs>
                      <a:gs pos="0">
                        <a:srgbClr val="FFFFFF"/>
                      </a:gs>
                    </a:gsLst>
                    <a:lin ang="5400000" scaled="0"/>
                  </a:gradFill>
                  <a:latin typeface="+mj-lt"/>
                </a:rPr>
                <a:t>Virtual</a:t>
              </a:r>
            </a:p>
          </p:txBody>
        </p:sp>
        <p:sp>
          <p:nvSpPr>
            <p:cNvPr id="77" name="Rectangle 76"/>
            <p:cNvSpPr/>
            <p:nvPr/>
          </p:nvSpPr>
          <p:spPr bwMode="auto">
            <a:xfrm>
              <a:off x="2983003" y="2764132"/>
              <a:ext cx="2826327" cy="348043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pic>
          <p:nvPicPr>
            <p:cNvPr id="78" name="Picture 2"/>
            <p:cNvPicPr>
              <a:picLocks noChangeAspect="1" noChangeArrowheads="1"/>
            </p:cNvPicPr>
            <p:nvPr/>
          </p:nvPicPr>
          <p:blipFill>
            <a:blip r:embed="rId7" cstate="print">
              <a:lum bright="100000" contrast="100000"/>
            </a:blip>
            <a:srcRect/>
            <a:stretch>
              <a:fillRect/>
            </a:stretch>
          </p:blipFill>
          <p:spPr bwMode="auto">
            <a:xfrm>
              <a:off x="3085313" y="3346910"/>
              <a:ext cx="2552600" cy="2338866"/>
            </a:xfrm>
            <a:prstGeom prst="rect">
              <a:avLst/>
            </a:prstGeom>
            <a:noFill/>
            <a:ln w="9525">
              <a:noFill/>
              <a:miter lim="800000"/>
              <a:headEnd/>
              <a:tailEnd/>
            </a:ln>
            <a:effectLst/>
          </p:spPr>
        </p:pic>
      </p:grpSp>
      <p:sp>
        <p:nvSpPr>
          <p:cNvPr id="80" name="Rectangle 79"/>
          <p:cNvSpPr/>
          <p:nvPr/>
        </p:nvSpPr>
        <p:spPr bwMode="auto">
          <a:xfrm>
            <a:off x="4859847" y="3120163"/>
            <a:ext cx="1162683" cy="389187"/>
          </a:xfrm>
          <a:prstGeom prst="rect">
            <a:avLst/>
          </a:prstGeom>
          <a:noFill/>
          <a:ln w="9525" cap="flat" cmpd="sng" algn="ctr">
            <a:noFill/>
            <a:prstDash val="solid"/>
            <a:headEnd type="none" w="med" len="med"/>
            <a:tailEnd type="none" w="med" len="med"/>
          </a:ln>
          <a:effectLst/>
        </p:spPr>
        <p:txBody>
          <a:bodyPr vert="horz" wrap="square" lIns="182880" tIns="0" rIns="91440" bIns="0" numCol="1" rtlCol="0" anchor="ctr" anchorCtr="1" compatLnSpc="1">
            <a:prstTxWarp prst="textNoShape">
              <a:avLst/>
            </a:prstTxWarp>
          </a:bodyPr>
          <a:lstStyle/>
          <a:p>
            <a:pPr defTabSz="685891">
              <a:lnSpc>
                <a:spcPct val="90000"/>
              </a:lnSpc>
              <a:buSzPct val="90000"/>
              <a:defRPr/>
            </a:pPr>
            <a:r>
              <a:rPr lang="en-US" kern="0" dirty="0" err="1">
                <a:gradFill>
                  <a:gsLst>
                    <a:gs pos="85000">
                      <a:srgbClr val="FFFFFF"/>
                    </a:gs>
                    <a:gs pos="0">
                      <a:srgbClr val="FFFFFF"/>
                    </a:gs>
                  </a:gsLst>
                  <a:lin ang="5400000" scaled="0"/>
                </a:gradFill>
              </a:rPr>
              <a:t>IaaS</a:t>
            </a:r>
            <a:endParaRPr lang="en-US" kern="0" dirty="0">
              <a:gradFill>
                <a:gsLst>
                  <a:gs pos="85000">
                    <a:srgbClr val="FFFFFF"/>
                  </a:gs>
                  <a:gs pos="0">
                    <a:srgbClr val="FFFFFF"/>
                  </a:gs>
                </a:gsLst>
                <a:lin ang="5400000" scaled="0"/>
              </a:gradFill>
            </a:endParaRPr>
          </a:p>
        </p:txBody>
      </p:sp>
      <p:grpSp>
        <p:nvGrpSpPr>
          <p:cNvPr id="82" name="Group 81"/>
          <p:cNvGrpSpPr/>
          <p:nvPr/>
        </p:nvGrpSpPr>
        <p:grpSpPr>
          <a:xfrm>
            <a:off x="4839863" y="1634151"/>
            <a:ext cx="1142501" cy="1375883"/>
            <a:chOff x="5062551" y="2861874"/>
            <a:chExt cx="2777268" cy="3345461"/>
          </a:xfrm>
        </p:grpSpPr>
        <p:pic>
          <p:nvPicPr>
            <p:cNvPr id="83" name="Picture 2"/>
            <p:cNvPicPr>
              <a:picLocks noChangeAspect="1" noChangeArrowheads="1"/>
            </p:cNvPicPr>
            <p:nvPr/>
          </p:nvPicPr>
          <p:blipFill>
            <a:blip r:embed="rId7" cstate="print">
              <a:lum bright="100000" contrast="100000"/>
            </a:blip>
            <a:srcRect/>
            <a:stretch>
              <a:fillRect/>
            </a:stretch>
          </p:blipFill>
          <p:spPr bwMode="auto">
            <a:xfrm>
              <a:off x="5062551" y="2861874"/>
              <a:ext cx="2148932" cy="1968998"/>
            </a:xfrm>
            <a:prstGeom prst="rect">
              <a:avLst/>
            </a:prstGeom>
            <a:noFill/>
            <a:ln w="9525">
              <a:noFill/>
              <a:miter lim="800000"/>
              <a:headEnd/>
              <a:tailEnd/>
            </a:ln>
            <a:effectLst/>
          </p:spPr>
        </p:pic>
        <p:sp>
          <p:nvSpPr>
            <p:cNvPr id="84" name="Isosceles Triangle 83"/>
            <p:cNvSpPr/>
            <p:nvPr/>
          </p:nvSpPr>
          <p:spPr bwMode="auto">
            <a:xfrm rot="9180217">
              <a:off x="6169786" y="4246310"/>
              <a:ext cx="1061647" cy="1329862"/>
            </a:xfrm>
            <a:prstGeom prst="triangle">
              <a:avLst>
                <a:gd name="adj" fmla="val 64317"/>
              </a:avLst>
            </a:prstGeom>
            <a:gradFill rotWithShape="1">
              <a:gsLst>
                <a:gs pos="0">
                  <a:sysClr val="window" lastClr="FFFFFF">
                    <a:lumMod val="95000"/>
                    <a:alpha val="0"/>
                  </a:sysClr>
                </a:gs>
                <a:gs pos="50000">
                  <a:schemeClr val="bg1">
                    <a:alpha val="58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685666">
                <a:defRPr/>
              </a:pPr>
              <a:endParaRPr lang="en-US" sz="1400" kern="0">
                <a:gradFill>
                  <a:gsLst>
                    <a:gs pos="0">
                      <a:srgbClr val="FFFFFF"/>
                    </a:gs>
                    <a:gs pos="100000">
                      <a:srgbClr val="FFFFFF"/>
                    </a:gs>
                  </a:gsLst>
                  <a:lin ang="5400000" scaled="0"/>
                </a:gradFill>
                <a:latin typeface="Segoe UI"/>
              </a:endParaRPr>
            </a:p>
          </p:txBody>
        </p:sp>
        <p:pic>
          <p:nvPicPr>
            <p:cNvPr id="85" name="Picture 84"/>
            <p:cNvPicPr>
              <a:picLocks noChangeAspect="1"/>
            </p:cNvPicPr>
            <p:nvPr/>
          </p:nvPicPr>
          <p:blipFill>
            <a:blip r:embed="rId4" cstate="print">
              <a:lum bright="100000" contrast="100000"/>
            </a:blip>
            <a:stretch>
              <a:fillRect/>
            </a:stretch>
          </p:blipFill>
          <p:spPr>
            <a:xfrm>
              <a:off x="5725910" y="4947463"/>
              <a:ext cx="2113909" cy="1259872"/>
            </a:xfrm>
            <a:prstGeom prst="rect">
              <a:avLst/>
            </a:prstGeom>
            <a:noFill/>
            <a:ln>
              <a:noFill/>
            </a:ln>
            <a:effectLst/>
          </p:spPr>
        </p:pic>
      </p:grpSp>
      <p:sp>
        <p:nvSpPr>
          <p:cNvPr id="5" name="Title 4"/>
          <p:cNvSpPr>
            <a:spLocks noGrp="1"/>
          </p:cNvSpPr>
          <p:nvPr>
            <p:ph type="title"/>
          </p:nvPr>
        </p:nvSpPr>
        <p:spPr/>
        <p:txBody>
          <a:bodyPr/>
          <a:lstStyle/>
          <a:p>
            <a:r>
              <a:rPr lang="en-US" smtClean="0"/>
              <a:t>IaaS and PaaS </a:t>
            </a:r>
            <a:br>
              <a:rPr lang="en-US" smtClean="0"/>
            </a:br>
            <a:r>
              <a:rPr lang="en-US" smtClean="0"/>
              <a:t>	– Better Together</a:t>
            </a:r>
            <a:endParaRPr lang="en-US" dirty="0"/>
          </a:p>
        </p:txBody>
      </p:sp>
    </p:spTree>
    <p:extLst>
      <p:ext uri="{BB962C8B-B14F-4D97-AF65-F5344CB8AC3E}">
        <p14:creationId xmlns:p14="http://schemas.microsoft.com/office/powerpoint/2010/main" val="4247911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up)">
                                      <p:cBhvr>
                                        <p:cTn id="7"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IaaS and PaaS Side by Side</a:t>
            </a:r>
            <a:endParaRPr lang="en-US" dirty="0"/>
          </a:p>
        </p:txBody>
      </p:sp>
      <p:sp>
        <p:nvSpPr>
          <p:cNvPr id="4" name="Text Placeholder 3"/>
          <p:cNvSpPr>
            <a:spLocks noGrp="1"/>
          </p:cNvSpPr>
          <p:nvPr>
            <p:ph type="body" sz="quarter" idx="10"/>
          </p:nvPr>
        </p:nvSpPr>
        <p:spPr>
          <a:xfrm>
            <a:off x="389436" y="1085850"/>
            <a:ext cx="8363938" cy="3413755"/>
          </a:xfrm>
        </p:spPr>
        <p:txBody>
          <a:bodyPr/>
          <a:lstStyle/>
          <a:p>
            <a:r>
              <a:rPr lang="en-US" sz="2400" dirty="0" smtClean="0">
                <a:solidFill>
                  <a:schemeClr val="accent2"/>
                </a:solidFill>
                <a:latin typeface="+mn-lt"/>
              </a:rPr>
              <a:t>Connect Cloud Apps via VIPs</a:t>
            </a:r>
          </a:p>
          <a:p>
            <a:pPr marL="345282" lvl="1" indent="-342900">
              <a:buFont typeface="Arial" pitchFamily="34" charset="0"/>
              <a:buChar char="•"/>
            </a:pPr>
            <a:r>
              <a:rPr lang="en-US" sz="2400" dirty="0" smtClean="0"/>
              <a:t>Easily compose services by connecting public endpoints</a:t>
            </a:r>
          </a:p>
          <a:p>
            <a:pPr lvl="1"/>
            <a:endParaRPr lang="en-US" sz="2400" dirty="0" smtClean="0"/>
          </a:p>
          <a:p>
            <a:pPr lvl="1"/>
            <a:r>
              <a:rPr lang="en-US" sz="2400" dirty="0" smtClean="0">
                <a:solidFill>
                  <a:schemeClr val="accent2">
                    <a:alpha val="99000"/>
                  </a:schemeClr>
                </a:solidFill>
              </a:rPr>
              <a:t>Direct Connectivity Using Virtual Networking</a:t>
            </a:r>
          </a:p>
          <a:p>
            <a:pPr marL="345282" lvl="1" indent="-342900">
              <a:buFont typeface="Arial" pitchFamily="34" charset="0"/>
              <a:buChar char="•"/>
            </a:pPr>
            <a:r>
              <a:rPr lang="en-US" sz="2400" dirty="0" smtClean="0"/>
              <a:t>For advanced connectivity scenarios such as </a:t>
            </a:r>
            <a:br>
              <a:rPr lang="en-US" sz="2400" dirty="0" smtClean="0"/>
            </a:br>
            <a:r>
              <a:rPr lang="en-US" sz="2400" dirty="0" smtClean="0"/>
              <a:t>Active </a:t>
            </a:r>
            <a:r>
              <a:rPr lang="en-US" sz="2400" dirty="0"/>
              <a:t>D</a:t>
            </a:r>
            <a:r>
              <a:rPr lang="en-US" sz="2400" dirty="0" smtClean="0"/>
              <a:t>irectory or DCOM</a:t>
            </a:r>
          </a:p>
          <a:p>
            <a:pPr lvl="1"/>
            <a:endParaRPr lang="en-US" sz="2400" dirty="0" smtClean="0">
              <a:solidFill>
                <a:schemeClr val="accent2">
                  <a:alpha val="99000"/>
                </a:schemeClr>
              </a:solidFill>
            </a:endParaRPr>
          </a:p>
          <a:p>
            <a:pPr lvl="1"/>
            <a:r>
              <a:rPr lang="en-US" sz="2400" dirty="0" smtClean="0">
                <a:solidFill>
                  <a:schemeClr val="accent2">
                    <a:alpha val="99000"/>
                  </a:schemeClr>
                </a:solidFill>
              </a:rPr>
              <a:t>Mixed Mode: Azure Roles and VMs in the Same Cloud Service</a:t>
            </a:r>
          </a:p>
          <a:p>
            <a:pPr marL="345282" lvl="1" indent="-342900">
              <a:buFont typeface="Arial" pitchFamily="34" charset="0"/>
              <a:buChar char="•"/>
            </a:pPr>
            <a:r>
              <a:rPr lang="en-US" sz="2400" dirty="0" smtClean="0"/>
              <a:t>Simple, secure and highly efficient method of using IaaS </a:t>
            </a:r>
            <a:br>
              <a:rPr lang="en-US" sz="2400" dirty="0" smtClean="0"/>
            </a:br>
            <a:r>
              <a:rPr lang="en-US" sz="2400" dirty="0" smtClean="0"/>
              <a:t>and </a:t>
            </a:r>
            <a:r>
              <a:rPr lang="en-US" sz="2400" dirty="0" err="1" smtClean="0"/>
              <a:t>PaaS</a:t>
            </a:r>
            <a:r>
              <a:rPr lang="en-US" sz="2400" dirty="0" smtClean="0"/>
              <a:t> side-by-side</a:t>
            </a:r>
          </a:p>
        </p:txBody>
      </p:sp>
    </p:spTree>
    <p:extLst>
      <p:ext uri="{BB962C8B-B14F-4D97-AF65-F5344CB8AC3E}">
        <p14:creationId xmlns:p14="http://schemas.microsoft.com/office/powerpoint/2010/main" val="122360651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Did We Get Here? </a:t>
            </a:r>
            <a:endParaRPr lang="en-US" dirty="0"/>
          </a:p>
        </p:txBody>
      </p:sp>
      <p:graphicFrame>
        <p:nvGraphicFramePr>
          <p:cNvPr id="5" name="Diagram 4"/>
          <p:cNvGraphicFramePr/>
          <p:nvPr>
            <p:extLst>
              <p:ext uri="{D42A27DB-BD31-4B8C-83A1-F6EECF244321}">
                <p14:modId xmlns:p14="http://schemas.microsoft.com/office/powerpoint/2010/main" val="218372995"/>
              </p:ext>
            </p:extLst>
          </p:nvPr>
        </p:nvGraphicFramePr>
        <p:xfrm>
          <a:off x="191436" y="672087"/>
          <a:ext cx="8814028" cy="40629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68521380"/>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Elbow Connector 23"/>
          <p:cNvCxnSpPr/>
          <p:nvPr/>
        </p:nvCxnSpPr>
        <p:spPr>
          <a:xfrm rot="10800000" flipV="1">
            <a:off x="4687708" y="1111329"/>
            <a:ext cx="3359127" cy="3383280"/>
          </a:xfrm>
          <a:prstGeom prst="bentConnector3">
            <a:avLst>
              <a:gd name="adj1" fmla="val 108823"/>
            </a:avLst>
          </a:prstGeom>
          <a:ln w="3175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17" name="Rectangle 116"/>
          <p:cNvSpPr/>
          <p:nvPr/>
        </p:nvSpPr>
        <p:spPr bwMode="auto">
          <a:xfrm rot="5400000">
            <a:off x="3908276" y="3053204"/>
            <a:ext cx="2059945" cy="31562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8" name="Rounded Rectangle 117"/>
          <p:cNvSpPr/>
          <p:nvPr/>
        </p:nvSpPr>
        <p:spPr bwMode="auto">
          <a:xfrm rot="1804617">
            <a:off x="4731152" y="2013996"/>
            <a:ext cx="573532" cy="409729"/>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 name="Rounded Rectangle 10"/>
          <p:cNvSpPr/>
          <p:nvPr/>
        </p:nvSpPr>
        <p:spPr bwMode="auto">
          <a:xfrm rot="19727983">
            <a:off x="5088361" y="1966271"/>
            <a:ext cx="573532" cy="409729"/>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389436" y="171450"/>
            <a:ext cx="8363938" cy="498598"/>
          </a:xfrm>
        </p:spPr>
        <p:txBody>
          <a:bodyPr/>
          <a:lstStyle/>
          <a:p>
            <a:r>
              <a:rPr lang="en-US" sz="3600" dirty="0"/>
              <a:t>Connecting Applications and VMs</a:t>
            </a:r>
          </a:p>
        </p:txBody>
      </p:sp>
      <p:sp>
        <p:nvSpPr>
          <p:cNvPr id="28" name="Content Placeholder 2"/>
          <p:cNvSpPr>
            <a:spLocks noGrp="1"/>
          </p:cNvSpPr>
          <p:nvPr>
            <p:ph type="body" sz="quarter" idx="10"/>
          </p:nvPr>
        </p:nvSpPr>
        <p:spPr>
          <a:xfrm>
            <a:off x="389436" y="1085851"/>
            <a:ext cx="3870591" cy="1668662"/>
          </a:xfrm>
        </p:spPr>
        <p:txBody>
          <a:bodyPr/>
          <a:lstStyle/>
          <a:p>
            <a:pPr marL="0"/>
            <a:r>
              <a:rPr lang="en-US" sz="2400" dirty="0">
                <a:solidFill>
                  <a:schemeClr val="accent2">
                    <a:alpha val="99000"/>
                  </a:schemeClr>
                </a:solidFill>
              </a:rPr>
              <a:t>Strengths</a:t>
            </a:r>
          </a:p>
          <a:p>
            <a:pPr lvl="1"/>
            <a:r>
              <a:rPr lang="en-US" sz="1800" spc="0" dirty="0"/>
              <a:t>Simplicity</a:t>
            </a:r>
          </a:p>
          <a:p>
            <a:pPr lvl="1"/>
            <a:r>
              <a:rPr lang="en-US" sz="1800" spc="0" dirty="0"/>
              <a:t>Tenant Autonomy</a:t>
            </a:r>
          </a:p>
          <a:p>
            <a:pPr lvl="1"/>
            <a:r>
              <a:rPr lang="en-US" sz="1800" spc="0" dirty="0"/>
              <a:t>VIP Swap (cloud services)</a:t>
            </a:r>
          </a:p>
          <a:p>
            <a:pPr lvl="1"/>
            <a:r>
              <a:rPr lang="en-US" sz="1800" spc="0" dirty="0"/>
              <a:t>Easy Local </a:t>
            </a:r>
            <a:r>
              <a:rPr lang="en-US" sz="1800" spc="0" dirty="0" err="1"/>
              <a:t>Dev</a:t>
            </a:r>
            <a:r>
              <a:rPr lang="en-US" sz="1800" spc="0" dirty="0"/>
              <a:t>/Test</a:t>
            </a:r>
          </a:p>
          <a:p>
            <a:pPr lvl="1"/>
            <a:endParaRPr lang="en-US" sz="1800" spc="0" dirty="0"/>
          </a:p>
        </p:txBody>
      </p:sp>
      <p:sp>
        <p:nvSpPr>
          <p:cNvPr id="29" name="TextBox 28"/>
          <p:cNvSpPr txBox="1"/>
          <p:nvPr/>
        </p:nvSpPr>
        <p:spPr>
          <a:xfrm>
            <a:off x="3257624" y="1429305"/>
            <a:ext cx="1002409" cy="1292662"/>
          </a:xfrm>
          <a:prstGeom prst="rect">
            <a:avLst/>
          </a:prstGeom>
          <a:noFill/>
        </p:spPr>
        <p:txBody>
          <a:bodyPr wrap="square" lIns="0" tIns="0" rIns="0" bIns="0" rtlCol="0">
            <a:spAutoFit/>
          </a:bodyPr>
          <a:lstStyle>
            <a:defPPr>
              <a:defRPr lang="en-US"/>
            </a:defPPr>
            <a:lvl1pPr algn="ctr">
              <a:defRPr sz="1400">
                <a:gradFill>
                  <a:gsLst>
                    <a:gs pos="0">
                      <a:srgbClr val="595959"/>
                    </a:gs>
                    <a:gs pos="86000">
                      <a:srgbClr val="595959"/>
                    </a:gs>
                  </a:gsLst>
                  <a:lin ang="5400000" scaled="0"/>
                </a:gradFill>
              </a:defRPr>
            </a:lvl1pPr>
          </a:lstStyle>
          <a:p>
            <a:r>
              <a:rPr lang="en-US" dirty="0"/>
              <a:t>SQL Data Access Traffic Through Public </a:t>
            </a:r>
            <a:r>
              <a:rPr lang="en-US" dirty="0" smtClean="0"/>
              <a:t>Endpoint</a:t>
            </a:r>
            <a:endParaRPr lang="en-US" dirty="0"/>
          </a:p>
        </p:txBody>
      </p:sp>
      <p:sp>
        <p:nvSpPr>
          <p:cNvPr id="30" name="Content Placeholder 2"/>
          <p:cNvSpPr txBox="1">
            <a:spLocks/>
          </p:cNvSpPr>
          <p:nvPr/>
        </p:nvSpPr>
        <p:spPr>
          <a:xfrm>
            <a:off x="389438" y="3065200"/>
            <a:ext cx="3870591" cy="1637982"/>
          </a:xfrm>
          <a:prstGeom prst="rect">
            <a:avLst/>
          </a:prstGeom>
        </p:spPr>
        <p:txBody>
          <a:bodyPr vert="horz" wrap="square" lIns="0" tIns="0" rIns="0" bIns="0" rtlCol="0">
            <a:norm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pc="-75" dirty="0">
                <a:solidFill>
                  <a:schemeClr val="accent2">
                    <a:alpha val="99000"/>
                  </a:schemeClr>
                </a:solidFill>
                <a:latin typeface="Segoe UI Light" pitchFamily="34" charset="0"/>
              </a:rPr>
              <a:t>Weaknesses</a:t>
            </a:r>
          </a:p>
          <a:p>
            <a:pPr marL="0" indent="0">
              <a:buNone/>
            </a:pPr>
            <a:r>
              <a:rPr lang="en-US" sz="1800" dirty="0">
                <a:gradFill>
                  <a:gsLst>
                    <a:gs pos="0">
                      <a:srgbClr val="595959"/>
                    </a:gs>
                    <a:gs pos="86000">
                      <a:srgbClr val="595959"/>
                    </a:gs>
                  </a:gsLst>
                  <a:lin ang="5400000" scaled="0"/>
                </a:gradFill>
              </a:rPr>
              <a:t>Higher Latency</a:t>
            </a:r>
          </a:p>
          <a:p>
            <a:pPr marL="0" indent="0">
              <a:buNone/>
            </a:pPr>
            <a:r>
              <a:rPr lang="en-US" sz="1800" dirty="0">
                <a:gradFill>
                  <a:gsLst>
                    <a:gs pos="0">
                      <a:srgbClr val="595959"/>
                    </a:gs>
                    <a:gs pos="86000">
                      <a:srgbClr val="595959"/>
                    </a:gs>
                  </a:gsLst>
                  <a:lin ang="5400000" scaled="0"/>
                </a:gradFill>
              </a:rPr>
              <a:t>Less Secure</a:t>
            </a:r>
            <a:br>
              <a:rPr lang="en-US" sz="1800" dirty="0">
                <a:gradFill>
                  <a:gsLst>
                    <a:gs pos="0">
                      <a:srgbClr val="595959"/>
                    </a:gs>
                    <a:gs pos="86000">
                      <a:srgbClr val="595959"/>
                    </a:gs>
                  </a:gsLst>
                  <a:lin ang="5400000" scaled="0"/>
                </a:gradFill>
              </a:rPr>
            </a:br>
            <a:r>
              <a:rPr lang="en-US" sz="1800" dirty="0">
                <a:gradFill>
                  <a:gsLst>
                    <a:gs pos="0">
                      <a:srgbClr val="595959"/>
                    </a:gs>
                    <a:gs pos="86000">
                      <a:srgbClr val="595959"/>
                    </a:gs>
                  </a:gsLst>
                  <a:lin ang="5400000" scaled="0"/>
                </a:gradFill>
              </a:rPr>
              <a:t>Management/Deployment Overhead</a:t>
            </a:r>
          </a:p>
        </p:txBody>
      </p:sp>
      <p:grpSp>
        <p:nvGrpSpPr>
          <p:cNvPr id="42" name="Group 41"/>
          <p:cNvGrpSpPr/>
          <p:nvPr/>
        </p:nvGrpSpPr>
        <p:grpSpPr>
          <a:xfrm>
            <a:off x="5821316" y="3145174"/>
            <a:ext cx="2932059" cy="1697005"/>
            <a:chOff x="214313" y="2174875"/>
            <a:chExt cx="990600" cy="598488"/>
          </a:xfrm>
          <a:solidFill>
            <a:schemeClr val="accent2"/>
          </a:solidFill>
        </p:grpSpPr>
        <p:sp>
          <p:nvSpPr>
            <p:cNvPr id="43"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5" name="Group 44"/>
          <p:cNvGrpSpPr/>
          <p:nvPr/>
        </p:nvGrpSpPr>
        <p:grpSpPr>
          <a:xfrm>
            <a:off x="5821314" y="1051593"/>
            <a:ext cx="2932059" cy="1697005"/>
            <a:chOff x="214313" y="2174875"/>
            <a:chExt cx="990600" cy="598488"/>
          </a:xfrm>
          <a:solidFill>
            <a:schemeClr val="accent2"/>
          </a:solidFill>
        </p:grpSpPr>
        <p:sp>
          <p:nvSpPr>
            <p:cNvPr id="46"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9" name="Group 48"/>
          <p:cNvGrpSpPr/>
          <p:nvPr/>
        </p:nvGrpSpPr>
        <p:grpSpPr>
          <a:xfrm>
            <a:off x="6693960" y="1772197"/>
            <a:ext cx="686109" cy="826566"/>
            <a:chOff x="6416842" y="3516010"/>
            <a:chExt cx="1304729" cy="1572236"/>
          </a:xfrm>
        </p:grpSpPr>
        <p:pic>
          <p:nvPicPr>
            <p:cNvPr id="51" name="Picture 6" descr="\\magnum\Projects\Microsoft\Cloud Power FY12\Design\Icons\PNGs\Server_2.png"/>
            <p:cNvPicPr>
              <a:picLocks noChangeAspect="1" noChangeArrowheads="1"/>
            </p:cNvPicPr>
            <p:nvPr/>
          </p:nvPicPr>
          <p:blipFill rotWithShape="1">
            <a:blip r:embed="rId4" cstate="print">
              <a:biLevel thresh="25000"/>
            </a:blip>
            <a:srcRect l="27509"/>
            <a:stretch/>
          </p:blipFill>
          <p:spPr bwMode="auto">
            <a:xfrm>
              <a:off x="6416842" y="3516010"/>
              <a:ext cx="1175708" cy="1572236"/>
            </a:xfrm>
            <a:prstGeom prst="rect">
              <a:avLst/>
            </a:prstGeom>
            <a:noFill/>
          </p:spPr>
        </p:pic>
        <p:sp>
          <p:nvSpPr>
            <p:cNvPr id="52" name="Freeform 62"/>
            <p:cNvSpPr>
              <a:spLocks noEditPoints="1"/>
            </p:cNvSpPr>
            <p:nvPr/>
          </p:nvSpPr>
          <p:spPr bwMode="black">
            <a:xfrm>
              <a:off x="7025725" y="4197560"/>
              <a:ext cx="695846" cy="695665"/>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200"/>
            </a:p>
          </p:txBody>
        </p:sp>
      </p:grpSp>
      <p:sp>
        <p:nvSpPr>
          <p:cNvPr id="50" name="TextBox 49"/>
          <p:cNvSpPr txBox="1"/>
          <p:nvPr/>
        </p:nvSpPr>
        <p:spPr>
          <a:xfrm>
            <a:off x="6116715" y="2522115"/>
            <a:ext cx="1753144" cy="173124"/>
          </a:xfrm>
          <a:prstGeom prst="rect">
            <a:avLst/>
          </a:prstGeom>
          <a:noFill/>
        </p:spPr>
        <p:txBody>
          <a:bodyPr wrap="square" lIns="0" tIns="0" rIns="0" bIns="0" rtlCol="0">
            <a:spAutoFit/>
          </a:bodyPr>
          <a:lstStyle/>
          <a:p>
            <a:pPr algn="ctr"/>
            <a:r>
              <a:rPr lang="en-US" sz="1100" dirty="0">
                <a:solidFill>
                  <a:schemeClr val="bg1">
                    <a:alpha val="99000"/>
                  </a:schemeClr>
                </a:solidFill>
              </a:rPr>
              <a:t>Cloud Service or Web Site</a:t>
            </a:r>
          </a:p>
        </p:txBody>
      </p:sp>
      <p:sp>
        <p:nvSpPr>
          <p:cNvPr id="54" name="TextBox 53"/>
          <p:cNvSpPr txBox="1"/>
          <p:nvPr/>
        </p:nvSpPr>
        <p:spPr>
          <a:xfrm>
            <a:off x="7701594" y="3358984"/>
            <a:ext cx="920176" cy="369332"/>
          </a:xfrm>
          <a:prstGeom prst="rect">
            <a:avLst/>
          </a:prstGeom>
          <a:noFill/>
        </p:spPr>
        <p:txBody>
          <a:bodyPr wrap="square" lIns="0" tIns="0" rIns="0" bIns="0" rtlCol="0">
            <a:spAutoFit/>
          </a:bodyPr>
          <a:lstStyle/>
          <a:p>
            <a:pPr algn="r"/>
            <a:r>
              <a:rPr lang="en-US" sz="1200" dirty="0">
                <a:solidFill>
                  <a:schemeClr val="bg1">
                    <a:alpha val="99000"/>
                  </a:schemeClr>
                </a:solidFill>
              </a:rPr>
              <a:t>Cloud </a:t>
            </a:r>
          </a:p>
          <a:p>
            <a:pPr algn="r"/>
            <a:r>
              <a:rPr lang="en-US" sz="1200" dirty="0">
                <a:solidFill>
                  <a:schemeClr val="bg1">
                    <a:alpha val="99000"/>
                  </a:schemeClr>
                </a:solidFill>
              </a:rPr>
              <a:t>Service </a:t>
            </a:r>
          </a:p>
        </p:txBody>
      </p:sp>
      <p:sp>
        <p:nvSpPr>
          <p:cNvPr id="56" name="TextBox 55"/>
          <p:cNvSpPr txBox="1"/>
          <p:nvPr/>
        </p:nvSpPr>
        <p:spPr>
          <a:xfrm>
            <a:off x="7319307" y="4159409"/>
            <a:ext cx="660522" cy="430887"/>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r>
              <a:rPr lang="en-US" dirty="0" smtClean="0"/>
              <a:t>SQL Server</a:t>
            </a:r>
            <a:endParaRPr lang="en-US" dirty="0"/>
          </a:p>
        </p:txBody>
      </p:sp>
      <p:grpSp>
        <p:nvGrpSpPr>
          <p:cNvPr id="58" name="Group 57"/>
          <p:cNvGrpSpPr/>
          <p:nvPr/>
        </p:nvGrpSpPr>
        <p:grpSpPr>
          <a:xfrm>
            <a:off x="6887897" y="4173603"/>
            <a:ext cx="470076" cy="393941"/>
            <a:chOff x="8480471" y="4278533"/>
            <a:chExt cx="813936" cy="682287"/>
          </a:xfrm>
        </p:grpSpPr>
        <p:sp>
          <p:nvSpPr>
            <p:cNvPr id="62" name="Freeform 34"/>
            <p:cNvSpPr>
              <a:spLocks noEditPoints="1"/>
            </p:cNvSpPr>
            <p:nvPr/>
          </p:nvSpPr>
          <p:spPr bwMode="auto">
            <a:xfrm>
              <a:off x="8810226" y="4485693"/>
              <a:ext cx="484181" cy="475127"/>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555491"/>
              <a:endParaRPr lang="en-US" spc="-92">
                <a:solidFill>
                  <a:schemeClr val="tx1">
                    <a:lumMod val="50000"/>
                  </a:schemeClr>
                </a:solidFill>
                <a:latin typeface="Segoe Light" pitchFamily="34" charset="0"/>
              </a:endParaRPr>
            </a:p>
          </p:txBody>
        </p:sp>
        <p:sp>
          <p:nvSpPr>
            <p:cNvPr id="63" name="Freeform 62"/>
            <p:cNvSpPr>
              <a:spLocks noEditPoints="1"/>
            </p:cNvSpPr>
            <p:nvPr/>
          </p:nvSpPr>
          <p:spPr bwMode="black">
            <a:xfrm>
              <a:off x="8480471" y="4278533"/>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491"/>
              <a:r>
                <a:rPr lang="en-US" spc="-92" dirty="0">
                  <a:solidFill>
                    <a:schemeClr val="tx1">
                      <a:lumMod val="50000"/>
                    </a:schemeClr>
                  </a:solidFill>
                  <a:latin typeface="Segoe Light" pitchFamily="34" charset="0"/>
                </a:rPr>
                <a:t> </a:t>
              </a:r>
            </a:p>
          </p:txBody>
        </p:sp>
      </p:grpSp>
      <p:sp>
        <p:nvSpPr>
          <p:cNvPr id="64" name="TextBox 63"/>
          <p:cNvSpPr txBox="1"/>
          <p:nvPr/>
        </p:nvSpPr>
        <p:spPr>
          <a:xfrm>
            <a:off x="4670197" y="1371653"/>
            <a:ext cx="1002409" cy="346249"/>
          </a:xfrm>
          <a:prstGeom prst="rect">
            <a:avLst/>
          </a:prstGeom>
          <a:noFill/>
        </p:spPr>
        <p:txBody>
          <a:bodyPr wrap="square" lIns="0" tIns="0" rIns="0" bIns="0" rtlCol="0">
            <a:spAutoFit/>
          </a:bodyPr>
          <a:lstStyle/>
          <a:p>
            <a:pPr algn="ctr"/>
            <a:r>
              <a:rPr lang="en-US" sz="1100" dirty="0">
                <a:gradFill>
                  <a:gsLst>
                    <a:gs pos="0">
                      <a:srgbClr val="595959"/>
                    </a:gs>
                    <a:gs pos="86000">
                      <a:srgbClr val="595959"/>
                    </a:gs>
                  </a:gsLst>
                  <a:lin ang="5400000" scaled="0"/>
                </a:gradFill>
              </a:rPr>
              <a:t>Load </a:t>
            </a:r>
            <a:br>
              <a:rPr lang="en-US" sz="1100" dirty="0">
                <a:gradFill>
                  <a:gsLst>
                    <a:gs pos="0">
                      <a:srgbClr val="595959"/>
                    </a:gs>
                    <a:gs pos="86000">
                      <a:srgbClr val="595959"/>
                    </a:gs>
                  </a:gsLst>
                  <a:lin ang="5400000" scaled="0"/>
                </a:gradFill>
              </a:rPr>
            </a:br>
            <a:r>
              <a:rPr lang="en-US" sz="1100" dirty="0">
                <a:gradFill>
                  <a:gsLst>
                    <a:gs pos="0">
                      <a:srgbClr val="595959"/>
                    </a:gs>
                    <a:gs pos="86000">
                      <a:srgbClr val="595959"/>
                    </a:gs>
                  </a:gsLst>
                  <a:lin ang="5400000" scaled="0"/>
                </a:gradFill>
              </a:rPr>
              <a:t>Balancer</a:t>
            </a:r>
          </a:p>
        </p:txBody>
      </p:sp>
      <p:sp>
        <p:nvSpPr>
          <p:cNvPr id="65" name="Right Arrow 64"/>
          <p:cNvSpPr/>
          <p:nvPr/>
        </p:nvSpPr>
        <p:spPr bwMode="auto">
          <a:xfrm>
            <a:off x="5474274" y="1770982"/>
            <a:ext cx="1203509" cy="623210"/>
          </a:xfrm>
          <a:prstGeom prst="rightArrow">
            <a:avLst/>
          </a:prstGeom>
          <a:solidFill>
            <a:schemeClr val="accent4"/>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r>
              <a:rPr lang="en-US" sz="2100" dirty="0">
                <a:gradFill>
                  <a:gsLst>
                    <a:gs pos="0">
                      <a:srgbClr val="FFFFFF"/>
                    </a:gs>
                    <a:gs pos="100000">
                      <a:srgbClr val="FFFFFF"/>
                    </a:gs>
                  </a:gsLst>
                  <a:lin ang="5400000" scaled="0"/>
                </a:gradFill>
              </a:rPr>
              <a:t>80</a:t>
            </a:r>
          </a:p>
        </p:txBody>
      </p:sp>
      <p:sp>
        <p:nvSpPr>
          <p:cNvPr id="66" name="Oval 65"/>
          <p:cNvSpPr/>
          <p:nvPr/>
        </p:nvSpPr>
        <p:spPr bwMode="auto">
          <a:xfrm>
            <a:off x="5252653" y="1904593"/>
            <a:ext cx="469981" cy="40354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5" name="Right Arrow 114"/>
          <p:cNvSpPr/>
          <p:nvPr/>
        </p:nvSpPr>
        <p:spPr bwMode="auto">
          <a:xfrm>
            <a:off x="5698799" y="4055434"/>
            <a:ext cx="1203509" cy="623210"/>
          </a:xfrm>
          <a:prstGeom prst="rightArrow">
            <a:avLst/>
          </a:prstGeom>
          <a:solidFill>
            <a:schemeClr val="accent4"/>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r>
              <a:rPr lang="en-US" sz="1500" dirty="0">
                <a:gradFill>
                  <a:gsLst>
                    <a:gs pos="0">
                      <a:srgbClr val="FFFFFF"/>
                    </a:gs>
                    <a:gs pos="100000">
                      <a:srgbClr val="FFFFFF"/>
                    </a:gs>
                  </a:gsLst>
                  <a:lin ang="5400000" scaled="0"/>
                </a:gradFill>
              </a:rPr>
              <a:t>2001-1433</a:t>
            </a:r>
          </a:p>
        </p:txBody>
      </p:sp>
      <p:grpSp>
        <p:nvGrpSpPr>
          <p:cNvPr id="67" name="Group 66"/>
          <p:cNvGrpSpPr/>
          <p:nvPr/>
        </p:nvGrpSpPr>
        <p:grpSpPr bwMode="black">
          <a:xfrm>
            <a:off x="4625940" y="1712562"/>
            <a:ext cx="1106814" cy="854183"/>
            <a:chOff x="7010400" y="2133600"/>
            <a:chExt cx="1379538" cy="1065213"/>
          </a:xfrm>
          <a:solidFill>
            <a:schemeClr val="tx2"/>
          </a:solidFill>
        </p:grpSpPr>
        <p:sp>
          <p:nvSpPr>
            <p:cNvPr id="68"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9"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0"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1"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2"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3"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4"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5"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6"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7"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8"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9"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0"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1"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2"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3"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4"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5"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6"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7"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8"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9"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0"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1"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2"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3"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4"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5"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6"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7"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8"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9"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0"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1"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2"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3"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4"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5"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6"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7"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8"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9"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10"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11"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12"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13"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14"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grpSp>
      <p:sp>
        <p:nvSpPr>
          <p:cNvPr id="41" name="TextBox 40"/>
          <p:cNvSpPr txBox="1"/>
          <p:nvPr/>
        </p:nvSpPr>
        <p:spPr>
          <a:xfrm>
            <a:off x="5463369" y="3145174"/>
            <a:ext cx="2997670" cy="646331"/>
          </a:xfrm>
          <a:prstGeom prst="rect">
            <a:avLst/>
          </a:prstGeom>
          <a:noFill/>
        </p:spPr>
        <p:txBody>
          <a:bodyPr wrap="square" lIns="0" tIns="0" rIns="0" bIns="0" rtlCol="0">
            <a:spAutoFit/>
          </a:bodyPr>
          <a:lstStyle>
            <a:defPPr>
              <a:defRPr lang="en-US"/>
            </a:defPPr>
            <a:lvl1pPr algn="ctr">
              <a:defRPr sz="1400">
                <a:gradFill>
                  <a:gsLst>
                    <a:gs pos="0">
                      <a:srgbClr val="595959"/>
                    </a:gs>
                    <a:gs pos="86000">
                      <a:srgbClr val="595959"/>
                    </a:gs>
                  </a:gsLst>
                  <a:lin ang="5400000" scaled="0"/>
                </a:gradFill>
              </a:defRPr>
            </a:lvl1pPr>
          </a:lstStyle>
          <a:p>
            <a:pPr algn="l"/>
            <a:r>
              <a:rPr lang="en-US" dirty="0"/>
              <a:t>Secure Endpoints </a:t>
            </a:r>
            <a:r>
              <a:rPr lang="en-US" dirty="0" smtClean="0"/>
              <a:t/>
            </a:r>
            <a:br>
              <a:rPr lang="en-US" dirty="0" smtClean="0"/>
            </a:br>
            <a:r>
              <a:rPr lang="en-US" dirty="0" smtClean="0"/>
              <a:t>with Windows </a:t>
            </a:r>
            <a:br>
              <a:rPr lang="en-US" dirty="0" smtClean="0"/>
            </a:br>
            <a:r>
              <a:rPr lang="en-US" dirty="0" smtClean="0"/>
              <a:t>Server </a:t>
            </a:r>
            <a:r>
              <a:rPr lang="en-US" dirty="0"/>
              <a:t>Firewall</a:t>
            </a:r>
          </a:p>
        </p:txBody>
      </p:sp>
      <p:sp>
        <p:nvSpPr>
          <p:cNvPr id="119" name="Freeform 92"/>
          <p:cNvSpPr>
            <a:spLocks noEditPoints="1"/>
          </p:cNvSpPr>
          <p:nvPr/>
        </p:nvSpPr>
        <p:spPr bwMode="black">
          <a:xfrm>
            <a:off x="6638566" y="3408404"/>
            <a:ext cx="133322" cy="181603"/>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chemeClr val="tx2"/>
          </a:solidFill>
          <a:ln>
            <a:noFill/>
          </a:ln>
          <a:extLst/>
        </p:spPr>
        <p:txBody>
          <a:bodyPr vert="horz" wrap="square" lIns="91424" tIns="45712" rIns="91424" bIns="45712" numCol="1" anchor="t" anchorCtr="0" compatLnSpc="1">
            <a:prstTxWarp prst="textNoShape">
              <a:avLst/>
            </a:prstTxWarp>
          </a:bodyPr>
          <a:lstStyle/>
          <a:p>
            <a:endParaRPr lang="en-US"/>
          </a:p>
        </p:txBody>
      </p:sp>
      <p:sp>
        <p:nvSpPr>
          <p:cNvPr id="168" name="TextBox 167"/>
          <p:cNvSpPr txBox="1"/>
          <p:nvPr/>
        </p:nvSpPr>
        <p:spPr>
          <a:xfrm>
            <a:off x="4737063" y="4780097"/>
            <a:ext cx="1002409" cy="346249"/>
          </a:xfrm>
          <a:prstGeom prst="rect">
            <a:avLst/>
          </a:prstGeom>
          <a:noFill/>
        </p:spPr>
        <p:txBody>
          <a:bodyPr wrap="square" lIns="0" tIns="0" rIns="0" bIns="0" rtlCol="0">
            <a:spAutoFit/>
          </a:bodyPr>
          <a:lstStyle/>
          <a:p>
            <a:pPr algn="ctr"/>
            <a:r>
              <a:rPr lang="en-US" sz="1100" dirty="0">
                <a:gradFill>
                  <a:gsLst>
                    <a:gs pos="0">
                      <a:srgbClr val="595959"/>
                    </a:gs>
                    <a:gs pos="86000">
                      <a:srgbClr val="595959"/>
                    </a:gs>
                  </a:gsLst>
                  <a:lin ang="5400000" scaled="0"/>
                </a:gradFill>
              </a:rPr>
              <a:t>Load </a:t>
            </a:r>
            <a:br>
              <a:rPr lang="en-US" sz="1100" dirty="0">
                <a:gradFill>
                  <a:gsLst>
                    <a:gs pos="0">
                      <a:srgbClr val="595959"/>
                    </a:gs>
                    <a:gs pos="86000">
                      <a:srgbClr val="595959"/>
                    </a:gs>
                  </a:gsLst>
                  <a:lin ang="5400000" scaled="0"/>
                </a:gradFill>
              </a:rPr>
            </a:br>
            <a:r>
              <a:rPr lang="en-US" sz="1100" dirty="0">
                <a:gradFill>
                  <a:gsLst>
                    <a:gs pos="0">
                      <a:srgbClr val="595959"/>
                    </a:gs>
                    <a:gs pos="86000">
                      <a:srgbClr val="595959"/>
                    </a:gs>
                  </a:gsLst>
                  <a:lin ang="5400000" scaled="0"/>
                </a:gradFill>
              </a:rPr>
              <a:t>Balancer</a:t>
            </a:r>
          </a:p>
        </p:txBody>
      </p:sp>
      <p:sp>
        <p:nvSpPr>
          <p:cNvPr id="169" name="Oval 168"/>
          <p:cNvSpPr/>
          <p:nvPr/>
        </p:nvSpPr>
        <p:spPr bwMode="auto">
          <a:xfrm>
            <a:off x="5288243" y="4159415"/>
            <a:ext cx="469981" cy="40354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70" name="Rounded Rectangle 169"/>
          <p:cNvSpPr/>
          <p:nvPr/>
        </p:nvSpPr>
        <p:spPr bwMode="auto">
          <a:xfrm rot="3637710">
            <a:off x="4826006" y="4155373"/>
            <a:ext cx="432019" cy="409729"/>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116" name="Group 115"/>
          <p:cNvGrpSpPr/>
          <p:nvPr/>
        </p:nvGrpSpPr>
        <p:grpSpPr bwMode="black">
          <a:xfrm>
            <a:off x="4660961" y="3971211"/>
            <a:ext cx="1106814" cy="854183"/>
            <a:chOff x="7010400" y="2133600"/>
            <a:chExt cx="1379538" cy="1065213"/>
          </a:xfrm>
          <a:solidFill>
            <a:schemeClr val="tx2"/>
          </a:solidFill>
        </p:grpSpPr>
        <p:sp>
          <p:nvSpPr>
            <p:cNvPr id="120"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1"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2"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3"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4"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5"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7"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8"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9"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0"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1"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2"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3"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4"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5"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6"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7"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8"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9"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0"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1"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2"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3"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4"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5"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6"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7"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8"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9"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0"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1"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2"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3"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4"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5"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6"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7"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8"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9"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0"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1"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2"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3"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4"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5"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6"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7"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grpSp>
    </p:spTree>
    <p:extLst>
      <p:ext uri="{BB962C8B-B14F-4D97-AF65-F5344CB8AC3E}">
        <p14:creationId xmlns:p14="http://schemas.microsoft.com/office/powerpoint/2010/main" val="12913346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right)">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xEl>
                                              <p:pRg st="0" end="0"/>
                                            </p:txEl>
                                          </p:spTgt>
                                        </p:tgtEl>
                                        <p:attrNameLst>
                                          <p:attrName>style.visibility</p:attrName>
                                        </p:attrNameLst>
                                      </p:cBhvr>
                                      <p:to>
                                        <p:strVal val="visible"/>
                                      </p:to>
                                    </p:set>
                                    <p:animEffect transition="in" filter="fade">
                                      <p:cBhvr>
                                        <p:cTn id="10" dur="500"/>
                                        <p:tgtEl>
                                          <p:spTgt spid="2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8">
                                            <p:txEl>
                                              <p:pRg st="1" end="1"/>
                                            </p:txEl>
                                          </p:spTgt>
                                        </p:tgtEl>
                                        <p:attrNameLst>
                                          <p:attrName>style.visibility</p:attrName>
                                        </p:attrNameLst>
                                      </p:cBhvr>
                                      <p:to>
                                        <p:strVal val="visible"/>
                                      </p:to>
                                    </p:set>
                                    <p:animEffect transition="in" filter="fade">
                                      <p:cBhvr>
                                        <p:cTn id="13" dur="500"/>
                                        <p:tgtEl>
                                          <p:spTgt spid="28">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8">
                                            <p:txEl>
                                              <p:pRg st="2" end="2"/>
                                            </p:txEl>
                                          </p:spTgt>
                                        </p:tgtEl>
                                        <p:attrNameLst>
                                          <p:attrName>style.visibility</p:attrName>
                                        </p:attrNameLst>
                                      </p:cBhvr>
                                      <p:to>
                                        <p:strVal val="visible"/>
                                      </p:to>
                                    </p:set>
                                    <p:animEffect transition="in" filter="fade">
                                      <p:cBhvr>
                                        <p:cTn id="16" dur="500"/>
                                        <p:tgtEl>
                                          <p:spTgt spid="28">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8">
                                            <p:txEl>
                                              <p:pRg st="3" end="3"/>
                                            </p:txEl>
                                          </p:spTgt>
                                        </p:tgtEl>
                                        <p:attrNameLst>
                                          <p:attrName>style.visibility</p:attrName>
                                        </p:attrNameLst>
                                      </p:cBhvr>
                                      <p:to>
                                        <p:strVal val="visible"/>
                                      </p:to>
                                    </p:set>
                                    <p:animEffect transition="in" filter="fade">
                                      <p:cBhvr>
                                        <p:cTn id="19" dur="500"/>
                                        <p:tgtEl>
                                          <p:spTgt spid="28">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8">
                                            <p:txEl>
                                              <p:pRg st="4" end="4"/>
                                            </p:txEl>
                                          </p:spTgt>
                                        </p:tgtEl>
                                        <p:attrNameLst>
                                          <p:attrName>style.visibility</p:attrName>
                                        </p:attrNameLst>
                                      </p:cBhvr>
                                      <p:to>
                                        <p:strVal val="visible"/>
                                      </p:to>
                                    </p:set>
                                    <p:animEffect transition="in" filter="fade">
                                      <p:cBhvr>
                                        <p:cTn id="22" dur="500"/>
                                        <p:tgtEl>
                                          <p:spTgt spid="28">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fade">
                                      <p:cBhvr>
                                        <p:cTn id="3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uild="p"/>
      <p:bldP spid="29" grpId="0"/>
      <p:bldP spid="3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498598"/>
          </a:xfrm>
        </p:spPr>
        <p:txBody>
          <a:bodyPr/>
          <a:lstStyle/>
          <a:p>
            <a:r>
              <a:rPr lang="en-US" sz="3600" dirty="0" smtClean="0"/>
              <a:t>Connecting Cloud Services with VNET</a:t>
            </a:r>
            <a:endParaRPr lang="en-US" sz="3600" dirty="0"/>
          </a:p>
        </p:txBody>
      </p:sp>
      <p:sp>
        <p:nvSpPr>
          <p:cNvPr id="34" name="Content Placeholder 2"/>
          <p:cNvSpPr>
            <a:spLocks noGrp="1"/>
          </p:cNvSpPr>
          <p:nvPr>
            <p:ph type="body" sz="quarter" idx="10"/>
          </p:nvPr>
        </p:nvSpPr>
        <p:spPr>
          <a:xfrm>
            <a:off x="389436" y="1085849"/>
            <a:ext cx="8363938" cy="1665456"/>
          </a:xfrm>
        </p:spPr>
        <p:txBody>
          <a:bodyPr/>
          <a:lstStyle/>
          <a:p>
            <a:r>
              <a:rPr lang="en-US" sz="2400" dirty="0">
                <a:solidFill>
                  <a:schemeClr val="accent2">
                    <a:alpha val="99000"/>
                  </a:schemeClr>
                </a:solidFill>
              </a:rPr>
              <a:t>Strengths</a:t>
            </a:r>
          </a:p>
          <a:p>
            <a:pPr lvl="1"/>
            <a:r>
              <a:rPr lang="en-US" sz="1800" spc="0" dirty="0"/>
              <a:t>More Secure</a:t>
            </a:r>
          </a:p>
          <a:p>
            <a:pPr lvl="1"/>
            <a:r>
              <a:rPr lang="en-US" sz="1800" spc="0" dirty="0"/>
              <a:t>Low Latency</a:t>
            </a:r>
          </a:p>
          <a:p>
            <a:pPr lvl="1"/>
            <a:r>
              <a:rPr lang="en-US" sz="1800" spc="0" dirty="0"/>
              <a:t>Cloud App Autonomy</a:t>
            </a:r>
          </a:p>
          <a:p>
            <a:pPr lvl="1"/>
            <a:r>
              <a:rPr lang="en-US" sz="1800" spc="0" dirty="0"/>
              <a:t>VIP Swap (stateless roles)</a:t>
            </a:r>
          </a:p>
          <a:p>
            <a:pPr lvl="1"/>
            <a:r>
              <a:rPr lang="en-US" sz="1800" spc="0" dirty="0"/>
              <a:t>Advanced Connectivity Requirements</a:t>
            </a:r>
          </a:p>
        </p:txBody>
      </p:sp>
      <p:sp>
        <p:nvSpPr>
          <p:cNvPr id="40" name="Content Placeholder 2"/>
          <p:cNvSpPr txBox="1">
            <a:spLocks/>
          </p:cNvSpPr>
          <p:nvPr/>
        </p:nvSpPr>
        <p:spPr>
          <a:xfrm>
            <a:off x="389436" y="2871062"/>
            <a:ext cx="3996584" cy="1543051"/>
          </a:xfrm>
          <a:prstGeom prst="rect">
            <a:avLst/>
          </a:prstGeom>
        </p:spPr>
        <p:txBody>
          <a:bodyPr vert="horz" wrap="square" lIns="0" tIns="0" rIns="0" bIns="0" rtlCol="0">
            <a:norm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spc="-75" dirty="0">
                <a:solidFill>
                  <a:schemeClr val="accent2">
                    <a:alpha val="99000"/>
                  </a:schemeClr>
                </a:solidFill>
                <a:latin typeface="Segoe UI Light" pitchFamily="34" charset="0"/>
              </a:rPr>
              <a:t>Weaknesses</a:t>
            </a:r>
          </a:p>
          <a:p>
            <a:pPr marL="48822" indent="0">
              <a:buNone/>
            </a:pPr>
            <a:r>
              <a:rPr lang="en-US" sz="1800" dirty="0">
                <a:gradFill>
                  <a:gsLst>
                    <a:gs pos="0">
                      <a:srgbClr val="595959"/>
                    </a:gs>
                    <a:gs pos="86000">
                      <a:srgbClr val="595959"/>
                    </a:gs>
                  </a:gsLst>
                  <a:lin ang="5400000" scaled="0"/>
                </a:gradFill>
              </a:rPr>
              <a:t>VNET Complexity</a:t>
            </a:r>
          </a:p>
          <a:p>
            <a:pPr marL="48822" indent="0">
              <a:buNone/>
            </a:pPr>
            <a:r>
              <a:rPr lang="en-US" sz="1800" dirty="0">
                <a:gradFill>
                  <a:gsLst>
                    <a:gs pos="0">
                      <a:srgbClr val="595959"/>
                    </a:gs>
                    <a:gs pos="86000">
                      <a:srgbClr val="595959"/>
                    </a:gs>
                  </a:gsLst>
                  <a:lin ang="5400000" scaled="0"/>
                </a:gradFill>
              </a:rPr>
              <a:t>No </a:t>
            </a:r>
            <a:r>
              <a:rPr lang="en-US" sz="1800" dirty="0" smtClean="0">
                <a:gradFill>
                  <a:gsLst>
                    <a:gs pos="0">
                      <a:srgbClr val="595959"/>
                    </a:gs>
                    <a:gs pos="86000">
                      <a:srgbClr val="595959"/>
                    </a:gs>
                  </a:gsLst>
                  <a:lin ang="5400000" scaled="0"/>
                </a:gradFill>
              </a:rPr>
              <a:t>Windows Azure provided DNS</a:t>
            </a:r>
            <a:endParaRPr lang="en-US" sz="1800" dirty="0">
              <a:gradFill>
                <a:gsLst>
                  <a:gs pos="0">
                    <a:srgbClr val="595959"/>
                  </a:gs>
                  <a:gs pos="86000">
                    <a:srgbClr val="595959"/>
                  </a:gs>
                </a:gsLst>
                <a:lin ang="5400000" scaled="0"/>
              </a:gradFill>
            </a:endParaRPr>
          </a:p>
        </p:txBody>
      </p:sp>
      <p:grpSp>
        <p:nvGrpSpPr>
          <p:cNvPr id="45" name="Group 44"/>
          <p:cNvGrpSpPr/>
          <p:nvPr/>
        </p:nvGrpSpPr>
        <p:grpSpPr>
          <a:xfrm>
            <a:off x="5817370" y="3145168"/>
            <a:ext cx="2932059" cy="1697005"/>
            <a:chOff x="214313" y="2174875"/>
            <a:chExt cx="990600" cy="598488"/>
          </a:xfrm>
          <a:solidFill>
            <a:schemeClr val="accent2"/>
          </a:solidFill>
        </p:grpSpPr>
        <p:sp>
          <p:nvSpPr>
            <p:cNvPr id="46"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8" name="Group 47"/>
          <p:cNvGrpSpPr/>
          <p:nvPr/>
        </p:nvGrpSpPr>
        <p:grpSpPr>
          <a:xfrm>
            <a:off x="5821314" y="1051587"/>
            <a:ext cx="2932059" cy="1697005"/>
            <a:chOff x="214313" y="2174875"/>
            <a:chExt cx="990600" cy="598488"/>
          </a:xfrm>
          <a:solidFill>
            <a:schemeClr val="accent2"/>
          </a:solidFill>
        </p:grpSpPr>
        <p:sp>
          <p:nvSpPr>
            <p:cNvPr id="49"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51" name="TextBox 50"/>
          <p:cNvSpPr txBox="1"/>
          <p:nvPr/>
        </p:nvSpPr>
        <p:spPr>
          <a:xfrm>
            <a:off x="6545255" y="2899608"/>
            <a:ext cx="872739" cy="338554"/>
          </a:xfrm>
          <a:prstGeom prst="rect">
            <a:avLst/>
          </a:prstGeom>
          <a:noFill/>
        </p:spPr>
        <p:txBody>
          <a:bodyPr wrap="square" lIns="0" tIns="0" rIns="0" bIns="0" rtlCol="0">
            <a:spAutoFit/>
          </a:bodyPr>
          <a:lstStyle/>
          <a:p>
            <a:pPr algn="ctr"/>
            <a:r>
              <a:rPr lang="en-US" sz="1100" dirty="0">
                <a:solidFill>
                  <a:schemeClr val="tx2">
                    <a:alpha val="99000"/>
                  </a:schemeClr>
                </a:solidFill>
              </a:rPr>
              <a:t>Direct Access </a:t>
            </a:r>
            <a:br>
              <a:rPr lang="en-US" sz="1100" dirty="0">
                <a:solidFill>
                  <a:schemeClr val="tx2">
                    <a:alpha val="99000"/>
                  </a:schemeClr>
                </a:solidFill>
              </a:rPr>
            </a:br>
            <a:r>
              <a:rPr lang="en-US" sz="1100" dirty="0">
                <a:solidFill>
                  <a:schemeClr val="tx2">
                    <a:alpha val="99000"/>
                  </a:schemeClr>
                </a:solidFill>
              </a:rPr>
              <a:t>via VNET</a:t>
            </a:r>
          </a:p>
        </p:txBody>
      </p:sp>
      <p:sp>
        <p:nvSpPr>
          <p:cNvPr id="52" name="TextBox 51"/>
          <p:cNvSpPr txBox="1"/>
          <p:nvPr/>
        </p:nvSpPr>
        <p:spPr>
          <a:xfrm>
            <a:off x="7068990" y="1737066"/>
            <a:ext cx="1036833" cy="276999"/>
          </a:xfrm>
          <a:prstGeom prst="rect">
            <a:avLst/>
          </a:prstGeom>
          <a:noFill/>
        </p:spPr>
        <p:txBody>
          <a:bodyPr wrap="square" lIns="0" tIns="0" rIns="0" bIns="0" rtlCol="0">
            <a:spAutoFit/>
          </a:bodyPr>
          <a:lstStyle/>
          <a:p>
            <a:pPr algn="ctr"/>
            <a:r>
              <a:rPr lang="en-US" sz="900" b="1" dirty="0" err="1">
                <a:solidFill>
                  <a:schemeClr val="accent6">
                    <a:alpha val="99000"/>
                  </a:schemeClr>
                </a:solidFill>
              </a:rPr>
              <a:t>FrontEndSubnet</a:t>
            </a:r>
            <a:r>
              <a:rPr lang="en-US" sz="900" b="1" dirty="0">
                <a:solidFill>
                  <a:schemeClr val="accent6">
                    <a:alpha val="99000"/>
                  </a:schemeClr>
                </a:solidFill>
              </a:rPr>
              <a:t> </a:t>
            </a:r>
          </a:p>
          <a:p>
            <a:pPr algn="ctr"/>
            <a:r>
              <a:rPr lang="en-US" sz="900" b="1" dirty="0">
                <a:solidFill>
                  <a:schemeClr val="accent6">
                    <a:alpha val="99000"/>
                  </a:schemeClr>
                </a:solidFill>
              </a:rPr>
              <a:t>(10.0.0.0/16)</a:t>
            </a:r>
          </a:p>
        </p:txBody>
      </p:sp>
      <p:sp>
        <p:nvSpPr>
          <p:cNvPr id="53" name="TextBox 52"/>
          <p:cNvSpPr txBox="1"/>
          <p:nvPr/>
        </p:nvSpPr>
        <p:spPr>
          <a:xfrm>
            <a:off x="7037012" y="3728314"/>
            <a:ext cx="956942" cy="276999"/>
          </a:xfrm>
          <a:prstGeom prst="rect">
            <a:avLst/>
          </a:prstGeom>
          <a:noFill/>
        </p:spPr>
        <p:txBody>
          <a:bodyPr wrap="square" lIns="0" tIns="0" rIns="0" bIns="0" rtlCol="0">
            <a:spAutoFit/>
          </a:bodyPr>
          <a:lstStyle>
            <a:defPPr>
              <a:defRPr lang="en-US"/>
            </a:defPPr>
            <a:lvl1pPr algn="ctr">
              <a:defRPr sz="1200" b="1">
                <a:solidFill>
                  <a:schemeClr val="accent6">
                    <a:alpha val="99000"/>
                  </a:schemeClr>
                </a:solidFill>
              </a:defRPr>
            </a:lvl1pPr>
          </a:lstStyle>
          <a:p>
            <a:r>
              <a:rPr lang="en-US" sz="900" dirty="0" err="1"/>
              <a:t>SQLSubnet</a:t>
            </a:r>
            <a:r>
              <a:rPr lang="en-US" sz="900" dirty="0"/>
              <a:t> </a:t>
            </a:r>
          </a:p>
          <a:p>
            <a:r>
              <a:rPr lang="en-US" sz="900" dirty="0"/>
              <a:t>(10.1.0.0/16)</a:t>
            </a:r>
          </a:p>
        </p:txBody>
      </p:sp>
      <p:sp>
        <p:nvSpPr>
          <p:cNvPr id="54" name="TextBox 53"/>
          <p:cNvSpPr txBox="1"/>
          <p:nvPr/>
        </p:nvSpPr>
        <p:spPr>
          <a:xfrm>
            <a:off x="4670191" y="2610651"/>
            <a:ext cx="1002409" cy="338554"/>
          </a:xfrm>
          <a:prstGeom prst="rect">
            <a:avLst/>
          </a:prstGeom>
          <a:noFill/>
        </p:spPr>
        <p:txBody>
          <a:bodyPr wrap="square" lIns="0" tIns="0" rIns="0" bIns="0" rtlCol="0">
            <a:spAutoFit/>
          </a:bodyPr>
          <a:lstStyle/>
          <a:p>
            <a:pPr algn="ctr"/>
            <a:r>
              <a:rPr lang="en-US" sz="1100" dirty="0">
                <a:gradFill>
                  <a:gsLst>
                    <a:gs pos="0">
                      <a:srgbClr val="595959"/>
                    </a:gs>
                    <a:gs pos="86000">
                      <a:srgbClr val="595959"/>
                    </a:gs>
                  </a:gsLst>
                  <a:lin ang="5400000" scaled="0"/>
                </a:gradFill>
              </a:rPr>
              <a:t>Load </a:t>
            </a:r>
            <a:br>
              <a:rPr lang="en-US" sz="1100" dirty="0">
                <a:gradFill>
                  <a:gsLst>
                    <a:gs pos="0">
                      <a:srgbClr val="595959"/>
                    </a:gs>
                    <a:gs pos="86000">
                      <a:srgbClr val="595959"/>
                    </a:gs>
                  </a:gsLst>
                  <a:lin ang="5400000" scaled="0"/>
                </a:gradFill>
              </a:rPr>
            </a:br>
            <a:r>
              <a:rPr lang="en-US" sz="1100" dirty="0">
                <a:gradFill>
                  <a:gsLst>
                    <a:gs pos="0">
                      <a:srgbClr val="595959"/>
                    </a:gs>
                    <a:gs pos="86000">
                      <a:srgbClr val="595959"/>
                    </a:gs>
                  </a:gsLst>
                  <a:lin ang="5400000" scaled="0"/>
                </a:gradFill>
              </a:rPr>
              <a:t>Balancer</a:t>
            </a:r>
          </a:p>
        </p:txBody>
      </p:sp>
      <p:sp>
        <p:nvSpPr>
          <p:cNvPr id="55" name="Right Arrow 54"/>
          <p:cNvSpPr/>
          <p:nvPr/>
        </p:nvSpPr>
        <p:spPr bwMode="auto">
          <a:xfrm>
            <a:off x="5474268" y="1770982"/>
            <a:ext cx="1203509" cy="623210"/>
          </a:xfrm>
          <a:prstGeom prst="rightArrow">
            <a:avLst/>
          </a:prstGeom>
          <a:solidFill>
            <a:schemeClr val="accent4"/>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r>
              <a:rPr lang="en-US" sz="2100" dirty="0">
                <a:gradFill>
                  <a:gsLst>
                    <a:gs pos="0">
                      <a:srgbClr val="FFFFFF"/>
                    </a:gs>
                    <a:gs pos="100000">
                      <a:srgbClr val="FFFFFF"/>
                    </a:gs>
                  </a:gsLst>
                  <a:lin ang="5400000" scaled="0"/>
                </a:gradFill>
              </a:rPr>
              <a:t>80</a:t>
            </a:r>
          </a:p>
        </p:txBody>
      </p:sp>
      <p:sp>
        <p:nvSpPr>
          <p:cNvPr id="56" name="Oval 55"/>
          <p:cNvSpPr/>
          <p:nvPr/>
        </p:nvSpPr>
        <p:spPr bwMode="auto">
          <a:xfrm>
            <a:off x="5252651" y="1904587"/>
            <a:ext cx="469981" cy="40354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57" name="Group 56"/>
          <p:cNvGrpSpPr/>
          <p:nvPr/>
        </p:nvGrpSpPr>
        <p:grpSpPr bwMode="black">
          <a:xfrm>
            <a:off x="4617987" y="1709818"/>
            <a:ext cx="1106814" cy="854183"/>
            <a:chOff x="7010400" y="2133600"/>
            <a:chExt cx="1379538" cy="1065213"/>
          </a:xfrm>
          <a:solidFill>
            <a:schemeClr val="tx2"/>
          </a:solidFill>
        </p:grpSpPr>
        <p:sp>
          <p:nvSpPr>
            <p:cNvPr id="58"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9"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0"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1"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2"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3"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4"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5"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6"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7"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8"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9"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0"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1"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2"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3"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4"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5"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6"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7"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8"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9"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0"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1"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2"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3"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4"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5"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6"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7"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8"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9"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0"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1"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2"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3"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4"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5"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6"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7"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8"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9"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0"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1"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2"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3"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4"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grpSp>
      <p:grpSp>
        <p:nvGrpSpPr>
          <p:cNvPr id="105" name="Group 104"/>
          <p:cNvGrpSpPr/>
          <p:nvPr/>
        </p:nvGrpSpPr>
        <p:grpSpPr>
          <a:xfrm>
            <a:off x="6608316" y="1772195"/>
            <a:ext cx="857394" cy="938859"/>
            <a:chOff x="3815435" y="2014965"/>
            <a:chExt cx="1240945" cy="1359208"/>
          </a:xfrm>
        </p:grpSpPr>
        <p:grpSp>
          <p:nvGrpSpPr>
            <p:cNvPr id="106" name="Group 105"/>
            <p:cNvGrpSpPr/>
            <p:nvPr/>
          </p:nvGrpSpPr>
          <p:grpSpPr>
            <a:xfrm>
              <a:off x="3939389" y="2014965"/>
              <a:ext cx="993037" cy="1196638"/>
              <a:chOff x="6416842" y="3516010"/>
              <a:chExt cx="1304729" cy="1572236"/>
            </a:xfrm>
          </p:grpSpPr>
          <p:pic>
            <p:nvPicPr>
              <p:cNvPr id="108" name="Picture 6" descr="\\magnum\Projects\Microsoft\Cloud Power FY12\Design\Icons\PNGs\Server_2.png"/>
              <p:cNvPicPr>
                <a:picLocks noChangeAspect="1" noChangeArrowheads="1"/>
              </p:cNvPicPr>
              <p:nvPr/>
            </p:nvPicPr>
            <p:blipFill rotWithShape="1">
              <a:blip r:embed="rId4" cstate="print">
                <a:biLevel thresh="25000"/>
              </a:blip>
              <a:srcRect l="27509"/>
              <a:stretch/>
            </p:blipFill>
            <p:spPr bwMode="auto">
              <a:xfrm>
                <a:off x="6416842" y="3516010"/>
                <a:ext cx="1175708" cy="1572236"/>
              </a:xfrm>
              <a:prstGeom prst="rect">
                <a:avLst/>
              </a:prstGeom>
              <a:noFill/>
            </p:spPr>
          </p:pic>
          <p:sp>
            <p:nvSpPr>
              <p:cNvPr id="109" name="Freeform 62"/>
              <p:cNvSpPr>
                <a:spLocks noEditPoints="1"/>
              </p:cNvSpPr>
              <p:nvPr/>
            </p:nvSpPr>
            <p:spPr bwMode="black">
              <a:xfrm>
                <a:off x="7025725" y="4197560"/>
                <a:ext cx="695846" cy="695665"/>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200"/>
              </a:p>
            </p:txBody>
          </p:sp>
        </p:grpSp>
        <p:sp>
          <p:nvSpPr>
            <p:cNvPr id="107" name="TextBox 106"/>
            <p:cNvSpPr txBox="1"/>
            <p:nvPr/>
          </p:nvSpPr>
          <p:spPr>
            <a:xfrm>
              <a:off x="3815435" y="3129107"/>
              <a:ext cx="1240945" cy="245066"/>
            </a:xfrm>
            <a:prstGeom prst="rect">
              <a:avLst/>
            </a:prstGeom>
            <a:noFill/>
          </p:spPr>
          <p:txBody>
            <a:bodyPr wrap="square" lIns="0" tIns="0" rIns="0" bIns="0" rtlCol="0">
              <a:spAutoFit/>
            </a:bodyPr>
            <a:lstStyle/>
            <a:p>
              <a:pPr algn="ctr"/>
              <a:r>
                <a:rPr lang="en-US" sz="1100" dirty="0">
                  <a:solidFill>
                    <a:schemeClr val="bg1">
                      <a:alpha val="99000"/>
                    </a:schemeClr>
                  </a:solidFill>
                </a:rPr>
                <a:t>WA Web Role</a:t>
              </a:r>
            </a:p>
          </p:txBody>
        </p:sp>
      </p:grpSp>
      <p:sp>
        <p:nvSpPr>
          <p:cNvPr id="110" name="TextBox 109"/>
          <p:cNvSpPr txBox="1"/>
          <p:nvPr/>
        </p:nvSpPr>
        <p:spPr>
          <a:xfrm>
            <a:off x="7880191" y="1252059"/>
            <a:ext cx="769600" cy="369332"/>
          </a:xfrm>
          <a:prstGeom prst="rect">
            <a:avLst/>
          </a:prstGeom>
          <a:noFill/>
        </p:spPr>
        <p:txBody>
          <a:bodyPr wrap="square" lIns="0" tIns="0" rIns="0" bIns="0" rtlCol="0">
            <a:spAutoFit/>
          </a:bodyPr>
          <a:lstStyle/>
          <a:p>
            <a:pPr algn="r"/>
            <a:r>
              <a:rPr lang="en-US" sz="1200" dirty="0">
                <a:solidFill>
                  <a:schemeClr val="bg1">
                    <a:alpha val="99000"/>
                  </a:schemeClr>
                </a:solidFill>
              </a:rPr>
              <a:t>Cloud </a:t>
            </a:r>
          </a:p>
          <a:p>
            <a:pPr algn="r"/>
            <a:r>
              <a:rPr lang="en-US" sz="1200" dirty="0" smtClean="0">
                <a:solidFill>
                  <a:schemeClr val="bg1">
                    <a:alpha val="99000"/>
                  </a:schemeClr>
                </a:solidFill>
              </a:rPr>
              <a:t>Service1</a:t>
            </a:r>
            <a:endParaRPr lang="en-US" sz="1200" dirty="0">
              <a:solidFill>
                <a:schemeClr val="bg1">
                  <a:alpha val="99000"/>
                </a:schemeClr>
              </a:solidFill>
            </a:endParaRPr>
          </a:p>
        </p:txBody>
      </p:sp>
      <p:sp>
        <p:nvSpPr>
          <p:cNvPr id="111" name="TextBox 110"/>
          <p:cNvSpPr txBox="1"/>
          <p:nvPr/>
        </p:nvSpPr>
        <p:spPr>
          <a:xfrm>
            <a:off x="7701594" y="3358982"/>
            <a:ext cx="892216" cy="369332"/>
          </a:xfrm>
          <a:prstGeom prst="rect">
            <a:avLst/>
          </a:prstGeom>
          <a:noFill/>
        </p:spPr>
        <p:txBody>
          <a:bodyPr wrap="square" lIns="0" tIns="0" rIns="0" bIns="0" rtlCol="0">
            <a:spAutoFit/>
          </a:bodyPr>
          <a:lstStyle/>
          <a:p>
            <a:pPr algn="r"/>
            <a:r>
              <a:rPr lang="en-US" sz="1200" dirty="0">
                <a:solidFill>
                  <a:schemeClr val="bg1">
                    <a:alpha val="99000"/>
                  </a:schemeClr>
                </a:solidFill>
              </a:rPr>
              <a:t>Cloud </a:t>
            </a:r>
          </a:p>
          <a:p>
            <a:pPr algn="r"/>
            <a:r>
              <a:rPr lang="en-US" sz="1200" dirty="0" smtClean="0">
                <a:solidFill>
                  <a:schemeClr val="bg1">
                    <a:alpha val="99000"/>
                  </a:schemeClr>
                </a:solidFill>
              </a:rPr>
              <a:t>Service 2</a:t>
            </a:r>
            <a:endParaRPr lang="en-US" sz="1200" dirty="0">
              <a:solidFill>
                <a:schemeClr val="bg1">
                  <a:alpha val="99000"/>
                </a:schemeClr>
              </a:solidFill>
            </a:endParaRPr>
          </a:p>
        </p:txBody>
      </p:sp>
      <p:sp>
        <p:nvSpPr>
          <p:cNvPr id="113" name="TextBox 112"/>
          <p:cNvSpPr txBox="1"/>
          <p:nvPr/>
        </p:nvSpPr>
        <p:spPr>
          <a:xfrm>
            <a:off x="6669890" y="3939283"/>
            <a:ext cx="354529" cy="215444"/>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r>
              <a:rPr lang="en-US" dirty="0"/>
              <a:t>AD</a:t>
            </a:r>
          </a:p>
        </p:txBody>
      </p:sp>
      <p:grpSp>
        <p:nvGrpSpPr>
          <p:cNvPr id="114" name="Group 113"/>
          <p:cNvGrpSpPr/>
          <p:nvPr/>
        </p:nvGrpSpPr>
        <p:grpSpPr>
          <a:xfrm>
            <a:off x="6628241" y="4020075"/>
            <a:ext cx="589472" cy="788077"/>
            <a:chOff x="2575715" y="5186214"/>
            <a:chExt cx="785758" cy="1050769"/>
          </a:xfrm>
        </p:grpSpPr>
        <p:pic>
          <p:nvPicPr>
            <p:cNvPr id="115" name="Picture 6" descr="\\magnum\Projects\Microsoft\Cloud Power FY12\Design\Icons\PNGs\Server_2.png"/>
            <p:cNvPicPr>
              <a:picLocks noChangeAspect="1" noChangeArrowheads="1"/>
            </p:cNvPicPr>
            <p:nvPr/>
          </p:nvPicPr>
          <p:blipFill rotWithShape="1">
            <a:blip r:embed="rId4" cstate="print">
              <a:biLevel thresh="25000"/>
            </a:blip>
            <a:srcRect l="27509"/>
            <a:stretch/>
          </p:blipFill>
          <p:spPr bwMode="auto">
            <a:xfrm>
              <a:off x="2575715" y="5186214"/>
              <a:ext cx="785758" cy="1050769"/>
            </a:xfrm>
            <a:prstGeom prst="rect">
              <a:avLst/>
            </a:prstGeom>
            <a:noFill/>
          </p:spPr>
        </p:pic>
        <p:grpSp>
          <p:nvGrpSpPr>
            <p:cNvPr id="116" name="Group 115"/>
            <p:cNvGrpSpPr/>
            <p:nvPr/>
          </p:nvGrpSpPr>
          <p:grpSpPr>
            <a:xfrm>
              <a:off x="2716724" y="5793346"/>
              <a:ext cx="619477" cy="443637"/>
              <a:chOff x="1840649" y="4818296"/>
              <a:chExt cx="966161" cy="691914"/>
            </a:xfrm>
          </p:grpSpPr>
          <p:sp>
            <p:nvSpPr>
              <p:cNvPr id="117" name="Freeform 116"/>
              <p:cNvSpPr>
                <a:spLocks noChangeAspect="1"/>
              </p:cNvSpPr>
              <p:nvPr/>
            </p:nvSpPr>
            <p:spPr bwMode="auto">
              <a:xfrm>
                <a:off x="1840649" y="4818297"/>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chemeClr val="accent4"/>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18" name="Freeform 117"/>
              <p:cNvSpPr>
                <a:spLocks noChangeAspect="1"/>
              </p:cNvSpPr>
              <p:nvPr/>
            </p:nvSpPr>
            <p:spPr bwMode="auto">
              <a:xfrm flipH="1">
                <a:off x="2323760" y="4818296"/>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chemeClr val="accent4">
                  <a:lumMod val="75000"/>
                </a:schemeClr>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19" name="Oval 118"/>
              <p:cNvSpPr>
                <a:spLocks noChangeAspect="1" noChangeArrowheads="1"/>
              </p:cNvSpPr>
              <p:nvPr/>
            </p:nvSpPr>
            <p:spPr bwMode="auto">
              <a:xfrm>
                <a:off x="2201709" y="4985896"/>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0" name="Oval 119"/>
              <p:cNvSpPr>
                <a:spLocks noChangeAspect="1" noChangeArrowheads="1"/>
              </p:cNvSpPr>
              <p:nvPr/>
            </p:nvSpPr>
            <p:spPr bwMode="auto">
              <a:xfrm flipH="1">
                <a:off x="2351276" y="4985914"/>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1" name="Oval 120"/>
              <p:cNvSpPr>
                <a:spLocks noChangeAspect="1" noChangeArrowheads="1"/>
              </p:cNvSpPr>
              <p:nvPr/>
            </p:nvSpPr>
            <p:spPr bwMode="auto">
              <a:xfrm>
                <a:off x="2201709" y="531709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2" name="Oval 121"/>
              <p:cNvSpPr>
                <a:spLocks noChangeAspect="1" noChangeArrowheads="1"/>
              </p:cNvSpPr>
              <p:nvPr/>
            </p:nvSpPr>
            <p:spPr bwMode="auto">
              <a:xfrm flipH="1">
                <a:off x="2351276" y="5317110"/>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3" name="Oval 122"/>
              <p:cNvSpPr>
                <a:spLocks noChangeAspect="1" noChangeArrowheads="1"/>
              </p:cNvSpPr>
              <p:nvPr/>
            </p:nvSpPr>
            <p:spPr bwMode="auto">
              <a:xfrm flipH="1">
                <a:off x="2477440" y="529328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4" name="Oval 123"/>
              <p:cNvSpPr>
                <a:spLocks noChangeAspect="1" noChangeArrowheads="1"/>
              </p:cNvSpPr>
              <p:nvPr/>
            </p:nvSpPr>
            <p:spPr bwMode="auto">
              <a:xfrm>
                <a:off x="2077441" y="529328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5" name="Oval 124"/>
              <p:cNvSpPr>
                <a:spLocks noChangeAspect="1" noChangeArrowheads="1"/>
              </p:cNvSpPr>
              <p:nvPr/>
            </p:nvSpPr>
            <p:spPr bwMode="auto">
              <a:xfrm flipH="1">
                <a:off x="2603604" y="5277799"/>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6" name="Oval 125"/>
              <p:cNvSpPr>
                <a:spLocks noChangeAspect="1" noChangeArrowheads="1"/>
              </p:cNvSpPr>
              <p:nvPr/>
            </p:nvSpPr>
            <p:spPr bwMode="auto">
              <a:xfrm flipH="1">
                <a:off x="1953173" y="5277799"/>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7" name="Arc 126"/>
              <p:cNvSpPr/>
              <p:nvPr/>
            </p:nvSpPr>
            <p:spPr>
              <a:xfrm rot="5012506">
                <a:off x="2200463" y="5152334"/>
                <a:ext cx="197274" cy="174698"/>
              </a:xfrm>
              <a:prstGeom prst="arc">
                <a:avLst>
                  <a:gd name="adj1" fmla="val 16200000"/>
                  <a:gd name="adj2" fmla="val 8148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sp>
            <p:nvSpPr>
              <p:cNvPr id="128" name="Arc 127"/>
              <p:cNvSpPr/>
              <p:nvPr/>
            </p:nvSpPr>
            <p:spPr>
              <a:xfrm rot="16587494" flipH="1">
                <a:off x="2252986" y="5152334"/>
                <a:ext cx="197274" cy="174698"/>
              </a:xfrm>
              <a:prstGeom prst="arc">
                <a:avLst>
                  <a:gd name="adj1" fmla="val 16200000"/>
                  <a:gd name="adj2" fmla="val 8148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sp>
            <p:nvSpPr>
              <p:cNvPr id="129" name="Arc 128"/>
              <p:cNvSpPr/>
              <p:nvPr/>
            </p:nvSpPr>
            <p:spPr>
              <a:xfrm rot="7395384">
                <a:off x="2218960" y="4926421"/>
                <a:ext cx="150756" cy="174698"/>
              </a:xfrm>
              <a:prstGeom prst="arc">
                <a:avLst>
                  <a:gd name="adj1" fmla="val 16200000"/>
                  <a:gd name="adj2" fmla="val 21459126"/>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cxnSp>
            <p:nvCxnSpPr>
              <p:cNvPr id="130" name="Straight Connector 129"/>
              <p:cNvCxnSpPr>
                <a:stCxn id="119" idx="4"/>
                <a:endCxn id="121" idx="0"/>
              </p:cNvCxnSpPr>
              <p:nvPr/>
            </p:nvCxnSpPr>
            <p:spPr>
              <a:xfrm>
                <a:off x="2247429" y="5077336"/>
                <a:ext cx="0" cy="2397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1" name="Oval 130"/>
              <p:cNvSpPr>
                <a:spLocks noChangeAspect="1" noChangeArrowheads="1"/>
              </p:cNvSpPr>
              <p:nvPr/>
            </p:nvSpPr>
            <p:spPr bwMode="auto">
              <a:xfrm>
                <a:off x="2201709" y="5139927"/>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32" name="Straight Connector 131"/>
              <p:cNvCxnSpPr>
                <a:stCxn id="120" idx="4"/>
                <a:endCxn id="122" idx="0"/>
              </p:cNvCxnSpPr>
              <p:nvPr/>
            </p:nvCxnSpPr>
            <p:spPr>
              <a:xfrm>
                <a:off x="2396996" y="5077354"/>
                <a:ext cx="0" cy="2397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3" name="Oval 132"/>
              <p:cNvSpPr>
                <a:spLocks noChangeAspect="1" noChangeArrowheads="1"/>
              </p:cNvSpPr>
              <p:nvPr/>
            </p:nvSpPr>
            <p:spPr bwMode="auto">
              <a:xfrm flipH="1">
                <a:off x="2351275" y="5139945"/>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34" name="Straight Connector 133"/>
              <p:cNvCxnSpPr>
                <a:stCxn id="120" idx="3"/>
                <a:endCxn id="125" idx="7"/>
              </p:cNvCxnSpPr>
              <p:nvPr/>
            </p:nvCxnSpPr>
            <p:spPr>
              <a:xfrm>
                <a:off x="2429325" y="5063963"/>
                <a:ext cx="187670" cy="2272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5" name="Oval 134"/>
              <p:cNvSpPr>
                <a:spLocks noChangeAspect="1" noChangeArrowheads="1"/>
              </p:cNvSpPr>
              <p:nvPr/>
            </p:nvSpPr>
            <p:spPr bwMode="auto">
              <a:xfrm flipH="1">
                <a:off x="2477440" y="5131857"/>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36" name="Straight Connector 135"/>
              <p:cNvCxnSpPr>
                <a:stCxn id="119" idx="3"/>
                <a:endCxn id="126" idx="1"/>
              </p:cNvCxnSpPr>
              <p:nvPr/>
            </p:nvCxnSpPr>
            <p:spPr>
              <a:xfrm flipH="1">
                <a:off x="2031222" y="5063945"/>
                <a:ext cx="183878" cy="22724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7" name="Oval 136"/>
              <p:cNvSpPr>
                <a:spLocks noChangeAspect="1" noChangeArrowheads="1"/>
              </p:cNvSpPr>
              <p:nvPr/>
            </p:nvSpPr>
            <p:spPr bwMode="auto">
              <a:xfrm>
                <a:off x="2082174" y="5131848"/>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38" name="Straight Connector 137"/>
              <p:cNvCxnSpPr>
                <a:stCxn id="131" idx="3"/>
                <a:endCxn id="124" idx="7"/>
              </p:cNvCxnSpPr>
              <p:nvPr/>
            </p:nvCxnSpPr>
            <p:spPr>
              <a:xfrm flipH="1">
                <a:off x="2155490" y="5217976"/>
                <a:ext cx="59610" cy="8869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a:stCxn id="133" idx="3"/>
                <a:endCxn id="123" idx="7"/>
              </p:cNvCxnSpPr>
              <p:nvPr/>
            </p:nvCxnSpPr>
            <p:spPr>
              <a:xfrm>
                <a:off x="2429325" y="5217994"/>
                <a:ext cx="61506" cy="886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cxnSp>
        <p:nvCxnSpPr>
          <p:cNvPr id="140" name="Straight Arrow Connector 139"/>
          <p:cNvCxnSpPr/>
          <p:nvPr/>
        </p:nvCxnSpPr>
        <p:spPr>
          <a:xfrm>
            <a:off x="7397619" y="2738106"/>
            <a:ext cx="0" cy="639004"/>
          </a:xfrm>
          <a:prstGeom prst="straightConnector1">
            <a:avLst/>
          </a:prstGeom>
          <a:ln w="31750">
            <a:solidFill>
              <a:schemeClr val="accent1"/>
            </a:solidFill>
            <a:headEnd type="arrow"/>
            <a:tailEnd type="arrow"/>
          </a:ln>
          <a:effectLst/>
        </p:spPr>
        <p:style>
          <a:lnRef idx="1">
            <a:schemeClr val="accent1"/>
          </a:lnRef>
          <a:fillRef idx="0">
            <a:schemeClr val="accent1"/>
          </a:fillRef>
          <a:effectRef idx="0">
            <a:schemeClr val="accent1"/>
          </a:effectRef>
          <a:fontRef idx="minor">
            <a:schemeClr val="tx1"/>
          </a:fontRef>
        </p:style>
      </p:cxnSp>
      <p:grpSp>
        <p:nvGrpSpPr>
          <p:cNvPr id="141" name="Group 140"/>
          <p:cNvGrpSpPr/>
          <p:nvPr/>
        </p:nvGrpSpPr>
        <p:grpSpPr>
          <a:xfrm>
            <a:off x="7082102" y="4128162"/>
            <a:ext cx="964117" cy="558159"/>
            <a:chOff x="9662639" y="5587874"/>
            <a:chExt cx="1285155" cy="744212"/>
          </a:xfrm>
        </p:grpSpPr>
        <p:sp>
          <p:nvSpPr>
            <p:cNvPr id="142" name="TextBox 141"/>
            <p:cNvSpPr txBox="1"/>
            <p:nvPr/>
          </p:nvSpPr>
          <p:spPr>
            <a:xfrm>
              <a:off x="9864982" y="6116642"/>
              <a:ext cx="880466" cy="215444"/>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r>
                <a:rPr lang="en-US" sz="1050" dirty="0"/>
                <a:t>SQL Mirror</a:t>
              </a:r>
            </a:p>
          </p:txBody>
        </p:sp>
        <p:grpSp>
          <p:nvGrpSpPr>
            <p:cNvPr id="143" name="Group 142"/>
            <p:cNvGrpSpPr/>
            <p:nvPr/>
          </p:nvGrpSpPr>
          <p:grpSpPr>
            <a:xfrm>
              <a:off x="9662639" y="5587874"/>
              <a:ext cx="1285155" cy="525255"/>
              <a:chOff x="9726104" y="5587874"/>
              <a:chExt cx="1285155" cy="525255"/>
            </a:xfrm>
          </p:grpSpPr>
          <p:grpSp>
            <p:nvGrpSpPr>
              <p:cNvPr id="144" name="Group 143"/>
              <p:cNvGrpSpPr/>
              <p:nvPr/>
            </p:nvGrpSpPr>
            <p:grpSpPr>
              <a:xfrm>
                <a:off x="9726104" y="5587874"/>
                <a:ext cx="626605" cy="525255"/>
                <a:chOff x="8480471" y="4278533"/>
                <a:chExt cx="813936" cy="682287"/>
              </a:xfrm>
            </p:grpSpPr>
            <p:sp>
              <p:nvSpPr>
                <p:cNvPr id="148" name="Freeform 34"/>
                <p:cNvSpPr>
                  <a:spLocks noEditPoints="1"/>
                </p:cNvSpPr>
                <p:nvPr/>
              </p:nvSpPr>
              <p:spPr bwMode="auto">
                <a:xfrm>
                  <a:off x="8810226" y="4485693"/>
                  <a:ext cx="484181" cy="475127"/>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555629"/>
                  <a:endParaRPr lang="en-US" spc="-92">
                    <a:solidFill>
                      <a:schemeClr val="tx1">
                        <a:lumMod val="50000"/>
                      </a:schemeClr>
                    </a:solidFill>
                    <a:latin typeface="Segoe Light" pitchFamily="34" charset="0"/>
                  </a:endParaRPr>
                </a:p>
              </p:txBody>
            </p:sp>
            <p:sp>
              <p:nvSpPr>
                <p:cNvPr id="149" name="Freeform 148"/>
                <p:cNvSpPr>
                  <a:spLocks noEditPoints="1"/>
                </p:cNvSpPr>
                <p:nvPr/>
              </p:nvSpPr>
              <p:spPr bwMode="black">
                <a:xfrm>
                  <a:off x="8480471" y="4278533"/>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629"/>
                  <a:r>
                    <a:rPr lang="en-US" spc="-92" dirty="0">
                      <a:solidFill>
                        <a:schemeClr val="tx1">
                          <a:lumMod val="50000"/>
                        </a:schemeClr>
                      </a:solidFill>
                      <a:latin typeface="Segoe Light" pitchFamily="34" charset="0"/>
                    </a:rPr>
                    <a:t> </a:t>
                  </a:r>
                </a:p>
              </p:txBody>
            </p:sp>
          </p:grpSp>
          <p:grpSp>
            <p:nvGrpSpPr>
              <p:cNvPr id="145" name="Group 144"/>
              <p:cNvGrpSpPr/>
              <p:nvPr/>
            </p:nvGrpSpPr>
            <p:grpSpPr>
              <a:xfrm>
                <a:off x="10384654" y="5587874"/>
                <a:ext cx="626605" cy="525255"/>
                <a:chOff x="8480471" y="4278533"/>
                <a:chExt cx="813936" cy="682287"/>
              </a:xfrm>
            </p:grpSpPr>
            <p:sp>
              <p:nvSpPr>
                <p:cNvPr id="146" name="Freeform 34"/>
                <p:cNvSpPr>
                  <a:spLocks noEditPoints="1"/>
                </p:cNvSpPr>
                <p:nvPr/>
              </p:nvSpPr>
              <p:spPr bwMode="auto">
                <a:xfrm>
                  <a:off x="8810226" y="4485693"/>
                  <a:ext cx="484181" cy="475127"/>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555629"/>
                  <a:endParaRPr lang="en-US" spc="-92">
                    <a:solidFill>
                      <a:schemeClr val="tx1">
                        <a:lumMod val="50000"/>
                      </a:schemeClr>
                    </a:solidFill>
                    <a:latin typeface="Segoe Light" pitchFamily="34" charset="0"/>
                  </a:endParaRPr>
                </a:p>
              </p:txBody>
            </p:sp>
            <p:sp>
              <p:nvSpPr>
                <p:cNvPr id="147" name="Freeform 146"/>
                <p:cNvSpPr>
                  <a:spLocks noEditPoints="1"/>
                </p:cNvSpPr>
                <p:nvPr/>
              </p:nvSpPr>
              <p:spPr bwMode="black">
                <a:xfrm>
                  <a:off x="8480471" y="4278533"/>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629"/>
                  <a:r>
                    <a:rPr lang="en-US" spc="-92" dirty="0">
                      <a:solidFill>
                        <a:schemeClr val="tx1">
                          <a:lumMod val="50000"/>
                        </a:schemeClr>
                      </a:solidFill>
                      <a:latin typeface="Segoe Light" pitchFamily="34" charset="0"/>
                    </a:rPr>
                    <a:t> </a:t>
                  </a:r>
                </a:p>
              </p:txBody>
            </p:sp>
          </p:grpSp>
        </p:grpSp>
      </p:grpSp>
      <p:sp>
        <p:nvSpPr>
          <p:cNvPr id="150" name="TextBox 149"/>
          <p:cNvSpPr txBox="1"/>
          <p:nvPr/>
        </p:nvSpPr>
        <p:spPr>
          <a:xfrm>
            <a:off x="5817371" y="4333203"/>
            <a:ext cx="851759" cy="276999"/>
          </a:xfrm>
          <a:prstGeom prst="rect">
            <a:avLst/>
          </a:prstGeom>
          <a:noFill/>
        </p:spPr>
        <p:txBody>
          <a:bodyPr wrap="square" lIns="0" tIns="0" rIns="0" bIns="0" rtlCol="0">
            <a:spAutoFit/>
          </a:bodyPr>
          <a:lstStyle>
            <a:defPPr>
              <a:defRPr lang="en-US"/>
            </a:defPPr>
            <a:lvl1pPr algn="ctr">
              <a:defRPr sz="1200" b="1">
                <a:solidFill>
                  <a:schemeClr val="accent6">
                    <a:alpha val="99000"/>
                  </a:schemeClr>
                </a:solidFill>
              </a:defRPr>
            </a:lvl1pPr>
          </a:lstStyle>
          <a:p>
            <a:r>
              <a:rPr lang="en-US" sz="900" dirty="0"/>
              <a:t>AD Subnet</a:t>
            </a:r>
          </a:p>
          <a:p>
            <a:r>
              <a:rPr lang="en-US" sz="900" dirty="0"/>
              <a:t>(10.2.0.0/16)</a:t>
            </a:r>
          </a:p>
        </p:txBody>
      </p:sp>
      <p:sp>
        <p:nvSpPr>
          <p:cNvPr id="152" name="Rectangle 151"/>
          <p:cNvSpPr/>
          <p:nvPr/>
        </p:nvSpPr>
        <p:spPr>
          <a:xfrm>
            <a:off x="5841751" y="1090606"/>
            <a:ext cx="1533130" cy="253926"/>
          </a:xfrm>
          <a:prstGeom prst="rect">
            <a:avLst/>
          </a:prstGeom>
        </p:spPr>
        <p:txBody>
          <a:bodyPr wrap="none" lIns="68589" tIns="34295" rIns="68589" bIns="34295">
            <a:spAutoFit/>
          </a:bodyPr>
          <a:lstStyle/>
          <a:p>
            <a:r>
              <a:rPr lang="en-US" sz="1200" b="1" spc="-75" dirty="0" err="1">
                <a:ln w="3175">
                  <a:noFill/>
                </a:ln>
                <a:solidFill>
                  <a:schemeClr val="accent4">
                    <a:alpha val="99000"/>
                  </a:schemeClr>
                </a:solidFill>
                <a:latin typeface="Segoe UI Light" pitchFamily="34" charset="0"/>
                <a:cs typeface="Arial" charset="0"/>
              </a:rPr>
              <a:t>ContosoVNet</a:t>
            </a:r>
            <a:r>
              <a:rPr lang="en-US" sz="1200" b="1" spc="-75" dirty="0">
                <a:ln w="3175">
                  <a:noFill/>
                </a:ln>
                <a:solidFill>
                  <a:schemeClr val="accent4">
                    <a:alpha val="99000"/>
                  </a:schemeClr>
                </a:solidFill>
                <a:latin typeface="Segoe UI Light" pitchFamily="34" charset="0"/>
                <a:cs typeface="Arial" charset="0"/>
              </a:rPr>
              <a:t> (10.0.0.0/8</a:t>
            </a:r>
            <a:r>
              <a:rPr lang="en-US" sz="1200" b="1" spc="-75" dirty="0" smtClean="0">
                <a:ln w="3175">
                  <a:noFill/>
                </a:ln>
                <a:solidFill>
                  <a:schemeClr val="accent4">
                    <a:alpha val="99000"/>
                  </a:schemeClr>
                </a:solidFill>
                <a:latin typeface="Segoe UI Light" pitchFamily="34" charset="0"/>
                <a:cs typeface="Arial" charset="0"/>
              </a:rPr>
              <a:t>)</a:t>
            </a:r>
            <a:endParaRPr lang="en-US" sz="1200" b="1" spc="-75" dirty="0">
              <a:ln w="3175">
                <a:noFill/>
              </a:ln>
              <a:solidFill>
                <a:schemeClr val="accent4">
                  <a:alpha val="99000"/>
                </a:schemeClr>
              </a:solidFill>
              <a:latin typeface="Segoe UI Light" pitchFamily="34" charset="0"/>
              <a:cs typeface="Arial" charset="0"/>
            </a:endParaRPr>
          </a:p>
        </p:txBody>
      </p:sp>
      <p:sp>
        <p:nvSpPr>
          <p:cNvPr id="3" name="Rectangle 2"/>
          <p:cNvSpPr/>
          <p:nvPr/>
        </p:nvSpPr>
        <p:spPr bwMode="auto">
          <a:xfrm>
            <a:off x="5724801" y="961292"/>
            <a:ext cx="3184737" cy="4001477"/>
          </a:xfrm>
          <a:prstGeom prst="rect">
            <a:avLst/>
          </a:prstGeom>
          <a:noFill/>
          <a:ln w="22225">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6001601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Effect transition="in" filter="fade">
                                      <p:cBhvr>
                                        <p:cTn id="7" dur="500"/>
                                        <p:tgtEl>
                                          <p:spTgt spid="3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xEl>
                                              <p:pRg st="1" end="1"/>
                                            </p:txEl>
                                          </p:spTgt>
                                        </p:tgtEl>
                                        <p:attrNameLst>
                                          <p:attrName>style.visibility</p:attrName>
                                        </p:attrNameLst>
                                      </p:cBhvr>
                                      <p:to>
                                        <p:strVal val="visible"/>
                                      </p:to>
                                    </p:set>
                                    <p:animEffect transition="in" filter="fade">
                                      <p:cBhvr>
                                        <p:cTn id="10" dur="500"/>
                                        <p:tgtEl>
                                          <p:spTgt spid="3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
                                            <p:txEl>
                                              <p:pRg st="2" end="2"/>
                                            </p:txEl>
                                          </p:spTgt>
                                        </p:tgtEl>
                                        <p:attrNameLst>
                                          <p:attrName>style.visibility</p:attrName>
                                        </p:attrNameLst>
                                      </p:cBhvr>
                                      <p:to>
                                        <p:strVal val="visible"/>
                                      </p:to>
                                    </p:set>
                                    <p:animEffect transition="in" filter="fade">
                                      <p:cBhvr>
                                        <p:cTn id="13" dur="500"/>
                                        <p:tgtEl>
                                          <p:spTgt spid="3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4">
                                            <p:txEl>
                                              <p:pRg st="3" end="3"/>
                                            </p:txEl>
                                          </p:spTgt>
                                        </p:tgtEl>
                                        <p:attrNameLst>
                                          <p:attrName>style.visibility</p:attrName>
                                        </p:attrNameLst>
                                      </p:cBhvr>
                                      <p:to>
                                        <p:strVal val="visible"/>
                                      </p:to>
                                    </p:set>
                                    <p:animEffect transition="in" filter="fade">
                                      <p:cBhvr>
                                        <p:cTn id="16" dur="500"/>
                                        <p:tgtEl>
                                          <p:spTgt spid="3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4">
                                            <p:txEl>
                                              <p:pRg st="4" end="4"/>
                                            </p:txEl>
                                          </p:spTgt>
                                        </p:tgtEl>
                                        <p:attrNameLst>
                                          <p:attrName>style.visibility</p:attrName>
                                        </p:attrNameLst>
                                      </p:cBhvr>
                                      <p:to>
                                        <p:strVal val="visible"/>
                                      </p:to>
                                    </p:set>
                                    <p:animEffect transition="in" filter="fade">
                                      <p:cBhvr>
                                        <p:cTn id="19" dur="500"/>
                                        <p:tgtEl>
                                          <p:spTgt spid="34">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4">
                                            <p:txEl>
                                              <p:pRg st="5" end="5"/>
                                            </p:txEl>
                                          </p:spTgt>
                                        </p:tgtEl>
                                        <p:attrNameLst>
                                          <p:attrName>style.visibility</p:attrName>
                                        </p:attrNameLst>
                                      </p:cBhvr>
                                      <p:to>
                                        <p:strVal val="visible"/>
                                      </p:to>
                                    </p:set>
                                    <p:animEffect transition="in" filter="fade">
                                      <p:cBhvr>
                                        <p:cTn id="22" dur="500"/>
                                        <p:tgtEl>
                                          <p:spTgt spid="3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uild="p"/>
      <p:bldP spid="4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3745286" y="1085850"/>
            <a:ext cx="5008087" cy="3024937"/>
            <a:chOff x="214313" y="2174875"/>
            <a:chExt cx="990600" cy="598488"/>
          </a:xfrm>
          <a:solidFill>
            <a:schemeClr val="accent2"/>
          </a:solidFill>
        </p:grpSpPr>
        <p:sp>
          <p:nvSpPr>
            <p:cNvPr id="24"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77" name="Group 76"/>
          <p:cNvGrpSpPr/>
          <p:nvPr/>
        </p:nvGrpSpPr>
        <p:grpSpPr>
          <a:xfrm>
            <a:off x="4973786" y="2618102"/>
            <a:ext cx="978802" cy="1179177"/>
            <a:chOff x="6416842" y="3516010"/>
            <a:chExt cx="1304729" cy="1572236"/>
          </a:xfrm>
        </p:grpSpPr>
        <p:pic>
          <p:nvPicPr>
            <p:cNvPr id="79" name="Picture 6" descr="\\magnum\Projects\Microsoft\Cloud Power FY12\Design\Icons\PNGs\Server_2.png"/>
            <p:cNvPicPr>
              <a:picLocks noChangeAspect="1" noChangeArrowheads="1"/>
            </p:cNvPicPr>
            <p:nvPr/>
          </p:nvPicPr>
          <p:blipFill rotWithShape="1">
            <a:blip r:embed="rId3" cstate="print">
              <a:biLevel thresh="25000"/>
            </a:blip>
            <a:srcRect l="27509"/>
            <a:stretch/>
          </p:blipFill>
          <p:spPr bwMode="auto">
            <a:xfrm>
              <a:off x="6416842" y="3516010"/>
              <a:ext cx="1175708" cy="1572236"/>
            </a:xfrm>
            <a:prstGeom prst="rect">
              <a:avLst/>
            </a:prstGeom>
            <a:noFill/>
          </p:spPr>
        </p:pic>
        <p:sp>
          <p:nvSpPr>
            <p:cNvPr id="78" name="Freeform 62"/>
            <p:cNvSpPr>
              <a:spLocks noEditPoints="1"/>
            </p:cNvSpPr>
            <p:nvPr/>
          </p:nvSpPr>
          <p:spPr bwMode="black">
            <a:xfrm>
              <a:off x="7025725" y="4197560"/>
              <a:ext cx="695846" cy="695665"/>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200"/>
            </a:p>
          </p:txBody>
        </p:sp>
      </p:grpSp>
      <p:sp>
        <p:nvSpPr>
          <p:cNvPr id="2" name="Title 1"/>
          <p:cNvSpPr>
            <a:spLocks noGrp="1"/>
          </p:cNvSpPr>
          <p:nvPr>
            <p:ph type="title"/>
          </p:nvPr>
        </p:nvSpPr>
        <p:spPr>
          <a:xfrm>
            <a:off x="389436" y="171450"/>
            <a:ext cx="8363938" cy="443198"/>
          </a:xfrm>
        </p:spPr>
        <p:txBody>
          <a:bodyPr/>
          <a:lstStyle/>
          <a:p>
            <a:r>
              <a:rPr lang="en-US" sz="3200" dirty="0" smtClean="0"/>
              <a:t>Mixed Mode: </a:t>
            </a:r>
            <a:r>
              <a:rPr lang="en-US" sz="3200" dirty="0" err="1" smtClean="0"/>
              <a:t>PaaS</a:t>
            </a:r>
            <a:r>
              <a:rPr lang="en-US" sz="3200" dirty="0"/>
              <a:t>/</a:t>
            </a:r>
            <a:r>
              <a:rPr lang="en-US" sz="3200" dirty="0" err="1" smtClean="0"/>
              <a:t>IaaS</a:t>
            </a:r>
            <a:r>
              <a:rPr lang="en-US" sz="3200" dirty="0" smtClean="0"/>
              <a:t> in the Same Cloud Service</a:t>
            </a:r>
            <a:endParaRPr lang="en-US" sz="3200" dirty="0"/>
          </a:p>
        </p:txBody>
      </p:sp>
      <p:sp>
        <p:nvSpPr>
          <p:cNvPr id="21" name="Content Placeholder 2"/>
          <p:cNvSpPr>
            <a:spLocks noGrp="1"/>
          </p:cNvSpPr>
          <p:nvPr>
            <p:ph type="body" sz="quarter" idx="10"/>
          </p:nvPr>
        </p:nvSpPr>
        <p:spPr>
          <a:xfrm>
            <a:off x="167597" y="833524"/>
            <a:ext cx="3172288" cy="1917961"/>
          </a:xfrm>
        </p:spPr>
        <p:txBody>
          <a:bodyPr/>
          <a:lstStyle/>
          <a:p>
            <a:r>
              <a:rPr lang="en-US" sz="2400" dirty="0">
                <a:solidFill>
                  <a:schemeClr val="accent2">
                    <a:alpha val="99000"/>
                  </a:schemeClr>
                </a:solidFill>
              </a:rPr>
              <a:t>Strengths</a:t>
            </a:r>
          </a:p>
          <a:p>
            <a:pPr lvl="1"/>
            <a:r>
              <a:rPr lang="en-US" sz="1800" spc="0" dirty="0" smtClean="0"/>
              <a:t>Windows Azure provided DNS</a:t>
            </a:r>
          </a:p>
          <a:p>
            <a:pPr lvl="1"/>
            <a:r>
              <a:rPr lang="en-US" sz="1800" spc="0" dirty="0" smtClean="0"/>
              <a:t>Low </a:t>
            </a:r>
            <a:r>
              <a:rPr lang="en-US" sz="1800" spc="0" dirty="0"/>
              <a:t>l</a:t>
            </a:r>
            <a:r>
              <a:rPr lang="en-US" sz="1800" spc="0" dirty="0" smtClean="0"/>
              <a:t>atency </a:t>
            </a:r>
            <a:r>
              <a:rPr lang="en-US" sz="1800" spc="0" dirty="0"/>
              <a:t>c</a:t>
            </a:r>
            <a:r>
              <a:rPr lang="en-US" sz="1800" spc="0" dirty="0" smtClean="0"/>
              <a:t>onnectivity</a:t>
            </a:r>
            <a:endParaRPr lang="en-US" sz="1800" spc="0" dirty="0"/>
          </a:p>
          <a:p>
            <a:pPr lvl="1"/>
            <a:r>
              <a:rPr lang="en-US" sz="1800" spc="0" dirty="0" smtClean="0"/>
              <a:t>Single </a:t>
            </a:r>
            <a:r>
              <a:rPr lang="en-US" sz="1800" spc="0" dirty="0"/>
              <a:t>d</a:t>
            </a:r>
            <a:r>
              <a:rPr lang="en-US" sz="1800" spc="0" dirty="0" smtClean="0"/>
              <a:t>eployment, update and management unit</a:t>
            </a:r>
            <a:endParaRPr lang="en-US" sz="1800" spc="0" dirty="0"/>
          </a:p>
          <a:p>
            <a:pPr lvl="1"/>
            <a:endParaRPr lang="en-US" sz="1800" spc="0" dirty="0"/>
          </a:p>
        </p:txBody>
      </p:sp>
      <p:sp>
        <p:nvSpPr>
          <p:cNvPr id="8" name="TextBox 7"/>
          <p:cNvSpPr txBox="1"/>
          <p:nvPr/>
        </p:nvSpPr>
        <p:spPr>
          <a:xfrm>
            <a:off x="4667120" y="3688688"/>
            <a:ext cx="1495343" cy="276999"/>
          </a:xfrm>
          <a:prstGeom prst="rect">
            <a:avLst/>
          </a:prstGeom>
          <a:noFill/>
        </p:spPr>
        <p:txBody>
          <a:bodyPr wrap="square" lIns="0" tIns="0" rIns="0" bIns="0" rtlCol="0">
            <a:spAutoFit/>
          </a:bodyPr>
          <a:lstStyle/>
          <a:p>
            <a:pPr algn="ctr"/>
            <a:r>
              <a:rPr lang="en-US" dirty="0">
                <a:solidFill>
                  <a:schemeClr val="bg1">
                    <a:alpha val="99000"/>
                  </a:schemeClr>
                </a:solidFill>
              </a:rPr>
              <a:t>WA Web Role</a:t>
            </a:r>
          </a:p>
        </p:txBody>
      </p:sp>
      <p:sp>
        <p:nvSpPr>
          <p:cNvPr id="12" name="TextBox 11"/>
          <p:cNvSpPr txBox="1"/>
          <p:nvPr/>
        </p:nvSpPr>
        <p:spPr>
          <a:xfrm>
            <a:off x="6261720" y="2896177"/>
            <a:ext cx="1002409" cy="553998"/>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r>
              <a:rPr lang="en-US" sz="1800" dirty="0" smtClean="0"/>
              <a:t>Virtual Machine</a:t>
            </a:r>
            <a:endParaRPr lang="en-US" sz="1800" dirty="0"/>
          </a:p>
        </p:txBody>
      </p:sp>
      <p:sp>
        <p:nvSpPr>
          <p:cNvPr id="15" name="TextBox 14"/>
          <p:cNvSpPr txBox="1"/>
          <p:nvPr/>
        </p:nvSpPr>
        <p:spPr>
          <a:xfrm>
            <a:off x="2074066" y="3985043"/>
            <a:ext cx="1002409" cy="553998"/>
          </a:xfrm>
          <a:prstGeom prst="rect">
            <a:avLst/>
          </a:prstGeom>
          <a:noFill/>
        </p:spPr>
        <p:txBody>
          <a:bodyPr wrap="square" lIns="0" tIns="0" rIns="0" bIns="0" rtlCol="0">
            <a:spAutoFit/>
          </a:bodyPr>
          <a:lstStyle/>
          <a:p>
            <a:pPr algn="ctr"/>
            <a:r>
              <a:rPr lang="en-US" dirty="0">
                <a:gradFill>
                  <a:gsLst>
                    <a:gs pos="0">
                      <a:srgbClr val="595959"/>
                    </a:gs>
                    <a:gs pos="86000">
                      <a:srgbClr val="595959"/>
                    </a:gs>
                  </a:gsLst>
                  <a:lin ang="5400000" scaled="0"/>
                </a:gradFill>
              </a:rPr>
              <a:t>Load Balancer</a:t>
            </a:r>
          </a:p>
        </p:txBody>
      </p:sp>
      <p:sp>
        <p:nvSpPr>
          <p:cNvPr id="18" name="Right Arrow 17"/>
          <p:cNvSpPr/>
          <p:nvPr/>
        </p:nvSpPr>
        <p:spPr bwMode="auto">
          <a:xfrm>
            <a:off x="2954186" y="3145374"/>
            <a:ext cx="1514863" cy="623210"/>
          </a:xfrm>
          <a:prstGeom prst="rightArrow">
            <a:avLst/>
          </a:prstGeom>
          <a:solidFill>
            <a:schemeClr val="accent4"/>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r>
              <a:rPr lang="en-US" sz="2100" dirty="0">
                <a:gradFill>
                  <a:gsLst>
                    <a:gs pos="0">
                      <a:srgbClr val="FFFFFF"/>
                    </a:gs>
                    <a:gs pos="100000">
                      <a:srgbClr val="FFFFFF"/>
                    </a:gs>
                  </a:gsLst>
                  <a:lin ang="5400000" scaled="0"/>
                </a:gradFill>
              </a:rPr>
              <a:t>80</a:t>
            </a:r>
          </a:p>
        </p:txBody>
      </p:sp>
      <p:sp>
        <p:nvSpPr>
          <p:cNvPr id="36" name="TextBox 35"/>
          <p:cNvSpPr txBox="1"/>
          <p:nvPr/>
        </p:nvSpPr>
        <p:spPr>
          <a:xfrm>
            <a:off x="6763631" y="1508751"/>
            <a:ext cx="1789749" cy="738664"/>
          </a:xfrm>
          <a:prstGeom prst="rect">
            <a:avLst/>
          </a:prstGeom>
          <a:noFill/>
        </p:spPr>
        <p:txBody>
          <a:bodyPr wrap="square" lIns="0" tIns="0" rIns="0" bIns="0" rtlCol="0">
            <a:spAutoFit/>
          </a:bodyPr>
          <a:lstStyle/>
          <a:p>
            <a:pPr algn="r"/>
            <a:r>
              <a:rPr lang="en-US" sz="2400" dirty="0">
                <a:solidFill>
                  <a:schemeClr val="bg1">
                    <a:alpha val="99000"/>
                  </a:schemeClr>
                </a:solidFill>
              </a:rPr>
              <a:t>Cloud </a:t>
            </a:r>
          </a:p>
          <a:p>
            <a:pPr algn="r"/>
            <a:r>
              <a:rPr lang="en-US" sz="2400" dirty="0" smtClean="0">
                <a:solidFill>
                  <a:schemeClr val="bg1">
                    <a:alpha val="99000"/>
                  </a:schemeClr>
                </a:solidFill>
              </a:rPr>
              <a:t>Service</a:t>
            </a:r>
            <a:endParaRPr lang="en-US" sz="2400" dirty="0">
              <a:solidFill>
                <a:schemeClr val="bg1">
                  <a:alpha val="99000"/>
                </a:schemeClr>
              </a:solidFill>
            </a:endParaRPr>
          </a:p>
        </p:txBody>
      </p:sp>
      <p:sp>
        <p:nvSpPr>
          <p:cNvPr id="25" name="TextBox 24"/>
          <p:cNvSpPr txBox="1"/>
          <p:nvPr/>
        </p:nvSpPr>
        <p:spPr>
          <a:xfrm>
            <a:off x="3964467" y="4539041"/>
            <a:ext cx="3667030" cy="369332"/>
          </a:xfrm>
          <a:prstGeom prst="rect">
            <a:avLst/>
          </a:prstGeom>
          <a:noFill/>
        </p:spPr>
        <p:txBody>
          <a:bodyPr wrap="none" lIns="0" tIns="0" rIns="0" bIns="0" rtlCol="0">
            <a:spAutoFit/>
          </a:bodyPr>
          <a:lstStyle/>
          <a:p>
            <a:r>
              <a:rPr lang="en-US" sz="2400" spc="-75" dirty="0">
                <a:solidFill>
                  <a:schemeClr val="accent6">
                    <a:alpha val="99000"/>
                  </a:schemeClr>
                </a:solidFill>
                <a:latin typeface="Segoe UI Light" pitchFamily="34" charset="0"/>
              </a:rPr>
              <a:t>Available </a:t>
            </a:r>
            <a:r>
              <a:rPr lang="en-US" sz="2400" spc="-75" dirty="0" smtClean="0">
                <a:solidFill>
                  <a:schemeClr val="accent6">
                    <a:alpha val="99000"/>
                  </a:schemeClr>
                </a:solidFill>
                <a:latin typeface="Segoe UI Light" pitchFamily="34" charset="0"/>
              </a:rPr>
              <a:t>at General Availability</a:t>
            </a:r>
            <a:endParaRPr lang="en-US" sz="2400" spc="-75" dirty="0">
              <a:solidFill>
                <a:schemeClr val="accent6">
                  <a:alpha val="99000"/>
                </a:schemeClr>
              </a:solidFill>
              <a:latin typeface="Segoe UI Light" pitchFamily="34" charset="0"/>
            </a:endParaRPr>
          </a:p>
        </p:txBody>
      </p:sp>
      <p:sp>
        <p:nvSpPr>
          <p:cNvPr id="22" name="Content Placeholder 2"/>
          <p:cNvSpPr txBox="1">
            <a:spLocks/>
          </p:cNvSpPr>
          <p:nvPr/>
        </p:nvSpPr>
        <p:spPr>
          <a:xfrm>
            <a:off x="3553227" y="798278"/>
            <a:ext cx="3754679" cy="1242588"/>
          </a:xfrm>
          <a:prstGeom prst="rect">
            <a:avLst/>
          </a:prstGeom>
        </p:spPr>
        <p:txBody>
          <a:bodyPr vert="horz" wrap="square" lIns="0" tIns="0" rIns="0" bIns="0" rtlCol="0">
            <a:normAutofit/>
          </a:bodyPr>
          <a:lstStyle>
            <a:lvl1pPr marL="460375" indent="-460375" algn="l" defTabSz="914363" rtl="0" eaLnBrk="1" latinLnBrk="0" hangingPunct="1">
              <a:lnSpc>
                <a:spcPct val="90000"/>
              </a:lnSpc>
              <a:spcBef>
                <a:spcPct val="20000"/>
              </a:spcBef>
              <a:buSzPct val="90000"/>
              <a:buFontTx/>
              <a:buBlip>
                <a:blip r:embed="rId4"/>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4"/>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4"/>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600" spc="-75" dirty="0" smtClean="0">
                <a:solidFill>
                  <a:schemeClr val="accent2">
                    <a:alpha val="99000"/>
                  </a:schemeClr>
                </a:solidFill>
                <a:latin typeface="Segoe UI Light" pitchFamily="34" charset="0"/>
              </a:rPr>
              <a:t>Weakness</a:t>
            </a:r>
            <a:endParaRPr lang="en-US" sz="2600" spc="-75" dirty="0">
              <a:solidFill>
                <a:schemeClr val="accent2">
                  <a:alpha val="99000"/>
                </a:schemeClr>
              </a:solidFill>
              <a:latin typeface="Segoe UI Light" pitchFamily="34" charset="0"/>
            </a:endParaRPr>
          </a:p>
          <a:p>
            <a:pPr marL="0" indent="0">
              <a:buNone/>
            </a:pPr>
            <a:r>
              <a:rPr lang="en-US" sz="1800" dirty="0" smtClean="0">
                <a:gradFill>
                  <a:gsLst>
                    <a:gs pos="0">
                      <a:srgbClr val="595959"/>
                    </a:gs>
                    <a:gs pos="86000">
                      <a:srgbClr val="595959"/>
                    </a:gs>
                  </a:gsLst>
                  <a:lin ang="5400000" scaled="0"/>
                </a:gradFill>
              </a:rPr>
              <a:t>No </a:t>
            </a:r>
            <a:r>
              <a:rPr lang="en-US" sz="1800" dirty="0">
                <a:gradFill>
                  <a:gsLst>
                    <a:gs pos="0">
                      <a:srgbClr val="595959"/>
                    </a:gs>
                    <a:gs pos="86000">
                      <a:srgbClr val="595959"/>
                    </a:gs>
                  </a:gsLst>
                  <a:lin ang="5400000" scaled="0"/>
                </a:gradFill>
              </a:rPr>
              <a:t>VIP </a:t>
            </a:r>
            <a:r>
              <a:rPr lang="en-US" sz="1800" dirty="0" smtClean="0">
                <a:gradFill>
                  <a:gsLst>
                    <a:gs pos="0">
                      <a:srgbClr val="595959"/>
                    </a:gs>
                    <a:gs pos="86000">
                      <a:srgbClr val="595959"/>
                    </a:gs>
                  </a:gsLst>
                  <a:lin ang="5400000" scaled="0"/>
                </a:gradFill>
              </a:rPr>
              <a:t>Swap (coming in the future)</a:t>
            </a:r>
          </a:p>
        </p:txBody>
      </p:sp>
      <p:sp>
        <p:nvSpPr>
          <p:cNvPr id="19" name="Oval 18"/>
          <p:cNvSpPr/>
          <p:nvPr/>
        </p:nvSpPr>
        <p:spPr bwMode="auto">
          <a:xfrm>
            <a:off x="2732569" y="3278979"/>
            <a:ext cx="469981" cy="40354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27" name="Group 26"/>
          <p:cNvGrpSpPr/>
          <p:nvPr/>
        </p:nvGrpSpPr>
        <p:grpSpPr bwMode="black">
          <a:xfrm>
            <a:off x="2095735" y="3084210"/>
            <a:ext cx="1106814" cy="854183"/>
            <a:chOff x="7010400" y="2133600"/>
            <a:chExt cx="1379538" cy="1065213"/>
          </a:xfrm>
          <a:solidFill>
            <a:schemeClr val="tx2"/>
          </a:solidFill>
        </p:grpSpPr>
        <p:sp>
          <p:nvSpPr>
            <p:cNvPr id="28"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29"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30"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31"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32"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33"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34"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35"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37"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38"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39"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40"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41"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42"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43"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44"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45"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46"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47"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48"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49"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0"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1"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2"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3"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4"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5"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6"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7"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8"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9"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0"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1"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2"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3"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4"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5"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6"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7"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8"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9"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0"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1"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2"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3"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4"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5"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grpSp>
      <p:grpSp>
        <p:nvGrpSpPr>
          <p:cNvPr id="76" name="Group 75"/>
          <p:cNvGrpSpPr/>
          <p:nvPr/>
        </p:nvGrpSpPr>
        <p:grpSpPr>
          <a:xfrm>
            <a:off x="6333927" y="2222158"/>
            <a:ext cx="857992" cy="667086"/>
            <a:chOff x="8150715" y="4071372"/>
            <a:chExt cx="1143692" cy="889448"/>
          </a:xfrm>
        </p:grpSpPr>
        <p:sp>
          <p:nvSpPr>
            <p:cNvPr id="80" name="Freeform 34"/>
            <p:cNvSpPr>
              <a:spLocks noEditPoints="1"/>
            </p:cNvSpPr>
            <p:nvPr/>
          </p:nvSpPr>
          <p:spPr bwMode="auto">
            <a:xfrm>
              <a:off x="8810226" y="4485693"/>
              <a:ext cx="484181" cy="475127"/>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555629"/>
              <a:endParaRPr lang="en-US" spc="-92">
                <a:solidFill>
                  <a:schemeClr val="tx1">
                    <a:lumMod val="50000"/>
                  </a:schemeClr>
                </a:solidFill>
                <a:latin typeface="Segoe Light" pitchFamily="34" charset="0"/>
              </a:endParaRPr>
            </a:p>
          </p:txBody>
        </p:sp>
        <p:sp>
          <p:nvSpPr>
            <p:cNvPr id="81" name="Freeform 80"/>
            <p:cNvSpPr>
              <a:spLocks noEditPoints="1"/>
            </p:cNvSpPr>
            <p:nvPr/>
          </p:nvSpPr>
          <p:spPr bwMode="black">
            <a:xfrm>
              <a:off x="8150715" y="4071372"/>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629"/>
              <a:r>
                <a:rPr lang="en-US" spc="-92" dirty="0">
                  <a:solidFill>
                    <a:schemeClr val="tx1">
                      <a:lumMod val="50000"/>
                    </a:schemeClr>
                  </a:solidFill>
                  <a:latin typeface="Segoe Light" pitchFamily="34" charset="0"/>
                </a:rPr>
                <a:t> </a:t>
              </a:r>
            </a:p>
          </p:txBody>
        </p:sp>
        <p:sp>
          <p:nvSpPr>
            <p:cNvPr id="82" name="Freeform 81"/>
            <p:cNvSpPr>
              <a:spLocks noEditPoints="1"/>
            </p:cNvSpPr>
            <p:nvPr/>
          </p:nvSpPr>
          <p:spPr bwMode="black">
            <a:xfrm>
              <a:off x="8480471" y="4278533"/>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629"/>
              <a:r>
                <a:rPr lang="en-US" spc="-92" dirty="0">
                  <a:solidFill>
                    <a:schemeClr val="tx1">
                      <a:lumMod val="50000"/>
                    </a:schemeClr>
                  </a:solidFill>
                  <a:latin typeface="Segoe Light" pitchFamily="34" charset="0"/>
                </a:rPr>
                <a:t> </a:t>
              </a:r>
            </a:p>
          </p:txBody>
        </p:sp>
      </p:grpSp>
    </p:spTree>
    <p:extLst>
      <p:ext uri="{BB962C8B-B14F-4D97-AF65-F5344CB8AC3E}">
        <p14:creationId xmlns:p14="http://schemas.microsoft.com/office/powerpoint/2010/main" val="27255509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xEl>
                                              <p:pRg st="1" end="1"/>
                                            </p:txEl>
                                          </p:spTgt>
                                        </p:tgtEl>
                                        <p:attrNameLst>
                                          <p:attrName>style.visibility</p:attrName>
                                        </p:attrNameLst>
                                      </p:cBhvr>
                                      <p:to>
                                        <p:strVal val="visible"/>
                                      </p:to>
                                    </p:set>
                                    <p:animEffect transition="in" filter="fade">
                                      <p:cBhvr>
                                        <p:cTn id="10" dur="500"/>
                                        <p:tgtEl>
                                          <p:spTgt spid="2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xEl>
                                              <p:pRg st="2" end="2"/>
                                            </p:txEl>
                                          </p:spTgt>
                                        </p:tgtEl>
                                        <p:attrNameLst>
                                          <p:attrName>style.visibility</p:attrName>
                                        </p:attrNameLst>
                                      </p:cBhvr>
                                      <p:to>
                                        <p:strVal val="visible"/>
                                      </p:to>
                                    </p:set>
                                    <p:animEffect transition="in" filter="fade">
                                      <p:cBhvr>
                                        <p:cTn id="13" dur="500"/>
                                        <p:tgtEl>
                                          <p:spTgt spid="2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
                                            <p:txEl>
                                              <p:pRg st="3" end="3"/>
                                            </p:txEl>
                                          </p:spTgt>
                                        </p:tgtEl>
                                        <p:attrNameLst>
                                          <p:attrName>style.visibility</p:attrName>
                                        </p:attrNameLst>
                                      </p:cBhvr>
                                      <p:to>
                                        <p:strVal val="visible"/>
                                      </p:to>
                                    </p:set>
                                    <p:animEffect transition="in" filter="fade">
                                      <p:cBhvr>
                                        <p:cTn id="16" dur="500"/>
                                        <p:tgtEl>
                                          <p:spTgt spid="2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bldP spid="25" grpId="0"/>
      <p:bldP spid="2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4996" y="1609378"/>
            <a:ext cx="7234008" cy="2272930"/>
          </a:xfrm>
          <a:prstGeom prst="rect">
            <a:avLst/>
          </a:prstGeom>
          <a:noFill/>
        </p:spPr>
        <p:txBody>
          <a:bodyPr wrap="square" lIns="0" tIns="0" rIns="0" bIns="0" rtlCol="0">
            <a:spAutoFit/>
          </a:bodyPr>
          <a:lstStyle/>
          <a:p>
            <a:pPr>
              <a:lnSpc>
                <a:spcPct val="90000"/>
              </a:lnSpc>
              <a:spcBef>
                <a:spcPct val="20000"/>
              </a:spcBef>
              <a:buSzPct val="80000"/>
            </a:pPr>
            <a:r>
              <a:rPr lang="en-US" sz="12500" dirty="0" err="1" smtClean="0">
                <a:solidFill>
                  <a:schemeClr val="accent2"/>
                </a:solidFill>
                <a:latin typeface="Segoe UI Light" pitchFamily="34" charset="0"/>
              </a:rPr>
              <a:t>one</a:t>
            </a:r>
            <a:r>
              <a:rPr lang="en-US" sz="12500" dirty="0" err="1" smtClean="0">
                <a:solidFill>
                  <a:schemeClr val="tx1">
                    <a:lumMod val="50000"/>
                    <a:lumOff val="50000"/>
                  </a:schemeClr>
                </a:solidFill>
                <a:latin typeface="Segoe UI Light" pitchFamily="34" charset="0"/>
              </a:rPr>
              <a:t>service</a:t>
            </a:r>
            <a:endParaRPr lang="en-US" sz="12500" dirty="0" smtClean="0">
              <a:solidFill>
                <a:schemeClr val="tx1">
                  <a:lumMod val="50000"/>
                  <a:lumOff val="50000"/>
                </a:schemeClr>
              </a:solidFill>
              <a:latin typeface="Segoe UI Light" pitchFamily="34" charset="0"/>
            </a:endParaRPr>
          </a:p>
          <a:p>
            <a:pPr>
              <a:lnSpc>
                <a:spcPct val="90000"/>
              </a:lnSpc>
              <a:spcBef>
                <a:spcPct val="20000"/>
              </a:spcBef>
              <a:buSzPct val="80000"/>
            </a:pPr>
            <a:r>
              <a:rPr lang="en-US" sz="3200" dirty="0" smtClean="0">
                <a:solidFill>
                  <a:schemeClr val="accent6"/>
                </a:solidFill>
                <a:latin typeface="Segoe UI Light" pitchFamily="34" charset="0"/>
              </a:rPr>
              <a:t>Spring Launch</a:t>
            </a:r>
            <a:endParaRPr lang="en-US" sz="3200" dirty="0">
              <a:solidFill>
                <a:schemeClr val="accent6"/>
              </a:solidFill>
              <a:latin typeface="Segoe UI Light" pitchFamily="34" charset="0"/>
            </a:endParaRPr>
          </a:p>
        </p:txBody>
      </p:sp>
    </p:spTree>
    <p:extLst>
      <p:ext uri="{BB962C8B-B14F-4D97-AF65-F5344CB8AC3E}">
        <p14:creationId xmlns:p14="http://schemas.microsoft.com/office/powerpoint/2010/main" val="1109784203"/>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oup 45"/>
          <p:cNvGrpSpPr/>
          <p:nvPr/>
        </p:nvGrpSpPr>
        <p:grpSpPr>
          <a:xfrm>
            <a:off x="127986" y="31257"/>
            <a:ext cx="9187675" cy="3631733"/>
            <a:chOff x="246470" y="490404"/>
            <a:chExt cx="14700280" cy="5810773"/>
          </a:xfrm>
        </p:grpSpPr>
        <p:pic>
          <p:nvPicPr>
            <p:cNvPr id="10" name="Picture 2" descr="C:\Users\markpear\Pictures\arrow.png"/>
            <p:cNvPicPr>
              <a:picLocks noChangeAspect="1" noChangeArrowheads="1"/>
            </p:cNvPicPr>
            <p:nvPr/>
          </p:nvPicPr>
          <p:blipFill rotWithShape="1">
            <a:blip r:embed="rId3">
              <a:grayscl/>
              <a:extLst>
                <a:ext uri="{28A0092B-C50C-407E-A947-70E740481C1C}">
                  <a14:useLocalDpi xmlns:a14="http://schemas.microsoft.com/office/drawing/2010/main" val="0"/>
                </a:ext>
              </a:extLst>
            </a:blip>
            <a:srcRect b="29708"/>
            <a:stretch/>
          </p:blipFill>
          <p:spPr bwMode="auto">
            <a:xfrm>
              <a:off x="246470" y="490404"/>
              <a:ext cx="14700280" cy="3253412"/>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41"/>
            <p:cNvSpPr/>
            <p:nvPr/>
          </p:nvSpPr>
          <p:spPr bwMode="auto">
            <a:xfrm>
              <a:off x="1422347" y="2408992"/>
              <a:ext cx="1403495" cy="3208037"/>
            </a:xfrm>
            <a:prstGeom prst="rect">
              <a:avLst/>
            </a:prstGeom>
            <a:solidFill>
              <a:schemeClr val="bg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571312"/>
              <a:endParaRPr lang="en-US" sz="1100" dirty="0">
                <a:gradFill>
                  <a:gsLst>
                    <a:gs pos="0">
                      <a:srgbClr val="FFFFFF"/>
                    </a:gs>
                    <a:gs pos="100000">
                      <a:srgbClr val="FFFFFF"/>
                    </a:gs>
                  </a:gsLst>
                  <a:lin ang="5400000" scaled="0"/>
                </a:gradFill>
              </a:endParaRPr>
            </a:p>
          </p:txBody>
        </p:sp>
        <p:sp>
          <p:nvSpPr>
            <p:cNvPr id="43" name="Rectangle 42"/>
            <p:cNvSpPr/>
            <p:nvPr/>
          </p:nvSpPr>
          <p:spPr bwMode="auto">
            <a:xfrm>
              <a:off x="2687234" y="2598393"/>
              <a:ext cx="3281950" cy="3208037"/>
            </a:xfrm>
            <a:prstGeom prst="rect">
              <a:avLst/>
            </a:prstGeom>
            <a:solidFill>
              <a:schemeClr val="bg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571312"/>
              <a:endParaRPr lang="en-US" sz="1100" dirty="0">
                <a:gradFill>
                  <a:gsLst>
                    <a:gs pos="0">
                      <a:srgbClr val="FFFFFF"/>
                    </a:gs>
                    <a:gs pos="100000">
                      <a:srgbClr val="FFFFFF"/>
                    </a:gs>
                  </a:gsLst>
                  <a:lin ang="5400000" scaled="0"/>
                </a:gradFill>
              </a:endParaRPr>
            </a:p>
          </p:txBody>
        </p:sp>
        <p:sp>
          <p:nvSpPr>
            <p:cNvPr id="44" name="Rectangle 43"/>
            <p:cNvSpPr/>
            <p:nvPr/>
          </p:nvSpPr>
          <p:spPr bwMode="auto">
            <a:xfrm>
              <a:off x="5805714" y="2803517"/>
              <a:ext cx="3498408" cy="3208037"/>
            </a:xfrm>
            <a:prstGeom prst="rect">
              <a:avLst/>
            </a:prstGeom>
            <a:solidFill>
              <a:schemeClr val="bg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571312"/>
              <a:endParaRPr lang="en-US" sz="1100" dirty="0">
                <a:gradFill>
                  <a:gsLst>
                    <a:gs pos="0">
                      <a:srgbClr val="FFFFFF"/>
                    </a:gs>
                    <a:gs pos="100000">
                      <a:srgbClr val="FFFFFF"/>
                    </a:gs>
                  </a:gsLst>
                  <a:lin ang="5400000" scaled="0"/>
                </a:gradFill>
              </a:endParaRPr>
            </a:p>
          </p:txBody>
        </p:sp>
        <p:sp>
          <p:nvSpPr>
            <p:cNvPr id="45" name="Rectangle 44"/>
            <p:cNvSpPr/>
            <p:nvPr/>
          </p:nvSpPr>
          <p:spPr bwMode="auto">
            <a:xfrm>
              <a:off x="8747563" y="3093140"/>
              <a:ext cx="3498408" cy="3208037"/>
            </a:xfrm>
            <a:prstGeom prst="rect">
              <a:avLst/>
            </a:prstGeom>
            <a:solidFill>
              <a:schemeClr val="bg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571312"/>
              <a:endParaRPr lang="en-US" sz="1100" dirty="0">
                <a:gradFill>
                  <a:gsLst>
                    <a:gs pos="0">
                      <a:srgbClr val="FFFFFF"/>
                    </a:gs>
                    <a:gs pos="100000">
                      <a:srgbClr val="FFFFFF"/>
                    </a:gs>
                  </a:gsLst>
                  <a:lin ang="5400000" scaled="0"/>
                </a:gradFill>
              </a:endParaRPr>
            </a:p>
          </p:txBody>
        </p:sp>
      </p:grpSp>
      <p:sp>
        <p:nvSpPr>
          <p:cNvPr id="2" name="Title 1"/>
          <p:cNvSpPr>
            <a:spLocks noGrp="1"/>
          </p:cNvSpPr>
          <p:nvPr>
            <p:ph type="title"/>
          </p:nvPr>
        </p:nvSpPr>
        <p:spPr/>
        <p:txBody>
          <a:bodyPr/>
          <a:lstStyle/>
          <a:p>
            <a:r>
              <a:rPr lang="en-US" dirty="0" smtClean="0"/>
              <a:t>Roadmap</a:t>
            </a:r>
            <a:endParaRPr lang="en-US" dirty="0">
              <a:solidFill>
                <a:schemeClr val="accent1">
                  <a:alpha val="99000"/>
                </a:schemeClr>
              </a:solidFill>
            </a:endParaRPr>
          </a:p>
        </p:txBody>
      </p:sp>
      <p:cxnSp>
        <p:nvCxnSpPr>
          <p:cNvPr id="9" name="Straight Connector 8"/>
          <p:cNvCxnSpPr/>
          <p:nvPr/>
        </p:nvCxnSpPr>
        <p:spPr>
          <a:xfrm>
            <a:off x="7655220" y="1596547"/>
            <a:ext cx="0" cy="427734"/>
          </a:xfrm>
          <a:prstGeom prst="line">
            <a:avLst/>
          </a:prstGeom>
          <a:ln>
            <a:solidFill>
              <a:schemeClr val="tx1">
                <a:lumMod val="50000"/>
                <a:lumOff val="50000"/>
              </a:schemeClr>
            </a:solidFill>
            <a:prstDash val="dash"/>
          </a:ln>
        </p:spPr>
        <p:style>
          <a:lnRef idx="1">
            <a:schemeClr val="accent4"/>
          </a:lnRef>
          <a:fillRef idx="0">
            <a:schemeClr val="accent4"/>
          </a:fillRef>
          <a:effectRef idx="0">
            <a:schemeClr val="accent4"/>
          </a:effectRef>
          <a:fontRef idx="minor">
            <a:schemeClr val="tx1"/>
          </a:fontRef>
        </p:style>
      </p:cxnSp>
      <p:cxnSp>
        <p:nvCxnSpPr>
          <p:cNvPr id="11" name="Straight Connector 10"/>
          <p:cNvCxnSpPr/>
          <p:nvPr/>
        </p:nvCxnSpPr>
        <p:spPr>
          <a:xfrm>
            <a:off x="154044" y="1636903"/>
            <a:ext cx="0" cy="236226"/>
          </a:xfrm>
          <a:prstGeom prst="line">
            <a:avLst/>
          </a:prstGeom>
          <a:ln>
            <a:solidFill>
              <a:schemeClr val="tx1">
                <a:lumMod val="50000"/>
                <a:lumOff val="50000"/>
              </a:schemeClr>
            </a:solidFill>
            <a:prstDash val="dash"/>
          </a:ln>
        </p:spPr>
        <p:style>
          <a:lnRef idx="1">
            <a:schemeClr val="accent4"/>
          </a:lnRef>
          <a:fillRef idx="0">
            <a:schemeClr val="accent4"/>
          </a:fillRef>
          <a:effectRef idx="0">
            <a:schemeClr val="accent4"/>
          </a:effectRef>
          <a:fontRef idx="minor">
            <a:schemeClr val="tx1"/>
          </a:fontRef>
        </p:style>
      </p:cxnSp>
      <p:cxnSp>
        <p:nvCxnSpPr>
          <p:cNvPr id="12" name="Straight Connector 11"/>
          <p:cNvCxnSpPr/>
          <p:nvPr/>
        </p:nvCxnSpPr>
        <p:spPr>
          <a:xfrm>
            <a:off x="1766151" y="1610856"/>
            <a:ext cx="0" cy="413426"/>
          </a:xfrm>
          <a:prstGeom prst="line">
            <a:avLst/>
          </a:prstGeom>
          <a:ln>
            <a:solidFill>
              <a:schemeClr val="tx1">
                <a:lumMod val="50000"/>
                <a:lumOff val="50000"/>
              </a:schemeClr>
            </a:solidFill>
            <a:prstDash val="dash"/>
          </a:ln>
        </p:spPr>
        <p:style>
          <a:lnRef idx="1">
            <a:schemeClr val="accent4"/>
          </a:lnRef>
          <a:fillRef idx="0">
            <a:schemeClr val="accent4"/>
          </a:fillRef>
          <a:effectRef idx="0">
            <a:schemeClr val="accent4"/>
          </a:effectRef>
          <a:fontRef idx="minor">
            <a:schemeClr val="tx1"/>
          </a:fontRef>
        </p:style>
      </p:cxnSp>
      <p:cxnSp>
        <p:nvCxnSpPr>
          <p:cNvPr id="13" name="Straight Connector 12"/>
          <p:cNvCxnSpPr/>
          <p:nvPr/>
        </p:nvCxnSpPr>
        <p:spPr>
          <a:xfrm>
            <a:off x="3712780" y="1536637"/>
            <a:ext cx="0" cy="498499"/>
          </a:xfrm>
          <a:prstGeom prst="line">
            <a:avLst/>
          </a:prstGeom>
          <a:ln>
            <a:solidFill>
              <a:schemeClr val="tx1">
                <a:lumMod val="50000"/>
                <a:lumOff val="50000"/>
              </a:schemeClr>
            </a:solidFill>
            <a:prstDash val="dash"/>
          </a:ln>
        </p:spPr>
        <p:style>
          <a:lnRef idx="1">
            <a:schemeClr val="accent4"/>
          </a:lnRef>
          <a:fillRef idx="0">
            <a:schemeClr val="accent4"/>
          </a:fillRef>
          <a:effectRef idx="0">
            <a:schemeClr val="accent4"/>
          </a:effectRef>
          <a:fontRef idx="minor">
            <a:schemeClr val="tx1"/>
          </a:fontRef>
        </p:style>
      </p:cxnSp>
      <p:cxnSp>
        <p:nvCxnSpPr>
          <p:cNvPr id="14" name="Straight Connector 13"/>
          <p:cNvCxnSpPr/>
          <p:nvPr/>
        </p:nvCxnSpPr>
        <p:spPr>
          <a:xfrm>
            <a:off x="5815076" y="1602485"/>
            <a:ext cx="0" cy="399791"/>
          </a:xfrm>
          <a:prstGeom prst="line">
            <a:avLst/>
          </a:prstGeom>
          <a:ln>
            <a:solidFill>
              <a:schemeClr val="tx1">
                <a:lumMod val="50000"/>
                <a:lumOff val="50000"/>
              </a:schemeClr>
            </a:solidFill>
            <a:prstDash val="dash"/>
          </a:ln>
        </p:spPr>
        <p:style>
          <a:lnRef idx="1">
            <a:schemeClr val="accent4"/>
          </a:lnRef>
          <a:fillRef idx="0">
            <a:schemeClr val="accent4"/>
          </a:fillRef>
          <a:effectRef idx="0">
            <a:schemeClr val="accent4"/>
          </a:effectRef>
          <a:fontRef idx="minor">
            <a:schemeClr val="tx1"/>
          </a:fontRef>
        </p:style>
      </p:cxnSp>
      <p:sp>
        <p:nvSpPr>
          <p:cNvPr id="15" name="TextBox 14"/>
          <p:cNvSpPr txBox="1"/>
          <p:nvPr/>
        </p:nvSpPr>
        <p:spPr>
          <a:xfrm>
            <a:off x="1854403" y="1588554"/>
            <a:ext cx="237244" cy="123111"/>
          </a:xfrm>
          <a:prstGeom prst="rect">
            <a:avLst/>
          </a:prstGeom>
          <a:noFill/>
        </p:spPr>
        <p:txBody>
          <a:bodyPr wrap="none" lIns="0" tIns="0" rIns="0" bIns="0" rtlCol="0">
            <a:spAutoFit/>
          </a:bodyPr>
          <a:lstStyle/>
          <a:p>
            <a:r>
              <a:rPr lang="en-US" sz="800" b="1" dirty="0">
                <a:solidFill>
                  <a:schemeClr val="bg2">
                    <a:lumMod val="50000"/>
                    <a:alpha val="99000"/>
                  </a:schemeClr>
                </a:solidFill>
              </a:rPr>
              <a:t>2010</a:t>
            </a:r>
          </a:p>
        </p:txBody>
      </p:sp>
      <p:sp>
        <p:nvSpPr>
          <p:cNvPr id="16" name="TextBox 15"/>
          <p:cNvSpPr txBox="1"/>
          <p:nvPr/>
        </p:nvSpPr>
        <p:spPr>
          <a:xfrm>
            <a:off x="3799471" y="1588554"/>
            <a:ext cx="352661" cy="184666"/>
          </a:xfrm>
          <a:prstGeom prst="rect">
            <a:avLst/>
          </a:prstGeom>
          <a:noFill/>
        </p:spPr>
        <p:txBody>
          <a:bodyPr wrap="none" lIns="0" tIns="0" rIns="0" bIns="0" rtlCol="0">
            <a:spAutoFit/>
          </a:bodyPr>
          <a:lstStyle>
            <a:defPPr>
              <a:defRPr lang="en-US"/>
            </a:defPPr>
            <a:lvl1pPr>
              <a:defRPr sz="1200" b="1">
                <a:solidFill>
                  <a:schemeClr val="bg2">
                    <a:lumMod val="50000"/>
                    <a:alpha val="99000"/>
                  </a:schemeClr>
                </a:solidFill>
              </a:defRPr>
            </a:lvl1pPr>
          </a:lstStyle>
          <a:p>
            <a:r>
              <a:rPr lang="en-US" dirty="0"/>
              <a:t>2011</a:t>
            </a:r>
          </a:p>
        </p:txBody>
      </p:sp>
      <p:sp>
        <p:nvSpPr>
          <p:cNvPr id="17" name="TextBox 16"/>
          <p:cNvSpPr txBox="1"/>
          <p:nvPr/>
        </p:nvSpPr>
        <p:spPr>
          <a:xfrm>
            <a:off x="5879380" y="1588554"/>
            <a:ext cx="352661" cy="184666"/>
          </a:xfrm>
          <a:prstGeom prst="rect">
            <a:avLst/>
          </a:prstGeom>
          <a:noFill/>
        </p:spPr>
        <p:txBody>
          <a:bodyPr wrap="none" lIns="0" tIns="0" rIns="0" bIns="0" rtlCol="0">
            <a:spAutoFit/>
          </a:bodyPr>
          <a:lstStyle>
            <a:defPPr>
              <a:defRPr lang="en-US"/>
            </a:defPPr>
            <a:lvl1pPr>
              <a:defRPr sz="1200" b="1">
                <a:solidFill>
                  <a:schemeClr val="bg2">
                    <a:lumMod val="50000"/>
                    <a:alpha val="99000"/>
                  </a:schemeClr>
                </a:solidFill>
              </a:defRPr>
            </a:lvl1pPr>
          </a:lstStyle>
          <a:p>
            <a:r>
              <a:rPr lang="en-US" dirty="0"/>
              <a:t>2012</a:t>
            </a:r>
          </a:p>
        </p:txBody>
      </p:sp>
      <p:sp>
        <p:nvSpPr>
          <p:cNvPr id="18" name="TextBox 17"/>
          <p:cNvSpPr txBox="1"/>
          <p:nvPr/>
        </p:nvSpPr>
        <p:spPr>
          <a:xfrm>
            <a:off x="7699115" y="1588554"/>
            <a:ext cx="352661" cy="184666"/>
          </a:xfrm>
          <a:prstGeom prst="rect">
            <a:avLst/>
          </a:prstGeom>
          <a:noFill/>
        </p:spPr>
        <p:txBody>
          <a:bodyPr wrap="none" lIns="0" tIns="0" rIns="0" bIns="0" rtlCol="0">
            <a:spAutoFit/>
          </a:bodyPr>
          <a:lstStyle>
            <a:defPPr>
              <a:defRPr lang="en-US"/>
            </a:defPPr>
            <a:lvl1pPr>
              <a:defRPr sz="1200" b="1">
                <a:solidFill>
                  <a:schemeClr val="bg2">
                    <a:lumMod val="50000"/>
                    <a:alpha val="99000"/>
                  </a:schemeClr>
                </a:solidFill>
              </a:defRPr>
            </a:lvl1pPr>
          </a:lstStyle>
          <a:p>
            <a:r>
              <a:rPr lang="en-US" dirty="0"/>
              <a:t>2013</a:t>
            </a:r>
          </a:p>
        </p:txBody>
      </p:sp>
      <p:sp>
        <p:nvSpPr>
          <p:cNvPr id="19" name="TextBox 18"/>
          <p:cNvSpPr txBox="1"/>
          <p:nvPr/>
        </p:nvSpPr>
        <p:spPr>
          <a:xfrm>
            <a:off x="214024" y="1588554"/>
            <a:ext cx="237244" cy="123111"/>
          </a:xfrm>
          <a:prstGeom prst="rect">
            <a:avLst/>
          </a:prstGeom>
          <a:noFill/>
        </p:spPr>
        <p:txBody>
          <a:bodyPr wrap="none" lIns="0" tIns="0" rIns="0" bIns="0" rtlCol="0">
            <a:spAutoFit/>
          </a:bodyPr>
          <a:lstStyle/>
          <a:p>
            <a:r>
              <a:rPr lang="en-US" sz="800" b="1" dirty="0">
                <a:solidFill>
                  <a:schemeClr val="bg2">
                    <a:lumMod val="50000"/>
                    <a:alpha val="99000"/>
                  </a:schemeClr>
                </a:solidFill>
              </a:rPr>
              <a:t>2009</a:t>
            </a:r>
          </a:p>
        </p:txBody>
      </p:sp>
      <p:cxnSp>
        <p:nvCxnSpPr>
          <p:cNvPr id="22" name="Straight Connector 21"/>
          <p:cNvCxnSpPr/>
          <p:nvPr/>
        </p:nvCxnSpPr>
        <p:spPr>
          <a:xfrm>
            <a:off x="2717291" y="1699178"/>
            <a:ext cx="0" cy="100554"/>
          </a:xfrm>
          <a:prstGeom prst="line">
            <a:avLst/>
          </a:prstGeom>
          <a:ln>
            <a:solidFill>
              <a:schemeClr val="tx1">
                <a:lumMod val="50000"/>
                <a:lumOff val="50000"/>
              </a:schemeClr>
            </a:solidFill>
            <a:prstDash val="dash"/>
          </a:ln>
        </p:spPr>
        <p:style>
          <a:lnRef idx="1">
            <a:schemeClr val="accent4"/>
          </a:lnRef>
          <a:fillRef idx="0">
            <a:schemeClr val="accent4"/>
          </a:fillRef>
          <a:effectRef idx="0">
            <a:schemeClr val="accent4"/>
          </a:effectRef>
          <a:fontRef idx="minor">
            <a:schemeClr val="tx1"/>
          </a:fontRef>
        </p:style>
      </p:cxnSp>
      <p:cxnSp>
        <p:nvCxnSpPr>
          <p:cNvPr id="23" name="Straight Connector 22"/>
          <p:cNvCxnSpPr/>
          <p:nvPr/>
        </p:nvCxnSpPr>
        <p:spPr>
          <a:xfrm>
            <a:off x="3198076" y="1699178"/>
            <a:ext cx="0" cy="100554"/>
          </a:xfrm>
          <a:prstGeom prst="line">
            <a:avLst/>
          </a:prstGeom>
          <a:ln>
            <a:solidFill>
              <a:schemeClr val="tx1">
                <a:lumMod val="50000"/>
                <a:lumOff val="50000"/>
              </a:schemeClr>
            </a:solidFill>
            <a:prstDash val="dash"/>
          </a:ln>
        </p:spPr>
        <p:style>
          <a:lnRef idx="1">
            <a:schemeClr val="accent4"/>
          </a:lnRef>
          <a:fillRef idx="0">
            <a:schemeClr val="accent4"/>
          </a:fillRef>
          <a:effectRef idx="0">
            <a:schemeClr val="accent4"/>
          </a:effectRef>
          <a:fontRef idx="minor">
            <a:schemeClr val="tx1"/>
          </a:fontRef>
        </p:style>
      </p:cxnSp>
      <p:cxnSp>
        <p:nvCxnSpPr>
          <p:cNvPr id="24" name="Straight Connector 23"/>
          <p:cNvCxnSpPr/>
          <p:nvPr/>
        </p:nvCxnSpPr>
        <p:spPr>
          <a:xfrm>
            <a:off x="2273374" y="1691241"/>
            <a:ext cx="0" cy="100554"/>
          </a:xfrm>
          <a:prstGeom prst="line">
            <a:avLst/>
          </a:prstGeom>
          <a:ln>
            <a:solidFill>
              <a:schemeClr val="tx1">
                <a:lumMod val="50000"/>
                <a:lumOff val="50000"/>
              </a:schemeClr>
            </a:solidFill>
            <a:prstDash val="dash"/>
          </a:ln>
        </p:spPr>
        <p:style>
          <a:lnRef idx="1">
            <a:schemeClr val="accent4"/>
          </a:lnRef>
          <a:fillRef idx="0">
            <a:schemeClr val="accent4"/>
          </a:fillRef>
          <a:effectRef idx="0">
            <a:schemeClr val="accent4"/>
          </a:effectRef>
          <a:fontRef idx="minor">
            <a:schemeClr val="tx1"/>
          </a:fontRef>
        </p:style>
      </p:cxnSp>
      <p:cxnSp>
        <p:nvCxnSpPr>
          <p:cNvPr id="25" name="Straight Connector 24"/>
          <p:cNvCxnSpPr/>
          <p:nvPr/>
        </p:nvCxnSpPr>
        <p:spPr>
          <a:xfrm>
            <a:off x="8632386" y="1670530"/>
            <a:ext cx="0" cy="180324"/>
          </a:xfrm>
          <a:prstGeom prst="line">
            <a:avLst/>
          </a:prstGeom>
          <a:ln>
            <a:solidFill>
              <a:schemeClr val="tx1">
                <a:lumMod val="50000"/>
                <a:lumOff val="50000"/>
              </a:schemeClr>
            </a:solidFill>
            <a:prstDash val="dash"/>
          </a:ln>
        </p:spPr>
        <p:style>
          <a:lnRef idx="1">
            <a:schemeClr val="accent4"/>
          </a:lnRef>
          <a:fillRef idx="0">
            <a:schemeClr val="accent4"/>
          </a:fillRef>
          <a:effectRef idx="0">
            <a:schemeClr val="accent4"/>
          </a:effectRef>
          <a:fontRef idx="minor">
            <a:schemeClr val="tx1"/>
          </a:fontRef>
        </p:style>
      </p:cxnSp>
      <p:cxnSp>
        <p:nvCxnSpPr>
          <p:cNvPr id="26" name="Straight Connector 25"/>
          <p:cNvCxnSpPr/>
          <p:nvPr/>
        </p:nvCxnSpPr>
        <p:spPr>
          <a:xfrm>
            <a:off x="4812790" y="1686669"/>
            <a:ext cx="0" cy="118841"/>
          </a:xfrm>
          <a:prstGeom prst="line">
            <a:avLst/>
          </a:prstGeom>
          <a:ln>
            <a:solidFill>
              <a:schemeClr val="tx1">
                <a:lumMod val="50000"/>
                <a:lumOff val="50000"/>
              </a:schemeClr>
            </a:solidFill>
            <a:prstDash val="dash"/>
          </a:ln>
        </p:spPr>
        <p:style>
          <a:lnRef idx="1">
            <a:schemeClr val="accent4"/>
          </a:lnRef>
          <a:fillRef idx="0">
            <a:schemeClr val="accent4"/>
          </a:fillRef>
          <a:effectRef idx="0">
            <a:schemeClr val="accent4"/>
          </a:effectRef>
          <a:fontRef idx="minor">
            <a:schemeClr val="tx1"/>
          </a:fontRef>
        </p:style>
      </p:cxnSp>
      <p:cxnSp>
        <p:nvCxnSpPr>
          <p:cNvPr id="27" name="Straight Connector 26"/>
          <p:cNvCxnSpPr/>
          <p:nvPr/>
        </p:nvCxnSpPr>
        <p:spPr>
          <a:xfrm>
            <a:off x="5293576" y="1691241"/>
            <a:ext cx="0" cy="118841"/>
          </a:xfrm>
          <a:prstGeom prst="line">
            <a:avLst/>
          </a:prstGeom>
          <a:ln>
            <a:solidFill>
              <a:schemeClr val="tx1">
                <a:lumMod val="50000"/>
                <a:lumOff val="50000"/>
              </a:schemeClr>
            </a:solidFill>
            <a:prstDash val="dash"/>
          </a:ln>
        </p:spPr>
        <p:style>
          <a:lnRef idx="1">
            <a:schemeClr val="accent4"/>
          </a:lnRef>
          <a:fillRef idx="0">
            <a:schemeClr val="accent4"/>
          </a:fillRef>
          <a:effectRef idx="0">
            <a:schemeClr val="accent4"/>
          </a:effectRef>
          <a:fontRef idx="minor">
            <a:schemeClr val="tx1"/>
          </a:fontRef>
        </p:style>
      </p:cxnSp>
      <p:cxnSp>
        <p:nvCxnSpPr>
          <p:cNvPr id="28" name="Straight Connector 27"/>
          <p:cNvCxnSpPr/>
          <p:nvPr/>
        </p:nvCxnSpPr>
        <p:spPr>
          <a:xfrm>
            <a:off x="4368874" y="1690606"/>
            <a:ext cx="0" cy="118841"/>
          </a:xfrm>
          <a:prstGeom prst="line">
            <a:avLst/>
          </a:prstGeom>
          <a:ln>
            <a:solidFill>
              <a:schemeClr val="tx1">
                <a:lumMod val="50000"/>
                <a:lumOff val="50000"/>
              </a:schemeClr>
            </a:solidFill>
            <a:prstDash val="dash"/>
          </a:ln>
        </p:spPr>
        <p:style>
          <a:lnRef idx="1">
            <a:schemeClr val="accent4"/>
          </a:lnRef>
          <a:fillRef idx="0">
            <a:schemeClr val="accent4"/>
          </a:fillRef>
          <a:effectRef idx="0">
            <a:schemeClr val="accent4"/>
          </a:effectRef>
          <a:fontRef idx="minor">
            <a:schemeClr val="tx1"/>
          </a:fontRef>
        </p:style>
      </p:cxnSp>
      <p:cxnSp>
        <p:nvCxnSpPr>
          <p:cNvPr id="29" name="Straight Connector 28"/>
          <p:cNvCxnSpPr/>
          <p:nvPr/>
        </p:nvCxnSpPr>
        <p:spPr>
          <a:xfrm>
            <a:off x="6780427" y="1686669"/>
            <a:ext cx="0" cy="123413"/>
          </a:xfrm>
          <a:prstGeom prst="line">
            <a:avLst/>
          </a:prstGeom>
          <a:ln>
            <a:solidFill>
              <a:schemeClr val="tx1">
                <a:lumMod val="50000"/>
                <a:lumOff val="50000"/>
              </a:schemeClr>
            </a:solidFill>
            <a:prstDash val="dash"/>
          </a:ln>
        </p:spPr>
        <p:style>
          <a:lnRef idx="1">
            <a:schemeClr val="accent4"/>
          </a:lnRef>
          <a:fillRef idx="0">
            <a:schemeClr val="accent4"/>
          </a:fillRef>
          <a:effectRef idx="0">
            <a:schemeClr val="accent4"/>
          </a:effectRef>
          <a:fontRef idx="minor">
            <a:schemeClr val="tx1"/>
          </a:fontRef>
        </p:style>
      </p:cxnSp>
      <p:cxnSp>
        <p:nvCxnSpPr>
          <p:cNvPr id="30" name="Straight Connector 29"/>
          <p:cNvCxnSpPr/>
          <p:nvPr/>
        </p:nvCxnSpPr>
        <p:spPr>
          <a:xfrm>
            <a:off x="7270356" y="1686669"/>
            <a:ext cx="0" cy="123413"/>
          </a:xfrm>
          <a:prstGeom prst="line">
            <a:avLst/>
          </a:prstGeom>
          <a:ln>
            <a:solidFill>
              <a:schemeClr val="tx1">
                <a:lumMod val="50000"/>
                <a:lumOff val="50000"/>
              </a:schemeClr>
            </a:solidFill>
            <a:prstDash val="dash"/>
          </a:ln>
        </p:spPr>
        <p:style>
          <a:lnRef idx="1">
            <a:schemeClr val="accent4"/>
          </a:lnRef>
          <a:fillRef idx="0">
            <a:schemeClr val="accent4"/>
          </a:fillRef>
          <a:effectRef idx="0">
            <a:schemeClr val="accent4"/>
          </a:effectRef>
          <a:fontRef idx="minor">
            <a:schemeClr val="tx1"/>
          </a:fontRef>
        </p:style>
      </p:cxnSp>
      <p:cxnSp>
        <p:nvCxnSpPr>
          <p:cNvPr id="31" name="Straight Connector 30"/>
          <p:cNvCxnSpPr/>
          <p:nvPr/>
        </p:nvCxnSpPr>
        <p:spPr>
          <a:xfrm>
            <a:off x="6336511" y="1686669"/>
            <a:ext cx="0" cy="123413"/>
          </a:xfrm>
          <a:prstGeom prst="line">
            <a:avLst/>
          </a:prstGeom>
          <a:ln>
            <a:solidFill>
              <a:schemeClr val="tx1">
                <a:lumMod val="50000"/>
                <a:lumOff val="50000"/>
              </a:schemeClr>
            </a:solidFill>
            <a:prstDash val="dash"/>
          </a:ln>
        </p:spPr>
        <p:style>
          <a:lnRef idx="1">
            <a:schemeClr val="accent4"/>
          </a:lnRef>
          <a:fillRef idx="0">
            <a:schemeClr val="accent4"/>
          </a:fillRef>
          <a:effectRef idx="0">
            <a:schemeClr val="accent4"/>
          </a:effectRef>
          <a:fontRef idx="minor">
            <a:schemeClr val="tx1"/>
          </a:fontRef>
        </p:style>
      </p:cxnSp>
      <p:cxnSp>
        <p:nvCxnSpPr>
          <p:cNvPr id="32" name="Straight Connector 31"/>
          <p:cNvCxnSpPr/>
          <p:nvPr/>
        </p:nvCxnSpPr>
        <p:spPr>
          <a:xfrm>
            <a:off x="888967" y="1699306"/>
            <a:ext cx="0" cy="100554"/>
          </a:xfrm>
          <a:prstGeom prst="line">
            <a:avLst/>
          </a:prstGeom>
          <a:ln>
            <a:solidFill>
              <a:schemeClr val="tx1">
                <a:lumMod val="50000"/>
                <a:lumOff val="50000"/>
              </a:schemeClr>
            </a:solidFill>
            <a:prstDash val="dash"/>
          </a:ln>
        </p:spPr>
        <p:style>
          <a:lnRef idx="1">
            <a:schemeClr val="accent4"/>
          </a:lnRef>
          <a:fillRef idx="0">
            <a:schemeClr val="accent4"/>
          </a:fillRef>
          <a:effectRef idx="0">
            <a:schemeClr val="accent4"/>
          </a:effectRef>
          <a:fontRef idx="minor">
            <a:schemeClr val="tx1"/>
          </a:fontRef>
        </p:style>
      </p:cxnSp>
      <p:cxnSp>
        <p:nvCxnSpPr>
          <p:cNvPr id="33" name="Straight Connector 32"/>
          <p:cNvCxnSpPr/>
          <p:nvPr/>
        </p:nvCxnSpPr>
        <p:spPr>
          <a:xfrm>
            <a:off x="1369753" y="1699306"/>
            <a:ext cx="0" cy="100554"/>
          </a:xfrm>
          <a:prstGeom prst="line">
            <a:avLst/>
          </a:prstGeom>
          <a:ln>
            <a:solidFill>
              <a:schemeClr val="tx1">
                <a:lumMod val="50000"/>
                <a:lumOff val="50000"/>
              </a:schemeClr>
            </a:solidFill>
            <a:prstDash val="dash"/>
          </a:ln>
        </p:spPr>
        <p:style>
          <a:lnRef idx="1">
            <a:schemeClr val="accent4"/>
          </a:lnRef>
          <a:fillRef idx="0">
            <a:schemeClr val="accent4"/>
          </a:fillRef>
          <a:effectRef idx="0">
            <a:schemeClr val="accent4"/>
          </a:effectRef>
          <a:fontRef idx="minor">
            <a:schemeClr val="tx1"/>
          </a:fontRef>
        </p:style>
      </p:cxnSp>
      <p:cxnSp>
        <p:nvCxnSpPr>
          <p:cNvPr id="34" name="Straight Connector 33"/>
          <p:cNvCxnSpPr/>
          <p:nvPr/>
        </p:nvCxnSpPr>
        <p:spPr>
          <a:xfrm>
            <a:off x="445051" y="1699306"/>
            <a:ext cx="0" cy="100554"/>
          </a:xfrm>
          <a:prstGeom prst="line">
            <a:avLst/>
          </a:prstGeom>
          <a:ln>
            <a:solidFill>
              <a:schemeClr val="tx1">
                <a:lumMod val="50000"/>
                <a:lumOff val="50000"/>
              </a:schemeClr>
            </a:solidFill>
            <a:prstDash val="dash"/>
          </a:ln>
        </p:spPr>
        <p:style>
          <a:lnRef idx="1">
            <a:schemeClr val="accent4"/>
          </a:lnRef>
          <a:fillRef idx="0">
            <a:schemeClr val="accent4"/>
          </a:fillRef>
          <a:effectRef idx="0">
            <a:schemeClr val="accent4"/>
          </a:effectRef>
          <a:fontRef idx="minor">
            <a:schemeClr val="tx1"/>
          </a:fontRef>
        </p:style>
      </p:cxnSp>
      <p:cxnSp>
        <p:nvCxnSpPr>
          <p:cNvPr id="35" name="Straight Connector 34"/>
          <p:cNvCxnSpPr/>
          <p:nvPr/>
        </p:nvCxnSpPr>
        <p:spPr>
          <a:xfrm>
            <a:off x="8151371" y="1694155"/>
            <a:ext cx="0" cy="123413"/>
          </a:xfrm>
          <a:prstGeom prst="line">
            <a:avLst/>
          </a:prstGeom>
          <a:ln>
            <a:solidFill>
              <a:schemeClr val="tx1">
                <a:lumMod val="50000"/>
                <a:lumOff val="50000"/>
              </a:schemeClr>
            </a:solidFill>
            <a:prstDash val="dash"/>
          </a:ln>
        </p:spPr>
        <p:style>
          <a:lnRef idx="1">
            <a:schemeClr val="accent4"/>
          </a:lnRef>
          <a:fillRef idx="0">
            <a:schemeClr val="accent4"/>
          </a:fillRef>
          <a:effectRef idx="0">
            <a:schemeClr val="accent4"/>
          </a:effectRef>
          <a:fontRef idx="minor">
            <a:schemeClr val="tx1"/>
          </a:fontRef>
        </p:style>
      </p:cxnSp>
      <p:sp>
        <p:nvSpPr>
          <p:cNvPr id="47" name="TextBox 46"/>
          <p:cNvSpPr txBox="1"/>
          <p:nvPr/>
        </p:nvSpPr>
        <p:spPr>
          <a:xfrm>
            <a:off x="5116871" y="249423"/>
            <a:ext cx="2379904" cy="276999"/>
          </a:xfrm>
          <a:prstGeom prst="rect">
            <a:avLst/>
          </a:prstGeom>
          <a:noFill/>
        </p:spPr>
        <p:txBody>
          <a:bodyPr wrap="square" lIns="0" tIns="0" rIns="0" bIns="0" rtlCol="0">
            <a:spAutoFit/>
          </a:bodyPr>
          <a:lstStyle/>
          <a:p>
            <a:pPr algn="ctr"/>
            <a:r>
              <a:rPr lang="en-US" dirty="0" smtClean="0">
                <a:gradFill>
                  <a:gsLst>
                    <a:gs pos="0">
                      <a:schemeClr val="tx1"/>
                    </a:gs>
                    <a:gs pos="86000">
                      <a:schemeClr val="tx1"/>
                    </a:gs>
                  </a:gsLst>
                  <a:lin ang="5400000" scaled="0"/>
                </a:gradFill>
                <a:latin typeface="+mj-lt"/>
              </a:rPr>
              <a:t>Timeframe covered</a:t>
            </a:r>
            <a:endParaRPr lang="en-US" dirty="0" smtClean="0">
              <a:solidFill>
                <a:schemeClr val="accent1"/>
              </a:solidFill>
            </a:endParaRPr>
          </a:p>
        </p:txBody>
      </p:sp>
      <p:sp>
        <p:nvSpPr>
          <p:cNvPr id="50" name="Rectangle 49"/>
          <p:cNvSpPr/>
          <p:nvPr/>
        </p:nvSpPr>
        <p:spPr bwMode="auto">
          <a:xfrm>
            <a:off x="0" y="1978463"/>
            <a:ext cx="9144000" cy="47626"/>
          </a:xfrm>
          <a:prstGeom prst="rect">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57148" tIns="28574" rIns="57148" bIns="28574" numCol="1" rtlCol="0" anchor="ctr" anchorCtr="0" compatLnSpc="1">
            <a:prstTxWarp prst="textNoShape">
              <a:avLst/>
            </a:prstTxWarp>
          </a:bodyPr>
          <a:lstStyle/>
          <a:p>
            <a:pPr algn="ctr" defTabSz="571312"/>
            <a:endParaRPr lang="en-US" sz="1400" dirty="0">
              <a:gradFill>
                <a:gsLst>
                  <a:gs pos="0">
                    <a:srgbClr val="FFFFFF"/>
                  </a:gs>
                  <a:gs pos="100000">
                    <a:srgbClr val="FFFFFF"/>
                  </a:gs>
                </a:gsLst>
                <a:lin ang="5400000" scaled="0"/>
              </a:gradFill>
            </a:endParaRPr>
          </a:p>
        </p:txBody>
      </p:sp>
      <p:sp>
        <p:nvSpPr>
          <p:cNvPr id="54" name="Freeform 6"/>
          <p:cNvSpPr>
            <a:spLocks/>
          </p:cNvSpPr>
          <p:nvPr/>
        </p:nvSpPr>
        <p:spPr bwMode="auto">
          <a:xfrm>
            <a:off x="363564" y="2067583"/>
            <a:ext cx="2563248" cy="2927832"/>
          </a:xfrm>
          <a:prstGeom prst="rect">
            <a:avLst/>
          </a:prstGeom>
          <a:solidFill>
            <a:schemeClr val="accent2"/>
          </a:solidFill>
          <a:ln w="12700" cap="rnd">
            <a:noFill/>
            <a:prstDash val="solid"/>
            <a:headEnd type="oval"/>
          </a:ln>
          <a:effectLst/>
        </p:spPr>
        <p:style>
          <a:lnRef idx="1">
            <a:schemeClr val="accent1"/>
          </a:lnRef>
          <a:fillRef idx="0">
            <a:schemeClr val="accent1"/>
          </a:fillRef>
          <a:effectRef idx="0">
            <a:schemeClr val="accent1"/>
          </a:effectRef>
          <a:fontRef idx="minor">
            <a:schemeClr val="tx1"/>
          </a:fontRef>
        </p:style>
        <p:txBody>
          <a:bodyPr lIns="57150" tIns="28575" rIns="57150" bIns="28575" rtlCol="0" anchor="t"/>
          <a:lstStyle/>
          <a:p>
            <a:pPr algn="ctr"/>
            <a:r>
              <a:rPr lang="en-US" sz="2000" b="1" kern="0" dirty="0">
                <a:solidFill>
                  <a:sysClr val="window" lastClr="FFFFFF"/>
                </a:solidFill>
              </a:rPr>
              <a:t>Easy</a:t>
            </a:r>
            <a:endParaRPr lang="en-US" sz="1100" b="1" kern="0" dirty="0">
              <a:solidFill>
                <a:sysClr val="window" lastClr="FFFFFF"/>
              </a:solidFill>
            </a:endParaRPr>
          </a:p>
          <a:p>
            <a:endParaRPr lang="en-US" sz="1500" kern="0" dirty="0">
              <a:solidFill>
                <a:sysClr val="window" lastClr="FFFFFF"/>
              </a:solidFill>
            </a:endParaRPr>
          </a:p>
          <a:p>
            <a:pPr marL="214313" indent="-214313">
              <a:spcBef>
                <a:spcPts val="375"/>
              </a:spcBef>
              <a:buFont typeface="Arial" pitchFamily="34" charset="0"/>
              <a:buChar char="•"/>
            </a:pPr>
            <a:r>
              <a:rPr lang="en-US" sz="1300" kern="0" dirty="0">
                <a:solidFill>
                  <a:sysClr val="window" lastClr="FFFFFF"/>
                </a:solidFill>
              </a:rPr>
              <a:t>Account Management: Sign-up, trials/offers, billing info</a:t>
            </a:r>
          </a:p>
          <a:p>
            <a:pPr marL="214313" indent="-214313">
              <a:spcBef>
                <a:spcPts val="375"/>
              </a:spcBef>
              <a:buFont typeface="Arial" pitchFamily="34" charset="0"/>
              <a:buChar char="•"/>
            </a:pPr>
            <a:r>
              <a:rPr lang="en-US" sz="1300" kern="0" dirty="0">
                <a:solidFill>
                  <a:sysClr val="window" lastClr="FFFFFF"/>
                </a:solidFill>
              </a:rPr>
              <a:t>Monitoring: Application health, notifications</a:t>
            </a:r>
          </a:p>
          <a:p>
            <a:pPr marL="214313" indent="-214313">
              <a:spcBef>
                <a:spcPts val="375"/>
              </a:spcBef>
              <a:buFont typeface="Arial" pitchFamily="34" charset="0"/>
              <a:buChar char="•"/>
            </a:pPr>
            <a:r>
              <a:rPr lang="en-US" sz="1300" kern="0" dirty="0">
                <a:solidFill>
                  <a:sysClr val="window" lastClr="FFFFFF"/>
                </a:solidFill>
              </a:rPr>
              <a:t>Development &amp; Deployments: Tools, APIs, services, SDKs</a:t>
            </a:r>
          </a:p>
        </p:txBody>
      </p:sp>
      <p:cxnSp>
        <p:nvCxnSpPr>
          <p:cNvPr id="38" name="Straight Connector 37"/>
          <p:cNvCxnSpPr/>
          <p:nvPr/>
        </p:nvCxnSpPr>
        <p:spPr>
          <a:xfrm>
            <a:off x="4313189" y="2641876"/>
            <a:ext cx="143793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937860" y="2419254"/>
            <a:ext cx="143793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bwMode="auto">
          <a:xfrm>
            <a:off x="5815076" y="948111"/>
            <a:ext cx="1455280" cy="1054164"/>
          </a:xfrm>
          <a:prstGeom prst="rect">
            <a:avLst/>
          </a:prstGeom>
          <a:solidFill>
            <a:schemeClr val="accent4">
              <a:alpha val="32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57148" tIns="28574" rIns="57148" bIns="28574" numCol="1" rtlCol="0" anchor="ctr" anchorCtr="0" compatLnSpc="1">
            <a:prstTxWarp prst="textNoShape">
              <a:avLst/>
            </a:prstTxWarp>
          </a:bodyPr>
          <a:lstStyle/>
          <a:p>
            <a:pPr algn="ctr" defTabSz="571312"/>
            <a:endParaRPr lang="en-US" sz="1100" dirty="0">
              <a:gradFill>
                <a:gsLst>
                  <a:gs pos="0">
                    <a:srgbClr val="FFFFFF"/>
                  </a:gs>
                  <a:gs pos="100000">
                    <a:srgbClr val="FFFFFF"/>
                  </a:gs>
                </a:gsLst>
                <a:lin ang="5400000" scaled="0"/>
              </a:gradFill>
            </a:endParaRPr>
          </a:p>
        </p:txBody>
      </p:sp>
      <p:sp>
        <p:nvSpPr>
          <p:cNvPr id="63" name="Rectangle 62"/>
          <p:cNvSpPr/>
          <p:nvPr/>
        </p:nvSpPr>
        <p:spPr bwMode="auto">
          <a:xfrm>
            <a:off x="5293576" y="948111"/>
            <a:ext cx="521501" cy="1030352"/>
          </a:xfrm>
          <a:prstGeom prst="rect">
            <a:avLst/>
          </a:prstGeom>
          <a:solidFill>
            <a:schemeClr val="accent6">
              <a:alpha val="56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57148" tIns="28574" rIns="57148" bIns="28574" numCol="1" rtlCol="0" anchor="ctr" anchorCtr="0" compatLnSpc="1">
            <a:prstTxWarp prst="textNoShape">
              <a:avLst/>
            </a:prstTxWarp>
          </a:bodyPr>
          <a:lstStyle/>
          <a:p>
            <a:pPr algn="ctr" defTabSz="571312"/>
            <a:endParaRPr lang="en-US" sz="1100" dirty="0">
              <a:gradFill>
                <a:gsLst>
                  <a:gs pos="0">
                    <a:srgbClr val="FFFFFF"/>
                  </a:gs>
                  <a:gs pos="100000">
                    <a:srgbClr val="FFFFFF"/>
                  </a:gs>
                </a:gsLst>
                <a:lin ang="5400000" scaled="0"/>
              </a:gradFill>
            </a:endParaRPr>
          </a:p>
        </p:txBody>
      </p:sp>
      <p:sp>
        <p:nvSpPr>
          <p:cNvPr id="49" name="Left Brace 48"/>
          <p:cNvSpPr/>
          <p:nvPr/>
        </p:nvSpPr>
        <p:spPr>
          <a:xfrm rot="16200000" flipH="1">
            <a:off x="5871875" y="-40279"/>
            <a:ext cx="820186" cy="1976780"/>
          </a:xfrm>
          <a:prstGeom prst="leftBrace">
            <a:avLst>
              <a:gd name="adj1" fmla="val 63575"/>
              <a:gd name="adj2" fmla="val 50393"/>
            </a:avLst>
          </a:prstGeom>
          <a:ln w="57150">
            <a:solidFill>
              <a:srgbClr val="FFC000"/>
            </a:solidFill>
            <a:prstDash val="dash"/>
          </a:ln>
        </p:spPr>
        <p:style>
          <a:lnRef idx="1">
            <a:schemeClr val="accent1"/>
          </a:lnRef>
          <a:fillRef idx="0">
            <a:schemeClr val="accent1"/>
          </a:fillRef>
          <a:effectRef idx="0">
            <a:schemeClr val="accent1"/>
          </a:effectRef>
          <a:fontRef idx="minor">
            <a:schemeClr val="tx1"/>
          </a:fontRef>
        </p:style>
        <p:txBody>
          <a:bodyPr lIns="57150" tIns="28575" rIns="57150" bIns="28575" rtlCol="0" anchor="ctr"/>
          <a:lstStyle/>
          <a:p>
            <a:pPr algn="ctr"/>
            <a:endParaRPr lang="en-US" dirty="0"/>
          </a:p>
        </p:txBody>
      </p:sp>
      <p:pic>
        <p:nvPicPr>
          <p:cNvPr id="69" name="Picture 6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3603" y="1230375"/>
            <a:ext cx="1285875" cy="148828"/>
          </a:xfrm>
          <a:prstGeom prst="rect">
            <a:avLst/>
          </a:prstGeom>
        </p:spPr>
      </p:pic>
      <p:sp>
        <p:nvSpPr>
          <p:cNvPr id="6" name="Slide Number Placeholder 5"/>
          <p:cNvSpPr>
            <a:spLocks noGrp="1"/>
          </p:cNvSpPr>
          <p:nvPr>
            <p:ph type="sldNum" sz="quarter" idx="4294967295"/>
          </p:nvPr>
        </p:nvSpPr>
        <p:spPr>
          <a:xfrm>
            <a:off x="8797210" y="4818084"/>
            <a:ext cx="299033" cy="273844"/>
          </a:xfrm>
          <a:prstGeom prst="rect">
            <a:avLst/>
          </a:prstGeom>
        </p:spPr>
        <p:txBody>
          <a:bodyPr lIns="57150" tIns="28575" rIns="57150" bIns="28575"/>
          <a:lstStyle/>
          <a:p>
            <a:fld id="{B60359E2-F1E6-40F3-81C3-5A646FA87138}" type="slidenum">
              <a:rPr lang="en-US" smtClean="0"/>
              <a:pPr/>
              <a:t>24</a:t>
            </a:fld>
            <a:endParaRPr lang="en-US" dirty="0"/>
          </a:p>
        </p:txBody>
      </p:sp>
      <p:sp>
        <p:nvSpPr>
          <p:cNvPr id="53" name="Freeform 6"/>
          <p:cNvSpPr>
            <a:spLocks/>
          </p:cNvSpPr>
          <p:nvPr/>
        </p:nvSpPr>
        <p:spPr bwMode="auto">
          <a:xfrm>
            <a:off x="3290376" y="2067583"/>
            <a:ext cx="2563248" cy="2927832"/>
          </a:xfrm>
          <a:prstGeom prst="rect">
            <a:avLst/>
          </a:prstGeom>
          <a:solidFill>
            <a:schemeClr val="accent2"/>
          </a:solidFill>
          <a:ln w="12700" cap="rnd">
            <a:noFill/>
            <a:prstDash val="solid"/>
            <a:headEnd type="oval"/>
          </a:ln>
          <a:effectLst/>
        </p:spPr>
        <p:style>
          <a:lnRef idx="1">
            <a:schemeClr val="accent1"/>
          </a:lnRef>
          <a:fillRef idx="0">
            <a:schemeClr val="accent1"/>
          </a:fillRef>
          <a:effectRef idx="0">
            <a:schemeClr val="accent1"/>
          </a:effectRef>
          <a:fontRef idx="minor">
            <a:schemeClr val="tx1"/>
          </a:fontRef>
        </p:style>
        <p:txBody>
          <a:bodyPr lIns="57150" tIns="28575" rIns="57150" bIns="28575" rtlCol="0" anchor="t"/>
          <a:lstStyle/>
          <a:p>
            <a:pPr algn="ctr"/>
            <a:r>
              <a:rPr lang="en-US" sz="2000" b="1" kern="0" dirty="0">
                <a:solidFill>
                  <a:sysClr val="window" lastClr="FFFFFF"/>
                </a:solidFill>
              </a:rPr>
              <a:t>Open &amp; Flexible</a:t>
            </a:r>
          </a:p>
          <a:p>
            <a:endParaRPr lang="en-US" sz="1500" kern="0" dirty="0">
              <a:solidFill>
                <a:sysClr val="window" lastClr="FFFFFF"/>
              </a:solidFill>
            </a:endParaRPr>
          </a:p>
          <a:p>
            <a:pPr marL="214313" indent="-214313">
              <a:spcBef>
                <a:spcPts val="375"/>
              </a:spcBef>
              <a:buFont typeface="Arial" pitchFamily="34" charset="0"/>
              <a:buChar char="•"/>
            </a:pPr>
            <a:r>
              <a:rPr lang="en-US" sz="1300" kern="0" dirty="0">
                <a:solidFill>
                  <a:sysClr val="window" lastClr="FFFFFF"/>
                </a:solidFill>
              </a:rPr>
              <a:t>Virtual Machines: Migrate private/public cloud, centrally manage, persistent (Windows &amp; Linux)</a:t>
            </a:r>
          </a:p>
          <a:p>
            <a:pPr marL="214313" indent="-214313">
              <a:spcBef>
                <a:spcPts val="375"/>
              </a:spcBef>
              <a:buFont typeface="Arial" pitchFamily="34" charset="0"/>
              <a:buChar char="•"/>
            </a:pPr>
            <a:r>
              <a:rPr lang="en-US" sz="1300" kern="0" dirty="0">
                <a:solidFill>
                  <a:sysClr val="window" lastClr="FFFFFF"/>
                </a:solidFill>
              </a:rPr>
              <a:t>Expanded Developer Language Support : .NET, Node.js, Java, PHP</a:t>
            </a:r>
          </a:p>
          <a:p>
            <a:pPr marL="214313" indent="-214313">
              <a:spcBef>
                <a:spcPts val="375"/>
              </a:spcBef>
              <a:buFont typeface="Arial" pitchFamily="34" charset="0"/>
              <a:buChar char="•"/>
            </a:pPr>
            <a:r>
              <a:rPr lang="en-US" sz="1300" kern="0" dirty="0">
                <a:solidFill>
                  <a:sysClr val="window" lastClr="FFFFFF"/>
                </a:solidFill>
              </a:rPr>
              <a:t>Expanded </a:t>
            </a:r>
            <a:r>
              <a:rPr lang="en-US" sz="1300" kern="0" dirty="0" smtClean="0">
                <a:solidFill>
                  <a:sysClr val="window" lastClr="FFFFFF"/>
                </a:solidFill>
              </a:rPr>
              <a:t>Client Support</a:t>
            </a:r>
            <a:r>
              <a:rPr lang="en-US" sz="1300" kern="0" dirty="0">
                <a:solidFill>
                  <a:sysClr val="window" lastClr="FFFFFF"/>
                </a:solidFill>
              </a:rPr>
              <a:t>: Windows, Mac &amp; Linux through </a:t>
            </a:r>
            <a:r>
              <a:rPr lang="en-US" sz="1300" kern="0" dirty="0" err="1">
                <a:solidFill>
                  <a:sysClr val="window" lastClr="FFFFFF"/>
                </a:solidFill>
              </a:rPr>
              <a:t>Git</a:t>
            </a:r>
            <a:r>
              <a:rPr lang="en-US" sz="1300" kern="0" dirty="0">
                <a:solidFill>
                  <a:sysClr val="window" lastClr="FFFFFF"/>
                </a:solidFill>
              </a:rPr>
              <a:t>, and Rest APIs</a:t>
            </a:r>
          </a:p>
        </p:txBody>
      </p:sp>
      <p:sp>
        <p:nvSpPr>
          <p:cNvPr id="56" name="Freeform 6"/>
          <p:cNvSpPr>
            <a:spLocks/>
          </p:cNvSpPr>
          <p:nvPr/>
        </p:nvSpPr>
        <p:spPr bwMode="auto">
          <a:xfrm>
            <a:off x="6217188" y="2067583"/>
            <a:ext cx="2563248" cy="2927832"/>
          </a:xfrm>
          <a:prstGeom prst="rect">
            <a:avLst/>
          </a:prstGeom>
          <a:solidFill>
            <a:schemeClr val="accent2"/>
          </a:solidFill>
          <a:ln w="12700" cap="rnd">
            <a:noFill/>
            <a:prstDash val="solid"/>
            <a:headEnd type="oval"/>
          </a:ln>
          <a:effectLst/>
        </p:spPr>
        <p:style>
          <a:lnRef idx="1">
            <a:schemeClr val="accent1"/>
          </a:lnRef>
          <a:fillRef idx="0">
            <a:schemeClr val="accent1"/>
          </a:fillRef>
          <a:effectRef idx="0">
            <a:schemeClr val="accent1"/>
          </a:effectRef>
          <a:fontRef idx="minor">
            <a:schemeClr val="tx1"/>
          </a:fontRef>
        </p:style>
        <p:txBody>
          <a:bodyPr lIns="57150" tIns="28575" rIns="57150" bIns="28575" rtlCol="0" anchor="t"/>
          <a:lstStyle/>
          <a:p>
            <a:pPr algn="ctr"/>
            <a:r>
              <a:rPr lang="en-US" sz="2000" b="1" kern="0" dirty="0">
                <a:solidFill>
                  <a:sysClr val="window" lastClr="FFFFFF"/>
                </a:solidFill>
              </a:rPr>
              <a:t>Enterprise Ready</a:t>
            </a:r>
          </a:p>
          <a:p>
            <a:endParaRPr lang="en-US" sz="1500" kern="0" dirty="0">
              <a:solidFill>
                <a:sysClr val="window" lastClr="FFFFFF"/>
              </a:solidFill>
            </a:endParaRPr>
          </a:p>
          <a:p>
            <a:pPr marL="214313" indent="-214313">
              <a:spcBef>
                <a:spcPts val="375"/>
              </a:spcBef>
              <a:buFont typeface="Arial" pitchFamily="34" charset="0"/>
              <a:buChar char="•"/>
            </a:pPr>
            <a:r>
              <a:rPr lang="en-US" sz="1300" kern="0" dirty="0">
                <a:solidFill>
                  <a:sysClr val="window" lastClr="FFFFFF"/>
                </a:solidFill>
              </a:rPr>
              <a:t>SQL Azure: Performance, scalability, size, troubleshooting, hybrid scenarios</a:t>
            </a:r>
          </a:p>
          <a:p>
            <a:pPr marL="214313" indent="-214313">
              <a:spcBef>
                <a:spcPts val="375"/>
              </a:spcBef>
              <a:buFont typeface="Arial" pitchFamily="34" charset="0"/>
              <a:buChar char="•"/>
            </a:pPr>
            <a:r>
              <a:rPr lang="en-US" sz="1300" kern="0" dirty="0">
                <a:solidFill>
                  <a:sysClr val="window" lastClr="FFFFFF"/>
                </a:solidFill>
              </a:rPr>
              <a:t>Big Data: Data Analysis on/off Premise, Real-time Monitoring, Complex Event Processing, </a:t>
            </a:r>
            <a:r>
              <a:rPr lang="en-US" sz="1300" kern="0" dirty="0" err="1">
                <a:solidFill>
                  <a:sysClr val="window" lastClr="FFFFFF"/>
                </a:solidFill>
              </a:rPr>
              <a:t>Hadoop</a:t>
            </a:r>
            <a:endParaRPr lang="en-US" sz="1300" kern="0" dirty="0">
              <a:solidFill>
                <a:sysClr val="window" lastClr="FFFFFF"/>
              </a:solidFill>
            </a:endParaRPr>
          </a:p>
          <a:p>
            <a:pPr marL="214313" indent="-214313">
              <a:spcBef>
                <a:spcPts val="375"/>
              </a:spcBef>
              <a:buFont typeface="Arial" pitchFamily="34" charset="0"/>
              <a:buChar char="•"/>
            </a:pPr>
            <a:r>
              <a:rPr lang="en-US" sz="1300" kern="0" dirty="0">
                <a:solidFill>
                  <a:sysClr val="window" lastClr="FFFFFF"/>
                </a:solidFill>
              </a:rPr>
              <a:t>Microsoft Product Integration: Office 365,  Active Directory &amp; System Center</a:t>
            </a:r>
          </a:p>
          <a:p>
            <a:endParaRPr lang="en-US" sz="1300" b="1" kern="0" dirty="0">
              <a:solidFill>
                <a:sysClr val="window" lastClr="FFFFFF"/>
              </a:solidFill>
            </a:endParaRPr>
          </a:p>
        </p:txBody>
      </p:sp>
      <p:cxnSp>
        <p:nvCxnSpPr>
          <p:cNvPr id="60" name="Straight Connector 59"/>
          <p:cNvCxnSpPr/>
          <p:nvPr/>
        </p:nvCxnSpPr>
        <p:spPr>
          <a:xfrm>
            <a:off x="3894574" y="2440733"/>
            <a:ext cx="143793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6713432" y="2427644"/>
            <a:ext cx="143793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9693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590196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788638" y="1217886"/>
            <a:ext cx="2894830" cy="2896914"/>
          </a:xfrm>
          <a:prstGeom prst="rect">
            <a:avLst/>
          </a:prstGeom>
          <a:solidFill>
            <a:schemeClr val="accent6"/>
          </a:solidFill>
          <a:ln w="9525" cap="flat" cmpd="sng" algn="ctr">
            <a:noFill/>
            <a:prstDash val="solid"/>
            <a:headEnd type="none" w="med" len="med"/>
            <a:tailEnd type="none" w="med" len="med"/>
          </a:ln>
          <a:effectLst/>
        </p:spPr>
        <p:txBody>
          <a:bodyPr vert="horz" wrap="square" lIns="137178" tIns="137178" rIns="68589" bIns="34293" numCol="1" rtlCol="0" anchor="t" anchorCtr="0" compatLnSpc="1">
            <a:prstTxWarp prst="textNoShape">
              <a:avLst/>
            </a:prstTxWarp>
          </a:bodyPr>
          <a:lstStyle/>
          <a:p>
            <a:pPr defTabSz="685891">
              <a:lnSpc>
                <a:spcPct val="90000"/>
              </a:lnSpc>
              <a:buSzPct val="90000"/>
              <a:defRPr/>
            </a:pPr>
            <a:endParaRPr lang="en-US" sz="2200" kern="0" dirty="0">
              <a:gradFill>
                <a:gsLst>
                  <a:gs pos="85000">
                    <a:srgbClr val="FFFFFF"/>
                  </a:gs>
                  <a:gs pos="0">
                    <a:srgbClr val="FFFFFF"/>
                  </a:gs>
                </a:gsLst>
                <a:lin ang="5400000" scaled="0"/>
              </a:gradFill>
            </a:endParaRPr>
          </a:p>
        </p:txBody>
      </p:sp>
      <p:sp>
        <p:nvSpPr>
          <p:cNvPr id="2" name="Title 1"/>
          <p:cNvSpPr>
            <a:spLocks noGrp="1"/>
          </p:cNvSpPr>
          <p:nvPr>
            <p:ph type="title"/>
          </p:nvPr>
        </p:nvSpPr>
        <p:spPr/>
        <p:txBody>
          <a:bodyPr/>
          <a:lstStyle/>
          <a:p>
            <a:r>
              <a:rPr lang="en-US" dirty="0" smtClean="0"/>
              <a:t>Infrastructure as a Service</a:t>
            </a:r>
            <a:endParaRPr lang="en-US" dirty="0"/>
          </a:p>
        </p:txBody>
      </p:sp>
      <p:grpSp>
        <p:nvGrpSpPr>
          <p:cNvPr id="18" name="Group 17"/>
          <p:cNvGrpSpPr/>
          <p:nvPr/>
        </p:nvGrpSpPr>
        <p:grpSpPr>
          <a:xfrm>
            <a:off x="1297705" y="1520651"/>
            <a:ext cx="1745616" cy="2102198"/>
            <a:chOff x="5062551" y="2861874"/>
            <a:chExt cx="2777268" cy="3345461"/>
          </a:xfrm>
        </p:grpSpPr>
        <p:pic>
          <p:nvPicPr>
            <p:cNvPr id="19" name="Picture 2"/>
            <p:cNvPicPr>
              <a:picLocks noChangeAspect="1" noChangeArrowheads="1"/>
            </p:cNvPicPr>
            <p:nvPr/>
          </p:nvPicPr>
          <p:blipFill>
            <a:blip r:embed="rId3" cstate="print">
              <a:lum bright="100000" contrast="100000"/>
            </a:blip>
            <a:srcRect/>
            <a:stretch>
              <a:fillRect/>
            </a:stretch>
          </p:blipFill>
          <p:spPr bwMode="auto">
            <a:xfrm>
              <a:off x="5062551" y="2861874"/>
              <a:ext cx="2148932" cy="1968998"/>
            </a:xfrm>
            <a:prstGeom prst="rect">
              <a:avLst/>
            </a:prstGeom>
            <a:noFill/>
            <a:ln w="9525">
              <a:noFill/>
              <a:miter lim="800000"/>
              <a:headEnd/>
              <a:tailEnd/>
            </a:ln>
            <a:effectLst/>
          </p:spPr>
        </p:pic>
        <p:sp>
          <p:nvSpPr>
            <p:cNvPr id="20" name="Isosceles Triangle 19"/>
            <p:cNvSpPr/>
            <p:nvPr/>
          </p:nvSpPr>
          <p:spPr bwMode="auto">
            <a:xfrm rot="9180217">
              <a:off x="6169786" y="4246310"/>
              <a:ext cx="1061647" cy="1329862"/>
            </a:xfrm>
            <a:prstGeom prst="triangle">
              <a:avLst>
                <a:gd name="adj" fmla="val 64317"/>
              </a:avLst>
            </a:prstGeom>
            <a:gradFill rotWithShape="1">
              <a:gsLst>
                <a:gs pos="0">
                  <a:sysClr val="window" lastClr="FFFFFF">
                    <a:lumMod val="95000"/>
                    <a:alpha val="0"/>
                  </a:sysClr>
                </a:gs>
                <a:gs pos="50000">
                  <a:schemeClr val="bg1">
                    <a:alpha val="58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685666">
                <a:defRPr/>
              </a:pPr>
              <a:endParaRPr lang="en-US" sz="1400" kern="0" dirty="0">
                <a:gradFill>
                  <a:gsLst>
                    <a:gs pos="0">
                      <a:srgbClr val="FFFFFF"/>
                    </a:gs>
                    <a:gs pos="100000">
                      <a:srgbClr val="FFFFFF"/>
                    </a:gs>
                  </a:gsLst>
                  <a:lin ang="5400000" scaled="0"/>
                </a:gradFill>
                <a:latin typeface="Segoe UI"/>
              </a:endParaRPr>
            </a:p>
          </p:txBody>
        </p:sp>
        <p:pic>
          <p:nvPicPr>
            <p:cNvPr id="21" name="Picture 20"/>
            <p:cNvPicPr>
              <a:picLocks noChangeAspect="1"/>
            </p:cNvPicPr>
            <p:nvPr/>
          </p:nvPicPr>
          <p:blipFill>
            <a:blip r:embed="rId4" cstate="print">
              <a:lum bright="100000" contrast="100000"/>
            </a:blip>
            <a:stretch>
              <a:fillRect/>
            </a:stretch>
          </p:blipFill>
          <p:spPr>
            <a:xfrm>
              <a:off x="5725910" y="4947463"/>
              <a:ext cx="2113909" cy="1259872"/>
            </a:xfrm>
            <a:prstGeom prst="rect">
              <a:avLst/>
            </a:prstGeom>
            <a:noFill/>
            <a:ln>
              <a:noFill/>
            </a:ln>
            <a:effectLst/>
          </p:spPr>
        </p:pic>
      </p:grpSp>
      <p:sp>
        <p:nvSpPr>
          <p:cNvPr id="10" name="Rectangle 9"/>
          <p:cNvSpPr/>
          <p:nvPr/>
        </p:nvSpPr>
        <p:spPr bwMode="auto">
          <a:xfrm>
            <a:off x="3780859" y="1217886"/>
            <a:ext cx="4546603" cy="289691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137178" rIns="68586" bIns="34293" numCol="1" rtlCol="0" anchor="ctr" anchorCtr="0" compatLnSpc="1">
            <a:prstTxWarp prst="textNoShape">
              <a:avLst/>
            </a:prstTxWarp>
          </a:bodyPr>
          <a:lstStyle/>
          <a:p>
            <a:pPr>
              <a:lnSpc>
                <a:spcPts val="3500"/>
              </a:lnSpc>
              <a:spcBef>
                <a:spcPct val="20000"/>
              </a:spcBef>
              <a:buSzPct val="80000"/>
            </a:pPr>
            <a:r>
              <a:rPr lang="en-US" dirty="0">
                <a:solidFill>
                  <a:schemeClr val="bg1">
                    <a:alpha val="99000"/>
                  </a:schemeClr>
                </a:solidFill>
                <a:latin typeface="Segoe UI Light" pitchFamily="34" charset="0"/>
              </a:rPr>
              <a:t>The spring release of Windows Azure Infrastructure as a Service introduces new functionality that allows full control and management of virtual machines along with an extensive virtual networking offering.</a:t>
            </a:r>
          </a:p>
        </p:txBody>
      </p:sp>
      <p:sp>
        <p:nvSpPr>
          <p:cNvPr id="3" name="TextBox 2"/>
          <p:cNvSpPr txBox="1"/>
          <p:nvPr/>
        </p:nvSpPr>
        <p:spPr>
          <a:xfrm>
            <a:off x="788638" y="4284304"/>
            <a:ext cx="7767767" cy="249299"/>
          </a:xfrm>
          <a:prstGeom prst="rect">
            <a:avLst/>
          </a:prstGeom>
          <a:noFill/>
        </p:spPr>
        <p:txBody>
          <a:bodyPr wrap="none" lIns="0" tIns="0" rIns="0" bIns="0" rtlCol="0">
            <a:spAutoFit/>
          </a:bodyPr>
          <a:lstStyle/>
          <a:p>
            <a:pPr>
              <a:lnSpc>
                <a:spcPct val="90000"/>
              </a:lnSpc>
              <a:spcBef>
                <a:spcPct val="20000"/>
              </a:spcBef>
              <a:buSzPct val="80000"/>
            </a:pPr>
            <a:r>
              <a:rPr lang="en-US" dirty="0">
                <a:solidFill>
                  <a:schemeClr val="accent6"/>
                </a:solidFill>
              </a:rPr>
              <a:t>If </a:t>
            </a:r>
            <a:r>
              <a:rPr lang="en-US" dirty="0" smtClean="0">
                <a:solidFill>
                  <a:schemeClr val="accent6"/>
                </a:solidFill>
              </a:rPr>
              <a:t>deploying </a:t>
            </a:r>
            <a:r>
              <a:rPr lang="en-US" dirty="0">
                <a:solidFill>
                  <a:schemeClr val="accent6"/>
                </a:solidFill>
              </a:rPr>
              <a:t>an application requires a developer’s involvement, it’s not IaaS</a:t>
            </a:r>
          </a:p>
        </p:txBody>
      </p:sp>
    </p:spTree>
    <p:extLst>
      <p:ext uri="{BB962C8B-B14F-4D97-AF65-F5344CB8AC3E}">
        <p14:creationId xmlns:p14="http://schemas.microsoft.com/office/powerpoint/2010/main" val="1289021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Models </a:t>
            </a:r>
            <a:endParaRPr lang="en-US" dirty="0"/>
          </a:p>
        </p:txBody>
      </p:sp>
      <p:grpSp>
        <p:nvGrpSpPr>
          <p:cNvPr id="94" name="Group 93"/>
          <p:cNvGrpSpPr/>
          <p:nvPr/>
        </p:nvGrpSpPr>
        <p:grpSpPr>
          <a:xfrm>
            <a:off x="148818" y="859150"/>
            <a:ext cx="1857326" cy="3879608"/>
            <a:chOff x="855665" y="1698693"/>
            <a:chExt cx="2237001" cy="4675111"/>
          </a:xfrm>
        </p:grpSpPr>
        <p:sp>
          <p:nvSpPr>
            <p:cNvPr id="95" name="Rectangle 94"/>
            <p:cNvSpPr/>
            <p:nvPr/>
          </p:nvSpPr>
          <p:spPr>
            <a:xfrm>
              <a:off x="1225894" y="1698693"/>
              <a:ext cx="1866772" cy="640080"/>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097282" fontAlgn="base">
                <a:spcAft>
                  <a:spcPct val="0"/>
                </a:spcAft>
                <a:defRPr/>
              </a:pPr>
              <a:r>
                <a:rPr lang="en-US" dirty="0">
                  <a:solidFill>
                    <a:srgbClr val="595959">
                      <a:alpha val="99000"/>
                    </a:srgbClr>
                  </a:solidFill>
                  <a:latin typeface="Segoe UI"/>
                  <a:ea typeface="Kozuka Gothic Pro R" pitchFamily="34" charset="-128"/>
                </a:rPr>
                <a:t>On Premises</a:t>
              </a:r>
            </a:p>
          </p:txBody>
        </p:sp>
        <p:sp>
          <p:nvSpPr>
            <p:cNvPr id="96" name="Rectangle 95"/>
            <p:cNvSpPr/>
            <p:nvPr/>
          </p:nvSpPr>
          <p:spPr>
            <a:xfrm>
              <a:off x="1396458" y="5537987"/>
              <a:ext cx="1638241" cy="381000"/>
            </a:xfrm>
            <a:prstGeom prst="rect">
              <a:avLst/>
            </a:prstGeom>
            <a:solidFill>
              <a:schemeClr val="accent6"/>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097372">
                <a:defRPr/>
              </a:pPr>
              <a:r>
                <a:rPr lang="en-US" sz="1400">
                  <a:solidFill>
                    <a:schemeClr val="bg1">
                      <a:alpha val="99000"/>
                    </a:schemeClr>
                  </a:solidFill>
                  <a:latin typeface="Segoe UI"/>
                  <a:ea typeface="Segoe UI" pitchFamily="34" charset="0"/>
                  <a:cs typeface="Segoe UI" pitchFamily="34" charset="0"/>
                </a:rPr>
                <a:t>Storage</a:t>
              </a:r>
            </a:p>
          </p:txBody>
        </p:sp>
        <p:sp>
          <p:nvSpPr>
            <p:cNvPr id="97" name="Rectangle 96"/>
            <p:cNvSpPr/>
            <p:nvPr/>
          </p:nvSpPr>
          <p:spPr>
            <a:xfrm>
              <a:off x="1396458" y="5083168"/>
              <a:ext cx="1638241" cy="381000"/>
            </a:xfrm>
            <a:prstGeom prst="rect">
              <a:avLst/>
            </a:prstGeom>
            <a:solidFill>
              <a:schemeClr val="accent6"/>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097372">
                <a:defRPr/>
              </a:pPr>
              <a:r>
                <a:rPr lang="en-US" sz="1400">
                  <a:solidFill>
                    <a:schemeClr val="bg1">
                      <a:alpha val="99000"/>
                    </a:schemeClr>
                  </a:solidFill>
                  <a:latin typeface="Segoe UI"/>
                  <a:ea typeface="Segoe UI" pitchFamily="34" charset="0"/>
                  <a:cs typeface="Segoe UI" pitchFamily="34" charset="0"/>
                </a:rPr>
                <a:t>Servers</a:t>
              </a:r>
            </a:p>
          </p:txBody>
        </p:sp>
        <p:sp>
          <p:nvSpPr>
            <p:cNvPr id="98" name="Rectangle 97"/>
            <p:cNvSpPr/>
            <p:nvPr/>
          </p:nvSpPr>
          <p:spPr>
            <a:xfrm>
              <a:off x="1396458" y="5992804"/>
              <a:ext cx="1638241" cy="381000"/>
            </a:xfrm>
            <a:prstGeom prst="rect">
              <a:avLst/>
            </a:prstGeom>
            <a:solidFill>
              <a:schemeClr val="accent6"/>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097372">
                <a:defRPr/>
              </a:pPr>
              <a:r>
                <a:rPr lang="en-US" sz="1400">
                  <a:solidFill>
                    <a:schemeClr val="bg1">
                      <a:alpha val="99000"/>
                    </a:schemeClr>
                  </a:solidFill>
                  <a:latin typeface="Segoe UI"/>
                  <a:ea typeface="Segoe UI" pitchFamily="34" charset="0"/>
                  <a:cs typeface="Segoe UI" pitchFamily="34" charset="0"/>
                </a:rPr>
                <a:t>Networking</a:t>
              </a:r>
            </a:p>
          </p:txBody>
        </p:sp>
        <p:sp>
          <p:nvSpPr>
            <p:cNvPr id="99" name="Rectangle 98"/>
            <p:cNvSpPr/>
            <p:nvPr/>
          </p:nvSpPr>
          <p:spPr>
            <a:xfrm>
              <a:off x="1396458" y="4173530"/>
              <a:ext cx="1638241" cy="381000"/>
            </a:xfrm>
            <a:prstGeom prst="rect">
              <a:avLst/>
            </a:prstGeom>
            <a:solidFill>
              <a:schemeClr val="accent6"/>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097372">
                <a:defRPr/>
              </a:pPr>
              <a:r>
                <a:rPr lang="en-US" sz="1400">
                  <a:solidFill>
                    <a:schemeClr val="bg1">
                      <a:alpha val="99000"/>
                    </a:schemeClr>
                  </a:solidFill>
                  <a:latin typeface="Segoe UI"/>
                  <a:ea typeface="Segoe UI" pitchFamily="34" charset="0"/>
                  <a:cs typeface="Segoe UI" pitchFamily="34" charset="0"/>
                </a:rPr>
                <a:t>O/S</a:t>
              </a:r>
            </a:p>
          </p:txBody>
        </p:sp>
        <p:sp>
          <p:nvSpPr>
            <p:cNvPr id="100" name="Rectangle 99"/>
            <p:cNvSpPr/>
            <p:nvPr/>
          </p:nvSpPr>
          <p:spPr>
            <a:xfrm>
              <a:off x="1396458" y="3718711"/>
              <a:ext cx="1638241" cy="381000"/>
            </a:xfrm>
            <a:prstGeom prst="rect">
              <a:avLst/>
            </a:prstGeom>
            <a:solidFill>
              <a:schemeClr val="accent6"/>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097372">
                <a:defRPr/>
              </a:pPr>
              <a:r>
                <a:rPr lang="en-US" sz="1400">
                  <a:solidFill>
                    <a:schemeClr val="bg1">
                      <a:alpha val="99000"/>
                    </a:schemeClr>
                  </a:solidFill>
                  <a:latin typeface="Segoe UI"/>
                  <a:ea typeface="Segoe UI" pitchFamily="34" charset="0"/>
                  <a:cs typeface="Segoe UI" pitchFamily="34" charset="0"/>
                </a:rPr>
                <a:t>Middleware</a:t>
              </a:r>
            </a:p>
          </p:txBody>
        </p:sp>
        <p:sp>
          <p:nvSpPr>
            <p:cNvPr id="101" name="Rectangle 100"/>
            <p:cNvSpPr/>
            <p:nvPr/>
          </p:nvSpPr>
          <p:spPr>
            <a:xfrm>
              <a:off x="1396458" y="4628349"/>
              <a:ext cx="1638241" cy="381000"/>
            </a:xfrm>
            <a:prstGeom prst="rect">
              <a:avLst/>
            </a:prstGeom>
            <a:solidFill>
              <a:schemeClr val="accent6"/>
            </a:solidFill>
            <a:ln w="9525" cap="flat" cmpd="sng" algn="ctr">
              <a:noFill/>
              <a:prstDash val="solid"/>
            </a:ln>
            <a:effectLst/>
          </p:spPr>
          <p:txBody>
            <a:bodyPr lIns="0" r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097372">
                <a:defRPr/>
              </a:pPr>
              <a:r>
                <a:rPr lang="en-US" sz="1400">
                  <a:solidFill>
                    <a:schemeClr val="bg1">
                      <a:alpha val="99000"/>
                    </a:schemeClr>
                  </a:solidFill>
                  <a:latin typeface="Segoe UI"/>
                  <a:ea typeface="Segoe UI" pitchFamily="34" charset="0"/>
                  <a:cs typeface="Segoe UI" pitchFamily="34" charset="0"/>
                </a:rPr>
                <a:t>Virtualization</a:t>
              </a:r>
            </a:p>
          </p:txBody>
        </p:sp>
        <p:sp>
          <p:nvSpPr>
            <p:cNvPr id="102" name="Rectangle 101"/>
            <p:cNvSpPr/>
            <p:nvPr/>
          </p:nvSpPr>
          <p:spPr>
            <a:xfrm>
              <a:off x="1396458" y="2809073"/>
              <a:ext cx="1638241" cy="381000"/>
            </a:xfrm>
            <a:prstGeom prst="rect">
              <a:avLst/>
            </a:prstGeom>
            <a:solidFill>
              <a:schemeClr val="accent6"/>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097372">
                <a:defRPr/>
              </a:pPr>
              <a:r>
                <a:rPr lang="en-US" sz="1400">
                  <a:solidFill>
                    <a:schemeClr val="bg1">
                      <a:alpha val="99000"/>
                    </a:schemeClr>
                  </a:solidFill>
                  <a:latin typeface="Segoe UI"/>
                  <a:ea typeface="Segoe UI" pitchFamily="34" charset="0"/>
                  <a:cs typeface="Segoe UI" pitchFamily="34" charset="0"/>
                </a:rPr>
                <a:t>Data</a:t>
              </a:r>
            </a:p>
          </p:txBody>
        </p:sp>
        <p:sp>
          <p:nvSpPr>
            <p:cNvPr id="103" name="Rectangle 102"/>
            <p:cNvSpPr/>
            <p:nvPr/>
          </p:nvSpPr>
          <p:spPr>
            <a:xfrm>
              <a:off x="1396458" y="2354254"/>
              <a:ext cx="1638241" cy="381000"/>
            </a:xfrm>
            <a:prstGeom prst="rect">
              <a:avLst/>
            </a:prstGeom>
            <a:solidFill>
              <a:schemeClr val="accent6"/>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097372">
                <a:defRPr/>
              </a:pPr>
              <a:r>
                <a:rPr lang="en-US" sz="1400" dirty="0">
                  <a:solidFill>
                    <a:schemeClr val="bg1">
                      <a:alpha val="99000"/>
                    </a:schemeClr>
                  </a:solidFill>
                  <a:latin typeface="Segoe UI"/>
                  <a:ea typeface="Segoe UI" pitchFamily="34" charset="0"/>
                  <a:cs typeface="Segoe UI" pitchFamily="34" charset="0"/>
                </a:rPr>
                <a:t>Applications</a:t>
              </a:r>
            </a:p>
          </p:txBody>
        </p:sp>
        <p:sp>
          <p:nvSpPr>
            <p:cNvPr id="104" name="Rectangle 103"/>
            <p:cNvSpPr/>
            <p:nvPr/>
          </p:nvSpPr>
          <p:spPr>
            <a:xfrm>
              <a:off x="1396458" y="3263892"/>
              <a:ext cx="1638241" cy="381000"/>
            </a:xfrm>
            <a:prstGeom prst="rect">
              <a:avLst/>
            </a:prstGeom>
            <a:solidFill>
              <a:schemeClr val="accent6"/>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097372">
                <a:defRPr/>
              </a:pPr>
              <a:r>
                <a:rPr lang="en-US" sz="1400">
                  <a:solidFill>
                    <a:schemeClr val="bg1">
                      <a:alpha val="99000"/>
                    </a:schemeClr>
                  </a:solidFill>
                  <a:latin typeface="Segoe UI"/>
                  <a:ea typeface="Segoe UI" pitchFamily="34" charset="0"/>
                  <a:cs typeface="Segoe UI" pitchFamily="34" charset="0"/>
                </a:rPr>
                <a:t>Runtime</a:t>
              </a:r>
            </a:p>
          </p:txBody>
        </p:sp>
        <p:sp>
          <p:nvSpPr>
            <p:cNvPr id="105" name="Left Brace 104"/>
            <p:cNvSpPr/>
            <p:nvPr/>
          </p:nvSpPr>
          <p:spPr>
            <a:xfrm>
              <a:off x="1249156" y="2354254"/>
              <a:ext cx="137875" cy="4019550"/>
            </a:xfrm>
            <a:prstGeom prst="leftBrace">
              <a:avLst>
                <a:gd name="adj1" fmla="val 0"/>
                <a:gd name="adj2" fmla="val 50000"/>
              </a:avLst>
            </a:prstGeom>
            <a:noFill/>
            <a:ln w="19050" cap="flat" cmpd="sng" algn="ctr">
              <a:solidFill>
                <a:sysClr val="windowText" lastClr="000000">
                  <a:lumMod val="50000"/>
                  <a:lumOff val="50000"/>
                </a:sysClr>
              </a:solid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097372">
                <a:defRPr/>
              </a:pPr>
              <a:endParaRPr lang="en-US" sz="1400">
                <a:solidFill>
                  <a:srgbClr val="FFFFFF"/>
                </a:solidFill>
                <a:latin typeface="Segoe UI"/>
                <a:ea typeface="Segoe UI" pitchFamily="34" charset="0"/>
                <a:cs typeface="Segoe UI" pitchFamily="34" charset="0"/>
              </a:endParaRPr>
            </a:p>
          </p:txBody>
        </p:sp>
        <p:sp>
          <p:nvSpPr>
            <p:cNvPr id="106" name="TextBox 52"/>
            <p:cNvSpPr txBox="1"/>
            <p:nvPr/>
          </p:nvSpPr>
          <p:spPr>
            <a:xfrm>
              <a:off x="855665" y="3753955"/>
              <a:ext cx="463366" cy="1204295"/>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097282" fontAlgn="base">
                <a:spcAft>
                  <a:spcPct val="0"/>
                </a:spcAft>
                <a:defRPr/>
              </a:pPr>
              <a:r>
                <a:rPr lang="en-US" sz="1300" dirty="0">
                  <a:solidFill>
                    <a:srgbClr val="595959">
                      <a:alpha val="99000"/>
                    </a:srgbClr>
                  </a:solidFill>
                  <a:latin typeface="Segoe UI"/>
                  <a:ea typeface="Kozuka Gothic Pro R" pitchFamily="34" charset="-128"/>
                </a:rPr>
                <a:t>You manage</a:t>
              </a:r>
            </a:p>
          </p:txBody>
        </p:sp>
      </p:grpSp>
      <p:grpSp>
        <p:nvGrpSpPr>
          <p:cNvPr id="107" name="Group 106"/>
          <p:cNvGrpSpPr/>
          <p:nvPr/>
        </p:nvGrpSpPr>
        <p:grpSpPr>
          <a:xfrm>
            <a:off x="2271293" y="859150"/>
            <a:ext cx="2301461" cy="4000985"/>
            <a:chOff x="3377366" y="1698693"/>
            <a:chExt cx="2771925" cy="4821377"/>
          </a:xfrm>
        </p:grpSpPr>
        <p:sp>
          <p:nvSpPr>
            <p:cNvPr id="108" name="Rectangle 107"/>
            <p:cNvSpPr/>
            <p:nvPr/>
          </p:nvSpPr>
          <p:spPr>
            <a:xfrm>
              <a:off x="3442874" y="1698693"/>
              <a:ext cx="2593774"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097282" fontAlgn="base">
                <a:spcAft>
                  <a:spcPct val="0"/>
                </a:spcAft>
                <a:defRPr/>
              </a:pPr>
              <a:r>
                <a:rPr lang="en-US" dirty="0">
                  <a:solidFill>
                    <a:srgbClr val="595959">
                      <a:alpha val="99000"/>
                    </a:srgbClr>
                  </a:solidFill>
                  <a:latin typeface="Segoe UI"/>
                  <a:ea typeface="Kozuka Gothic Pro R" pitchFamily="34" charset="-128"/>
                </a:rPr>
                <a:t>Infrastructure</a:t>
              </a:r>
            </a:p>
            <a:p>
              <a:pPr algn="ctr" defTabSz="1097372">
                <a:defRPr/>
              </a:pPr>
              <a:r>
                <a:rPr lang="en-US" sz="1400" dirty="0">
                  <a:solidFill>
                    <a:srgbClr val="595959">
                      <a:alpha val="99000"/>
                    </a:srgbClr>
                  </a:solidFill>
                  <a:latin typeface="Segoe UI"/>
                  <a:ea typeface="Kozuka Gothic Pro R" pitchFamily="34" charset="-128"/>
                </a:rPr>
                <a:t>(as a Service)</a:t>
              </a:r>
            </a:p>
          </p:txBody>
        </p:sp>
        <p:sp>
          <p:nvSpPr>
            <p:cNvPr id="109" name="Rectangle 108"/>
            <p:cNvSpPr/>
            <p:nvPr/>
          </p:nvSpPr>
          <p:spPr>
            <a:xfrm>
              <a:off x="3928143" y="5537991"/>
              <a:ext cx="1638241" cy="381000"/>
            </a:xfrm>
            <a:prstGeom prst="rect">
              <a:avLst/>
            </a:prstGeom>
            <a:solidFill>
              <a:schemeClr val="accent4"/>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097372">
                <a:defRPr/>
              </a:pPr>
              <a:r>
                <a:rPr lang="en-US" sz="1400">
                  <a:solidFill>
                    <a:sysClr val="window" lastClr="FFFFFF">
                      <a:alpha val="99000"/>
                    </a:sysClr>
                  </a:solidFill>
                  <a:latin typeface="Segoe UI"/>
                  <a:ea typeface="Segoe UI" pitchFamily="34" charset="0"/>
                  <a:cs typeface="Segoe UI" pitchFamily="34" charset="0"/>
                </a:rPr>
                <a:t>Storage</a:t>
              </a:r>
            </a:p>
          </p:txBody>
        </p:sp>
        <p:sp>
          <p:nvSpPr>
            <p:cNvPr id="110" name="Rectangle 109"/>
            <p:cNvSpPr/>
            <p:nvPr/>
          </p:nvSpPr>
          <p:spPr>
            <a:xfrm>
              <a:off x="3928143" y="5083172"/>
              <a:ext cx="1638241" cy="381000"/>
            </a:xfrm>
            <a:prstGeom prst="rect">
              <a:avLst/>
            </a:prstGeom>
            <a:solidFill>
              <a:schemeClr val="accent4"/>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097372">
                <a:defRPr/>
              </a:pPr>
              <a:r>
                <a:rPr lang="en-US" sz="1400">
                  <a:solidFill>
                    <a:sysClr val="window" lastClr="FFFFFF">
                      <a:alpha val="99000"/>
                    </a:sysClr>
                  </a:solidFill>
                  <a:latin typeface="Segoe UI"/>
                  <a:ea typeface="Segoe UI" pitchFamily="34" charset="0"/>
                  <a:cs typeface="Segoe UI" pitchFamily="34" charset="0"/>
                </a:rPr>
                <a:t>Servers</a:t>
              </a:r>
            </a:p>
          </p:txBody>
        </p:sp>
        <p:sp>
          <p:nvSpPr>
            <p:cNvPr id="111" name="Rectangle 110"/>
            <p:cNvSpPr/>
            <p:nvPr/>
          </p:nvSpPr>
          <p:spPr>
            <a:xfrm>
              <a:off x="3928143" y="5992808"/>
              <a:ext cx="1638241" cy="381000"/>
            </a:xfrm>
            <a:prstGeom prst="rect">
              <a:avLst/>
            </a:prstGeom>
            <a:solidFill>
              <a:schemeClr val="accent4"/>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097372">
                <a:defRPr/>
              </a:pPr>
              <a:r>
                <a:rPr lang="en-US" sz="1400">
                  <a:solidFill>
                    <a:sysClr val="window" lastClr="FFFFFF">
                      <a:alpha val="99000"/>
                    </a:sysClr>
                  </a:solidFill>
                  <a:latin typeface="Segoe UI"/>
                  <a:ea typeface="Segoe UI" pitchFamily="34" charset="0"/>
                  <a:cs typeface="Segoe UI" pitchFamily="34" charset="0"/>
                </a:rPr>
                <a:t>Networking</a:t>
              </a:r>
            </a:p>
          </p:txBody>
        </p:sp>
        <p:sp>
          <p:nvSpPr>
            <p:cNvPr id="112" name="Rectangle 111"/>
            <p:cNvSpPr/>
            <p:nvPr/>
          </p:nvSpPr>
          <p:spPr>
            <a:xfrm>
              <a:off x="3928143" y="4173534"/>
              <a:ext cx="1638241" cy="381000"/>
            </a:xfrm>
            <a:prstGeom prst="rect">
              <a:avLst/>
            </a:prstGeom>
            <a:solidFill>
              <a:schemeClr val="accent6"/>
            </a:solidFill>
            <a:ln w="9525" cap="flat" cmpd="sng" algn="ctr">
              <a:noFill/>
              <a:prstDash val="solid"/>
            </a:ln>
            <a:effectLst/>
          </p:spPr>
          <p:txBody>
            <a:bodyPr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O/S</a:t>
              </a:r>
            </a:p>
          </p:txBody>
        </p:sp>
        <p:sp>
          <p:nvSpPr>
            <p:cNvPr id="113" name="Rectangle 112"/>
            <p:cNvSpPr/>
            <p:nvPr/>
          </p:nvSpPr>
          <p:spPr>
            <a:xfrm>
              <a:off x="3928143" y="3718715"/>
              <a:ext cx="1638241" cy="381000"/>
            </a:xfrm>
            <a:prstGeom prst="rect">
              <a:avLst/>
            </a:prstGeom>
            <a:solidFill>
              <a:schemeClr val="accent6"/>
            </a:solidFill>
            <a:ln w="9525" cap="flat" cmpd="sng" algn="ctr">
              <a:noFill/>
              <a:prstDash val="solid"/>
            </a:ln>
            <a:effectLst/>
          </p:spPr>
          <p:txBody>
            <a:bodyPr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Middleware</a:t>
              </a:r>
            </a:p>
          </p:txBody>
        </p:sp>
        <p:sp>
          <p:nvSpPr>
            <p:cNvPr id="114" name="Rectangle 113"/>
            <p:cNvSpPr/>
            <p:nvPr/>
          </p:nvSpPr>
          <p:spPr>
            <a:xfrm>
              <a:off x="3928143" y="4628353"/>
              <a:ext cx="1638241" cy="381000"/>
            </a:xfrm>
            <a:prstGeom prst="rect">
              <a:avLst/>
            </a:prstGeom>
            <a:solidFill>
              <a:schemeClr val="accent4"/>
            </a:solidFill>
            <a:ln w="9525" cap="flat" cmpd="sng" algn="ctr">
              <a:noFill/>
              <a:prstDash val="solid"/>
            </a:ln>
            <a:effectLst/>
          </p:spPr>
          <p:txBody>
            <a:bodyPr lIns="0" rIns="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097372">
                <a:defRPr/>
              </a:pPr>
              <a:r>
                <a:rPr lang="en-US" sz="1400">
                  <a:solidFill>
                    <a:sysClr val="window" lastClr="FFFFFF">
                      <a:alpha val="99000"/>
                    </a:sysClr>
                  </a:solidFill>
                  <a:latin typeface="Segoe UI"/>
                  <a:ea typeface="Segoe UI" pitchFamily="34" charset="0"/>
                  <a:cs typeface="Segoe UI" pitchFamily="34" charset="0"/>
                </a:rPr>
                <a:t>Virtualization</a:t>
              </a:r>
            </a:p>
          </p:txBody>
        </p:sp>
        <p:sp>
          <p:nvSpPr>
            <p:cNvPr id="115" name="Rectangle 114"/>
            <p:cNvSpPr/>
            <p:nvPr/>
          </p:nvSpPr>
          <p:spPr>
            <a:xfrm>
              <a:off x="3928143" y="2809077"/>
              <a:ext cx="1638241" cy="381000"/>
            </a:xfrm>
            <a:prstGeom prst="rect">
              <a:avLst/>
            </a:prstGeom>
            <a:solidFill>
              <a:schemeClr val="accent6"/>
            </a:solidFill>
            <a:ln w="9525" cap="flat" cmpd="sng" algn="ctr">
              <a:noFill/>
              <a:prstDash val="solid"/>
            </a:ln>
            <a:effectLst/>
          </p:spPr>
          <p:txBody>
            <a:bodyPr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Data</a:t>
              </a:r>
            </a:p>
          </p:txBody>
        </p:sp>
        <p:sp>
          <p:nvSpPr>
            <p:cNvPr id="116" name="Rectangle 115"/>
            <p:cNvSpPr/>
            <p:nvPr/>
          </p:nvSpPr>
          <p:spPr>
            <a:xfrm>
              <a:off x="3928143" y="2354258"/>
              <a:ext cx="1638241" cy="381000"/>
            </a:xfrm>
            <a:prstGeom prst="rect">
              <a:avLst/>
            </a:prstGeom>
            <a:solidFill>
              <a:schemeClr val="accent6"/>
            </a:solidFill>
            <a:ln w="9525" cap="flat" cmpd="sng" algn="ctr">
              <a:noFill/>
              <a:prstDash val="solid"/>
            </a:ln>
            <a:effectLst/>
          </p:spPr>
          <p:txBody>
            <a:bodyPr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Applications</a:t>
              </a:r>
            </a:p>
          </p:txBody>
        </p:sp>
        <p:sp>
          <p:nvSpPr>
            <p:cNvPr id="117" name="Rectangle 116"/>
            <p:cNvSpPr/>
            <p:nvPr/>
          </p:nvSpPr>
          <p:spPr>
            <a:xfrm>
              <a:off x="3928143" y="3263896"/>
              <a:ext cx="1638241" cy="381000"/>
            </a:xfrm>
            <a:prstGeom prst="rect">
              <a:avLst/>
            </a:prstGeom>
            <a:solidFill>
              <a:schemeClr val="accent6"/>
            </a:solidFill>
            <a:ln w="9525" cap="flat" cmpd="sng" algn="ctr">
              <a:noFill/>
              <a:prstDash val="solid"/>
            </a:ln>
            <a:effectLst/>
          </p:spPr>
          <p:txBody>
            <a:bodyPr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Runtime</a:t>
              </a:r>
            </a:p>
          </p:txBody>
        </p:sp>
        <p:sp>
          <p:nvSpPr>
            <p:cNvPr id="118" name="Left Brace 117"/>
            <p:cNvSpPr/>
            <p:nvPr/>
          </p:nvSpPr>
          <p:spPr>
            <a:xfrm flipH="1">
              <a:off x="5575615" y="4587244"/>
              <a:ext cx="228600" cy="1764000"/>
            </a:xfrm>
            <a:prstGeom prst="leftBrace">
              <a:avLst>
                <a:gd name="adj1" fmla="val 0"/>
                <a:gd name="adj2" fmla="val 50000"/>
              </a:avLst>
            </a:prstGeom>
            <a:noFill/>
            <a:ln w="19050" cap="flat" cmpd="sng" algn="ctr">
              <a:solidFill>
                <a:sysClr val="windowText" lastClr="000000">
                  <a:lumMod val="50000"/>
                  <a:lumOff val="50000"/>
                </a:sysClr>
              </a:solidFill>
              <a:prstDash val="solid"/>
            </a:ln>
            <a:effectLst/>
          </p:spPr>
          <p:txBody>
            <a:bodyPr rtlCol="0" anchor="ctr"/>
            <a:lstStyle/>
            <a:p>
              <a:pPr algn="ctr" defTabSz="1097372">
                <a:defRPr/>
              </a:pPr>
              <a:endParaRPr lang="en-US" sz="1700" kern="0">
                <a:solidFill>
                  <a:srgbClr val="FFFFFF"/>
                </a:solidFill>
                <a:latin typeface="Segoe UI"/>
                <a:ea typeface="Segoe UI" pitchFamily="34" charset="0"/>
                <a:cs typeface="Segoe UI" pitchFamily="34" charset="0"/>
              </a:endParaRPr>
            </a:p>
          </p:txBody>
        </p:sp>
        <p:sp>
          <p:nvSpPr>
            <p:cNvPr id="119" name="TextBox 56"/>
            <p:cNvSpPr txBox="1"/>
            <p:nvPr/>
          </p:nvSpPr>
          <p:spPr>
            <a:xfrm flipH="1">
              <a:off x="5685925" y="4408265"/>
              <a:ext cx="463366" cy="2111805"/>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097282" fontAlgn="base">
                <a:spcAft>
                  <a:spcPct val="0"/>
                </a:spcAft>
                <a:defRPr/>
              </a:pPr>
              <a:r>
                <a:rPr lang="en-US" sz="1300" dirty="0">
                  <a:solidFill>
                    <a:srgbClr val="595959">
                      <a:alpha val="99000"/>
                    </a:srgbClr>
                  </a:solidFill>
                  <a:latin typeface="Segoe UI"/>
                  <a:ea typeface="Kozuka Gothic Pro R" pitchFamily="34" charset="-128"/>
                </a:rPr>
                <a:t>Managed by Microsoft</a:t>
              </a:r>
            </a:p>
          </p:txBody>
        </p:sp>
        <p:sp>
          <p:nvSpPr>
            <p:cNvPr id="120" name="Left Brace 119"/>
            <p:cNvSpPr/>
            <p:nvPr/>
          </p:nvSpPr>
          <p:spPr>
            <a:xfrm>
              <a:off x="3789635" y="2354258"/>
              <a:ext cx="133350" cy="2200276"/>
            </a:xfrm>
            <a:prstGeom prst="leftBrace">
              <a:avLst>
                <a:gd name="adj1" fmla="val 0"/>
                <a:gd name="adj2" fmla="val 50000"/>
              </a:avLst>
            </a:prstGeom>
            <a:noFill/>
            <a:ln w="19050" cap="flat" cmpd="sng" algn="ctr">
              <a:solidFill>
                <a:sysClr val="windowText" lastClr="000000">
                  <a:lumMod val="50000"/>
                  <a:lumOff val="50000"/>
                </a:sysClr>
              </a:solidFill>
              <a:prstDash val="solid"/>
            </a:ln>
            <a:effectLst/>
          </p:spPr>
          <p:txBody>
            <a:bodyPr rtlCol="0" anchor="ctr"/>
            <a:lstStyle/>
            <a:p>
              <a:pPr algn="ctr" defTabSz="1097372">
                <a:defRPr/>
              </a:pPr>
              <a:endParaRPr lang="en-US" sz="1700" kern="0">
                <a:solidFill>
                  <a:srgbClr val="FFFFFF"/>
                </a:solidFill>
                <a:latin typeface="Segoe UI"/>
                <a:ea typeface="Segoe UI" pitchFamily="34" charset="0"/>
                <a:cs typeface="Segoe UI" pitchFamily="34" charset="0"/>
              </a:endParaRPr>
            </a:p>
          </p:txBody>
        </p:sp>
        <p:sp>
          <p:nvSpPr>
            <p:cNvPr id="121" name="TextBox 58"/>
            <p:cNvSpPr txBox="1"/>
            <p:nvPr/>
          </p:nvSpPr>
          <p:spPr>
            <a:xfrm>
              <a:off x="3377366" y="2852244"/>
              <a:ext cx="463366" cy="1204296"/>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097282" fontAlgn="base">
                <a:spcAft>
                  <a:spcPct val="0"/>
                </a:spcAft>
                <a:defRPr/>
              </a:pPr>
              <a:r>
                <a:rPr lang="en-US" sz="1300" dirty="0">
                  <a:solidFill>
                    <a:srgbClr val="595959">
                      <a:alpha val="99000"/>
                    </a:srgbClr>
                  </a:solidFill>
                  <a:latin typeface="Segoe UI"/>
                  <a:ea typeface="Kozuka Gothic Pro R" pitchFamily="34" charset="-128"/>
                </a:rPr>
                <a:t>You manage</a:t>
              </a:r>
            </a:p>
          </p:txBody>
        </p:sp>
      </p:grpSp>
      <p:grpSp>
        <p:nvGrpSpPr>
          <p:cNvPr id="122" name="Group 121"/>
          <p:cNvGrpSpPr/>
          <p:nvPr/>
        </p:nvGrpSpPr>
        <p:grpSpPr>
          <a:xfrm>
            <a:off x="4609764" y="859151"/>
            <a:ext cx="2247074" cy="3886475"/>
            <a:chOff x="5979422" y="1698693"/>
            <a:chExt cx="2706420" cy="4683386"/>
          </a:xfrm>
        </p:grpSpPr>
        <p:sp>
          <p:nvSpPr>
            <p:cNvPr id="123" name="Rectangle 122"/>
            <p:cNvSpPr/>
            <p:nvPr/>
          </p:nvSpPr>
          <p:spPr>
            <a:xfrm>
              <a:off x="6315305" y="1698693"/>
              <a:ext cx="2000311"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097282" fontAlgn="base">
                <a:spcAft>
                  <a:spcPct val="0"/>
                </a:spcAft>
                <a:defRPr/>
              </a:pPr>
              <a:r>
                <a:rPr lang="en-US" dirty="0">
                  <a:solidFill>
                    <a:srgbClr val="595959">
                      <a:alpha val="99000"/>
                    </a:srgbClr>
                  </a:solidFill>
                  <a:latin typeface="Segoe UI"/>
                  <a:ea typeface="Kozuka Gothic Pro R" pitchFamily="34" charset="-128"/>
                </a:rPr>
                <a:t>Platform</a:t>
              </a:r>
            </a:p>
            <a:p>
              <a:pPr algn="ctr" defTabSz="1097372">
                <a:defRPr/>
              </a:pPr>
              <a:r>
                <a:rPr lang="en-US" sz="1400" dirty="0">
                  <a:solidFill>
                    <a:srgbClr val="595959">
                      <a:alpha val="99000"/>
                    </a:srgbClr>
                  </a:solidFill>
                  <a:latin typeface="Segoe UI"/>
                  <a:ea typeface="Kozuka Gothic Pro R" pitchFamily="34" charset="-128"/>
                </a:rPr>
                <a:t>(as a Service)</a:t>
              </a:r>
            </a:p>
          </p:txBody>
        </p:sp>
        <p:sp>
          <p:nvSpPr>
            <p:cNvPr id="124" name="Left Brace 123"/>
            <p:cNvSpPr/>
            <p:nvPr/>
          </p:nvSpPr>
          <p:spPr>
            <a:xfrm flipH="1">
              <a:off x="8131739" y="3259131"/>
              <a:ext cx="209580" cy="3122948"/>
            </a:xfrm>
            <a:prstGeom prst="leftBrace">
              <a:avLst>
                <a:gd name="adj1" fmla="val 0"/>
                <a:gd name="adj2" fmla="val 50000"/>
              </a:avLst>
            </a:prstGeom>
            <a:noFill/>
            <a:ln w="19050" cap="flat" cmpd="sng" algn="ctr">
              <a:solidFill>
                <a:sysClr val="windowText" lastClr="000000">
                  <a:lumMod val="50000"/>
                  <a:lumOff val="50000"/>
                </a:sysClr>
              </a:solidFill>
              <a:prstDash val="solid"/>
            </a:ln>
            <a:effectLst/>
          </p:spPr>
          <p:txBody>
            <a:bodyPr rtlCol="0" anchor="ctr"/>
            <a:lstStyle/>
            <a:p>
              <a:pPr algn="ctr" defTabSz="1097372">
                <a:defRPr/>
              </a:pPr>
              <a:endParaRPr lang="en-US" sz="1700" kern="0">
                <a:solidFill>
                  <a:srgbClr val="FFFFFF"/>
                </a:solidFill>
                <a:latin typeface="Segoe UI"/>
                <a:ea typeface="Segoe UI" pitchFamily="34" charset="0"/>
                <a:cs typeface="Segoe UI" pitchFamily="34" charset="0"/>
              </a:endParaRPr>
            </a:p>
          </p:txBody>
        </p:sp>
        <p:sp>
          <p:nvSpPr>
            <p:cNvPr id="125" name="TextBox 54"/>
            <p:cNvSpPr txBox="1"/>
            <p:nvPr/>
          </p:nvSpPr>
          <p:spPr>
            <a:xfrm flipH="1">
              <a:off x="8222476" y="3781898"/>
              <a:ext cx="463366" cy="2111804"/>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097282" fontAlgn="base">
                <a:spcAft>
                  <a:spcPct val="0"/>
                </a:spcAft>
                <a:defRPr/>
              </a:pPr>
              <a:r>
                <a:rPr lang="en-US" sz="1300" dirty="0">
                  <a:solidFill>
                    <a:srgbClr val="595959">
                      <a:alpha val="99000"/>
                    </a:srgbClr>
                  </a:solidFill>
                  <a:latin typeface="Segoe UI"/>
                  <a:ea typeface="Kozuka Gothic Pro R" pitchFamily="34" charset="-128"/>
                </a:rPr>
                <a:t>Managed by Microsoft</a:t>
              </a:r>
            </a:p>
          </p:txBody>
        </p:sp>
        <p:sp>
          <p:nvSpPr>
            <p:cNvPr id="126" name="Left Brace 125"/>
            <p:cNvSpPr/>
            <p:nvPr/>
          </p:nvSpPr>
          <p:spPr>
            <a:xfrm>
              <a:off x="6322411" y="2335206"/>
              <a:ext cx="152400" cy="847725"/>
            </a:xfrm>
            <a:prstGeom prst="leftBrace">
              <a:avLst>
                <a:gd name="adj1" fmla="val 0"/>
                <a:gd name="adj2" fmla="val 50000"/>
              </a:avLst>
            </a:prstGeom>
            <a:noFill/>
            <a:ln w="19050" cap="flat" cmpd="sng" algn="ctr">
              <a:solidFill>
                <a:sysClr val="windowText" lastClr="000000">
                  <a:lumMod val="50000"/>
                  <a:lumOff val="50000"/>
                </a:sysClr>
              </a:solidFill>
              <a:prstDash val="solid"/>
            </a:ln>
            <a:effectLst/>
          </p:spPr>
          <p:txBody>
            <a:bodyPr rtlCol="0" anchor="ctr"/>
            <a:lstStyle/>
            <a:p>
              <a:pPr algn="ctr" defTabSz="1097372">
                <a:defRPr/>
              </a:pPr>
              <a:endParaRPr lang="en-US" sz="1700" kern="0">
                <a:solidFill>
                  <a:srgbClr val="FFFFFF"/>
                </a:solidFill>
                <a:latin typeface="Segoe UI"/>
                <a:ea typeface="Segoe UI" pitchFamily="34" charset="0"/>
                <a:cs typeface="Segoe UI" pitchFamily="34" charset="0"/>
              </a:endParaRPr>
            </a:p>
          </p:txBody>
        </p:sp>
        <p:sp>
          <p:nvSpPr>
            <p:cNvPr id="127" name="TextBox 60"/>
            <p:cNvSpPr txBox="1"/>
            <p:nvPr/>
          </p:nvSpPr>
          <p:spPr>
            <a:xfrm>
              <a:off x="5979422" y="2153760"/>
              <a:ext cx="463366" cy="1204295"/>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097282" fontAlgn="base">
                <a:spcAft>
                  <a:spcPct val="0"/>
                </a:spcAft>
                <a:defRPr/>
              </a:pPr>
              <a:r>
                <a:rPr lang="en-US" sz="1300" dirty="0">
                  <a:solidFill>
                    <a:srgbClr val="595959">
                      <a:alpha val="99000"/>
                    </a:srgbClr>
                  </a:solidFill>
                  <a:latin typeface="Segoe UI"/>
                  <a:ea typeface="Kozuka Gothic Pro R" pitchFamily="34" charset="-128"/>
                </a:rPr>
                <a:t>You manage</a:t>
              </a:r>
            </a:p>
          </p:txBody>
        </p:sp>
        <p:sp>
          <p:nvSpPr>
            <p:cNvPr id="128" name="Rectangle 127"/>
            <p:cNvSpPr/>
            <p:nvPr/>
          </p:nvSpPr>
          <p:spPr>
            <a:xfrm>
              <a:off x="6484238" y="5537990"/>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Storage</a:t>
              </a:r>
            </a:p>
          </p:txBody>
        </p:sp>
        <p:sp>
          <p:nvSpPr>
            <p:cNvPr id="129" name="Rectangle 128"/>
            <p:cNvSpPr/>
            <p:nvPr/>
          </p:nvSpPr>
          <p:spPr>
            <a:xfrm>
              <a:off x="6484238" y="5083171"/>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Servers</a:t>
              </a:r>
            </a:p>
          </p:txBody>
        </p:sp>
        <p:sp>
          <p:nvSpPr>
            <p:cNvPr id="130" name="Rectangle 129"/>
            <p:cNvSpPr/>
            <p:nvPr/>
          </p:nvSpPr>
          <p:spPr>
            <a:xfrm>
              <a:off x="6484238" y="5992807"/>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Networking</a:t>
              </a:r>
            </a:p>
          </p:txBody>
        </p:sp>
        <p:sp>
          <p:nvSpPr>
            <p:cNvPr id="131" name="Rectangle 130"/>
            <p:cNvSpPr/>
            <p:nvPr/>
          </p:nvSpPr>
          <p:spPr>
            <a:xfrm>
              <a:off x="6484238" y="4173533"/>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O/S</a:t>
              </a:r>
            </a:p>
          </p:txBody>
        </p:sp>
        <p:sp>
          <p:nvSpPr>
            <p:cNvPr id="132" name="Rectangle 131"/>
            <p:cNvSpPr/>
            <p:nvPr/>
          </p:nvSpPr>
          <p:spPr>
            <a:xfrm>
              <a:off x="6484238" y="3718714"/>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dirty="0">
                  <a:solidFill>
                    <a:sysClr val="window" lastClr="FFFFFF">
                      <a:alpha val="99000"/>
                    </a:sysClr>
                  </a:solidFill>
                  <a:latin typeface="Segoe UI"/>
                  <a:ea typeface="Segoe UI" pitchFamily="34" charset="0"/>
                  <a:cs typeface="Segoe UI" pitchFamily="34" charset="0"/>
                </a:rPr>
                <a:t>Middleware</a:t>
              </a:r>
            </a:p>
          </p:txBody>
        </p:sp>
        <p:sp>
          <p:nvSpPr>
            <p:cNvPr id="133" name="Rectangle 132"/>
            <p:cNvSpPr/>
            <p:nvPr/>
          </p:nvSpPr>
          <p:spPr>
            <a:xfrm>
              <a:off x="6484238" y="4628352"/>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Virtualization</a:t>
              </a:r>
            </a:p>
          </p:txBody>
        </p:sp>
        <p:sp>
          <p:nvSpPr>
            <p:cNvPr id="134" name="Rectangle 133"/>
            <p:cNvSpPr/>
            <p:nvPr/>
          </p:nvSpPr>
          <p:spPr>
            <a:xfrm>
              <a:off x="6484238" y="2354257"/>
              <a:ext cx="1638240" cy="381000"/>
            </a:xfrm>
            <a:prstGeom prst="rect">
              <a:avLst/>
            </a:prstGeom>
            <a:solidFill>
              <a:schemeClr val="accent6"/>
            </a:solidFill>
            <a:ln w="9525" cap="flat" cmpd="sng" algn="ctr">
              <a:noFill/>
              <a:prstDash val="solid"/>
            </a:ln>
            <a:effectLst/>
          </p:spPr>
          <p:txBody>
            <a:bodyPr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Applications</a:t>
              </a:r>
            </a:p>
          </p:txBody>
        </p:sp>
        <p:sp>
          <p:nvSpPr>
            <p:cNvPr id="135" name="Rectangle 134"/>
            <p:cNvSpPr/>
            <p:nvPr/>
          </p:nvSpPr>
          <p:spPr>
            <a:xfrm>
              <a:off x="6484238" y="3263895"/>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Runtime</a:t>
              </a:r>
            </a:p>
          </p:txBody>
        </p:sp>
        <p:sp>
          <p:nvSpPr>
            <p:cNvPr id="136" name="Rectangle 135"/>
            <p:cNvSpPr/>
            <p:nvPr/>
          </p:nvSpPr>
          <p:spPr>
            <a:xfrm>
              <a:off x="6484238" y="2809076"/>
              <a:ext cx="1638240" cy="381000"/>
            </a:xfrm>
            <a:prstGeom prst="rect">
              <a:avLst/>
            </a:prstGeom>
            <a:solidFill>
              <a:schemeClr val="accent6"/>
            </a:solidFill>
            <a:ln w="9525" cap="flat" cmpd="sng" algn="ctr">
              <a:noFill/>
              <a:prstDash val="solid"/>
            </a:ln>
            <a:effectLst/>
          </p:spPr>
          <p:txBody>
            <a:bodyPr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Data</a:t>
              </a:r>
            </a:p>
          </p:txBody>
        </p:sp>
      </p:grpSp>
      <p:grpSp>
        <p:nvGrpSpPr>
          <p:cNvPr id="137" name="Group 136"/>
          <p:cNvGrpSpPr/>
          <p:nvPr/>
        </p:nvGrpSpPr>
        <p:grpSpPr>
          <a:xfrm>
            <a:off x="6982952" y="859150"/>
            <a:ext cx="2045606" cy="3886473"/>
            <a:chOff x="8840159" y="1698693"/>
            <a:chExt cx="2463768" cy="4683383"/>
          </a:xfrm>
        </p:grpSpPr>
        <p:sp>
          <p:nvSpPr>
            <p:cNvPr id="138" name="Rectangle 137"/>
            <p:cNvSpPr/>
            <p:nvPr/>
          </p:nvSpPr>
          <p:spPr>
            <a:xfrm>
              <a:off x="8840159" y="1698693"/>
              <a:ext cx="2028257"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097282" fontAlgn="base">
                <a:spcAft>
                  <a:spcPct val="0"/>
                </a:spcAft>
                <a:defRPr/>
              </a:pPr>
              <a:r>
                <a:rPr lang="en-US" dirty="0">
                  <a:solidFill>
                    <a:srgbClr val="595959">
                      <a:alpha val="99000"/>
                    </a:srgbClr>
                  </a:solidFill>
                  <a:latin typeface="Segoe UI"/>
                  <a:ea typeface="Kozuka Gothic Pro R" pitchFamily="34" charset="-128"/>
                </a:rPr>
                <a:t>Software</a:t>
              </a:r>
            </a:p>
            <a:p>
              <a:pPr algn="ctr" defTabSz="1097372">
                <a:defRPr/>
              </a:pPr>
              <a:r>
                <a:rPr lang="en-US" sz="1400" dirty="0">
                  <a:solidFill>
                    <a:srgbClr val="595959">
                      <a:alpha val="99000"/>
                    </a:srgbClr>
                  </a:solidFill>
                  <a:latin typeface="Segoe UI"/>
                  <a:ea typeface="Kozuka Gothic Pro R" pitchFamily="34" charset="-128"/>
                </a:rPr>
                <a:t>(as a Service)</a:t>
              </a:r>
            </a:p>
          </p:txBody>
        </p:sp>
        <p:sp>
          <p:nvSpPr>
            <p:cNvPr id="139" name="Left Brace 138"/>
            <p:cNvSpPr/>
            <p:nvPr/>
          </p:nvSpPr>
          <p:spPr>
            <a:xfrm flipH="1">
              <a:off x="10688405" y="2335204"/>
              <a:ext cx="200055" cy="4046872"/>
            </a:xfrm>
            <a:prstGeom prst="leftBrace">
              <a:avLst>
                <a:gd name="adj1" fmla="val 0"/>
                <a:gd name="adj2" fmla="val 50000"/>
              </a:avLst>
            </a:prstGeom>
            <a:noFill/>
            <a:ln w="19050" cap="flat" cmpd="sng" algn="ctr">
              <a:solidFill>
                <a:sysClr val="windowText" lastClr="000000">
                  <a:lumMod val="50000"/>
                  <a:lumOff val="50000"/>
                </a:sysClr>
              </a:solidFill>
              <a:prstDash val="solid"/>
            </a:ln>
            <a:effectLst/>
          </p:spPr>
          <p:txBody>
            <a:bodyPr rtlCol="0" anchor="ctr"/>
            <a:lstStyle/>
            <a:p>
              <a:pPr algn="ctr" defTabSz="1097372">
                <a:defRPr/>
              </a:pPr>
              <a:endParaRPr lang="en-US" sz="1700" kern="0">
                <a:solidFill>
                  <a:srgbClr val="FFFFFF"/>
                </a:solidFill>
                <a:latin typeface="Segoe UI"/>
                <a:ea typeface="Segoe UI" pitchFamily="34" charset="0"/>
                <a:cs typeface="Segoe UI" pitchFamily="34" charset="0"/>
              </a:endParaRPr>
            </a:p>
          </p:txBody>
        </p:sp>
        <p:sp>
          <p:nvSpPr>
            <p:cNvPr id="140" name="TextBox 64"/>
            <p:cNvSpPr txBox="1"/>
            <p:nvPr/>
          </p:nvSpPr>
          <p:spPr>
            <a:xfrm flipH="1">
              <a:off x="10840561" y="3309994"/>
              <a:ext cx="463366" cy="2111804"/>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097282" fontAlgn="base">
                <a:spcAft>
                  <a:spcPct val="0"/>
                </a:spcAft>
                <a:defRPr/>
              </a:pPr>
              <a:r>
                <a:rPr lang="en-US" sz="1300" dirty="0">
                  <a:solidFill>
                    <a:srgbClr val="595959">
                      <a:alpha val="99000"/>
                    </a:srgbClr>
                  </a:solidFill>
                  <a:latin typeface="Segoe UI"/>
                  <a:ea typeface="Kozuka Gothic Pro R" pitchFamily="34" charset="-128"/>
                </a:rPr>
                <a:t>Managed by Microsoft</a:t>
              </a:r>
            </a:p>
          </p:txBody>
        </p:sp>
        <p:sp>
          <p:nvSpPr>
            <p:cNvPr id="141" name="Rectangle 140"/>
            <p:cNvSpPr/>
            <p:nvPr/>
          </p:nvSpPr>
          <p:spPr>
            <a:xfrm>
              <a:off x="9040806" y="5537987"/>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Storage</a:t>
              </a:r>
            </a:p>
          </p:txBody>
        </p:sp>
        <p:sp>
          <p:nvSpPr>
            <p:cNvPr id="142" name="Rectangle 141"/>
            <p:cNvSpPr/>
            <p:nvPr/>
          </p:nvSpPr>
          <p:spPr>
            <a:xfrm>
              <a:off x="9040806" y="5083168"/>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Servers</a:t>
              </a:r>
            </a:p>
          </p:txBody>
        </p:sp>
        <p:sp>
          <p:nvSpPr>
            <p:cNvPr id="143" name="Rectangle 142"/>
            <p:cNvSpPr/>
            <p:nvPr/>
          </p:nvSpPr>
          <p:spPr>
            <a:xfrm>
              <a:off x="9040806" y="5992804"/>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Networking</a:t>
              </a:r>
            </a:p>
          </p:txBody>
        </p:sp>
        <p:sp>
          <p:nvSpPr>
            <p:cNvPr id="144" name="Rectangle 143"/>
            <p:cNvSpPr/>
            <p:nvPr/>
          </p:nvSpPr>
          <p:spPr>
            <a:xfrm>
              <a:off x="9040806" y="4173530"/>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O/S</a:t>
              </a:r>
            </a:p>
          </p:txBody>
        </p:sp>
        <p:sp>
          <p:nvSpPr>
            <p:cNvPr id="145" name="Rectangle 144"/>
            <p:cNvSpPr/>
            <p:nvPr/>
          </p:nvSpPr>
          <p:spPr>
            <a:xfrm>
              <a:off x="9040806" y="3718711"/>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Middleware</a:t>
              </a:r>
            </a:p>
          </p:txBody>
        </p:sp>
        <p:sp>
          <p:nvSpPr>
            <p:cNvPr id="146" name="Rectangle 145"/>
            <p:cNvSpPr/>
            <p:nvPr/>
          </p:nvSpPr>
          <p:spPr>
            <a:xfrm>
              <a:off x="9040806" y="4628349"/>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Virtualization</a:t>
              </a:r>
            </a:p>
          </p:txBody>
        </p:sp>
        <p:sp>
          <p:nvSpPr>
            <p:cNvPr id="147" name="Rectangle 146"/>
            <p:cNvSpPr/>
            <p:nvPr/>
          </p:nvSpPr>
          <p:spPr>
            <a:xfrm>
              <a:off x="9040806" y="2354254"/>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dirty="0">
                  <a:solidFill>
                    <a:sysClr val="window" lastClr="FFFFFF">
                      <a:alpha val="99000"/>
                    </a:sysClr>
                  </a:solidFill>
                  <a:latin typeface="Segoe UI"/>
                  <a:ea typeface="Segoe UI" pitchFamily="34" charset="0"/>
                  <a:cs typeface="Segoe UI" pitchFamily="34" charset="0"/>
                </a:rPr>
                <a:t>Applications</a:t>
              </a:r>
            </a:p>
          </p:txBody>
        </p:sp>
        <p:sp>
          <p:nvSpPr>
            <p:cNvPr id="148" name="Rectangle 147"/>
            <p:cNvSpPr/>
            <p:nvPr/>
          </p:nvSpPr>
          <p:spPr>
            <a:xfrm>
              <a:off x="9040806" y="3263892"/>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Runtime</a:t>
              </a:r>
            </a:p>
          </p:txBody>
        </p:sp>
        <p:sp>
          <p:nvSpPr>
            <p:cNvPr id="149" name="Rectangle 148"/>
            <p:cNvSpPr/>
            <p:nvPr/>
          </p:nvSpPr>
          <p:spPr>
            <a:xfrm>
              <a:off x="9040806" y="2809073"/>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Data</a:t>
              </a:r>
            </a:p>
          </p:txBody>
        </p:sp>
      </p:grpSp>
    </p:spTree>
    <p:extLst>
      <p:ext uri="{BB962C8B-B14F-4D97-AF65-F5344CB8AC3E}">
        <p14:creationId xmlns:p14="http://schemas.microsoft.com/office/powerpoint/2010/main" val="1141401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fade">
                                      <p:cBhvr>
                                        <p:cTn id="7" dur="500"/>
                                        <p:tgtEl>
                                          <p:spTgt spid="10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2"/>
                                        </p:tgtEl>
                                        <p:attrNameLst>
                                          <p:attrName>style.visibility</p:attrName>
                                        </p:attrNameLst>
                                      </p:cBhvr>
                                      <p:to>
                                        <p:strVal val="visible"/>
                                      </p:to>
                                    </p:set>
                                    <p:animEffect transition="in" filter="fade">
                                      <p:cBhvr>
                                        <p:cTn id="12" dur="500"/>
                                        <p:tgtEl>
                                          <p:spTgt spid="1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7"/>
                                        </p:tgtEl>
                                        <p:attrNameLst>
                                          <p:attrName>style.visibility</p:attrName>
                                        </p:attrNameLst>
                                      </p:cBhvr>
                                      <p:to>
                                        <p:strVal val="visible"/>
                                      </p:to>
                                    </p:set>
                                    <p:animEffect transition="in" filter="fade">
                                      <p:cBhvr>
                                        <p:cTn id="17" dur="5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bwMode="auto">
          <a:xfrm>
            <a:off x="4859845" y="3120163"/>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0" rIns="91440" bIns="0" numCol="1" rtlCol="0" anchor="ctr" anchorCtr="1" compatLnSpc="1">
            <a:prstTxWarp prst="textNoShape">
              <a:avLst/>
            </a:prstTxWarp>
          </a:bodyPr>
          <a:lstStyle/>
          <a:p>
            <a:pPr defTabSz="685891">
              <a:lnSpc>
                <a:spcPct val="90000"/>
              </a:lnSpc>
              <a:buSzPct val="90000"/>
            </a:pPr>
            <a:endParaRPr lang="en-US" kern="0" dirty="0">
              <a:gradFill>
                <a:gsLst>
                  <a:gs pos="85000">
                    <a:srgbClr val="FFFFFF"/>
                  </a:gs>
                  <a:gs pos="0">
                    <a:srgbClr val="FFFFFF"/>
                  </a:gs>
                </a:gsLst>
                <a:lin ang="5400000" scaled="0"/>
              </a:gradFill>
            </a:endParaRPr>
          </a:p>
        </p:txBody>
      </p:sp>
      <p:sp>
        <p:nvSpPr>
          <p:cNvPr id="29" name="Rectangle 28"/>
          <p:cNvSpPr/>
          <p:nvPr/>
        </p:nvSpPr>
        <p:spPr bwMode="auto">
          <a:xfrm>
            <a:off x="4858704" y="1652900"/>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sp>
        <p:nvSpPr>
          <p:cNvPr id="81" name="Rectangle 80"/>
          <p:cNvSpPr/>
          <p:nvPr/>
        </p:nvSpPr>
        <p:spPr bwMode="auto">
          <a:xfrm>
            <a:off x="4858705" y="0"/>
            <a:ext cx="1162683" cy="5143500"/>
          </a:xfrm>
          <a:prstGeom prst="rect">
            <a:avLst/>
          </a:prstGeom>
          <a:solidFill>
            <a:schemeClr val="accent2"/>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sp>
        <p:nvSpPr>
          <p:cNvPr id="59" name="Rectangle 58"/>
          <p:cNvSpPr/>
          <p:nvPr/>
        </p:nvSpPr>
        <p:spPr bwMode="auto">
          <a:xfrm>
            <a:off x="6055761" y="3120163"/>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0" rIns="91440" bIns="0" numCol="1" rtlCol="0" anchor="ctr" anchorCtr="1" compatLnSpc="1">
            <a:prstTxWarp prst="textNoShape">
              <a:avLst/>
            </a:prstTxWarp>
          </a:bodyPr>
          <a:lstStyle/>
          <a:p>
            <a:pPr defTabSz="685891">
              <a:lnSpc>
                <a:spcPct val="90000"/>
              </a:lnSpc>
              <a:buSzPct val="90000"/>
              <a:defRPr/>
            </a:pPr>
            <a:r>
              <a:rPr lang="en-US" kern="0">
                <a:gradFill>
                  <a:gsLst>
                    <a:gs pos="85000">
                      <a:srgbClr val="FFFFFF"/>
                    </a:gs>
                    <a:gs pos="0">
                      <a:srgbClr val="FFFFFF"/>
                    </a:gs>
                  </a:gsLst>
                  <a:lin ang="5400000" scaled="0"/>
                </a:gradFill>
              </a:rPr>
              <a:t>PaaS</a:t>
            </a:r>
          </a:p>
        </p:txBody>
      </p:sp>
      <p:sp>
        <p:nvSpPr>
          <p:cNvPr id="60" name="Rectangle 59"/>
          <p:cNvSpPr/>
          <p:nvPr/>
        </p:nvSpPr>
        <p:spPr bwMode="auto">
          <a:xfrm>
            <a:off x="7251675" y="3120163"/>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0" rIns="91440" bIns="0" numCol="1" rtlCol="0" anchor="ctr" anchorCtr="1" compatLnSpc="1">
            <a:prstTxWarp prst="textNoShape">
              <a:avLst/>
            </a:prstTxWarp>
          </a:bodyPr>
          <a:lstStyle/>
          <a:p>
            <a:pPr defTabSz="685891">
              <a:lnSpc>
                <a:spcPct val="90000"/>
              </a:lnSpc>
              <a:buSzPct val="90000"/>
              <a:defRPr/>
            </a:pPr>
            <a:r>
              <a:rPr lang="en-US" kern="0">
                <a:gradFill>
                  <a:gsLst>
                    <a:gs pos="85000">
                      <a:srgbClr val="FFFFFF"/>
                    </a:gs>
                    <a:gs pos="0">
                      <a:srgbClr val="FFFFFF"/>
                    </a:gs>
                  </a:gsLst>
                  <a:lin ang="5400000" scaled="0"/>
                </a:gradFill>
              </a:rPr>
              <a:t>SaaS</a:t>
            </a:r>
          </a:p>
        </p:txBody>
      </p:sp>
      <p:sp>
        <p:nvSpPr>
          <p:cNvPr id="61" name="Rectangle 60"/>
          <p:cNvSpPr/>
          <p:nvPr/>
        </p:nvSpPr>
        <p:spPr bwMode="auto">
          <a:xfrm>
            <a:off x="6054619" y="1652900"/>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sp>
        <p:nvSpPr>
          <p:cNvPr id="62" name="Rectangle 61"/>
          <p:cNvSpPr/>
          <p:nvPr/>
        </p:nvSpPr>
        <p:spPr bwMode="auto">
          <a:xfrm>
            <a:off x="7250533" y="1652900"/>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sp>
        <p:nvSpPr>
          <p:cNvPr id="64" name="Rectangle 63"/>
          <p:cNvSpPr/>
          <p:nvPr/>
        </p:nvSpPr>
        <p:spPr bwMode="auto">
          <a:xfrm>
            <a:off x="2468019" y="3120163"/>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91440" tIns="0" rIns="0" bIns="0" numCol="1" rtlCol="0" anchor="ctr" anchorCtr="1" compatLnSpc="1">
            <a:prstTxWarp prst="textNoShape">
              <a:avLst/>
            </a:prstTxWarp>
          </a:bodyPr>
          <a:lstStyle/>
          <a:p>
            <a:pPr algn="ctr" defTabSz="685891">
              <a:buSzPct val="90000"/>
              <a:defRPr/>
            </a:pPr>
            <a:r>
              <a:rPr lang="en-US" kern="0">
                <a:gradFill>
                  <a:gsLst>
                    <a:gs pos="85000">
                      <a:srgbClr val="FFFFFF"/>
                    </a:gs>
                    <a:gs pos="0">
                      <a:srgbClr val="FFFFFF"/>
                    </a:gs>
                  </a:gsLst>
                  <a:lin ang="5400000" scaled="0"/>
                </a:gradFill>
              </a:rPr>
              <a:t>Physical</a:t>
            </a:r>
          </a:p>
        </p:txBody>
      </p:sp>
      <p:sp>
        <p:nvSpPr>
          <p:cNvPr id="65" name="Rectangle 64"/>
          <p:cNvSpPr/>
          <p:nvPr/>
        </p:nvSpPr>
        <p:spPr bwMode="auto">
          <a:xfrm>
            <a:off x="2466877" y="1652900"/>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pic>
        <p:nvPicPr>
          <p:cNvPr id="66" name="Picture 6" descr="\\magnum\Projects\Microsoft\Cloud Power FY12\Design\Icons\PNGs\Server_2.png"/>
          <p:cNvPicPr>
            <a:picLocks noChangeAspect="1" noChangeArrowheads="1"/>
          </p:cNvPicPr>
          <p:nvPr/>
        </p:nvPicPr>
        <p:blipFill>
          <a:blip r:embed="rId3" cstate="print">
            <a:lum bright="100000"/>
          </a:blip>
          <a:srcRect/>
          <a:stretch>
            <a:fillRect/>
          </a:stretch>
        </p:blipFill>
        <p:spPr bwMode="auto">
          <a:xfrm>
            <a:off x="2638857" y="1958310"/>
            <a:ext cx="830658" cy="830440"/>
          </a:xfrm>
          <a:prstGeom prst="rect">
            <a:avLst/>
          </a:prstGeom>
          <a:noFill/>
        </p:spPr>
      </p:pic>
      <p:sp>
        <p:nvSpPr>
          <p:cNvPr id="68" name="Isosceles Triangle 67"/>
          <p:cNvSpPr/>
          <p:nvPr/>
        </p:nvSpPr>
        <p:spPr bwMode="auto">
          <a:xfrm rot="10800000">
            <a:off x="6328212" y="2170473"/>
            <a:ext cx="436736" cy="546931"/>
          </a:xfrm>
          <a:prstGeom prst="triangle">
            <a:avLst>
              <a:gd name="adj" fmla="val 0"/>
            </a:avLst>
          </a:prstGeom>
          <a:gradFill rotWithShape="1">
            <a:gsLst>
              <a:gs pos="0">
                <a:sysClr val="window" lastClr="FFFFFF">
                  <a:lumMod val="95000"/>
                  <a:alpha val="0"/>
                </a:sysClr>
              </a:gs>
              <a:gs pos="50000">
                <a:schemeClr val="bg1">
                  <a:alpha val="53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685666">
              <a:defRPr/>
            </a:pPr>
            <a:endParaRPr lang="en-US" sz="1400" kern="0">
              <a:gradFill>
                <a:gsLst>
                  <a:gs pos="0">
                    <a:srgbClr val="FFFFFF"/>
                  </a:gs>
                  <a:gs pos="100000">
                    <a:srgbClr val="FFFFFF"/>
                  </a:gs>
                </a:gsLst>
                <a:lin ang="5400000" scaled="0"/>
              </a:gradFill>
              <a:latin typeface="Segoe UI"/>
            </a:endParaRPr>
          </a:p>
        </p:txBody>
      </p:sp>
      <p:pic>
        <p:nvPicPr>
          <p:cNvPr id="69" name="Picture 68"/>
          <p:cNvPicPr>
            <a:picLocks noChangeAspect="1"/>
          </p:cNvPicPr>
          <p:nvPr/>
        </p:nvPicPr>
        <p:blipFill>
          <a:blip r:embed="rId4" cstate="print">
            <a:lum bright="100000" contrast="100000"/>
          </a:blip>
          <a:stretch>
            <a:fillRect/>
          </a:stretch>
        </p:blipFill>
        <p:spPr>
          <a:xfrm>
            <a:off x="6224923" y="2491889"/>
            <a:ext cx="869612" cy="518146"/>
          </a:xfrm>
          <a:prstGeom prst="rect">
            <a:avLst/>
          </a:prstGeom>
          <a:noFill/>
          <a:ln>
            <a:noFill/>
          </a:ln>
          <a:effectLst/>
        </p:spPr>
      </p:pic>
      <p:pic>
        <p:nvPicPr>
          <p:cNvPr id="70" name="Picture 69" descr="\\MAGNUM\Projects\Microsoft\Cloud Power FY12\Design\ICONS_PNG\Application.png"/>
          <p:cNvPicPr>
            <a:picLocks noChangeAspect="1" noChangeArrowheads="1"/>
          </p:cNvPicPr>
          <p:nvPr/>
        </p:nvPicPr>
        <p:blipFill>
          <a:blip r:embed="rId5" cstate="print">
            <a:lum bright="100000"/>
          </a:blip>
          <a:srcRect/>
          <a:stretch>
            <a:fillRect/>
          </a:stretch>
        </p:blipFill>
        <p:spPr bwMode="auto">
          <a:xfrm>
            <a:off x="6224923" y="1639410"/>
            <a:ext cx="643313" cy="642978"/>
          </a:xfrm>
          <a:prstGeom prst="rect">
            <a:avLst/>
          </a:prstGeom>
          <a:noFill/>
        </p:spPr>
      </p:pic>
      <p:grpSp>
        <p:nvGrpSpPr>
          <p:cNvPr id="71" name="Group 70"/>
          <p:cNvGrpSpPr/>
          <p:nvPr/>
        </p:nvGrpSpPr>
        <p:grpSpPr>
          <a:xfrm>
            <a:off x="7404781" y="1719014"/>
            <a:ext cx="869612" cy="1291021"/>
            <a:chOff x="10948236" y="3048621"/>
            <a:chExt cx="2113909" cy="3139117"/>
          </a:xfrm>
        </p:grpSpPr>
        <p:pic>
          <p:nvPicPr>
            <p:cNvPr id="72" name="Picture 2" descr="\\MAGNUM\Projects\Microsoft\Cloud Power FY12\Design\Icons\PNGs\Web.png"/>
            <p:cNvPicPr>
              <a:picLocks noChangeAspect="1" noChangeArrowheads="1"/>
            </p:cNvPicPr>
            <p:nvPr/>
          </p:nvPicPr>
          <p:blipFill rotWithShape="1">
            <a:blip r:embed="rId6" cstate="print">
              <a:lum bright="100000"/>
            </a:blip>
            <a:srcRect t="1" b="-1316"/>
            <a:stretch/>
          </p:blipFill>
          <p:spPr bwMode="auto">
            <a:xfrm>
              <a:off x="11112870" y="3048621"/>
              <a:ext cx="1234537" cy="1250773"/>
            </a:xfrm>
            <a:prstGeom prst="rect">
              <a:avLst/>
            </a:prstGeom>
            <a:noFill/>
          </p:spPr>
        </p:pic>
        <p:sp>
          <p:nvSpPr>
            <p:cNvPr id="73" name="Isosceles Triangle 72"/>
            <p:cNvSpPr/>
            <p:nvPr/>
          </p:nvSpPr>
          <p:spPr bwMode="auto">
            <a:xfrm rot="10800000">
              <a:off x="11199316" y="4146344"/>
              <a:ext cx="1061647" cy="1329862"/>
            </a:xfrm>
            <a:prstGeom prst="triangle">
              <a:avLst>
                <a:gd name="adj" fmla="val 0"/>
              </a:avLst>
            </a:prstGeom>
            <a:gradFill rotWithShape="1">
              <a:gsLst>
                <a:gs pos="0">
                  <a:sysClr val="window" lastClr="FFFFFF">
                    <a:lumMod val="95000"/>
                    <a:alpha val="0"/>
                  </a:sysClr>
                </a:gs>
                <a:gs pos="50000">
                  <a:schemeClr val="bg1">
                    <a:alpha val="67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685666">
                <a:defRPr/>
              </a:pPr>
              <a:endParaRPr lang="en-US" sz="1400" kern="0">
                <a:gradFill>
                  <a:gsLst>
                    <a:gs pos="0">
                      <a:srgbClr val="FFFFFF"/>
                    </a:gs>
                    <a:gs pos="100000">
                      <a:srgbClr val="FFFFFF"/>
                    </a:gs>
                  </a:gsLst>
                  <a:lin ang="5400000" scaled="0"/>
                </a:gradFill>
                <a:latin typeface="Segoe UI"/>
              </a:endParaRPr>
            </a:p>
          </p:txBody>
        </p:sp>
        <p:pic>
          <p:nvPicPr>
            <p:cNvPr id="74" name="Picture 73"/>
            <p:cNvPicPr>
              <a:picLocks noChangeAspect="1"/>
            </p:cNvPicPr>
            <p:nvPr/>
          </p:nvPicPr>
          <p:blipFill>
            <a:blip r:embed="rId4" cstate="print">
              <a:lum bright="100000" contrast="100000"/>
            </a:blip>
            <a:stretch>
              <a:fillRect/>
            </a:stretch>
          </p:blipFill>
          <p:spPr>
            <a:xfrm>
              <a:off x="10948236" y="4927866"/>
              <a:ext cx="2113909" cy="1259872"/>
            </a:xfrm>
            <a:prstGeom prst="rect">
              <a:avLst/>
            </a:prstGeom>
            <a:noFill/>
            <a:ln>
              <a:noFill/>
            </a:ln>
            <a:effectLst/>
          </p:spPr>
        </p:pic>
      </p:grpSp>
      <p:grpSp>
        <p:nvGrpSpPr>
          <p:cNvPr id="75" name="Group 74"/>
          <p:cNvGrpSpPr/>
          <p:nvPr/>
        </p:nvGrpSpPr>
        <p:grpSpPr>
          <a:xfrm>
            <a:off x="3662792" y="1652900"/>
            <a:ext cx="1163824" cy="1856450"/>
            <a:chOff x="2983003" y="2764132"/>
            <a:chExt cx="2829100" cy="4513958"/>
          </a:xfrm>
        </p:grpSpPr>
        <p:sp>
          <p:nvSpPr>
            <p:cNvPr id="76" name="Rectangle 75"/>
            <p:cNvSpPr/>
            <p:nvPr/>
          </p:nvSpPr>
          <p:spPr bwMode="auto">
            <a:xfrm>
              <a:off x="2985776" y="6331781"/>
              <a:ext cx="2826327" cy="946309"/>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0" tIns="0" rIns="0" bIns="0" numCol="1" rtlCol="0" anchor="ctr" anchorCtr="1" compatLnSpc="1">
              <a:prstTxWarp prst="textNoShape">
                <a:avLst/>
              </a:prstTxWarp>
            </a:bodyPr>
            <a:lstStyle/>
            <a:p>
              <a:pPr defTabSz="685891">
                <a:lnSpc>
                  <a:spcPct val="90000"/>
                </a:lnSpc>
                <a:buSzPct val="90000"/>
                <a:defRPr/>
              </a:pPr>
              <a:r>
                <a:rPr lang="en-US" kern="0">
                  <a:gradFill>
                    <a:gsLst>
                      <a:gs pos="85000">
                        <a:srgbClr val="FFFFFF"/>
                      </a:gs>
                      <a:gs pos="0">
                        <a:srgbClr val="FFFFFF"/>
                      </a:gs>
                    </a:gsLst>
                    <a:lin ang="5400000" scaled="0"/>
                  </a:gradFill>
                  <a:latin typeface="+mj-lt"/>
                </a:rPr>
                <a:t>Virtual</a:t>
              </a:r>
            </a:p>
          </p:txBody>
        </p:sp>
        <p:sp>
          <p:nvSpPr>
            <p:cNvPr id="77" name="Rectangle 76"/>
            <p:cNvSpPr/>
            <p:nvPr/>
          </p:nvSpPr>
          <p:spPr bwMode="auto">
            <a:xfrm>
              <a:off x="2983003" y="2764132"/>
              <a:ext cx="2826327" cy="348043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pic>
          <p:nvPicPr>
            <p:cNvPr id="78" name="Picture 2"/>
            <p:cNvPicPr>
              <a:picLocks noChangeAspect="1" noChangeArrowheads="1"/>
            </p:cNvPicPr>
            <p:nvPr/>
          </p:nvPicPr>
          <p:blipFill>
            <a:blip r:embed="rId7" cstate="print">
              <a:lum bright="100000" contrast="100000"/>
            </a:blip>
            <a:srcRect/>
            <a:stretch>
              <a:fillRect/>
            </a:stretch>
          </p:blipFill>
          <p:spPr bwMode="auto">
            <a:xfrm>
              <a:off x="3085313" y="3346910"/>
              <a:ext cx="2552600" cy="2338866"/>
            </a:xfrm>
            <a:prstGeom prst="rect">
              <a:avLst/>
            </a:prstGeom>
            <a:noFill/>
            <a:ln w="9525">
              <a:noFill/>
              <a:miter lim="800000"/>
              <a:headEnd/>
              <a:tailEnd/>
            </a:ln>
            <a:effectLst/>
          </p:spPr>
        </p:pic>
      </p:grpSp>
      <p:sp>
        <p:nvSpPr>
          <p:cNvPr id="80" name="Rectangle 79"/>
          <p:cNvSpPr/>
          <p:nvPr/>
        </p:nvSpPr>
        <p:spPr bwMode="auto">
          <a:xfrm>
            <a:off x="4859847" y="3120163"/>
            <a:ext cx="1162683" cy="389187"/>
          </a:xfrm>
          <a:prstGeom prst="rect">
            <a:avLst/>
          </a:prstGeom>
          <a:noFill/>
          <a:ln w="9525" cap="flat" cmpd="sng" algn="ctr">
            <a:noFill/>
            <a:prstDash val="solid"/>
            <a:headEnd type="none" w="med" len="med"/>
            <a:tailEnd type="none" w="med" len="med"/>
          </a:ln>
          <a:effectLst/>
        </p:spPr>
        <p:txBody>
          <a:bodyPr vert="horz" wrap="square" lIns="182880" tIns="0" rIns="91440" bIns="0" numCol="1" rtlCol="0" anchor="ctr" anchorCtr="1" compatLnSpc="1">
            <a:prstTxWarp prst="textNoShape">
              <a:avLst/>
            </a:prstTxWarp>
          </a:bodyPr>
          <a:lstStyle/>
          <a:p>
            <a:pPr defTabSz="685891">
              <a:lnSpc>
                <a:spcPct val="90000"/>
              </a:lnSpc>
              <a:buSzPct val="90000"/>
              <a:defRPr/>
            </a:pPr>
            <a:r>
              <a:rPr lang="en-US" kern="0" dirty="0" err="1">
                <a:gradFill>
                  <a:gsLst>
                    <a:gs pos="85000">
                      <a:srgbClr val="FFFFFF"/>
                    </a:gs>
                    <a:gs pos="0">
                      <a:srgbClr val="FFFFFF"/>
                    </a:gs>
                  </a:gsLst>
                  <a:lin ang="5400000" scaled="0"/>
                </a:gradFill>
              </a:rPr>
              <a:t>IaaS</a:t>
            </a:r>
            <a:endParaRPr lang="en-US" kern="0" dirty="0">
              <a:gradFill>
                <a:gsLst>
                  <a:gs pos="85000">
                    <a:srgbClr val="FFFFFF"/>
                  </a:gs>
                  <a:gs pos="0">
                    <a:srgbClr val="FFFFFF"/>
                  </a:gs>
                </a:gsLst>
                <a:lin ang="5400000" scaled="0"/>
              </a:gradFill>
            </a:endParaRPr>
          </a:p>
        </p:txBody>
      </p:sp>
      <p:grpSp>
        <p:nvGrpSpPr>
          <p:cNvPr id="82" name="Group 81"/>
          <p:cNvGrpSpPr/>
          <p:nvPr/>
        </p:nvGrpSpPr>
        <p:grpSpPr>
          <a:xfrm>
            <a:off x="4839863" y="1634151"/>
            <a:ext cx="1142501" cy="1375883"/>
            <a:chOff x="5062551" y="2861874"/>
            <a:chExt cx="2777268" cy="3345461"/>
          </a:xfrm>
        </p:grpSpPr>
        <p:pic>
          <p:nvPicPr>
            <p:cNvPr id="83" name="Picture 2"/>
            <p:cNvPicPr>
              <a:picLocks noChangeAspect="1" noChangeArrowheads="1"/>
            </p:cNvPicPr>
            <p:nvPr/>
          </p:nvPicPr>
          <p:blipFill>
            <a:blip r:embed="rId7" cstate="print">
              <a:lum bright="100000" contrast="100000"/>
            </a:blip>
            <a:srcRect/>
            <a:stretch>
              <a:fillRect/>
            </a:stretch>
          </p:blipFill>
          <p:spPr bwMode="auto">
            <a:xfrm>
              <a:off x="5062551" y="2861874"/>
              <a:ext cx="2148932" cy="1968998"/>
            </a:xfrm>
            <a:prstGeom prst="rect">
              <a:avLst/>
            </a:prstGeom>
            <a:noFill/>
            <a:ln w="9525">
              <a:noFill/>
              <a:miter lim="800000"/>
              <a:headEnd/>
              <a:tailEnd/>
            </a:ln>
            <a:effectLst/>
          </p:spPr>
        </p:pic>
        <p:sp>
          <p:nvSpPr>
            <p:cNvPr id="84" name="Isosceles Triangle 83"/>
            <p:cNvSpPr/>
            <p:nvPr/>
          </p:nvSpPr>
          <p:spPr bwMode="auto">
            <a:xfrm rot="9180217">
              <a:off x="6169786" y="4246310"/>
              <a:ext cx="1061647" cy="1329862"/>
            </a:xfrm>
            <a:prstGeom prst="triangle">
              <a:avLst>
                <a:gd name="adj" fmla="val 64317"/>
              </a:avLst>
            </a:prstGeom>
            <a:gradFill rotWithShape="1">
              <a:gsLst>
                <a:gs pos="0">
                  <a:sysClr val="window" lastClr="FFFFFF">
                    <a:lumMod val="95000"/>
                    <a:alpha val="0"/>
                  </a:sysClr>
                </a:gs>
                <a:gs pos="50000">
                  <a:schemeClr val="bg1">
                    <a:alpha val="58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685666">
                <a:defRPr/>
              </a:pPr>
              <a:endParaRPr lang="en-US" sz="1400" kern="0">
                <a:gradFill>
                  <a:gsLst>
                    <a:gs pos="0">
                      <a:srgbClr val="FFFFFF"/>
                    </a:gs>
                    <a:gs pos="100000">
                      <a:srgbClr val="FFFFFF"/>
                    </a:gs>
                  </a:gsLst>
                  <a:lin ang="5400000" scaled="0"/>
                </a:gradFill>
                <a:latin typeface="Segoe UI"/>
              </a:endParaRPr>
            </a:p>
          </p:txBody>
        </p:sp>
        <p:pic>
          <p:nvPicPr>
            <p:cNvPr id="85" name="Picture 84"/>
            <p:cNvPicPr>
              <a:picLocks noChangeAspect="1"/>
            </p:cNvPicPr>
            <p:nvPr/>
          </p:nvPicPr>
          <p:blipFill>
            <a:blip r:embed="rId4" cstate="print">
              <a:lum bright="100000" contrast="100000"/>
            </a:blip>
            <a:stretch>
              <a:fillRect/>
            </a:stretch>
          </p:blipFill>
          <p:spPr>
            <a:xfrm>
              <a:off x="5725910" y="4947463"/>
              <a:ext cx="2113909" cy="1259872"/>
            </a:xfrm>
            <a:prstGeom prst="rect">
              <a:avLst/>
            </a:prstGeom>
            <a:noFill/>
            <a:ln>
              <a:noFill/>
            </a:ln>
            <a:effectLst/>
          </p:spPr>
        </p:pic>
      </p:grpSp>
      <p:sp>
        <p:nvSpPr>
          <p:cNvPr id="5" name="Title 4"/>
          <p:cNvSpPr>
            <a:spLocks noGrp="1"/>
          </p:cNvSpPr>
          <p:nvPr>
            <p:ph type="title"/>
          </p:nvPr>
        </p:nvSpPr>
        <p:spPr>
          <a:xfrm>
            <a:off x="389436" y="171450"/>
            <a:ext cx="8363938" cy="1994393"/>
          </a:xfrm>
        </p:spPr>
        <p:txBody>
          <a:bodyPr/>
          <a:lstStyle/>
          <a:p>
            <a:r>
              <a:rPr lang="en-US" sz="3600" dirty="0"/>
              <a:t>A Continuous Offering </a:t>
            </a:r>
            <a:br>
              <a:rPr lang="en-US" sz="3600" dirty="0"/>
            </a:br>
            <a:r>
              <a:rPr lang="en-US" sz="3600" dirty="0"/>
              <a:t>		From Private to </a:t>
            </a:r>
            <a:br>
              <a:rPr lang="en-US" sz="3600" dirty="0"/>
            </a:br>
            <a:r>
              <a:rPr lang="en-US" sz="3600" dirty="0"/>
              <a:t>			Public Cloud</a:t>
            </a:r>
            <a:br>
              <a:rPr lang="en-US" sz="3600" dirty="0"/>
            </a:br>
            <a:endParaRPr lang="en-US" sz="3600" dirty="0"/>
          </a:p>
        </p:txBody>
      </p:sp>
    </p:spTree>
    <p:extLst>
      <p:ext uri="{BB962C8B-B14F-4D97-AF65-F5344CB8AC3E}">
        <p14:creationId xmlns:p14="http://schemas.microsoft.com/office/powerpoint/2010/main" val="3292487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up)">
                                      <p:cBhvr>
                                        <p:cTn id="7"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Virtual Machines</a:t>
            </a:r>
            <a:endParaRPr lang="en-US" dirty="0"/>
          </a:p>
        </p:txBody>
      </p:sp>
      <p:sp>
        <p:nvSpPr>
          <p:cNvPr id="3" name="Text Placeholder 2"/>
          <p:cNvSpPr>
            <a:spLocks noGrp="1"/>
          </p:cNvSpPr>
          <p:nvPr>
            <p:ph type="body" sz="quarter" idx="10"/>
          </p:nvPr>
        </p:nvSpPr>
        <p:spPr>
          <a:xfrm>
            <a:off x="389436" y="1085851"/>
            <a:ext cx="8363938" cy="2742289"/>
          </a:xfrm>
        </p:spPr>
        <p:txBody>
          <a:bodyPr/>
          <a:lstStyle/>
          <a:p>
            <a:pPr lvl="1"/>
            <a:r>
              <a:rPr lang="en-US" sz="2800" dirty="0" smtClean="0">
                <a:solidFill>
                  <a:schemeClr val="accent2"/>
                </a:solidFill>
              </a:rPr>
              <a:t>Support </a:t>
            </a:r>
            <a:r>
              <a:rPr lang="en-US" sz="2800" dirty="0">
                <a:solidFill>
                  <a:schemeClr val="accent2"/>
                </a:solidFill>
              </a:rPr>
              <a:t>for key server </a:t>
            </a:r>
            <a:r>
              <a:rPr lang="en-US" sz="2800" dirty="0" smtClean="0">
                <a:solidFill>
                  <a:schemeClr val="accent2"/>
                </a:solidFill>
              </a:rPr>
              <a:t>applications and workloads</a:t>
            </a:r>
            <a:endParaRPr lang="en-US" sz="2800" dirty="0">
              <a:solidFill>
                <a:schemeClr val="accent2"/>
              </a:solidFill>
            </a:endParaRPr>
          </a:p>
          <a:p>
            <a:pPr lvl="1"/>
            <a:r>
              <a:rPr lang="en-US" sz="2800" dirty="0">
                <a:solidFill>
                  <a:schemeClr val="accent2"/>
                </a:solidFill>
              </a:rPr>
              <a:t>Easy storage manageability</a:t>
            </a:r>
          </a:p>
          <a:p>
            <a:pPr lvl="1"/>
            <a:r>
              <a:rPr lang="en-US" sz="2800" dirty="0">
                <a:solidFill>
                  <a:schemeClr val="accent2"/>
                </a:solidFill>
              </a:rPr>
              <a:t>High availability features</a:t>
            </a:r>
          </a:p>
          <a:p>
            <a:pPr lvl="1"/>
            <a:r>
              <a:rPr lang="en-US" sz="2800" dirty="0">
                <a:solidFill>
                  <a:schemeClr val="accent2"/>
                </a:solidFill>
              </a:rPr>
              <a:t>Advanced networking</a:t>
            </a:r>
          </a:p>
          <a:p>
            <a:pPr lvl="1"/>
            <a:r>
              <a:rPr lang="en-US" sz="2800" dirty="0">
                <a:solidFill>
                  <a:schemeClr val="accent2"/>
                </a:solidFill>
              </a:rPr>
              <a:t>Integration with compute </a:t>
            </a:r>
            <a:r>
              <a:rPr lang="en-US" sz="2800" dirty="0" err="1">
                <a:solidFill>
                  <a:schemeClr val="accent2"/>
                </a:solidFill>
              </a:rPr>
              <a:t>PaaS</a:t>
            </a:r>
            <a:endParaRPr lang="en-US" sz="2800" dirty="0">
              <a:solidFill>
                <a:schemeClr val="accent2"/>
              </a:solidFill>
            </a:endParaRPr>
          </a:p>
          <a:p>
            <a:pPr lvl="1"/>
            <a:r>
              <a:rPr lang="en-US" sz="2800" dirty="0">
                <a:solidFill>
                  <a:schemeClr val="accent2"/>
                </a:solidFill>
              </a:rPr>
              <a:t>Easy Application Migration</a:t>
            </a:r>
          </a:p>
          <a:p>
            <a:endParaRPr lang="en-US" dirty="0"/>
          </a:p>
        </p:txBody>
      </p:sp>
      <p:sp>
        <p:nvSpPr>
          <p:cNvPr id="5" name="TextBox 4"/>
          <p:cNvSpPr txBox="1"/>
          <p:nvPr/>
        </p:nvSpPr>
        <p:spPr>
          <a:xfrm>
            <a:off x="972152" y="4062964"/>
            <a:ext cx="6729150" cy="443198"/>
          </a:xfrm>
          <a:prstGeom prst="rect">
            <a:avLst/>
          </a:prstGeom>
          <a:noFill/>
        </p:spPr>
        <p:txBody>
          <a:bodyPr wrap="none" lIns="0" tIns="0" rIns="0" bIns="0" rtlCol="0">
            <a:spAutoFit/>
          </a:bodyPr>
          <a:lstStyle/>
          <a:p>
            <a:pPr>
              <a:lnSpc>
                <a:spcPct val="90000"/>
              </a:lnSpc>
              <a:spcBef>
                <a:spcPct val="20000"/>
              </a:spcBef>
              <a:buSzPct val="80000"/>
            </a:pPr>
            <a:r>
              <a:rPr lang="en-US" sz="3200" i="1" dirty="0">
                <a:gradFill>
                  <a:gsLst>
                    <a:gs pos="0">
                      <a:srgbClr val="292929">
                        <a:lumMod val="90000"/>
                        <a:lumOff val="10000"/>
                      </a:srgbClr>
                    </a:gs>
                    <a:gs pos="86000">
                      <a:srgbClr val="292929">
                        <a:lumMod val="90000"/>
                        <a:lumOff val="10000"/>
                      </a:srgbClr>
                    </a:gs>
                  </a:gsLst>
                  <a:lin ang="5400000" scaled="0"/>
                </a:gradFill>
              </a:rPr>
              <a:t>If it requires development, it’s not </a:t>
            </a:r>
            <a:r>
              <a:rPr lang="en-US" sz="3200" i="1" dirty="0" err="1">
                <a:gradFill>
                  <a:gsLst>
                    <a:gs pos="0">
                      <a:srgbClr val="292929">
                        <a:lumMod val="90000"/>
                        <a:lumOff val="10000"/>
                      </a:srgbClr>
                    </a:gs>
                    <a:gs pos="86000">
                      <a:srgbClr val="292929">
                        <a:lumMod val="90000"/>
                        <a:lumOff val="10000"/>
                      </a:srgbClr>
                    </a:gs>
                  </a:gsLst>
                  <a:lin ang="5400000" scaled="0"/>
                </a:gradFill>
              </a:rPr>
              <a:t>IaaS</a:t>
            </a:r>
            <a:endParaRPr lang="en-US" sz="3200" i="1" dirty="0">
              <a:gradFill>
                <a:gsLst>
                  <a:gs pos="0">
                    <a:srgbClr val="292929">
                      <a:lumMod val="90000"/>
                      <a:lumOff val="10000"/>
                    </a:srgbClr>
                  </a:gs>
                  <a:gs pos="86000">
                    <a:srgbClr val="292929">
                      <a:lumMod val="90000"/>
                      <a:lumOff val="10000"/>
                    </a:srgbClr>
                  </a:gs>
                </a:gsLst>
                <a:lin ang="5400000" scaled="0"/>
              </a:gradFill>
            </a:endParaRPr>
          </a:p>
        </p:txBody>
      </p:sp>
      <p:sp>
        <p:nvSpPr>
          <p:cNvPr id="6" name="Freeform 18"/>
          <p:cNvSpPr>
            <a:spLocks noEditPoints="1"/>
          </p:cNvSpPr>
          <p:nvPr/>
        </p:nvSpPr>
        <p:spPr bwMode="black">
          <a:xfrm>
            <a:off x="7266587" y="1985630"/>
            <a:ext cx="1588080" cy="1951167"/>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595959"/>
          </a:solidFill>
          <a:ln>
            <a:noFill/>
          </a:ln>
        </p:spPr>
        <p:txBody>
          <a:bodyPr vert="horz" wrap="square" lIns="61726" tIns="30863" rIns="61726" bIns="30863" numCol="1" anchor="t" anchorCtr="0" compatLnSpc="1">
            <a:prstTxWarp prst="textNoShape">
              <a:avLst/>
            </a:prstTxWarp>
          </a:bodyPr>
          <a:lstStyle/>
          <a:p>
            <a:endParaRPr lang="en-US" sz="1200" dirty="0"/>
          </a:p>
        </p:txBody>
      </p:sp>
    </p:spTree>
    <p:extLst>
      <p:ext uri="{BB962C8B-B14F-4D97-AF65-F5344CB8AC3E}">
        <p14:creationId xmlns:p14="http://schemas.microsoft.com/office/powerpoint/2010/main" val="17295395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bwMode="auto">
          <a:xfrm>
            <a:off x="375985" y="1238908"/>
            <a:ext cx="1026258" cy="2426507"/>
          </a:xfrm>
          <a:prstGeom prst="rect">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5" name="Rectangle 14"/>
          <p:cNvSpPr/>
          <p:nvPr/>
        </p:nvSpPr>
        <p:spPr bwMode="auto">
          <a:xfrm>
            <a:off x="7727115" y="1238908"/>
            <a:ext cx="1026258" cy="2426507"/>
          </a:xfrm>
          <a:prstGeom prst="rect">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389436" y="171451"/>
            <a:ext cx="8363938" cy="567848"/>
          </a:xfrm>
        </p:spPr>
        <p:txBody>
          <a:bodyPr/>
          <a:lstStyle/>
          <a:p>
            <a:r>
              <a:rPr lang="en-US" dirty="0" smtClean="0"/>
              <a:t>Images Available at Preview</a:t>
            </a:r>
            <a:endParaRPr lang="en-US" sz="2700" dirty="0">
              <a:solidFill>
                <a:schemeClr val="accent4">
                  <a:alpha val="99000"/>
                </a:schemeClr>
              </a:solidFill>
            </a:endParaRPr>
          </a:p>
        </p:txBody>
      </p:sp>
      <p:sp>
        <p:nvSpPr>
          <p:cNvPr id="3" name="Rectangle 2"/>
          <p:cNvSpPr/>
          <p:nvPr/>
        </p:nvSpPr>
        <p:spPr bwMode="auto">
          <a:xfrm>
            <a:off x="4708809" y="1238908"/>
            <a:ext cx="3018306" cy="24265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137178" rIns="68586" bIns="34293" numCol="1" rtlCol="0" anchor="t" anchorCtr="0" compatLnSpc="1">
            <a:prstTxWarp prst="textNoShape">
              <a:avLst/>
            </a:prstTxWarp>
          </a:bodyPr>
          <a:lstStyle/>
          <a:p>
            <a:pPr marL="0" lvl="1">
              <a:lnSpc>
                <a:spcPts val="2250"/>
              </a:lnSpc>
            </a:pPr>
            <a:r>
              <a:rPr lang="en-US" sz="1600" dirty="0" err="1" smtClean="0">
                <a:latin typeface="Segoe UI Light" pitchFamily="34" charset="0"/>
              </a:rPr>
              <a:t>OpenSUSE</a:t>
            </a:r>
            <a:r>
              <a:rPr lang="en-US" sz="1600" dirty="0" smtClean="0">
                <a:latin typeface="Segoe UI Light" pitchFamily="34" charset="0"/>
              </a:rPr>
              <a:t> </a:t>
            </a:r>
            <a:r>
              <a:rPr lang="en-US" sz="1600" dirty="0">
                <a:latin typeface="Segoe UI Light" pitchFamily="34" charset="0"/>
              </a:rPr>
              <a:t>12.1</a:t>
            </a:r>
          </a:p>
          <a:p>
            <a:pPr marL="0" lvl="1">
              <a:lnSpc>
                <a:spcPts val="2250"/>
              </a:lnSpc>
            </a:pPr>
            <a:r>
              <a:rPr lang="en-US" sz="1600" dirty="0" err="1" smtClean="0">
                <a:latin typeface="Segoe UI Light" pitchFamily="34" charset="0"/>
              </a:rPr>
              <a:t>CentOS</a:t>
            </a:r>
            <a:r>
              <a:rPr lang="en-US" sz="1600" dirty="0" smtClean="0">
                <a:latin typeface="Segoe UI Light" pitchFamily="34" charset="0"/>
              </a:rPr>
              <a:t> </a:t>
            </a:r>
            <a:r>
              <a:rPr lang="en-US" sz="1600" dirty="0">
                <a:latin typeface="Segoe UI Light" pitchFamily="34" charset="0"/>
              </a:rPr>
              <a:t>6.2 </a:t>
            </a:r>
            <a:r>
              <a:rPr lang="en-US" sz="1600" i="1" dirty="0">
                <a:solidFill>
                  <a:srgbClr val="FF0000"/>
                </a:solidFill>
                <a:latin typeface="Segoe UI Light" pitchFamily="34" charset="0"/>
              </a:rPr>
              <a:t> </a:t>
            </a:r>
          </a:p>
          <a:p>
            <a:pPr marL="0" lvl="1">
              <a:lnSpc>
                <a:spcPts val="2250"/>
              </a:lnSpc>
            </a:pPr>
            <a:r>
              <a:rPr lang="en-US" sz="1600" dirty="0" smtClean="0">
                <a:latin typeface="Segoe UI Light" pitchFamily="34" charset="0"/>
              </a:rPr>
              <a:t>Ubuntu 12.04</a:t>
            </a:r>
          </a:p>
          <a:p>
            <a:pPr marL="0" lvl="1">
              <a:lnSpc>
                <a:spcPts val="2250"/>
              </a:lnSpc>
            </a:pPr>
            <a:r>
              <a:rPr lang="en-US" sz="1600" dirty="0" smtClean="0">
                <a:latin typeface="Segoe UI Light" pitchFamily="34" charset="0"/>
              </a:rPr>
              <a:t>SUSE Linux Enterprise Server SP2</a:t>
            </a:r>
          </a:p>
        </p:txBody>
      </p:sp>
      <p:sp>
        <p:nvSpPr>
          <p:cNvPr id="4" name="Rectangle 3"/>
          <p:cNvSpPr/>
          <p:nvPr/>
        </p:nvSpPr>
        <p:spPr bwMode="auto">
          <a:xfrm>
            <a:off x="1402242" y="1238908"/>
            <a:ext cx="3018306" cy="2426507"/>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137178" rIns="68586" bIns="34293" numCol="1" rtlCol="0" anchor="t" anchorCtr="0" compatLnSpc="1">
            <a:prstTxWarp prst="textNoShape">
              <a:avLst/>
            </a:prstTxWarp>
          </a:bodyPr>
          <a:lstStyle/>
          <a:p>
            <a:pPr>
              <a:spcAft>
                <a:spcPts val="450"/>
              </a:spcAft>
            </a:pPr>
            <a:r>
              <a:rPr lang="en-US" sz="1600" dirty="0" smtClean="0">
                <a:solidFill>
                  <a:srgbClr val="FFFFFF"/>
                </a:solidFill>
                <a:latin typeface="Segoe UI Light" pitchFamily="34" charset="0"/>
              </a:rPr>
              <a:t>Windows </a:t>
            </a:r>
            <a:r>
              <a:rPr lang="en-US" sz="1600" dirty="0">
                <a:solidFill>
                  <a:srgbClr val="FFFFFF"/>
                </a:solidFill>
                <a:latin typeface="Segoe UI Light" pitchFamily="34" charset="0"/>
              </a:rPr>
              <a:t>Server 2008 R2</a:t>
            </a:r>
          </a:p>
          <a:p>
            <a:pPr>
              <a:spcAft>
                <a:spcPts val="450"/>
              </a:spcAft>
            </a:pPr>
            <a:r>
              <a:rPr lang="en-US" sz="1600" dirty="0" smtClean="0">
                <a:solidFill>
                  <a:srgbClr val="FFFFFF"/>
                </a:solidFill>
                <a:latin typeface="Segoe UI Light" pitchFamily="34" charset="0"/>
              </a:rPr>
              <a:t>Windows </a:t>
            </a:r>
            <a:r>
              <a:rPr lang="en-US" sz="1600" dirty="0">
                <a:solidFill>
                  <a:srgbClr val="FFFFFF"/>
                </a:solidFill>
                <a:latin typeface="Segoe UI Light" pitchFamily="34" charset="0"/>
              </a:rPr>
              <a:t>Server 2008 </a:t>
            </a:r>
            <a:r>
              <a:rPr lang="en-US" sz="1600" dirty="0" smtClean="0">
                <a:solidFill>
                  <a:srgbClr val="FFFFFF"/>
                </a:solidFill>
                <a:latin typeface="Segoe UI Light" pitchFamily="34" charset="0"/>
              </a:rPr>
              <a:t>R2 with</a:t>
            </a:r>
          </a:p>
          <a:p>
            <a:pPr marL="285750" indent="-285750">
              <a:spcAft>
                <a:spcPts val="450"/>
              </a:spcAft>
              <a:buFont typeface="Arial" pitchFamily="34" charset="0"/>
              <a:buChar char="•"/>
            </a:pPr>
            <a:r>
              <a:rPr lang="en-US" sz="1600" dirty="0" smtClean="0">
                <a:solidFill>
                  <a:srgbClr val="FFFFFF"/>
                </a:solidFill>
                <a:latin typeface="Segoe UI Light" pitchFamily="34" charset="0"/>
              </a:rPr>
              <a:t>SQL Server 2012 </a:t>
            </a:r>
            <a:r>
              <a:rPr lang="en-US" sz="1600" dirty="0" err="1" smtClean="0">
                <a:solidFill>
                  <a:srgbClr val="FFFFFF"/>
                </a:solidFill>
                <a:latin typeface="Segoe UI Light" pitchFamily="34" charset="0"/>
              </a:rPr>
              <a:t>Eval</a:t>
            </a:r>
            <a:endParaRPr lang="en-US" sz="1600" dirty="0">
              <a:solidFill>
                <a:srgbClr val="FFFFFF"/>
              </a:solidFill>
              <a:latin typeface="Segoe UI Light" pitchFamily="34" charset="0"/>
            </a:endParaRPr>
          </a:p>
          <a:p>
            <a:pPr>
              <a:spcAft>
                <a:spcPts val="450"/>
              </a:spcAft>
            </a:pPr>
            <a:r>
              <a:rPr lang="en-US" sz="1600" dirty="0" smtClean="0">
                <a:solidFill>
                  <a:srgbClr val="FFFFFF"/>
                </a:solidFill>
                <a:latin typeface="Segoe UI Light" pitchFamily="34" charset="0"/>
              </a:rPr>
              <a:t>Windows Server 8 Beta</a:t>
            </a:r>
          </a:p>
          <a:p>
            <a:pPr>
              <a:spcAft>
                <a:spcPts val="450"/>
              </a:spcAft>
            </a:pPr>
            <a:endParaRPr lang="en-US" sz="1600" dirty="0">
              <a:solidFill>
                <a:srgbClr val="FFFFFF"/>
              </a:solidFill>
              <a:latin typeface="Segoe UI Light" pitchFamily="34" charset="0"/>
            </a:endParaRPr>
          </a:p>
          <a:p>
            <a:pPr>
              <a:spcAft>
                <a:spcPts val="1800"/>
              </a:spcAft>
            </a:pPr>
            <a:endParaRPr lang="en-US" sz="1600" dirty="0">
              <a:solidFill>
                <a:schemeClr val="lt1">
                  <a:alpha val="99000"/>
                </a:schemeClr>
              </a:solidFill>
              <a:latin typeface="Segoe UI Light" pitchFamily="34" charset="0"/>
            </a:endParaRPr>
          </a:p>
        </p:txBody>
      </p:sp>
      <p:grpSp>
        <p:nvGrpSpPr>
          <p:cNvPr id="18" name="Group 17"/>
          <p:cNvGrpSpPr/>
          <p:nvPr/>
        </p:nvGrpSpPr>
        <p:grpSpPr>
          <a:xfrm>
            <a:off x="431574" y="1302932"/>
            <a:ext cx="945059" cy="1030222"/>
            <a:chOff x="575282" y="2156629"/>
            <a:chExt cx="1259750" cy="1373629"/>
          </a:xfrm>
        </p:grpSpPr>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37477" b="28579"/>
            <a:stretch/>
          </p:blipFill>
          <p:spPr>
            <a:xfrm>
              <a:off x="575282" y="2156629"/>
              <a:ext cx="1259750" cy="1005776"/>
            </a:xfrm>
            <a:prstGeom prst="rect">
              <a:avLst/>
            </a:prstGeom>
          </p:spPr>
        </p:pic>
        <p:sp>
          <p:nvSpPr>
            <p:cNvPr id="11" name="TextBox 10"/>
            <p:cNvSpPr txBox="1"/>
            <p:nvPr/>
          </p:nvSpPr>
          <p:spPr>
            <a:xfrm>
              <a:off x="683380" y="3253259"/>
              <a:ext cx="1043555" cy="276999"/>
            </a:xfrm>
            <a:prstGeom prst="rect">
              <a:avLst/>
            </a:prstGeom>
            <a:noFill/>
          </p:spPr>
          <p:txBody>
            <a:bodyPr wrap="none" lIns="0" tIns="0" rIns="0" bIns="0" rtlCol="0">
              <a:spAutoFit/>
            </a:bodyPr>
            <a:lstStyle/>
            <a:p>
              <a:pPr>
                <a:lnSpc>
                  <a:spcPct val="90000"/>
                </a:lnSpc>
                <a:spcBef>
                  <a:spcPct val="20000"/>
                </a:spcBef>
                <a:buSzPct val="80000"/>
              </a:pPr>
              <a:r>
                <a:rPr lang="en-US" sz="1500" dirty="0">
                  <a:solidFill>
                    <a:schemeClr val="bg1">
                      <a:alpha val="99000"/>
                    </a:schemeClr>
                  </a:solidFill>
                </a:rPr>
                <a:t>Windows</a:t>
              </a:r>
            </a:p>
          </p:txBody>
        </p:sp>
      </p:grpSp>
      <p:grpSp>
        <p:nvGrpSpPr>
          <p:cNvPr id="17" name="Group 16"/>
          <p:cNvGrpSpPr/>
          <p:nvPr/>
        </p:nvGrpSpPr>
        <p:grpSpPr>
          <a:xfrm>
            <a:off x="7812711" y="1302932"/>
            <a:ext cx="855064" cy="1266137"/>
            <a:chOff x="10414236" y="1990365"/>
            <a:chExt cx="1139788" cy="1688183"/>
          </a:xfrm>
        </p:grpSpPr>
        <p:pic>
          <p:nvPicPr>
            <p:cNvPr id="9" name="Picture 8"/>
            <p:cNvPicPr>
              <a:picLocks noChangeAspect="1"/>
            </p:cNvPicPr>
            <p:nvPr/>
          </p:nvPicPr>
          <p:blipFill>
            <a:blip r:embed="rId4" cstate="print">
              <a:biLevel thresh="75000"/>
              <a:extLst>
                <a:ext uri="{BEBA8EAE-BF5A-486C-A8C5-ECC9F3942E4B}">
                  <a14:imgProps xmlns:a14="http://schemas.microsoft.com/office/drawing/2010/main">
                    <a14:imgLayer r:embed="rId5">
                      <a14:imgEffect>
                        <a14:artisticPhotocopy/>
                      </a14:imgEffect>
                      <a14:imgEffect>
                        <a14:colorTemperature colorTemp="6625"/>
                      </a14:imgEffect>
                      <a14:imgEffect>
                        <a14:saturation sat="25000"/>
                      </a14:imgEffect>
                    </a14:imgLayer>
                  </a14:imgProps>
                </a:ext>
                <a:ext uri="{28A0092B-C50C-407E-A947-70E740481C1C}">
                  <a14:useLocalDpi xmlns:a14="http://schemas.microsoft.com/office/drawing/2010/main" val="0"/>
                </a:ext>
              </a:extLst>
            </a:blip>
            <a:stretch>
              <a:fillRect/>
            </a:stretch>
          </p:blipFill>
          <p:spPr>
            <a:xfrm>
              <a:off x="10414236" y="1990365"/>
              <a:ext cx="1139788" cy="1338304"/>
            </a:xfrm>
            <a:prstGeom prst="rect">
              <a:avLst/>
            </a:prstGeom>
          </p:spPr>
        </p:pic>
        <p:sp>
          <p:nvSpPr>
            <p:cNvPr id="12" name="TextBox 11"/>
            <p:cNvSpPr txBox="1"/>
            <p:nvPr/>
          </p:nvSpPr>
          <p:spPr>
            <a:xfrm>
              <a:off x="10688376" y="3401549"/>
              <a:ext cx="591509" cy="276999"/>
            </a:xfrm>
            <a:prstGeom prst="rect">
              <a:avLst/>
            </a:prstGeom>
            <a:noFill/>
          </p:spPr>
          <p:txBody>
            <a:bodyPr wrap="none" lIns="0" tIns="0" rIns="0" bIns="0" rtlCol="0">
              <a:spAutoFit/>
            </a:bodyPr>
            <a:lstStyle/>
            <a:p>
              <a:pPr>
                <a:lnSpc>
                  <a:spcPct val="90000"/>
                </a:lnSpc>
                <a:spcBef>
                  <a:spcPct val="20000"/>
                </a:spcBef>
                <a:buSzPct val="80000"/>
              </a:pPr>
              <a:r>
                <a:rPr lang="en-US" sz="1500" dirty="0">
                  <a:solidFill>
                    <a:schemeClr val="tx1">
                      <a:alpha val="99000"/>
                    </a:schemeClr>
                  </a:solidFill>
                </a:rPr>
                <a:t>Linux</a:t>
              </a:r>
            </a:p>
          </p:txBody>
        </p:sp>
      </p:grpSp>
    </p:spTree>
    <p:extLst>
      <p:ext uri="{BB962C8B-B14F-4D97-AF65-F5344CB8AC3E}">
        <p14:creationId xmlns:p14="http://schemas.microsoft.com/office/powerpoint/2010/main" val="2321749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Machine </a:t>
            </a:r>
            <a:r>
              <a:rPr lang="en-US" dirty="0" err="1" smtClean="0"/>
              <a:t>vs</a:t>
            </a:r>
            <a:r>
              <a:rPr lang="en-US" dirty="0" smtClean="0"/>
              <a:t> VM Role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87159060"/>
              </p:ext>
            </p:extLst>
          </p:nvPr>
        </p:nvGraphicFramePr>
        <p:xfrm>
          <a:off x="773717" y="1086354"/>
          <a:ext cx="7612186" cy="3556319"/>
        </p:xfrm>
        <a:graphic>
          <a:graphicData uri="http://schemas.openxmlformats.org/drawingml/2006/table">
            <a:tbl>
              <a:tblPr firstRow="1" bandRow="1">
                <a:tableStyleId>{18603FDC-E32A-4AB5-989C-0864C3EAD2B8}</a:tableStyleId>
              </a:tblPr>
              <a:tblGrid>
                <a:gridCol w="1662431"/>
                <a:gridCol w="2673502"/>
                <a:gridCol w="3276253"/>
              </a:tblGrid>
              <a:tr h="323198">
                <a:tc>
                  <a:txBody>
                    <a:bodyPr/>
                    <a:lstStyle/>
                    <a:p>
                      <a:endParaRPr lang="en-US" sz="1400" dirty="0"/>
                    </a:p>
                  </a:txBody>
                  <a:tcPr/>
                </a:tc>
                <a:tc>
                  <a:txBody>
                    <a:bodyPr/>
                    <a:lstStyle/>
                    <a:p>
                      <a:r>
                        <a:rPr lang="en-US" sz="1400" dirty="0" smtClean="0"/>
                        <a:t>VM Role</a:t>
                      </a:r>
                      <a:endParaRPr lang="en-US" sz="1400" dirty="0"/>
                    </a:p>
                  </a:txBody>
                  <a:tcPr/>
                </a:tc>
                <a:tc>
                  <a:txBody>
                    <a:bodyPr/>
                    <a:lstStyle/>
                    <a:p>
                      <a:r>
                        <a:rPr lang="en-US" sz="1400" dirty="0" smtClean="0"/>
                        <a:t>Virtual</a:t>
                      </a:r>
                      <a:r>
                        <a:rPr lang="en-US" sz="1400" baseline="0" dirty="0" smtClean="0"/>
                        <a:t> Machine</a:t>
                      </a:r>
                      <a:endParaRPr lang="en-US" sz="1400" dirty="0"/>
                    </a:p>
                  </a:txBody>
                  <a:tcPr/>
                </a:tc>
              </a:tr>
              <a:tr h="612366">
                <a:tc>
                  <a:txBody>
                    <a:bodyPr/>
                    <a:lstStyle/>
                    <a:p>
                      <a:r>
                        <a:rPr lang="en-US" sz="1400" dirty="0" smtClean="0"/>
                        <a:t>Storage</a:t>
                      </a:r>
                      <a:endParaRPr lang="en-US" sz="1400" dirty="0"/>
                    </a:p>
                  </a:txBody>
                  <a:tcPr/>
                </a:tc>
                <a:tc>
                  <a:txBody>
                    <a:bodyPr/>
                    <a:lstStyle/>
                    <a:p>
                      <a:r>
                        <a:rPr lang="en-US" sz="1400" dirty="0" smtClean="0"/>
                        <a:t>Non-Persistent</a:t>
                      </a:r>
                      <a:r>
                        <a:rPr lang="en-US" sz="1400" baseline="0" dirty="0" smtClean="0"/>
                        <a:t> Storage</a:t>
                      </a:r>
                      <a:endParaRPr lang="en-US" sz="1400" dirty="0"/>
                    </a:p>
                  </a:txBody>
                  <a:tcPr/>
                </a:tc>
                <a:tc>
                  <a:txBody>
                    <a:bodyPr/>
                    <a:lstStyle/>
                    <a:p>
                      <a:r>
                        <a:rPr lang="en-US" sz="1400" dirty="0" smtClean="0"/>
                        <a:t>Persistent Storage</a:t>
                      </a:r>
                    </a:p>
                    <a:p>
                      <a:r>
                        <a:rPr lang="en-US" sz="1400" dirty="0" smtClean="0"/>
                        <a:t>Easily add</a:t>
                      </a:r>
                      <a:r>
                        <a:rPr lang="en-US" sz="1400" baseline="0" dirty="0" smtClean="0"/>
                        <a:t> additional storage </a:t>
                      </a:r>
                      <a:endParaRPr lang="en-US" sz="1400" dirty="0"/>
                    </a:p>
                  </a:txBody>
                  <a:tcPr/>
                </a:tc>
              </a:tr>
              <a:tr h="612366">
                <a:tc>
                  <a:txBody>
                    <a:bodyPr/>
                    <a:lstStyle/>
                    <a:p>
                      <a:r>
                        <a:rPr lang="en-US" sz="1400" dirty="0" smtClean="0"/>
                        <a:t>Deployment</a:t>
                      </a:r>
                      <a:endParaRPr lang="en-US" sz="1400" dirty="0"/>
                    </a:p>
                  </a:txBody>
                  <a:tcPr/>
                </a:tc>
                <a:tc>
                  <a:txBody>
                    <a:bodyPr/>
                    <a:lstStyle/>
                    <a:p>
                      <a:r>
                        <a:rPr lang="en-US" sz="1400" dirty="0" smtClean="0"/>
                        <a:t>Build VHD offsite and upload to</a:t>
                      </a:r>
                      <a:r>
                        <a:rPr lang="en-US" sz="1400" baseline="0" dirty="0" smtClean="0"/>
                        <a:t> storage.</a:t>
                      </a:r>
                      <a:endParaRPr lang="en-US" sz="1400" dirty="0"/>
                    </a:p>
                  </a:txBody>
                  <a:tcPr/>
                </a:tc>
                <a:tc>
                  <a:txBody>
                    <a:bodyPr/>
                    <a:lstStyle/>
                    <a:p>
                      <a:r>
                        <a:rPr lang="en-US" sz="1400" dirty="0" smtClean="0"/>
                        <a:t>Build</a:t>
                      </a:r>
                      <a:r>
                        <a:rPr lang="en-US" sz="1400" baseline="0" dirty="0" smtClean="0"/>
                        <a:t> VHD directly in the cloud or build the VHD offsite and upload</a:t>
                      </a:r>
                      <a:endParaRPr lang="en-US" sz="1400" dirty="0"/>
                    </a:p>
                  </a:txBody>
                  <a:tcPr/>
                </a:tc>
              </a:tr>
              <a:tr h="969072">
                <a:tc>
                  <a:txBody>
                    <a:bodyPr/>
                    <a:lstStyle/>
                    <a:p>
                      <a:r>
                        <a:rPr lang="en-US" sz="1400" dirty="0" smtClean="0"/>
                        <a:t>Networking</a:t>
                      </a:r>
                      <a:endParaRPr lang="en-US" sz="1400" dirty="0"/>
                    </a:p>
                  </a:txBody>
                  <a:tcPr/>
                </a:tc>
                <a:tc>
                  <a:txBody>
                    <a:bodyPr/>
                    <a:lstStyle/>
                    <a:p>
                      <a:r>
                        <a:rPr lang="en-US" sz="1400" baseline="0" dirty="0" smtClean="0"/>
                        <a:t>Internal and Input Endpoints configured through service model.  </a:t>
                      </a:r>
                      <a:endParaRPr lang="en-US" sz="1400" dirty="0"/>
                    </a:p>
                  </a:txBody>
                  <a:tcPr/>
                </a:tc>
                <a:tc>
                  <a:txBody>
                    <a:bodyPr/>
                    <a:lstStyle/>
                    <a:p>
                      <a:r>
                        <a:rPr lang="en-US" sz="1400" dirty="0" smtClean="0"/>
                        <a:t>Internal</a:t>
                      </a:r>
                      <a:r>
                        <a:rPr lang="en-US" sz="1400" baseline="0" dirty="0" smtClean="0"/>
                        <a:t> Endpoints are open by default.</a:t>
                      </a:r>
                    </a:p>
                    <a:p>
                      <a:r>
                        <a:rPr lang="en-US" sz="1400" baseline="0" dirty="0" smtClean="0"/>
                        <a:t>Access control with firewall on guest OS. Input endpoints controlled through portal, service model or API/Script.</a:t>
                      </a:r>
                      <a:endParaRPr lang="en-US" sz="1400" dirty="0"/>
                    </a:p>
                  </a:txBody>
                  <a:tcPr/>
                </a:tc>
              </a:tr>
              <a:tr h="1039317">
                <a:tc>
                  <a:txBody>
                    <a:bodyPr/>
                    <a:lstStyle/>
                    <a:p>
                      <a:r>
                        <a:rPr lang="en-US" sz="1400" dirty="0" smtClean="0"/>
                        <a:t>Primary Use</a:t>
                      </a:r>
                      <a:endParaRPr lang="en-US" sz="1400" dirty="0"/>
                    </a:p>
                  </a:txBody>
                  <a:tcPr/>
                </a:tc>
                <a:tc>
                  <a:txBody>
                    <a:bodyPr/>
                    <a:lstStyle/>
                    <a:p>
                      <a:r>
                        <a:rPr lang="en-US" sz="1400" dirty="0" smtClean="0"/>
                        <a:t>Deploying applications with long or complex installation</a:t>
                      </a:r>
                      <a:r>
                        <a:rPr lang="en-US" sz="1400" baseline="0" dirty="0" smtClean="0"/>
                        <a:t> requirements into stateless </a:t>
                      </a:r>
                      <a:r>
                        <a:rPr lang="en-US" sz="1400" baseline="0" dirty="0" err="1" smtClean="0"/>
                        <a:t>PaaS</a:t>
                      </a:r>
                      <a:r>
                        <a:rPr lang="en-US" sz="1400" baseline="0" dirty="0" smtClean="0"/>
                        <a:t> applications</a:t>
                      </a:r>
                      <a:endParaRPr lang="en-US" sz="1400" dirty="0"/>
                    </a:p>
                  </a:txBody>
                  <a:tcPr/>
                </a:tc>
                <a:tc>
                  <a:txBody>
                    <a:bodyPr/>
                    <a:lstStyle/>
                    <a:p>
                      <a:r>
                        <a:rPr lang="en-US" sz="1400" baseline="0" dirty="0" smtClean="0"/>
                        <a:t>Applications that require persistent storage to easily run in Windows Azure. </a:t>
                      </a:r>
                      <a:endParaRPr lang="en-US" sz="1400" dirty="0"/>
                    </a:p>
                  </a:txBody>
                  <a:tcPr/>
                </a:tc>
              </a:tr>
            </a:tbl>
          </a:graphicData>
        </a:graphic>
      </p:graphicFrame>
    </p:spTree>
    <p:extLst>
      <p:ext uri="{BB962C8B-B14F-4D97-AF65-F5344CB8AC3E}">
        <p14:creationId xmlns:p14="http://schemas.microsoft.com/office/powerpoint/2010/main" val="3071530785"/>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Persistent Disks and Highly Durable</a:t>
            </a:r>
          </a:p>
        </p:txBody>
      </p:sp>
      <p:sp>
        <p:nvSpPr>
          <p:cNvPr id="5" name="Rectangle 4"/>
          <p:cNvSpPr/>
          <p:nvPr/>
        </p:nvSpPr>
        <p:spPr bwMode="auto">
          <a:xfrm>
            <a:off x="5271716" y="2274075"/>
            <a:ext cx="3491285" cy="2431277"/>
          </a:xfrm>
          <a:prstGeom prst="rect">
            <a:avLst/>
          </a:prstGeom>
          <a:solidFill>
            <a:schemeClr val="accent4"/>
          </a:solidFill>
          <a:ln w="9525" cap="flat" cmpd="sng" algn="ctr">
            <a:noFill/>
            <a:prstDash val="solid"/>
            <a:headEnd type="none" w="med" len="med"/>
            <a:tailEnd type="none" w="med" len="med"/>
          </a:ln>
          <a:effectLst/>
        </p:spPr>
        <p:txBody>
          <a:bodyPr vert="horz" wrap="square" lIns="91432" tIns="91432" rIns="91432" bIns="91432" numCol="1" rtlCol="0" anchor="t" anchorCtr="0" compatLnSpc="1">
            <a:prstTxWarp prst="textNoShape">
              <a:avLst/>
            </a:prstTxWarp>
          </a:bodyPr>
          <a:lstStyle/>
          <a:p>
            <a:pPr>
              <a:lnSpc>
                <a:spcPct val="90000"/>
              </a:lnSpc>
              <a:buSzPct val="90000"/>
              <a:defRPr/>
            </a:pPr>
            <a:r>
              <a:rPr lang="en-US" sz="22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Windows Azure Storage</a:t>
            </a:r>
          </a:p>
        </p:txBody>
      </p:sp>
      <p:sp>
        <p:nvSpPr>
          <p:cNvPr id="6" name="Rectangle 5"/>
          <p:cNvSpPr/>
          <p:nvPr/>
        </p:nvSpPr>
        <p:spPr bwMode="auto">
          <a:xfrm>
            <a:off x="381001" y="819152"/>
            <a:ext cx="2815424" cy="1831989"/>
          </a:xfrm>
          <a:prstGeom prst="rect">
            <a:avLst/>
          </a:prstGeom>
          <a:solidFill>
            <a:schemeClr val="accent2"/>
          </a:solidFill>
          <a:ln w="9525" cap="flat" cmpd="sng" algn="ctr">
            <a:noFill/>
            <a:prstDash val="solid"/>
            <a:headEnd type="none" w="med" len="med"/>
            <a:tailEnd type="none" w="med" len="med"/>
          </a:ln>
          <a:effectLst/>
        </p:spPr>
        <p:txBody>
          <a:bodyPr vert="horz" wrap="square" lIns="91432" tIns="91432" rIns="91432" bIns="91432" numCol="1" rtlCol="0" anchor="t" anchorCtr="0" compatLnSpc="1">
            <a:prstTxWarp prst="textNoShape">
              <a:avLst/>
            </a:prstTxWarp>
          </a:bodyPr>
          <a:lstStyle/>
          <a:p>
            <a:pPr>
              <a:lnSpc>
                <a:spcPct val="90000"/>
              </a:lnSpc>
              <a:buSzPct val="90000"/>
              <a:defRPr/>
            </a:pPr>
            <a:r>
              <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Windows Azure Storage </a:t>
            </a:r>
            <a:r>
              <a:rPr lang="en-US"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(Disaster Recovery)</a:t>
            </a:r>
          </a:p>
        </p:txBody>
      </p:sp>
      <p:sp>
        <p:nvSpPr>
          <p:cNvPr id="8" name="Freeform 79"/>
          <p:cNvSpPr>
            <a:spLocks noEditPoints="1"/>
          </p:cNvSpPr>
          <p:nvPr/>
        </p:nvSpPr>
        <p:spPr bwMode="black">
          <a:xfrm>
            <a:off x="5977700" y="2863514"/>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9" name="Freeform 79"/>
          <p:cNvSpPr>
            <a:spLocks noEditPoints="1"/>
          </p:cNvSpPr>
          <p:nvPr/>
        </p:nvSpPr>
        <p:spPr bwMode="black">
          <a:xfrm>
            <a:off x="5977700" y="3795143"/>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0" name="Freeform 79"/>
          <p:cNvSpPr>
            <a:spLocks noEditPoints="1"/>
          </p:cNvSpPr>
          <p:nvPr/>
        </p:nvSpPr>
        <p:spPr bwMode="black">
          <a:xfrm>
            <a:off x="6762228" y="2863514"/>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1" name="Freeform 79"/>
          <p:cNvSpPr>
            <a:spLocks noEditPoints="1"/>
          </p:cNvSpPr>
          <p:nvPr/>
        </p:nvSpPr>
        <p:spPr bwMode="black">
          <a:xfrm>
            <a:off x="6762228" y="3795143"/>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2" name="Freeform 79"/>
          <p:cNvSpPr>
            <a:spLocks noEditPoints="1"/>
          </p:cNvSpPr>
          <p:nvPr/>
        </p:nvSpPr>
        <p:spPr bwMode="black">
          <a:xfrm>
            <a:off x="7546757" y="2863514"/>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3" name="Freeform 79"/>
          <p:cNvSpPr>
            <a:spLocks noEditPoints="1"/>
          </p:cNvSpPr>
          <p:nvPr/>
        </p:nvSpPr>
        <p:spPr bwMode="black">
          <a:xfrm>
            <a:off x="7546757" y="3795143"/>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6" name="Freeform 79"/>
          <p:cNvSpPr>
            <a:spLocks noEditPoints="1"/>
          </p:cNvSpPr>
          <p:nvPr/>
        </p:nvSpPr>
        <p:spPr bwMode="black">
          <a:xfrm>
            <a:off x="1216040" y="158698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7" name="Freeform 79"/>
          <p:cNvSpPr>
            <a:spLocks noEditPoints="1"/>
          </p:cNvSpPr>
          <p:nvPr/>
        </p:nvSpPr>
        <p:spPr bwMode="black">
          <a:xfrm>
            <a:off x="1216040" y="2100151"/>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8" name="Freeform 79"/>
          <p:cNvSpPr>
            <a:spLocks noEditPoints="1"/>
          </p:cNvSpPr>
          <p:nvPr/>
        </p:nvSpPr>
        <p:spPr bwMode="black">
          <a:xfrm>
            <a:off x="1648180" y="158698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9" name="Freeform 79"/>
          <p:cNvSpPr>
            <a:spLocks noEditPoints="1"/>
          </p:cNvSpPr>
          <p:nvPr/>
        </p:nvSpPr>
        <p:spPr bwMode="black">
          <a:xfrm>
            <a:off x="1648180" y="2100151"/>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20" name="Freeform 79"/>
          <p:cNvSpPr>
            <a:spLocks noEditPoints="1"/>
          </p:cNvSpPr>
          <p:nvPr/>
        </p:nvSpPr>
        <p:spPr bwMode="black">
          <a:xfrm>
            <a:off x="2080321" y="158698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21" name="Freeform 79"/>
          <p:cNvSpPr>
            <a:spLocks noEditPoints="1"/>
          </p:cNvSpPr>
          <p:nvPr/>
        </p:nvSpPr>
        <p:spPr bwMode="black">
          <a:xfrm>
            <a:off x="2080321" y="2100151"/>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cxnSp>
        <p:nvCxnSpPr>
          <p:cNvPr id="26" name="Straight Connector 25"/>
          <p:cNvCxnSpPr/>
          <p:nvPr/>
        </p:nvCxnSpPr>
        <p:spPr>
          <a:xfrm>
            <a:off x="6232829" y="3553321"/>
            <a:ext cx="784529" cy="241823"/>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232828" y="3553320"/>
            <a:ext cx="0" cy="236036"/>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361385" y="1776965"/>
            <a:ext cx="3616314" cy="1431450"/>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1929245" y="1776966"/>
            <a:ext cx="151077" cy="1"/>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220853" y="1966948"/>
            <a:ext cx="0" cy="133202"/>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381000" y="2863513"/>
            <a:ext cx="1309900" cy="1831989"/>
            <a:chOff x="381000" y="2873361"/>
            <a:chExt cx="1309900" cy="1831989"/>
          </a:xfrm>
        </p:grpSpPr>
        <p:sp>
          <p:nvSpPr>
            <p:cNvPr id="46" name="Rectangle 45"/>
            <p:cNvSpPr/>
            <p:nvPr/>
          </p:nvSpPr>
          <p:spPr bwMode="auto">
            <a:xfrm>
              <a:off x="381000" y="2873361"/>
              <a:ext cx="1309900" cy="1831989"/>
            </a:xfrm>
            <a:prstGeom prst="rect">
              <a:avLst/>
            </a:prstGeom>
            <a:solidFill>
              <a:schemeClr val="accent2"/>
            </a:solidFill>
            <a:ln w="9525" cap="flat" cmpd="sng" algn="ctr">
              <a:noFill/>
              <a:prstDash val="solid"/>
              <a:headEnd type="none" w="med" len="med"/>
              <a:tailEnd type="none" w="med" len="med"/>
            </a:ln>
            <a:effectLst/>
          </p:spPr>
          <p:txBody>
            <a:bodyPr vert="horz" wrap="square" lIns="91440" tIns="91440" rIns="91440" bIns="91440" numCol="1" rtlCol="0" anchor="t" anchorCtr="0" compatLnSpc="1">
              <a:prstTxWarp prst="textNoShape">
                <a:avLst/>
              </a:prstTxWarp>
            </a:bodyPr>
            <a:lstStyle/>
            <a:p>
              <a:pPr>
                <a:lnSpc>
                  <a:spcPct val="90000"/>
                </a:lnSpc>
                <a:buSzPct val="90000"/>
                <a:defRPr/>
              </a:pPr>
              <a:r>
                <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Virtual Machine</a:t>
              </a:r>
            </a:p>
          </p:txBody>
        </p:sp>
        <p:sp>
          <p:nvSpPr>
            <p:cNvPr id="47" name="Freeform 128"/>
            <p:cNvSpPr>
              <a:spLocks noChangeAspect="1"/>
            </p:cNvSpPr>
            <p:nvPr/>
          </p:nvSpPr>
          <p:spPr bwMode="black">
            <a:xfrm>
              <a:off x="469866" y="3795142"/>
              <a:ext cx="1132168" cy="625426"/>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pic>
          <p:nvPicPr>
            <p:cNvPr id="4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3515" r="73175"/>
            <a:stretch/>
          </p:blipFill>
          <p:spPr bwMode="auto">
            <a:xfrm>
              <a:off x="934376" y="3975652"/>
              <a:ext cx="203148" cy="335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49" name="Straight Connector 48"/>
          <p:cNvCxnSpPr>
            <a:stCxn id="46" idx="3"/>
          </p:cNvCxnSpPr>
          <p:nvPr/>
        </p:nvCxnSpPr>
        <p:spPr>
          <a:xfrm flipV="1">
            <a:off x="1690902" y="3198568"/>
            <a:ext cx="4286799" cy="580940"/>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67008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par>
                          <p:cTn id="24" fill="hold">
                            <p:stCondLst>
                              <p:cond delay="1000"/>
                            </p:stCondLst>
                            <p:childTnLst>
                              <p:par>
                                <p:cTn id="25" presetID="19" presetClass="emph" presetSubtype="0" fill="remove" grpId="1" nodeType="afterEffect">
                                  <p:stCondLst>
                                    <p:cond delay="0"/>
                                  </p:stCondLst>
                                  <p:childTnLst>
                                    <p:animClr clrSpc="rgb" dir="cw">
                                      <p:cBhvr override="childStyle">
                                        <p:cTn id="26" dur="2000" fill="hold"/>
                                        <p:tgtEl>
                                          <p:spTgt spid="8"/>
                                        </p:tgtEl>
                                        <p:attrNameLst>
                                          <p:attrName>style.color</p:attrName>
                                        </p:attrNameLst>
                                      </p:cBhvr>
                                      <p:to>
                                        <a:schemeClr val="accent1"/>
                                      </p:to>
                                    </p:animClr>
                                    <p:animClr clrSpc="rgb" dir="cw">
                                      <p:cBhvr>
                                        <p:cTn id="27" dur="2000" fill="hold"/>
                                        <p:tgtEl>
                                          <p:spTgt spid="8"/>
                                        </p:tgtEl>
                                        <p:attrNameLst>
                                          <p:attrName>fillcolor</p:attrName>
                                        </p:attrNameLst>
                                      </p:cBhvr>
                                      <p:to>
                                        <a:schemeClr val="accent1"/>
                                      </p:to>
                                    </p:animClr>
                                    <p:set>
                                      <p:cBhvr>
                                        <p:cTn id="28" dur="2000" fill="hold"/>
                                        <p:tgtEl>
                                          <p:spTgt spid="8"/>
                                        </p:tgtEl>
                                        <p:attrNameLst>
                                          <p:attrName>fill.type</p:attrName>
                                        </p:attrNameLst>
                                      </p:cBhvr>
                                      <p:to>
                                        <p:strVal val="solid"/>
                                      </p:to>
                                    </p:set>
                                    <p:set>
                                      <p:cBhvr>
                                        <p:cTn id="29" dur="2000" fill="hold"/>
                                        <p:tgtEl>
                                          <p:spTgt spid="8"/>
                                        </p:tgtEl>
                                        <p:attrNameLst>
                                          <p:attrName>fill.on</p:attrName>
                                        </p:attrNameLst>
                                      </p:cBhvr>
                                      <p:to>
                                        <p:strVal val="true"/>
                                      </p:to>
                                    </p:set>
                                  </p:childTnLst>
                                </p:cTn>
                              </p:par>
                            </p:childTnLst>
                          </p:cTn>
                        </p:par>
                        <p:par>
                          <p:cTn id="30" fill="hold">
                            <p:stCondLst>
                              <p:cond delay="3000"/>
                            </p:stCondLst>
                            <p:childTnLst>
                              <p:par>
                                <p:cTn id="31" presetID="22" presetClass="entr" presetSubtype="1" fill="hold" nodeType="after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wipe(up)">
                                      <p:cBhvr>
                                        <p:cTn id="33" dur="500"/>
                                        <p:tgtEl>
                                          <p:spTgt spid="31"/>
                                        </p:tgtEl>
                                      </p:cBhvr>
                                    </p:animEffect>
                                  </p:childTnLst>
                                </p:cTn>
                              </p:par>
                              <p:par>
                                <p:cTn id="34" presetID="22" presetClass="entr" presetSubtype="1" fill="hold"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ipe(up)">
                                      <p:cBhvr>
                                        <p:cTn id="36" dur="500"/>
                                        <p:tgtEl>
                                          <p:spTgt spid="26"/>
                                        </p:tgtEl>
                                      </p:cBhvr>
                                    </p:animEffect>
                                  </p:childTnLst>
                                </p:cTn>
                              </p:par>
                            </p:childTnLst>
                          </p:cTn>
                        </p:par>
                        <p:par>
                          <p:cTn id="37" fill="hold">
                            <p:stCondLst>
                              <p:cond delay="3500"/>
                            </p:stCondLst>
                            <p:childTnLst>
                              <p:par>
                                <p:cTn id="38" presetID="19" presetClass="emph" presetSubtype="0" fill="remove" grpId="0" nodeType="afterEffect">
                                  <p:stCondLst>
                                    <p:cond delay="0"/>
                                  </p:stCondLst>
                                  <p:childTnLst>
                                    <p:animClr clrSpc="rgb" dir="cw">
                                      <p:cBhvr override="childStyle">
                                        <p:cTn id="39" dur="2000" fill="hold"/>
                                        <p:tgtEl>
                                          <p:spTgt spid="9"/>
                                        </p:tgtEl>
                                        <p:attrNameLst>
                                          <p:attrName>style.color</p:attrName>
                                        </p:attrNameLst>
                                      </p:cBhvr>
                                      <p:to>
                                        <a:schemeClr val="accent1"/>
                                      </p:to>
                                    </p:animClr>
                                    <p:animClr clrSpc="rgb" dir="cw">
                                      <p:cBhvr>
                                        <p:cTn id="40" dur="2000" fill="hold"/>
                                        <p:tgtEl>
                                          <p:spTgt spid="9"/>
                                        </p:tgtEl>
                                        <p:attrNameLst>
                                          <p:attrName>fillcolor</p:attrName>
                                        </p:attrNameLst>
                                      </p:cBhvr>
                                      <p:to>
                                        <a:schemeClr val="accent1"/>
                                      </p:to>
                                    </p:animClr>
                                    <p:set>
                                      <p:cBhvr>
                                        <p:cTn id="41" dur="2000" fill="hold"/>
                                        <p:tgtEl>
                                          <p:spTgt spid="9"/>
                                        </p:tgtEl>
                                        <p:attrNameLst>
                                          <p:attrName>fill.type</p:attrName>
                                        </p:attrNameLst>
                                      </p:cBhvr>
                                      <p:to>
                                        <p:strVal val="solid"/>
                                      </p:to>
                                    </p:set>
                                    <p:set>
                                      <p:cBhvr>
                                        <p:cTn id="42" dur="2000" fill="hold"/>
                                        <p:tgtEl>
                                          <p:spTgt spid="9"/>
                                        </p:tgtEl>
                                        <p:attrNameLst>
                                          <p:attrName>fill.on</p:attrName>
                                        </p:attrNameLst>
                                      </p:cBhvr>
                                      <p:to>
                                        <p:strVal val="true"/>
                                      </p:to>
                                    </p:set>
                                  </p:childTnLst>
                                </p:cTn>
                              </p:par>
                              <p:par>
                                <p:cTn id="43" presetID="19" presetClass="emph" presetSubtype="0" fill="remove" grpId="0" nodeType="withEffect">
                                  <p:stCondLst>
                                    <p:cond delay="0"/>
                                  </p:stCondLst>
                                  <p:childTnLst>
                                    <p:animClr clrSpc="rgb" dir="cw">
                                      <p:cBhvr override="childStyle">
                                        <p:cTn id="44" dur="2000" fill="hold"/>
                                        <p:tgtEl>
                                          <p:spTgt spid="11"/>
                                        </p:tgtEl>
                                        <p:attrNameLst>
                                          <p:attrName>style.color</p:attrName>
                                        </p:attrNameLst>
                                      </p:cBhvr>
                                      <p:to>
                                        <a:schemeClr val="accent1"/>
                                      </p:to>
                                    </p:animClr>
                                    <p:animClr clrSpc="rgb" dir="cw">
                                      <p:cBhvr>
                                        <p:cTn id="45" dur="2000" fill="hold"/>
                                        <p:tgtEl>
                                          <p:spTgt spid="11"/>
                                        </p:tgtEl>
                                        <p:attrNameLst>
                                          <p:attrName>fillcolor</p:attrName>
                                        </p:attrNameLst>
                                      </p:cBhvr>
                                      <p:to>
                                        <a:schemeClr val="accent1"/>
                                      </p:to>
                                    </p:animClr>
                                    <p:set>
                                      <p:cBhvr>
                                        <p:cTn id="46" dur="2000" fill="hold"/>
                                        <p:tgtEl>
                                          <p:spTgt spid="11"/>
                                        </p:tgtEl>
                                        <p:attrNameLst>
                                          <p:attrName>fill.type</p:attrName>
                                        </p:attrNameLst>
                                      </p:cBhvr>
                                      <p:to>
                                        <p:strVal val="solid"/>
                                      </p:to>
                                    </p:set>
                                    <p:set>
                                      <p:cBhvr>
                                        <p:cTn id="47" dur="2000" fill="hold"/>
                                        <p:tgtEl>
                                          <p:spTgt spid="11"/>
                                        </p:tgtEl>
                                        <p:attrNameLst>
                                          <p:attrName>fill.on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2" fill="hold" nodeType="click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wipe(right)">
                                      <p:cBhvr>
                                        <p:cTn id="52" dur="1000"/>
                                        <p:tgtEl>
                                          <p:spTgt spid="3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500"/>
                                        <p:tgtEl>
                                          <p:spTgt spid="1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500"/>
                                        <p:tgtEl>
                                          <p:spTgt spid="1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500"/>
                                        <p:tgtEl>
                                          <p:spTgt spid="16"/>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6"/>
                                        </p:tgtEl>
                                        <p:attrNameLst>
                                          <p:attrName>style.visibility</p:attrName>
                                        </p:attrNameLst>
                                      </p:cBhvr>
                                      <p:to>
                                        <p:strVal val="visible"/>
                                      </p:to>
                                    </p:set>
                                    <p:animEffect transition="in" filter="fade">
                                      <p:cBhvr>
                                        <p:cTn id="64" dur="500"/>
                                        <p:tgtEl>
                                          <p:spTgt spid="6"/>
                                        </p:tgtEl>
                                      </p:cBhvr>
                                    </p:animEffect>
                                  </p:childTnLst>
                                </p:cTn>
                              </p:par>
                            </p:childTnLst>
                          </p:cTn>
                        </p:par>
                        <p:par>
                          <p:cTn id="65" fill="hold">
                            <p:stCondLst>
                              <p:cond delay="1000"/>
                            </p:stCondLst>
                            <p:childTnLst>
                              <p:par>
                                <p:cTn id="66" presetID="22" presetClass="entr" presetSubtype="1" fill="hold" nodeType="afterEffect">
                                  <p:stCondLst>
                                    <p:cond delay="0"/>
                                  </p:stCondLst>
                                  <p:childTnLst>
                                    <p:set>
                                      <p:cBhvr>
                                        <p:cTn id="67" dur="1" fill="hold">
                                          <p:stCondLst>
                                            <p:cond delay="0"/>
                                          </p:stCondLst>
                                        </p:cTn>
                                        <p:tgtEl>
                                          <p:spTgt spid="39"/>
                                        </p:tgtEl>
                                        <p:attrNameLst>
                                          <p:attrName>style.visibility</p:attrName>
                                        </p:attrNameLst>
                                      </p:cBhvr>
                                      <p:to>
                                        <p:strVal val="visible"/>
                                      </p:to>
                                    </p:set>
                                    <p:animEffect transition="in" filter="wipe(up)">
                                      <p:cBhvr>
                                        <p:cTn id="68" dur="500"/>
                                        <p:tgtEl>
                                          <p:spTgt spid="39"/>
                                        </p:tgtEl>
                                      </p:cBhvr>
                                    </p:animEffect>
                                  </p:childTnLst>
                                </p:cTn>
                              </p:par>
                              <p:par>
                                <p:cTn id="69" presetID="22" presetClass="entr" presetSubtype="1" fill="hold" nodeType="withEffect">
                                  <p:stCondLst>
                                    <p:cond delay="0"/>
                                  </p:stCondLst>
                                  <p:childTnLst>
                                    <p:set>
                                      <p:cBhvr>
                                        <p:cTn id="70" dur="1" fill="hold">
                                          <p:stCondLst>
                                            <p:cond delay="0"/>
                                          </p:stCondLst>
                                        </p:cTn>
                                        <p:tgtEl>
                                          <p:spTgt spid="36"/>
                                        </p:tgtEl>
                                        <p:attrNameLst>
                                          <p:attrName>style.visibility</p:attrName>
                                        </p:attrNameLst>
                                      </p:cBhvr>
                                      <p:to>
                                        <p:strVal val="visible"/>
                                      </p:to>
                                    </p:set>
                                    <p:animEffect transition="in" filter="wipe(up)">
                                      <p:cBhvr>
                                        <p:cTn id="71" dur="500"/>
                                        <p:tgtEl>
                                          <p:spTgt spid="36"/>
                                        </p:tgtEl>
                                      </p:cBhvr>
                                    </p:animEffect>
                                  </p:childTnLst>
                                </p:cTn>
                              </p:par>
                            </p:childTnLst>
                          </p:cTn>
                        </p:par>
                        <p:par>
                          <p:cTn id="72" fill="hold">
                            <p:stCondLst>
                              <p:cond delay="1500"/>
                            </p:stCondLst>
                            <p:childTnLst>
                              <p:par>
                                <p:cTn id="73" presetID="19" presetClass="emph" presetSubtype="0" fill="remove" grpId="0" nodeType="afterEffect">
                                  <p:stCondLst>
                                    <p:cond delay="0"/>
                                  </p:stCondLst>
                                  <p:childTnLst>
                                    <p:animClr clrSpc="rgb" dir="cw">
                                      <p:cBhvr override="childStyle">
                                        <p:cTn id="74" dur="2000" fill="hold"/>
                                        <p:tgtEl>
                                          <p:spTgt spid="20"/>
                                        </p:tgtEl>
                                        <p:attrNameLst>
                                          <p:attrName>style.color</p:attrName>
                                        </p:attrNameLst>
                                      </p:cBhvr>
                                      <p:to>
                                        <a:schemeClr val="accent1"/>
                                      </p:to>
                                    </p:animClr>
                                    <p:animClr clrSpc="rgb" dir="cw">
                                      <p:cBhvr>
                                        <p:cTn id="75" dur="2000" fill="hold"/>
                                        <p:tgtEl>
                                          <p:spTgt spid="20"/>
                                        </p:tgtEl>
                                        <p:attrNameLst>
                                          <p:attrName>fillcolor</p:attrName>
                                        </p:attrNameLst>
                                      </p:cBhvr>
                                      <p:to>
                                        <a:schemeClr val="accent1"/>
                                      </p:to>
                                    </p:animClr>
                                    <p:set>
                                      <p:cBhvr>
                                        <p:cTn id="76" dur="2000" fill="hold"/>
                                        <p:tgtEl>
                                          <p:spTgt spid="20"/>
                                        </p:tgtEl>
                                        <p:attrNameLst>
                                          <p:attrName>fill.type</p:attrName>
                                        </p:attrNameLst>
                                      </p:cBhvr>
                                      <p:to>
                                        <p:strVal val="solid"/>
                                      </p:to>
                                    </p:set>
                                    <p:set>
                                      <p:cBhvr>
                                        <p:cTn id="77" dur="2000" fill="hold"/>
                                        <p:tgtEl>
                                          <p:spTgt spid="20"/>
                                        </p:tgtEl>
                                        <p:attrNameLst>
                                          <p:attrName>fill.on</p:attrName>
                                        </p:attrNameLst>
                                      </p:cBhvr>
                                      <p:to>
                                        <p:strVal val="true"/>
                                      </p:to>
                                    </p:set>
                                  </p:childTnLst>
                                </p:cTn>
                              </p:par>
                              <p:par>
                                <p:cTn id="78" presetID="19" presetClass="emph" presetSubtype="0" fill="remove" grpId="0" nodeType="withEffect">
                                  <p:stCondLst>
                                    <p:cond delay="0"/>
                                  </p:stCondLst>
                                  <p:childTnLst>
                                    <p:animClr clrSpc="rgb" dir="cw">
                                      <p:cBhvr override="childStyle">
                                        <p:cTn id="79" dur="2000" fill="hold"/>
                                        <p:tgtEl>
                                          <p:spTgt spid="18"/>
                                        </p:tgtEl>
                                        <p:attrNameLst>
                                          <p:attrName>style.color</p:attrName>
                                        </p:attrNameLst>
                                      </p:cBhvr>
                                      <p:to>
                                        <a:schemeClr val="accent1"/>
                                      </p:to>
                                    </p:animClr>
                                    <p:animClr clrSpc="rgb" dir="cw">
                                      <p:cBhvr>
                                        <p:cTn id="80" dur="2000" fill="hold"/>
                                        <p:tgtEl>
                                          <p:spTgt spid="18"/>
                                        </p:tgtEl>
                                        <p:attrNameLst>
                                          <p:attrName>fillcolor</p:attrName>
                                        </p:attrNameLst>
                                      </p:cBhvr>
                                      <p:to>
                                        <a:schemeClr val="accent1"/>
                                      </p:to>
                                    </p:animClr>
                                    <p:set>
                                      <p:cBhvr>
                                        <p:cTn id="81" dur="2000" fill="hold"/>
                                        <p:tgtEl>
                                          <p:spTgt spid="18"/>
                                        </p:tgtEl>
                                        <p:attrNameLst>
                                          <p:attrName>fill.type</p:attrName>
                                        </p:attrNameLst>
                                      </p:cBhvr>
                                      <p:to>
                                        <p:strVal val="solid"/>
                                      </p:to>
                                    </p:set>
                                    <p:set>
                                      <p:cBhvr>
                                        <p:cTn id="82" dur="2000" fill="hold"/>
                                        <p:tgtEl>
                                          <p:spTgt spid="18"/>
                                        </p:tgtEl>
                                        <p:attrNameLst>
                                          <p:attrName>fill.on</p:attrName>
                                        </p:attrNameLst>
                                      </p:cBhvr>
                                      <p:to>
                                        <p:strVal val="true"/>
                                      </p:to>
                                    </p:set>
                                  </p:childTnLst>
                                </p:cTn>
                              </p:par>
                              <p:par>
                                <p:cTn id="83" presetID="19" presetClass="emph" presetSubtype="0" fill="remove" grpId="0" nodeType="withEffect">
                                  <p:stCondLst>
                                    <p:cond delay="0"/>
                                  </p:stCondLst>
                                  <p:childTnLst>
                                    <p:animClr clrSpc="rgb" dir="cw">
                                      <p:cBhvr override="childStyle">
                                        <p:cTn id="84" dur="2000" fill="hold"/>
                                        <p:tgtEl>
                                          <p:spTgt spid="21"/>
                                        </p:tgtEl>
                                        <p:attrNameLst>
                                          <p:attrName>style.color</p:attrName>
                                        </p:attrNameLst>
                                      </p:cBhvr>
                                      <p:to>
                                        <a:schemeClr val="accent1"/>
                                      </p:to>
                                    </p:animClr>
                                    <p:animClr clrSpc="rgb" dir="cw">
                                      <p:cBhvr>
                                        <p:cTn id="85" dur="2000" fill="hold"/>
                                        <p:tgtEl>
                                          <p:spTgt spid="21"/>
                                        </p:tgtEl>
                                        <p:attrNameLst>
                                          <p:attrName>fillcolor</p:attrName>
                                        </p:attrNameLst>
                                      </p:cBhvr>
                                      <p:to>
                                        <a:schemeClr val="accent1"/>
                                      </p:to>
                                    </p:animClr>
                                    <p:set>
                                      <p:cBhvr>
                                        <p:cTn id="86" dur="2000" fill="hold"/>
                                        <p:tgtEl>
                                          <p:spTgt spid="21"/>
                                        </p:tgtEl>
                                        <p:attrNameLst>
                                          <p:attrName>fill.type</p:attrName>
                                        </p:attrNameLst>
                                      </p:cBhvr>
                                      <p:to>
                                        <p:strVal val="solid"/>
                                      </p:to>
                                    </p:set>
                                    <p:set>
                                      <p:cBhvr>
                                        <p:cTn id="87" dur="2000" fill="hold"/>
                                        <p:tgtEl>
                                          <p:spTgt spid="2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8" grpId="1" animBg="1"/>
      <p:bldP spid="9" grpId="0" animBg="1"/>
      <p:bldP spid="10" grpId="0" animBg="1"/>
      <p:bldP spid="11" grpId="0" animBg="1"/>
      <p:bldP spid="12" grpId="0" animBg="1"/>
      <p:bldP spid="13" grpId="0" animBg="1"/>
      <p:bldP spid="16" grpId="0" animBg="1"/>
      <p:bldP spid="17" grpId="0" animBg="1"/>
      <p:bldP spid="18" grpId="0" animBg="1"/>
      <p:bldP spid="19" grpId="0" animBg="1"/>
      <p:bldP spid="20" grpId="0" animBg="1"/>
      <p:bldP spid="21"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xGrdItlk28IM1BKgbeT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2.VsuBQaKESO3pDLox_Dy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IteiN2v0ME6nhkNliWLD6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D_IEFF_4T0WppEVyI2v_a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IQNeDWAPkUquYlSaquy_o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IteiN2v0ME6nhkNliWLD6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IteiN2v0ME6nhkNliWLD6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IQNeDWAPkUquYlSaquy_og"/>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OM_x002f_Launch_x0020_Alignment xmlns="f847e7ad-bfae-49c8-aedd-39ec05321f40">1</BOM_x002f_Launch_x0020_Alignment>
    <Scenario xmlns="f847e7ad-bfae-49c8-aedd-39ec05321f40" xsi:nil="true"/>
    <Document_x0020_Owner xmlns="f847e7ad-bfae-49c8-aedd-39ec05321f40">
      <UserInfo>
        <DisplayName>Craig Kitterman</DisplayName>
        <AccountId>198</AccountId>
        <AccountType/>
      </UserInfo>
    </Document_x0020_Owner>
    <Capability_x002f_Product xmlns="f847e7ad-bfae-49c8-aedd-39ec05321f40">16</Capability_x002f_Product>
    <Workstream xmlns="f847e7ad-bfae-49c8-aedd-39ec05321f40">17</Workstream>
    <Source xmlns="f847e7ad-bfae-49c8-aedd-39ec05321f40">6</Source>
    <Document_x0020_Status xmlns="f847e7ad-bfae-49c8-aedd-39ec05321f40">Draft</Document_x0020_Status>
    <Segment xmlns="f847e7ad-bfae-49c8-aedd-39ec05321f40">5</Segment>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C49BF387DC003468EAA8A737C6FDB0C" ma:contentTypeVersion="22" ma:contentTypeDescription="Create a new document." ma:contentTypeScope="" ma:versionID="8cf14e336f8a3faf9a233abecfca95fe">
  <xsd:schema xmlns:xsd="http://www.w3.org/2001/XMLSchema" xmlns:xs="http://www.w3.org/2001/XMLSchema" xmlns:p="http://schemas.microsoft.com/office/2006/metadata/properties" xmlns:ns2="f847e7ad-bfae-49c8-aedd-39ec05321f40" targetNamespace="http://schemas.microsoft.com/office/2006/metadata/properties" ma:root="true" ma:fieldsID="8ff83141a414909d04eb23ab95548eed" ns2:_="">
    <xsd:import namespace="f847e7ad-bfae-49c8-aedd-39ec05321f40"/>
    <xsd:element name="properties">
      <xsd:complexType>
        <xsd:sequence>
          <xsd:element name="documentManagement">
            <xsd:complexType>
              <xsd:all>
                <xsd:element ref="ns2:Segment"/>
                <xsd:element ref="ns2:Workstream"/>
                <xsd:element ref="ns2:Capability_x002f_Product"/>
                <xsd:element ref="ns2:Source"/>
                <xsd:element ref="ns2:Document_x0020_Owner"/>
                <xsd:element ref="ns2:Document_x0020_Status" minOccurs="0"/>
                <xsd:element ref="ns2:Scenario" minOccurs="0"/>
                <xsd:element ref="ns2:BOM_x002f_Launch_x0020_Align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47e7ad-bfae-49c8-aedd-39ec05321f40" elementFormDefault="qualified">
    <xsd:import namespace="http://schemas.microsoft.com/office/2006/documentManagement/types"/>
    <xsd:import namespace="http://schemas.microsoft.com/office/infopath/2007/PartnerControls"/>
    <xsd:element name="Segment" ma:index="2" ma:displayName="Segment (Primary)" ma:list="{709e561d-3cc9-45bc-862d-0bd6fb02d30d}" ma:internalName="Segment" ma:readOnly="false" ma:showField="Title">
      <xsd:simpleType>
        <xsd:restriction base="dms:Lookup"/>
      </xsd:simpleType>
    </xsd:element>
    <xsd:element name="Workstream" ma:index="3" ma:displayName="Workstream (Primary)" ma:list="{528e3fe1-95a0-45e2-8485-7cf9ffbd34e3}" ma:internalName="Workstream" ma:readOnly="false" ma:showField="Title">
      <xsd:simpleType>
        <xsd:restriction base="dms:Lookup"/>
      </xsd:simpleType>
    </xsd:element>
    <xsd:element name="Capability_x002f_Product" ma:index="4" ma:displayName="Capability/Product (Primary)" ma:list="{86df3880-be69-47cc-bf1c-7c36ee20b550}" ma:internalName="Capability_x002f_Product" ma:readOnly="false" ma:showField="Title">
      <xsd:simpleType>
        <xsd:restriction base="dms:Lookup"/>
      </xsd:simpleType>
    </xsd:element>
    <xsd:element name="Source" ma:index="5" ma:displayName="Source" ma:list="{c848aa0f-2631-4698-86e2-7e174e1ddeb4}" ma:internalName="Source" ma:showField="Title">
      <xsd:simpleType>
        <xsd:restriction base="dms:Lookup"/>
      </xsd:simpleType>
    </xsd:element>
    <xsd:element name="Document_x0020_Owner" ma:index="6" ma:displayName="Document Owner" ma:description="Who is the owner of this document and contact for questions or updates?" ma:list="UserInfo" ma:SharePointGroup="0" ma:internalName="Document_x0020_Owner" ma:readOnly="false" ma:showField="Titl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Document_x0020_Status" ma:index="7" nillable="true" ma:displayName="Document Status" ma:default="Draft" ma:format="Dropdown" ma:internalName="Document_x0020_Status">
      <xsd:simpleType>
        <xsd:restriction base="dms:Choice">
          <xsd:enumeration value="Draft"/>
          <xsd:enumeration value="Final"/>
        </xsd:restriction>
      </xsd:simpleType>
    </xsd:element>
    <xsd:element name="Scenario" ma:index="14" nillable="true" ma:displayName="Scenario" ma:list="{272ba480-a202-40fe-88de-6b04d2a45ecb}" ma:internalName="Scenario" ma:showField="Title">
      <xsd:simpleType>
        <xsd:restriction base="dms:Lookup"/>
      </xsd:simpleType>
    </xsd:element>
    <xsd:element name="BOM_x002f_Launch_x0020_Alignment" ma:index="15" nillable="true" ma:displayName="BOM/Launch Alignment" ma:list="{13d9adb4-6e76-4c45-81f7-a1ca8335e509}" ma:internalName="BOM_x002f_Launch_x0020_Alignment" ma:showField="Titl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8CF69C5-0497-4CBF-B135-F09D219CA3FA}">
  <ds:schemaRefs>
    <ds:schemaRef ds:uri="http://www.w3.org/XML/1998/namespace"/>
    <ds:schemaRef ds:uri="f847e7ad-bfae-49c8-aedd-39ec05321f40"/>
    <ds:schemaRef ds:uri="http://schemas.microsoft.com/office/2006/metadata/properties"/>
    <ds:schemaRef ds:uri="http://purl.org/dc/terms/"/>
    <ds:schemaRef ds:uri="http://purl.org/dc/dcmitype/"/>
    <ds:schemaRef ds:uri="http://schemas.microsoft.com/office/2006/documentManagement/types"/>
    <ds:schemaRef ds:uri="http://schemas.openxmlformats.org/package/2006/metadata/core-properties"/>
    <ds:schemaRef ds:uri="http://purl.org/dc/elements/1.1/"/>
    <ds:schemaRef ds:uri="http://schemas.microsoft.com/office/infopath/2007/PartnerControls"/>
  </ds:schemaRefs>
</ds:datastoreItem>
</file>

<file path=customXml/itemProps2.xml><?xml version="1.0" encoding="utf-8"?>
<ds:datastoreItem xmlns:ds="http://schemas.openxmlformats.org/officeDocument/2006/customXml" ds:itemID="{E70E8EBC-47BF-4C09-885E-AE915D5F7D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47e7ad-bfae-49c8-aedd-39ec05321f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9B64BB9-3772-44C2-82F4-DBB5E8349B0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MS1444_Windows Azure Template 16x9_r08b</Template>
  <TotalTime>6989</TotalTime>
  <Words>2499</Words>
  <Application>Microsoft Office PowerPoint</Application>
  <PresentationFormat>On-screen Show (16:9)</PresentationFormat>
  <Paragraphs>453</Paragraphs>
  <Slides>25</Slides>
  <Notes>19</Notes>
  <HiddenSlides>0</HiddenSlides>
  <MMClips>0</MMClips>
  <ScaleCrop>false</ScaleCrop>
  <HeadingPairs>
    <vt:vector size="4" baseType="variant">
      <vt:variant>
        <vt:lpstr>Theme</vt:lpstr>
      </vt:variant>
      <vt:variant>
        <vt:i4>3</vt:i4>
      </vt:variant>
      <vt:variant>
        <vt:lpstr>Slide Titles</vt:lpstr>
      </vt:variant>
      <vt:variant>
        <vt:i4>25</vt:i4>
      </vt:variant>
    </vt:vector>
  </HeadingPairs>
  <TitlesOfParts>
    <vt:vector size="28" baseType="lpstr">
      <vt:lpstr>MS1444_Windows Azure Template 16x9_r08b</vt:lpstr>
      <vt:lpstr>White with Consolas font for code slides</vt:lpstr>
      <vt:lpstr>1_MS1444_Windows Azure Template 16x9_r08a</vt:lpstr>
      <vt:lpstr>Windows Azure Infrastructure as a Service </vt:lpstr>
      <vt:lpstr>How Did We Get Here? </vt:lpstr>
      <vt:lpstr>Infrastructure as a Service</vt:lpstr>
      <vt:lpstr>Cloud Models </vt:lpstr>
      <vt:lpstr>A Continuous Offering    From Private to     Public Cloud </vt:lpstr>
      <vt:lpstr>Windows Azure Virtual Machines</vt:lpstr>
      <vt:lpstr>Images Available at Preview</vt:lpstr>
      <vt:lpstr>Virtual Machine vs VM Role</vt:lpstr>
      <vt:lpstr>Persistent Disks and Highly Durable</vt:lpstr>
      <vt:lpstr>Persistent Disks and Highly Durable</vt:lpstr>
      <vt:lpstr>Disks and Images</vt:lpstr>
      <vt:lpstr>Demo</vt:lpstr>
      <vt:lpstr>Cross-premise Connectivity</vt:lpstr>
      <vt:lpstr>Windows Azure Virtual Network</vt:lpstr>
      <vt:lpstr>Windows Azure Virtual Network Scenarios</vt:lpstr>
      <vt:lpstr>Bringing Workloads to the Cloud</vt:lpstr>
      <vt:lpstr>Demo</vt:lpstr>
      <vt:lpstr>IaaS and PaaS   – Better Together</vt:lpstr>
      <vt:lpstr>IaaS and PaaS Side by Side</vt:lpstr>
      <vt:lpstr>Connecting Applications and VMs</vt:lpstr>
      <vt:lpstr>Connecting Cloud Services with VNET</vt:lpstr>
      <vt:lpstr>Mixed Mode: PaaS/IaaS in the Same Cloud Service</vt:lpstr>
      <vt:lpstr>PowerPoint Presentation</vt:lpstr>
      <vt:lpstr>Roadmap</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IaaS Technical Overview</dc:title>
  <dc:creator>Michael Washam</dc:creator>
  <cp:lastModifiedBy>Michael Washam</cp:lastModifiedBy>
  <cp:revision>402</cp:revision>
  <dcterms:created xsi:type="dcterms:W3CDTF">2006-08-16T00:00:00Z</dcterms:created>
  <dcterms:modified xsi:type="dcterms:W3CDTF">2012-05-19T22:32:02Z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0x010100CC49BF387DC003468EAA8A737C6FDB0C</vt:lpwstr>
  </property>
</Properties>
</file>