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5"/>
  </p:notesMasterIdLst>
  <p:sldIdLst>
    <p:sldId id="256" r:id="rId7"/>
    <p:sldId id="257" r:id="rId8"/>
    <p:sldId id="280" r:id="rId9"/>
    <p:sldId id="281" r:id="rId10"/>
    <p:sldId id="259" r:id="rId11"/>
    <p:sldId id="282" r:id="rId12"/>
    <p:sldId id="260" r:id="rId13"/>
    <p:sldId id="287" r:id="rId14"/>
    <p:sldId id="274" r:id="rId15"/>
    <p:sldId id="279" r:id="rId16"/>
    <p:sldId id="283" r:id="rId17"/>
    <p:sldId id="261" r:id="rId18"/>
    <p:sldId id="284" r:id="rId19"/>
    <p:sldId id="286" r:id="rId20"/>
    <p:sldId id="263" r:id="rId21"/>
    <p:sldId id="285" r:id="rId22"/>
    <p:sldId id="276" r:id="rId23"/>
    <p:sldId id="271" r:id="rId24"/>
    <p:sldId id="272" r:id="rId25"/>
    <p:sldId id="264" r:id="rId26"/>
    <p:sldId id="265" r:id="rId27"/>
    <p:sldId id="266" r:id="rId28"/>
    <p:sldId id="267" r:id="rId29"/>
    <p:sldId id="268" r:id="rId30"/>
    <p:sldId id="273" r:id="rId31"/>
    <p:sldId id="269" r:id="rId32"/>
    <p:sldId id="270" r:id="rId33"/>
    <p:sldId id="27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634" autoAdjust="0"/>
  </p:normalViewPr>
  <p:slideViewPr>
    <p:cSldViewPr snapToGrid="0" snapToObjects="1">
      <p:cViewPr varScale="1">
        <p:scale>
          <a:sx n="123" d="100"/>
          <a:sy n="123" d="100"/>
        </p:scale>
        <p:origin x="-444" y="-90"/>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5/22/2012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windows.azure.com/download/publishprofile.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010645" cy="1019397"/>
          </a:xfrm>
        </p:spPr>
        <p:txBody>
          <a:bodyPr/>
          <a:lstStyle/>
          <a:p>
            <a:r>
              <a:rPr lang="en-US" sz="4000" dirty="0" smtClean="0"/>
              <a:t>Managing Windows Azure Virtual Machines from PowerShell</a:t>
            </a:r>
            <a:br>
              <a:rPr lang="en-US" sz="4000" dirty="0" smtClean="0"/>
            </a:b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a:t>Microsoft Corporation</a:t>
            </a:r>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a:xfrm>
            <a:off x="389438" y="1428751"/>
            <a:ext cx="8363937" cy="3130088"/>
          </a:xfrm>
        </p:spPr>
        <p:txBody>
          <a:bodyPr/>
          <a:lstStyle/>
          <a:p>
            <a:r>
              <a:rPr lang="en-US" dirty="0" smtClean="0">
                <a:solidFill>
                  <a:schemeClr val="accent2"/>
                </a:solidFill>
              </a:rPr>
              <a:t>First Virtual Machine in a NEW Cloud Service </a:t>
            </a:r>
            <a:r>
              <a:rPr lang="en-US" dirty="0" smtClean="0">
                <a:solidFill>
                  <a:schemeClr val="accent2"/>
                </a:solidFill>
              </a:rPr>
              <a:t>(-Location </a:t>
            </a:r>
            <a:r>
              <a:rPr lang="en-US" dirty="0" smtClean="0">
                <a:solidFill>
                  <a:schemeClr val="accent2"/>
                </a:solidFill>
              </a:rPr>
              <a:t>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a:t>
            </a:r>
            <a:r>
              <a:rPr lang="en-US" dirty="0" smtClean="0">
                <a:solidFill>
                  <a:schemeClr val="accent2"/>
                </a:solidFill>
              </a:rPr>
              <a:t>–Location)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Configuring VM at Provisioning</a:t>
            </a:r>
            <a:endParaRPr lang="en-US" dirty="0">
              <a:solidFill>
                <a:schemeClr val="bg1"/>
              </a:solidFill>
            </a:endParaRPr>
          </a:p>
        </p:txBody>
      </p:sp>
      <p:sp>
        <p:nvSpPr>
          <p:cNvPr id="3" name="Text Placeholder 2"/>
          <p:cNvSpPr>
            <a:spLocks noGrp="1"/>
          </p:cNvSpPr>
          <p:nvPr>
            <p:ph type="body" sz="quarter" idx="10"/>
          </p:nvPr>
        </p:nvSpPr>
        <p:spPr>
          <a:xfrm>
            <a:off x="278969" y="1085849"/>
            <a:ext cx="8911525" cy="2825389"/>
          </a:xfrm>
        </p:spPr>
        <p:txBody>
          <a:bodyPr/>
          <a:lstStyle/>
          <a:p>
            <a:endParaRPr lang="en-US" sz="16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Create Configuration Object with New-</a:t>
            </a:r>
            <a:r>
              <a:rPr lang="en-US" sz="2000" dirty="0" err="1" smtClean="0">
                <a:solidFill>
                  <a:schemeClr val="accent2"/>
                </a:solidFill>
                <a:latin typeface="Consolas" pitchFamily="49" charset="0"/>
                <a:cs typeface="Consolas" pitchFamily="49" charset="0"/>
              </a:rPr>
              <a:t>AzureVMConfig</a:t>
            </a:r>
            <a:endParaRPr lang="en-US" sz="20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Modify with Add-* </a:t>
            </a:r>
            <a:r>
              <a:rPr lang="en-US" sz="2000" dirty="0" err="1" smtClean="0">
                <a:solidFill>
                  <a:schemeClr val="accent2"/>
                </a:solidFill>
                <a:latin typeface="Consolas" pitchFamily="49" charset="0"/>
                <a:cs typeface="Consolas" pitchFamily="49" charset="0"/>
              </a:rPr>
              <a:t>cmdlets</a:t>
            </a:r>
            <a:endParaRPr lang="en-US" sz="2000" dirty="0" smtClean="0">
              <a:solidFill>
                <a:schemeClr val="accent2"/>
              </a:solidFill>
              <a:latin typeface="Consolas" pitchFamily="49" charset="0"/>
              <a:cs typeface="Consolas" pitchFamily="49" charset="0"/>
            </a:endParaRPr>
          </a:p>
          <a:p>
            <a:r>
              <a:rPr lang="en-US" sz="2000" dirty="0" smtClean="0">
                <a:solidFill>
                  <a:schemeClr val="accent2"/>
                </a:solidFill>
                <a:latin typeface="Consolas" pitchFamily="49" charset="0"/>
                <a:cs typeface="Consolas" pitchFamily="49" charset="0"/>
              </a:rPr>
              <a:t>Add with New-</a:t>
            </a:r>
            <a:r>
              <a:rPr lang="en-US" sz="2000" dirty="0" err="1" smtClean="0">
                <a:solidFill>
                  <a:schemeClr val="accent2"/>
                </a:solidFill>
                <a:latin typeface="Consolas" pitchFamily="49" charset="0"/>
                <a:cs typeface="Consolas" pitchFamily="49" charset="0"/>
              </a:rPr>
              <a:t>AzureVM</a:t>
            </a:r>
            <a:endParaRPr lang="en-US" sz="2000" dirty="0" smtClean="0">
              <a:solidFill>
                <a:schemeClr val="accent2"/>
              </a:solidFill>
              <a:latin typeface="Consolas" pitchFamily="49" charset="0"/>
              <a:cs typeface="Consolas" pitchFamily="49" charset="0"/>
            </a:endParaRPr>
          </a:p>
          <a:p>
            <a:endParaRPr lang="en-US" sz="1600" b="1" dirty="0" smtClean="0">
              <a:latin typeface="Consolas" pitchFamily="49" charset="0"/>
              <a:cs typeface="Consolas" pitchFamily="49" charset="0"/>
            </a:endParaRPr>
          </a:p>
          <a:p>
            <a:r>
              <a:rPr lang="en-US" sz="1600" b="1" dirty="0" smtClean="0">
                <a:latin typeface="Consolas" pitchFamily="49" charset="0"/>
                <a:cs typeface="Consolas" pitchFamily="49" charset="0"/>
              </a:rPr>
              <a:t>New-</a:t>
            </a:r>
            <a:r>
              <a:rPr lang="en-US" sz="1600" b="1" dirty="0" err="1" smtClean="0">
                <a:latin typeface="Consolas" pitchFamily="49" charset="0"/>
                <a:cs typeface="Consolas" pitchFamily="49" charset="0"/>
              </a:rPr>
              <a:t>AzureVMConfig</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-Name</a:t>
            </a:r>
            <a:r>
              <a:rPr lang="en-US" sz="1600" dirty="0">
                <a:latin typeface="Consolas" pitchFamily="49" charset="0"/>
                <a:cs typeface="Consolas" pitchFamily="49" charset="0"/>
              </a:rPr>
              <a:t> $vm1 </a:t>
            </a:r>
            <a:r>
              <a:rPr lang="en-US" sz="1600" i="1" dirty="0">
                <a:latin typeface="Consolas" pitchFamily="49" charset="0"/>
                <a:cs typeface="Consolas" pitchFamily="49" charset="0"/>
              </a:rPr>
              <a:t>-InstanceSize</a:t>
            </a:r>
            <a:r>
              <a:rPr lang="en-US" sz="1600" dirty="0">
                <a:latin typeface="Consolas" pitchFamily="49" charset="0"/>
                <a:cs typeface="Consolas" pitchFamily="49" charset="0"/>
              </a:rPr>
              <a:t> Medium </a:t>
            </a:r>
            <a:r>
              <a:rPr lang="en-US" sz="1600" i="1" dirty="0">
                <a:latin typeface="Consolas" pitchFamily="49" charset="0"/>
                <a:cs typeface="Consolas" pitchFamily="49" charset="0"/>
              </a:rPr>
              <a:t>-ImageName</a:t>
            </a:r>
            <a:r>
              <a:rPr lang="en-US" sz="1600" dirty="0">
                <a:latin typeface="Consolas" pitchFamily="49" charset="0"/>
                <a:cs typeface="Consolas" pitchFamily="49" charset="0"/>
              </a:rPr>
              <a:t> $img | </a:t>
            </a:r>
          </a:p>
          <a:p>
            <a:r>
              <a:rPr lang="en-US" sz="1600" dirty="0">
                <a:latin typeface="Consolas" pitchFamily="49" charset="0"/>
                <a:cs typeface="Consolas" pitchFamily="49" charset="0"/>
              </a:rPr>
              <a:t> </a:t>
            </a:r>
            <a:r>
              <a:rPr lang="en-US" sz="1600" b="1" dirty="0" smtClean="0">
                <a:latin typeface="Consolas" pitchFamily="49" charset="0"/>
                <a:cs typeface="Consolas" pitchFamily="49" charset="0"/>
              </a:rPr>
              <a:t>Add-</a:t>
            </a:r>
            <a:r>
              <a:rPr lang="en-US" sz="1600" b="1" dirty="0" err="1" smtClean="0">
                <a:latin typeface="Consolas" pitchFamily="49" charset="0"/>
                <a:cs typeface="Consolas" pitchFamily="49" charset="0"/>
              </a:rPr>
              <a:t>AzureProvisioningConfig</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-Windows</a:t>
            </a:r>
            <a:r>
              <a:rPr lang="en-US" sz="1600" dirty="0">
                <a:latin typeface="Consolas" pitchFamily="49" charset="0"/>
                <a:cs typeface="Consolas" pitchFamily="49" charset="0"/>
              </a:rPr>
              <a:t> </a:t>
            </a:r>
            <a:r>
              <a:rPr lang="en-US" sz="1600" i="1" dirty="0">
                <a:latin typeface="Consolas" pitchFamily="49" charset="0"/>
                <a:cs typeface="Consolas" pitchFamily="49" charset="0"/>
              </a:rPr>
              <a:t>-Password</a:t>
            </a:r>
            <a:r>
              <a:rPr lang="en-US" sz="1600" dirty="0">
                <a:latin typeface="Consolas" pitchFamily="49" charset="0"/>
                <a:cs typeface="Consolas" pitchFamily="49" charset="0"/>
              </a:rPr>
              <a:t> $pwd | </a:t>
            </a:r>
          </a:p>
          <a:p>
            <a:r>
              <a:rPr lang="nn-NO" sz="1600" dirty="0">
                <a:latin typeface="Consolas" pitchFamily="49" charset="0"/>
                <a:cs typeface="Consolas" pitchFamily="49" charset="0"/>
              </a:rPr>
              <a:t> </a:t>
            </a:r>
            <a:r>
              <a:rPr lang="nn-NO" sz="1600" b="1" dirty="0" smtClean="0">
                <a:latin typeface="Consolas" pitchFamily="49" charset="0"/>
                <a:cs typeface="Consolas" pitchFamily="49" charset="0"/>
              </a:rPr>
              <a:t>Add-AzureDataDisk</a:t>
            </a:r>
            <a:r>
              <a:rPr lang="nn-NO" sz="1600" dirty="0" smtClean="0">
                <a:latin typeface="Consolas" pitchFamily="49" charset="0"/>
                <a:cs typeface="Consolas" pitchFamily="49" charset="0"/>
              </a:rPr>
              <a:t> </a:t>
            </a:r>
            <a:r>
              <a:rPr lang="nn-NO" sz="1600" i="1" dirty="0">
                <a:latin typeface="Consolas" pitchFamily="49" charset="0"/>
                <a:cs typeface="Consolas" pitchFamily="49" charset="0"/>
              </a:rPr>
              <a:t>-CreateNew</a:t>
            </a:r>
            <a:r>
              <a:rPr lang="nn-NO" sz="1600" dirty="0">
                <a:latin typeface="Consolas" pitchFamily="49" charset="0"/>
                <a:cs typeface="Consolas" pitchFamily="49" charset="0"/>
              </a:rPr>
              <a:t> </a:t>
            </a:r>
            <a:r>
              <a:rPr lang="nn-NO" sz="1600" i="1" dirty="0">
                <a:latin typeface="Consolas" pitchFamily="49" charset="0"/>
                <a:cs typeface="Consolas" pitchFamily="49" charset="0"/>
              </a:rPr>
              <a:t>-DiskLabel</a:t>
            </a:r>
            <a:r>
              <a:rPr lang="nn-NO" sz="1600" dirty="0">
                <a:latin typeface="Consolas" pitchFamily="49" charset="0"/>
                <a:cs typeface="Consolas" pitchFamily="49" charset="0"/>
              </a:rPr>
              <a:t> 'data' </a:t>
            </a:r>
            <a:r>
              <a:rPr lang="nn-NO" sz="1600" i="1" dirty="0">
                <a:latin typeface="Consolas" pitchFamily="49" charset="0"/>
                <a:cs typeface="Consolas" pitchFamily="49" charset="0"/>
              </a:rPr>
              <a:t>-DiskSizeInGB</a:t>
            </a:r>
            <a:r>
              <a:rPr lang="nn-NO" sz="1600" dirty="0">
                <a:latin typeface="Consolas" pitchFamily="49" charset="0"/>
                <a:cs typeface="Consolas" pitchFamily="49" charset="0"/>
              </a:rPr>
              <a:t> 10 </a:t>
            </a:r>
            <a:r>
              <a:rPr lang="nn-NO" sz="1600" i="1" dirty="0">
                <a:latin typeface="Consolas" pitchFamily="49" charset="0"/>
                <a:cs typeface="Consolas" pitchFamily="49" charset="0"/>
              </a:rPr>
              <a:t>-LUN</a:t>
            </a:r>
            <a:r>
              <a:rPr lang="nn-NO" sz="1600" dirty="0">
                <a:latin typeface="Consolas" pitchFamily="49" charset="0"/>
                <a:cs typeface="Consolas" pitchFamily="49" charset="0"/>
              </a:rPr>
              <a:t> 0 | </a:t>
            </a:r>
          </a:p>
          <a:p>
            <a:r>
              <a:rPr lang="en-US" sz="1600" dirty="0">
                <a:latin typeface="Consolas" pitchFamily="49" charset="0"/>
                <a:cs typeface="Consolas" pitchFamily="49" charset="0"/>
              </a:rPr>
              <a:t> </a:t>
            </a:r>
            <a:r>
              <a:rPr lang="en-US" sz="1600" b="1" dirty="0" smtClean="0">
                <a:latin typeface="Consolas" pitchFamily="49" charset="0"/>
                <a:cs typeface="Consolas" pitchFamily="49" charset="0"/>
              </a:rPr>
              <a:t>Add-</a:t>
            </a:r>
            <a:r>
              <a:rPr lang="en-US" sz="1600" b="1" dirty="0" err="1" smtClean="0">
                <a:latin typeface="Consolas" pitchFamily="49" charset="0"/>
                <a:cs typeface="Consolas" pitchFamily="49" charset="0"/>
              </a:rPr>
              <a:t>AzureDataDisk</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-CreateNew</a:t>
            </a:r>
            <a:r>
              <a:rPr lang="en-US" sz="1600" dirty="0">
                <a:latin typeface="Consolas" pitchFamily="49" charset="0"/>
                <a:cs typeface="Consolas" pitchFamily="49" charset="0"/>
              </a:rPr>
              <a:t> </a:t>
            </a:r>
            <a:r>
              <a:rPr lang="en-US" sz="1600" i="1" dirty="0">
                <a:latin typeface="Consolas" pitchFamily="49" charset="0"/>
                <a:cs typeface="Consolas" pitchFamily="49" charset="0"/>
              </a:rPr>
              <a:t>-DiskLabel</a:t>
            </a:r>
            <a:r>
              <a:rPr lang="en-US" sz="1600" dirty="0">
                <a:latin typeface="Consolas" pitchFamily="49" charset="0"/>
                <a:cs typeface="Consolas" pitchFamily="49" charset="0"/>
              </a:rPr>
              <a:t> 'logs' </a:t>
            </a:r>
            <a:r>
              <a:rPr lang="en-US" sz="1600" i="1" dirty="0">
                <a:latin typeface="Consolas" pitchFamily="49" charset="0"/>
                <a:cs typeface="Consolas" pitchFamily="49" charset="0"/>
              </a:rPr>
              <a:t>-DiskSizeInGB</a:t>
            </a:r>
            <a:r>
              <a:rPr lang="en-US" sz="1600" dirty="0">
                <a:latin typeface="Consolas" pitchFamily="49" charset="0"/>
                <a:cs typeface="Consolas" pitchFamily="49" charset="0"/>
              </a:rPr>
              <a:t> 10 </a:t>
            </a:r>
            <a:r>
              <a:rPr lang="en-US" sz="1600" i="1" dirty="0">
                <a:latin typeface="Consolas" pitchFamily="49" charset="0"/>
                <a:cs typeface="Consolas" pitchFamily="49" charset="0"/>
              </a:rPr>
              <a:t>-LUN</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1 </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a:p>
            <a:r>
              <a:rPr lang="en-US" sz="1600" b="1" dirty="0">
                <a:latin typeface="Consolas" pitchFamily="49" charset="0"/>
                <a:cs typeface="Consolas" pitchFamily="49" charset="0"/>
              </a:rPr>
              <a:t> </a:t>
            </a:r>
            <a:r>
              <a:rPr lang="en-US" sz="1600" b="1" dirty="0" smtClean="0">
                <a:latin typeface="Consolas" pitchFamily="49" charset="0"/>
                <a:cs typeface="Consolas" pitchFamily="49" charset="0"/>
              </a:rPr>
              <a:t>Add-</a:t>
            </a:r>
            <a:r>
              <a:rPr lang="en-US" sz="1600" b="1" dirty="0" err="1" smtClean="0">
                <a:latin typeface="Consolas" pitchFamily="49" charset="0"/>
                <a:cs typeface="Consolas" pitchFamily="49" charset="0"/>
              </a:rPr>
              <a:t>AzureInputEndpoint</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-Name</a:t>
            </a:r>
            <a:r>
              <a:rPr lang="en-US" sz="1600" dirty="0">
                <a:latin typeface="Consolas" pitchFamily="49" charset="0"/>
                <a:cs typeface="Consolas" pitchFamily="49" charset="0"/>
              </a:rPr>
              <a:t> 'web' </a:t>
            </a:r>
            <a:r>
              <a:rPr lang="en-US" sz="1600" i="1" dirty="0">
                <a:latin typeface="Consolas" pitchFamily="49" charset="0"/>
                <a:cs typeface="Consolas" pitchFamily="49" charset="0"/>
              </a:rPr>
              <a:t>-PublicPort</a:t>
            </a:r>
            <a:r>
              <a:rPr lang="en-US" sz="1600" dirty="0">
                <a:latin typeface="Consolas" pitchFamily="49" charset="0"/>
                <a:cs typeface="Consolas" pitchFamily="49" charset="0"/>
              </a:rPr>
              <a:t> 80 </a:t>
            </a:r>
            <a:r>
              <a:rPr lang="en-US" sz="1600" i="1" dirty="0">
                <a:latin typeface="Consolas" pitchFamily="49" charset="0"/>
                <a:cs typeface="Consolas" pitchFamily="49" charset="0"/>
              </a:rPr>
              <a:t>-LocalPort</a:t>
            </a:r>
            <a:r>
              <a:rPr lang="en-US" sz="1600" dirty="0">
                <a:latin typeface="Consolas" pitchFamily="49" charset="0"/>
                <a:cs typeface="Consolas" pitchFamily="49" charset="0"/>
              </a:rPr>
              <a:t> 80 </a:t>
            </a:r>
            <a:r>
              <a:rPr lang="en-US" sz="1600" i="1" dirty="0">
                <a:latin typeface="Consolas" pitchFamily="49" charset="0"/>
                <a:cs typeface="Consolas" pitchFamily="49" charset="0"/>
              </a:rPr>
              <a:t>-Protocol</a:t>
            </a:r>
            <a:r>
              <a:rPr lang="en-US" sz="1600" dirty="0">
                <a:latin typeface="Consolas" pitchFamily="49" charset="0"/>
                <a:cs typeface="Consolas" pitchFamily="49" charset="0"/>
              </a:rPr>
              <a:t> tcp |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b="1" dirty="0" smtClean="0">
                <a:latin typeface="Consolas" pitchFamily="49" charset="0"/>
                <a:cs typeface="Consolas" pitchFamily="49" charset="0"/>
              </a:rPr>
              <a:t>New-</a:t>
            </a:r>
            <a:r>
              <a:rPr lang="en-US" sz="1600" b="1" dirty="0" err="1" smtClean="0">
                <a:latin typeface="Consolas" pitchFamily="49" charset="0"/>
                <a:cs typeface="Consolas" pitchFamily="49" charset="0"/>
              </a:rPr>
              <a:t>AzureVM</a:t>
            </a:r>
            <a:r>
              <a:rPr lang="en-US" sz="1600" dirty="0" smtClean="0">
                <a:latin typeface="Consolas" pitchFamily="49" charset="0"/>
                <a:cs typeface="Consolas" pitchFamily="49" charset="0"/>
              </a:rPr>
              <a:t> </a:t>
            </a:r>
            <a:r>
              <a:rPr lang="en-US" sz="1600" i="1" dirty="0">
                <a:latin typeface="Consolas" pitchFamily="49" charset="0"/>
                <a:cs typeface="Consolas" pitchFamily="49" charset="0"/>
              </a:rPr>
              <a:t>-ServiceName</a:t>
            </a:r>
            <a:r>
              <a:rPr lang="en-US" sz="1600" dirty="0">
                <a:latin typeface="Consolas" pitchFamily="49" charset="0"/>
                <a:cs typeface="Consolas" pitchFamily="49" charset="0"/>
              </a:rPr>
              <a:t> $</a:t>
            </a:r>
            <a:r>
              <a:rPr lang="en-US" sz="1600" dirty="0" err="1">
                <a:latin typeface="Consolas" pitchFamily="49" charset="0"/>
                <a:cs typeface="Consolas" pitchFamily="49" charset="0"/>
              </a:rPr>
              <a:t>newSvc</a:t>
            </a:r>
            <a:r>
              <a:rPr lang="en-US" sz="1600" dirty="0">
                <a:latin typeface="Consolas" pitchFamily="49" charset="0"/>
                <a:cs typeface="Consolas" pitchFamily="49" charset="0"/>
              </a:rPr>
              <a:t> </a:t>
            </a:r>
            <a:r>
              <a:rPr lang="en-US" sz="1600" i="1" dirty="0" smtClean="0">
                <a:latin typeface="Consolas" pitchFamily="49" charset="0"/>
                <a:cs typeface="Consolas" pitchFamily="49" charset="0"/>
              </a:rPr>
              <a:t>-Location</a:t>
            </a:r>
            <a:r>
              <a:rPr lang="en-US" sz="1600" dirty="0" smtClean="0">
                <a:latin typeface="Consolas" pitchFamily="49" charset="0"/>
                <a:cs typeface="Consolas" pitchFamily="49" charset="0"/>
              </a:rPr>
              <a:t> $location</a:t>
            </a:r>
            <a:endParaRPr lang="en-US" sz="1600" dirty="0">
              <a:latin typeface="Consolas" pitchFamily="49" charset="0"/>
              <a:cs typeface="Consolas" pitchFamily="49" charset="0"/>
            </a:endParaRPr>
          </a:p>
          <a:p>
            <a:endParaRPr lang="en-US" sz="16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389438" y="1428751"/>
            <a:ext cx="8363937" cy="3379387"/>
          </a:xfrm>
        </p:spPr>
        <p:txBody>
          <a:bodyPr/>
          <a:lstStyle/>
          <a:p>
            <a:r>
              <a:rPr lang="en-US" sz="2000" dirty="0" smtClean="0">
                <a:solidFill>
                  <a:schemeClr val="accent2"/>
                </a:solidFill>
              </a:rPr>
              <a:t>Create Multiple Configured VMs and Pass to New-</a:t>
            </a:r>
            <a:r>
              <a:rPr lang="en-US" sz="2000" dirty="0" err="1" smtClean="0">
                <a:solidFill>
                  <a:schemeClr val="accent2"/>
                </a:solidFill>
              </a:rPr>
              <a:t>AzureVM</a:t>
            </a:r>
            <a:endParaRPr lang="en-US" sz="2000" dirty="0">
              <a:solidFill>
                <a:schemeClr val="accent2"/>
              </a:solidFill>
            </a:endParaRPr>
          </a:p>
          <a:p>
            <a:endParaRPr lang="en-US" sz="1600" dirty="0" smtClean="0"/>
          </a:p>
          <a:p>
            <a:r>
              <a:rPr lang="en-US" sz="1600" dirty="0" smtClean="0"/>
              <a:t>$</a:t>
            </a:r>
            <a:r>
              <a:rPr lang="en-US" sz="1600" dirty="0"/>
              <a:t>vm1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smtClean="0"/>
              <a:t>  $</a:t>
            </a:r>
            <a:r>
              <a:rPr lang="en-US" sz="1600" dirty="0" err="1"/>
              <a:t>img</a:t>
            </a:r>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endParaRPr lang="en-US" sz="1600" dirty="0"/>
          </a:p>
          <a:p>
            <a:r>
              <a:rPr lang="en-US" sz="1600" dirty="0"/>
              <a:t>$vm2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p>
          <a:p>
            <a:r>
              <a:rPr lang="en-US" sz="1600" dirty="0"/>
              <a:t>$vm3 = </a:t>
            </a:r>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r>
              <a:rPr lang="en-US" sz="1600" dirty="0" smtClean="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p>
          <a:p>
            <a:r>
              <a:rPr lang="en-US" sz="1600" b="1" dirty="0" smtClean="0"/>
              <a:t>New-</a:t>
            </a:r>
            <a:r>
              <a:rPr lang="en-US" sz="1600" b="1" dirty="0" err="1" smtClean="0"/>
              <a:t>AzureVM</a:t>
            </a:r>
            <a:r>
              <a:rPr lang="en-US" sz="1600" b="1" dirty="0" smtClean="0"/>
              <a:t> </a:t>
            </a:r>
            <a:r>
              <a:rPr lang="en-US" sz="1600" i="1" dirty="0" smtClean="0"/>
              <a:t>-</a:t>
            </a:r>
            <a:r>
              <a:rPr lang="en-US" sz="1600" i="1" dirty="0" err="1" smtClean="0"/>
              <a:t>CreateService</a:t>
            </a:r>
            <a:r>
              <a:rPr lang="en-US" sz="1600" dirty="0" smtClean="0"/>
              <a:t> </a:t>
            </a:r>
            <a:r>
              <a:rPr lang="en-US" sz="1600" i="1" dirty="0"/>
              <a:t>-</a:t>
            </a:r>
            <a:r>
              <a:rPr lang="en-US" sz="1600" i="1" dirty="0" err="1"/>
              <a:t>ServiceName</a:t>
            </a:r>
            <a:r>
              <a:rPr lang="en-US" sz="1600" dirty="0"/>
              <a:t> $</a:t>
            </a:r>
            <a:r>
              <a:rPr lang="en-US" sz="1600" dirty="0" err="1"/>
              <a:t>cloudSvcName</a:t>
            </a:r>
            <a:r>
              <a:rPr lang="en-US" sz="1600" dirty="0"/>
              <a:t> </a:t>
            </a:r>
            <a:r>
              <a:rPr lang="en-US" sz="1600" i="1" dirty="0"/>
              <a:t>-VMs</a:t>
            </a:r>
            <a:r>
              <a:rPr lang="en-US" sz="1600" dirty="0"/>
              <a:t> $vm1,$vm2,$vm3 </a:t>
            </a:r>
            <a:endParaRPr lang="en-US" sz="1600" dirty="0" smtClean="0"/>
          </a:p>
          <a:p>
            <a:r>
              <a:rPr lang="en-US" sz="1600" i="1" dirty="0"/>
              <a:t> </a:t>
            </a:r>
            <a:r>
              <a:rPr lang="en-US" sz="1600" i="1" dirty="0" smtClean="0"/>
              <a:t>  </a:t>
            </a:r>
            <a:r>
              <a:rPr lang="en-US" sz="1600" i="1" dirty="0" smtClean="0"/>
              <a:t>-Location</a:t>
            </a:r>
            <a:r>
              <a:rPr lang="en-US" sz="1600" dirty="0" smtClean="0"/>
              <a:t> </a:t>
            </a:r>
            <a:r>
              <a:rPr lang="en-US" sz="1600" dirty="0"/>
              <a:t>$dc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VM Batch </a:t>
            </a:r>
            <a:r>
              <a:rPr lang="en-US" dirty="0" smtClean="0">
                <a:solidFill>
                  <a:schemeClr val="bg1"/>
                </a:solidFill>
              </a:rPr>
              <a:t>Creation (using an array)</a:t>
            </a:r>
            <a:endParaRPr lang="en-US" dirty="0">
              <a:solidFill>
                <a:schemeClr val="bg1"/>
              </a:solidFill>
            </a:endParaRPr>
          </a:p>
        </p:txBody>
      </p:sp>
      <p:sp>
        <p:nvSpPr>
          <p:cNvPr id="3" name="Text Placeholder 2"/>
          <p:cNvSpPr>
            <a:spLocks noGrp="1"/>
          </p:cNvSpPr>
          <p:nvPr>
            <p:ph type="body" sz="quarter" idx="10"/>
          </p:nvPr>
        </p:nvSpPr>
        <p:spPr>
          <a:xfrm>
            <a:off x="309966" y="1566296"/>
            <a:ext cx="8834033" cy="3351687"/>
          </a:xfrm>
        </p:spPr>
        <p:txBody>
          <a:bodyPr/>
          <a:lstStyle/>
          <a:p>
            <a:r>
              <a:rPr lang="en-US" sz="1800" dirty="0">
                <a:solidFill>
                  <a:schemeClr val="accent2"/>
                </a:solidFill>
                <a:latin typeface="Consolas" pitchFamily="49" charset="0"/>
                <a:cs typeface="Consolas" pitchFamily="49" charset="0"/>
              </a:rPr>
              <a:t>Create Multiple Configured VMs and Pass to </a:t>
            </a:r>
            <a:r>
              <a:rPr lang="en-US" sz="1800" dirty="0" smtClean="0">
                <a:solidFill>
                  <a:schemeClr val="accent2"/>
                </a:solidFill>
                <a:latin typeface="Consolas" pitchFamily="49" charset="0"/>
                <a:cs typeface="Consolas" pitchFamily="49" charset="0"/>
              </a:rPr>
              <a:t>New-</a:t>
            </a:r>
            <a:r>
              <a:rPr lang="en-US" sz="1800" dirty="0" err="1" smtClean="0">
                <a:solidFill>
                  <a:schemeClr val="accent2"/>
                </a:solidFill>
                <a:latin typeface="Consolas" pitchFamily="49" charset="0"/>
                <a:cs typeface="Consolas" pitchFamily="49" charset="0"/>
              </a:rPr>
              <a:t>AzureVM</a:t>
            </a:r>
            <a:endParaRPr lang="en-US" sz="1800" dirty="0" smtClean="0">
              <a:solidFill>
                <a:schemeClr val="accent2"/>
              </a:solidFill>
              <a:latin typeface="Consolas" pitchFamily="49" charset="0"/>
              <a:cs typeface="Consolas" pitchFamily="49" charset="0"/>
            </a:endParaRPr>
          </a:p>
          <a:p>
            <a:endParaRPr lang="en-US" sz="1600" dirty="0">
              <a:solidFill>
                <a:schemeClr val="accent2"/>
              </a:solidFill>
            </a:endParaRPr>
          </a:p>
          <a:p>
            <a:r>
              <a:rPr lang="en-US" sz="1600" dirty="0" smtClean="0"/>
              <a:t>$</a:t>
            </a:r>
            <a:r>
              <a:rPr lang="en-US" sz="1600" dirty="0"/>
              <a:t>vmcount = 5</a:t>
            </a:r>
          </a:p>
          <a:p>
            <a:r>
              <a:rPr lang="en-US" sz="1600" dirty="0"/>
              <a:t>$vms = @()</a:t>
            </a:r>
          </a:p>
          <a:p>
            <a:r>
              <a:rPr lang="nn-NO" sz="1600" dirty="0" smtClean="0"/>
              <a:t>for</a:t>
            </a:r>
            <a:r>
              <a:rPr lang="nn-NO" sz="1600" dirty="0"/>
              <a:t>($i = 0; $i -lt 5; $i++)</a:t>
            </a:r>
          </a:p>
          <a:p>
            <a:r>
              <a:rPr lang="en-US" sz="1600" dirty="0" smtClean="0"/>
              <a:t>{</a:t>
            </a:r>
          </a:p>
          <a:p>
            <a:r>
              <a:rPr lang="en-US" sz="1600" dirty="0" smtClean="0"/>
              <a:t>   </a:t>
            </a:r>
            <a:r>
              <a:rPr lang="en-US" sz="1600" dirty="0" smtClean="0"/>
              <a:t>$</a:t>
            </a:r>
            <a:r>
              <a:rPr lang="en-US" sz="1600" dirty="0"/>
              <a:t>vmn = 'myvm' + $i</a:t>
            </a:r>
            <a:endParaRPr lang="en-US" sz="1600" dirty="0" smtClean="0"/>
          </a:p>
          <a:p>
            <a:r>
              <a:rPr lang="en-US" sz="1600" dirty="0"/>
              <a:t> </a:t>
            </a:r>
            <a:r>
              <a:rPr lang="en-US" sz="1600" dirty="0" smtClean="0"/>
              <a:t>  $</a:t>
            </a:r>
            <a:r>
              <a:rPr lang="en-US" sz="1600" dirty="0"/>
              <a:t>vms += </a:t>
            </a:r>
            <a:r>
              <a:rPr lang="en-US" sz="1600" b="1" dirty="0"/>
              <a:t>New-AzureVMConfig</a:t>
            </a:r>
            <a:r>
              <a:rPr lang="en-US" sz="1600" dirty="0"/>
              <a:t> </a:t>
            </a:r>
            <a:r>
              <a:rPr lang="en-US" sz="1600" i="1" dirty="0"/>
              <a:t>-Name</a:t>
            </a:r>
            <a:r>
              <a:rPr lang="en-US" sz="1600" dirty="0"/>
              <a:t> </a:t>
            </a:r>
            <a:r>
              <a:rPr lang="en-US" sz="1600" dirty="0" smtClean="0"/>
              <a:t>$</a:t>
            </a:r>
            <a:r>
              <a:rPr lang="en-US" sz="1600" dirty="0" err="1" smtClean="0"/>
              <a:t>vmn</a:t>
            </a:r>
            <a:r>
              <a:rPr lang="en-US" sz="1600" dirty="0" smtClean="0"/>
              <a:t> </a:t>
            </a:r>
            <a:r>
              <a:rPr lang="en-US" sz="1600" i="1" dirty="0" smtClean="0"/>
              <a:t>-</a:t>
            </a:r>
            <a:r>
              <a:rPr lang="en-US" sz="1600" i="1" dirty="0" err="1" smtClean="0"/>
              <a:t>InstanceSize</a:t>
            </a:r>
            <a:r>
              <a:rPr lang="en-US" sz="1600" dirty="0" smtClean="0"/>
              <a:t> </a:t>
            </a:r>
            <a:r>
              <a:rPr lang="en-US" sz="1600" dirty="0"/>
              <a:t>'Small' </a:t>
            </a:r>
            <a:r>
              <a:rPr lang="en-US" sz="1600" i="1" dirty="0"/>
              <a:t>-ImageName</a:t>
            </a:r>
            <a:r>
              <a:rPr lang="en-US" sz="1600" dirty="0"/>
              <a:t>   $img | </a:t>
            </a:r>
          </a:p>
          <a:p>
            <a:r>
              <a:rPr lang="en-US" sz="1600" dirty="0"/>
              <a:t> </a:t>
            </a:r>
            <a:r>
              <a:rPr lang="en-US" sz="1600" dirty="0" smtClean="0"/>
              <a:t>  </a:t>
            </a:r>
            <a:r>
              <a:rPr lang="en-US" sz="1600" b="1" dirty="0" smtClean="0"/>
              <a:t>Add-</a:t>
            </a:r>
            <a:r>
              <a:rPr lang="en-US" sz="1600" b="1" dirty="0" err="1" smtClean="0"/>
              <a:t>AzureProvisioningConfig</a:t>
            </a:r>
            <a:r>
              <a:rPr lang="en-US" sz="1600" dirty="0" smtClean="0"/>
              <a:t> </a:t>
            </a:r>
            <a:r>
              <a:rPr lang="en-US" sz="1600" i="1" dirty="0"/>
              <a:t>-Windows</a:t>
            </a:r>
            <a:r>
              <a:rPr lang="en-US" sz="1600" dirty="0"/>
              <a:t> </a:t>
            </a:r>
            <a:r>
              <a:rPr lang="en-US" sz="1600" i="1" dirty="0"/>
              <a:t>-Password</a:t>
            </a:r>
            <a:r>
              <a:rPr lang="en-US" sz="1600" dirty="0"/>
              <a:t> $pwd | </a:t>
            </a:r>
          </a:p>
          <a:p>
            <a:r>
              <a:rPr lang="nn-NO" sz="1600" dirty="0"/>
              <a:t> </a:t>
            </a:r>
            <a:r>
              <a:rPr lang="nn-NO" sz="1600" dirty="0" smtClean="0"/>
              <a:t>  </a:t>
            </a:r>
            <a:r>
              <a:rPr lang="nn-NO" sz="1600" b="1" dirty="0" smtClean="0"/>
              <a:t>Add-AzureDataDisk</a:t>
            </a:r>
            <a:r>
              <a:rPr lang="nn-NO" sz="1600" dirty="0" smtClean="0"/>
              <a:t> </a:t>
            </a:r>
            <a:r>
              <a:rPr lang="nn-NO" sz="1600" i="1" dirty="0"/>
              <a:t>-CreateNew</a:t>
            </a:r>
            <a:r>
              <a:rPr lang="nn-NO" sz="1600" dirty="0"/>
              <a:t> </a:t>
            </a:r>
            <a:r>
              <a:rPr lang="nn-NO" sz="1600" i="1" dirty="0"/>
              <a:t>-DiskLabel</a:t>
            </a:r>
            <a:r>
              <a:rPr lang="nn-NO" sz="1600" dirty="0"/>
              <a:t> 'data' </a:t>
            </a:r>
            <a:r>
              <a:rPr lang="nn-NO" sz="1600" i="1" dirty="0"/>
              <a:t>-DiskSizeInGB</a:t>
            </a:r>
            <a:r>
              <a:rPr lang="nn-NO" sz="1600" dirty="0"/>
              <a:t> 10 </a:t>
            </a:r>
            <a:r>
              <a:rPr lang="nn-NO" sz="1600" i="1" dirty="0"/>
              <a:t>-LUN</a:t>
            </a:r>
            <a:r>
              <a:rPr lang="nn-NO" sz="1600" dirty="0"/>
              <a:t> 0 | </a:t>
            </a:r>
          </a:p>
          <a:p>
            <a:r>
              <a:rPr lang="en-US" sz="1600" dirty="0"/>
              <a:t> </a:t>
            </a:r>
            <a:r>
              <a:rPr lang="en-US" sz="1600" dirty="0" smtClean="0"/>
              <a:t>  </a:t>
            </a:r>
            <a:r>
              <a:rPr lang="en-US" sz="1600" b="1" dirty="0" smtClean="0"/>
              <a:t>Add-</a:t>
            </a:r>
            <a:r>
              <a:rPr lang="en-US" sz="1600" b="1" dirty="0" err="1" smtClean="0"/>
              <a:t>AzureDataDisk</a:t>
            </a:r>
            <a:r>
              <a:rPr lang="en-US" sz="1600" dirty="0" smtClean="0"/>
              <a:t> </a:t>
            </a:r>
            <a:r>
              <a:rPr lang="en-US" sz="1600" i="1" dirty="0"/>
              <a:t>-CreateNew</a:t>
            </a:r>
            <a:r>
              <a:rPr lang="en-US" sz="1600" dirty="0"/>
              <a:t> </a:t>
            </a:r>
            <a:r>
              <a:rPr lang="en-US" sz="1600" i="1" dirty="0"/>
              <a:t>-DiskLabel</a:t>
            </a:r>
            <a:r>
              <a:rPr lang="en-US" sz="1600" dirty="0"/>
              <a:t> 'logs' </a:t>
            </a:r>
            <a:r>
              <a:rPr lang="en-US" sz="1600" i="1" dirty="0"/>
              <a:t>-DiskSizeInGB</a:t>
            </a:r>
            <a:r>
              <a:rPr lang="en-US" sz="1600" dirty="0"/>
              <a:t> 10 </a:t>
            </a:r>
            <a:r>
              <a:rPr lang="en-US" sz="1600" i="1" dirty="0"/>
              <a:t>-LUN</a:t>
            </a:r>
            <a:r>
              <a:rPr lang="en-US" sz="1600" dirty="0"/>
              <a:t> </a:t>
            </a:r>
            <a:r>
              <a:rPr lang="en-US" sz="1600" dirty="0" smtClean="0"/>
              <a:t>1 </a:t>
            </a:r>
            <a:endParaRPr lang="en-US" sz="1600" dirty="0"/>
          </a:p>
          <a:p>
            <a:r>
              <a:rPr lang="en-US" sz="1600" dirty="0" smtClean="0"/>
              <a:t>}</a:t>
            </a:r>
            <a:br>
              <a:rPr lang="en-US" sz="1600" dirty="0" smtClean="0"/>
            </a:br>
            <a:endParaRPr lang="en-US" sz="1600" dirty="0" smtClean="0"/>
          </a:p>
          <a:p>
            <a:r>
              <a:rPr lang="en-US" sz="1600" b="1" dirty="0"/>
              <a:t>New-</a:t>
            </a:r>
            <a:r>
              <a:rPr lang="en-US" sz="1600" b="1" dirty="0" err="1"/>
              <a:t>AzureVM</a:t>
            </a:r>
            <a:r>
              <a:rPr lang="en-US" sz="1600" b="1" dirty="0"/>
              <a:t> </a:t>
            </a:r>
            <a:r>
              <a:rPr lang="en-US" sz="1600" i="1" dirty="0" smtClean="0"/>
              <a:t>-</a:t>
            </a:r>
            <a:r>
              <a:rPr lang="en-US" sz="1600" i="1" dirty="0" err="1"/>
              <a:t>ServiceName</a:t>
            </a:r>
            <a:r>
              <a:rPr lang="en-US" sz="1600" dirty="0"/>
              <a:t> $</a:t>
            </a:r>
            <a:r>
              <a:rPr lang="en-US" sz="1600" dirty="0" err="1"/>
              <a:t>cloudSvcName</a:t>
            </a:r>
            <a:r>
              <a:rPr lang="en-US" sz="1600" dirty="0"/>
              <a:t> </a:t>
            </a:r>
            <a:r>
              <a:rPr lang="en-US" sz="1600" i="1" dirty="0"/>
              <a:t>-VMs</a:t>
            </a:r>
            <a:r>
              <a:rPr lang="en-US" sz="1600" dirty="0"/>
              <a:t> </a:t>
            </a:r>
            <a:r>
              <a:rPr lang="en-US" sz="1600" dirty="0" smtClean="0"/>
              <a:t>$</a:t>
            </a:r>
            <a:r>
              <a:rPr lang="en-US" sz="1600" dirty="0" err="1" smtClean="0"/>
              <a:t>vms</a:t>
            </a:r>
            <a:r>
              <a:rPr lang="en-US" sz="1600" i="1" dirty="0" smtClean="0"/>
              <a:t> </a:t>
            </a:r>
            <a:r>
              <a:rPr lang="en-US" sz="1600" i="1" dirty="0" smtClean="0"/>
              <a:t>-</a:t>
            </a:r>
            <a:r>
              <a:rPr lang="en-US" sz="1600" i="1" dirty="0" smtClean="0"/>
              <a:t>Location</a:t>
            </a:r>
            <a:r>
              <a:rPr lang="en-US" sz="1600" dirty="0" smtClean="0"/>
              <a:t> </a:t>
            </a:r>
            <a:r>
              <a:rPr lang="en-US" sz="1600" dirty="0"/>
              <a:t>$dc</a:t>
            </a:r>
          </a:p>
          <a:p>
            <a:endParaRPr lang="en-US" sz="16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5" name="Text Placeholder 4"/>
          <p:cNvSpPr>
            <a:spLocks noGrp="1"/>
          </p:cNvSpPr>
          <p:nvPr>
            <p:ph type="body" sz="quarter" idx="10"/>
          </p:nvPr>
        </p:nvSpPr>
        <p:spPr>
          <a:xfrm>
            <a:off x="389436" y="1085850"/>
            <a:ext cx="8363938" cy="2941831"/>
          </a:xfrm>
        </p:spPr>
        <p:txBody>
          <a:bodyPr/>
          <a:lstStyle/>
          <a:p>
            <a:r>
              <a:rPr lang="en-US" dirty="0" smtClean="0">
                <a:solidFill>
                  <a:schemeClr val="accent2"/>
                </a:solidFill>
              </a:rPr>
              <a:t>-Name </a:t>
            </a:r>
          </a:p>
          <a:p>
            <a:r>
              <a:rPr lang="en-US" sz="2800" dirty="0" smtClean="0"/>
              <a:t>   The name of the Virtual Machine </a:t>
            </a:r>
          </a:p>
          <a:p>
            <a:r>
              <a:rPr lang="en-US" dirty="0" smtClean="0">
                <a:solidFill>
                  <a:schemeClr val="accent2"/>
                </a:solidFill>
              </a:rPr>
              <a:t>-</a:t>
            </a:r>
            <a:r>
              <a:rPr lang="en-US" dirty="0" err="1" smtClean="0">
                <a:solidFill>
                  <a:schemeClr val="accent2"/>
                </a:solidFill>
              </a:rPr>
              <a:t>AvailabilitySetName</a:t>
            </a:r>
            <a:endParaRPr lang="en-US" dirty="0" smtClean="0">
              <a:solidFill>
                <a:schemeClr val="accent2"/>
              </a:solidFill>
            </a:endParaRPr>
          </a:p>
          <a:p>
            <a:r>
              <a:rPr lang="en-US" sz="2800" dirty="0" smtClean="0"/>
              <a:t>   The availability set (used for high availability)</a:t>
            </a:r>
            <a:endParaRPr lang="en-US" sz="2800" dirty="0"/>
          </a:p>
          <a:p>
            <a:r>
              <a:rPr lang="en-US" dirty="0" smtClean="0">
                <a:solidFill>
                  <a:schemeClr val="accent2"/>
                </a:solidFill>
              </a:rPr>
              <a:t>-</a:t>
            </a:r>
            <a:r>
              <a:rPr lang="en-US" dirty="0" err="1" smtClean="0">
                <a:solidFill>
                  <a:schemeClr val="accent2"/>
                </a:solidFill>
              </a:rPr>
              <a:t>InstanceSize</a:t>
            </a:r>
            <a:endParaRPr lang="en-US" dirty="0" smtClean="0">
              <a:solidFill>
                <a:schemeClr val="accent2"/>
              </a:solidFill>
            </a:endParaRPr>
          </a:p>
          <a:p>
            <a:r>
              <a:rPr lang="en-US" sz="2800" dirty="0" smtClean="0"/>
              <a:t>   </a:t>
            </a:r>
            <a:r>
              <a:rPr lang="en-US" sz="2800" dirty="0" err="1" smtClean="0"/>
              <a:t>ExtraSmall</a:t>
            </a:r>
            <a:r>
              <a:rPr lang="en-US" sz="2800" dirty="0" smtClean="0"/>
              <a:t>, Small, Medium, Large, </a:t>
            </a:r>
            <a:r>
              <a:rPr lang="en-US" sz="2800" dirty="0" err="1" smtClean="0"/>
              <a:t>ExtraLarge</a:t>
            </a:r>
            <a:endParaRPr lang="en-US" sz="2800" dirty="0"/>
          </a:p>
        </p:txBody>
      </p:sp>
    </p:spTree>
    <p:extLst>
      <p:ext uri="{BB962C8B-B14F-4D97-AF65-F5344CB8AC3E}">
        <p14:creationId xmlns:p14="http://schemas.microsoft.com/office/powerpoint/2010/main" val="37754366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5" name="Text Placeholder 4"/>
          <p:cNvSpPr>
            <a:spLocks noGrp="1"/>
          </p:cNvSpPr>
          <p:nvPr>
            <p:ph type="body" sz="quarter" idx="10"/>
          </p:nvPr>
        </p:nvSpPr>
        <p:spPr>
          <a:xfrm>
            <a:off x="389436" y="1085850"/>
            <a:ext cx="8363938" cy="2699200"/>
          </a:xfrm>
        </p:spPr>
        <p:txBody>
          <a:bodyPr/>
          <a:lstStyle/>
          <a:p>
            <a:r>
              <a:rPr lang="en-US" sz="2800" dirty="0" smtClean="0">
                <a:solidFill>
                  <a:schemeClr val="accent2"/>
                </a:solidFill>
              </a:rPr>
              <a:t>Add-</a:t>
            </a:r>
            <a:r>
              <a:rPr lang="en-US" sz="2800" dirty="0" err="1" smtClean="0">
                <a:solidFill>
                  <a:schemeClr val="accent2"/>
                </a:solidFill>
              </a:rPr>
              <a:t>AzureProvisioningConfig</a:t>
            </a:r>
            <a:r>
              <a:rPr lang="en-US" sz="2800" dirty="0" smtClean="0">
                <a:solidFill>
                  <a:schemeClr val="accent2"/>
                </a:solidFill>
              </a:rPr>
              <a:t> Options</a:t>
            </a:r>
          </a:p>
          <a:p>
            <a:r>
              <a:rPr lang="en-US" sz="2400" b="1" dirty="0" smtClean="0">
                <a:solidFill>
                  <a:schemeClr val="tx2"/>
                </a:solidFill>
              </a:rPr>
              <a:t>-Windows </a:t>
            </a:r>
            <a:r>
              <a:rPr lang="en-US" sz="2000" dirty="0" smtClean="0">
                <a:solidFill>
                  <a:schemeClr val="tx2"/>
                </a:solidFill>
              </a:rPr>
              <a:t>-Password $</a:t>
            </a:r>
            <a:r>
              <a:rPr lang="en-US" sz="2000" dirty="0" err="1" smtClean="0">
                <a:solidFill>
                  <a:schemeClr val="tx2"/>
                </a:solidFill>
              </a:rPr>
              <a:t>pwd</a:t>
            </a:r>
            <a:endParaRPr lang="en-US" sz="2000" dirty="0" smtClean="0">
              <a:solidFill>
                <a:schemeClr val="tx2"/>
              </a:solidFill>
            </a:endParaRPr>
          </a:p>
          <a:p>
            <a:r>
              <a:rPr lang="en-US" sz="2400" b="1" dirty="0" smtClean="0">
                <a:solidFill>
                  <a:schemeClr val="tx2"/>
                </a:solidFill>
              </a:rPr>
              <a:t>-</a:t>
            </a:r>
            <a:r>
              <a:rPr lang="en-US" sz="2400" b="1" dirty="0" err="1" smtClean="0">
                <a:solidFill>
                  <a:schemeClr val="tx2"/>
                </a:solidFill>
              </a:rPr>
              <a:t>WindowsDomain</a:t>
            </a:r>
            <a:r>
              <a:rPr lang="en-US" sz="2400" b="1" dirty="0" smtClean="0">
                <a:solidFill>
                  <a:schemeClr val="tx2"/>
                </a:solidFill>
              </a:rPr>
              <a:t> </a:t>
            </a:r>
            <a:r>
              <a:rPr lang="en-US" sz="2000" dirty="0">
                <a:solidFill>
                  <a:schemeClr val="tx2"/>
                </a:solidFill>
              </a:rPr>
              <a:t>-Password $</a:t>
            </a:r>
            <a:r>
              <a:rPr lang="en-US" sz="2000" dirty="0" err="1" smtClean="0">
                <a:solidFill>
                  <a:schemeClr val="tx2"/>
                </a:solidFill>
              </a:rPr>
              <a:t>pwd</a:t>
            </a:r>
            <a:endParaRPr lang="en-US" sz="2000" b="1" dirty="0" smtClean="0">
              <a:solidFill>
                <a:schemeClr val="tx2"/>
              </a:solidFill>
            </a:endParaRPr>
          </a:p>
          <a:p>
            <a:r>
              <a:rPr lang="en-US" sz="2000" dirty="0">
                <a:solidFill>
                  <a:schemeClr val="tx2"/>
                </a:solidFill>
              </a:rPr>
              <a:t> </a:t>
            </a:r>
            <a:r>
              <a:rPr lang="en-US" sz="2000" dirty="0" smtClean="0">
                <a:solidFill>
                  <a:schemeClr val="tx2"/>
                </a:solidFill>
              </a:rPr>
              <a:t>   -Domain $</a:t>
            </a:r>
            <a:r>
              <a:rPr lang="en-US" sz="2000" dirty="0" err="1" smtClean="0">
                <a:solidFill>
                  <a:schemeClr val="tx2"/>
                </a:solidFill>
              </a:rPr>
              <a:t>dom</a:t>
            </a:r>
            <a:r>
              <a:rPr lang="en-US" sz="2000" dirty="0" smtClean="0">
                <a:solidFill>
                  <a:schemeClr val="tx2"/>
                </a:solidFill>
              </a:rPr>
              <a:t>, -</a:t>
            </a:r>
            <a:r>
              <a:rPr lang="en-US" sz="2000" dirty="0" err="1" smtClean="0">
                <a:solidFill>
                  <a:schemeClr val="tx2"/>
                </a:solidFill>
              </a:rPr>
              <a:t>JoinDomain</a:t>
            </a:r>
            <a:r>
              <a:rPr lang="en-US" sz="2000" dirty="0" smtClean="0">
                <a:solidFill>
                  <a:schemeClr val="tx2"/>
                </a:solidFill>
              </a:rPr>
              <a:t> $</a:t>
            </a:r>
            <a:r>
              <a:rPr lang="en-US" sz="2000" dirty="0" err="1" smtClean="0">
                <a:solidFill>
                  <a:schemeClr val="tx2"/>
                </a:solidFill>
              </a:rPr>
              <a:t>fqdn</a:t>
            </a:r>
            <a:r>
              <a:rPr lang="en-US" sz="2000" dirty="0" smtClean="0">
                <a:solidFill>
                  <a:schemeClr val="tx2"/>
                </a:solidFill>
              </a:rPr>
              <a:t>, -</a:t>
            </a:r>
            <a:r>
              <a:rPr lang="en-US" sz="2000" dirty="0" err="1" smtClean="0">
                <a:solidFill>
                  <a:schemeClr val="tx2"/>
                </a:solidFill>
              </a:rPr>
              <a:t>DomainUser</a:t>
            </a:r>
            <a:r>
              <a:rPr lang="en-US" sz="2000" dirty="0" smtClean="0">
                <a:solidFill>
                  <a:schemeClr val="tx2"/>
                </a:solidFill>
              </a:rPr>
              <a:t> $</a:t>
            </a:r>
            <a:r>
              <a:rPr lang="en-US" sz="2000" dirty="0" err="1" smtClean="0">
                <a:solidFill>
                  <a:schemeClr val="tx2"/>
                </a:solidFill>
              </a:rPr>
              <a:t>domUser</a:t>
            </a:r>
            <a:endParaRPr lang="en-US" sz="2000" dirty="0" smtClean="0">
              <a:solidFill>
                <a:schemeClr val="tx2"/>
              </a:solidFill>
            </a:endParaRPr>
          </a:p>
          <a:p>
            <a:r>
              <a:rPr lang="en-US" sz="2000" dirty="0">
                <a:solidFill>
                  <a:schemeClr val="tx2"/>
                </a:solidFill>
              </a:rPr>
              <a:t> </a:t>
            </a:r>
            <a:r>
              <a:rPr lang="en-US" sz="2000" dirty="0" smtClean="0">
                <a:solidFill>
                  <a:schemeClr val="tx2"/>
                </a:solidFill>
              </a:rPr>
              <a:t>   -</a:t>
            </a:r>
            <a:r>
              <a:rPr lang="en-US" sz="2000" dirty="0" err="1" smtClean="0">
                <a:solidFill>
                  <a:schemeClr val="tx2"/>
                </a:solidFill>
              </a:rPr>
              <a:t>DomainPassword</a:t>
            </a:r>
            <a:r>
              <a:rPr lang="en-US" sz="2000" dirty="0" smtClean="0">
                <a:solidFill>
                  <a:schemeClr val="tx2"/>
                </a:solidFill>
              </a:rPr>
              <a:t> $</a:t>
            </a:r>
            <a:r>
              <a:rPr lang="en-US" sz="2000" dirty="0" err="1" smtClean="0">
                <a:solidFill>
                  <a:schemeClr val="tx2"/>
                </a:solidFill>
              </a:rPr>
              <a:t>domPwd</a:t>
            </a:r>
            <a:r>
              <a:rPr lang="en-US" sz="2000" dirty="0" smtClean="0">
                <a:solidFill>
                  <a:schemeClr val="tx2"/>
                </a:solidFill>
              </a:rPr>
              <a:t> -</a:t>
            </a:r>
            <a:r>
              <a:rPr lang="en-US" sz="2000" dirty="0" err="1" smtClean="0">
                <a:solidFill>
                  <a:schemeClr val="tx2"/>
                </a:solidFill>
              </a:rPr>
              <a:t>MachineObjectOU</a:t>
            </a:r>
            <a:r>
              <a:rPr lang="en-US" sz="2000" dirty="0" smtClean="0">
                <a:solidFill>
                  <a:schemeClr val="tx2"/>
                </a:solidFill>
              </a:rPr>
              <a:t> $</a:t>
            </a:r>
            <a:r>
              <a:rPr lang="en-US" sz="2000" dirty="0" err="1" smtClean="0">
                <a:solidFill>
                  <a:schemeClr val="tx2"/>
                </a:solidFill>
              </a:rPr>
              <a:t>ou</a:t>
            </a:r>
            <a:endParaRPr lang="en-US" sz="2000" dirty="0" smtClean="0">
              <a:solidFill>
                <a:schemeClr val="tx2"/>
              </a:solidFill>
            </a:endParaRPr>
          </a:p>
          <a:p>
            <a:r>
              <a:rPr lang="en-US" sz="2000" dirty="0" smtClean="0">
                <a:solidFill>
                  <a:schemeClr val="tx2"/>
                </a:solidFill>
              </a:rPr>
              <a:t>-</a:t>
            </a:r>
            <a:r>
              <a:rPr lang="en-US" sz="2000" dirty="0" err="1" smtClean="0">
                <a:solidFill>
                  <a:schemeClr val="tx2"/>
                </a:solidFill>
              </a:rPr>
              <a:t>DisableAutomaticUpdates</a:t>
            </a:r>
            <a:endParaRPr lang="en-US" sz="2000" dirty="0">
              <a:solidFill>
                <a:schemeClr val="tx2"/>
              </a:solidFill>
            </a:endParaRPr>
          </a:p>
          <a:p>
            <a:r>
              <a:rPr lang="en-US" sz="2000" dirty="0" smtClean="0">
                <a:solidFill>
                  <a:schemeClr val="tx2"/>
                </a:solidFill>
              </a:rPr>
              <a:t>-</a:t>
            </a:r>
            <a:r>
              <a:rPr lang="en-US" sz="2000" dirty="0" err="1" smtClean="0">
                <a:solidFill>
                  <a:schemeClr val="tx2"/>
                </a:solidFill>
              </a:rPr>
              <a:t>NoRDPEndpoint</a:t>
            </a:r>
            <a:r>
              <a:rPr lang="en-US" sz="2000" dirty="0" smtClean="0">
                <a:solidFill>
                  <a:schemeClr val="tx2"/>
                </a:solidFill>
              </a:rPr>
              <a:t>, -</a:t>
            </a:r>
            <a:r>
              <a:rPr lang="en-US" sz="2000" dirty="0" err="1" smtClean="0">
                <a:solidFill>
                  <a:schemeClr val="tx2"/>
                </a:solidFill>
              </a:rPr>
              <a:t>TimeZone</a:t>
            </a:r>
            <a:r>
              <a:rPr lang="en-US" sz="2000" dirty="0" smtClean="0">
                <a:solidFill>
                  <a:schemeClr val="tx2"/>
                </a:solidFill>
              </a:rPr>
              <a:t>, Certificates</a:t>
            </a:r>
          </a:p>
        </p:txBody>
      </p:sp>
    </p:spTree>
    <p:extLst>
      <p:ext uri="{BB962C8B-B14F-4D97-AF65-F5344CB8AC3E}">
        <p14:creationId xmlns:p14="http://schemas.microsoft.com/office/powerpoint/2010/main" val="103336692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3" name="Text Placeholder 2"/>
          <p:cNvSpPr>
            <a:spLocks noGrp="1"/>
          </p:cNvSpPr>
          <p:nvPr>
            <p:ph type="body" sz="quarter" idx="10"/>
          </p:nvPr>
        </p:nvSpPr>
        <p:spPr>
          <a:xfrm>
            <a:off x="389436" y="1085850"/>
            <a:ext cx="8363938" cy="3453766"/>
          </a:xfrm>
        </p:spPr>
        <p:txBody>
          <a:bodyPr/>
          <a:lstStyle/>
          <a:p>
            <a:r>
              <a:rPr lang="en-US" sz="2800" dirty="0">
                <a:solidFill>
                  <a:schemeClr val="accent2"/>
                </a:solidFill>
              </a:rPr>
              <a:t>Add-</a:t>
            </a:r>
            <a:r>
              <a:rPr lang="en-US" sz="2800" dirty="0" err="1">
                <a:solidFill>
                  <a:schemeClr val="accent2"/>
                </a:solidFill>
              </a:rPr>
              <a:t>AzureProvisioningConfig</a:t>
            </a:r>
            <a:r>
              <a:rPr lang="en-US" sz="2800" dirty="0">
                <a:solidFill>
                  <a:schemeClr val="accent2"/>
                </a:solidFill>
              </a:rPr>
              <a:t> Options</a:t>
            </a:r>
          </a:p>
          <a:p>
            <a:r>
              <a:rPr lang="en-US" sz="2800" b="1" dirty="0" smtClean="0">
                <a:solidFill>
                  <a:schemeClr val="tx2"/>
                </a:solidFill>
              </a:rPr>
              <a:t>-</a:t>
            </a:r>
            <a:r>
              <a:rPr lang="en-US" sz="2800" b="1" dirty="0">
                <a:solidFill>
                  <a:schemeClr val="tx2"/>
                </a:solidFill>
              </a:rPr>
              <a:t>Linux </a:t>
            </a:r>
            <a:endParaRPr lang="en-US" sz="2800" b="1" dirty="0" smtClean="0">
              <a:solidFill>
                <a:schemeClr val="tx2"/>
              </a:solidFill>
            </a:endParaRPr>
          </a:p>
          <a:p>
            <a:r>
              <a:rPr lang="en-US" sz="2800" b="1" dirty="0">
                <a:solidFill>
                  <a:schemeClr val="tx2"/>
                </a:solidFill>
              </a:rPr>
              <a:t> </a:t>
            </a:r>
            <a:r>
              <a:rPr lang="en-US" sz="2800" b="1" dirty="0" smtClean="0">
                <a:solidFill>
                  <a:schemeClr val="tx2"/>
                </a:solidFill>
              </a:rPr>
              <a:t> </a:t>
            </a:r>
            <a:r>
              <a:rPr lang="en-US" sz="2800" dirty="0" smtClean="0">
                <a:solidFill>
                  <a:schemeClr val="tx2"/>
                </a:solidFill>
              </a:rPr>
              <a:t>-</a:t>
            </a:r>
            <a:r>
              <a:rPr lang="en-US" sz="2800" dirty="0" err="1">
                <a:solidFill>
                  <a:schemeClr val="tx2"/>
                </a:solidFill>
              </a:rPr>
              <a:t>LinuxUser</a:t>
            </a:r>
            <a:r>
              <a:rPr lang="en-US" sz="2800" dirty="0">
                <a:solidFill>
                  <a:schemeClr val="tx2"/>
                </a:solidFill>
              </a:rPr>
              <a:t> $user -Password $</a:t>
            </a:r>
            <a:r>
              <a:rPr lang="en-US" sz="2800" dirty="0" err="1">
                <a:solidFill>
                  <a:schemeClr val="tx2"/>
                </a:solidFill>
              </a:rPr>
              <a:t>pwd</a:t>
            </a:r>
            <a:endParaRPr lang="en-US" sz="2800" dirty="0">
              <a:solidFill>
                <a:schemeClr val="tx2"/>
              </a:solidFill>
            </a:endParaRPr>
          </a:p>
          <a:p>
            <a:r>
              <a:rPr lang="en-US" sz="2400" dirty="0" smtClean="0">
                <a:solidFill>
                  <a:schemeClr val="tx2"/>
                </a:solidFill>
              </a:rPr>
              <a:t>  -</a:t>
            </a:r>
            <a:r>
              <a:rPr lang="en-US" sz="2400" dirty="0" err="1" smtClean="0">
                <a:solidFill>
                  <a:schemeClr val="tx2"/>
                </a:solidFill>
              </a:rPr>
              <a:t>DisableSSH</a:t>
            </a:r>
            <a:r>
              <a:rPr lang="en-US" sz="2400" dirty="0" smtClean="0">
                <a:solidFill>
                  <a:schemeClr val="tx2"/>
                </a:solidFill>
              </a:rPr>
              <a:t> , -</a:t>
            </a:r>
            <a:r>
              <a:rPr lang="en-US" sz="2400" dirty="0" err="1" smtClean="0">
                <a:solidFill>
                  <a:schemeClr val="tx2"/>
                </a:solidFill>
              </a:rPr>
              <a:t>NoSSHEndpoint</a:t>
            </a:r>
            <a:endParaRPr lang="en-US" sz="2400" dirty="0">
              <a:solidFill>
                <a:schemeClr val="tx2"/>
              </a:solidFill>
            </a:endParaRPr>
          </a:p>
          <a:p>
            <a:r>
              <a:rPr lang="en-US" sz="2400" dirty="0" smtClean="0">
                <a:solidFill>
                  <a:schemeClr val="tx2"/>
                </a:solidFill>
              </a:rPr>
              <a:t>  -</a:t>
            </a:r>
            <a:r>
              <a:rPr lang="en-US" sz="2400" dirty="0" err="1" smtClean="0">
                <a:solidFill>
                  <a:schemeClr val="tx2"/>
                </a:solidFill>
              </a:rPr>
              <a:t>SSHKeyPairs</a:t>
            </a:r>
            <a:r>
              <a:rPr lang="en-US" sz="2400" dirty="0" smtClean="0">
                <a:solidFill>
                  <a:schemeClr val="tx2"/>
                </a:solidFill>
              </a:rPr>
              <a:t>, -</a:t>
            </a:r>
            <a:r>
              <a:rPr lang="en-US" sz="2400" dirty="0" err="1" smtClean="0">
                <a:solidFill>
                  <a:schemeClr val="tx2"/>
                </a:solidFill>
              </a:rPr>
              <a:t>SSHPublicKeys</a:t>
            </a:r>
            <a:r>
              <a:rPr lang="en-US" sz="2400" dirty="0" smtClean="0">
                <a:solidFill>
                  <a:schemeClr val="tx2"/>
                </a:solidFill>
              </a:rPr>
              <a:t> </a:t>
            </a:r>
          </a:p>
          <a:p>
            <a:r>
              <a:rPr lang="en-US" sz="2400" dirty="0">
                <a:solidFill>
                  <a:schemeClr val="tx2"/>
                </a:solidFill>
              </a:rPr>
              <a:t> </a:t>
            </a:r>
            <a:r>
              <a:rPr lang="en-US" sz="2400" dirty="0" smtClean="0">
                <a:solidFill>
                  <a:schemeClr val="tx2"/>
                </a:solidFill>
              </a:rPr>
              <a:t>    installed from certificates deployed in cloud service</a:t>
            </a:r>
          </a:p>
          <a:p>
            <a:endParaRPr lang="en-US" sz="2400" dirty="0">
              <a:solidFill>
                <a:schemeClr val="tx2"/>
              </a:solidFill>
            </a:endParaRPr>
          </a:p>
          <a:p>
            <a:endParaRPr lang="en-US" sz="2400" dirty="0"/>
          </a:p>
        </p:txBody>
      </p:sp>
    </p:spTree>
    <p:extLst>
      <p:ext uri="{BB962C8B-B14F-4D97-AF65-F5344CB8AC3E}">
        <p14:creationId xmlns:p14="http://schemas.microsoft.com/office/powerpoint/2010/main" val="27663523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3" name="Text Placeholder 2"/>
          <p:cNvSpPr>
            <a:spLocks noGrp="1"/>
          </p:cNvSpPr>
          <p:nvPr>
            <p:ph type="body" sz="quarter" idx="10"/>
          </p:nvPr>
        </p:nvSpPr>
        <p:spPr>
          <a:xfrm>
            <a:off x="389436" y="1085850"/>
            <a:ext cx="8363938" cy="2941831"/>
          </a:xfrm>
        </p:spPr>
        <p:txBody>
          <a:bodyPr/>
          <a:lstStyle/>
          <a:p>
            <a:r>
              <a:rPr lang="en-US" dirty="0" smtClean="0">
                <a:solidFill>
                  <a:schemeClr val="accent2"/>
                </a:solidFill>
              </a:rPr>
              <a:t>Virtual Machine Settings</a:t>
            </a:r>
          </a:p>
          <a:p>
            <a:r>
              <a:rPr lang="en-US" dirty="0" smtClean="0">
                <a:solidFill>
                  <a:schemeClr val="tx2"/>
                </a:solidFill>
              </a:rPr>
              <a:t>Set Subnet on VM with Set-</a:t>
            </a:r>
            <a:r>
              <a:rPr lang="en-US" dirty="0" err="1" smtClean="0">
                <a:solidFill>
                  <a:schemeClr val="tx2"/>
                </a:solidFill>
              </a:rPr>
              <a:t>AzureSubnet</a:t>
            </a:r>
            <a:endParaRPr lang="en-US" dirty="0" smtClean="0">
              <a:solidFill>
                <a:schemeClr val="tx2"/>
              </a:solidFill>
            </a:endParaRPr>
          </a:p>
          <a:p>
            <a:endParaRPr lang="en-US" dirty="0" smtClean="0">
              <a:solidFill>
                <a:schemeClr val="tx2"/>
              </a:solidFill>
            </a:endParaRPr>
          </a:p>
          <a:p>
            <a:r>
              <a:rPr lang="en-US" dirty="0" smtClean="0">
                <a:solidFill>
                  <a:schemeClr val="accent2"/>
                </a:solidFill>
              </a:rPr>
              <a:t>Deployment Settings</a:t>
            </a:r>
          </a:p>
          <a:p>
            <a:r>
              <a:rPr lang="en-US" dirty="0" smtClean="0">
                <a:solidFill>
                  <a:schemeClr val="tx2"/>
                </a:solidFill>
              </a:rPr>
              <a:t>Set Virtual Network  -</a:t>
            </a:r>
            <a:r>
              <a:rPr lang="en-US" dirty="0" err="1" smtClean="0">
                <a:solidFill>
                  <a:schemeClr val="tx2"/>
                </a:solidFill>
              </a:rPr>
              <a:t>VNetName</a:t>
            </a:r>
            <a:r>
              <a:rPr lang="en-US" dirty="0" smtClean="0">
                <a:solidFill>
                  <a:schemeClr val="tx2"/>
                </a:solidFill>
              </a:rPr>
              <a:t> </a:t>
            </a:r>
          </a:p>
          <a:p>
            <a:r>
              <a:rPr lang="en-US" dirty="0" smtClean="0">
                <a:solidFill>
                  <a:schemeClr val="tx2"/>
                </a:solidFill>
              </a:rPr>
              <a:t>Set DNS Servers - New-</a:t>
            </a:r>
            <a:r>
              <a:rPr lang="en-US" dirty="0" err="1" smtClean="0">
                <a:solidFill>
                  <a:schemeClr val="tx2"/>
                </a:solidFill>
              </a:rPr>
              <a:t>AzureDns</a:t>
            </a:r>
            <a:r>
              <a:rPr lang="en-US" dirty="0" smtClean="0">
                <a:solidFill>
                  <a:schemeClr val="tx2"/>
                </a:solidFill>
              </a:rPr>
              <a:t> and -</a:t>
            </a:r>
            <a:r>
              <a:rPr lang="en-US" dirty="0" err="1" smtClean="0">
                <a:solidFill>
                  <a:schemeClr val="tx2"/>
                </a:solidFill>
              </a:rPr>
              <a:t>DNSSettings</a:t>
            </a:r>
            <a:endParaRPr lang="en-US" dirty="0">
              <a:solidFill>
                <a:schemeClr val="tx2"/>
              </a:solidFill>
            </a:endParaRPr>
          </a:p>
        </p:txBody>
      </p:sp>
    </p:spTree>
    <p:extLst>
      <p:ext uri="{BB962C8B-B14F-4D97-AF65-F5344CB8AC3E}">
        <p14:creationId xmlns:p14="http://schemas.microsoft.com/office/powerpoint/2010/main" val="9442407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a:xfrm>
            <a:off x="389438" y="1428751"/>
            <a:ext cx="8363937" cy="3234732"/>
          </a:xfrm>
        </p:spPr>
        <p:txBody>
          <a:bodyPr/>
          <a:lstStyle/>
          <a:p>
            <a:r>
              <a:rPr lang="en-US" sz="1600" dirty="0"/>
              <a:t>$</a:t>
            </a:r>
            <a:r>
              <a:rPr lang="en-US" sz="1600" dirty="0" err="1"/>
              <a:t>dom</a:t>
            </a:r>
            <a:r>
              <a:rPr lang="en-US" sz="1600" dirty="0"/>
              <a:t> = '</a:t>
            </a:r>
            <a:r>
              <a:rPr lang="en-US" sz="1600" dirty="0" err="1"/>
              <a:t>contoso</a:t>
            </a:r>
            <a:r>
              <a:rPr lang="en-US" sz="1600" dirty="0"/>
              <a:t>'</a:t>
            </a:r>
          </a:p>
          <a:p>
            <a:r>
              <a:rPr lang="en-US" sz="1600" dirty="0"/>
              <a:t>$</a:t>
            </a:r>
            <a:r>
              <a:rPr lang="en-US" sz="1600" dirty="0" err="1"/>
              <a:t>jdom</a:t>
            </a:r>
            <a:r>
              <a:rPr lang="en-US" sz="1600" dirty="0"/>
              <a:t> = 'contoso.com'</a:t>
            </a:r>
          </a:p>
          <a:p>
            <a:r>
              <a:rPr lang="en-US" sz="1600" dirty="0" smtClean="0"/>
              <a:t>$</a:t>
            </a:r>
            <a:r>
              <a:rPr lang="en-US" sz="1600" dirty="0" err="1"/>
              <a:t>onPremDNS</a:t>
            </a:r>
            <a:r>
              <a:rPr lang="en-US" sz="1600" dirty="0"/>
              <a:t> = </a:t>
            </a:r>
            <a:r>
              <a:rPr lang="en-US" sz="1600" b="1" dirty="0"/>
              <a:t>New-</a:t>
            </a:r>
            <a:r>
              <a:rPr lang="en-US" sz="1600" b="1" dirty="0" err="1"/>
              <a:t>AzureDns</a:t>
            </a:r>
            <a:r>
              <a:rPr lang="en-US" sz="1600" dirty="0"/>
              <a:t> </a:t>
            </a:r>
            <a:r>
              <a:rPr lang="en-US" sz="1600" i="1" dirty="0"/>
              <a:t>-</a:t>
            </a:r>
            <a:r>
              <a:rPr lang="en-US" sz="1600" i="1" dirty="0" err="1"/>
              <a:t>IPAddress</a:t>
            </a:r>
            <a:r>
              <a:rPr lang="en-US" sz="1600" dirty="0"/>
              <a:t> '192.168.1.4' </a:t>
            </a:r>
            <a:r>
              <a:rPr lang="en-US" sz="1600" i="1" dirty="0"/>
              <a:t>-Name</a:t>
            </a:r>
            <a:r>
              <a:rPr lang="en-US" sz="1600" dirty="0"/>
              <a:t> '</a:t>
            </a:r>
            <a:r>
              <a:rPr lang="en-US" sz="1600" dirty="0" err="1"/>
              <a:t>OnPremDNS</a:t>
            </a:r>
            <a:r>
              <a:rPr lang="en-US" sz="1600" dirty="0"/>
              <a:t>'</a:t>
            </a:r>
          </a:p>
          <a:p>
            <a:r>
              <a:rPr lang="en-US" sz="1600" dirty="0"/>
              <a:t>$</a:t>
            </a:r>
            <a:r>
              <a:rPr lang="en-US" sz="1600" dirty="0" err="1"/>
              <a:t>cloudDNS</a:t>
            </a:r>
            <a:r>
              <a:rPr lang="en-US" sz="1600" dirty="0"/>
              <a:t> = </a:t>
            </a:r>
            <a:r>
              <a:rPr lang="en-US" sz="1600" b="1" dirty="0"/>
              <a:t>New-</a:t>
            </a:r>
            <a:r>
              <a:rPr lang="en-US" sz="1600" b="1" dirty="0" err="1"/>
              <a:t>AzureDns</a:t>
            </a:r>
            <a:r>
              <a:rPr lang="en-US" sz="1600" dirty="0"/>
              <a:t> </a:t>
            </a:r>
            <a:r>
              <a:rPr lang="en-US" sz="1600" i="1" dirty="0"/>
              <a:t>-</a:t>
            </a:r>
            <a:r>
              <a:rPr lang="en-US" sz="1600" i="1" dirty="0" err="1"/>
              <a:t>IPAddress</a:t>
            </a:r>
            <a:r>
              <a:rPr lang="en-US" sz="1600" dirty="0"/>
              <a:t> '10.1.1.4' </a:t>
            </a:r>
            <a:r>
              <a:rPr lang="en-US" sz="1600" i="1" dirty="0"/>
              <a:t>-Name</a:t>
            </a:r>
            <a:r>
              <a:rPr lang="en-US" sz="1600" dirty="0"/>
              <a:t> '</a:t>
            </a:r>
            <a:r>
              <a:rPr lang="en-US" sz="1600" dirty="0" err="1"/>
              <a:t>CloudDNS</a:t>
            </a:r>
            <a:r>
              <a:rPr lang="en-US" sz="1600" dirty="0"/>
              <a:t>'</a:t>
            </a:r>
          </a:p>
          <a:p>
            <a:r>
              <a:rPr lang="en-US" sz="1600" dirty="0" smtClean="0"/>
              <a:t>$</a:t>
            </a:r>
            <a:r>
              <a:rPr lang="en-US" sz="1600" dirty="0" err="1" smtClean="0"/>
              <a:t>computerOU</a:t>
            </a:r>
            <a:r>
              <a:rPr lang="en-US" sz="1600" dirty="0" smtClean="0"/>
              <a:t> = </a:t>
            </a:r>
            <a:r>
              <a:rPr lang="en-US" sz="1600" dirty="0"/>
              <a:t>$</a:t>
            </a:r>
            <a:r>
              <a:rPr lang="en-US" sz="1600" dirty="0" err="1"/>
              <a:t>advmou</a:t>
            </a:r>
            <a:r>
              <a:rPr lang="en-US" sz="1600" dirty="0"/>
              <a:t> = </a:t>
            </a:r>
            <a:r>
              <a:rPr lang="en-US" sz="1600" dirty="0" smtClean="0"/>
              <a:t>'OU=</a:t>
            </a:r>
            <a:r>
              <a:rPr lang="en-US" sz="1600" dirty="0" err="1" smtClean="0"/>
              <a:t>AzureVMs,DC</a:t>
            </a:r>
            <a:r>
              <a:rPr lang="en-US" sz="1600" dirty="0" smtClean="0"/>
              <a:t>=</a:t>
            </a:r>
            <a:r>
              <a:rPr lang="en-US" sz="1600" dirty="0" err="1" smtClean="0"/>
              <a:t>contoso,DC</a:t>
            </a:r>
            <a:r>
              <a:rPr lang="en-US" sz="1600" dirty="0" smtClean="0"/>
              <a:t>=com</a:t>
            </a:r>
            <a:r>
              <a:rPr lang="en-US" sz="1600" dirty="0"/>
              <a:t>'</a:t>
            </a:r>
          </a:p>
          <a:p>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a:t>
            </a:r>
            <a:r>
              <a:rPr lang="en-US" sz="1600" i="1" dirty="0" err="1"/>
              <a:t>WindowsDomain</a:t>
            </a:r>
            <a:r>
              <a:rPr lang="en-US" sz="1600" dirty="0"/>
              <a:t> </a:t>
            </a:r>
            <a:r>
              <a:rPr lang="en-US" sz="1600" i="1" dirty="0"/>
              <a:t>-Password</a:t>
            </a:r>
            <a:r>
              <a:rPr lang="en-US" sz="1600" dirty="0"/>
              <a:t> $</a:t>
            </a:r>
            <a:r>
              <a:rPr lang="en-US" sz="1600" dirty="0" err="1"/>
              <a:t>pwd</a:t>
            </a:r>
            <a:r>
              <a:rPr lang="en-US" sz="1600" dirty="0"/>
              <a:t> </a:t>
            </a:r>
            <a:r>
              <a:rPr lang="en-US" sz="1600" i="1" dirty="0"/>
              <a:t>-Domain</a:t>
            </a:r>
            <a:r>
              <a:rPr lang="en-US" sz="1600" dirty="0"/>
              <a:t> $</a:t>
            </a:r>
            <a:r>
              <a:rPr lang="en-US" sz="1600" dirty="0" err="1"/>
              <a:t>dom</a:t>
            </a:r>
            <a:r>
              <a:rPr lang="en-US" sz="1600" dirty="0"/>
              <a:t> </a:t>
            </a:r>
            <a:r>
              <a:rPr lang="en-US" sz="1600" b="1" dirty="0"/>
              <a:t>`</a:t>
            </a:r>
            <a:endParaRPr lang="en-US" sz="1600" dirty="0"/>
          </a:p>
          <a:p>
            <a:r>
              <a:rPr lang="en-US" sz="1600" dirty="0"/>
              <a:t>     </a:t>
            </a:r>
            <a:r>
              <a:rPr lang="en-US" sz="1600" i="1" dirty="0"/>
              <a:t>-</a:t>
            </a:r>
            <a:r>
              <a:rPr lang="en-US" sz="1600" i="1" dirty="0" err="1"/>
              <a:t>DomainUserName</a:t>
            </a:r>
            <a:r>
              <a:rPr lang="en-US" sz="1600" dirty="0"/>
              <a:t> $</a:t>
            </a:r>
            <a:r>
              <a:rPr lang="en-US" sz="1600" dirty="0" err="1"/>
              <a:t>domUser</a:t>
            </a:r>
            <a:r>
              <a:rPr lang="en-US" sz="1600" dirty="0"/>
              <a:t> </a:t>
            </a:r>
            <a:r>
              <a:rPr lang="en-US" sz="1600" i="1" dirty="0"/>
              <a:t>-</a:t>
            </a:r>
            <a:r>
              <a:rPr lang="en-US" sz="1600" i="1" dirty="0" err="1"/>
              <a:t>DomainPassword</a:t>
            </a:r>
            <a:r>
              <a:rPr lang="en-US" sz="1600" dirty="0"/>
              <a:t> $</a:t>
            </a:r>
            <a:r>
              <a:rPr lang="en-US" sz="1600" dirty="0" err="1"/>
              <a:t>dpwd</a:t>
            </a:r>
            <a:r>
              <a:rPr lang="en-US" sz="1600" dirty="0"/>
              <a:t> </a:t>
            </a:r>
            <a:r>
              <a:rPr lang="en-US" sz="1600" i="1" dirty="0"/>
              <a:t>-</a:t>
            </a:r>
            <a:r>
              <a:rPr lang="en-US" sz="1600" i="1" dirty="0" err="1"/>
              <a:t>JoinDomain</a:t>
            </a:r>
            <a:r>
              <a:rPr lang="en-US" sz="1600" dirty="0"/>
              <a:t> $</a:t>
            </a:r>
            <a:r>
              <a:rPr lang="en-US" sz="1600" dirty="0" err="1"/>
              <a:t>jdom</a:t>
            </a:r>
            <a:r>
              <a:rPr lang="en-US" sz="1600" dirty="0"/>
              <a:t> </a:t>
            </a:r>
            <a:r>
              <a:rPr lang="en-US" sz="1600" b="1" dirty="0"/>
              <a:t>`</a:t>
            </a:r>
            <a:endParaRPr lang="en-US" sz="1600" dirty="0"/>
          </a:p>
          <a:p>
            <a:r>
              <a:rPr lang="en-US" sz="1600" dirty="0"/>
              <a:t>  </a:t>
            </a:r>
            <a:r>
              <a:rPr lang="en-US" sz="1600" dirty="0" smtClean="0"/>
              <a:t>   </a:t>
            </a:r>
            <a:r>
              <a:rPr lang="en-US" sz="1600" i="1" dirty="0" smtClean="0"/>
              <a:t>-</a:t>
            </a:r>
            <a:r>
              <a:rPr lang="en-US" sz="1600" i="1" dirty="0" err="1"/>
              <a:t>MachineObjectOU</a:t>
            </a:r>
            <a:r>
              <a:rPr lang="en-US" sz="1600" dirty="0"/>
              <a:t> '</a:t>
            </a:r>
            <a:r>
              <a:rPr lang="en-US" sz="1600" dirty="0" err="1"/>
              <a:t>AzureVMs</a:t>
            </a:r>
            <a:r>
              <a:rPr lang="en-US" sz="1600" dirty="0"/>
              <a:t>' | </a:t>
            </a:r>
          </a:p>
          <a:p>
            <a:r>
              <a:rPr lang="en-US" sz="1600" dirty="0"/>
              <a:t>   </a:t>
            </a:r>
            <a:r>
              <a:rPr lang="en-US" sz="1600" b="1" dirty="0"/>
              <a:t>Set-</a:t>
            </a:r>
            <a:r>
              <a:rPr lang="en-US" sz="1600" b="1" dirty="0" err="1"/>
              <a:t>AzureSubnet</a:t>
            </a:r>
            <a:r>
              <a:rPr lang="en-US" sz="1600" dirty="0"/>
              <a:t> </a:t>
            </a:r>
            <a:r>
              <a:rPr lang="en-US" sz="1600" i="1" dirty="0"/>
              <a:t>-</a:t>
            </a:r>
            <a:r>
              <a:rPr lang="en-US" sz="1600" i="1" dirty="0" err="1"/>
              <a:t>SubnetNames</a:t>
            </a:r>
            <a:r>
              <a:rPr lang="en-US" sz="1600" dirty="0"/>
              <a:t> '</a:t>
            </a:r>
            <a:r>
              <a:rPr lang="en-US" sz="1600" dirty="0" err="1"/>
              <a:t>AppSubnet</a:t>
            </a:r>
            <a:r>
              <a:rPr lang="en-US" sz="1600" dirty="0"/>
              <a:t>' | </a:t>
            </a:r>
          </a:p>
          <a:p>
            <a:r>
              <a:rPr lang="en-US" sz="1600" dirty="0"/>
              <a:t>   </a:t>
            </a:r>
            <a:r>
              <a:rPr lang="en-US" sz="1600" b="1" dirty="0"/>
              <a:t>New-</a:t>
            </a:r>
            <a:r>
              <a:rPr lang="en-US" sz="1600" b="1" dirty="0" err="1"/>
              <a:t>AzureVM</a:t>
            </a:r>
            <a:r>
              <a:rPr lang="en-US" sz="1600" dirty="0"/>
              <a:t> </a:t>
            </a:r>
            <a:r>
              <a:rPr lang="en-US" sz="1600" i="1" dirty="0" smtClean="0"/>
              <a:t>–</a:t>
            </a:r>
            <a:r>
              <a:rPr lang="en-US" sz="1600" i="1" dirty="0" err="1" smtClean="0"/>
              <a:t>ServiceName</a:t>
            </a:r>
            <a:r>
              <a:rPr lang="en-US" sz="1600" i="1" dirty="0" smtClean="0"/>
              <a:t> $svc</a:t>
            </a:r>
            <a:r>
              <a:rPr lang="en-US" sz="1600" dirty="0" smtClean="0"/>
              <a:t> </a:t>
            </a:r>
            <a:r>
              <a:rPr lang="en-US" sz="1600" i="1" dirty="0"/>
              <a:t>-</a:t>
            </a:r>
            <a:r>
              <a:rPr lang="en-US" sz="1600" i="1" dirty="0" err="1"/>
              <a:t>AffinityGroup</a:t>
            </a:r>
            <a:r>
              <a:rPr lang="en-US" sz="1600" dirty="0"/>
              <a:t> '</a:t>
            </a:r>
            <a:r>
              <a:rPr lang="en-US" sz="1600" dirty="0" err="1"/>
              <a:t>adag</a:t>
            </a:r>
            <a:r>
              <a:rPr lang="en-US" sz="1600" dirty="0"/>
              <a:t>' </a:t>
            </a:r>
            <a:r>
              <a:rPr lang="en-US" sz="1600" b="1" dirty="0"/>
              <a:t>`</a:t>
            </a:r>
            <a:endParaRPr lang="en-US" sz="1600" dirty="0"/>
          </a:p>
          <a:p>
            <a:r>
              <a:rPr lang="en-US" sz="1600" dirty="0"/>
              <a:t>     </a:t>
            </a:r>
            <a:r>
              <a:rPr lang="en-US" sz="1600" i="1" dirty="0"/>
              <a:t>-</a:t>
            </a:r>
            <a:r>
              <a:rPr lang="en-US" sz="1600" i="1" dirty="0" err="1"/>
              <a:t>VNetName</a:t>
            </a:r>
            <a:r>
              <a:rPr lang="en-US" sz="1600" dirty="0"/>
              <a:t> '</a:t>
            </a:r>
            <a:r>
              <a:rPr lang="en-US" sz="1600" dirty="0" err="1"/>
              <a:t>ADVNet</a:t>
            </a:r>
            <a:r>
              <a:rPr lang="en-US" sz="1600" dirty="0"/>
              <a:t>' </a:t>
            </a:r>
            <a:r>
              <a:rPr lang="en-US" sz="1600" i="1" dirty="0"/>
              <a:t>-</a:t>
            </a:r>
            <a:r>
              <a:rPr lang="en-US" sz="1600" i="1" dirty="0" err="1"/>
              <a:t>DnsSettings</a:t>
            </a:r>
            <a:r>
              <a:rPr lang="en-US" sz="1600" dirty="0"/>
              <a:t> $</a:t>
            </a:r>
            <a:r>
              <a:rPr lang="en-US" sz="1600" dirty="0" err="1"/>
              <a:t>onPremDNS</a:t>
            </a:r>
            <a:r>
              <a:rPr lang="en-US" sz="1600" dirty="0"/>
              <a:t>, $</a:t>
            </a:r>
            <a:r>
              <a:rPr lang="en-US" sz="1600" dirty="0" err="1"/>
              <a:t>cloudDNS</a:t>
            </a:r>
            <a:endParaRPr lang="en-US" sz="16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a:xfrm>
            <a:off x="389438" y="1428751"/>
            <a:ext cx="8363937" cy="3363998"/>
          </a:xfrm>
        </p:spPr>
        <p:txBody>
          <a:bodyPr/>
          <a:lstStyle/>
          <a:p>
            <a:r>
              <a:rPr lang="en-US" sz="2000" dirty="0" smtClean="0">
                <a:solidFill>
                  <a:schemeClr val="accent2"/>
                </a:solidFill>
              </a:rPr>
              <a:t>Retrieve Cloud Services </a:t>
            </a:r>
            <a:endParaRPr lang="en-US" sz="2000" dirty="0">
              <a:solidFill>
                <a:schemeClr val="accent2"/>
              </a:solidFill>
            </a:endParaRPr>
          </a:p>
          <a:p>
            <a:r>
              <a:rPr lang="en-US" b="1" dirty="0" smtClean="0"/>
              <a:t>Get-</a:t>
            </a:r>
            <a:r>
              <a:rPr lang="en-US" b="1" dirty="0" err="1" smtClean="0"/>
              <a:t>AzureService</a:t>
            </a:r>
            <a:r>
              <a:rPr lang="en-US" b="1" dirty="0" smtClean="0"/>
              <a:t>  </a:t>
            </a:r>
          </a:p>
          <a:p>
            <a:endParaRPr lang="en-US" b="1" dirty="0"/>
          </a:p>
          <a:p>
            <a:r>
              <a:rPr lang="en-US" sz="2000" dirty="0" smtClean="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000" dirty="0">
                <a:solidFill>
                  <a:schemeClr val="accent2"/>
                </a:solidFill>
              </a:rPr>
              <a:t>Retrieve </a:t>
            </a:r>
            <a:r>
              <a:rPr lang="en-US" sz="2000" dirty="0" smtClean="0">
                <a:solidFill>
                  <a:schemeClr val="accent2"/>
                </a:solidFill>
              </a:rPr>
              <a:t>Status for All VMs in </a:t>
            </a:r>
            <a:r>
              <a:rPr lang="en-US" sz="2000" dirty="0" err="1" smtClean="0">
                <a:solidFill>
                  <a:schemeClr val="accent2"/>
                </a:solidFill>
              </a:rPr>
              <a:t>Subsription</a:t>
            </a:r>
            <a:endParaRPr lang="en-US" sz="20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2606032" y="1720123"/>
            <a:ext cx="5210341" cy="2617658"/>
          </a:xfrm>
        </p:spPr>
        <p:txBody>
          <a:bodyPr/>
          <a:lstStyle/>
          <a:p>
            <a:r>
              <a:rPr lang="en-US" dirty="0" smtClean="0"/>
              <a:t>Subscription Management</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3" name="Text Placeholder 2"/>
          <p:cNvSpPr>
            <a:spLocks noGrp="1"/>
          </p:cNvSpPr>
          <p:nvPr>
            <p:ph type="body" sz="quarter" idx="10"/>
          </p:nvPr>
        </p:nvSpPr>
        <p:spPr>
          <a:xfrm>
            <a:off x="389436" y="1085850"/>
            <a:ext cx="8363938" cy="2941831"/>
          </a:xfrm>
        </p:spPr>
        <p:txBody>
          <a:bodyPr/>
          <a:lstStyle/>
          <a:p>
            <a:r>
              <a:rPr lang="en-US" sz="3600" dirty="0" smtClean="0">
                <a:solidFill>
                  <a:schemeClr val="accent2"/>
                </a:solidFill>
              </a:rPr>
              <a:t>Data Disks</a:t>
            </a:r>
          </a:p>
          <a:p>
            <a:r>
              <a:rPr lang="en-US" sz="2800" dirty="0" smtClean="0">
                <a:solidFill>
                  <a:schemeClr val="tx2"/>
                </a:solidFill>
              </a:rPr>
              <a:t>Add/Remove data disks at boot or while running</a:t>
            </a:r>
          </a:p>
          <a:p>
            <a:r>
              <a:rPr lang="en-US" sz="2800" dirty="0" smtClean="0">
                <a:solidFill>
                  <a:schemeClr val="tx2"/>
                </a:solidFill>
              </a:rPr>
              <a:t>Create blank or attach existing disks </a:t>
            </a:r>
          </a:p>
          <a:p>
            <a:endParaRPr lang="en-US" sz="2800" dirty="0">
              <a:solidFill>
                <a:schemeClr val="tx2"/>
              </a:solidFill>
            </a:endParaRPr>
          </a:p>
          <a:p>
            <a:r>
              <a:rPr lang="en-US" sz="3200" dirty="0" smtClean="0">
                <a:solidFill>
                  <a:schemeClr val="accent2"/>
                </a:solidFill>
              </a:rPr>
              <a:t>Modify Cache Settings of OS Disk or Data Disk </a:t>
            </a:r>
          </a:p>
          <a:p>
            <a:r>
              <a:rPr lang="en-US" sz="2800" dirty="0" smtClean="0">
                <a:solidFill>
                  <a:schemeClr val="tx2"/>
                </a:solidFill>
              </a:rPr>
              <a:t>Modifying OS Disk while running requires reboot</a:t>
            </a:r>
            <a:endParaRPr lang="en-US" sz="2800" dirty="0">
              <a:solidFill>
                <a:schemeClr val="accent2"/>
              </a:solidFill>
            </a:endParaRPr>
          </a:p>
        </p:txBody>
      </p:sp>
    </p:spTree>
    <p:extLst>
      <p:ext uri="{BB962C8B-B14F-4D97-AF65-F5344CB8AC3E}">
        <p14:creationId xmlns:p14="http://schemas.microsoft.com/office/powerpoint/2010/main" val="7816825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389439" y="1428751"/>
            <a:ext cx="8754562" cy="2816156"/>
          </a:xfrm>
        </p:spPr>
        <p:txBody>
          <a:bodyPr/>
          <a:lstStyle/>
          <a:p>
            <a:r>
              <a:rPr lang="en-US" sz="2000" b="1" dirty="0" smtClean="0">
                <a:solidFill>
                  <a:schemeClr val="accent2"/>
                </a:solidFill>
              </a:rPr>
              <a:t>New Virtual Machine Creation with Data Disk</a:t>
            </a:r>
          </a:p>
          <a:p>
            <a:r>
              <a:rPr lang="en-US" sz="1600" b="1" dirty="0" smtClean="0"/>
              <a:t>New-</a:t>
            </a:r>
            <a:r>
              <a:rPr lang="en-US" sz="1600" b="1" dirty="0" err="1" smtClean="0"/>
              <a:t>AzureVMConfig</a:t>
            </a:r>
            <a:r>
              <a:rPr lang="en-US" sz="1600" dirty="0" smtClean="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a:t>
            </a:r>
          </a:p>
          <a:p>
            <a:r>
              <a:rPr lang="en-US" sz="1600" dirty="0"/>
              <a:t>  </a:t>
            </a:r>
            <a:r>
              <a:rPr lang="en-US" sz="1600" b="1" dirty="0"/>
              <a:t>Add-</a:t>
            </a:r>
            <a:r>
              <a:rPr lang="en-US" sz="1600" b="1" dirty="0" err="1"/>
              <a:t>AzureDataDisk</a:t>
            </a:r>
            <a:r>
              <a:rPr lang="en-US" sz="1600" dirty="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a:t>
            </a:r>
            <a:r>
              <a:rPr lang="en-US" sz="1600" i="1" dirty="0" err="1"/>
              <a:t>DiskLabel</a:t>
            </a:r>
            <a:r>
              <a:rPr lang="en-US" sz="1600" dirty="0"/>
              <a:t> </a:t>
            </a:r>
            <a:r>
              <a:rPr lang="en-US" sz="1600" dirty="0" smtClean="0"/>
              <a:t>'</a:t>
            </a:r>
            <a:r>
              <a:rPr lang="en-US" sz="1600" dirty="0" err="1" smtClean="0"/>
              <a:t>myddisk</a:t>
            </a:r>
            <a:r>
              <a:rPr lang="en-US" sz="1600" dirty="0" smtClean="0"/>
              <a:t>' </a:t>
            </a:r>
            <a:r>
              <a:rPr lang="en-US" sz="1600" i="1" dirty="0"/>
              <a:t>-LUN</a:t>
            </a:r>
            <a:r>
              <a:rPr lang="en-US" sz="1600" dirty="0"/>
              <a:t> 0 |</a:t>
            </a:r>
          </a:p>
          <a:p>
            <a:r>
              <a:rPr lang="en-US" sz="1600" dirty="0"/>
              <a:t>  </a:t>
            </a:r>
            <a:r>
              <a:rPr lang="en-US" sz="1600" b="1" dirty="0"/>
              <a:t>New-</a:t>
            </a:r>
            <a:r>
              <a:rPr lang="en-US" sz="1600" b="1" dirty="0" err="1"/>
              <a:t>AzureVM</a:t>
            </a:r>
            <a:r>
              <a:rPr lang="en-US" sz="1600" dirty="0"/>
              <a:t> </a:t>
            </a:r>
            <a:r>
              <a:rPr lang="en-US" sz="1600" i="1" dirty="0"/>
              <a:t>-</a:t>
            </a:r>
            <a:r>
              <a:rPr lang="en-US" sz="1600" i="1" dirty="0" err="1"/>
              <a:t>ServiceName</a:t>
            </a:r>
            <a:r>
              <a:rPr lang="en-US" sz="1600" dirty="0"/>
              <a:t> $</a:t>
            </a:r>
            <a:r>
              <a:rPr lang="en-US" sz="1600" dirty="0" err="1" smtClean="0"/>
              <a:t>cloudSvcName</a:t>
            </a:r>
            <a:endParaRPr lang="en-US" sz="1600" dirty="0" smtClean="0"/>
          </a:p>
          <a:p>
            <a:endParaRPr lang="en-US" sz="1600" dirty="0"/>
          </a:p>
          <a:p>
            <a:r>
              <a:rPr lang="en-US" sz="2000" b="1" dirty="0" smtClean="0">
                <a:solidFill>
                  <a:schemeClr val="accent2"/>
                </a:solidFill>
              </a:rPr>
              <a:t>Add new Data Disk to existing Virtual Machine</a:t>
            </a:r>
          </a:p>
          <a:p>
            <a:r>
              <a:rPr lang="en-US" sz="1600" b="1" dirty="0"/>
              <a:t>Get-</a:t>
            </a:r>
            <a:r>
              <a:rPr lang="en-US" sz="1600" b="1" dirty="0" err="1"/>
              <a:t>AzureVM</a:t>
            </a:r>
            <a:r>
              <a:rPr lang="en-US" sz="1600" dirty="0"/>
              <a:t> </a:t>
            </a:r>
            <a:r>
              <a:rPr lang="en-US" sz="1600" i="1" dirty="0"/>
              <a:t>-</a:t>
            </a:r>
            <a:r>
              <a:rPr lang="en-US" sz="1600" i="1" dirty="0" err="1"/>
              <a:t>ServiceName</a:t>
            </a:r>
            <a:r>
              <a:rPr lang="en-US" sz="1600" dirty="0"/>
              <a:t> 'myvm1' |</a:t>
            </a:r>
          </a:p>
          <a:p>
            <a:r>
              <a:rPr lang="en-US" sz="1600" dirty="0"/>
              <a:t>  </a:t>
            </a:r>
            <a:r>
              <a:rPr lang="en-US" sz="1600" b="1" dirty="0"/>
              <a:t>Add-</a:t>
            </a:r>
            <a:r>
              <a:rPr lang="en-US" sz="1600" b="1" dirty="0" err="1"/>
              <a:t>AzureDataDisk</a:t>
            </a:r>
            <a:r>
              <a:rPr lang="en-US" sz="1600" dirty="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a:t>
            </a:r>
            <a:r>
              <a:rPr lang="en-US" sz="1600" i="1" dirty="0" err="1"/>
              <a:t>DiskLabel</a:t>
            </a:r>
            <a:r>
              <a:rPr lang="en-US" sz="1600" dirty="0"/>
              <a:t> '</a:t>
            </a:r>
            <a:r>
              <a:rPr lang="en-US" sz="1600" dirty="0" err="1"/>
              <a:t>myddisk</a:t>
            </a:r>
            <a:r>
              <a:rPr lang="en-US" sz="1600" dirty="0"/>
              <a:t>' </a:t>
            </a:r>
            <a:r>
              <a:rPr lang="en-US" sz="1600" i="1" dirty="0"/>
              <a:t>-LUN</a:t>
            </a:r>
            <a:r>
              <a:rPr lang="en-US" sz="1600" dirty="0"/>
              <a:t> </a:t>
            </a:r>
            <a:r>
              <a:rPr lang="en-US" sz="1600" dirty="0" smtClean="0"/>
              <a:t>1 </a:t>
            </a:r>
            <a:r>
              <a:rPr lang="en-US" sz="1600" dirty="0"/>
              <a:t>|</a:t>
            </a:r>
          </a:p>
          <a:p>
            <a:r>
              <a:rPr lang="en-US" sz="1600" dirty="0"/>
              <a:t>  </a:t>
            </a:r>
            <a:r>
              <a:rPr lang="en-US" sz="1600" b="1" dirty="0"/>
              <a:t>Update-</a:t>
            </a:r>
            <a:r>
              <a:rPr lang="en-US" sz="1600" b="1" dirty="0" err="1"/>
              <a:t>AzureVM</a:t>
            </a:r>
            <a:r>
              <a:rPr lang="en-US" sz="16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a:xfrm>
            <a:off x="389438" y="1428751"/>
            <a:ext cx="8684820" cy="3105466"/>
          </a:xfrm>
        </p:spPr>
        <p:txBody>
          <a:bodyPr/>
          <a:lstStyle/>
          <a:p>
            <a:r>
              <a:rPr lang="en-US" sz="2000" b="1" dirty="0" smtClean="0">
                <a:solidFill>
                  <a:schemeClr val="accent2"/>
                </a:solidFill>
              </a:rPr>
              <a:t>Set Host Caching on OS Disk During Provisioning</a:t>
            </a:r>
            <a:endParaRPr lang="en-US" sz="2000" b="1" dirty="0">
              <a:solidFill>
                <a:schemeClr val="accent2"/>
              </a:solidFill>
            </a:endParaRPr>
          </a:p>
          <a:p>
            <a:r>
              <a:rPr lang="en-US" sz="1600" b="1" dirty="0"/>
              <a:t>New-</a:t>
            </a:r>
            <a:r>
              <a:rPr lang="en-US" sz="1600" b="1" dirty="0" err="1"/>
              <a:t>AzureVMConfig</a:t>
            </a:r>
            <a:r>
              <a:rPr lang="en-US" sz="1600" dirty="0"/>
              <a:t> </a:t>
            </a:r>
            <a:r>
              <a:rPr lang="en-US" sz="1600" i="1" dirty="0"/>
              <a:t>-Name</a:t>
            </a:r>
            <a:r>
              <a:rPr lang="en-US" sz="1600" dirty="0"/>
              <a:t> 'myvm1' </a:t>
            </a:r>
            <a:r>
              <a:rPr lang="en-US" sz="1600" i="1" dirty="0"/>
              <a:t>-</a:t>
            </a:r>
            <a:r>
              <a:rPr lang="en-US" sz="1600" i="1" dirty="0" err="1"/>
              <a:t>InstanceSize</a:t>
            </a:r>
            <a:r>
              <a:rPr lang="en-US" sz="1600" dirty="0"/>
              <a:t> 'Small' </a:t>
            </a:r>
            <a:r>
              <a:rPr lang="en-US" sz="1600" i="1" dirty="0"/>
              <a:t>-</a:t>
            </a:r>
            <a:r>
              <a:rPr lang="en-US" sz="1600" i="1" dirty="0" err="1"/>
              <a:t>ImageName</a:t>
            </a:r>
            <a:r>
              <a:rPr lang="en-US" sz="1600" dirty="0"/>
              <a:t> $</a:t>
            </a:r>
            <a:r>
              <a:rPr lang="en-US" sz="1600" dirty="0" err="1"/>
              <a:t>img</a:t>
            </a:r>
            <a:r>
              <a:rPr lang="en-US" sz="1600" dirty="0"/>
              <a:t> |</a:t>
            </a:r>
          </a:p>
          <a:p>
            <a:r>
              <a:rPr lang="en-US" sz="1600" dirty="0"/>
              <a:t>  </a:t>
            </a:r>
            <a:r>
              <a:rPr lang="en-US" sz="1600" b="1" dirty="0"/>
              <a:t>Add-</a:t>
            </a:r>
            <a:r>
              <a:rPr lang="en-US" sz="1600" b="1" dirty="0" err="1"/>
              <a:t>AzureProvisioningConfig</a:t>
            </a:r>
            <a:r>
              <a:rPr lang="en-US" sz="1600" dirty="0"/>
              <a:t> </a:t>
            </a:r>
            <a:r>
              <a:rPr lang="en-US" sz="1600" i="1" dirty="0"/>
              <a:t>-Windows</a:t>
            </a:r>
            <a:r>
              <a:rPr lang="en-US" sz="1600" dirty="0"/>
              <a:t> </a:t>
            </a:r>
            <a:r>
              <a:rPr lang="en-US" sz="1600" i="1" dirty="0"/>
              <a:t>-Password</a:t>
            </a:r>
            <a:r>
              <a:rPr lang="en-US" sz="1600" dirty="0"/>
              <a:t> $</a:t>
            </a:r>
            <a:r>
              <a:rPr lang="en-US" sz="1600" dirty="0" err="1"/>
              <a:t>pwd</a:t>
            </a:r>
            <a:r>
              <a:rPr lang="en-US" sz="1600" dirty="0"/>
              <a:t> | </a:t>
            </a:r>
          </a:p>
          <a:p>
            <a:r>
              <a:rPr lang="en-US" sz="1600" dirty="0"/>
              <a:t>  </a:t>
            </a:r>
            <a:r>
              <a:rPr lang="en-US" sz="1600" b="1" dirty="0"/>
              <a:t>Set-</a:t>
            </a:r>
            <a:r>
              <a:rPr lang="en-US" sz="1600" b="1" dirty="0" err="1"/>
              <a:t>AzureOSDisk</a:t>
            </a:r>
            <a:r>
              <a:rPr lang="en-US" sz="1600" dirty="0"/>
              <a:t> </a:t>
            </a:r>
            <a:r>
              <a:rPr lang="en-US" sz="1600" i="1" dirty="0"/>
              <a:t>-</a:t>
            </a:r>
            <a:r>
              <a:rPr lang="en-US" sz="1600" i="1" dirty="0" err="1"/>
              <a:t>HostCaching</a:t>
            </a:r>
            <a:r>
              <a:rPr lang="en-US" sz="1600" dirty="0"/>
              <a:t> '</a:t>
            </a:r>
            <a:r>
              <a:rPr lang="en-US" sz="1600" dirty="0" err="1"/>
              <a:t>ReadOnly</a:t>
            </a:r>
            <a:r>
              <a:rPr lang="en-US" sz="1600" dirty="0"/>
              <a:t>' | </a:t>
            </a:r>
          </a:p>
          <a:p>
            <a:r>
              <a:rPr lang="en-US" sz="1600" dirty="0"/>
              <a:t>  </a:t>
            </a:r>
            <a:r>
              <a:rPr lang="en-US" sz="1600" b="1" dirty="0"/>
              <a:t>New-</a:t>
            </a:r>
            <a:r>
              <a:rPr lang="en-US" sz="1600" b="1" dirty="0" err="1"/>
              <a:t>AzureVM</a:t>
            </a:r>
            <a:r>
              <a:rPr lang="en-US" sz="1600" dirty="0"/>
              <a:t> </a:t>
            </a:r>
            <a:r>
              <a:rPr lang="en-US" sz="1600" i="1" dirty="0"/>
              <a:t>-</a:t>
            </a:r>
            <a:r>
              <a:rPr lang="en-US" sz="1600" i="1" dirty="0" err="1"/>
              <a:t>ServiceDescription</a:t>
            </a:r>
            <a:r>
              <a:rPr lang="en-US" sz="1600" dirty="0"/>
              <a:t> $</a:t>
            </a:r>
            <a:r>
              <a:rPr lang="en-US" sz="1600" dirty="0" err="1" smtClean="0"/>
              <a:t>cloudSvcName</a:t>
            </a:r>
            <a:r>
              <a:rPr lang="en-US" sz="1600" dirty="0" smtClean="0"/>
              <a:t/>
            </a:r>
            <a:br>
              <a:rPr lang="en-US" sz="1600" dirty="0" smtClean="0"/>
            </a:br>
            <a:endParaRPr lang="en-US" sz="1600" dirty="0"/>
          </a:p>
          <a:p>
            <a:r>
              <a:rPr lang="en-US" sz="2000" b="1" dirty="0" smtClean="0">
                <a:solidFill>
                  <a:schemeClr val="accent2"/>
                </a:solidFill>
              </a:rPr>
              <a:t>Set Host Caching on Existing Data Disk in running VM</a:t>
            </a:r>
            <a:endParaRPr lang="en-US" sz="2000" b="1" dirty="0">
              <a:solidFill>
                <a:schemeClr val="accent2"/>
              </a:solidFill>
            </a:endParaRPr>
          </a:p>
          <a:p>
            <a:r>
              <a:rPr lang="en-US" sz="1600" b="1" dirty="0"/>
              <a:t>Get-</a:t>
            </a:r>
            <a:r>
              <a:rPr lang="en-US" sz="1600" b="1" dirty="0" err="1"/>
              <a:t>AzureVM</a:t>
            </a:r>
            <a:r>
              <a:rPr lang="en-US" sz="1600" dirty="0"/>
              <a:t> </a:t>
            </a:r>
            <a:r>
              <a:rPr lang="en-US" sz="1600" i="1" dirty="0"/>
              <a:t>-</a:t>
            </a:r>
            <a:r>
              <a:rPr lang="en-US" sz="1600" i="1" dirty="0" err="1"/>
              <a:t>ServiceName</a:t>
            </a:r>
            <a:r>
              <a:rPr lang="en-US" sz="1600" dirty="0"/>
              <a:t> $</a:t>
            </a:r>
            <a:r>
              <a:rPr lang="en-US" sz="1600" dirty="0" err="1"/>
              <a:t>cloudSvcName</a:t>
            </a:r>
            <a:r>
              <a:rPr lang="en-US" sz="1600" dirty="0"/>
              <a:t> </a:t>
            </a:r>
            <a:r>
              <a:rPr lang="en-US" sz="1600" i="1" dirty="0"/>
              <a:t>-Name</a:t>
            </a:r>
            <a:r>
              <a:rPr lang="en-US" sz="1600" dirty="0"/>
              <a:t> 'myvm1' | </a:t>
            </a:r>
          </a:p>
          <a:p>
            <a:r>
              <a:rPr lang="en-US" sz="1600" b="1" dirty="0" smtClean="0"/>
              <a:t>  Set-</a:t>
            </a:r>
            <a:r>
              <a:rPr lang="en-US" sz="1600" b="1" dirty="0" err="1" smtClean="0"/>
              <a:t>AzureDataDisk</a:t>
            </a:r>
            <a:r>
              <a:rPr lang="en-US" sz="1600" dirty="0" smtClean="0"/>
              <a:t> </a:t>
            </a:r>
            <a:r>
              <a:rPr lang="en-US" sz="1600" i="1" dirty="0"/>
              <a:t>-</a:t>
            </a:r>
            <a:r>
              <a:rPr lang="en-US" sz="1600" i="1" dirty="0" err="1"/>
              <a:t>HostCaching</a:t>
            </a:r>
            <a:r>
              <a:rPr lang="en-US" sz="1600" dirty="0"/>
              <a:t> '</a:t>
            </a:r>
            <a:r>
              <a:rPr lang="en-US" sz="1600" dirty="0" err="1"/>
              <a:t>ReadWrite</a:t>
            </a:r>
            <a:r>
              <a:rPr lang="en-US" sz="1600" dirty="0"/>
              <a:t>' </a:t>
            </a:r>
            <a:r>
              <a:rPr lang="en-US" sz="1600" i="1" dirty="0"/>
              <a:t>-LUN</a:t>
            </a:r>
            <a:r>
              <a:rPr lang="en-US" sz="1600" dirty="0"/>
              <a:t> 0 | </a:t>
            </a:r>
          </a:p>
          <a:p>
            <a:r>
              <a:rPr lang="en-US" sz="1600" b="1" dirty="0" smtClean="0"/>
              <a:t>  Update-</a:t>
            </a:r>
            <a:r>
              <a:rPr lang="en-US" sz="1600" b="1" dirty="0" err="1" smtClean="0"/>
              <a:t>AzureVM</a:t>
            </a:r>
            <a:r>
              <a:rPr lang="en-US" sz="1600" dirty="0" smtClean="0"/>
              <a:t> </a:t>
            </a:r>
            <a:endParaRPr lang="en-US" sz="1600" dirty="0"/>
          </a:p>
          <a:p>
            <a:endParaRPr lang="en-US" sz="16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Input Endpoints</a:t>
            </a:r>
            <a:endParaRPr lang="en-US" dirty="0"/>
          </a:p>
        </p:txBody>
      </p:sp>
      <p:sp>
        <p:nvSpPr>
          <p:cNvPr id="3" name="Text Placeholder 2"/>
          <p:cNvSpPr>
            <a:spLocks noGrp="1"/>
          </p:cNvSpPr>
          <p:nvPr>
            <p:ph type="body" sz="quarter" idx="10"/>
          </p:nvPr>
        </p:nvSpPr>
        <p:spPr>
          <a:xfrm>
            <a:off x="273200" y="1428751"/>
            <a:ext cx="8870800" cy="3228576"/>
          </a:xfrm>
        </p:spPr>
        <p:txBody>
          <a:bodyPr/>
          <a:lstStyle/>
          <a:p>
            <a:r>
              <a:rPr lang="en-US" b="1" dirty="0" smtClean="0">
                <a:solidFill>
                  <a:schemeClr val="accent2"/>
                </a:solidFill>
              </a:rPr>
              <a:t>Add Input Endpoints at Creation</a:t>
            </a:r>
          </a:p>
          <a:p>
            <a:r>
              <a:rPr lang="en-US" sz="1400" b="1" dirty="0"/>
              <a:t>New-</a:t>
            </a:r>
            <a:r>
              <a:rPr lang="en-US" sz="1400" b="1" dirty="0" err="1"/>
              <a:t>AzureVMConfig</a:t>
            </a:r>
            <a:r>
              <a:rPr lang="en-US" sz="1400" dirty="0"/>
              <a:t> </a:t>
            </a:r>
            <a:r>
              <a:rPr lang="en-US" sz="1400" i="1" dirty="0"/>
              <a:t>-Name</a:t>
            </a:r>
            <a:r>
              <a:rPr lang="en-US" sz="1400" dirty="0"/>
              <a:t> 'myvm1' </a:t>
            </a:r>
            <a:r>
              <a:rPr lang="en-US" sz="1400" i="1" dirty="0"/>
              <a:t>-</a:t>
            </a:r>
            <a:r>
              <a:rPr lang="en-US" sz="1400" i="1" dirty="0" err="1"/>
              <a:t>InstanceSize</a:t>
            </a:r>
            <a:r>
              <a:rPr lang="en-US" sz="1400" dirty="0"/>
              <a:t> 'Small' </a:t>
            </a:r>
            <a:r>
              <a:rPr lang="en-US" sz="1400" i="1" dirty="0"/>
              <a:t>-</a:t>
            </a:r>
            <a:r>
              <a:rPr lang="en-US" sz="1400" i="1" dirty="0" err="1"/>
              <a:t>ImageName</a:t>
            </a:r>
            <a:r>
              <a:rPr lang="en-US" sz="1400" dirty="0"/>
              <a:t> $</a:t>
            </a:r>
            <a:r>
              <a:rPr lang="en-US" sz="1400" dirty="0" err="1"/>
              <a:t>img</a:t>
            </a:r>
            <a:r>
              <a:rPr lang="en-US" sz="1400" dirty="0"/>
              <a:t> |</a:t>
            </a:r>
          </a:p>
          <a:p>
            <a:r>
              <a:rPr lang="en-US" sz="1400" dirty="0"/>
              <a:t>  </a:t>
            </a:r>
            <a:r>
              <a:rPr lang="en-US" sz="1400" b="1" dirty="0"/>
              <a:t>Add-</a:t>
            </a:r>
            <a:r>
              <a:rPr lang="en-US" sz="1400" b="1" dirty="0" err="1"/>
              <a:t>AzureProvisioningConfig</a:t>
            </a:r>
            <a:r>
              <a:rPr lang="en-US" sz="1400" dirty="0"/>
              <a:t> </a:t>
            </a:r>
            <a:r>
              <a:rPr lang="en-US" sz="1400" i="1" dirty="0"/>
              <a:t>-Windows</a:t>
            </a:r>
            <a:r>
              <a:rPr lang="en-US" sz="1400" dirty="0"/>
              <a:t> </a:t>
            </a:r>
            <a:r>
              <a:rPr lang="en-US" sz="1400" i="1" dirty="0"/>
              <a:t>-Password</a:t>
            </a:r>
            <a:r>
              <a:rPr lang="en-US" sz="1400" dirty="0"/>
              <a:t> $</a:t>
            </a:r>
            <a:r>
              <a:rPr lang="en-US" sz="1400" dirty="0" err="1"/>
              <a:t>pwd</a:t>
            </a:r>
            <a:r>
              <a:rPr lang="en-US" sz="1400" dirty="0"/>
              <a:t> | </a:t>
            </a:r>
          </a:p>
          <a:p>
            <a:r>
              <a:rPr lang="en-US" sz="1400" dirty="0"/>
              <a:t>  </a:t>
            </a:r>
            <a:r>
              <a:rPr lang="en-US" sz="1400" b="1" dirty="0"/>
              <a:t>Add-</a:t>
            </a:r>
            <a:r>
              <a:rPr lang="en-US" sz="1400" b="1" dirty="0" err="1"/>
              <a:t>AzureInputEndpoint</a:t>
            </a:r>
            <a:r>
              <a:rPr lang="en-US" sz="1400" dirty="0"/>
              <a:t> </a:t>
            </a:r>
            <a:r>
              <a:rPr lang="en-US" sz="1400" i="1" dirty="0"/>
              <a:t>-</a:t>
            </a:r>
            <a:r>
              <a:rPr lang="en-US" sz="1400" i="1" dirty="0" err="1"/>
              <a:t>LocalPort</a:t>
            </a:r>
            <a:r>
              <a:rPr lang="en-US" sz="1400" dirty="0"/>
              <a:t> 80 </a:t>
            </a:r>
            <a:r>
              <a:rPr lang="en-US" sz="1400" i="1" dirty="0"/>
              <a:t>-</a:t>
            </a:r>
            <a:r>
              <a:rPr lang="en-US" sz="1400" i="1" dirty="0" err="1"/>
              <a:t>PublicPort</a:t>
            </a:r>
            <a:r>
              <a:rPr lang="en-US" sz="1400" dirty="0"/>
              <a:t> 80 </a:t>
            </a:r>
            <a:r>
              <a:rPr lang="en-US" sz="1400" i="1" dirty="0"/>
              <a:t>-Name</a:t>
            </a:r>
            <a:r>
              <a:rPr lang="en-US" sz="1400" dirty="0"/>
              <a:t> </a:t>
            </a:r>
            <a:r>
              <a:rPr lang="en-US" sz="1400" dirty="0" smtClean="0"/>
              <a:t>http </a:t>
            </a:r>
            <a:r>
              <a:rPr lang="en-US" sz="1400" i="1" dirty="0" smtClean="0"/>
              <a:t>-</a:t>
            </a:r>
            <a:r>
              <a:rPr lang="en-US" sz="1400" i="1" dirty="0"/>
              <a:t>Protocol</a:t>
            </a:r>
            <a:r>
              <a:rPr lang="en-US" sz="1400" dirty="0"/>
              <a:t> </a:t>
            </a:r>
            <a:r>
              <a:rPr lang="en-US" sz="1400" dirty="0" err="1"/>
              <a:t>tcp</a:t>
            </a:r>
            <a:r>
              <a:rPr lang="en-US" sz="1400" dirty="0"/>
              <a:t> </a:t>
            </a:r>
            <a:r>
              <a:rPr lang="en-US" sz="1400" dirty="0" smtClean="0"/>
              <a:t>|</a:t>
            </a:r>
          </a:p>
          <a:p>
            <a:r>
              <a:rPr lang="en-US" sz="1400" b="1" dirty="0" smtClean="0"/>
              <a:t>  Add-</a:t>
            </a:r>
            <a:r>
              <a:rPr lang="en-US" sz="1400" b="1" dirty="0" err="1" smtClean="0"/>
              <a:t>AzureInputEndpoint</a:t>
            </a:r>
            <a:r>
              <a:rPr lang="en-US" sz="1400" dirty="0" smtClean="0"/>
              <a:t> </a:t>
            </a:r>
            <a:r>
              <a:rPr lang="en-US" sz="1400" i="1" dirty="0"/>
              <a:t>-</a:t>
            </a:r>
            <a:r>
              <a:rPr lang="en-US" sz="1400" i="1" dirty="0" err="1"/>
              <a:t>LocalPort</a:t>
            </a:r>
            <a:r>
              <a:rPr lang="en-US" sz="1400" dirty="0"/>
              <a:t> </a:t>
            </a:r>
            <a:r>
              <a:rPr lang="en-US" sz="1400" dirty="0" smtClean="0"/>
              <a:t>443 </a:t>
            </a:r>
            <a:r>
              <a:rPr lang="en-US" sz="1400" i="1" dirty="0"/>
              <a:t>-</a:t>
            </a:r>
            <a:r>
              <a:rPr lang="en-US" sz="1400" i="1" dirty="0" err="1"/>
              <a:t>PublicPort</a:t>
            </a:r>
            <a:r>
              <a:rPr lang="en-US" sz="1400" dirty="0"/>
              <a:t> </a:t>
            </a:r>
            <a:r>
              <a:rPr lang="en-US" sz="1400" dirty="0" smtClean="0"/>
              <a:t>443 </a:t>
            </a:r>
            <a:r>
              <a:rPr lang="en-US" sz="1400" i="1" dirty="0"/>
              <a:t>-Name</a:t>
            </a:r>
            <a:r>
              <a:rPr lang="en-US" sz="1400" dirty="0"/>
              <a:t> </a:t>
            </a:r>
            <a:r>
              <a:rPr lang="en-US" sz="1400" dirty="0" smtClean="0"/>
              <a:t>https </a:t>
            </a:r>
            <a:r>
              <a:rPr lang="en-US" sz="1400" i="1" dirty="0" smtClean="0"/>
              <a:t>-Protocol</a:t>
            </a:r>
            <a:r>
              <a:rPr lang="en-US" sz="1400" dirty="0" smtClean="0"/>
              <a:t> </a:t>
            </a:r>
            <a:r>
              <a:rPr lang="en-US" sz="1400" dirty="0" err="1"/>
              <a:t>tcp</a:t>
            </a:r>
            <a:r>
              <a:rPr lang="en-US" sz="1400" dirty="0"/>
              <a:t> |</a:t>
            </a:r>
          </a:p>
          <a:p>
            <a:r>
              <a:rPr lang="en-US" sz="1400" dirty="0"/>
              <a:t>  </a:t>
            </a:r>
            <a:r>
              <a:rPr lang="en-US" sz="1400" b="1" dirty="0"/>
              <a:t>New-</a:t>
            </a:r>
            <a:r>
              <a:rPr lang="en-US" sz="1400" b="1" dirty="0" err="1"/>
              <a:t>AzureVM</a:t>
            </a:r>
            <a:r>
              <a:rPr lang="en-US" sz="1400" dirty="0"/>
              <a:t> </a:t>
            </a:r>
            <a:r>
              <a:rPr lang="en-US" sz="1400" i="1" dirty="0"/>
              <a:t>-</a:t>
            </a:r>
            <a:r>
              <a:rPr lang="en-US" sz="1400" i="1" dirty="0" err="1"/>
              <a:t>ServiceDescription</a:t>
            </a:r>
            <a:r>
              <a:rPr lang="en-US" sz="1400" dirty="0"/>
              <a:t> $</a:t>
            </a:r>
            <a:r>
              <a:rPr lang="en-US" sz="1400" dirty="0" err="1"/>
              <a:t>cloudSvcName</a:t>
            </a:r>
            <a:endParaRPr lang="en-US" sz="1400" b="1" dirty="0">
              <a:solidFill>
                <a:schemeClr val="accent2"/>
              </a:solidFill>
            </a:endParaRPr>
          </a:p>
          <a:p>
            <a:endParaRPr lang="en-US" dirty="0" smtClean="0"/>
          </a:p>
          <a:p>
            <a:r>
              <a:rPr lang="en-US" b="1" dirty="0" smtClean="0">
                <a:solidFill>
                  <a:schemeClr val="accent2"/>
                </a:solidFill>
              </a:rPr>
              <a:t>Modify Input </a:t>
            </a:r>
            <a:r>
              <a:rPr lang="en-US" b="1" dirty="0">
                <a:solidFill>
                  <a:schemeClr val="accent2"/>
                </a:solidFill>
              </a:rPr>
              <a:t>Endpoints at </a:t>
            </a:r>
            <a:r>
              <a:rPr lang="en-US" b="1" dirty="0" smtClean="0">
                <a:solidFill>
                  <a:schemeClr val="accent2"/>
                </a:solidFill>
              </a:rPr>
              <a:t>Runtime</a:t>
            </a:r>
            <a:endParaRPr lang="en-US" b="1" dirty="0">
              <a:solidFill>
                <a:schemeClr val="accent2"/>
              </a:solidFill>
            </a:endParaRPr>
          </a:p>
          <a:p>
            <a:r>
              <a:rPr lang="en-US" sz="1400" b="1" dirty="0"/>
              <a:t>Get-</a:t>
            </a:r>
            <a:r>
              <a:rPr lang="en-US" sz="1400" b="1" dirty="0" err="1"/>
              <a:t>AzureVM</a:t>
            </a:r>
            <a:r>
              <a:rPr lang="en-US" sz="1400" dirty="0"/>
              <a:t> </a:t>
            </a:r>
            <a:r>
              <a:rPr lang="en-US" sz="1400" i="1" dirty="0"/>
              <a:t>-</a:t>
            </a:r>
            <a:r>
              <a:rPr lang="en-US" sz="1400" i="1" dirty="0" err="1"/>
              <a:t>ServiceName</a:t>
            </a:r>
            <a:r>
              <a:rPr lang="en-US" sz="1400" dirty="0"/>
              <a:t> $</a:t>
            </a:r>
            <a:r>
              <a:rPr lang="en-US" sz="1400" dirty="0" err="1"/>
              <a:t>cloudSvcName</a:t>
            </a:r>
            <a:r>
              <a:rPr lang="en-US" sz="1400" dirty="0"/>
              <a:t> </a:t>
            </a:r>
            <a:r>
              <a:rPr lang="en-US" sz="1400" i="1" dirty="0"/>
              <a:t>-Name</a:t>
            </a:r>
            <a:r>
              <a:rPr lang="en-US" sz="1400" dirty="0"/>
              <a:t> 'myvm1'</a:t>
            </a:r>
          </a:p>
          <a:p>
            <a:r>
              <a:rPr lang="en-US" sz="1400" dirty="0"/>
              <a:t>  </a:t>
            </a:r>
            <a:r>
              <a:rPr lang="en-US" sz="1400" b="1" dirty="0"/>
              <a:t>Add-</a:t>
            </a:r>
            <a:r>
              <a:rPr lang="en-US" sz="1400" b="1" dirty="0" err="1"/>
              <a:t>AzureProvisioningConfig</a:t>
            </a:r>
            <a:r>
              <a:rPr lang="en-US" sz="1400" dirty="0"/>
              <a:t> </a:t>
            </a:r>
            <a:r>
              <a:rPr lang="en-US" sz="1400" i="1" dirty="0"/>
              <a:t>-Windows</a:t>
            </a:r>
            <a:r>
              <a:rPr lang="en-US" sz="1400" dirty="0"/>
              <a:t> </a:t>
            </a:r>
            <a:r>
              <a:rPr lang="en-US" sz="1400" i="1" dirty="0"/>
              <a:t>-Password</a:t>
            </a:r>
            <a:r>
              <a:rPr lang="en-US" sz="1400" dirty="0"/>
              <a:t> $</a:t>
            </a:r>
            <a:r>
              <a:rPr lang="en-US" sz="1400" dirty="0" err="1"/>
              <a:t>pwd</a:t>
            </a:r>
            <a:r>
              <a:rPr lang="en-US" sz="1400" dirty="0"/>
              <a:t> | </a:t>
            </a:r>
          </a:p>
          <a:p>
            <a:r>
              <a:rPr lang="en-US" sz="1400" dirty="0"/>
              <a:t>  </a:t>
            </a:r>
            <a:r>
              <a:rPr lang="en-US" sz="1400" b="1" dirty="0"/>
              <a:t>Add-</a:t>
            </a:r>
            <a:r>
              <a:rPr lang="en-US" sz="1400" b="1" dirty="0" err="1"/>
              <a:t>AzureInputEndpoint</a:t>
            </a:r>
            <a:r>
              <a:rPr lang="en-US" sz="1400" dirty="0"/>
              <a:t> </a:t>
            </a:r>
            <a:r>
              <a:rPr lang="en-US" sz="1400" i="1" dirty="0"/>
              <a:t>-</a:t>
            </a:r>
            <a:r>
              <a:rPr lang="en-US" sz="1400" i="1" dirty="0" err="1"/>
              <a:t>LocalPort</a:t>
            </a:r>
            <a:r>
              <a:rPr lang="en-US" sz="1400" dirty="0"/>
              <a:t> 53 </a:t>
            </a:r>
            <a:r>
              <a:rPr lang="en-US" sz="1400" i="1" dirty="0"/>
              <a:t>-</a:t>
            </a:r>
            <a:r>
              <a:rPr lang="en-US" sz="1400" i="1" dirty="0" err="1"/>
              <a:t>PublicPort</a:t>
            </a:r>
            <a:r>
              <a:rPr lang="en-US" sz="1400" dirty="0"/>
              <a:t> 53 </a:t>
            </a:r>
            <a:r>
              <a:rPr lang="en-US" sz="1400" i="1" dirty="0"/>
              <a:t>-Name</a:t>
            </a:r>
            <a:r>
              <a:rPr lang="en-US" sz="1400" dirty="0"/>
              <a:t> </a:t>
            </a:r>
            <a:r>
              <a:rPr lang="en-US" sz="1400" dirty="0" err="1"/>
              <a:t>dns</a:t>
            </a:r>
            <a:r>
              <a:rPr lang="en-US" sz="1400" dirty="0"/>
              <a:t> </a:t>
            </a:r>
            <a:r>
              <a:rPr lang="en-US" sz="1400" i="1" dirty="0"/>
              <a:t>-Protocol</a:t>
            </a:r>
            <a:r>
              <a:rPr lang="en-US" sz="1400" dirty="0"/>
              <a:t> </a:t>
            </a:r>
            <a:r>
              <a:rPr lang="en-US" sz="1400" dirty="0" err="1"/>
              <a:t>udp</a:t>
            </a:r>
            <a:r>
              <a:rPr lang="en-US" sz="1400" dirty="0"/>
              <a:t> |</a:t>
            </a:r>
          </a:p>
          <a:p>
            <a:r>
              <a:rPr lang="en-US" sz="1400" dirty="0"/>
              <a:t>  </a:t>
            </a:r>
            <a:r>
              <a:rPr lang="en-US" sz="1400" b="1" dirty="0"/>
              <a:t>Remove-</a:t>
            </a:r>
            <a:r>
              <a:rPr lang="en-US" sz="1400" b="1" dirty="0" err="1"/>
              <a:t>AzureInputEndpoint</a:t>
            </a:r>
            <a:r>
              <a:rPr lang="en-US" sz="1400" dirty="0"/>
              <a:t> </a:t>
            </a:r>
            <a:r>
              <a:rPr lang="en-US" sz="1400" i="1" dirty="0"/>
              <a:t>-Name</a:t>
            </a:r>
            <a:r>
              <a:rPr lang="en-US" sz="1400" dirty="0"/>
              <a:t> https | </a:t>
            </a:r>
          </a:p>
          <a:p>
            <a:r>
              <a:rPr lang="en-US" sz="1400" dirty="0"/>
              <a:t>  </a:t>
            </a:r>
            <a:r>
              <a:rPr lang="en-US" sz="1400" b="1" dirty="0"/>
              <a:t>New-</a:t>
            </a:r>
            <a:r>
              <a:rPr lang="en-US" sz="1400" b="1" dirty="0" err="1"/>
              <a:t>AzureVM</a:t>
            </a:r>
            <a:r>
              <a:rPr lang="en-US" sz="1400" dirty="0"/>
              <a:t> </a:t>
            </a:r>
            <a:r>
              <a:rPr lang="en-US" sz="1400" i="1" dirty="0"/>
              <a:t>-</a:t>
            </a:r>
            <a:r>
              <a:rPr lang="en-US" sz="1400" i="1" dirty="0" err="1"/>
              <a:t>ServiceDescription</a:t>
            </a:r>
            <a:r>
              <a:rPr lang="en-US" sz="1400" dirty="0"/>
              <a:t> $</a:t>
            </a:r>
            <a:r>
              <a:rPr lang="en-US" sz="1400" dirty="0" err="1"/>
              <a:t>cloudSvcName</a:t>
            </a:r>
            <a:endParaRPr lang="en-US" sz="14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sp>
        <p:nvSpPr>
          <p:cNvPr id="27" name="Rectangle 26"/>
          <p:cNvSpPr/>
          <p:nvPr/>
        </p:nvSpPr>
        <p:spPr bwMode="auto">
          <a:xfrm>
            <a:off x="389437" y="1008647"/>
            <a:ext cx="2224368" cy="114796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lvl="0" algn="ctr">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lvl="0" algn="ctr">
              <a:lnSpc>
                <a:spcPct val="90000"/>
              </a:lnSpc>
              <a:buSzPct val="90000"/>
              <a:defRPr/>
            </a:pPr>
            <a:r>
              <a:rPr lang="en-US" sz="14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28" name="Freeform 79"/>
          <p:cNvSpPr>
            <a:spLocks noEditPoints="1"/>
          </p:cNvSpPr>
          <p:nvPr/>
        </p:nvSpPr>
        <p:spPr bwMode="black">
          <a:xfrm>
            <a:off x="70056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13270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546916" y="1702914"/>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5" name="TextBox 34"/>
          <p:cNvSpPr txBox="1"/>
          <p:nvPr/>
        </p:nvSpPr>
        <p:spPr>
          <a:xfrm>
            <a:off x="2743200" y="1030154"/>
            <a:ext cx="6207071" cy="1661993"/>
          </a:xfrm>
          <a:prstGeom prst="rect">
            <a:avLst/>
          </a:prstGeom>
          <a:solidFill>
            <a:schemeClr val="bg2"/>
          </a:solidFill>
        </p:spPr>
        <p:txBody>
          <a:bodyPr wrap="square" lIns="0" tIns="0" rIns="0" bIns="0" rtlCol="0">
            <a:spAutoFit/>
          </a:bodyPr>
          <a:lstStyle/>
          <a:p>
            <a:r>
              <a:rPr lang="en-US" sz="1200" b="1" dirty="0" smtClean="0"/>
              <a:t>Get-</a:t>
            </a:r>
            <a:r>
              <a:rPr lang="en-US" sz="1200" b="1" dirty="0" err="1" smtClean="0"/>
              <a:t>AzureVMImage</a:t>
            </a:r>
            <a:r>
              <a:rPr lang="en-US" sz="1200" b="1" dirty="0" smtClean="0"/>
              <a:t>   </a:t>
            </a:r>
            <a:r>
              <a:rPr lang="en-US" sz="1200" b="1" dirty="0" smtClean="0">
                <a:solidFill>
                  <a:srgbClr val="00B050"/>
                </a:solidFill>
              </a:rPr>
              <a:t># Return all </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$_.Category -</a:t>
            </a:r>
            <a:r>
              <a:rPr lang="en-US" sz="1200" dirty="0" err="1"/>
              <a:t>eq</a:t>
            </a:r>
            <a:r>
              <a:rPr lang="en-US" sz="1200" dirty="0"/>
              <a:t> 'Microsoft' </a:t>
            </a:r>
            <a:r>
              <a:rPr lang="en-US" sz="1200" dirty="0" smtClean="0"/>
              <a:t>} </a:t>
            </a:r>
            <a:r>
              <a:rPr lang="en-US" sz="1200" b="1" dirty="0">
                <a:solidFill>
                  <a:srgbClr val="00B050"/>
                </a:solidFill>
              </a:rPr>
              <a:t># Return </a:t>
            </a:r>
            <a:r>
              <a:rPr lang="en-US" sz="1200" b="1" dirty="0" smtClean="0">
                <a:solidFill>
                  <a:srgbClr val="00B050"/>
                </a:solidFill>
              </a:rPr>
              <a:t>Microsoft</a:t>
            </a:r>
            <a:r>
              <a:rPr lang="en-US" sz="1200" dirty="0" smtClean="0"/>
              <a:t>  </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$_.Category -</a:t>
            </a:r>
            <a:r>
              <a:rPr lang="en-US" sz="1200" dirty="0" err="1"/>
              <a:t>eq</a:t>
            </a:r>
            <a:r>
              <a:rPr lang="en-US" sz="1200" dirty="0"/>
              <a:t> 'User' </a:t>
            </a:r>
            <a:r>
              <a:rPr lang="en-US" sz="1200" dirty="0" smtClean="0"/>
              <a:t>} </a:t>
            </a:r>
            <a:r>
              <a:rPr lang="en-US" sz="1200" b="1" dirty="0">
                <a:solidFill>
                  <a:srgbClr val="00B050"/>
                </a:solidFill>
              </a:rPr>
              <a:t># Return </a:t>
            </a:r>
            <a:r>
              <a:rPr lang="en-US" sz="1200" b="1" dirty="0" smtClean="0">
                <a:solidFill>
                  <a:srgbClr val="00B050"/>
                </a:solidFill>
              </a:rPr>
              <a:t>Custom</a:t>
            </a:r>
          </a:p>
          <a:p>
            <a:r>
              <a:rPr lang="en-US" sz="1200" b="1" dirty="0"/>
              <a:t>Get-</a:t>
            </a:r>
            <a:r>
              <a:rPr lang="en-US" sz="1200" b="1" dirty="0" err="1"/>
              <a:t>AzureVMImage</a:t>
            </a:r>
            <a:r>
              <a:rPr lang="en-US" sz="1200" dirty="0"/>
              <a:t> | </a:t>
            </a:r>
            <a:r>
              <a:rPr lang="en-US" sz="1200" b="1" dirty="0"/>
              <a:t>Where</a:t>
            </a:r>
            <a:r>
              <a:rPr lang="en-US" sz="1200" dirty="0"/>
              <a:t> { $_.Category -</a:t>
            </a:r>
            <a:r>
              <a:rPr lang="en-US" sz="1200" dirty="0" err="1"/>
              <a:t>eq</a:t>
            </a:r>
            <a:r>
              <a:rPr lang="en-US" sz="1200" dirty="0"/>
              <a:t> </a:t>
            </a:r>
            <a:r>
              <a:rPr lang="en-US" sz="1200" dirty="0" smtClean="0"/>
              <a:t>'Partner' </a:t>
            </a:r>
            <a:r>
              <a:rPr lang="en-US" sz="1200" dirty="0"/>
              <a:t>} </a:t>
            </a:r>
            <a:r>
              <a:rPr lang="en-US" sz="1200" b="1" dirty="0">
                <a:solidFill>
                  <a:srgbClr val="00B050"/>
                </a:solidFill>
              </a:rPr>
              <a:t># Return </a:t>
            </a:r>
            <a:r>
              <a:rPr lang="en-US" sz="1200" b="1" dirty="0" smtClean="0">
                <a:solidFill>
                  <a:srgbClr val="00B050"/>
                </a:solidFill>
              </a:rPr>
              <a:t>Partner Images</a:t>
            </a:r>
          </a:p>
          <a:p>
            <a:r>
              <a:rPr lang="en-US" sz="1200" b="1" dirty="0" smtClean="0"/>
              <a:t>Get-</a:t>
            </a:r>
            <a:r>
              <a:rPr lang="en-US" sz="1200" b="1" dirty="0" err="1" smtClean="0"/>
              <a:t>AzureVMImage</a:t>
            </a:r>
            <a:r>
              <a:rPr lang="en-US" sz="1200" dirty="0" smtClean="0"/>
              <a:t> </a:t>
            </a:r>
            <a:r>
              <a:rPr lang="en-US" sz="1200" dirty="0"/>
              <a:t>| </a:t>
            </a:r>
            <a:r>
              <a:rPr lang="en-US" sz="1200" b="1" dirty="0"/>
              <a:t>Where</a:t>
            </a:r>
            <a:r>
              <a:rPr lang="en-US" sz="1200" dirty="0"/>
              <a:t> { $_.OS -</a:t>
            </a:r>
            <a:r>
              <a:rPr lang="en-US" sz="1200" dirty="0" err="1"/>
              <a:t>eq</a:t>
            </a:r>
            <a:r>
              <a:rPr lang="en-US" sz="1200" dirty="0"/>
              <a:t> 'Windows' } </a:t>
            </a:r>
            <a:r>
              <a:rPr lang="en-US" sz="1200" b="1" dirty="0">
                <a:solidFill>
                  <a:srgbClr val="00B050"/>
                </a:solidFill>
              </a:rPr>
              <a:t># Return only Windows OS </a:t>
            </a:r>
            <a:r>
              <a:rPr lang="en-US" sz="1200" b="1" dirty="0" smtClean="0">
                <a:solidFill>
                  <a:srgbClr val="00B050"/>
                </a:solidFill>
              </a:rPr>
              <a:t>images</a:t>
            </a:r>
          </a:p>
          <a:p>
            <a:r>
              <a:rPr lang="en-US" sz="1200" b="1" dirty="0"/>
              <a:t>Remove-</a:t>
            </a:r>
            <a:r>
              <a:rPr lang="en-US" sz="1200" b="1" dirty="0" err="1"/>
              <a:t>AzureVMImage</a:t>
            </a:r>
            <a:r>
              <a:rPr lang="en-US" sz="1200" dirty="0"/>
              <a:t> </a:t>
            </a:r>
            <a:r>
              <a:rPr lang="en-US" sz="1200" i="1" dirty="0"/>
              <a:t>-</a:t>
            </a:r>
            <a:r>
              <a:rPr lang="en-US" sz="1200" i="1" dirty="0" err="1"/>
              <a:t>ImageName</a:t>
            </a:r>
            <a:r>
              <a:rPr lang="en-US" sz="1200" dirty="0"/>
              <a:t> '</a:t>
            </a:r>
            <a:r>
              <a:rPr lang="en-US" sz="1200" dirty="0" err="1"/>
              <a:t>myimg</a:t>
            </a:r>
            <a:r>
              <a:rPr lang="en-US" sz="1200" dirty="0"/>
              <a:t>' </a:t>
            </a:r>
            <a:r>
              <a:rPr lang="en-US" sz="1200" i="1" dirty="0" smtClean="0"/>
              <a:t>-</a:t>
            </a:r>
            <a:r>
              <a:rPr lang="en-US" sz="1200" i="1" dirty="0" err="1" smtClean="0"/>
              <a:t>DeleteVHD</a:t>
            </a:r>
            <a:r>
              <a:rPr lang="en-US" sz="1200" i="1" dirty="0" smtClean="0"/>
              <a:t>  </a:t>
            </a:r>
            <a:r>
              <a:rPr lang="en-US" sz="1200" b="1" dirty="0">
                <a:solidFill>
                  <a:srgbClr val="00B050"/>
                </a:solidFill>
              </a:rPr>
              <a:t># </a:t>
            </a:r>
            <a:r>
              <a:rPr lang="en-US" sz="1200" b="1" dirty="0" smtClean="0">
                <a:solidFill>
                  <a:srgbClr val="00B050"/>
                </a:solidFill>
              </a:rPr>
              <a:t>Delete image and storage</a:t>
            </a:r>
          </a:p>
          <a:p>
            <a:r>
              <a:rPr lang="en-US" sz="1200" b="1" dirty="0"/>
              <a:t>Add-</a:t>
            </a:r>
            <a:r>
              <a:rPr lang="en-US" sz="1200" b="1" dirty="0" err="1"/>
              <a:t>AzureVMImage</a:t>
            </a:r>
            <a:r>
              <a:rPr lang="en-US" sz="1200" dirty="0"/>
              <a:t> </a:t>
            </a:r>
            <a:r>
              <a:rPr lang="en-US" sz="1200" i="1" dirty="0"/>
              <a:t>-OS</a:t>
            </a:r>
            <a:r>
              <a:rPr lang="en-US" sz="1200" dirty="0"/>
              <a:t> 'Windows' </a:t>
            </a:r>
            <a:r>
              <a:rPr lang="en-US" sz="1200" i="1" dirty="0"/>
              <a:t>-</a:t>
            </a:r>
            <a:r>
              <a:rPr lang="en-US" sz="1200" i="1" dirty="0" err="1"/>
              <a:t>ImageName</a:t>
            </a:r>
            <a:r>
              <a:rPr lang="en-US" sz="1200" dirty="0"/>
              <a:t> '</a:t>
            </a:r>
            <a:r>
              <a:rPr lang="en-US" sz="1200" dirty="0" err="1"/>
              <a:t>MyWinImage</a:t>
            </a:r>
            <a:r>
              <a:rPr lang="en-US" sz="1200" dirty="0"/>
              <a:t>' </a:t>
            </a:r>
            <a:r>
              <a:rPr lang="en-US" sz="1200" i="1" dirty="0"/>
              <a:t>-</a:t>
            </a:r>
            <a:r>
              <a:rPr lang="en-US" sz="1200" i="1" dirty="0" err="1"/>
              <a:t>MediaLocation</a:t>
            </a:r>
            <a:r>
              <a:rPr lang="en-US" sz="1200" dirty="0"/>
              <a:t> 'http://storageaccount/vhds/winimage.vhd' </a:t>
            </a:r>
            <a:r>
              <a:rPr lang="en-US" sz="1200" b="1" dirty="0">
                <a:solidFill>
                  <a:srgbClr val="00B050"/>
                </a:solidFill>
              </a:rPr>
              <a:t># </a:t>
            </a:r>
            <a:r>
              <a:rPr lang="en-US" sz="1200" b="1" dirty="0" smtClean="0">
                <a:solidFill>
                  <a:srgbClr val="00B050"/>
                </a:solidFill>
              </a:rPr>
              <a:t>Add Existing VM Image from Storage</a:t>
            </a:r>
            <a:endParaRPr lang="en-US" sz="1200" b="1" dirty="0">
              <a:solidFill>
                <a:srgbClr val="00B050"/>
              </a:solidFill>
            </a:endParaRPr>
          </a:p>
          <a:p>
            <a:endParaRPr lang="en-US" sz="1200" b="1" dirty="0">
              <a:solidFill>
                <a:srgbClr val="00B050"/>
              </a:solidFill>
            </a:endParaRPr>
          </a:p>
        </p:txBody>
      </p:sp>
      <p:sp>
        <p:nvSpPr>
          <p:cNvPr id="38" name="Freeform 79"/>
          <p:cNvSpPr>
            <a:spLocks noEditPoints="1"/>
          </p:cNvSpPr>
          <p:nvPr/>
        </p:nvSpPr>
        <p:spPr bwMode="black">
          <a:xfrm>
            <a:off x="1954502" y="169517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9" name="Rectangle 38"/>
          <p:cNvSpPr/>
          <p:nvPr/>
        </p:nvSpPr>
        <p:spPr bwMode="auto">
          <a:xfrm>
            <a:off x="389436" y="2941219"/>
            <a:ext cx="2224368" cy="114796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lvl="0" algn="ctr">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gn="ctr">
              <a:lnSpc>
                <a:spcPct val="90000"/>
              </a:lnSpc>
              <a:buSzPct val="90000"/>
              <a:defRPr/>
            </a:pPr>
            <a:r>
              <a:rPr lang="en-US" sz="14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sp>
        <p:nvSpPr>
          <p:cNvPr id="40" name="Freeform 79"/>
          <p:cNvSpPr>
            <a:spLocks noEditPoints="1"/>
          </p:cNvSpPr>
          <p:nvPr/>
        </p:nvSpPr>
        <p:spPr bwMode="black">
          <a:xfrm>
            <a:off x="72655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1" name="Freeform 79"/>
          <p:cNvSpPr>
            <a:spLocks noEditPoints="1"/>
          </p:cNvSpPr>
          <p:nvPr/>
        </p:nvSpPr>
        <p:spPr bwMode="black">
          <a:xfrm>
            <a:off x="115869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2" name="Freeform 79"/>
          <p:cNvSpPr>
            <a:spLocks noEditPoints="1"/>
          </p:cNvSpPr>
          <p:nvPr/>
        </p:nvSpPr>
        <p:spPr bwMode="black">
          <a:xfrm>
            <a:off x="1572907" y="3601716"/>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3" name="Freeform 79"/>
          <p:cNvSpPr>
            <a:spLocks noEditPoints="1"/>
          </p:cNvSpPr>
          <p:nvPr/>
        </p:nvSpPr>
        <p:spPr bwMode="black">
          <a:xfrm>
            <a:off x="1980493" y="359398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4" name="TextBox 43"/>
          <p:cNvSpPr txBox="1"/>
          <p:nvPr/>
        </p:nvSpPr>
        <p:spPr>
          <a:xfrm>
            <a:off x="2743200" y="2921595"/>
            <a:ext cx="6207071" cy="1677382"/>
          </a:xfrm>
          <a:prstGeom prst="rect">
            <a:avLst/>
          </a:prstGeom>
          <a:solidFill>
            <a:schemeClr val="bg2"/>
          </a:solidFill>
        </p:spPr>
        <p:txBody>
          <a:bodyPr wrap="square" lIns="0" tIns="0" rIns="0" bIns="0" rtlCol="0">
            <a:spAutoFit/>
          </a:bodyPr>
          <a:lstStyle/>
          <a:p>
            <a:r>
              <a:rPr lang="en-US" sz="1200" b="1" dirty="0" smtClean="0"/>
              <a:t>Get-</a:t>
            </a:r>
            <a:r>
              <a:rPr lang="en-US" sz="1200" b="1" dirty="0" err="1" smtClean="0"/>
              <a:t>AzureDisk</a:t>
            </a:r>
            <a:r>
              <a:rPr lang="en-US" sz="1200" b="1" dirty="0" smtClean="0"/>
              <a:t>   </a:t>
            </a:r>
            <a:r>
              <a:rPr lang="en-US" sz="1200" b="1" dirty="0">
                <a:solidFill>
                  <a:srgbClr val="00B050"/>
                </a:solidFill>
              </a:rPr>
              <a:t># Return all </a:t>
            </a:r>
            <a:endParaRPr lang="en-US" sz="1200" b="1" dirty="0" smtClean="0"/>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a:t>
            </a:r>
            <a:r>
              <a:rPr lang="en-US" sz="1200" dirty="0" err="1"/>
              <a:t>AttachedTo</a:t>
            </a:r>
            <a:r>
              <a:rPr lang="en-US" sz="1200" dirty="0"/>
              <a:t> -</a:t>
            </a:r>
            <a:r>
              <a:rPr lang="en-US" sz="1200" dirty="0" err="1"/>
              <a:t>eq</a:t>
            </a:r>
            <a:r>
              <a:rPr lang="en-US" sz="1200" dirty="0"/>
              <a:t> $null } </a:t>
            </a:r>
            <a:r>
              <a:rPr lang="en-US" sz="1200" b="1" dirty="0">
                <a:solidFill>
                  <a:srgbClr val="00B050"/>
                </a:solidFill>
              </a:rPr>
              <a:t># Return </a:t>
            </a:r>
            <a:r>
              <a:rPr lang="en-US" sz="1200" b="1" dirty="0" smtClean="0">
                <a:solidFill>
                  <a:srgbClr val="00B050"/>
                </a:solidFill>
              </a:rPr>
              <a:t>all not attached to a VM</a:t>
            </a:r>
            <a:endParaRPr lang="en-US" sz="1200" dirty="0" smtClean="0"/>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$_.OS -</a:t>
            </a:r>
            <a:r>
              <a:rPr lang="en-US" sz="1200" dirty="0" err="1"/>
              <a:t>eq</a:t>
            </a:r>
            <a:r>
              <a:rPr lang="en-US" sz="1200" dirty="0"/>
              <a:t> $null </a:t>
            </a:r>
            <a:r>
              <a:rPr lang="en-US" sz="1200" dirty="0" smtClean="0"/>
              <a:t>} </a:t>
            </a:r>
            <a:r>
              <a:rPr lang="en-US" sz="1200" b="1" dirty="0">
                <a:solidFill>
                  <a:srgbClr val="00B050"/>
                </a:solidFill>
              </a:rPr>
              <a:t># Return </a:t>
            </a:r>
            <a:r>
              <a:rPr lang="en-US" sz="1200" b="1" dirty="0" smtClean="0">
                <a:solidFill>
                  <a:srgbClr val="00B050"/>
                </a:solidFill>
              </a:rPr>
              <a:t>only data disks </a:t>
            </a:r>
            <a:endParaRPr lang="en-US" sz="1200" dirty="0">
              <a:gradFill>
                <a:gsLst>
                  <a:gs pos="0">
                    <a:srgbClr val="292929">
                      <a:lumMod val="90000"/>
                      <a:lumOff val="10000"/>
                    </a:srgbClr>
                  </a:gs>
                  <a:gs pos="86000">
                    <a:srgbClr val="292929">
                      <a:lumMod val="90000"/>
                      <a:lumOff val="10000"/>
                    </a:srgbClr>
                  </a:gs>
                </a:gsLst>
                <a:lin ang="5400000" scaled="0"/>
              </a:gradFill>
            </a:endParaRPr>
          </a:p>
          <a:p>
            <a:r>
              <a:rPr lang="en-US" sz="1200" b="1" dirty="0" smtClean="0"/>
              <a:t>Get-</a:t>
            </a:r>
            <a:r>
              <a:rPr lang="en-US" sz="1200" b="1" dirty="0" err="1" smtClean="0"/>
              <a:t>AzureDisk</a:t>
            </a:r>
            <a:r>
              <a:rPr lang="en-US" sz="1200" dirty="0" smtClean="0"/>
              <a:t> </a:t>
            </a:r>
            <a:r>
              <a:rPr lang="en-US" sz="1200" dirty="0"/>
              <a:t>| </a:t>
            </a:r>
            <a:r>
              <a:rPr lang="en-US" sz="1200" b="1" dirty="0"/>
              <a:t>Where</a:t>
            </a:r>
            <a:r>
              <a:rPr lang="en-US" sz="1200" dirty="0"/>
              <a:t> { $_.OS -</a:t>
            </a:r>
            <a:r>
              <a:rPr lang="en-US" sz="1200" dirty="0" err="1"/>
              <a:t>eq</a:t>
            </a:r>
            <a:r>
              <a:rPr lang="en-US" sz="1200" dirty="0"/>
              <a:t> 'Windows' } </a:t>
            </a:r>
            <a:r>
              <a:rPr lang="en-US" sz="1200" b="1" dirty="0">
                <a:solidFill>
                  <a:srgbClr val="00B050"/>
                </a:solidFill>
              </a:rPr>
              <a:t># Return </a:t>
            </a:r>
            <a:r>
              <a:rPr lang="en-US" sz="1200" b="1" dirty="0" smtClean="0">
                <a:solidFill>
                  <a:srgbClr val="00B050"/>
                </a:solidFill>
              </a:rPr>
              <a:t>only Windows OS disks</a:t>
            </a:r>
          </a:p>
          <a:p>
            <a:r>
              <a:rPr lang="en-US" sz="1200" b="1" dirty="0"/>
              <a:t>Remove-</a:t>
            </a:r>
            <a:r>
              <a:rPr lang="en-US" sz="1200" b="1" dirty="0" err="1"/>
              <a:t>AzureDisk</a:t>
            </a:r>
            <a:r>
              <a:rPr lang="en-US" sz="1200" dirty="0"/>
              <a:t> </a:t>
            </a:r>
            <a:r>
              <a:rPr lang="en-US" sz="1200" i="1" dirty="0"/>
              <a:t>-</a:t>
            </a:r>
            <a:r>
              <a:rPr lang="en-US" sz="1200" i="1" dirty="0" err="1"/>
              <a:t>DiskName</a:t>
            </a:r>
            <a:r>
              <a:rPr lang="en-US" sz="1200" dirty="0"/>
              <a:t> '</a:t>
            </a:r>
            <a:r>
              <a:rPr lang="en-US" sz="1200" dirty="0" err="1"/>
              <a:t>mydisk</a:t>
            </a:r>
            <a:r>
              <a:rPr lang="en-US" sz="1200" dirty="0"/>
              <a:t>' </a:t>
            </a:r>
            <a:r>
              <a:rPr lang="en-US" sz="1200" i="1" dirty="0" smtClean="0"/>
              <a:t>-</a:t>
            </a:r>
            <a:r>
              <a:rPr lang="en-US" sz="1200" i="1" dirty="0" err="1" smtClean="0"/>
              <a:t>DeleteVHD</a:t>
            </a:r>
            <a:r>
              <a:rPr lang="en-US" sz="1200" i="1" dirty="0" smtClean="0"/>
              <a:t>  </a:t>
            </a:r>
            <a:r>
              <a:rPr lang="en-US" sz="1200" b="1" dirty="0">
                <a:solidFill>
                  <a:srgbClr val="00B050"/>
                </a:solidFill>
              </a:rPr>
              <a:t># </a:t>
            </a:r>
            <a:r>
              <a:rPr lang="en-US" sz="1200" b="1" dirty="0" smtClean="0">
                <a:solidFill>
                  <a:srgbClr val="00B050"/>
                </a:solidFill>
              </a:rPr>
              <a:t>Delete disk and storage</a:t>
            </a:r>
          </a:p>
          <a:p>
            <a:r>
              <a:rPr lang="en-US" sz="1100" b="1" dirty="0"/>
              <a:t>Add-</a:t>
            </a:r>
            <a:r>
              <a:rPr lang="en-US" sz="1100" b="1" dirty="0" err="1"/>
              <a:t>AzureDisk</a:t>
            </a:r>
            <a:r>
              <a:rPr lang="en-US" sz="1100" dirty="0"/>
              <a:t> </a:t>
            </a:r>
            <a:r>
              <a:rPr lang="en-US" sz="1100" i="1" dirty="0"/>
              <a:t>-OS</a:t>
            </a:r>
            <a:r>
              <a:rPr lang="en-US" sz="1100" dirty="0"/>
              <a:t> 'Windows' </a:t>
            </a:r>
            <a:r>
              <a:rPr lang="en-US" sz="1100" i="1" dirty="0"/>
              <a:t>-</a:t>
            </a:r>
            <a:r>
              <a:rPr lang="en-US" sz="1100" i="1" dirty="0" err="1"/>
              <a:t>DiskName</a:t>
            </a:r>
            <a:r>
              <a:rPr lang="en-US" sz="1100" dirty="0"/>
              <a:t> '</a:t>
            </a:r>
            <a:r>
              <a:rPr lang="en-US" sz="1100" dirty="0" err="1"/>
              <a:t>MyWinDisk</a:t>
            </a:r>
            <a:r>
              <a:rPr lang="en-US" sz="1100" dirty="0"/>
              <a:t>' </a:t>
            </a:r>
            <a:r>
              <a:rPr lang="en-US" sz="1100" i="1" dirty="0"/>
              <a:t>-</a:t>
            </a:r>
            <a:r>
              <a:rPr lang="en-US" sz="1100" i="1" dirty="0" err="1"/>
              <a:t>MediaLocation</a:t>
            </a:r>
            <a:r>
              <a:rPr lang="en-US" sz="1100" dirty="0"/>
              <a:t> 'http://</a:t>
            </a:r>
            <a:r>
              <a:rPr lang="en-US" sz="1100" dirty="0" smtClean="0"/>
              <a:t>storageaccount/vhds/winosdisk.vhd‘ </a:t>
            </a:r>
            <a:r>
              <a:rPr lang="en-US" sz="1100" b="1" dirty="0" smtClean="0">
                <a:solidFill>
                  <a:srgbClr val="00B050"/>
                </a:solidFill>
              </a:rPr>
              <a:t># Add Existing OS Disk from Storage </a:t>
            </a:r>
            <a:endParaRPr lang="en-US" sz="1100" dirty="0"/>
          </a:p>
          <a:p>
            <a:r>
              <a:rPr lang="en-US" sz="1100" b="1" dirty="0"/>
              <a:t>Add-</a:t>
            </a:r>
            <a:r>
              <a:rPr lang="en-US" sz="1100" b="1" dirty="0" err="1"/>
              <a:t>AzureDisk</a:t>
            </a:r>
            <a:r>
              <a:rPr lang="en-US" sz="1100" dirty="0"/>
              <a:t>  </a:t>
            </a:r>
            <a:r>
              <a:rPr lang="en-US" sz="1100" i="1" dirty="0"/>
              <a:t>-</a:t>
            </a:r>
            <a:r>
              <a:rPr lang="en-US" sz="1100" i="1" dirty="0" err="1"/>
              <a:t>DiskName</a:t>
            </a:r>
            <a:r>
              <a:rPr lang="en-US" sz="1100" dirty="0"/>
              <a:t> '</a:t>
            </a:r>
            <a:r>
              <a:rPr lang="en-US" sz="1100" dirty="0" err="1"/>
              <a:t>MyDataDisk</a:t>
            </a:r>
            <a:r>
              <a:rPr lang="en-US" sz="1100" dirty="0"/>
              <a:t>' </a:t>
            </a:r>
            <a:r>
              <a:rPr lang="en-US" sz="1100" i="1" dirty="0"/>
              <a:t>-</a:t>
            </a:r>
            <a:r>
              <a:rPr lang="en-US" sz="1100" i="1" dirty="0" err="1"/>
              <a:t>MediaLocation</a:t>
            </a:r>
            <a:r>
              <a:rPr lang="en-US" sz="1100" dirty="0"/>
              <a:t> 'http://</a:t>
            </a:r>
            <a:r>
              <a:rPr lang="en-US" sz="1100" dirty="0" smtClean="0"/>
              <a:t>storageaccount/vhds/datadisk.vhd‘</a:t>
            </a:r>
          </a:p>
          <a:p>
            <a:r>
              <a:rPr lang="en-US" sz="1100" b="1" dirty="0">
                <a:solidFill>
                  <a:srgbClr val="00B050"/>
                </a:solidFill>
              </a:rPr>
              <a:t># </a:t>
            </a:r>
            <a:r>
              <a:rPr lang="en-US" sz="1100" b="1" dirty="0" smtClean="0">
                <a:solidFill>
                  <a:srgbClr val="00B050"/>
                </a:solidFill>
              </a:rPr>
              <a:t>Add Existing Data Disk from Storage </a:t>
            </a:r>
            <a:endParaRPr lang="en-US" sz="1100" b="1" dirty="0">
              <a:solidFill>
                <a:srgbClr val="00B050"/>
              </a:solidFill>
            </a:endParaRPr>
          </a:p>
          <a:p>
            <a:endParaRPr lang="en-US" sz="5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a:xfrm>
            <a:off x="255722" y="1428751"/>
            <a:ext cx="8834034" cy="2339102"/>
          </a:xfrm>
        </p:spPr>
        <p:txBody>
          <a:bodyPr/>
          <a:lstStyle/>
          <a:p>
            <a:r>
              <a:rPr lang="en-US" sz="1600" b="1" dirty="0" smtClean="0">
                <a:solidFill>
                  <a:schemeClr val="accent2"/>
                </a:solidFill>
              </a:rPr>
              <a:t>Remove RDP and Add New Storage Across all Web Front Ends</a:t>
            </a:r>
            <a:endParaRPr lang="en-US" sz="1600" b="1" dirty="0">
              <a:solidFill>
                <a:schemeClr val="accent2"/>
              </a:solidFill>
            </a:endParaRPr>
          </a:p>
          <a:p>
            <a:endParaRPr lang="en-US" sz="1600" b="1" dirty="0" smtClean="0"/>
          </a:p>
          <a:p>
            <a:r>
              <a:rPr lang="en-US" sz="1600" b="1" dirty="0" smtClean="0"/>
              <a:t>Get-</a:t>
            </a:r>
            <a:r>
              <a:rPr lang="en-US" sz="1600" b="1" dirty="0" err="1" smtClean="0"/>
              <a:t>AzureVM</a:t>
            </a:r>
            <a:r>
              <a:rPr lang="en-US" sz="1600" dirty="0" smtClean="0"/>
              <a:t> </a:t>
            </a:r>
            <a:r>
              <a:rPr lang="en-US" sz="1600" i="1" dirty="0"/>
              <a:t>-</a:t>
            </a:r>
            <a:r>
              <a:rPr lang="en-US" sz="1600" i="1" dirty="0" err="1"/>
              <a:t>ServiceName</a:t>
            </a:r>
            <a:r>
              <a:rPr lang="en-US" sz="1600" dirty="0"/>
              <a:t> sharepointaz1  | </a:t>
            </a:r>
            <a:r>
              <a:rPr lang="en-US" sz="1600" b="1" dirty="0"/>
              <a:t>Where</a:t>
            </a:r>
            <a:r>
              <a:rPr lang="en-US" sz="1600" dirty="0"/>
              <a:t> { $_.Name -match '</a:t>
            </a:r>
            <a:r>
              <a:rPr lang="en-US" sz="1600" dirty="0" err="1"/>
              <a:t>wfe</a:t>
            </a:r>
            <a:r>
              <a:rPr lang="en-US" sz="1600" dirty="0"/>
              <a:t>' } | </a:t>
            </a:r>
            <a:r>
              <a:rPr lang="en-US" sz="1600" b="1" dirty="0" err="1"/>
              <a:t>foreach</a:t>
            </a:r>
            <a:r>
              <a:rPr lang="en-US" sz="1600" dirty="0"/>
              <a:t> {</a:t>
            </a:r>
          </a:p>
          <a:p>
            <a:r>
              <a:rPr lang="en-US" sz="1600" dirty="0"/>
              <a:t> </a:t>
            </a:r>
            <a:r>
              <a:rPr lang="en-US" sz="1600" dirty="0" smtClean="0"/>
              <a:t>$_ </a:t>
            </a:r>
            <a:r>
              <a:rPr lang="en-US" sz="1600" dirty="0"/>
              <a:t>| </a:t>
            </a:r>
          </a:p>
          <a:p>
            <a:r>
              <a:rPr lang="en-US" sz="1600" dirty="0"/>
              <a:t> </a:t>
            </a:r>
            <a:r>
              <a:rPr lang="en-US" sz="1600" b="1" dirty="0" smtClean="0"/>
              <a:t>Remove-</a:t>
            </a:r>
            <a:r>
              <a:rPr lang="en-US" sz="1600" b="1" dirty="0" err="1" smtClean="0"/>
              <a:t>AzureEndpoint</a:t>
            </a:r>
            <a:r>
              <a:rPr lang="en-US" sz="1600" dirty="0" smtClean="0"/>
              <a:t> </a:t>
            </a:r>
            <a:r>
              <a:rPr lang="en-US" sz="1600" i="1" dirty="0"/>
              <a:t>-Name</a:t>
            </a:r>
            <a:r>
              <a:rPr lang="en-US" sz="1600" dirty="0"/>
              <a:t> '</a:t>
            </a:r>
            <a:r>
              <a:rPr lang="en-US" sz="1600" dirty="0" err="1"/>
              <a:t>rdp</a:t>
            </a:r>
            <a:r>
              <a:rPr lang="en-US" sz="1600" dirty="0"/>
              <a:t>' | </a:t>
            </a:r>
          </a:p>
          <a:p>
            <a:r>
              <a:rPr lang="en-US" sz="1600" dirty="0"/>
              <a:t> </a:t>
            </a:r>
            <a:r>
              <a:rPr lang="en-US" sz="1600" b="1" dirty="0" smtClean="0"/>
              <a:t>Add-</a:t>
            </a:r>
            <a:r>
              <a:rPr lang="en-US" sz="1600" b="1" dirty="0" err="1" smtClean="0"/>
              <a:t>AzureDataDisk</a:t>
            </a:r>
            <a:r>
              <a:rPr lang="en-US" sz="1600" dirty="0" smtClean="0"/>
              <a:t> </a:t>
            </a:r>
            <a:r>
              <a:rPr lang="en-US" sz="1600" i="1" dirty="0"/>
              <a:t>-</a:t>
            </a:r>
            <a:r>
              <a:rPr lang="en-US" sz="1600" i="1" dirty="0" err="1"/>
              <a:t>CreateNew</a:t>
            </a:r>
            <a:r>
              <a:rPr lang="en-US" sz="1600" dirty="0"/>
              <a:t> </a:t>
            </a:r>
            <a:r>
              <a:rPr lang="en-US" sz="1600" i="1" dirty="0"/>
              <a:t>-</a:t>
            </a:r>
            <a:r>
              <a:rPr lang="en-US" sz="1600" i="1" dirty="0" err="1"/>
              <a:t>DiskSizeInGB</a:t>
            </a:r>
            <a:r>
              <a:rPr lang="en-US" sz="1600" dirty="0"/>
              <a:t> 10 </a:t>
            </a:r>
            <a:r>
              <a:rPr lang="en-US" sz="1600" i="1" dirty="0"/>
              <a:t>-LUN</a:t>
            </a:r>
            <a:r>
              <a:rPr lang="en-US" sz="1600" dirty="0"/>
              <a:t> 1 </a:t>
            </a:r>
            <a:r>
              <a:rPr lang="en-US" sz="1600" i="1" dirty="0"/>
              <a:t>-</a:t>
            </a:r>
            <a:r>
              <a:rPr lang="en-US" sz="1600" i="1" dirty="0" err="1"/>
              <a:t>DiskLabel</a:t>
            </a:r>
            <a:r>
              <a:rPr lang="en-US" sz="1600" dirty="0"/>
              <a:t> '</a:t>
            </a:r>
            <a:r>
              <a:rPr lang="en-US" sz="1600" dirty="0" err="1"/>
              <a:t>newstorage</a:t>
            </a:r>
            <a:r>
              <a:rPr lang="en-US" sz="1600" dirty="0"/>
              <a:t>' |</a:t>
            </a:r>
          </a:p>
          <a:p>
            <a:r>
              <a:rPr lang="en-US" sz="1600" dirty="0"/>
              <a:t> </a:t>
            </a:r>
            <a:r>
              <a:rPr lang="en-US" sz="1600" b="1" dirty="0" smtClean="0"/>
              <a:t>Update-</a:t>
            </a:r>
            <a:r>
              <a:rPr lang="en-US" sz="1600" b="1" dirty="0" err="1" smtClean="0"/>
              <a:t>AzureVM</a:t>
            </a:r>
            <a:endParaRPr lang="en-US" sz="1600" dirty="0"/>
          </a:p>
          <a:p>
            <a:r>
              <a:rPr lang="en-US" sz="16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a:xfrm>
            <a:off x="389438" y="1428751"/>
            <a:ext cx="8363937" cy="1468094"/>
          </a:xfrm>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a:xfrm>
            <a:off x="389438" y="1428751"/>
            <a:ext cx="8363937" cy="3600986"/>
          </a:xfrm>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Subscription Settings</a:t>
            </a:r>
            <a:endParaRPr lang="en-US" dirty="0"/>
          </a:p>
        </p:txBody>
      </p:sp>
      <p:sp>
        <p:nvSpPr>
          <p:cNvPr id="3" name="Text Placeholder 2"/>
          <p:cNvSpPr>
            <a:spLocks noGrp="1"/>
          </p:cNvSpPr>
          <p:nvPr>
            <p:ph type="body" sz="quarter" idx="10"/>
          </p:nvPr>
        </p:nvSpPr>
        <p:spPr>
          <a:xfrm>
            <a:off x="389436" y="1085850"/>
            <a:ext cx="8363938" cy="3246530"/>
          </a:xfrm>
        </p:spPr>
        <p:txBody>
          <a:bodyPr/>
          <a:lstStyle/>
          <a:p>
            <a:r>
              <a:rPr lang="en-US" sz="3200" dirty="0" smtClean="0">
                <a:solidFill>
                  <a:schemeClr val="accent2"/>
                </a:solidFill>
              </a:rPr>
              <a:t>Import Downloaded Publish Profile (.</a:t>
            </a:r>
            <a:r>
              <a:rPr lang="en-US" sz="3200" dirty="0" err="1" smtClean="0">
                <a:solidFill>
                  <a:schemeClr val="accent2"/>
                </a:solidFill>
              </a:rPr>
              <a:t>publishsettings</a:t>
            </a:r>
            <a:r>
              <a:rPr lang="en-US" sz="3200" dirty="0" smtClean="0">
                <a:solidFill>
                  <a:schemeClr val="accent2"/>
                </a:solidFill>
              </a:rPr>
              <a:t>)</a:t>
            </a:r>
          </a:p>
          <a:p>
            <a:r>
              <a:rPr lang="en-US" sz="2000" dirty="0">
                <a:hlinkClick r:id="rId2"/>
              </a:rPr>
              <a:t>http://</a:t>
            </a:r>
            <a:r>
              <a:rPr lang="en-US" sz="2000" dirty="0" smtClean="0">
                <a:hlinkClick r:id="rId2"/>
              </a:rPr>
              <a:t>windows.azure.com/download/publishprofile.aspx</a:t>
            </a:r>
            <a:endParaRPr lang="en-US" sz="3200" dirty="0"/>
          </a:p>
          <a:p>
            <a:endParaRPr lang="en-US" sz="2400" dirty="0" smtClean="0"/>
          </a:p>
          <a:p>
            <a:r>
              <a:rPr lang="en-US" sz="2400" dirty="0" err="1" smtClean="0"/>
              <a:t>I</a:t>
            </a:r>
            <a:r>
              <a:rPr lang="en-US" sz="2400" b="1" dirty="0" err="1" smtClean="0"/>
              <a:t>Import-AzurePublishSettingsFile</a:t>
            </a:r>
            <a:r>
              <a:rPr lang="en-US" sz="2400" b="1" dirty="0" smtClean="0"/>
              <a:t> &lt;path to </a:t>
            </a:r>
            <a:r>
              <a:rPr lang="en-US" sz="2400" b="1" dirty="0" err="1" smtClean="0"/>
              <a:t>sub.publishsettings</a:t>
            </a:r>
            <a:r>
              <a:rPr lang="en-US" sz="2400" b="1" dirty="0" smtClean="0"/>
              <a:t>&gt;</a:t>
            </a:r>
            <a:endParaRPr lang="en-US" sz="2400" dirty="0" smtClean="0"/>
          </a:p>
          <a:p>
            <a:endParaRPr lang="en-US" sz="3200" dirty="0"/>
          </a:p>
          <a:p>
            <a:r>
              <a:rPr lang="en-US" sz="3200" dirty="0" smtClean="0">
                <a:solidFill>
                  <a:schemeClr val="accent2"/>
                </a:solidFill>
              </a:rPr>
              <a:t>Automatically Imports Subscription ID, Certificate, Service Endpoint and Subscription Name.</a:t>
            </a:r>
            <a:endParaRPr lang="en-US" sz="3200" dirty="0" smtClean="0"/>
          </a:p>
        </p:txBody>
      </p:sp>
    </p:spTree>
    <p:extLst>
      <p:ext uri="{BB962C8B-B14F-4D97-AF65-F5344CB8AC3E}">
        <p14:creationId xmlns:p14="http://schemas.microsoft.com/office/powerpoint/2010/main" val="11258193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p>
            <a:r>
              <a:rPr lang="en-US" dirty="0" smtClean="0"/>
              <a:t>Manual Configuration of Subscription</a:t>
            </a:r>
            <a:endParaRPr lang="en-US" dirty="0"/>
          </a:p>
        </p:txBody>
      </p:sp>
      <p:sp>
        <p:nvSpPr>
          <p:cNvPr id="3" name="Text Placeholder 2"/>
          <p:cNvSpPr>
            <a:spLocks noGrp="1"/>
          </p:cNvSpPr>
          <p:nvPr>
            <p:ph type="body" sz="quarter" idx="10"/>
          </p:nvPr>
        </p:nvSpPr>
        <p:spPr>
          <a:xfrm>
            <a:off x="389436" y="1085850"/>
            <a:ext cx="8363938" cy="2747932"/>
          </a:xfrm>
        </p:spPr>
        <p:txBody>
          <a:bodyPr/>
          <a:lstStyle/>
          <a:p>
            <a:endParaRPr lang="en-US" sz="3200" dirty="0" smtClean="0">
              <a:solidFill>
                <a:schemeClr val="accent2"/>
              </a:solidFill>
            </a:endParaRPr>
          </a:p>
          <a:p>
            <a:r>
              <a:rPr lang="en-US" sz="3200" dirty="0" smtClean="0">
                <a:solidFill>
                  <a:schemeClr val="accent2"/>
                </a:solidFill>
              </a:rPr>
              <a:t>Associate </a:t>
            </a:r>
            <a:r>
              <a:rPr lang="en-US" sz="3200" dirty="0">
                <a:solidFill>
                  <a:schemeClr val="accent2"/>
                </a:solidFill>
              </a:rPr>
              <a:t>Certificate and Subscription ID </a:t>
            </a:r>
          </a:p>
          <a:p>
            <a:r>
              <a:rPr lang="en-US" sz="2400" dirty="0">
                <a:solidFill>
                  <a:schemeClr val="tx2"/>
                </a:solidFill>
              </a:rPr>
              <a:t>$cert = Get-Item cert:\</a:t>
            </a:r>
            <a:r>
              <a:rPr lang="en-US" sz="2400" dirty="0" err="1">
                <a:solidFill>
                  <a:schemeClr val="tx2"/>
                </a:solidFill>
              </a:rPr>
              <a:t>CurrentUser</a:t>
            </a:r>
            <a:r>
              <a:rPr lang="en-US" sz="2400" dirty="0">
                <a:solidFill>
                  <a:schemeClr val="tx2"/>
                </a:solidFill>
              </a:rPr>
              <a:t>\My\CERTTHUMBPRINT</a:t>
            </a:r>
          </a:p>
          <a:p>
            <a:r>
              <a:rPr lang="en-US" sz="2400" dirty="0"/>
              <a:t>Set-</a:t>
            </a:r>
            <a:r>
              <a:rPr lang="en-US" sz="2400" dirty="0" err="1"/>
              <a:t>AzureSubscription</a:t>
            </a:r>
            <a:r>
              <a:rPr lang="en-US" sz="2400" dirty="0"/>
              <a:t> '</a:t>
            </a:r>
            <a:r>
              <a:rPr lang="en-US" sz="2400" dirty="0" err="1"/>
              <a:t>mysub</a:t>
            </a:r>
            <a:r>
              <a:rPr lang="en-US" sz="2400" dirty="0"/>
              <a:t>' </a:t>
            </a:r>
            <a:r>
              <a:rPr lang="en-US" sz="2400" dirty="0" smtClean="0"/>
              <a:t>-Certificate </a:t>
            </a:r>
            <a:r>
              <a:rPr lang="en-US" sz="2400" dirty="0"/>
              <a:t>$cert </a:t>
            </a:r>
            <a:r>
              <a:rPr lang="en-US" sz="2400" dirty="0" smtClean="0"/>
              <a:t>-</a:t>
            </a:r>
            <a:r>
              <a:rPr lang="en-US" sz="2400" dirty="0" err="1" smtClean="0"/>
              <a:t>SubscriptionID</a:t>
            </a:r>
            <a:r>
              <a:rPr lang="en-US" sz="2400" dirty="0" smtClean="0"/>
              <a:t> </a:t>
            </a:r>
            <a:r>
              <a:rPr lang="en-US" sz="2400" dirty="0"/>
              <a:t>$</a:t>
            </a:r>
            <a:r>
              <a:rPr lang="en-US" sz="2400" dirty="0" smtClean="0"/>
              <a:t>id</a:t>
            </a:r>
          </a:p>
          <a:p>
            <a:endParaRPr lang="en-US" sz="2400" dirty="0"/>
          </a:p>
          <a:p>
            <a:pPr algn="r"/>
            <a:endParaRPr lang="en-US" dirty="0"/>
          </a:p>
        </p:txBody>
      </p:sp>
    </p:spTree>
    <p:extLst>
      <p:ext uri="{BB962C8B-B14F-4D97-AF65-F5344CB8AC3E}">
        <p14:creationId xmlns:p14="http://schemas.microsoft.com/office/powerpoint/2010/main" val="1287704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5" name="Text Placeholder 4"/>
          <p:cNvSpPr>
            <a:spLocks noGrp="1"/>
          </p:cNvSpPr>
          <p:nvPr>
            <p:ph type="body" sz="quarter" idx="10"/>
          </p:nvPr>
        </p:nvSpPr>
        <p:spPr>
          <a:xfrm>
            <a:off x="389436" y="1085850"/>
            <a:ext cx="8363938" cy="3287567"/>
          </a:xfrm>
        </p:spPr>
        <p:txBody>
          <a:bodyPr/>
          <a:lstStyle/>
          <a:p>
            <a:r>
              <a:rPr lang="en-US" sz="3600" dirty="0" smtClean="0">
                <a:solidFill>
                  <a:schemeClr val="accent2"/>
                </a:solidFill>
              </a:rPr>
              <a:t>Subscription Settings Persisted </a:t>
            </a:r>
          </a:p>
          <a:p>
            <a:r>
              <a:rPr lang="en-US" sz="2000" dirty="0"/>
              <a:t>C:\</a:t>
            </a:r>
            <a:r>
              <a:rPr lang="en-US" sz="2000" dirty="0" smtClean="0"/>
              <a:t>Users\{username}\.azure</a:t>
            </a:r>
          </a:p>
          <a:p>
            <a:r>
              <a:rPr lang="en-US" sz="3600" dirty="0" smtClean="0">
                <a:solidFill>
                  <a:schemeClr val="accent2"/>
                </a:solidFill>
              </a:rPr>
              <a:t>Subscription Example</a:t>
            </a:r>
            <a:endParaRPr lang="en-US" sz="3600" dirty="0"/>
          </a:p>
          <a:p>
            <a:r>
              <a:rPr lang="en-US" sz="2000" dirty="0"/>
              <a:t> &lt;Subscription name</a:t>
            </a:r>
            <a:r>
              <a:rPr lang="en-US" sz="2000" dirty="0" smtClean="0"/>
              <a:t>="somesub1"&gt;</a:t>
            </a:r>
            <a:endParaRPr lang="en-US" sz="2000" dirty="0"/>
          </a:p>
          <a:p>
            <a:r>
              <a:rPr lang="en-US" sz="2000" dirty="0"/>
              <a:t>    &lt;</a:t>
            </a:r>
            <a:r>
              <a:rPr lang="en-US" sz="2000" dirty="0" err="1"/>
              <a:t>SubscriptionId</a:t>
            </a:r>
            <a:r>
              <a:rPr lang="en-US" sz="2000" dirty="0"/>
              <a:t>&gt;13d83b03-6d06-4770-943c-3d46766c3a35&lt;/</a:t>
            </a:r>
            <a:r>
              <a:rPr lang="en-US" sz="2000" dirty="0" err="1"/>
              <a:t>SubscriptionId</a:t>
            </a:r>
            <a:r>
              <a:rPr lang="en-US" sz="2000" dirty="0"/>
              <a:t>&gt;</a:t>
            </a:r>
          </a:p>
          <a:p>
            <a:r>
              <a:rPr lang="en-US" sz="2000" dirty="0"/>
              <a:t>    &lt;Thumbprint&gt;2AC8112B34CC840A30B9C2716AE840D5DC107510&lt;/Thumbprint&gt;</a:t>
            </a:r>
          </a:p>
          <a:p>
            <a:r>
              <a:rPr lang="en-US" sz="2000" dirty="0"/>
              <a:t>    &lt;</a:t>
            </a:r>
            <a:r>
              <a:rPr lang="en-US" sz="2000" dirty="0" err="1"/>
              <a:t>ServiceEndpoint</a:t>
            </a:r>
            <a:r>
              <a:rPr lang="en-US" sz="2000" dirty="0"/>
              <a:t>&gt;https://management.core.windows.net/&lt;/ServiceEndpoint&gt;</a:t>
            </a:r>
          </a:p>
          <a:p>
            <a:r>
              <a:rPr lang="en-US" sz="2000" dirty="0"/>
              <a:t>  &lt;/Subscription&gt;</a:t>
            </a:r>
          </a:p>
        </p:txBody>
      </p:sp>
    </p:spTree>
    <p:extLst>
      <p:ext uri="{BB962C8B-B14F-4D97-AF65-F5344CB8AC3E}">
        <p14:creationId xmlns:p14="http://schemas.microsoft.com/office/powerpoint/2010/main" val="11943027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Between Subscription Settings</a:t>
            </a:r>
            <a:endParaRPr lang="en-US" dirty="0"/>
          </a:p>
        </p:txBody>
      </p:sp>
      <p:sp>
        <p:nvSpPr>
          <p:cNvPr id="3" name="Text Placeholder 2"/>
          <p:cNvSpPr>
            <a:spLocks noGrp="1"/>
          </p:cNvSpPr>
          <p:nvPr>
            <p:ph type="body" sz="quarter" idx="10"/>
          </p:nvPr>
        </p:nvSpPr>
        <p:spPr>
          <a:xfrm>
            <a:off x="389436" y="1085850"/>
            <a:ext cx="8363938" cy="2609432"/>
          </a:xfrm>
        </p:spPr>
        <p:txBody>
          <a:bodyPr/>
          <a:lstStyle/>
          <a:p>
            <a:r>
              <a:rPr lang="en-US" sz="3600" dirty="0" smtClean="0">
                <a:solidFill>
                  <a:schemeClr val="accent2"/>
                </a:solidFill>
              </a:rPr>
              <a:t>Multiple Subscription Support</a:t>
            </a:r>
          </a:p>
          <a:p>
            <a:endParaRPr lang="en-US" sz="2400" dirty="0" smtClean="0"/>
          </a:p>
          <a:p>
            <a:r>
              <a:rPr lang="en-US" sz="2400" dirty="0" smtClean="0"/>
              <a:t>Get-</a:t>
            </a:r>
            <a:r>
              <a:rPr lang="en-US" sz="2400" dirty="0" err="1" smtClean="0"/>
              <a:t>AzureSubscription</a:t>
            </a:r>
            <a:r>
              <a:rPr lang="en-US" sz="2400" dirty="0" smtClean="0"/>
              <a:t> | </a:t>
            </a:r>
            <a:r>
              <a:rPr lang="en-US" sz="2400" dirty="0" err="1" smtClean="0"/>
              <a:t>foreach</a:t>
            </a:r>
            <a:r>
              <a:rPr lang="en-US" sz="2400" dirty="0" smtClean="0"/>
              <a:t> { </a:t>
            </a:r>
          </a:p>
          <a:p>
            <a:r>
              <a:rPr lang="en-US" sz="2400" dirty="0" smtClean="0"/>
              <a:t>     Select-</a:t>
            </a:r>
            <a:r>
              <a:rPr lang="en-US" sz="2400" dirty="0" err="1" smtClean="0"/>
              <a:t>AzureSubscription</a:t>
            </a:r>
            <a:r>
              <a:rPr lang="en-US" sz="2400" dirty="0" smtClean="0"/>
              <a:t> $_.</a:t>
            </a:r>
            <a:r>
              <a:rPr lang="en-US" sz="2400" dirty="0" err="1" smtClean="0"/>
              <a:t>SubscriptionName</a:t>
            </a:r>
            <a:endParaRPr lang="en-US" sz="2400" dirty="0" smtClean="0"/>
          </a:p>
          <a:p>
            <a:r>
              <a:rPr lang="en-US" sz="2400" dirty="0">
                <a:solidFill>
                  <a:schemeClr val="accent4"/>
                </a:solidFill>
              </a:rPr>
              <a:t> </a:t>
            </a:r>
            <a:r>
              <a:rPr lang="en-US" sz="2400" dirty="0" smtClean="0">
                <a:solidFill>
                  <a:schemeClr val="accent4"/>
                </a:solidFill>
              </a:rPr>
              <a:t>    # Perform Management Operation </a:t>
            </a:r>
            <a:r>
              <a:rPr lang="en-US" sz="2400" dirty="0">
                <a:solidFill>
                  <a:schemeClr val="accent4"/>
                </a:solidFill>
              </a:rPr>
              <a:t>A</a:t>
            </a:r>
            <a:r>
              <a:rPr lang="en-US" sz="2400" dirty="0" smtClean="0">
                <a:solidFill>
                  <a:schemeClr val="accent4"/>
                </a:solidFill>
              </a:rPr>
              <a:t>gainst Each Subscription</a:t>
            </a:r>
          </a:p>
          <a:p>
            <a:r>
              <a:rPr lang="en-US" sz="2400" dirty="0" smtClean="0"/>
              <a:t>}</a:t>
            </a:r>
            <a:endParaRPr lang="en-US" sz="2400" dirty="0"/>
          </a:p>
        </p:txBody>
      </p:sp>
    </p:spTree>
    <p:extLst>
      <p:ext uri="{BB962C8B-B14F-4D97-AF65-F5344CB8AC3E}">
        <p14:creationId xmlns:p14="http://schemas.microsoft.com/office/powerpoint/2010/main" val="23711865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1135696"/>
          </a:xfrm>
        </p:spPr>
        <p:txBody>
          <a:bodyPr/>
          <a:lstStyle/>
          <a:p>
            <a:r>
              <a:rPr lang="en-US" dirty="0" smtClean="0"/>
              <a:t>Setting the current storage account</a:t>
            </a:r>
            <a:br>
              <a:rPr lang="en-US" dirty="0" smtClean="0"/>
            </a:br>
            <a:endParaRPr lang="en-US" dirty="0"/>
          </a:p>
        </p:txBody>
      </p:sp>
      <p:sp>
        <p:nvSpPr>
          <p:cNvPr id="3" name="Text Placeholder 2"/>
          <p:cNvSpPr>
            <a:spLocks noGrp="1"/>
          </p:cNvSpPr>
          <p:nvPr>
            <p:ph type="body" sz="quarter" idx="10"/>
          </p:nvPr>
        </p:nvSpPr>
        <p:spPr>
          <a:xfrm>
            <a:off x="389436" y="1085850"/>
            <a:ext cx="8363938" cy="3965701"/>
          </a:xfrm>
        </p:spPr>
        <p:txBody>
          <a:bodyPr/>
          <a:lstStyle/>
          <a:p>
            <a:endParaRPr lang="en-US" sz="1600" dirty="0" smtClean="0">
              <a:solidFill>
                <a:schemeClr val="accent2"/>
              </a:solidFill>
            </a:endParaRPr>
          </a:p>
          <a:p>
            <a:r>
              <a:rPr lang="en-US" sz="3600" dirty="0" smtClean="0">
                <a:solidFill>
                  <a:schemeClr val="accent2"/>
                </a:solidFill>
              </a:rPr>
              <a:t>Returns Storage Account</a:t>
            </a:r>
          </a:p>
          <a:p>
            <a:r>
              <a:rPr lang="en-US" sz="2000" dirty="0" smtClean="0"/>
              <a:t>Get-</a:t>
            </a:r>
            <a:r>
              <a:rPr lang="en-US" sz="2000" dirty="0" err="1" smtClean="0"/>
              <a:t>AzureStorageAccount</a:t>
            </a:r>
            <a:r>
              <a:rPr lang="en-US" sz="2000" dirty="0" smtClean="0"/>
              <a:t> | Select </a:t>
            </a:r>
            <a:r>
              <a:rPr lang="en-US" sz="2000" dirty="0" err="1" smtClean="0"/>
              <a:t>StorageAccountName</a:t>
            </a:r>
            <a:endParaRPr lang="en-US" sz="2000" dirty="0" smtClean="0"/>
          </a:p>
          <a:p>
            <a:endParaRPr lang="en-US" sz="1600" dirty="0" smtClean="0"/>
          </a:p>
          <a:p>
            <a:r>
              <a:rPr lang="en-US" sz="3600" dirty="0" smtClean="0">
                <a:solidFill>
                  <a:schemeClr val="accent2"/>
                </a:solidFill>
              </a:rPr>
              <a:t>Sets the Current Storage Account</a:t>
            </a:r>
            <a:endParaRPr lang="en-US" sz="3600" dirty="0">
              <a:solidFill>
                <a:schemeClr val="accent2"/>
              </a:solidFill>
            </a:endParaRPr>
          </a:p>
          <a:p>
            <a:r>
              <a:rPr lang="en-US" sz="2000" dirty="0" smtClean="0"/>
              <a:t>Set-</a:t>
            </a:r>
            <a:r>
              <a:rPr lang="en-US" sz="2000" dirty="0" err="1" smtClean="0"/>
              <a:t>AzureSubscription</a:t>
            </a:r>
            <a:r>
              <a:rPr lang="en-US" sz="2000" dirty="0" smtClean="0"/>
              <a:t> 'somesub1' -</a:t>
            </a:r>
            <a:r>
              <a:rPr lang="en-US" sz="2000" dirty="0" err="1" smtClean="0"/>
              <a:t>CurrentStorageAccount</a:t>
            </a:r>
            <a:r>
              <a:rPr lang="en-US" sz="2000" dirty="0" smtClean="0"/>
              <a:t> '</a:t>
            </a:r>
            <a:r>
              <a:rPr lang="en-US" sz="2000" dirty="0" err="1" smtClean="0"/>
              <a:t>mystorage</a:t>
            </a:r>
            <a:r>
              <a:rPr lang="en-US" sz="2000" dirty="0" smtClean="0"/>
              <a:t>‘</a:t>
            </a:r>
          </a:p>
          <a:p>
            <a:endParaRPr lang="en-US" sz="2000" dirty="0"/>
          </a:p>
          <a:p>
            <a:r>
              <a:rPr lang="en-US" sz="2800" dirty="0" err="1" smtClean="0">
                <a:solidFill>
                  <a:schemeClr val="accent2"/>
                </a:solidFill>
              </a:rPr>
              <a:t>Cmdlets</a:t>
            </a:r>
            <a:r>
              <a:rPr lang="en-US" sz="2800" dirty="0" smtClean="0">
                <a:solidFill>
                  <a:schemeClr val="accent2"/>
                </a:solidFill>
              </a:rPr>
              <a:t> like New-</a:t>
            </a:r>
            <a:r>
              <a:rPr lang="en-US" sz="2800" dirty="0" err="1" smtClean="0">
                <a:solidFill>
                  <a:schemeClr val="accent2"/>
                </a:solidFill>
              </a:rPr>
              <a:t>AzureQuickVM</a:t>
            </a:r>
            <a:r>
              <a:rPr lang="en-US" sz="2800" dirty="0" smtClean="0">
                <a:solidFill>
                  <a:schemeClr val="accent2"/>
                </a:solidFill>
              </a:rPr>
              <a:t> will use this Account</a:t>
            </a:r>
            <a:endParaRPr lang="en-US" sz="2800" dirty="0">
              <a:solidFill>
                <a:schemeClr val="accent2"/>
              </a:solidFill>
            </a:endParaRPr>
          </a:p>
          <a:p>
            <a:endParaRPr lang="en-US" sz="2000" dirty="0"/>
          </a:p>
          <a:p>
            <a:endParaRPr lang="en-US" sz="1600" dirty="0" smtClean="0"/>
          </a:p>
        </p:txBody>
      </p:sp>
    </p:spTree>
    <p:extLst>
      <p:ext uri="{BB962C8B-B14F-4D97-AF65-F5344CB8AC3E}">
        <p14:creationId xmlns:p14="http://schemas.microsoft.com/office/powerpoint/2010/main" val="35319401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3" name="Text Placeholder 2"/>
          <p:cNvSpPr>
            <a:spLocks noGrp="1"/>
          </p:cNvSpPr>
          <p:nvPr>
            <p:ph type="body" sz="quarter" idx="10"/>
          </p:nvPr>
        </p:nvSpPr>
        <p:spPr>
          <a:xfrm>
            <a:off x="389436" y="1085850"/>
            <a:ext cx="8363938" cy="2436564"/>
          </a:xfrm>
        </p:spPr>
        <p:txBody>
          <a:bodyPr/>
          <a:lstStyle/>
          <a:p>
            <a:r>
              <a:rPr lang="en-US" sz="3600" dirty="0" smtClean="0">
                <a:solidFill>
                  <a:schemeClr val="accent2"/>
                </a:solidFill>
              </a:rPr>
              <a:t>Image Name</a:t>
            </a:r>
          </a:p>
          <a:p>
            <a:r>
              <a:rPr lang="en-US" sz="2400" dirty="0" smtClean="0">
                <a:solidFill>
                  <a:schemeClr val="tx2"/>
                </a:solidFill>
              </a:rPr>
              <a:t>Get-</a:t>
            </a:r>
            <a:r>
              <a:rPr lang="en-US" sz="2400" dirty="0" err="1" smtClean="0">
                <a:solidFill>
                  <a:schemeClr val="tx2"/>
                </a:solidFill>
              </a:rPr>
              <a:t>AzureVMImage</a:t>
            </a:r>
            <a:r>
              <a:rPr lang="en-US" sz="2400" dirty="0" smtClean="0">
                <a:solidFill>
                  <a:schemeClr val="tx2"/>
                </a:solidFill>
              </a:rPr>
              <a:t> | select </a:t>
            </a:r>
            <a:r>
              <a:rPr lang="en-US" sz="2400" dirty="0" err="1" smtClean="0">
                <a:solidFill>
                  <a:schemeClr val="tx2"/>
                </a:solidFill>
              </a:rPr>
              <a:t>ImageName</a:t>
            </a:r>
            <a:r>
              <a:rPr lang="en-US" sz="2400" dirty="0" smtClean="0">
                <a:solidFill>
                  <a:schemeClr val="tx2"/>
                </a:solidFill>
              </a:rPr>
              <a:t> </a:t>
            </a:r>
          </a:p>
          <a:p>
            <a:endParaRPr lang="en-US" dirty="0">
              <a:solidFill>
                <a:schemeClr val="accent2"/>
              </a:solidFill>
            </a:endParaRPr>
          </a:p>
          <a:p>
            <a:r>
              <a:rPr lang="en-US" sz="3600" dirty="0" smtClean="0">
                <a:solidFill>
                  <a:schemeClr val="accent2"/>
                </a:solidFill>
              </a:rPr>
              <a:t>Data Center </a:t>
            </a:r>
            <a:r>
              <a:rPr lang="en-US" sz="3600" dirty="0" smtClean="0">
                <a:solidFill>
                  <a:schemeClr val="accent2"/>
                </a:solidFill>
              </a:rPr>
              <a:t>Location</a:t>
            </a:r>
            <a:endParaRPr lang="en-US" sz="3600" dirty="0" smtClean="0">
              <a:solidFill>
                <a:schemeClr val="accent2"/>
              </a:solidFill>
            </a:endParaRPr>
          </a:p>
          <a:p>
            <a:r>
              <a:rPr lang="en-US" sz="2400" dirty="0" smtClean="0">
                <a:solidFill>
                  <a:schemeClr val="tx2"/>
                </a:solidFill>
              </a:rPr>
              <a:t>Get-</a:t>
            </a:r>
            <a:r>
              <a:rPr lang="en-US" sz="2400" smtClean="0">
                <a:solidFill>
                  <a:schemeClr val="tx2"/>
                </a:solidFill>
              </a:rPr>
              <a:t>AzureLocation</a:t>
            </a:r>
            <a:endParaRPr lang="en-US" sz="2800" dirty="0">
              <a:solidFill>
                <a:schemeClr val="tx2"/>
              </a:solidFill>
            </a:endParaRPr>
          </a:p>
        </p:txBody>
      </p:sp>
    </p:spTree>
    <p:extLst>
      <p:ext uri="{BB962C8B-B14F-4D97-AF65-F5344CB8AC3E}">
        <p14:creationId xmlns:p14="http://schemas.microsoft.com/office/powerpoint/2010/main" val="1936450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5" name="Text Placeholder 4"/>
          <p:cNvSpPr>
            <a:spLocks noGrp="1"/>
          </p:cNvSpPr>
          <p:nvPr>
            <p:ph type="body" sz="quarter" idx="10"/>
          </p:nvPr>
        </p:nvSpPr>
        <p:spPr>
          <a:xfrm>
            <a:off x="389436" y="1085850"/>
            <a:ext cx="8363938" cy="3197798"/>
          </a:xfrm>
        </p:spPr>
        <p:txBody>
          <a:bodyPr/>
          <a:lstStyle/>
          <a:p>
            <a:r>
              <a:rPr lang="en-US" dirty="0" smtClean="0">
                <a:solidFill>
                  <a:schemeClr val="accent2"/>
                </a:solidFill>
              </a:rPr>
              <a:t>Quick VM Provisioning Mode</a:t>
            </a:r>
          </a:p>
          <a:p>
            <a:r>
              <a:rPr lang="en-US" sz="2800" dirty="0" smtClean="0">
                <a:solidFill>
                  <a:schemeClr val="tx2"/>
                </a:solidFill>
              </a:rPr>
              <a:t>Supports VM Creation in a Single </a:t>
            </a:r>
            <a:r>
              <a:rPr lang="en-US" sz="2800" dirty="0" err="1" smtClean="0">
                <a:solidFill>
                  <a:schemeClr val="tx2"/>
                </a:solidFill>
              </a:rPr>
              <a:t>Cmdlet</a:t>
            </a:r>
            <a:endParaRPr lang="en-US" sz="2800" dirty="0" smtClean="0">
              <a:solidFill>
                <a:schemeClr val="accent2"/>
              </a:solidFill>
            </a:endParaRPr>
          </a:p>
          <a:p>
            <a:r>
              <a:rPr lang="en-US" dirty="0" smtClean="0">
                <a:solidFill>
                  <a:schemeClr val="accent2"/>
                </a:solidFill>
              </a:rPr>
              <a:t>Advanced Provisioning Configuration Mode</a:t>
            </a:r>
          </a:p>
          <a:p>
            <a:r>
              <a:rPr lang="en-US" sz="2400" dirty="0" smtClean="0">
                <a:solidFill>
                  <a:schemeClr val="tx2"/>
                </a:solidFill>
              </a:rPr>
              <a:t>Provision With: Endpoints, Data Disks</a:t>
            </a:r>
          </a:p>
          <a:p>
            <a:r>
              <a:rPr lang="en-US" sz="2400" dirty="0" smtClean="0">
                <a:solidFill>
                  <a:schemeClr val="tx2"/>
                </a:solidFill>
              </a:rPr>
              <a:t>Configure: Cache Settings for OS/Data Disks and Subnet Names</a:t>
            </a:r>
          </a:p>
          <a:p>
            <a:r>
              <a:rPr lang="en-US" dirty="0" smtClean="0">
                <a:solidFill>
                  <a:schemeClr val="accent2"/>
                </a:solidFill>
              </a:rPr>
              <a:t>Create Multiple Pre-Defined VMs in a Batch</a:t>
            </a:r>
          </a:p>
          <a:p>
            <a:r>
              <a:rPr lang="en-US" sz="2400" dirty="0" smtClean="0">
                <a:solidFill>
                  <a:schemeClr val="tx2"/>
                </a:solidFill>
              </a:rPr>
              <a:t>New-</a:t>
            </a:r>
            <a:r>
              <a:rPr lang="en-US" sz="2400" dirty="0" err="1" smtClean="0">
                <a:solidFill>
                  <a:schemeClr val="tx2"/>
                </a:solidFill>
              </a:rPr>
              <a:t>AzureVM</a:t>
            </a:r>
            <a:r>
              <a:rPr lang="en-US" sz="2400" dirty="0" smtClean="0">
                <a:solidFill>
                  <a:schemeClr val="tx2"/>
                </a:solidFill>
              </a:rPr>
              <a:t> -VMs $vm1, $vm2, $vm3</a:t>
            </a:r>
            <a:endParaRPr lang="en-US" sz="2400" dirty="0">
              <a:solidFill>
                <a:schemeClr val="tx2"/>
              </a:solidFill>
            </a:endParaRPr>
          </a:p>
        </p:txBody>
      </p:sp>
    </p:spTree>
    <p:extLst>
      <p:ext uri="{BB962C8B-B14F-4D97-AF65-F5344CB8AC3E}">
        <p14:creationId xmlns:p14="http://schemas.microsoft.com/office/powerpoint/2010/main" val="137578580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www.w3.org/XML/1998/namespace"/>
    <ds:schemaRef ds:uri="f847e7ad-bfae-49c8-aedd-39ec05321f40"/>
    <ds:schemaRef ds:uri="http://schemas.microsoft.com/office/2006/metadata/propertie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8519</TotalTime>
  <Words>1636</Words>
  <Application>Microsoft Office PowerPoint</Application>
  <PresentationFormat>On-screen Show (16:9)</PresentationFormat>
  <Paragraphs>249</Paragraphs>
  <Slides>28</Slides>
  <Notes>0</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Setting Subscription Settings</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Input Endpoints</vt:lpstr>
      <vt:lpstr>Disk and Image Repository</vt:lpstr>
      <vt:lpstr>Batch Updates to Running VMs</vt:lpstr>
      <vt:lpstr>Capturing a Virtual Machine as a new Image</vt:lpstr>
      <vt:lpstr>Virtual Network Operations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Michael Washam</cp:lastModifiedBy>
  <cp:revision>486</cp:revision>
  <dcterms:created xsi:type="dcterms:W3CDTF">2006-08-16T00:00:00Z</dcterms:created>
  <dcterms:modified xsi:type="dcterms:W3CDTF">2012-05-22T12:33:17Z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