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3" r:id="rId6"/>
    <p:sldMasterId id="2147483798" r:id="rId7"/>
    <p:sldMasterId id="2147483818" r:id="rId8"/>
    <p:sldMasterId id="2147483841" r:id="rId9"/>
    <p:sldMasterId id="2147483864" r:id="rId10"/>
  </p:sldMasterIdLst>
  <p:notesMasterIdLst>
    <p:notesMasterId r:id="rId48"/>
  </p:notesMasterIdLst>
  <p:handoutMasterIdLst>
    <p:handoutMasterId r:id="rId49"/>
  </p:handoutMasterIdLst>
  <p:sldIdLst>
    <p:sldId id="443" r:id="rId11"/>
    <p:sldId id="531" r:id="rId12"/>
    <p:sldId id="532" r:id="rId13"/>
    <p:sldId id="503" r:id="rId14"/>
    <p:sldId id="501" r:id="rId15"/>
    <p:sldId id="527" r:id="rId16"/>
    <p:sldId id="470" r:id="rId17"/>
    <p:sldId id="533" r:id="rId18"/>
    <p:sldId id="511" r:id="rId19"/>
    <p:sldId id="491" r:id="rId20"/>
    <p:sldId id="471" r:id="rId21"/>
    <p:sldId id="523" r:id="rId22"/>
    <p:sldId id="522" r:id="rId23"/>
    <p:sldId id="541" r:id="rId24"/>
    <p:sldId id="528" r:id="rId25"/>
    <p:sldId id="530" r:id="rId26"/>
    <p:sldId id="467" r:id="rId27"/>
    <p:sldId id="468" r:id="rId28"/>
    <p:sldId id="472" r:id="rId29"/>
    <p:sldId id="473" r:id="rId30"/>
    <p:sldId id="480" r:id="rId31"/>
    <p:sldId id="486" r:id="rId32"/>
    <p:sldId id="529" r:id="rId33"/>
    <p:sldId id="539" r:id="rId34"/>
    <p:sldId id="479" r:id="rId35"/>
    <p:sldId id="524" r:id="rId36"/>
    <p:sldId id="498" r:id="rId37"/>
    <p:sldId id="499" r:id="rId38"/>
    <p:sldId id="500" r:id="rId39"/>
    <p:sldId id="534" r:id="rId40"/>
    <p:sldId id="510" r:id="rId41"/>
    <p:sldId id="474" r:id="rId42"/>
    <p:sldId id="475" r:id="rId43"/>
    <p:sldId id="536" r:id="rId44"/>
    <p:sldId id="482" r:id="rId45"/>
    <p:sldId id="540" r:id="rId46"/>
    <p:sldId id="463" r:id="rId47"/>
  </p:sldIdLst>
  <p:sldSz cx="12188825" cy="6858000"/>
  <p:notesSz cx="6858000" cy="9144000"/>
  <p:defaultText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6" autoAdjust="0"/>
    <p:restoredTop sz="78530" autoAdjust="0"/>
  </p:normalViewPr>
  <p:slideViewPr>
    <p:cSldViewPr snapToGrid="0">
      <p:cViewPr>
        <p:scale>
          <a:sx n="90" d="100"/>
          <a:sy n="90" d="100"/>
        </p:scale>
        <p:origin x="-522" y="84"/>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5/19/2012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5/19/2012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3641"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827" indent="-10575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7816"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466" indent="-146724"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4642"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4088" algn="l" defTabSz="913641" rtl="0" eaLnBrk="1" latinLnBrk="0" hangingPunct="1">
      <a:defRPr sz="1200" kern="1200">
        <a:solidFill>
          <a:schemeClr val="tx1"/>
        </a:solidFill>
        <a:latin typeface="+mn-lt"/>
        <a:ea typeface="+mn-ea"/>
        <a:cs typeface="+mn-cs"/>
      </a:defRPr>
    </a:lvl6pPr>
    <a:lvl7pPr marL="2740918" algn="l" defTabSz="913641" rtl="0" eaLnBrk="1" latinLnBrk="0" hangingPunct="1">
      <a:defRPr sz="1200" kern="1200">
        <a:solidFill>
          <a:schemeClr val="tx1"/>
        </a:solidFill>
        <a:latin typeface="+mn-lt"/>
        <a:ea typeface="+mn-ea"/>
        <a:cs typeface="+mn-cs"/>
      </a:defRPr>
    </a:lvl7pPr>
    <a:lvl8pPr marL="3197739" algn="l" defTabSz="913641" rtl="0" eaLnBrk="1" latinLnBrk="0" hangingPunct="1">
      <a:defRPr sz="1200" kern="1200">
        <a:solidFill>
          <a:schemeClr val="tx1"/>
        </a:solidFill>
        <a:latin typeface="+mn-lt"/>
        <a:ea typeface="+mn-ea"/>
        <a:cs typeface="+mn-cs"/>
      </a:defRPr>
    </a:lvl8pPr>
    <a:lvl9pPr marL="3654563" algn="l" defTabSz="9136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00" b="1" dirty="0" smtClean="0"/>
              <a:t>Agility:</a:t>
            </a:r>
            <a:r>
              <a:rPr lang="en-US" sz="900" dirty="0" smtClean="0"/>
              <a:t> The first factor driving adoption of cloud computing is agility</a:t>
            </a:r>
            <a:r>
              <a:rPr lang="en-US" sz="900" b="1" dirty="0" smtClean="0"/>
              <a:t>.</a:t>
            </a:r>
            <a:r>
              <a:rPr lang="en-US" sz="900" dirty="0" smtClean="0"/>
              <a:t> Cloud computing speeds up an organization’s ability to capitalize on new opportunities and to respond to changes in business demand. Applications can be deployed much faster and more efficiently, and solutions can be delivered to end users nearly anywhere, at any time, across devices, and in ways that are both secure and manageable. Also, with cloud computing, all of the IT infrastructure that an organization needs to operate quickly and efficiently is available at the “flip of a switch.” So, the next time the marketing department launches a campaign without first telling anybody, the organization’s website is much less likely to go down. The public or private cloud environment can quickly scale up or down to meet spikes in demand.</a:t>
            </a:r>
          </a:p>
          <a:p>
            <a:endParaRPr lang="en-US" sz="900" dirty="0" smtClean="0"/>
          </a:p>
          <a:p>
            <a:r>
              <a:rPr lang="en-US" sz="900" b="1" dirty="0" smtClean="0"/>
              <a:t>Focus: </a:t>
            </a:r>
            <a:r>
              <a:rPr lang="en-US" sz="900" dirty="0" smtClean="0"/>
              <a:t>The second factor driving adoption of cloud computing is focus</a:t>
            </a:r>
            <a:r>
              <a:rPr lang="en-US" sz="900" dirty="0" smtClean="0">
                <a:cs typeface="Arial"/>
              </a:rPr>
              <a:t>—the </a:t>
            </a:r>
            <a:r>
              <a:rPr lang="en-US" sz="900" dirty="0" smtClean="0"/>
              <a:t>ability to focus on improving the success of a business through better IT. Put another way, a business can focus more on innovation and less on infrastructure. </a:t>
            </a:r>
          </a:p>
          <a:p>
            <a:endParaRPr lang="en-US" sz="900" dirty="0" smtClean="0"/>
          </a:p>
          <a:p>
            <a:r>
              <a:rPr lang="en-US" sz="900" dirty="0" smtClean="0"/>
              <a:t>Today, the typical IT department spends most of its time and money on maintenance and operations. Cloud computing enables IT departments to cut those costs down dramatically. Infrastructure is abstracted and resources are pooled, so IT runs more like a utility than a collection of complicated (and often fragile) software and hardware systems. When you can pay more attention to ideas than IT complexity, you add a new kind of value to the business. </a:t>
            </a:r>
          </a:p>
          <a:p>
            <a:r>
              <a:rPr lang="en-US" sz="900" dirty="0" smtClean="0"/>
              <a:t>IT staff that were dedicated to maintenance</a:t>
            </a:r>
            <a:r>
              <a:rPr lang="en-US" sz="900" baseline="0" dirty="0" smtClean="0"/>
              <a:t> tasks such as operating system and application updates, or hardware management,</a:t>
            </a:r>
            <a:r>
              <a:rPr lang="en-US" sz="900" dirty="0" smtClean="0"/>
              <a:t> </a:t>
            </a:r>
            <a:r>
              <a:rPr lang="en-US" sz="900" baseline="0" dirty="0" smtClean="0"/>
              <a:t>can now be transitioned to more innovative and strategic roles within your </a:t>
            </a:r>
            <a:r>
              <a:rPr lang="en-US" sz="900" dirty="0" smtClean="0"/>
              <a:t>the </a:t>
            </a:r>
            <a:r>
              <a:rPr lang="en-US" sz="900" baseline="0" dirty="0" smtClean="0"/>
              <a:t>IT organization.</a:t>
            </a:r>
            <a:endParaRPr lang="en-US" sz="900" dirty="0" smtClean="0"/>
          </a:p>
          <a:p>
            <a:endParaRPr lang="en-US" sz="900" dirty="0" smtClean="0"/>
          </a:p>
          <a:p>
            <a:r>
              <a:rPr lang="en-US" sz="900" b="1" dirty="0" smtClean="0"/>
              <a:t>Economics: </a:t>
            </a:r>
            <a:r>
              <a:rPr lang="en-US" sz="900" dirty="0" smtClean="0"/>
              <a:t>The third factor driving adoption of cloud computing is economics. Economically, cloud computing lowers </a:t>
            </a:r>
            <a:r>
              <a:rPr lang="en-US" sz="900" u="none" dirty="0" smtClean="0"/>
              <a:t>the cost </a:t>
            </a:r>
            <a:r>
              <a:rPr lang="en-US" sz="900" dirty="0" smtClean="0"/>
              <a:t>of delivering IT and </a:t>
            </a:r>
            <a:r>
              <a:rPr lang="en-US" sz="900" u="none" dirty="0" smtClean="0"/>
              <a:t>increasing the utilization and efficiency of your data center. </a:t>
            </a:r>
            <a:r>
              <a:rPr lang="en-US" sz="900" dirty="0" smtClean="0"/>
              <a:t>Delivery costs go down, because with cloud computing applications and resources become self-service , and usage of those resources becomes measurable in new and very precise ways. </a:t>
            </a:r>
          </a:p>
          <a:p>
            <a:pPr indent="0">
              <a:spcBef>
                <a:spcPts val="1200"/>
              </a:spcBef>
              <a:buNone/>
            </a:pPr>
            <a:r>
              <a:rPr lang="en-US" sz="900" dirty="0" smtClean="0"/>
              <a:t>Hardware utilization also increases because infrastructure resources (storage, computer, and network) are now pooled and abstracted. So, for example, when a self-service application is finished, the server and storage resources it used will go back into the pool. The environment is highly automated, so systems are always at work. </a:t>
            </a:r>
          </a:p>
          <a:p>
            <a:endParaRPr lang="en-US" sz="900" dirty="0" smtClean="0"/>
          </a:p>
          <a:p>
            <a:endParaRPr lang="en-US" sz="900" dirty="0" smtClean="0"/>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71473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currently is no built in method of doing load balancing coming directly from the virtual network VPN gateway. </a:t>
            </a:r>
          </a:p>
          <a:p>
            <a:endParaRPr lang="en-US" baseline="0" dirty="0" smtClean="0"/>
          </a:p>
          <a:p>
            <a:r>
              <a:rPr lang="en-US" baseline="0" dirty="0" smtClean="0"/>
              <a:t>The Windows Azure load balancer currently works only on the public endpoint of the cloud service.</a:t>
            </a:r>
          </a:p>
          <a:p>
            <a:endParaRPr lang="en-US" baseline="0" dirty="0" smtClean="0"/>
          </a:p>
          <a:p>
            <a:r>
              <a:rPr lang="en-US" baseline="0" dirty="0" smtClean="0"/>
              <a:t>This slide depicts a possible solution if there is a hard requirement for only accessing an application over the secure VPN tunnel.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661916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currently is no built in method of doing load balancing coming directly from the virtual network VPN gateway. </a:t>
            </a:r>
          </a:p>
          <a:p>
            <a:endParaRPr lang="en-US" baseline="0" dirty="0" smtClean="0"/>
          </a:p>
          <a:p>
            <a:r>
              <a:rPr lang="en-US" baseline="0" dirty="0" smtClean="0"/>
              <a:t>The Windows Azure load balancer currently works only on the public endpoint of the cloud service.</a:t>
            </a:r>
          </a:p>
          <a:p>
            <a:endParaRPr lang="en-US" baseline="0" dirty="0" smtClean="0"/>
          </a:p>
          <a:p>
            <a:r>
              <a:rPr lang="en-US" baseline="0" dirty="0" smtClean="0"/>
              <a:t>This slide depicts a possible solution if there is a hard requirement for only accessing an application over the secure VPN tunnel. </a:t>
            </a:r>
          </a:p>
          <a:p>
            <a:endParaRPr lang="en-US" baseline="0" dirty="0" smtClean="0"/>
          </a:p>
          <a:p>
            <a:r>
              <a:rPr lang="en-US" baseline="0" dirty="0" smtClean="0"/>
              <a:t>Note: The SLB in this solution is a single point of failure.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4074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22877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a:t>
            </a:r>
            <a:r>
              <a:rPr lang="en-US" baseline="0" dirty="0" smtClean="0"/>
              <a:t> a virtual network requires some up front planning. </a:t>
            </a:r>
          </a:p>
          <a:p>
            <a:endParaRPr lang="en-US" baseline="0" dirty="0" smtClean="0"/>
          </a:p>
          <a:p>
            <a:r>
              <a:rPr lang="en-US" baseline="0" dirty="0" smtClean="0"/>
              <a:t>The first step is to define the affinity group in the region where your cloud services will be hosted.</a:t>
            </a:r>
          </a:p>
          <a:p>
            <a:endParaRPr lang="en-US" baseline="0" dirty="0" smtClean="0"/>
          </a:p>
          <a:p>
            <a:r>
              <a:rPr lang="en-US" baseline="0" dirty="0" smtClean="0"/>
              <a:t>Next define the address space and subnets needed for your virtual network in the cloud and optionally define the address space of the on-premises network you will be connecting to. </a:t>
            </a:r>
          </a:p>
          <a:p>
            <a:endParaRPr lang="en-US" dirty="0" smtClean="0"/>
          </a:p>
          <a:p>
            <a:r>
              <a:rPr lang="en-US" dirty="0" smtClean="0"/>
              <a:t>In the preview release</a:t>
            </a:r>
            <a:r>
              <a:rPr lang="en-US" baseline="0" dirty="0" smtClean="0"/>
              <a:t> VMs deployed on a subnet will be able to directly communicate with VMs on other subnets. Adding access control lists to control traffic flow between subnets and on-premises is on the roadmap so it is best to plan accordingly.</a:t>
            </a:r>
          </a:p>
          <a:p>
            <a:endParaRPr lang="en-US" baseline="0" dirty="0" smtClean="0"/>
          </a:p>
          <a:p>
            <a:r>
              <a:rPr lang="en-US" baseline="0" dirty="0" smtClean="0"/>
              <a:t>Optionally, include the IP address for the VPN server/device you are configuring for hybrid connectivity.</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71950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a VNET Definition in XML </a:t>
            </a:r>
          </a:p>
          <a:p>
            <a:r>
              <a:rPr lang="en-US" baseline="0" dirty="0" smtClean="0"/>
              <a:t>- Same configuration can be made in the Windows Azure Management Portal</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039669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a VNET Definition in XML </a:t>
            </a:r>
          </a:p>
          <a:p>
            <a:r>
              <a:rPr lang="en-US" baseline="0" dirty="0" smtClean="0"/>
              <a:t>- Same configuration can be made in the Windows Azure Management Portal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0017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3258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22028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a</a:t>
            </a:r>
            <a:r>
              <a:rPr lang="en-US" baseline="0" dirty="0" smtClean="0"/>
              <a:t>n Active Directory domain controller in Windows Azure requires at a minimum two cloud services and currently requires the use of PowerShell.</a:t>
            </a:r>
          </a:p>
          <a:p>
            <a:endParaRPr lang="en-US" baseline="0" dirty="0" smtClean="0"/>
          </a:p>
          <a:p>
            <a:r>
              <a:rPr lang="en-US" baseline="0" dirty="0" smtClean="0"/>
              <a:t>When creating the domain controller VM/Cloud service you will specify the virtual network to deploy it to. A VNET is required for a persistent IP address.</a:t>
            </a:r>
          </a:p>
          <a:p>
            <a:r>
              <a:rPr lang="en-US" baseline="0" dirty="0" smtClean="0"/>
              <a:t>If this domain controller will be extending a forest from on premises you will need to set the DNS Server IP address at deployment (in PowerShell) to the on-premises AD. </a:t>
            </a:r>
            <a:br>
              <a:rPr lang="en-US" baseline="0" dirty="0" smtClean="0"/>
            </a:br>
            <a:r>
              <a:rPr lang="en-US" baseline="0" dirty="0" smtClean="0"/>
              <a:t>Note the VPN gateway should already be provisioned. </a:t>
            </a:r>
          </a:p>
          <a:p>
            <a:endParaRPr lang="en-US" baseline="0" dirty="0" smtClean="0"/>
          </a:p>
          <a:p>
            <a:r>
              <a:rPr lang="en-US" baseline="0" dirty="0" smtClean="0"/>
              <a:t>For extending an existing forest you can specify the domain join settings through PowerShell so the new DC will automatically boot up in the right domain.</a:t>
            </a:r>
          </a:p>
          <a:p>
            <a:endParaRPr lang="en-US" baseline="0" dirty="0" smtClean="0"/>
          </a:p>
          <a:p>
            <a:r>
              <a:rPr lang="en-US" baseline="0" dirty="0" smtClean="0"/>
              <a:t>Ensure that you provision a data disk for the Active Directory DIT database. The OS Disk of a VM by default has Write caching enabled which is not a safe option for a database. It is possible to turn this off via PowerShell.</a:t>
            </a:r>
          </a:p>
          <a:p>
            <a:endParaRPr lang="en-US" baseline="0" dirty="0" smtClean="0"/>
          </a:p>
          <a:p>
            <a:r>
              <a:rPr lang="en-US" baseline="0" dirty="0" smtClean="0"/>
              <a:t>Once the machine is booted up note the IP address because you will need it when deploying the second cloud service with AD client machines.</a:t>
            </a:r>
          </a:p>
          <a:p>
            <a:endParaRPr lang="en-US" baseline="0" dirty="0" smtClean="0"/>
          </a:p>
          <a:p>
            <a:r>
              <a:rPr lang="en-US" baseline="0" dirty="0" smtClean="0"/>
              <a:t>Finally, run DC Promo</a:t>
            </a:r>
          </a:p>
          <a:p>
            <a:endParaRPr lang="en-US" baseline="0" dirty="0" smtClean="0"/>
          </a:p>
          <a:p>
            <a:r>
              <a:rPr lang="en-US" baseline="0" dirty="0" smtClean="0"/>
              <a:t>When deploying the first VM that will be a domain member you will specify the DNS Server IP address of the domain controller you just deployed. This is the reason for having multiple cloud services.</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715720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cloud service on the left holds a virtual machine running Active Directory. The DNS server IP address of this particular deployment could be pointing to an on-premise DC if it were part of an existing forest.</a:t>
            </a:r>
          </a:p>
          <a:p>
            <a:endParaRPr lang="en-US" baseline="0" dirty="0" smtClean="0"/>
          </a:p>
          <a:p>
            <a:r>
              <a:rPr lang="en-US" baseline="0" dirty="0" smtClean="0"/>
              <a:t>The cloud service on the right has the deployment DNS servers specify the IP address of the domain controller on the left. When VMs boot up in this cloud service they will inherit this setting and be able to resolve names in the domain – and join the domain.</a:t>
            </a:r>
          </a:p>
          <a:p>
            <a:endParaRPr lang="en-US" baseline="0" dirty="0" smtClean="0"/>
          </a:p>
          <a:p>
            <a:r>
              <a:rPr lang="en-US" baseline="0" dirty="0" smtClean="0"/>
              <a:t>Note: both cloud services are in the same virtual network.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01439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 now we were pretty</a:t>
            </a:r>
            <a:r>
              <a:rPr lang="en-US" baseline="0" dirty="0" smtClean="0"/>
              <a:t> prescriptive on what workloads were targeted for Windows Azure.  </a:t>
            </a:r>
          </a:p>
          <a:p>
            <a:endParaRPr lang="en-US" baseline="0" dirty="0" smtClean="0"/>
          </a:p>
          <a:p>
            <a:r>
              <a:rPr lang="en-US" baseline="0" dirty="0" smtClean="0"/>
              <a:t>The four most common:</a:t>
            </a:r>
          </a:p>
          <a:p>
            <a:pPr marL="171450" indent="-171450">
              <a:buFont typeface="Arial" pitchFamily="34" charset="0"/>
              <a:buChar char="•"/>
            </a:pPr>
            <a:r>
              <a:rPr lang="en-US" baseline="0" dirty="0" smtClean="0"/>
              <a:t>On and Off: when capacity is needed only at specific times (9AM – 5PM for example). Why pay for it after 5PM and before 9AM?</a:t>
            </a:r>
          </a:p>
          <a:p>
            <a:pPr marL="171450" indent="-171450">
              <a:buFont typeface="Arial" pitchFamily="34" charset="0"/>
              <a:buChar char="•"/>
            </a:pPr>
            <a:r>
              <a:rPr lang="en-US" baseline="0" dirty="0" smtClean="0"/>
              <a:t>Unpredictable Bursting: Capacity quickly needed – the new advertising campaign worked much better than anticipated. With the cloud you can instantly provision new capacity. Running your own data center you have to have this additional capacity on hand.</a:t>
            </a:r>
          </a:p>
          <a:p>
            <a:pPr marL="171450" indent="-171450">
              <a:buFont typeface="Arial" pitchFamily="34" charset="0"/>
              <a:buChar char="•"/>
            </a:pPr>
            <a:r>
              <a:rPr lang="en-US" baseline="0" dirty="0" smtClean="0"/>
              <a:t>Growing Fast: Capacity requirements change and evolve too fast to easily keep up.</a:t>
            </a:r>
          </a:p>
          <a:p>
            <a:pPr marL="171450" indent="-171450">
              <a:buFont typeface="Arial" pitchFamily="34" charset="0"/>
              <a:buChar char="•"/>
            </a:pPr>
            <a:r>
              <a:rPr lang="en-US" baseline="0" dirty="0" smtClean="0"/>
              <a:t>Predictable Bursting:   Overprovisioned to handle known high capacity. With the cloud it is possible to optimize your capacity and not pay for overprovisioning during the slower periods.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8464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over the VPN tunnel.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from within the cloud as part of an existing forest. </a:t>
            </a:r>
          </a:p>
          <a:p>
            <a:r>
              <a:rPr lang="en-US" baseline="0" dirty="0" smtClean="0"/>
              <a:t>AD replication will occur over the VPN tunnel.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from within the cloud solely with no relation to the on-premises forest. </a:t>
            </a:r>
          </a:p>
          <a:p>
            <a:r>
              <a:rPr lang="en-US" baseline="0" dirty="0" smtClean="0"/>
              <a:t>Hybrid connectivity is still allowed if needed.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08362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smtClean="0"/>
          </a:p>
          <a:p>
            <a:r>
              <a:rPr lang="en-US" dirty="0" smtClean="0"/>
              <a:t>Call out that the D:\</a:t>
            </a:r>
            <a:r>
              <a:rPr lang="en-US" baseline="0" dirty="0" smtClean="0"/>
              <a:t> drive is local storage on the blade in the data center. It is not persisted to Windows Azure storage and should only be used for temporary storage.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 Disk by default enables</a:t>
            </a:r>
            <a:r>
              <a:rPr lang="en-US" baseline="0" dirty="0" smtClean="0"/>
              <a:t> write caching which is not safe for database files. </a:t>
            </a:r>
          </a:p>
          <a:p>
            <a:endParaRPr lang="en-US" baseline="0" dirty="0" smtClean="0"/>
          </a:p>
          <a:p>
            <a:r>
              <a:rPr lang="en-US" baseline="0" dirty="0" smtClean="0"/>
              <a:t>You can change this via PowerShell:</a:t>
            </a:r>
          </a:p>
          <a:p>
            <a:endParaRPr lang="en-US" dirty="0" smtClean="0"/>
          </a:p>
          <a:p>
            <a:r>
              <a:rPr lang="en-US" sz="900" b="1" kern="1200" dirty="0" smtClean="0">
                <a:solidFill>
                  <a:schemeClr val="tx1"/>
                </a:solidFill>
                <a:latin typeface="Segoe UI" pitchFamily="34" charset="0"/>
                <a:ea typeface="+mn-ea"/>
                <a:cs typeface="+mn-cs"/>
              </a:rPr>
              <a:t>Get-</a:t>
            </a:r>
            <a:r>
              <a:rPr lang="en-US" sz="900" b="1" kern="1200" dirty="0" err="1" smtClean="0">
                <a:solidFill>
                  <a:schemeClr val="tx1"/>
                </a:solidFill>
                <a:latin typeface="Segoe UI" pitchFamily="34" charset="0"/>
                <a:ea typeface="+mn-ea"/>
                <a:cs typeface="+mn-cs"/>
              </a:rPr>
              <a:t>AzureVM</a:t>
            </a:r>
            <a:r>
              <a:rPr lang="en-US" sz="900" b="0" kern="1200" dirty="0" smtClean="0">
                <a:solidFill>
                  <a:schemeClr val="tx1"/>
                </a:solidFill>
                <a:latin typeface="Segoe UI" pitchFamily="34" charset="0"/>
                <a:ea typeface="+mn-ea"/>
                <a:cs typeface="+mn-cs"/>
              </a:rPr>
              <a:t> $</a:t>
            </a:r>
            <a:r>
              <a:rPr lang="en-US" sz="900" b="0" kern="1200" dirty="0" err="1" smtClean="0">
                <a:solidFill>
                  <a:schemeClr val="tx1"/>
                </a:solidFill>
                <a:latin typeface="Segoe UI" pitchFamily="34" charset="0"/>
                <a:ea typeface="+mn-ea"/>
                <a:cs typeface="+mn-cs"/>
              </a:rPr>
              <a:t>cloudsvc</a:t>
            </a:r>
            <a:r>
              <a:rPr lang="en-US" sz="900" b="0" kern="1200" dirty="0" smtClean="0">
                <a:solidFill>
                  <a:schemeClr val="tx1"/>
                </a:solidFill>
                <a:latin typeface="Segoe UI" pitchFamily="34" charset="0"/>
                <a:ea typeface="+mn-ea"/>
                <a:cs typeface="+mn-cs"/>
              </a:rPr>
              <a:t> $</a:t>
            </a:r>
            <a:r>
              <a:rPr lang="en-US" sz="900" b="0" kern="1200" dirty="0" err="1" smtClean="0">
                <a:solidFill>
                  <a:schemeClr val="tx1"/>
                </a:solidFill>
                <a:latin typeface="Segoe UI" pitchFamily="34" charset="0"/>
                <a:ea typeface="+mn-ea"/>
                <a:cs typeface="+mn-cs"/>
              </a:rPr>
              <a:t>vm</a:t>
            </a:r>
            <a:r>
              <a:rPr lang="en-US" sz="900" b="0" kern="1200" dirty="0" smtClean="0">
                <a:solidFill>
                  <a:schemeClr val="tx1"/>
                </a:solidFill>
                <a:latin typeface="Segoe UI" pitchFamily="34" charset="0"/>
                <a:ea typeface="+mn-ea"/>
                <a:cs typeface="+mn-cs"/>
              </a:rPr>
              <a:t> | </a:t>
            </a:r>
          </a:p>
          <a:p>
            <a:r>
              <a:rPr lang="en-US" sz="900" b="1" kern="1200" dirty="0" smtClean="0">
                <a:solidFill>
                  <a:schemeClr val="tx1"/>
                </a:solidFill>
                <a:latin typeface="Segoe UI" pitchFamily="34" charset="0"/>
                <a:ea typeface="+mn-ea"/>
                <a:cs typeface="+mn-cs"/>
              </a:rPr>
              <a:t>Set-</a:t>
            </a:r>
            <a:r>
              <a:rPr lang="en-US" sz="900" b="1" kern="1200" dirty="0" err="1" smtClean="0">
                <a:solidFill>
                  <a:schemeClr val="tx1"/>
                </a:solidFill>
                <a:latin typeface="Segoe UI" pitchFamily="34" charset="0"/>
                <a:ea typeface="+mn-ea"/>
                <a:cs typeface="+mn-cs"/>
              </a:rPr>
              <a:t>AzureOSDisk</a:t>
            </a:r>
            <a:r>
              <a:rPr lang="en-US" sz="900" b="0" kern="1200" dirty="0" smtClean="0">
                <a:solidFill>
                  <a:schemeClr val="tx1"/>
                </a:solidFill>
                <a:latin typeface="Segoe UI" pitchFamily="34" charset="0"/>
                <a:ea typeface="+mn-ea"/>
                <a:cs typeface="+mn-cs"/>
              </a:rPr>
              <a:t> </a:t>
            </a:r>
            <a:r>
              <a:rPr lang="en-US" sz="900" b="0" i="1" kern="1200" dirty="0" smtClean="0">
                <a:solidFill>
                  <a:schemeClr val="tx1"/>
                </a:solidFill>
                <a:latin typeface="Segoe UI" pitchFamily="34" charset="0"/>
                <a:ea typeface="+mn-ea"/>
                <a:cs typeface="+mn-cs"/>
              </a:rPr>
              <a:t>-</a:t>
            </a:r>
            <a:r>
              <a:rPr lang="en-US" sz="900" b="0" i="1" kern="1200" dirty="0" err="1" smtClean="0">
                <a:solidFill>
                  <a:schemeClr val="tx1"/>
                </a:solidFill>
                <a:latin typeface="Segoe UI" pitchFamily="34" charset="0"/>
                <a:ea typeface="+mn-ea"/>
                <a:cs typeface="+mn-cs"/>
              </a:rPr>
              <a:t>HostCaching</a:t>
            </a:r>
            <a:r>
              <a:rPr lang="en-US" sz="900" b="0" i="0" kern="1200" dirty="0" smtClean="0">
                <a:solidFill>
                  <a:schemeClr val="tx1"/>
                </a:solidFill>
                <a:latin typeface="Segoe UI" pitchFamily="34" charset="0"/>
                <a:ea typeface="+mn-ea"/>
                <a:cs typeface="+mn-cs"/>
              </a:rPr>
              <a:t> </a:t>
            </a:r>
            <a:r>
              <a:rPr lang="en-US" sz="900" b="0" i="0" kern="1200" dirty="0" err="1" smtClean="0">
                <a:solidFill>
                  <a:schemeClr val="tx1"/>
                </a:solidFill>
                <a:latin typeface="Segoe UI" pitchFamily="34" charset="0"/>
                <a:ea typeface="+mn-ea"/>
                <a:cs typeface="+mn-cs"/>
              </a:rPr>
              <a:t>ReadOnly</a:t>
            </a:r>
            <a:r>
              <a:rPr lang="en-US" sz="900" b="0" i="0" kern="1200" dirty="0" smtClean="0">
                <a:solidFill>
                  <a:schemeClr val="tx1"/>
                </a:solidFill>
                <a:latin typeface="Segoe UI" pitchFamily="34" charset="0"/>
                <a:ea typeface="+mn-ea"/>
                <a:cs typeface="+mn-cs"/>
              </a:rPr>
              <a:t> | </a:t>
            </a:r>
          </a:p>
          <a:p>
            <a:r>
              <a:rPr lang="en-US" sz="900" b="1" i="0" kern="1200" dirty="0" smtClean="0">
                <a:solidFill>
                  <a:schemeClr val="tx1"/>
                </a:solidFill>
                <a:latin typeface="Segoe UI" pitchFamily="34" charset="0"/>
                <a:ea typeface="+mn-ea"/>
                <a:cs typeface="+mn-cs"/>
              </a:rPr>
              <a:t>Update-</a:t>
            </a:r>
            <a:r>
              <a:rPr lang="en-US" sz="900" b="1" i="0" kern="1200" dirty="0" err="1" smtClean="0">
                <a:solidFill>
                  <a:schemeClr val="tx1"/>
                </a:solidFill>
                <a:latin typeface="Segoe UI" pitchFamily="34" charset="0"/>
                <a:ea typeface="+mn-ea"/>
                <a:cs typeface="+mn-cs"/>
              </a:rPr>
              <a:t>AzureVM</a:t>
            </a:r>
            <a:r>
              <a:rPr lang="en-US" sz="900" b="0" i="0" kern="1200" dirty="0" smtClean="0">
                <a:solidFill>
                  <a:schemeClr val="tx1"/>
                </a:solidFill>
                <a:latin typeface="Segoe UI" pitchFamily="34" charset="0"/>
                <a:ea typeface="+mn-ea"/>
                <a:cs typeface="+mn-cs"/>
              </a:rPr>
              <a:t> </a:t>
            </a:r>
          </a:p>
          <a:p>
            <a:endParaRPr lang="en-US" sz="900" b="0" i="0" kern="1200" dirty="0" smtClean="0">
              <a:solidFill>
                <a:schemeClr val="tx1"/>
              </a:solidFill>
              <a:latin typeface="Segoe UI" pitchFamily="34" charset="0"/>
              <a:ea typeface="+mn-ea"/>
              <a:cs typeface="+mn-cs"/>
            </a:endParaRPr>
          </a:p>
          <a:p>
            <a:r>
              <a:rPr lang="en-US" sz="900" b="0" i="0" kern="1200" dirty="0" err="1" smtClean="0">
                <a:solidFill>
                  <a:schemeClr val="tx1"/>
                </a:solidFill>
                <a:latin typeface="Segoe UI" pitchFamily="34" charset="0"/>
                <a:ea typeface="+mn-ea"/>
                <a:cs typeface="+mn-cs"/>
              </a:rPr>
              <a:t>DataDisk</a:t>
            </a:r>
            <a:r>
              <a:rPr lang="en-US" sz="900" b="0" i="0" kern="1200" baseline="0" dirty="0" smtClean="0">
                <a:solidFill>
                  <a:schemeClr val="tx1"/>
                </a:solidFill>
                <a:latin typeface="Segoe UI" pitchFamily="34" charset="0"/>
                <a:ea typeface="+mn-ea"/>
                <a:cs typeface="+mn-cs"/>
              </a:rPr>
              <a:t> by default has host caching </a:t>
            </a:r>
            <a:r>
              <a:rPr lang="en-US" sz="900" b="0" i="0" kern="1200" baseline="0" dirty="0" err="1" smtClean="0">
                <a:solidFill>
                  <a:schemeClr val="tx1"/>
                </a:solidFill>
                <a:latin typeface="Segoe UI" pitchFamily="34" charset="0"/>
                <a:ea typeface="+mn-ea"/>
                <a:cs typeface="+mn-cs"/>
              </a:rPr>
              <a:t>ReadOnly</a:t>
            </a:r>
            <a:endParaRPr lang="en-US" sz="900" b="0" i="0" kern="1200" baseline="0" smtClean="0">
              <a:solidFill>
                <a:schemeClr val="tx1"/>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79894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making the leap into the cloud</a:t>
            </a:r>
            <a:r>
              <a:rPr lang="en-US" baseline="0" dirty="0" smtClean="0"/>
              <a:t> the workload or application will need to be analyzed.</a:t>
            </a:r>
          </a:p>
          <a:p>
            <a:endParaRPr lang="en-US" baseline="0" dirty="0" smtClean="0"/>
          </a:p>
          <a:p>
            <a:r>
              <a:rPr lang="en-US" baseline="0" dirty="0" smtClean="0"/>
              <a:t>Software requirements? </a:t>
            </a:r>
          </a:p>
          <a:p>
            <a:r>
              <a:rPr lang="en-US" baseline="0" dirty="0" smtClean="0"/>
              <a:t>Older versions of Windows Server such as 2003 are not officially supported in the cloud. If the OS is not 64 bit it will not work at all.</a:t>
            </a:r>
          </a:p>
          <a:p>
            <a:endParaRPr lang="en-US" baseline="0" dirty="0" smtClean="0"/>
          </a:p>
          <a:p>
            <a:r>
              <a:rPr lang="en-US" dirty="0" smtClean="0"/>
              <a:t>Hardware requirements – if</a:t>
            </a:r>
            <a:r>
              <a:rPr lang="en-US" baseline="0" dirty="0" smtClean="0"/>
              <a:t> the application in question requires on hardware based drivers such as thumbprint scanners, multiple network cards, or any other device not available in the cloud.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4276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868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essentially two ways of migrating an application to the cloud.</a:t>
            </a:r>
          </a:p>
          <a:p>
            <a:endParaRPr lang="en-US" baseline="0" dirty="0" smtClean="0"/>
          </a:p>
          <a:p>
            <a:r>
              <a:rPr lang="en-US" baseline="0" dirty="0" smtClean="0"/>
              <a:t>The first is to attempt to migrate an entire existing virtual machine. For </a:t>
            </a:r>
            <a:r>
              <a:rPr lang="en-US" baseline="0" dirty="0" err="1" smtClean="0"/>
              <a:t>HyperV</a:t>
            </a:r>
            <a:r>
              <a:rPr lang="en-US" baseline="0" dirty="0" smtClean="0"/>
              <a:t> users this involves uploading the VHD(s) and then configuring a virtual machine to use the disks. </a:t>
            </a:r>
          </a:p>
          <a:p>
            <a:r>
              <a:rPr lang="en-US" baseline="0" dirty="0" smtClean="0"/>
              <a:t>For non-</a:t>
            </a:r>
            <a:r>
              <a:rPr lang="en-US" baseline="0" dirty="0" err="1" smtClean="0"/>
              <a:t>HyperV</a:t>
            </a:r>
            <a:r>
              <a:rPr lang="en-US" baseline="0" dirty="0" smtClean="0"/>
              <a:t> users this means finding a method of converting either their running machine to a VHD OR their current virtualization format to VHD. Many solutions exist to both.</a:t>
            </a:r>
          </a:p>
          <a:p>
            <a:endParaRPr lang="en-US" baseline="0" dirty="0" smtClean="0"/>
          </a:p>
          <a:p>
            <a:r>
              <a:rPr lang="en-US" baseline="0" dirty="0" smtClean="0"/>
              <a:t>The second option comes down to configuring and booting the VM in the cloud directly. Uploading the application and data via Windows Azure storage and configuring the VMs.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51708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 Disks are not supported directly</a:t>
            </a:r>
            <a:r>
              <a:rPr lang="en-US" baseline="0" dirty="0" smtClean="0"/>
              <a:t> in the cloud. Before uploading a dynamic disk it will have to be converted into a fixed disk.</a:t>
            </a:r>
          </a:p>
          <a:p>
            <a:endParaRPr lang="en-US" baseline="0" dirty="0" smtClean="0"/>
          </a:p>
          <a:p>
            <a:r>
              <a:rPr lang="en-US" baseline="0" dirty="0" smtClean="0"/>
              <a:t>CSUpload.exe supports converting the dynamic disk to fixed on upload. The benefit is unused blocks are not uploaded so it is a more efficient/optimized upload.</a:t>
            </a:r>
          </a:p>
          <a:p>
            <a:r>
              <a:rPr lang="en-US" baseline="0" dirty="0" smtClean="0"/>
              <a:t>CSUpload.exe also supports resuming a failed transfer.</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133797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animation</a:t>
            </a:r>
            <a:r>
              <a:rPr lang="en-US" baseline="0" dirty="0" smtClean="0"/>
              <a:t> is a simple example of the steps needed to migrate a VM running in </a:t>
            </a:r>
            <a:r>
              <a:rPr lang="en-US" baseline="0" dirty="0" err="1" smtClean="0"/>
              <a:t>HyperV</a:t>
            </a:r>
            <a:r>
              <a:rPr lang="en-US" baseline="0" dirty="0" smtClean="0"/>
              <a:t> on premises to Windows Azure.</a:t>
            </a:r>
          </a:p>
          <a:p>
            <a:endParaRPr lang="en-US" baseline="0" dirty="0" smtClean="0"/>
          </a:p>
          <a:p>
            <a:r>
              <a:rPr lang="en-US" baseline="0" dirty="0" smtClean="0"/>
              <a:t>4) The reason for the adjustment in drive letters is the Windows Azure VM exposes the local server physical storage as the D: drive on Windows. This location should be considered temporary because it is not backed by Windows Azure storage. Since the D: is taken VMs that are currently using the D: drive will need to be adjusted on upload.</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57598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Windows</a:t>
            </a:r>
            <a:r>
              <a:rPr lang="en-US" baseline="0" dirty="0" smtClean="0"/>
              <a:t> Azure management portal there are two methods of creating a VM.</a:t>
            </a:r>
          </a:p>
          <a:p>
            <a:endParaRPr lang="en-US" baseline="0" dirty="0" smtClean="0"/>
          </a:p>
          <a:p>
            <a:pPr marL="228600" indent="-228600">
              <a:buAutoNum type="arabicParenR"/>
            </a:pPr>
            <a:r>
              <a:rPr lang="en-US" baseline="0" dirty="0" smtClean="0"/>
              <a:t>Quick create always creates a new cloud service but it does not display the cloud service. Each time this wizard is used a cloud service with a single VM will be created.</a:t>
            </a:r>
          </a:p>
          <a:p>
            <a:pPr marL="228600" indent="-228600">
              <a:buAutoNum type="arabicParenR"/>
            </a:pPr>
            <a:endParaRPr lang="en-US" baseline="0" dirty="0" smtClean="0"/>
          </a:p>
          <a:p>
            <a:pPr marL="228600" indent="-228600">
              <a:buAutoNum type="arabicParenR"/>
            </a:pPr>
            <a:r>
              <a:rPr lang="en-US" baseline="0" dirty="0" smtClean="0"/>
              <a:t>Gallery method gives the option of creating a </a:t>
            </a:r>
            <a:r>
              <a:rPr lang="en-US" b="1" baseline="0" dirty="0" smtClean="0"/>
              <a:t>Stand Alone </a:t>
            </a:r>
            <a:r>
              <a:rPr lang="en-US" baseline="0" dirty="0" smtClean="0"/>
              <a:t>VM or the option to </a:t>
            </a:r>
            <a:r>
              <a:rPr lang="en-US" b="1" baseline="0" dirty="0" smtClean="0"/>
              <a:t>Connect to an existing VM</a:t>
            </a:r>
            <a:r>
              <a:rPr lang="en-US" baseline="0" dirty="0" smtClean="0"/>
              <a:t>.</a:t>
            </a:r>
          </a:p>
          <a:p>
            <a:pPr marL="441427" lvl="1" indent="-228600">
              <a:buAutoNum type="arabicParenR"/>
            </a:pPr>
            <a:r>
              <a:rPr lang="en-US" baseline="0" dirty="0" smtClean="0"/>
              <a:t>Stand alone VM gives similar behavior to Quick Create. A new cloud service will be created with the new VM being the sole occupant.</a:t>
            </a:r>
          </a:p>
          <a:p>
            <a:pPr marL="441427" lvl="1" indent="-228600">
              <a:buAutoNum type="arabicParenR"/>
            </a:pPr>
            <a:r>
              <a:rPr lang="en-US" baseline="0" dirty="0" smtClean="0"/>
              <a:t>Connect to an existing VM allows you to add a single VM to an existing cloud service.</a:t>
            </a:r>
          </a:p>
          <a:p>
            <a:pPr marL="212827" lvl="1" indent="0">
              <a:buFontTx/>
              <a:buNone/>
            </a:pPr>
            <a:endParaRPr lang="en-US" baseline="0" dirty="0" smtClean="0"/>
          </a:p>
          <a:p>
            <a:pPr marL="0" lvl="0" indent="0">
              <a:buFontTx/>
              <a:buNone/>
            </a:pPr>
            <a:r>
              <a:rPr lang="en-US" baseline="0" dirty="0" smtClean="0"/>
              <a:t>All VMs within the same cloud service can directly communicate with each other over the network. If they are not deployed inside of a virtual network they will also have name resolution by default with Windows Azure provided DNS. If deployed into a VNET the requirement is shifted to the user to provide name resolution.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425692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5.wdp"/></Relationships>
</file>

<file path=ppt/slideLayouts/_rels/slideLayout5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 Id="rId5" Type="http://schemas.microsoft.com/office/2007/relationships/hdphoto" Target="../media/hdphoto6.wdp"/><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7.wdp"/></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4.wdp"/></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8"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9" y="4612366"/>
            <a:ext cx="5454333" cy="1144929"/>
          </a:xfrm>
        </p:spPr>
        <p:txBody>
          <a:bodyPr/>
          <a:lstStyle>
            <a:lvl1pPr marL="0" indent="0">
              <a:buFont typeface="Arial" pitchFamily="34" charset="0"/>
              <a:buNone/>
              <a:defRPr sz="2400">
                <a:solidFill>
                  <a:schemeClr val="bg1">
                    <a:alpha val="98000"/>
                  </a:schemeClr>
                </a:solidFill>
                <a:latin typeface="+mj-lt"/>
              </a:defRPr>
            </a:lvl1pPr>
            <a:lvl2pPr marL="459995" indent="0">
              <a:buFont typeface="Arial" pitchFamily="34" charset="0"/>
              <a:buNone/>
              <a:defRPr/>
            </a:lvl2pPr>
            <a:lvl3pPr marL="854981" indent="0">
              <a:buFont typeface="Arial" pitchFamily="34" charset="0"/>
              <a:buNone/>
              <a:defRPr/>
            </a:lvl3pPr>
            <a:lvl4pPr marL="1257900" indent="0">
              <a:buFont typeface="Arial" pitchFamily="34" charset="0"/>
              <a:buNone/>
              <a:defRPr/>
            </a:lvl4pPr>
            <a:lvl5pPr marL="16036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8"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4" tIns="45683" rIns="91364" bIns="45683"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2101955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41775662"/>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2611647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71166709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101500749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Tree>
    <p:extLst>
      <p:ext uri="{BB962C8B-B14F-4D97-AF65-F5344CB8AC3E}">
        <p14:creationId xmlns:p14="http://schemas.microsoft.com/office/powerpoint/2010/main" val="349834133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grpSp>
    </p:spTree>
    <p:extLst>
      <p:ext uri="{BB962C8B-B14F-4D97-AF65-F5344CB8AC3E}">
        <p14:creationId xmlns:p14="http://schemas.microsoft.com/office/powerpoint/2010/main" val="36463055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6446885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54950820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55344919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5"/>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221806568"/>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99042865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00728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2162744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2395408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31" tIns="41115" rIns="82231" bIns="41115"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83"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73"/>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49" tIns="45675" rIns="91349" bIns="45675" numCol="1" anchor="t" anchorCtr="0" compatLnSpc="1">
            <a:prstTxWarp prst="textNoShape">
              <a:avLst/>
            </a:prstTxWarp>
            <a:spAutoFit/>
          </a:bodyPr>
          <a:lstStyle/>
          <a:p>
            <a:pPr algn="ctr" defTabSz="913377"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377"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25"/>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5"/>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7900" indent="-4029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687" indent="-3457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990" indent="-33628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969989" y="1447800"/>
            <a:ext cx="10698161" cy="996696"/>
          </a:xfrm>
        </p:spPr>
        <p:txBody>
          <a:bodyPr anchor="ctr">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bwMode="auto">
          <a:xfrm>
            <a:off x="969963" y="2525507"/>
            <a:ext cx="10242551" cy="46325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Tree>
    <p:extLst>
      <p:ext uri="{BB962C8B-B14F-4D97-AF65-F5344CB8AC3E}">
        <p14:creationId xmlns:p14="http://schemas.microsoft.com/office/powerpoint/2010/main" val="19640124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5415" y="3262999"/>
            <a:ext cx="8282710" cy="996696"/>
          </a:xfrm>
        </p:spPr>
        <p:txBody>
          <a:bodyPr anchor="ctr" anchorCtr="0">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a:xfrm>
            <a:off x="3373566" y="4343425"/>
            <a:ext cx="8294585" cy="46166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
        <p:nvSpPr>
          <p:cNvPr id="7" name="Text Placeholder 6"/>
          <p:cNvSpPr>
            <a:spLocks noGrp="1"/>
          </p:cNvSpPr>
          <p:nvPr>
            <p:ph type="body" sz="quarter" idx="10" hasCustomPrompt="1"/>
          </p:nvPr>
        </p:nvSpPr>
        <p:spPr>
          <a:xfrm>
            <a:off x="520699" y="5569552"/>
            <a:ext cx="10242551" cy="1059873"/>
          </a:xfrm>
        </p:spPr>
        <p:txBody>
          <a:bodyPr anchor="ctr" anchorCtr="0">
            <a:noAutofit/>
            <a:scene3d>
              <a:camera prst="orthographicFront"/>
              <a:lightRig rig="flat" dir="t"/>
            </a:scene3d>
            <a:sp3d>
              <a:contourClr>
                <a:schemeClr val="tx2"/>
              </a:contourClr>
            </a:sp3d>
          </a:bodyPr>
          <a:lstStyle>
            <a:lvl1pPr marL="0" indent="0" algn="l">
              <a:buFont typeface="Arial" pitchFamily="34" charset="0"/>
              <a:buNone/>
              <a:defRPr kumimoji="0" lang="en-US" sz="8000" b="0" i="0" u="none" strike="noStrike" kern="1200" cap="none" spc="-151" normalizeH="0" baseline="0" noProof="0" dirty="0" smtClean="0">
                <a:ln w="11430"/>
                <a:gradFill>
                  <a:gsLst>
                    <a:gs pos="0">
                      <a:schemeClr val="tx2"/>
                    </a:gs>
                    <a:gs pos="88000">
                      <a:schemeClr val="tx2"/>
                    </a:gs>
                  </a:gsLst>
                  <a:lin ang="5400000"/>
                </a:gradFill>
                <a:effectLst/>
                <a:uLnTx/>
                <a:uFillTx/>
                <a:latin typeface="+mj-lt"/>
                <a:ea typeface="+mn-ea"/>
                <a:cs typeface="+mn-cs"/>
              </a:defRPr>
            </a:lvl1pPr>
          </a:lstStyle>
          <a:p>
            <a:pPr lvl="0"/>
            <a:r>
              <a:rPr lang="en-US" dirty="0" smtClean="0"/>
              <a:t>Click to edit…</a:t>
            </a:r>
          </a:p>
        </p:txBody>
      </p:sp>
    </p:spTree>
    <p:extLst>
      <p:ext uri="{BB962C8B-B14F-4D97-AF65-F5344CB8AC3E}">
        <p14:creationId xmlns:p14="http://schemas.microsoft.com/office/powerpoint/2010/main" val="29421599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892552"/>
          </a:xfrm>
        </p:spPr>
        <p:txBody>
          <a:bodyPr/>
          <a:lstStyle>
            <a:lvl1pPr marL="0" indent="0">
              <a:buNone/>
              <a:defRPr/>
            </a:lvl1pPr>
            <a:lvl2pPr marL="0" indent="0">
              <a:buNone/>
              <a:defRPr sz="20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34581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6"/>
            <a:ext cx="11149012" cy="1908215"/>
          </a:xfrm>
        </p:spPr>
        <p:txBody>
          <a:bodyPr/>
          <a:lstStyle>
            <a:lvl1pPr marL="463172" indent="-463172">
              <a:lnSpc>
                <a:spcPct val="90000"/>
              </a:lnSpc>
              <a:defRPr sz="4000"/>
            </a:lvl1pPr>
            <a:lvl2pPr marL="747109" indent="-283936">
              <a:lnSpc>
                <a:spcPct val="90000"/>
              </a:lnSpc>
              <a:defRPr sz="2000"/>
            </a:lvl2pPr>
            <a:lvl3pPr marL="1032643" indent="-285522">
              <a:lnSpc>
                <a:spcPct val="90000"/>
              </a:lnSpc>
              <a:defRPr sz="2000"/>
            </a:lvl3pPr>
            <a:lvl4pPr marL="1257900" indent="-225247">
              <a:lnSpc>
                <a:spcPct val="90000"/>
              </a:lnSpc>
              <a:defRPr sz="1900"/>
            </a:lvl4pPr>
            <a:lvl5pPr marL="1483136" indent="-225247">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369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5"/>
            <a:ext cx="5486400" cy="1797415"/>
          </a:xfrm>
        </p:spPr>
        <p:txBody>
          <a:bodyPr/>
          <a:lstStyle>
            <a:lvl1pPr marL="339709" indent="-339709">
              <a:lnSpc>
                <a:spcPct val="90000"/>
              </a:lnSpc>
              <a:defRPr sz="3200"/>
            </a:lvl1pPr>
            <a:lvl2pPr marL="628155" indent="-279172">
              <a:lnSpc>
                <a:spcPct val="90000"/>
              </a:lnSpc>
              <a:defRPr sz="2000"/>
            </a:lvl2pPr>
            <a:lvl3pPr marL="913677" indent="-285522">
              <a:lnSpc>
                <a:spcPct val="90000"/>
              </a:lnSpc>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25"/>
            <a:ext cx="5486400" cy="1797415"/>
          </a:xfrm>
        </p:spPr>
        <p:txBody>
          <a:bodyPr/>
          <a:lstStyle>
            <a:lvl1pPr marL="347635" indent="-347635">
              <a:lnSpc>
                <a:spcPct val="90000"/>
              </a:lnSpc>
              <a:defRPr sz="3200"/>
            </a:lvl1pPr>
            <a:lvl2pPr marL="628155" indent="-283936">
              <a:lnSpc>
                <a:spcPct val="90000"/>
              </a:lnSpc>
              <a:defRPr sz="2000"/>
            </a:lvl2pPr>
            <a:lvl3pPr marL="913677" indent="-285522">
              <a:lnSpc>
                <a:spcPct val="90000"/>
              </a:lnSpc>
              <a:tabLst>
                <a:tab pos="1080242" algn="l"/>
              </a:tabLst>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5951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386030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4098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Dark Blue">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5443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Gree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8685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4278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441" indent="-342633">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33" indent="-342633">
              <a:spcBef>
                <a:spcPts val="0"/>
              </a:spcBef>
              <a:spcAft>
                <a:spcPts val="400"/>
              </a:spcAft>
              <a:buFont typeface="Arial" pitchFamily="34" charset="0"/>
              <a:buChar char="•"/>
              <a:defRPr/>
            </a:lvl5pPr>
            <a:lvl6pPr marL="1032643" indent="-342633">
              <a:buFont typeface="Arial" pitchFamily="34" charset="0"/>
              <a:buChar char="•"/>
              <a:defRPr sz="2400">
                <a:gradFill>
                  <a:gsLst>
                    <a:gs pos="0">
                      <a:srgbClr val="595959"/>
                    </a:gs>
                    <a:gs pos="86000">
                      <a:srgbClr val="595959"/>
                    </a:gs>
                  </a:gsLst>
                  <a:lin ang="5400000" scaled="0"/>
                </a:gradFill>
              </a:defRPr>
            </a:lvl6pPr>
            <a:lvl7pPr marL="1254723" indent="-225247">
              <a:defRPr>
                <a:gradFill>
                  <a:gsLst>
                    <a:gs pos="0">
                      <a:srgbClr val="595959"/>
                    </a:gs>
                    <a:gs pos="86000">
                      <a:srgbClr val="595959"/>
                    </a:gs>
                  </a:gsLst>
                  <a:lin ang="5400000" scaled="0"/>
                </a:gradFill>
              </a:defRPr>
            </a:lvl7pPr>
            <a:lvl8pPr marL="1486311" indent="-231585">
              <a:defRPr>
                <a:gradFill>
                  <a:gsLst>
                    <a:gs pos="0">
                      <a:srgbClr val="595959"/>
                    </a:gs>
                    <a:gs pos="86000">
                      <a:srgbClr val="595959"/>
                    </a:gs>
                  </a:gsLst>
                  <a:lin ang="5400000" scaled="0"/>
                </a:gradFill>
              </a:defRPr>
            </a:lvl8pPr>
          </a:lstStyle>
          <a:p>
            <a:pPr marL="345797" lvl="0" indent="-345797" algn="l" defTabSz="913641" rtl="0" eaLnBrk="1" latinLnBrk="0" hangingPunct="1">
              <a:lnSpc>
                <a:spcPct val="90000"/>
              </a:lnSpc>
              <a:spcBef>
                <a:spcPct val="20000"/>
              </a:spcBef>
              <a:buSzPct val="90000"/>
              <a:buFont typeface="Arial" pitchFamily="34" charset="0"/>
              <a:buChar char="•"/>
            </a:pPr>
            <a:r>
              <a:rPr lang="en-US" smtClean="0"/>
              <a:t>Click to edit Master text styles</a:t>
            </a:r>
          </a:p>
          <a:p>
            <a:pPr marL="345797" lvl="1" indent="-345797" algn="l" defTabSz="913641" rtl="0" eaLnBrk="1" latinLnBrk="0" hangingPunct="1">
              <a:lnSpc>
                <a:spcPct val="90000"/>
              </a:lnSpc>
              <a:spcBef>
                <a:spcPct val="20000"/>
              </a:spcBef>
              <a:buSzPct val="90000"/>
              <a:buFont typeface="Arial" pitchFamily="34" charset="0"/>
              <a:buChar char="•"/>
            </a:pPr>
            <a:r>
              <a:rPr lang="en-US" smtClean="0"/>
              <a:t>Second level</a:t>
            </a:r>
          </a:p>
          <a:p>
            <a:pPr marL="345797" lvl="2" indent="-345797" algn="l" defTabSz="913641" rtl="0" eaLnBrk="1" latinLnBrk="0" hangingPunct="1">
              <a:lnSpc>
                <a:spcPct val="90000"/>
              </a:lnSpc>
              <a:spcBef>
                <a:spcPct val="20000"/>
              </a:spcBef>
              <a:buSzPct val="90000"/>
              <a:buFont typeface="Arial" pitchFamily="34" charset="0"/>
              <a:buChar char="•"/>
            </a:pPr>
            <a:r>
              <a:rPr lang="en-US" smtClean="0"/>
              <a:t>Third level</a:t>
            </a:r>
          </a:p>
          <a:p>
            <a:pPr marL="345797" lvl="3" indent="-345797" algn="l" defTabSz="913641" rtl="0" eaLnBrk="1" latinLnBrk="0" hangingPunct="1">
              <a:lnSpc>
                <a:spcPct val="90000"/>
              </a:lnSpc>
              <a:spcBef>
                <a:spcPct val="20000"/>
              </a:spcBef>
              <a:buSzPct val="90000"/>
              <a:buFont typeface="Arial" pitchFamily="34" charset="0"/>
              <a:buChar char="•"/>
            </a:pPr>
            <a:r>
              <a:rPr lang="en-US" smtClean="0"/>
              <a:t>Fourth level</a:t>
            </a:r>
          </a:p>
          <a:p>
            <a:pPr marL="345797" lvl="4" indent="-345797" algn="l" defTabSz="91364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239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2690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nimated Title Slide- 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46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2"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3" y="4612361"/>
            <a:ext cx="5454333" cy="1144929"/>
          </a:xfrm>
        </p:spPr>
        <p:txBody>
          <a:bodyPr/>
          <a:lstStyle>
            <a:lvl1pPr marL="0" indent="0">
              <a:buFont typeface="Arial" pitchFamily="34" charset="0"/>
              <a:buNone/>
              <a:defRPr sz="2400">
                <a:solidFill>
                  <a:schemeClr val="bg1">
                    <a:alpha val="98000"/>
                  </a:schemeClr>
                </a:solidFill>
                <a:latin typeface="+mj-lt"/>
              </a:defRPr>
            </a:lvl1pPr>
            <a:lvl2pPr marL="460075" indent="0">
              <a:buFont typeface="Arial" pitchFamily="34" charset="0"/>
              <a:buNone/>
              <a:defRPr/>
            </a:lvl2pPr>
            <a:lvl3pPr marL="855125" indent="0">
              <a:buFont typeface="Arial" pitchFamily="34" charset="0"/>
              <a:buNone/>
              <a:defRPr/>
            </a:lvl3pPr>
            <a:lvl4pPr marL="1258108" indent="0">
              <a:buFont typeface="Arial" pitchFamily="34" charset="0"/>
              <a:buNone/>
              <a:defRPr/>
            </a:lvl4pPr>
            <a:lvl5pPr marL="1603954"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396757070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108"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954" indent="-3458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10" indent="-3363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39910227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553" indent="-34268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89" indent="-342689">
              <a:spcBef>
                <a:spcPts val="0"/>
              </a:spcBef>
              <a:spcAft>
                <a:spcPts val="400"/>
              </a:spcAft>
              <a:buFont typeface="Arial" pitchFamily="34" charset="0"/>
              <a:buChar char="•"/>
              <a:defRPr/>
            </a:lvl5pPr>
            <a:lvl6pPr marL="1032814" indent="-342689">
              <a:buFont typeface="Arial" pitchFamily="34" charset="0"/>
              <a:buChar char="•"/>
              <a:defRPr sz="2400">
                <a:gradFill>
                  <a:gsLst>
                    <a:gs pos="0">
                      <a:srgbClr val="595959"/>
                    </a:gs>
                    <a:gs pos="86000">
                      <a:srgbClr val="595959"/>
                    </a:gs>
                  </a:gsLst>
                  <a:lin ang="5400000" scaled="0"/>
                </a:gradFill>
              </a:defRPr>
            </a:lvl6pPr>
            <a:lvl7pPr marL="1254931" indent="-225285">
              <a:defRPr>
                <a:gradFill>
                  <a:gsLst>
                    <a:gs pos="0">
                      <a:srgbClr val="595959"/>
                    </a:gs>
                    <a:gs pos="86000">
                      <a:srgbClr val="595959"/>
                    </a:gs>
                  </a:gsLst>
                  <a:lin ang="5400000" scaled="0"/>
                </a:gradFill>
              </a:defRPr>
            </a:lvl7pPr>
            <a:lvl8pPr marL="1486558" indent="-231625">
              <a:defRPr>
                <a:gradFill>
                  <a:gsLst>
                    <a:gs pos="0">
                      <a:srgbClr val="595959"/>
                    </a:gs>
                    <a:gs pos="86000">
                      <a:srgbClr val="595959"/>
                    </a:gs>
                  </a:gsLst>
                  <a:lin ang="5400000" scaled="0"/>
                </a:gradFill>
              </a:defRPr>
            </a:lvl8pPr>
          </a:lstStyle>
          <a:p>
            <a:pPr marL="345855" lvl="0" indent="-345855" algn="l" defTabSz="913793" rtl="0" eaLnBrk="1" latinLnBrk="0" hangingPunct="1">
              <a:lnSpc>
                <a:spcPct val="90000"/>
              </a:lnSpc>
              <a:spcBef>
                <a:spcPct val="20000"/>
              </a:spcBef>
              <a:buSzPct val="90000"/>
              <a:buFont typeface="Arial" pitchFamily="34" charset="0"/>
              <a:buChar char="•"/>
            </a:pPr>
            <a:r>
              <a:rPr lang="en-US" smtClean="0"/>
              <a:t>Click to edit Master text styles</a:t>
            </a:r>
          </a:p>
          <a:p>
            <a:pPr marL="345855" lvl="1" indent="-345855" algn="l" defTabSz="913793" rtl="0" eaLnBrk="1" latinLnBrk="0" hangingPunct="1">
              <a:lnSpc>
                <a:spcPct val="90000"/>
              </a:lnSpc>
              <a:spcBef>
                <a:spcPct val="20000"/>
              </a:spcBef>
              <a:buSzPct val="90000"/>
              <a:buFont typeface="Arial" pitchFamily="34" charset="0"/>
              <a:buChar char="•"/>
            </a:pPr>
            <a:r>
              <a:rPr lang="en-US" smtClean="0"/>
              <a:t>Second level</a:t>
            </a:r>
          </a:p>
          <a:p>
            <a:pPr marL="345855" lvl="2" indent="-345855" algn="l" defTabSz="913793" rtl="0" eaLnBrk="1" latinLnBrk="0" hangingPunct="1">
              <a:lnSpc>
                <a:spcPct val="90000"/>
              </a:lnSpc>
              <a:spcBef>
                <a:spcPct val="20000"/>
              </a:spcBef>
              <a:buSzPct val="90000"/>
              <a:buFont typeface="Arial" pitchFamily="34" charset="0"/>
              <a:buChar char="•"/>
            </a:pPr>
            <a:r>
              <a:rPr lang="en-US" smtClean="0"/>
              <a:t>Third level</a:t>
            </a:r>
          </a:p>
          <a:p>
            <a:pPr marL="345855" lvl="3" indent="-345855" algn="l" defTabSz="913793" rtl="0" eaLnBrk="1" latinLnBrk="0" hangingPunct="1">
              <a:lnSpc>
                <a:spcPct val="90000"/>
              </a:lnSpc>
              <a:spcBef>
                <a:spcPct val="20000"/>
              </a:spcBef>
              <a:buSzPct val="90000"/>
              <a:buFont typeface="Arial" pitchFamily="34" charset="0"/>
              <a:buChar char="•"/>
            </a:pPr>
            <a:r>
              <a:rPr lang="en-US" smtClean="0"/>
              <a:t>Fourth level</a:t>
            </a:r>
          </a:p>
          <a:p>
            <a:pPr marL="345855" lvl="4" indent="-345855" algn="l" defTabSz="9137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13293724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02" indent="-341102">
              <a:lnSpc>
                <a:spcPct val="90000"/>
              </a:lnSpc>
              <a:buSzPct val="80000"/>
              <a:buFont typeface="Arial" pitchFamily="34" charset="0"/>
              <a:buChar char="•"/>
              <a:defRPr sz="3200"/>
            </a:lvl1pPr>
            <a:lvl2pPr marL="626672" indent="-285570">
              <a:lnSpc>
                <a:spcPct val="90000"/>
              </a:lnSpc>
              <a:buSzPct val="80000"/>
              <a:buFont typeface="Arial" pitchFamily="34" charset="0"/>
              <a:buChar char="•"/>
              <a:defRPr sz="2800"/>
            </a:lvl2pPr>
            <a:lvl3pPr marL="913829" indent="-287158">
              <a:lnSpc>
                <a:spcPct val="90000"/>
              </a:lnSpc>
              <a:buSzPct val="80000"/>
              <a:buFont typeface="Arial" pitchFamily="34" charset="0"/>
              <a:buChar char="•"/>
              <a:defRPr sz="2400"/>
            </a:lvl3pPr>
            <a:lvl4pPr marL="1711836" indent="-225285">
              <a:lnSpc>
                <a:spcPct val="90000"/>
              </a:lnSpc>
              <a:buSzPct val="80000"/>
              <a:buFont typeface="Arial" pitchFamily="34" charset="0"/>
              <a:buChar char="•"/>
              <a:defRPr sz="2000"/>
            </a:lvl4pPr>
            <a:lvl5pPr marL="1943468" indent="-23162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01" indent="-45690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14" indent="-45690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361" indent="-34268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248" indent="-34268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530" indent="-34268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02" lvl="0" indent="-341102" algn="l" defTabSz="913793" rtl="0" eaLnBrk="1" latinLnBrk="0" hangingPunct="1">
              <a:lnSpc>
                <a:spcPct val="90000"/>
              </a:lnSpc>
              <a:spcBef>
                <a:spcPct val="20000"/>
              </a:spcBef>
              <a:buSzPct val="80000"/>
              <a:buFont typeface="Arial" pitchFamily="34" charset="0"/>
              <a:buChar char="•"/>
            </a:pPr>
            <a:r>
              <a:rPr lang="en-US" smtClean="0"/>
              <a:t>Click to edit Master text styles</a:t>
            </a:r>
          </a:p>
          <a:p>
            <a:pPr marL="341102" lvl="1" indent="-341102" algn="l" defTabSz="913793" rtl="0" eaLnBrk="1" latinLnBrk="0" hangingPunct="1">
              <a:lnSpc>
                <a:spcPct val="90000"/>
              </a:lnSpc>
              <a:spcBef>
                <a:spcPct val="20000"/>
              </a:spcBef>
              <a:buSzPct val="80000"/>
              <a:buFont typeface="Arial" pitchFamily="34" charset="0"/>
              <a:buChar char="•"/>
            </a:pPr>
            <a:r>
              <a:rPr lang="en-US" smtClean="0"/>
              <a:t>Second level</a:t>
            </a:r>
          </a:p>
          <a:p>
            <a:pPr marL="341102" lvl="2" indent="-341102" algn="l" defTabSz="913793" rtl="0" eaLnBrk="1" latinLnBrk="0" hangingPunct="1">
              <a:lnSpc>
                <a:spcPct val="90000"/>
              </a:lnSpc>
              <a:spcBef>
                <a:spcPct val="20000"/>
              </a:spcBef>
              <a:buSzPct val="80000"/>
              <a:buFont typeface="Arial" pitchFamily="34" charset="0"/>
              <a:buChar char="•"/>
            </a:pPr>
            <a:r>
              <a:rPr lang="en-US" smtClean="0"/>
              <a:t>Third level</a:t>
            </a:r>
          </a:p>
          <a:p>
            <a:pPr marL="341102" lvl="3" indent="-341102" algn="l" defTabSz="913793" rtl="0" eaLnBrk="1" latinLnBrk="0" hangingPunct="1">
              <a:lnSpc>
                <a:spcPct val="90000"/>
              </a:lnSpc>
              <a:spcBef>
                <a:spcPct val="20000"/>
              </a:spcBef>
              <a:buSzPct val="80000"/>
              <a:buFont typeface="Arial" pitchFamily="34" charset="0"/>
              <a:buChar char="•"/>
            </a:pPr>
            <a:r>
              <a:rPr lang="en-US" smtClean="0"/>
              <a:t>Fourth level</a:t>
            </a:r>
          </a:p>
          <a:p>
            <a:pPr marL="341102" lvl="4" indent="-341102" algn="l" defTabSz="9137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5541790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83" indent="-402983">
              <a:buSzPct val="80000"/>
              <a:buFont typeface="Arial" pitchFamily="34" charset="0"/>
              <a:buChar char="•"/>
              <a:defRPr sz="2800"/>
            </a:lvl1pPr>
            <a:lvl2pPr marL="744060" indent="-322062">
              <a:buSzPct val="80000"/>
              <a:buFont typeface="Arial" pitchFamily="34" charset="0"/>
              <a:buChar char="•"/>
              <a:defRPr sz="2800"/>
            </a:lvl2pPr>
            <a:lvl3pPr marL="1026472" indent="-282396" defTabSz="1029638">
              <a:buSzPct val="80000"/>
              <a:buFont typeface="Arial" pitchFamily="34" charset="0"/>
              <a:buChar char="•"/>
              <a:defRPr sz="2400"/>
            </a:lvl3pPr>
            <a:lvl4pPr marL="1316792" indent="-287158">
              <a:buSzPct val="80000"/>
              <a:buFont typeface="Arial" pitchFamily="34" charset="0"/>
              <a:buChar char="•"/>
              <a:defRPr sz="2000"/>
            </a:lvl4pPr>
            <a:lvl5pPr marL="1540502" indent="-22369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40" indent="-29614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01" indent="-45690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695" indent="-34268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328" indent="-34268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758" indent="-34268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328" indent="-342689">
              <a:defRPr sz="1600"/>
            </a:lvl6pPr>
            <a:lvl7pPr marL="1602376" indent="-285570">
              <a:defRPr sz="1600"/>
            </a:lvl7pPr>
            <a:lvl8pPr>
              <a:defRPr sz="1600"/>
            </a:lvl8pPr>
            <a:lvl9pPr>
              <a:defRPr sz="1600"/>
            </a:lvl9pPr>
          </a:lstStyle>
          <a:p>
            <a:pPr marL="402983" lvl="0" indent="-402983" algn="l" defTabSz="913793" rtl="0" eaLnBrk="1" latinLnBrk="0" hangingPunct="1">
              <a:lnSpc>
                <a:spcPct val="90000"/>
              </a:lnSpc>
              <a:spcBef>
                <a:spcPct val="20000"/>
              </a:spcBef>
              <a:buSzPct val="80000"/>
            </a:pPr>
            <a:r>
              <a:rPr lang="en-US" smtClean="0"/>
              <a:t>Click to edit Master text styles</a:t>
            </a:r>
          </a:p>
          <a:p>
            <a:pPr marL="402983" lvl="1" indent="-402983" algn="l" defTabSz="913793" rtl="0" eaLnBrk="1" latinLnBrk="0" hangingPunct="1">
              <a:lnSpc>
                <a:spcPct val="90000"/>
              </a:lnSpc>
              <a:spcBef>
                <a:spcPct val="20000"/>
              </a:spcBef>
              <a:buSzPct val="80000"/>
            </a:pPr>
            <a:r>
              <a:rPr lang="en-US" smtClean="0"/>
              <a:t>Second level</a:t>
            </a:r>
          </a:p>
          <a:p>
            <a:pPr marL="402983" lvl="2" indent="-402983" algn="l" defTabSz="913793" rtl="0" eaLnBrk="1" latinLnBrk="0" hangingPunct="1">
              <a:lnSpc>
                <a:spcPct val="90000"/>
              </a:lnSpc>
              <a:spcBef>
                <a:spcPct val="20000"/>
              </a:spcBef>
              <a:buSzPct val="80000"/>
            </a:pPr>
            <a:r>
              <a:rPr lang="en-US" smtClean="0"/>
              <a:t>Third level</a:t>
            </a:r>
          </a:p>
          <a:p>
            <a:pPr marL="402983" lvl="3" indent="-402983" algn="l" defTabSz="913793" rtl="0" eaLnBrk="1" latinLnBrk="0" hangingPunct="1">
              <a:lnSpc>
                <a:spcPct val="90000"/>
              </a:lnSpc>
              <a:spcBef>
                <a:spcPct val="20000"/>
              </a:spcBef>
              <a:buSzPct val="80000"/>
            </a:pPr>
            <a:r>
              <a:rPr lang="en-US" smtClean="0"/>
              <a:t>Fourth level</a:t>
            </a:r>
          </a:p>
          <a:p>
            <a:pPr marL="402983" lvl="4" indent="-402983" algn="l" defTabSz="9137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58064714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403046599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5593341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046" indent="-341046">
              <a:lnSpc>
                <a:spcPct val="90000"/>
              </a:lnSpc>
              <a:buSzPct val="80000"/>
              <a:buFont typeface="Arial" pitchFamily="34" charset="0"/>
              <a:buChar char="•"/>
              <a:defRPr sz="3200"/>
            </a:lvl1pPr>
            <a:lvl2pPr marL="626568" indent="-285522">
              <a:lnSpc>
                <a:spcPct val="90000"/>
              </a:lnSpc>
              <a:buSzPct val="80000"/>
              <a:buFont typeface="Arial" pitchFamily="34" charset="0"/>
              <a:buChar char="•"/>
              <a:defRPr sz="2800"/>
            </a:lvl2pPr>
            <a:lvl3pPr marL="913677" indent="-287110">
              <a:lnSpc>
                <a:spcPct val="90000"/>
              </a:lnSpc>
              <a:buSzPct val="80000"/>
              <a:buFont typeface="Arial" pitchFamily="34" charset="0"/>
              <a:buChar char="•"/>
              <a:defRPr sz="2400"/>
            </a:lvl3pPr>
            <a:lvl4pPr marL="1711548" indent="-225247">
              <a:lnSpc>
                <a:spcPct val="90000"/>
              </a:lnSpc>
              <a:buSzPct val="80000"/>
              <a:buFont typeface="Arial" pitchFamily="34" charset="0"/>
              <a:buChar char="•"/>
              <a:defRPr sz="2000"/>
            </a:lvl4pPr>
            <a:lvl5pPr marL="1943147" indent="-23158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821" indent="-45682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880" indent="-45682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201" indent="-34263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8944" indent="-342633">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186" indent="-342633">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046" lvl="0" indent="-341046" algn="l" defTabSz="913641" rtl="0" eaLnBrk="1" latinLnBrk="0" hangingPunct="1">
              <a:lnSpc>
                <a:spcPct val="90000"/>
              </a:lnSpc>
              <a:spcBef>
                <a:spcPct val="20000"/>
              </a:spcBef>
              <a:buSzPct val="80000"/>
              <a:buFont typeface="Arial" pitchFamily="34" charset="0"/>
              <a:buChar char="•"/>
            </a:pPr>
            <a:r>
              <a:rPr lang="en-US" smtClean="0"/>
              <a:t>Click to edit Master text styles</a:t>
            </a:r>
          </a:p>
          <a:p>
            <a:pPr marL="341046" lvl="1" indent="-341046" algn="l" defTabSz="913641" rtl="0" eaLnBrk="1" latinLnBrk="0" hangingPunct="1">
              <a:lnSpc>
                <a:spcPct val="90000"/>
              </a:lnSpc>
              <a:spcBef>
                <a:spcPct val="20000"/>
              </a:spcBef>
              <a:buSzPct val="80000"/>
              <a:buFont typeface="Arial" pitchFamily="34" charset="0"/>
              <a:buChar char="•"/>
            </a:pPr>
            <a:r>
              <a:rPr lang="en-US" smtClean="0"/>
              <a:t>Second level</a:t>
            </a:r>
          </a:p>
          <a:p>
            <a:pPr marL="341046" lvl="2" indent="-341046" algn="l" defTabSz="913641" rtl="0" eaLnBrk="1" latinLnBrk="0" hangingPunct="1">
              <a:lnSpc>
                <a:spcPct val="90000"/>
              </a:lnSpc>
              <a:spcBef>
                <a:spcPct val="20000"/>
              </a:spcBef>
              <a:buSzPct val="80000"/>
              <a:buFont typeface="Arial" pitchFamily="34" charset="0"/>
              <a:buChar char="•"/>
            </a:pPr>
            <a:r>
              <a:rPr lang="en-US" smtClean="0"/>
              <a:t>Third level</a:t>
            </a:r>
          </a:p>
          <a:p>
            <a:pPr marL="341046" lvl="3" indent="-341046" algn="l" defTabSz="913641" rtl="0" eaLnBrk="1" latinLnBrk="0" hangingPunct="1">
              <a:lnSpc>
                <a:spcPct val="90000"/>
              </a:lnSpc>
              <a:spcBef>
                <a:spcPct val="20000"/>
              </a:spcBef>
              <a:buSzPct val="80000"/>
              <a:buFont typeface="Arial" pitchFamily="34" charset="0"/>
              <a:buChar char="•"/>
            </a:pPr>
            <a:r>
              <a:rPr lang="en-US" smtClean="0"/>
              <a:t>Fourth level</a:t>
            </a:r>
          </a:p>
          <a:p>
            <a:pPr marL="341046" lvl="4" indent="-341046" algn="l" defTabSz="91364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44" tIns="45673" rIns="91344" bIns="45673" numCol="1" spcCol="0" rtlCol="0" anchor="ctr" anchorCtr="0" compatLnSpc="1">
            <a:prstTxWarp prst="textNoShape">
              <a:avLst/>
            </a:prstTxWarp>
          </a:bodyPr>
          <a:lstStyle/>
          <a:p>
            <a:pPr algn="ctr" defTabSz="913217"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60" tIns="182760" anchor="ctr" anchorCtr="0"/>
          <a:lstStyle>
            <a:lvl1pPr marL="574315" indent="-57114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55" indent="-342689">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793" rtl="0" eaLnBrk="1" latinLnBrk="0" hangingPunct="1">
              <a:lnSpc>
                <a:spcPct val="90000"/>
              </a:lnSpc>
              <a:spcBef>
                <a:spcPts val="0"/>
              </a:spcBef>
              <a:spcAft>
                <a:spcPts val="900"/>
              </a:spcAft>
              <a:buSzPct val="80000"/>
            </a:pPr>
            <a:r>
              <a:rPr lang="en-US" smtClean="0"/>
              <a:t>Click to edit Master text styles</a:t>
            </a:r>
          </a:p>
          <a:p>
            <a:pPr marL="3175" lvl="1" indent="0" algn="l" defTabSz="91379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47" tIns="41123" rIns="82247" bIns="41123" numCol="1" anchor="t" anchorCtr="0" compatLnSpc="1">
            <a:prstTxWarp prst="textNoShape">
              <a:avLst/>
            </a:prstTxWarp>
          </a:bodyPr>
          <a:lstStyle/>
          <a:p>
            <a:pPr defTabSz="1218227"/>
            <a:endParaRPr lang="en-US" sz="1600">
              <a:solidFill>
                <a:srgbClr val="292929"/>
              </a:solidFill>
            </a:endParaRPr>
          </a:p>
        </p:txBody>
      </p:sp>
    </p:spTree>
    <p:extLst>
      <p:ext uri="{BB962C8B-B14F-4D97-AF65-F5344CB8AC3E}">
        <p14:creationId xmlns:p14="http://schemas.microsoft.com/office/powerpoint/2010/main" val="1814538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379434558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3"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88206502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0"/>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Tree>
    <p:extLst>
      <p:ext uri="{BB962C8B-B14F-4D97-AF65-F5344CB8AC3E}">
        <p14:creationId xmlns:p14="http://schemas.microsoft.com/office/powerpoint/2010/main" val="399956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5997416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77"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206989033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8"/>
            <a:ext cx="2506560" cy="291353"/>
          </a:xfrm>
          <a:prstGeom prst="rect">
            <a:avLst/>
          </a:prstGeom>
        </p:spPr>
      </p:pic>
    </p:spTree>
    <p:extLst>
      <p:ext uri="{BB962C8B-B14F-4D97-AF65-F5344CB8AC3E}">
        <p14:creationId xmlns:p14="http://schemas.microsoft.com/office/powerpoint/2010/main" val="191908459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65" tIns="45683" rIns="91365" bIns="45683" numCol="1" anchor="t" anchorCtr="0" compatLnSpc="1">
            <a:prstTxWarp prst="textNoShape">
              <a:avLst/>
            </a:prstTxWarp>
            <a:spAutoFit/>
          </a:bodyPr>
          <a:lstStyle/>
          <a:p>
            <a:pPr algn="ctr" defTabSz="91352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52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39838661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19"/>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0"/>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1428172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8714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19" indent="-402919">
              <a:buSzPct val="80000"/>
              <a:buFont typeface="Arial" pitchFamily="34" charset="0"/>
              <a:buChar char="•"/>
              <a:defRPr sz="2800"/>
            </a:lvl1pPr>
            <a:lvl2pPr marL="743932" indent="-322009">
              <a:buSzPct val="80000"/>
              <a:buFont typeface="Arial" pitchFamily="34" charset="0"/>
              <a:buChar char="•"/>
              <a:defRPr sz="2800"/>
            </a:lvl2pPr>
            <a:lvl3pPr marL="1026302" indent="-282348" defTabSz="1029462">
              <a:buSzPct val="80000"/>
              <a:buFont typeface="Arial" pitchFamily="34" charset="0"/>
              <a:buChar char="•"/>
              <a:defRPr sz="2400"/>
            </a:lvl3pPr>
            <a:lvl4pPr marL="1316574" indent="-287110">
              <a:buSzPct val="80000"/>
              <a:buFont typeface="Arial" pitchFamily="34" charset="0"/>
              <a:buChar char="•"/>
              <a:defRPr sz="2000"/>
            </a:lvl4pPr>
            <a:lvl5pPr marL="1540246" indent="-22366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092" indent="-296092">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821" indent="-4568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568" indent="-342633">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099" indent="-342633">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576" indent="-342633">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099" indent="-342633">
              <a:defRPr sz="1600"/>
            </a:lvl6pPr>
            <a:lvl7pPr marL="1602109" indent="-285522">
              <a:defRPr sz="1600"/>
            </a:lvl7pPr>
            <a:lvl8pPr>
              <a:defRPr sz="1600"/>
            </a:lvl8pPr>
            <a:lvl9pPr>
              <a:defRPr sz="1600"/>
            </a:lvl9pPr>
          </a:lstStyle>
          <a:p>
            <a:pPr marL="402919" lvl="0" indent="-402919" algn="l" defTabSz="913641" rtl="0" eaLnBrk="1" latinLnBrk="0" hangingPunct="1">
              <a:lnSpc>
                <a:spcPct val="90000"/>
              </a:lnSpc>
              <a:spcBef>
                <a:spcPct val="20000"/>
              </a:spcBef>
              <a:buSzPct val="80000"/>
            </a:pPr>
            <a:r>
              <a:rPr lang="en-US" smtClean="0"/>
              <a:t>Click to edit Master text styles</a:t>
            </a:r>
          </a:p>
          <a:p>
            <a:pPr marL="402919" lvl="1" indent="-402919" algn="l" defTabSz="913641" rtl="0" eaLnBrk="1" latinLnBrk="0" hangingPunct="1">
              <a:lnSpc>
                <a:spcPct val="90000"/>
              </a:lnSpc>
              <a:spcBef>
                <a:spcPct val="20000"/>
              </a:spcBef>
              <a:buSzPct val="80000"/>
            </a:pPr>
            <a:r>
              <a:rPr lang="en-US" smtClean="0"/>
              <a:t>Second level</a:t>
            </a:r>
          </a:p>
          <a:p>
            <a:pPr marL="402919" lvl="2" indent="-402919" algn="l" defTabSz="913641" rtl="0" eaLnBrk="1" latinLnBrk="0" hangingPunct="1">
              <a:lnSpc>
                <a:spcPct val="90000"/>
              </a:lnSpc>
              <a:spcBef>
                <a:spcPct val="20000"/>
              </a:spcBef>
              <a:buSzPct val="80000"/>
            </a:pPr>
            <a:r>
              <a:rPr lang="en-US" smtClean="0"/>
              <a:t>Third level</a:t>
            </a:r>
          </a:p>
          <a:p>
            <a:pPr marL="402919" lvl="3" indent="-402919" algn="l" defTabSz="913641" rtl="0" eaLnBrk="1" latinLnBrk="0" hangingPunct="1">
              <a:lnSpc>
                <a:spcPct val="90000"/>
              </a:lnSpc>
              <a:spcBef>
                <a:spcPct val="20000"/>
              </a:spcBef>
              <a:buSzPct val="80000"/>
            </a:pPr>
            <a:r>
              <a:rPr lang="en-US" smtClean="0"/>
              <a:t>Fourth level</a:t>
            </a:r>
          </a:p>
          <a:p>
            <a:pPr marL="402919" lvl="4" indent="-402919" algn="l" defTabSz="913641"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95" tIns="76137" rIns="152295" bIns="7613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2902886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defTabSz="913793"/>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394256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0"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1" y="4612358"/>
            <a:ext cx="5454333" cy="1144929"/>
          </a:xfrm>
        </p:spPr>
        <p:txBody>
          <a:bodyPr/>
          <a:lstStyle>
            <a:lvl1pPr marL="0" indent="0">
              <a:buFont typeface="Arial" pitchFamily="34" charset="0"/>
              <a:buNone/>
              <a:defRPr sz="2400">
                <a:solidFill>
                  <a:schemeClr val="bg1">
                    <a:alpha val="98000"/>
                  </a:schemeClr>
                </a:solidFill>
                <a:latin typeface="+mj-lt"/>
              </a:defRPr>
            </a:lvl1pPr>
            <a:lvl2pPr marL="460115" indent="0">
              <a:buFont typeface="Arial" pitchFamily="34" charset="0"/>
              <a:buNone/>
              <a:defRPr/>
            </a:lvl2pPr>
            <a:lvl3pPr marL="855197" indent="0">
              <a:buFont typeface="Arial" pitchFamily="34" charset="0"/>
              <a:buNone/>
              <a:defRPr/>
            </a:lvl3pPr>
            <a:lvl4pPr marL="1258212" indent="0">
              <a:buFont typeface="Arial" pitchFamily="34" charset="0"/>
              <a:buNone/>
              <a:defRPr/>
            </a:lvl4pPr>
            <a:lvl5pPr marL="16040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283483728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212" indent="-40301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87" indent="-3458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7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95785783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609" indent="-342717">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717" indent="-342717">
              <a:spcBef>
                <a:spcPts val="0"/>
              </a:spcBef>
              <a:spcAft>
                <a:spcPts val="400"/>
              </a:spcAft>
              <a:buFont typeface="Arial" pitchFamily="34" charset="0"/>
              <a:buChar char="•"/>
              <a:defRPr/>
            </a:lvl5pPr>
            <a:lvl6pPr marL="1032899" indent="-342717">
              <a:buFont typeface="Arial" pitchFamily="34" charset="0"/>
              <a:buChar char="•"/>
              <a:defRPr sz="2400">
                <a:gradFill>
                  <a:gsLst>
                    <a:gs pos="0">
                      <a:srgbClr val="595959"/>
                    </a:gs>
                    <a:gs pos="86000">
                      <a:srgbClr val="595959"/>
                    </a:gs>
                  </a:gsLst>
                  <a:lin ang="5400000" scaled="0"/>
                </a:gradFill>
              </a:defRPr>
            </a:lvl6pPr>
            <a:lvl7pPr marL="1255036" indent="-225303">
              <a:defRPr>
                <a:gradFill>
                  <a:gsLst>
                    <a:gs pos="0">
                      <a:srgbClr val="595959"/>
                    </a:gs>
                    <a:gs pos="86000">
                      <a:srgbClr val="595959"/>
                    </a:gs>
                  </a:gsLst>
                  <a:lin ang="5400000" scaled="0"/>
                </a:gradFill>
              </a:defRPr>
            </a:lvl7pPr>
            <a:lvl8pPr marL="1486682" indent="-231645">
              <a:defRPr>
                <a:gradFill>
                  <a:gsLst>
                    <a:gs pos="0">
                      <a:srgbClr val="595959"/>
                    </a:gs>
                    <a:gs pos="86000">
                      <a:srgbClr val="595959"/>
                    </a:gs>
                  </a:gsLst>
                  <a:lin ang="5400000" scaled="0"/>
                </a:gradFill>
              </a:defRPr>
            </a:lvl8pPr>
          </a:lstStyle>
          <a:p>
            <a:pPr marL="345885" lvl="0" indent="-345885" algn="l" defTabSz="913869" rtl="0" eaLnBrk="1" latinLnBrk="0" hangingPunct="1">
              <a:lnSpc>
                <a:spcPct val="90000"/>
              </a:lnSpc>
              <a:spcBef>
                <a:spcPct val="20000"/>
              </a:spcBef>
              <a:buSzPct val="90000"/>
              <a:buFont typeface="Arial" pitchFamily="34" charset="0"/>
              <a:buChar char="•"/>
            </a:pPr>
            <a:r>
              <a:rPr lang="en-US" smtClean="0"/>
              <a:t>Click to edit Master text styles</a:t>
            </a:r>
          </a:p>
          <a:p>
            <a:pPr marL="345885" lvl="1" indent="-345885" algn="l" defTabSz="913869" rtl="0" eaLnBrk="1" latinLnBrk="0" hangingPunct="1">
              <a:lnSpc>
                <a:spcPct val="90000"/>
              </a:lnSpc>
              <a:spcBef>
                <a:spcPct val="20000"/>
              </a:spcBef>
              <a:buSzPct val="90000"/>
              <a:buFont typeface="Arial" pitchFamily="34" charset="0"/>
              <a:buChar char="•"/>
            </a:pPr>
            <a:r>
              <a:rPr lang="en-US" smtClean="0"/>
              <a:t>Second level</a:t>
            </a:r>
          </a:p>
          <a:p>
            <a:pPr marL="345885" lvl="2" indent="-345885" algn="l" defTabSz="913869" rtl="0" eaLnBrk="1" latinLnBrk="0" hangingPunct="1">
              <a:lnSpc>
                <a:spcPct val="90000"/>
              </a:lnSpc>
              <a:spcBef>
                <a:spcPct val="20000"/>
              </a:spcBef>
              <a:buSzPct val="90000"/>
              <a:buFont typeface="Arial" pitchFamily="34" charset="0"/>
              <a:buChar char="•"/>
            </a:pPr>
            <a:r>
              <a:rPr lang="en-US" smtClean="0"/>
              <a:t>Third level</a:t>
            </a:r>
          </a:p>
          <a:p>
            <a:pPr marL="345885" lvl="3" indent="-345885" algn="l" defTabSz="913869" rtl="0" eaLnBrk="1" latinLnBrk="0" hangingPunct="1">
              <a:lnSpc>
                <a:spcPct val="90000"/>
              </a:lnSpc>
              <a:spcBef>
                <a:spcPct val="20000"/>
              </a:spcBef>
              <a:buSzPct val="90000"/>
              <a:buFont typeface="Arial" pitchFamily="34" charset="0"/>
              <a:buChar char="•"/>
            </a:pPr>
            <a:r>
              <a:rPr lang="en-US" smtClean="0"/>
              <a:t>Fourth level</a:t>
            </a:r>
          </a:p>
          <a:p>
            <a:pPr marL="345885" lvl="4" indent="-345885" algn="l" defTabSz="91386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4358016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30" indent="-341130">
              <a:lnSpc>
                <a:spcPct val="90000"/>
              </a:lnSpc>
              <a:buSzPct val="80000"/>
              <a:buFont typeface="Arial" pitchFamily="34" charset="0"/>
              <a:buChar char="•"/>
              <a:defRPr sz="3200"/>
            </a:lvl1pPr>
            <a:lvl2pPr marL="626724" indent="-285594">
              <a:lnSpc>
                <a:spcPct val="90000"/>
              </a:lnSpc>
              <a:buSzPct val="80000"/>
              <a:buFont typeface="Arial" pitchFamily="34" charset="0"/>
              <a:buChar char="•"/>
              <a:defRPr sz="2800"/>
            </a:lvl2pPr>
            <a:lvl3pPr marL="913905" indent="-287182">
              <a:lnSpc>
                <a:spcPct val="90000"/>
              </a:lnSpc>
              <a:buSzPct val="80000"/>
              <a:buFont typeface="Arial" pitchFamily="34" charset="0"/>
              <a:buChar char="•"/>
              <a:defRPr sz="2400"/>
            </a:lvl3pPr>
            <a:lvl4pPr marL="1711980" indent="-225303">
              <a:lnSpc>
                <a:spcPct val="90000"/>
              </a:lnSpc>
              <a:buSzPct val="80000"/>
              <a:buFont typeface="Arial" pitchFamily="34" charset="0"/>
              <a:buChar char="•"/>
              <a:defRPr sz="2000"/>
            </a:lvl4pPr>
            <a:lvl5pPr marL="1943630" indent="-23164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41" indent="-45694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80" indent="-45694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441" indent="-342717">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400" indent="-342717">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702" indent="-342717">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30" lvl="0" indent="-341130" algn="l" defTabSz="913869" rtl="0" eaLnBrk="1" latinLnBrk="0" hangingPunct="1">
              <a:lnSpc>
                <a:spcPct val="90000"/>
              </a:lnSpc>
              <a:spcBef>
                <a:spcPct val="20000"/>
              </a:spcBef>
              <a:buSzPct val="80000"/>
              <a:buFont typeface="Arial" pitchFamily="34" charset="0"/>
              <a:buChar char="•"/>
            </a:pPr>
            <a:r>
              <a:rPr lang="en-US" smtClean="0"/>
              <a:t>Click to edit Master text styles</a:t>
            </a:r>
          </a:p>
          <a:p>
            <a:pPr marL="341130" lvl="1" indent="-341130" algn="l" defTabSz="913869" rtl="0" eaLnBrk="1" latinLnBrk="0" hangingPunct="1">
              <a:lnSpc>
                <a:spcPct val="90000"/>
              </a:lnSpc>
              <a:spcBef>
                <a:spcPct val="20000"/>
              </a:spcBef>
              <a:buSzPct val="80000"/>
              <a:buFont typeface="Arial" pitchFamily="34" charset="0"/>
              <a:buChar char="•"/>
            </a:pPr>
            <a:r>
              <a:rPr lang="en-US" smtClean="0"/>
              <a:t>Second level</a:t>
            </a:r>
          </a:p>
          <a:p>
            <a:pPr marL="341130" lvl="2" indent="-341130" algn="l" defTabSz="913869" rtl="0" eaLnBrk="1" latinLnBrk="0" hangingPunct="1">
              <a:lnSpc>
                <a:spcPct val="90000"/>
              </a:lnSpc>
              <a:spcBef>
                <a:spcPct val="20000"/>
              </a:spcBef>
              <a:buSzPct val="80000"/>
              <a:buFont typeface="Arial" pitchFamily="34" charset="0"/>
              <a:buChar char="•"/>
            </a:pPr>
            <a:r>
              <a:rPr lang="en-US" smtClean="0"/>
              <a:t>Third level</a:t>
            </a:r>
          </a:p>
          <a:p>
            <a:pPr marL="341130" lvl="3" indent="-341130" algn="l" defTabSz="913869" rtl="0" eaLnBrk="1" latinLnBrk="0" hangingPunct="1">
              <a:lnSpc>
                <a:spcPct val="90000"/>
              </a:lnSpc>
              <a:spcBef>
                <a:spcPct val="20000"/>
              </a:spcBef>
              <a:buSzPct val="80000"/>
              <a:buFont typeface="Arial" pitchFamily="34" charset="0"/>
              <a:buChar char="•"/>
            </a:pPr>
            <a:r>
              <a:rPr lang="en-US" smtClean="0"/>
              <a:t>Fourth level</a:t>
            </a:r>
          </a:p>
          <a:p>
            <a:pPr marL="341130" lvl="4" indent="-341130" algn="l" defTabSz="91386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0966384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3015" indent="-403015">
              <a:buSzPct val="80000"/>
              <a:buFont typeface="Arial" pitchFamily="34" charset="0"/>
              <a:buChar char="•"/>
              <a:defRPr sz="2800"/>
            </a:lvl1pPr>
            <a:lvl2pPr marL="744124" indent="-322089">
              <a:buSzPct val="80000"/>
              <a:buFont typeface="Arial" pitchFamily="34" charset="0"/>
              <a:buChar char="•"/>
              <a:defRPr sz="2800"/>
            </a:lvl2pPr>
            <a:lvl3pPr marL="1026558" indent="-282420" defTabSz="1029726">
              <a:buSzPct val="80000"/>
              <a:buFont typeface="Arial" pitchFamily="34" charset="0"/>
              <a:buChar char="•"/>
              <a:defRPr sz="2400"/>
            </a:lvl3pPr>
            <a:lvl4pPr marL="1316902" indent="-287182">
              <a:buSzPct val="80000"/>
              <a:buFont typeface="Arial" pitchFamily="34" charset="0"/>
              <a:buChar char="•"/>
              <a:defRPr sz="2000"/>
            </a:lvl4pPr>
            <a:lvl5pPr marL="1540630" indent="-223717">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64" indent="-29616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41" indent="-45694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759" indent="-342717">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442" indent="-342717">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848" indent="-342717">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442" indent="-342717">
              <a:defRPr sz="1600"/>
            </a:lvl6pPr>
            <a:lvl7pPr marL="1602509" indent="-285594">
              <a:defRPr sz="1600"/>
            </a:lvl7pPr>
            <a:lvl8pPr>
              <a:defRPr sz="1600"/>
            </a:lvl8pPr>
            <a:lvl9pPr>
              <a:defRPr sz="1600"/>
            </a:lvl9pPr>
          </a:lstStyle>
          <a:p>
            <a:pPr marL="403015" lvl="0" indent="-403015" algn="l" defTabSz="913869" rtl="0" eaLnBrk="1" latinLnBrk="0" hangingPunct="1">
              <a:lnSpc>
                <a:spcPct val="90000"/>
              </a:lnSpc>
              <a:spcBef>
                <a:spcPct val="20000"/>
              </a:spcBef>
              <a:buSzPct val="80000"/>
            </a:pPr>
            <a:r>
              <a:rPr lang="en-US" smtClean="0"/>
              <a:t>Click to edit Master text styles</a:t>
            </a:r>
          </a:p>
          <a:p>
            <a:pPr marL="403015" lvl="1" indent="-403015" algn="l" defTabSz="913869" rtl="0" eaLnBrk="1" latinLnBrk="0" hangingPunct="1">
              <a:lnSpc>
                <a:spcPct val="90000"/>
              </a:lnSpc>
              <a:spcBef>
                <a:spcPct val="20000"/>
              </a:spcBef>
              <a:buSzPct val="80000"/>
            </a:pPr>
            <a:r>
              <a:rPr lang="en-US" smtClean="0"/>
              <a:t>Second level</a:t>
            </a:r>
          </a:p>
          <a:p>
            <a:pPr marL="403015" lvl="2" indent="-403015" algn="l" defTabSz="913869" rtl="0" eaLnBrk="1" latinLnBrk="0" hangingPunct="1">
              <a:lnSpc>
                <a:spcPct val="90000"/>
              </a:lnSpc>
              <a:spcBef>
                <a:spcPct val="20000"/>
              </a:spcBef>
              <a:buSzPct val="80000"/>
            </a:pPr>
            <a:r>
              <a:rPr lang="en-US" smtClean="0"/>
              <a:t>Third level</a:t>
            </a:r>
          </a:p>
          <a:p>
            <a:pPr marL="403015" lvl="3" indent="-403015" algn="l" defTabSz="913869" rtl="0" eaLnBrk="1" latinLnBrk="0" hangingPunct="1">
              <a:lnSpc>
                <a:spcPct val="90000"/>
              </a:lnSpc>
              <a:spcBef>
                <a:spcPct val="20000"/>
              </a:spcBef>
              <a:buSzPct val="80000"/>
            </a:pPr>
            <a:r>
              <a:rPr lang="en-US" smtClean="0"/>
              <a:t>Fourth level</a:t>
            </a:r>
          </a:p>
          <a:p>
            <a:pPr marL="403015" lvl="4" indent="-403015" algn="l" defTabSz="91386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3727614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112224220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345886157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2" tIns="45677" rIns="91352" bIns="45677" numCol="1" spcCol="0" rtlCol="0" anchor="ctr" anchorCtr="0" compatLnSpc="1">
            <a:prstTxWarp prst="textNoShape">
              <a:avLst/>
            </a:prstTxWarp>
          </a:bodyPr>
          <a:lstStyle/>
          <a:p>
            <a:pPr algn="ctr" defTabSz="91329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76" tIns="182776" anchor="ctr" anchorCtr="0"/>
          <a:lstStyle>
            <a:lvl1pPr marL="574363" indent="-57118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85" indent="-342717">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869" rtl="0" eaLnBrk="1" latinLnBrk="0" hangingPunct="1">
              <a:lnSpc>
                <a:spcPct val="90000"/>
              </a:lnSpc>
              <a:spcBef>
                <a:spcPts val="0"/>
              </a:spcBef>
              <a:spcAft>
                <a:spcPts val="900"/>
              </a:spcAft>
              <a:buSzPct val="80000"/>
            </a:pPr>
            <a:r>
              <a:rPr lang="en-US" smtClean="0"/>
              <a:t>Click to edit Master text styles</a:t>
            </a:r>
          </a:p>
          <a:p>
            <a:pPr marL="3175" lvl="1" indent="0" algn="l" defTabSz="91386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55" tIns="41127" rIns="82255" bIns="41127" numCol="1" anchor="t" anchorCtr="0" compatLnSpc="1">
            <a:prstTxWarp prst="textNoShape">
              <a:avLst/>
            </a:prstTxWarp>
          </a:bodyPr>
          <a:lstStyle/>
          <a:p>
            <a:pPr defTabSz="1218328"/>
            <a:endParaRPr lang="en-US" sz="1600">
              <a:solidFill>
                <a:srgbClr val="292929"/>
              </a:solidFill>
            </a:endParaRPr>
          </a:p>
        </p:txBody>
      </p:sp>
    </p:spTree>
    <p:extLst>
      <p:ext uri="{BB962C8B-B14F-4D97-AF65-F5344CB8AC3E}">
        <p14:creationId xmlns:p14="http://schemas.microsoft.com/office/powerpoint/2010/main" val="19702318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3242952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70"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1218379"/>
            <a:endParaRPr lang="en-US" sz="2400">
              <a:solidFill>
                <a:srgbClr val="292929"/>
              </a:solidFill>
            </a:endParaRPr>
          </a:p>
        </p:txBody>
      </p:sp>
    </p:spTree>
    <p:extLst>
      <p:ext uri="{BB962C8B-B14F-4D97-AF65-F5344CB8AC3E}">
        <p14:creationId xmlns:p14="http://schemas.microsoft.com/office/powerpoint/2010/main" val="3901882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47"/>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grpSp>
    </p:spTree>
    <p:extLst>
      <p:ext uri="{BB962C8B-B14F-4D97-AF65-F5344CB8AC3E}">
        <p14:creationId xmlns:p14="http://schemas.microsoft.com/office/powerpoint/2010/main" val="156337653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55" tIns="41127" rIns="82255" bIns="41127" numCol="1" anchor="t" anchorCtr="0" compatLnSpc="1">
            <a:prstTxWarp prst="textNoShape">
              <a:avLst/>
            </a:prstTxWarp>
          </a:bodyPr>
          <a:lstStyle/>
          <a:p>
            <a:pPr defTabSz="1218379"/>
            <a:endParaRPr lang="en-US" sz="1600">
              <a:solidFill>
                <a:srgbClr val="292929"/>
              </a:solidFill>
            </a:endParaRPr>
          </a:p>
        </p:txBody>
      </p:sp>
    </p:spTree>
    <p:extLst>
      <p:ext uri="{BB962C8B-B14F-4D97-AF65-F5344CB8AC3E}">
        <p14:creationId xmlns:p14="http://schemas.microsoft.com/office/powerpoint/2010/main" val="28975634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75"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59330596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5"/>
            <a:ext cx="2506560" cy="291353"/>
          </a:xfrm>
          <a:prstGeom prst="rect">
            <a:avLst/>
          </a:prstGeom>
        </p:spPr>
      </p:pic>
    </p:spTree>
    <p:extLst>
      <p:ext uri="{BB962C8B-B14F-4D97-AF65-F5344CB8AC3E}">
        <p14:creationId xmlns:p14="http://schemas.microsoft.com/office/powerpoint/2010/main" val="242691833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73" tIns="45687" rIns="91373" bIns="45687" numCol="1" anchor="t" anchorCtr="0" compatLnSpc="1">
            <a:prstTxWarp prst="textNoShape">
              <a:avLst/>
            </a:prstTxWarp>
            <a:spAutoFit/>
          </a:bodyPr>
          <a:lstStyle/>
          <a:p>
            <a:pPr algn="ctr" defTabSz="913605"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0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02931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17"/>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67"/>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56042319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959062"/>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08" tIns="76145" rIns="152308" bIns="76145"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5347818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95" y="2669448"/>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9" y="4320033"/>
            <a:ext cx="7051386" cy="732551"/>
          </a:xfrm>
        </p:spPr>
        <p:txBody>
          <a:bodyPr>
            <a:normAutofit/>
          </a:bodyPr>
          <a:lstStyle>
            <a:lvl1pPr marL="0" indent="0" algn="l">
              <a:buNone/>
              <a:defRPr sz="2700" b="0" i="0">
                <a:solidFill>
                  <a:srgbClr val="FFFFFF"/>
                </a:solidFill>
                <a:latin typeface="Segoe"/>
                <a:cs typeface="Segoe"/>
              </a:defRPr>
            </a:lvl1pPr>
            <a:lvl2pPr marL="609189" indent="0" algn="ctr">
              <a:buNone/>
              <a:defRPr>
                <a:solidFill>
                  <a:schemeClr val="tx1">
                    <a:tint val="75000"/>
                  </a:schemeClr>
                </a:solidFill>
              </a:defRPr>
            </a:lvl2pPr>
            <a:lvl3pPr marL="1218379" indent="0" algn="ctr">
              <a:buNone/>
              <a:defRPr>
                <a:solidFill>
                  <a:schemeClr val="tx1">
                    <a:tint val="75000"/>
                  </a:schemeClr>
                </a:solidFill>
              </a:defRPr>
            </a:lvl3pPr>
            <a:lvl4pPr marL="1827568" indent="0" algn="ctr">
              <a:buNone/>
              <a:defRPr>
                <a:solidFill>
                  <a:schemeClr val="tx1">
                    <a:tint val="75000"/>
                  </a:schemeClr>
                </a:solidFill>
              </a:defRPr>
            </a:lvl4pPr>
            <a:lvl5pPr marL="2436753" indent="0" algn="ctr">
              <a:buNone/>
              <a:defRPr>
                <a:solidFill>
                  <a:schemeClr val="tx1">
                    <a:tint val="75000"/>
                  </a:schemeClr>
                </a:solidFill>
              </a:defRPr>
            </a:lvl5pPr>
            <a:lvl6pPr marL="3045935" indent="0" algn="ctr">
              <a:buNone/>
              <a:defRPr>
                <a:solidFill>
                  <a:schemeClr val="tx1">
                    <a:tint val="75000"/>
                  </a:schemeClr>
                </a:solidFill>
              </a:defRPr>
            </a:lvl6pPr>
            <a:lvl7pPr marL="3655136" indent="0" algn="ctr">
              <a:buNone/>
              <a:defRPr>
                <a:solidFill>
                  <a:schemeClr val="tx1">
                    <a:tint val="75000"/>
                  </a:schemeClr>
                </a:solidFill>
              </a:defRPr>
            </a:lvl7pPr>
            <a:lvl8pPr marL="4264318" indent="0" algn="ctr">
              <a:buNone/>
              <a:defRPr>
                <a:solidFill>
                  <a:schemeClr val="tx1">
                    <a:tint val="75000"/>
                  </a:schemeClr>
                </a:solidFill>
              </a:defRPr>
            </a:lvl8pPr>
            <a:lvl9pPr marL="487350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5432009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40"/>
            <a:ext cx="5277761" cy="2836161"/>
          </a:xfrm>
        </p:spPr>
        <p:txBody>
          <a:bodyPr/>
          <a:lstStyle>
            <a:lvl1pPr marL="452979" indent="-452979">
              <a:lnSpc>
                <a:spcPct val="90000"/>
              </a:lnSpc>
              <a:defRPr sz="3700">
                <a:solidFill>
                  <a:schemeClr val="tx1">
                    <a:lumMod val="65000"/>
                    <a:lumOff val="35000"/>
                  </a:schemeClr>
                </a:solidFill>
              </a:defRPr>
            </a:lvl1pPr>
            <a:lvl2pPr marL="897142" indent="-433589">
              <a:lnSpc>
                <a:spcPct val="90000"/>
              </a:lnSpc>
              <a:defRPr sz="3200">
                <a:solidFill>
                  <a:schemeClr val="tx1">
                    <a:lumMod val="65000"/>
                    <a:lumOff val="35000"/>
                  </a:schemeClr>
                </a:solidFill>
              </a:defRPr>
            </a:lvl2pPr>
            <a:lvl3pPr marL="1270806" indent="-384237">
              <a:lnSpc>
                <a:spcPct val="90000"/>
              </a:lnSpc>
              <a:defRPr sz="2700">
                <a:solidFill>
                  <a:schemeClr val="tx1">
                    <a:lumMod val="65000"/>
                    <a:lumOff val="35000"/>
                  </a:schemeClr>
                </a:solidFill>
              </a:defRPr>
            </a:lvl3pPr>
            <a:lvl4pPr marL="1635654" indent="-364841">
              <a:lnSpc>
                <a:spcPct val="90000"/>
              </a:lnSpc>
              <a:defRPr sz="2400">
                <a:solidFill>
                  <a:schemeClr val="tx1">
                    <a:lumMod val="65000"/>
                    <a:lumOff val="35000"/>
                  </a:schemeClr>
                </a:solidFill>
              </a:defRPr>
            </a:lvl4pPr>
            <a:lvl5pPr marL="2019889" indent="-373656">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76" y="1487440"/>
            <a:ext cx="5281825" cy="2836161"/>
          </a:xfrm>
        </p:spPr>
        <p:txBody>
          <a:bodyPr/>
          <a:lstStyle>
            <a:lvl1pPr marL="463544" indent="-463544">
              <a:lnSpc>
                <a:spcPct val="90000"/>
              </a:lnSpc>
              <a:defRPr sz="3700">
                <a:solidFill>
                  <a:schemeClr val="tx1">
                    <a:lumMod val="65000"/>
                    <a:lumOff val="35000"/>
                  </a:schemeClr>
                </a:solidFill>
              </a:defRPr>
            </a:lvl1pPr>
            <a:lvl2pPr marL="897142" indent="-452979">
              <a:lnSpc>
                <a:spcPct val="90000"/>
              </a:lnSpc>
              <a:defRPr sz="3200">
                <a:solidFill>
                  <a:schemeClr val="tx1">
                    <a:lumMod val="65000"/>
                    <a:lumOff val="35000"/>
                  </a:schemeClr>
                </a:solidFill>
              </a:defRPr>
            </a:lvl2pPr>
            <a:lvl3pPr marL="1281378" indent="-403635">
              <a:lnSpc>
                <a:spcPct val="90000"/>
              </a:lnSpc>
              <a:defRPr sz="2700">
                <a:solidFill>
                  <a:schemeClr val="tx1">
                    <a:lumMod val="65000"/>
                    <a:lumOff val="35000"/>
                  </a:schemeClr>
                </a:solidFill>
              </a:defRPr>
            </a:lvl3pPr>
            <a:lvl4pPr marL="1635654" indent="-354275">
              <a:lnSpc>
                <a:spcPct val="90000"/>
              </a:lnSpc>
              <a:defRPr sz="2400">
                <a:solidFill>
                  <a:schemeClr val="tx1">
                    <a:lumMod val="65000"/>
                    <a:lumOff val="35000"/>
                  </a:schemeClr>
                </a:solidFill>
              </a:defRPr>
            </a:lvl4pPr>
            <a:lvl5pPr marL="2019889" indent="-364841">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2"/>
            <a:ext cx="2844059" cy="365125"/>
          </a:xfrm>
          <a:prstGeom prst="rect">
            <a:avLst/>
          </a:prstGeom>
        </p:spPr>
        <p:txBody>
          <a:bodyPr lIns="121835" tIns="60917" rIns="121835" bIns="60917"/>
          <a:lstStyle>
            <a:lvl1pPr algn="ctr">
              <a:defRPr b="0" i="0">
                <a:solidFill>
                  <a:schemeClr val="tx1">
                    <a:lumMod val="95000"/>
                    <a:lumOff val="5000"/>
                  </a:schemeClr>
                </a:solidFill>
                <a:latin typeface="Segoe"/>
                <a:cs typeface="Segoe"/>
              </a:defRPr>
            </a:lvl1pPr>
          </a:lstStyle>
          <a:p>
            <a:pPr defTabSz="1218379"/>
            <a:fld id="{1C24C1D7-E85D-3D41-874A-BD44A6CAB932}" type="slidenum">
              <a:rPr lang="en-US" sz="2400" smtClean="0">
                <a:solidFill>
                  <a:srgbClr val="292929">
                    <a:lumMod val="95000"/>
                    <a:lumOff val="5000"/>
                  </a:srgbClr>
                </a:solidFill>
              </a:rPr>
              <a:pPr defTabSz="1218379"/>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4" y="6606465"/>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90" y="6073881"/>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81" y="6111965"/>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51" y="6233175"/>
            <a:ext cx="1847701" cy="495300"/>
          </a:xfrm>
          <a:prstGeom prst="rect">
            <a:avLst/>
          </a:prstGeom>
        </p:spPr>
      </p:pic>
    </p:spTree>
    <p:extLst>
      <p:ext uri="{BB962C8B-B14F-4D97-AF65-F5344CB8AC3E}">
        <p14:creationId xmlns:p14="http://schemas.microsoft.com/office/powerpoint/2010/main" val="75748522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7815135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6211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41927249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10826231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6480250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966913088"/>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8192076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28085857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28" tIns="45665" rIns="91328" bIns="45665" numCol="1" spcCol="0" rtlCol="0" anchor="ctr" anchorCtr="0" compatLnSpc="1">
            <a:prstTxWarp prst="textNoShape">
              <a:avLst/>
            </a:prstTxWarp>
          </a:bodyPr>
          <a:lstStyle/>
          <a:p>
            <a:pPr algn="ctr" defTabSz="913066"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28" tIns="182728" anchor="ctr" anchorCtr="0"/>
          <a:lstStyle>
            <a:lvl1pPr marL="574219" indent="-57104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797" indent="-342633">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641" rtl="0" eaLnBrk="1" latinLnBrk="0" hangingPunct="1">
              <a:lnSpc>
                <a:spcPct val="90000"/>
              </a:lnSpc>
              <a:spcBef>
                <a:spcPts val="0"/>
              </a:spcBef>
              <a:spcAft>
                <a:spcPts val="900"/>
              </a:spcAft>
              <a:buSzPct val="80000"/>
            </a:pPr>
            <a:r>
              <a:rPr lang="en-US" smtClean="0"/>
              <a:t>Click to edit Master text styles</a:t>
            </a:r>
          </a:p>
          <a:p>
            <a:pPr marL="3175" lvl="1" indent="0" algn="l" defTabSz="913641"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31" tIns="41115" rIns="82231" bIns="41115" numCol="1" anchor="t" anchorCtr="0" compatLnSpc="1">
            <a:prstTxWarp prst="textNoShape">
              <a:avLst/>
            </a:prstTxWarp>
          </a:bodyPr>
          <a:lstStyle/>
          <a:p>
            <a:pPr lvl="0" defTabSz="1218024"/>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6350318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283297454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9373711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2140075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10070651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98011556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081749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37167307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149741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684772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492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06192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83675837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4750257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28921363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87540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0448830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4038342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4888691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66382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theme" Target="../theme/theme6.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95" indent="-459995" algn="l" defTabSz="91364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981" indent="-394984" algn="l" defTabSz="91364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900" indent="-402919" algn="l" defTabSz="91364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687" indent="-345797"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9990" indent="-336284"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35" y="228604"/>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3641"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650" indent="-7937" algn="l" defTabSz="913641"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363"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147"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4909" indent="0"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26"/>
            <a:ext cx="11149012" cy="190821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3246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p:fade/>
  </p:transition>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59995" indent="-459995" algn="l" defTabSz="913641" rtl="0" eaLnBrk="1" latinLnBrk="0" hangingPunct="1">
        <a:lnSpc>
          <a:spcPct val="90000"/>
        </a:lnSpc>
        <a:spcBef>
          <a:spcPct val="20000"/>
        </a:spcBef>
        <a:buClr>
          <a:schemeClr val="tx2"/>
        </a:buClr>
        <a:buSzPct val="90000"/>
        <a:buFont typeface="Wingdings" pitchFamily="2" charset="2"/>
        <a:buChar char="§"/>
        <a:defRPr sz="4000" kern="1200">
          <a:gradFill>
            <a:gsLst>
              <a:gs pos="0">
                <a:schemeClr val="tx1"/>
              </a:gs>
              <a:gs pos="86000">
                <a:schemeClr val="tx1"/>
              </a:gs>
            </a:gsLst>
            <a:lin ang="5400000" scaled="0"/>
          </a:gradFill>
          <a:latin typeface="+mj-lt"/>
          <a:ea typeface="+mn-ea"/>
          <a:cs typeface="+mn-cs"/>
        </a:defRPr>
      </a:lvl1pPr>
      <a:lvl2pPr marL="747109" indent="-287110" algn="l" defTabSz="913641" rtl="0" eaLnBrk="1" latinLnBrk="0" hangingPunct="1">
        <a:lnSpc>
          <a:spcPct val="90000"/>
        </a:lnSpc>
        <a:spcBef>
          <a:spcPct val="20000"/>
        </a:spcBef>
        <a:buClr>
          <a:schemeClr val="tx2"/>
        </a:buClr>
        <a:buSzPct val="90000"/>
        <a:buFont typeface="Wingdings" pitchFamily="2" charset="2"/>
        <a:buChar char="§"/>
        <a:defRPr sz="2000" kern="1200">
          <a:gradFill>
            <a:gsLst>
              <a:gs pos="0">
                <a:schemeClr val="tx2"/>
              </a:gs>
              <a:gs pos="86000">
                <a:schemeClr val="tx2"/>
              </a:gs>
            </a:gsLst>
            <a:lin ang="5400000" scaled="0"/>
          </a:gradFill>
          <a:latin typeface="+mn-lt"/>
          <a:ea typeface="+mn-ea"/>
          <a:cs typeface="+mn-cs"/>
        </a:defRPr>
      </a:lvl2pPr>
      <a:lvl3pPr marL="1032643" indent="-285522" algn="l" defTabSz="913641" rtl="0" eaLnBrk="1" latinLnBrk="0" hangingPunct="1">
        <a:lnSpc>
          <a:spcPct val="90000"/>
        </a:lnSpc>
        <a:spcBef>
          <a:spcPct val="20000"/>
        </a:spcBef>
        <a:buClr>
          <a:schemeClr val="tx2"/>
        </a:buClr>
        <a:buSzPct val="90000"/>
        <a:buFont typeface="Wingdings" pitchFamily="2" charset="2"/>
        <a:buChar char="§"/>
        <a:tabLst>
          <a:tab pos="972378" algn="l"/>
        </a:tabLst>
        <a:defRPr sz="2000" kern="1200">
          <a:gradFill>
            <a:gsLst>
              <a:gs pos="0">
                <a:schemeClr val="tx2"/>
              </a:gs>
              <a:gs pos="86000">
                <a:schemeClr val="tx2"/>
              </a:gs>
            </a:gsLst>
            <a:lin ang="5400000" scaled="0"/>
          </a:gradFill>
          <a:latin typeface="+mn-lt"/>
          <a:ea typeface="+mn-ea"/>
          <a:cs typeface="+mn-cs"/>
        </a:defRPr>
      </a:lvl3pPr>
      <a:lvl4pPr marL="1257900"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4pPr>
      <a:lvl5pPr marL="1483136"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71275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Lst>
  <p:transition>
    <p:fade/>
  </p:transition>
  <p:timing>
    <p:tnLst>
      <p:par>
        <p:cTn id="1" dur="indefinite" restart="never" nodeType="tmRoot"/>
      </p:par>
    </p:tnLst>
  </p:timing>
  <p:txStyles>
    <p:titleStyle>
      <a:lvl1pPr algn="l" defTabSz="913793"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75" indent="-460075" algn="l" defTabSz="91379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25" indent="-395048" algn="l" defTabSz="91379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108" indent="-402983" algn="l" defTabSz="9137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954" indent="-345855"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310" indent="-336340"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939"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822"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720"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616"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793" rtl="0" eaLnBrk="1" latinLnBrk="0" hangingPunct="1">
        <a:defRPr sz="1900" kern="1200">
          <a:solidFill>
            <a:schemeClr val="tx1"/>
          </a:solidFill>
          <a:latin typeface="+mn-lt"/>
          <a:ea typeface="+mn-ea"/>
          <a:cs typeface="+mn-cs"/>
        </a:defRPr>
      </a:lvl1pPr>
      <a:lvl2pPr marL="456885" algn="l" defTabSz="913793" rtl="0" eaLnBrk="1" latinLnBrk="0" hangingPunct="1">
        <a:defRPr sz="1900" kern="1200">
          <a:solidFill>
            <a:schemeClr val="tx1"/>
          </a:solidFill>
          <a:latin typeface="+mn-lt"/>
          <a:ea typeface="+mn-ea"/>
          <a:cs typeface="+mn-cs"/>
        </a:defRPr>
      </a:lvl2pPr>
      <a:lvl3pPr marL="913793" algn="l" defTabSz="913793" rtl="0" eaLnBrk="1" latinLnBrk="0" hangingPunct="1">
        <a:defRPr sz="1900" kern="1200">
          <a:solidFill>
            <a:schemeClr val="tx1"/>
          </a:solidFill>
          <a:latin typeface="+mn-lt"/>
          <a:ea typeface="+mn-ea"/>
          <a:cs typeface="+mn-cs"/>
        </a:defRPr>
      </a:lvl3pPr>
      <a:lvl4pPr marL="1370685" algn="l" defTabSz="913793" rtl="0" eaLnBrk="1" latinLnBrk="0" hangingPunct="1">
        <a:defRPr sz="1900" kern="1200">
          <a:solidFill>
            <a:schemeClr val="tx1"/>
          </a:solidFill>
          <a:latin typeface="+mn-lt"/>
          <a:ea typeface="+mn-ea"/>
          <a:cs typeface="+mn-cs"/>
        </a:defRPr>
      </a:lvl4pPr>
      <a:lvl5pPr marL="1827587" algn="l" defTabSz="913793" rtl="0" eaLnBrk="1" latinLnBrk="0" hangingPunct="1">
        <a:defRPr sz="1900" kern="1200">
          <a:solidFill>
            <a:schemeClr val="tx1"/>
          </a:solidFill>
          <a:latin typeface="+mn-lt"/>
          <a:ea typeface="+mn-ea"/>
          <a:cs typeface="+mn-cs"/>
        </a:defRPr>
      </a:lvl5pPr>
      <a:lvl6pPr marL="2284469" algn="l" defTabSz="913793" rtl="0" eaLnBrk="1" latinLnBrk="0" hangingPunct="1">
        <a:defRPr sz="1900" kern="1200">
          <a:solidFill>
            <a:schemeClr val="tx1"/>
          </a:solidFill>
          <a:latin typeface="+mn-lt"/>
          <a:ea typeface="+mn-ea"/>
          <a:cs typeface="+mn-cs"/>
        </a:defRPr>
      </a:lvl6pPr>
      <a:lvl7pPr marL="2741374" algn="l" defTabSz="913793" rtl="0" eaLnBrk="1" latinLnBrk="0" hangingPunct="1">
        <a:defRPr sz="1900" kern="1200">
          <a:solidFill>
            <a:schemeClr val="tx1"/>
          </a:solidFill>
          <a:latin typeface="+mn-lt"/>
          <a:ea typeface="+mn-ea"/>
          <a:cs typeface="+mn-cs"/>
        </a:defRPr>
      </a:lvl7pPr>
      <a:lvl8pPr marL="3198272" algn="l" defTabSz="913793" rtl="0" eaLnBrk="1" latinLnBrk="0" hangingPunct="1">
        <a:defRPr sz="1900" kern="1200">
          <a:solidFill>
            <a:schemeClr val="tx1"/>
          </a:solidFill>
          <a:latin typeface="+mn-lt"/>
          <a:ea typeface="+mn-ea"/>
          <a:cs typeface="+mn-cs"/>
        </a:defRPr>
      </a:lvl8pPr>
      <a:lvl9pPr marL="3655172" algn="l" defTabSz="913793"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0501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Lst>
  <p:transition>
    <p:fade/>
  </p:transition>
  <p:timing>
    <p:tnLst>
      <p:par>
        <p:cTn id="1" dur="indefinite" restart="never" nodeType="tmRoot"/>
      </p:par>
    </p:tnLst>
  </p:timing>
  <p:txStyles>
    <p:titleStyle>
      <a:lvl1pPr algn="l" defTabSz="913869"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115" indent="-460115" algn="l" defTabSz="91386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97" indent="-395080" algn="l" defTabSz="91386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212" indent="-403015" algn="l" defTabSz="91386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087" indent="-345885"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470" indent="-336368"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147"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06"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3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9" rtl="0" eaLnBrk="1" latinLnBrk="0" hangingPunct="1">
        <a:defRPr sz="1900" kern="1200">
          <a:solidFill>
            <a:schemeClr val="tx1"/>
          </a:solidFill>
          <a:latin typeface="+mn-lt"/>
          <a:ea typeface="+mn-ea"/>
          <a:cs typeface="+mn-cs"/>
        </a:defRPr>
      </a:lvl1pPr>
      <a:lvl2pPr marL="456925" algn="l" defTabSz="913869" rtl="0" eaLnBrk="1" latinLnBrk="0" hangingPunct="1">
        <a:defRPr sz="1900" kern="1200">
          <a:solidFill>
            <a:schemeClr val="tx1"/>
          </a:solidFill>
          <a:latin typeface="+mn-lt"/>
          <a:ea typeface="+mn-ea"/>
          <a:cs typeface="+mn-cs"/>
        </a:defRPr>
      </a:lvl2pPr>
      <a:lvl3pPr marL="913869" algn="l" defTabSz="913869" rtl="0" eaLnBrk="1" latinLnBrk="0" hangingPunct="1">
        <a:defRPr sz="1900" kern="1200">
          <a:solidFill>
            <a:schemeClr val="tx1"/>
          </a:solidFill>
          <a:latin typeface="+mn-lt"/>
          <a:ea typeface="+mn-ea"/>
          <a:cs typeface="+mn-cs"/>
        </a:defRPr>
      </a:lvl3pPr>
      <a:lvl4pPr marL="1370800" algn="l" defTabSz="913869" rtl="0" eaLnBrk="1" latinLnBrk="0" hangingPunct="1">
        <a:defRPr sz="1900" kern="1200">
          <a:solidFill>
            <a:schemeClr val="tx1"/>
          </a:solidFill>
          <a:latin typeface="+mn-lt"/>
          <a:ea typeface="+mn-ea"/>
          <a:cs typeface="+mn-cs"/>
        </a:defRPr>
      </a:lvl4pPr>
      <a:lvl5pPr marL="1827739" algn="l" defTabSz="913869" rtl="0" eaLnBrk="1" latinLnBrk="0" hangingPunct="1">
        <a:defRPr sz="1900" kern="1200">
          <a:solidFill>
            <a:schemeClr val="tx1"/>
          </a:solidFill>
          <a:latin typeface="+mn-lt"/>
          <a:ea typeface="+mn-ea"/>
          <a:cs typeface="+mn-cs"/>
        </a:defRPr>
      </a:lvl5pPr>
      <a:lvl6pPr marL="2284661" algn="l" defTabSz="913869" rtl="0" eaLnBrk="1" latinLnBrk="0" hangingPunct="1">
        <a:defRPr sz="1900" kern="1200">
          <a:solidFill>
            <a:schemeClr val="tx1"/>
          </a:solidFill>
          <a:latin typeface="+mn-lt"/>
          <a:ea typeface="+mn-ea"/>
          <a:cs typeface="+mn-cs"/>
        </a:defRPr>
      </a:lvl6pPr>
      <a:lvl7pPr marL="2741603" algn="l" defTabSz="913869" rtl="0" eaLnBrk="1" latinLnBrk="0" hangingPunct="1">
        <a:defRPr sz="1900" kern="1200">
          <a:solidFill>
            <a:schemeClr val="tx1"/>
          </a:solidFill>
          <a:latin typeface="+mn-lt"/>
          <a:ea typeface="+mn-ea"/>
          <a:cs typeface="+mn-cs"/>
        </a:defRPr>
      </a:lvl7pPr>
      <a:lvl8pPr marL="3198539" algn="l" defTabSz="913869" rtl="0" eaLnBrk="1" latinLnBrk="0" hangingPunct="1">
        <a:defRPr sz="1900" kern="1200">
          <a:solidFill>
            <a:schemeClr val="tx1"/>
          </a:solidFill>
          <a:latin typeface="+mn-lt"/>
          <a:ea typeface="+mn-ea"/>
          <a:cs typeface="+mn-cs"/>
        </a:defRPr>
      </a:lvl8pPr>
      <a:lvl9pPr marL="3655476" algn="l" defTabSz="913869"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9056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526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notesSlide" Target="../notesSlides/notesSlide12.xml"/><Relationship Id="rId4" Type="http://schemas.openxmlformats.org/officeDocument/2006/relationships/tags" Target="../tags/tag10.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5"/>
            <a:ext cx="11445205" cy="1359196"/>
          </a:xfrm>
        </p:spPr>
        <p:txBody>
          <a:bodyPr/>
          <a:lstStyle/>
          <a:p>
            <a:r>
              <a:rPr lang="en-US" sz="6000" dirty="0"/>
              <a:t>Windows Azure </a:t>
            </a:r>
            <a:br>
              <a:rPr lang="en-US" sz="6000" dirty="0"/>
            </a:br>
            <a:r>
              <a:rPr lang="en-US" sz="4800" dirty="0"/>
              <a:t>Migrating Applications and Workloads</a:t>
            </a:r>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Approaches</a:t>
            </a:r>
            <a:endParaRPr lang="en-US" dirty="0"/>
          </a:p>
        </p:txBody>
      </p:sp>
      <p:sp>
        <p:nvSpPr>
          <p:cNvPr id="3" name="Text Placeholder 2"/>
          <p:cNvSpPr>
            <a:spLocks noGrp="1"/>
          </p:cNvSpPr>
          <p:nvPr>
            <p:ph type="body" sz="quarter" idx="10"/>
          </p:nvPr>
        </p:nvSpPr>
        <p:spPr>
          <a:xfrm>
            <a:off x="519113" y="1447801"/>
            <a:ext cx="11149013" cy="4127284"/>
          </a:xfrm>
        </p:spPr>
        <p:txBody>
          <a:bodyPr/>
          <a:lstStyle/>
          <a:p>
            <a:r>
              <a:rPr lang="en-US" dirty="0" smtClean="0">
                <a:solidFill>
                  <a:schemeClr val="accent2"/>
                </a:solidFill>
              </a:rPr>
              <a:t>Migrating an Existing Virtual Machine</a:t>
            </a:r>
          </a:p>
          <a:p>
            <a:r>
              <a:rPr lang="en-US" sz="2800" dirty="0" smtClean="0">
                <a:solidFill>
                  <a:schemeClr val="accent4"/>
                </a:solidFill>
                <a:latin typeface="+mn-lt"/>
              </a:rPr>
              <a:t>Application</a:t>
            </a:r>
            <a:r>
              <a:rPr lang="en-US" sz="2800" dirty="0">
                <a:solidFill>
                  <a:schemeClr val="accent4"/>
                </a:solidFill>
                <a:latin typeface="+mn-lt"/>
              </a:rPr>
              <a:t>, Configuration and Data in an installed Working State </a:t>
            </a:r>
          </a:p>
          <a:p>
            <a:r>
              <a:rPr lang="en-US" sz="2800" dirty="0" smtClean="0">
                <a:solidFill>
                  <a:schemeClr val="accent1"/>
                </a:solidFill>
                <a:latin typeface="+mn-lt"/>
              </a:rPr>
              <a:t>Requires </a:t>
            </a:r>
            <a:r>
              <a:rPr lang="en-US" sz="2800" dirty="0">
                <a:solidFill>
                  <a:schemeClr val="accent1"/>
                </a:solidFill>
                <a:latin typeface="+mn-lt"/>
              </a:rPr>
              <a:t>u</a:t>
            </a:r>
            <a:r>
              <a:rPr lang="en-US" sz="2800" dirty="0" smtClean="0">
                <a:solidFill>
                  <a:schemeClr val="accent1"/>
                </a:solidFill>
                <a:latin typeface="+mn-lt"/>
              </a:rPr>
              <a:t>ploading a large amount </a:t>
            </a:r>
            <a:r>
              <a:rPr lang="en-US" sz="2800" dirty="0">
                <a:solidFill>
                  <a:schemeClr val="accent1"/>
                </a:solidFill>
                <a:latin typeface="+mn-lt"/>
              </a:rPr>
              <a:t>of d</a:t>
            </a:r>
            <a:r>
              <a:rPr lang="en-US" sz="2800" dirty="0" smtClean="0">
                <a:solidFill>
                  <a:schemeClr val="accent1"/>
                </a:solidFill>
                <a:latin typeface="+mn-lt"/>
              </a:rPr>
              <a:t>ata and a higher risk </a:t>
            </a:r>
            <a:r>
              <a:rPr lang="en-US" sz="2800" dirty="0">
                <a:solidFill>
                  <a:schemeClr val="accent1"/>
                </a:solidFill>
                <a:latin typeface="+mn-lt"/>
              </a:rPr>
              <a:t>of </a:t>
            </a:r>
            <a:r>
              <a:rPr lang="en-US" sz="2800" dirty="0" smtClean="0">
                <a:solidFill>
                  <a:schemeClr val="accent1"/>
                </a:solidFill>
                <a:latin typeface="+mn-lt"/>
              </a:rPr>
              <a:t>drivers </a:t>
            </a:r>
            <a:r>
              <a:rPr lang="en-US" sz="2800" dirty="0">
                <a:solidFill>
                  <a:schemeClr val="accent1"/>
                </a:solidFill>
                <a:latin typeface="+mn-lt"/>
              </a:rPr>
              <a:t>or other h</a:t>
            </a:r>
            <a:r>
              <a:rPr lang="en-US" sz="2800" dirty="0" smtClean="0">
                <a:solidFill>
                  <a:schemeClr val="accent1"/>
                </a:solidFill>
                <a:latin typeface="+mn-lt"/>
              </a:rPr>
              <a:t>ardware </a:t>
            </a:r>
            <a:r>
              <a:rPr lang="en-US" sz="2800" dirty="0">
                <a:solidFill>
                  <a:schemeClr val="accent1"/>
                </a:solidFill>
                <a:latin typeface="+mn-lt"/>
              </a:rPr>
              <a:t>d</a:t>
            </a:r>
            <a:r>
              <a:rPr lang="en-US" sz="2800" dirty="0" smtClean="0">
                <a:solidFill>
                  <a:schemeClr val="accent1"/>
                </a:solidFill>
                <a:latin typeface="+mn-lt"/>
              </a:rPr>
              <a:t>ependencies </a:t>
            </a:r>
            <a:r>
              <a:rPr lang="en-US" sz="2800" dirty="0">
                <a:solidFill>
                  <a:schemeClr val="accent1"/>
                </a:solidFill>
                <a:latin typeface="+mn-lt"/>
              </a:rPr>
              <a:t>on VM not available in the </a:t>
            </a:r>
            <a:r>
              <a:rPr lang="en-US" sz="2800" dirty="0" smtClean="0">
                <a:solidFill>
                  <a:schemeClr val="accent1"/>
                </a:solidFill>
                <a:latin typeface="+mn-lt"/>
              </a:rPr>
              <a:t>cloud</a:t>
            </a:r>
          </a:p>
          <a:p>
            <a:endParaRPr lang="en-US" sz="2800" dirty="0" smtClean="0">
              <a:solidFill>
                <a:schemeClr val="accent5"/>
              </a:solidFill>
              <a:latin typeface="+mn-lt"/>
            </a:endParaRPr>
          </a:p>
          <a:p>
            <a:r>
              <a:rPr lang="en-US" dirty="0" smtClean="0">
                <a:solidFill>
                  <a:srgbClr val="00AEEF"/>
                </a:solidFill>
              </a:rPr>
              <a:t>Build VMs in the Cloud</a:t>
            </a:r>
          </a:p>
          <a:p>
            <a:r>
              <a:rPr lang="en-US" sz="2800" dirty="0" smtClean="0">
                <a:solidFill>
                  <a:schemeClr val="accent4"/>
                </a:solidFill>
                <a:latin typeface="Segoe UI"/>
              </a:rPr>
              <a:t>Lowers </a:t>
            </a:r>
            <a:r>
              <a:rPr lang="en-US" sz="2800" dirty="0">
                <a:solidFill>
                  <a:schemeClr val="accent4"/>
                </a:solidFill>
                <a:latin typeface="Segoe UI"/>
              </a:rPr>
              <a:t>u</a:t>
            </a:r>
            <a:r>
              <a:rPr lang="en-US" sz="2800" dirty="0" smtClean="0">
                <a:solidFill>
                  <a:schemeClr val="accent4"/>
                </a:solidFill>
                <a:latin typeface="Segoe UI"/>
              </a:rPr>
              <a:t>pload </a:t>
            </a:r>
            <a:r>
              <a:rPr lang="en-US" sz="2800" dirty="0">
                <a:solidFill>
                  <a:schemeClr val="accent4"/>
                </a:solidFill>
                <a:latin typeface="Segoe UI"/>
              </a:rPr>
              <a:t>t</a:t>
            </a:r>
            <a:r>
              <a:rPr lang="en-US" sz="2800" dirty="0" smtClean="0">
                <a:solidFill>
                  <a:schemeClr val="accent4"/>
                </a:solidFill>
                <a:latin typeface="Segoe UI"/>
              </a:rPr>
              <a:t>ime </a:t>
            </a:r>
            <a:r>
              <a:rPr lang="en-US" sz="2800" dirty="0">
                <a:solidFill>
                  <a:schemeClr val="accent4"/>
                </a:solidFill>
                <a:latin typeface="Segoe UI"/>
              </a:rPr>
              <a:t>and </a:t>
            </a:r>
            <a:r>
              <a:rPr lang="en-US" sz="2800" dirty="0" smtClean="0">
                <a:solidFill>
                  <a:schemeClr val="accent4"/>
                </a:solidFill>
                <a:latin typeface="Segoe UI"/>
              </a:rPr>
              <a:t>dependency </a:t>
            </a:r>
            <a:r>
              <a:rPr lang="en-US" sz="2800" dirty="0">
                <a:solidFill>
                  <a:schemeClr val="accent4"/>
                </a:solidFill>
                <a:latin typeface="Segoe UI"/>
              </a:rPr>
              <a:t>r</a:t>
            </a:r>
            <a:r>
              <a:rPr lang="en-US" sz="2800" dirty="0" smtClean="0">
                <a:solidFill>
                  <a:schemeClr val="accent4"/>
                </a:solidFill>
                <a:latin typeface="Segoe UI"/>
              </a:rPr>
              <a:t>isk</a:t>
            </a:r>
            <a:endParaRPr lang="en-US" sz="2800" dirty="0">
              <a:solidFill>
                <a:schemeClr val="accent4"/>
              </a:solidFill>
              <a:latin typeface="Segoe UI"/>
            </a:endParaRPr>
          </a:p>
          <a:p>
            <a:r>
              <a:rPr lang="en-US" sz="2800" dirty="0">
                <a:solidFill>
                  <a:schemeClr val="accent1"/>
                </a:solidFill>
                <a:latin typeface="Segoe UI"/>
              </a:rPr>
              <a:t>Requires upload and installation of application and data </a:t>
            </a:r>
            <a:endParaRPr lang="en-US" sz="2800" dirty="0">
              <a:solidFill>
                <a:schemeClr val="accent1"/>
              </a:solidFill>
              <a:latin typeface="+mn-lt"/>
            </a:endParaRPr>
          </a:p>
        </p:txBody>
      </p:sp>
    </p:spTree>
    <p:extLst>
      <p:ext uri="{BB962C8B-B14F-4D97-AF65-F5344CB8AC3E}">
        <p14:creationId xmlns:p14="http://schemas.microsoft.com/office/powerpoint/2010/main" val="1968263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Migration</a:t>
            </a:r>
            <a:endParaRPr lang="en-US" dirty="0"/>
          </a:p>
        </p:txBody>
      </p:sp>
      <p:sp>
        <p:nvSpPr>
          <p:cNvPr id="5" name="Text Placeholder 4"/>
          <p:cNvSpPr>
            <a:spLocks noGrp="1"/>
          </p:cNvSpPr>
          <p:nvPr>
            <p:ph type="body" sz="quarter" idx="10"/>
          </p:nvPr>
        </p:nvSpPr>
        <p:spPr>
          <a:xfrm>
            <a:off x="519113" y="1447804"/>
            <a:ext cx="11149013" cy="3905685"/>
          </a:xfrm>
        </p:spPr>
        <p:txBody>
          <a:bodyPr/>
          <a:lstStyle/>
          <a:p>
            <a:r>
              <a:rPr lang="en-US" dirty="0" smtClean="0">
                <a:solidFill>
                  <a:schemeClr val="accent2"/>
                </a:solidFill>
              </a:rPr>
              <a:t>Windows Azure Supports VHD File Format</a:t>
            </a:r>
          </a:p>
          <a:p>
            <a:r>
              <a:rPr lang="en-US" sz="2800" dirty="0">
                <a:latin typeface="Segoe UI" pitchFamily="34" charset="0"/>
                <a:ea typeface="Segoe UI" pitchFamily="34" charset="0"/>
                <a:cs typeface="Segoe UI" pitchFamily="34" charset="0"/>
              </a:rPr>
              <a:t>Other formats will have to be converted or migrated before </a:t>
            </a:r>
            <a:r>
              <a:rPr lang="en-US" sz="2800" dirty="0" smtClean="0">
                <a:latin typeface="Segoe UI" pitchFamily="34" charset="0"/>
                <a:ea typeface="Segoe UI" pitchFamily="34" charset="0"/>
                <a:cs typeface="Segoe UI" pitchFamily="34" charset="0"/>
              </a:rPr>
              <a:t>upload</a:t>
            </a:r>
          </a:p>
          <a:p>
            <a:r>
              <a:rPr lang="en-US" dirty="0" smtClean="0">
                <a:solidFill>
                  <a:schemeClr val="accent2"/>
                </a:solidFill>
              </a:rPr>
              <a:t>Upload Existing VHDs using CSUpload.exe</a:t>
            </a:r>
          </a:p>
          <a:p>
            <a:r>
              <a:rPr lang="en-US" sz="2800" dirty="0">
                <a:solidFill>
                  <a:schemeClr val="tx2"/>
                </a:solidFill>
                <a:latin typeface="Segoe UI" pitchFamily="34" charset="0"/>
                <a:ea typeface="Segoe UI" pitchFamily="34" charset="0"/>
                <a:cs typeface="Segoe UI" pitchFamily="34" charset="0"/>
              </a:rPr>
              <a:t>Supports Resuming Failed Transfers </a:t>
            </a:r>
          </a:p>
          <a:p>
            <a:r>
              <a:rPr lang="en-US" sz="2800" dirty="0">
                <a:solidFill>
                  <a:schemeClr val="tx2"/>
                </a:solidFill>
                <a:latin typeface="Segoe UI" pitchFamily="34" charset="0"/>
                <a:ea typeface="Segoe UI" pitchFamily="34" charset="0"/>
                <a:cs typeface="Segoe UI" pitchFamily="34" charset="0"/>
              </a:rPr>
              <a:t>Converting from Dynamic to Fixed Disk on </a:t>
            </a:r>
            <a:r>
              <a:rPr lang="en-US" sz="2800" dirty="0" smtClean="0">
                <a:solidFill>
                  <a:schemeClr val="tx2"/>
                </a:solidFill>
                <a:latin typeface="Segoe UI" pitchFamily="34" charset="0"/>
                <a:ea typeface="Segoe UI" pitchFamily="34" charset="0"/>
                <a:cs typeface="Segoe UI" pitchFamily="34" charset="0"/>
              </a:rPr>
              <a:t>Upload</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rPr>
              <a:t>Things to Do Before Uploading OS Disk</a:t>
            </a:r>
            <a:endParaRPr lang="en-US" dirty="0">
              <a:solidFill>
                <a:schemeClr val="tx2"/>
              </a:solidFill>
              <a:latin typeface="Segoe UI" pitchFamily="34" charset="0"/>
              <a:ea typeface="Segoe UI" pitchFamily="34" charset="0"/>
              <a:cs typeface="Segoe UI" pitchFamily="34" charset="0"/>
            </a:endParaRPr>
          </a:p>
          <a:p>
            <a:r>
              <a:rPr lang="en-US" sz="2800" dirty="0">
                <a:solidFill>
                  <a:schemeClr val="tx2"/>
                </a:solidFill>
                <a:latin typeface="Segoe UI" pitchFamily="34" charset="0"/>
                <a:ea typeface="Segoe UI" pitchFamily="34" charset="0"/>
                <a:cs typeface="Segoe UI" pitchFamily="34" charset="0"/>
              </a:rPr>
              <a:t>Enable </a:t>
            </a:r>
            <a:r>
              <a:rPr lang="en-US" sz="2800" dirty="0" smtClean="0">
                <a:solidFill>
                  <a:schemeClr val="tx2"/>
                </a:solidFill>
                <a:latin typeface="Segoe UI" pitchFamily="34" charset="0"/>
                <a:ea typeface="Segoe UI" pitchFamily="34" charset="0"/>
                <a:cs typeface="Segoe UI" pitchFamily="34" charset="0"/>
              </a:rPr>
              <a:t>Remote </a:t>
            </a:r>
            <a:r>
              <a:rPr lang="en-US" sz="2800" dirty="0">
                <a:solidFill>
                  <a:schemeClr val="tx2"/>
                </a:solidFill>
                <a:latin typeface="Segoe UI" pitchFamily="34" charset="0"/>
                <a:ea typeface="Segoe UI" pitchFamily="34" charset="0"/>
                <a:cs typeface="Segoe UI" pitchFamily="34" charset="0"/>
              </a:rPr>
              <a:t>Access (RDP or SSH)</a:t>
            </a:r>
          </a:p>
        </p:txBody>
      </p:sp>
    </p:spTree>
    <p:extLst>
      <p:ext uri="{BB962C8B-B14F-4D97-AF65-F5344CB8AC3E}">
        <p14:creationId xmlns:p14="http://schemas.microsoft.com/office/powerpoint/2010/main" val="36848414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Migrating a Simple Virtual Machine</a:t>
            </a:r>
            <a:endParaRPr lang="en-US" dirty="0"/>
          </a:p>
        </p:txBody>
      </p:sp>
      <p:sp>
        <p:nvSpPr>
          <p:cNvPr id="4" name="Rectangle 3"/>
          <p:cNvSpPr/>
          <p:nvPr/>
        </p:nvSpPr>
        <p:spPr bwMode="auto">
          <a:xfrm>
            <a:off x="287779" y="1584976"/>
            <a:ext cx="3403357" cy="457546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355925" y="1930825"/>
            <a:ext cx="2628925" cy="1304973"/>
          </a:xfrm>
          <a:prstGeom prst="rect">
            <a:avLst/>
          </a:prstGeom>
          <a:noFill/>
        </p:spPr>
        <p:txBody>
          <a:bodyPr wrap="none" lIns="0" tIns="0" rIns="0" bIns="0" rtlCol="0">
            <a:spAutoFit/>
          </a:bodyPr>
          <a:lstStyle/>
          <a:p>
            <a:pPr>
              <a:lnSpc>
                <a:spcPct val="90000"/>
              </a:lnSpc>
              <a:spcBef>
                <a:spcPct val="20000"/>
              </a:spcBef>
              <a:buSzPct val="80000"/>
            </a:pPr>
            <a:r>
              <a:rPr lang="en-US" sz="1600" u="sng" dirty="0" smtClean="0">
                <a:solidFill>
                  <a:schemeClr val="bg1"/>
                </a:solidFill>
              </a:rPr>
              <a:t>On-Premises Virtual Machine</a:t>
            </a:r>
          </a:p>
          <a:p>
            <a:pPr>
              <a:lnSpc>
                <a:spcPct val="90000"/>
              </a:lnSpc>
              <a:spcBef>
                <a:spcPct val="20000"/>
              </a:spcBef>
              <a:buSzPct val="80000"/>
            </a:pPr>
            <a:r>
              <a:rPr lang="en-US" sz="1600" dirty="0" smtClean="0">
                <a:solidFill>
                  <a:schemeClr val="bg1"/>
                </a:solidFill>
              </a:rPr>
              <a:t>Machine </a:t>
            </a:r>
            <a:r>
              <a:rPr lang="en-US" sz="1600" dirty="0">
                <a:solidFill>
                  <a:schemeClr val="bg1"/>
                </a:solidFill>
              </a:rPr>
              <a:t>Name: APPSRV1</a:t>
            </a:r>
          </a:p>
          <a:p>
            <a:pPr>
              <a:lnSpc>
                <a:spcPct val="90000"/>
              </a:lnSpc>
              <a:spcBef>
                <a:spcPct val="20000"/>
              </a:spcBef>
              <a:buSzPct val="80000"/>
            </a:pPr>
            <a:r>
              <a:rPr lang="en-US" sz="1600" dirty="0">
                <a:solidFill>
                  <a:schemeClr val="bg1"/>
                </a:solidFill>
              </a:rPr>
              <a:t>Memory: 8 GB </a:t>
            </a:r>
          </a:p>
          <a:p>
            <a:pPr>
              <a:lnSpc>
                <a:spcPct val="90000"/>
              </a:lnSpc>
              <a:spcBef>
                <a:spcPct val="20000"/>
              </a:spcBef>
              <a:buSzPct val="80000"/>
            </a:pPr>
            <a:r>
              <a:rPr lang="en-US" sz="1600" dirty="0">
                <a:solidFill>
                  <a:schemeClr val="bg1"/>
                </a:solidFill>
              </a:rPr>
              <a:t>Cores: 4</a:t>
            </a:r>
          </a:p>
          <a:p>
            <a:pPr>
              <a:lnSpc>
                <a:spcPct val="90000"/>
              </a:lnSpc>
              <a:spcBef>
                <a:spcPct val="20000"/>
              </a:spcBef>
              <a:buSzPct val="80000"/>
            </a:pPr>
            <a:r>
              <a:rPr lang="en-US" sz="1600" dirty="0">
                <a:solidFill>
                  <a:schemeClr val="bg1"/>
                </a:solidFill>
              </a:rPr>
              <a:t>Ports: </a:t>
            </a:r>
            <a:r>
              <a:rPr lang="en-US" sz="1600" dirty="0" smtClean="0">
                <a:solidFill>
                  <a:schemeClr val="bg1"/>
                </a:solidFill>
              </a:rPr>
              <a:t>80/443 for </a:t>
            </a:r>
            <a:r>
              <a:rPr lang="en-US" sz="1600" dirty="0">
                <a:solidFill>
                  <a:schemeClr val="bg1"/>
                </a:solidFill>
              </a:rPr>
              <a:t>http/https</a:t>
            </a:r>
          </a:p>
        </p:txBody>
      </p:sp>
      <p:sp>
        <p:nvSpPr>
          <p:cNvPr id="6" name="Freeform 79"/>
          <p:cNvSpPr>
            <a:spLocks noEditPoints="1"/>
          </p:cNvSpPr>
          <p:nvPr>
            <p:custDataLst>
              <p:tags r:id="rId1"/>
            </p:custDataLst>
          </p:nvPr>
        </p:nvSpPr>
        <p:spPr bwMode="black">
          <a:xfrm>
            <a:off x="397001" y="3669428"/>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7" name="TextBox 6"/>
          <p:cNvSpPr txBox="1"/>
          <p:nvPr/>
        </p:nvSpPr>
        <p:spPr>
          <a:xfrm>
            <a:off x="797415" y="365842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C:\</a:t>
            </a:r>
          </a:p>
          <a:p>
            <a:pPr>
              <a:lnSpc>
                <a:spcPct val="90000"/>
              </a:lnSpc>
              <a:spcBef>
                <a:spcPct val="20000"/>
              </a:spcBef>
              <a:buSzPct val="80000"/>
            </a:pPr>
            <a:r>
              <a:rPr lang="en-US" sz="1600" dirty="0">
                <a:solidFill>
                  <a:schemeClr val="bg1"/>
                </a:solidFill>
              </a:rPr>
              <a:t>Host: C:\VMs\APP-OS.vhd</a:t>
            </a:r>
          </a:p>
          <a:p>
            <a:pPr>
              <a:lnSpc>
                <a:spcPct val="90000"/>
              </a:lnSpc>
              <a:spcBef>
                <a:spcPct val="20000"/>
              </a:spcBef>
              <a:buSzPct val="80000"/>
            </a:pPr>
            <a:endParaRPr lang="en-US" sz="1600" u="sng" dirty="0">
              <a:solidFill>
                <a:schemeClr val="bg1"/>
              </a:solidFill>
            </a:endParaRPr>
          </a:p>
        </p:txBody>
      </p:sp>
      <p:sp>
        <p:nvSpPr>
          <p:cNvPr id="8" name="Freeform 79"/>
          <p:cNvSpPr>
            <a:spLocks noEditPoints="1"/>
          </p:cNvSpPr>
          <p:nvPr>
            <p:custDataLst>
              <p:tags r:id="rId2"/>
            </p:custDataLst>
          </p:nvPr>
        </p:nvSpPr>
        <p:spPr bwMode="black">
          <a:xfrm>
            <a:off x="406180" y="4229457"/>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9" name="TextBox 8"/>
          <p:cNvSpPr txBox="1"/>
          <p:nvPr/>
        </p:nvSpPr>
        <p:spPr>
          <a:xfrm>
            <a:off x="795577" y="421845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D:\</a:t>
            </a:r>
          </a:p>
          <a:p>
            <a:pPr>
              <a:lnSpc>
                <a:spcPct val="90000"/>
              </a:lnSpc>
              <a:spcBef>
                <a:spcPct val="20000"/>
              </a:spcBef>
              <a:buSzPct val="80000"/>
            </a:pPr>
            <a:r>
              <a:rPr lang="en-US" sz="1600" dirty="0">
                <a:solidFill>
                  <a:schemeClr val="bg1"/>
                </a:solidFill>
              </a:rPr>
              <a:t>Host: D:\VMs\APP-Data.vhd</a:t>
            </a:r>
          </a:p>
          <a:p>
            <a:pPr>
              <a:lnSpc>
                <a:spcPct val="90000"/>
              </a:lnSpc>
              <a:spcBef>
                <a:spcPct val="20000"/>
              </a:spcBef>
              <a:buSzPct val="80000"/>
            </a:pPr>
            <a:endParaRPr lang="en-US" sz="1600" u="sng" dirty="0">
              <a:solidFill>
                <a:schemeClr val="bg1"/>
              </a:solidFill>
            </a:endParaRPr>
          </a:p>
        </p:txBody>
      </p:sp>
      <p:sp>
        <p:nvSpPr>
          <p:cNvPr id="10" name="Freeform 79"/>
          <p:cNvSpPr>
            <a:spLocks noEditPoints="1"/>
          </p:cNvSpPr>
          <p:nvPr>
            <p:custDataLst>
              <p:tags r:id="rId3"/>
            </p:custDataLst>
          </p:nvPr>
        </p:nvSpPr>
        <p:spPr bwMode="black">
          <a:xfrm>
            <a:off x="418593" y="4798897"/>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11" name="TextBox 10"/>
          <p:cNvSpPr txBox="1"/>
          <p:nvPr/>
        </p:nvSpPr>
        <p:spPr>
          <a:xfrm>
            <a:off x="796971" y="478789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E:\</a:t>
            </a:r>
          </a:p>
          <a:p>
            <a:pPr>
              <a:lnSpc>
                <a:spcPct val="90000"/>
              </a:lnSpc>
              <a:spcBef>
                <a:spcPct val="20000"/>
              </a:spcBef>
              <a:buSzPct val="80000"/>
            </a:pPr>
            <a:r>
              <a:rPr lang="en-US" sz="1600" dirty="0">
                <a:solidFill>
                  <a:schemeClr val="bg1"/>
                </a:solidFill>
              </a:rPr>
              <a:t>Host: E:\VMs\APP-Logs.vhd</a:t>
            </a:r>
          </a:p>
          <a:p>
            <a:pPr>
              <a:lnSpc>
                <a:spcPct val="90000"/>
              </a:lnSpc>
              <a:spcBef>
                <a:spcPct val="20000"/>
              </a:spcBef>
              <a:buSzPct val="80000"/>
            </a:pPr>
            <a:endParaRPr lang="en-US" sz="1600" u="sng" dirty="0">
              <a:solidFill>
                <a:schemeClr val="bg1"/>
              </a:solidFill>
            </a:endParaRPr>
          </a:p>
        </p:txBody>
      </p:sp>
      <p:sp>
        <p:nvSpPr>
          <p:cNvPr id="12" name="Rectangle 11"/>
          <p:cNvSpPr/>
          <p:nvPr/>
        </p:nvSpPr>
        <p:spPr bwMode="auto">
          <a:xfrm>
            <a:off x="7296162" y="1622468"/>
            <a:ext cx="3284930" cy="467006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13" name="TextBox 12"/>
          <p:cNvSpPr txBox="1"/>
          <p:nvPr/>
        </p:nvSpPr>
        <p:spPr>
          <a:xfrm>
            <a:off x="7591397" y="1676086"/>
            <a:ext cx="2660985" cy="533992"/>
          </a:xfrm>
          <a:prstGeom prst="rect">
            <a:avLst/>
          </a:prstGeom>
          <a:noFill/>
        </p:spPr>
        <p:txBody>
          <a:bodyPr wrap="none" lIns="0" tIns="0" rIns="0" bIns="0" rtlCol="0">
            <a:spAutoFit/>
          </a:bodyPr>
          <a:lstStyle/>
          <a:p>
            <a:pPr>
              <a:lnSpc>
                <a:spcPct val="90000"/>
              </a:lnSpc>
              <a:spcBef>
                <a:spcPct val="20000"/>
              </a:spcBef>
              <a:buSzPct val="80000"/>
            </a:pPr>
            <a:r>
              <a:rPr lang="en-US" u="sng" dirty="0">
                <a:solidFill>
                  <a:schemeClr val="bg1"/>
                </a:solidFill>
              </a:rPr>
              <a:t>Cloud Service</a:t>
            </a:r>
          </a:p>
          <a:p>
            <a:pPr>
              <a:lnSpc>
                <a:spcPct val="90000"/>
              </a:lnSpc>
              <a:spcBef>
                <a:spcPct val="20000"/>
              </a:spcBef>
              <a:buSzPct val="80000"/>
            </a:pPr>
            <a:r>
              <a:rPr lang="en-US" sz="1600" dirty="0" smtClean="0">
                <a:solidFill>
                  <a:schemeClr val="bg1"/>
                </a:solidFill>
              </a:rPr>
              <a:t>Name</a:t>
            </a:r>
            <a:r>
              <a:rPr lang="en-US" sz="1600" dirty="0">
                <a:solidFill>
                  <a:schemeClr val="bg1"/>
                </a:solidFill>
              </a:rPr>
              <a:t>: </a:t>
            </a:r>
            <a:r>
              <a:rPr lang="en-US" sz="1600" b="1" dirty="0">
                <a:solidFill>
                  <a:schemeClr val="bg1"/>
                </a:solidFill>
              </a:rPr>
              <a:t>myapp1.</a:t>
            </a:r>
            <a:r>
              <a:rPr lang="en-US" sz="1600" dirty="0">
                <a:solidFill>
                  <a:schemeClr val="bg1"/>
                </a:solidFill>
              </a:rPr>
              <a:t>cloudapp.net</a:t>
            </a:r>
          </a:p>
        </p:txBody>
      </p:sp>
      <p:sp>
        <p:nvSpPr>
          <p:cNvPr id="14" name="Rounded Rectangle 13"/>
          <p:cNvSpPr/>
          <p:nvPr/>
        </p:nvSpPr>
        <p:spPr bwMode="auto">
          <a:xfrm>
            <a:off x="7388486" y="2411647"/>
            <a:ext cx="3105199" cy="379584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7747076" y="3126406"/>
            <a:ext cx="1886158"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a:solidFill>
                  <a:schemeClr val="bg1"/>
                </a:solidFill>
              </a:rPr>
              <a:t>Role Name: appsrv1</a:t>
            </a:r>
          </a:p>
          <a:p>
            <a:pPr>
              <a:lnSpc>
                <a:spcPct val="90000"/>
              </a:lnSpc>
              <a:spcBef>
                <a:spcPct val="20000"/>
              </a:spcBef>
              <a:buSzPct val="80000"/>
            </a:pPr>
            <a:r>
              <a:rPr lang="en-US" sz="1200" dirty="0">
                <a:solidFill>
                  <a:schemeClr val="bg1"/>
                </a:solidFill>
              </a:rPr>
              <a:t>4 Cores </a:t>
            </a:r>
          </a:p>
          <a:p>
            <a:pPr>
              <a:lnSpc>
                <a:spcPct val="90000"/>
              </a:lnSpc>
              <a:spcBef>
                <a:spcPct val="20000"/>
              </a:spcBef>
              <a:buSzPct val="80000"/>
            </a:pPr>
            <a:r>
              <a:rPr lang="en-US" sz="1200" dirty="0">
                <a:solidFill>
                  <a:schemeClr val="bg1"/>
                </a:solidFill>
              </a:rPr>
              <a:t>7 GB </a:t>
            </a:r>
            <a:r>
              <a:rPr lang="en-US" sz="1200" dirty="0" smtClean="0">
                <a:solidFill>
                  <a:schemeClr val="bg1"/>
                </a:solidFill>
              </a:rPr>
              <a:t>Ram</a:t>
            </a:r>
            <a:endParaRPr lang="en-US" sz="1200" dirty="0">
              <a:solidFill>
                <a:schemeClr val="bg1"/>
              </a:solidFill>
            </a:endParaRPr>
          </a:p>
        </p:txBody>
      </p:sp>
      <p:pic>
        <p:nvPicPr>
          <p:cNvPr id="17" name="Picture 5"/>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bwMode="auto">
          <a:xfrm flipH="1">
            <a:off x="9431159" y="283837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bwMode="auto">
          <a:xfrm>
            <a:off x="10705370" y="3749538"/>
            <a:ext cx="1370798" cy="1480335"/>
          </a:xfrm>
          <a:prstGeom prst="rect">
            <a:avLst/>
          </a:prstGeom>
          <a:solidFill>
            <a:schemeClr val="accent2"/>
          </a:solidFill>
          <a:ln w="9525" cap="flat" cmpd="sng" algn="ctr">
            <a:noFill/>
            <a:prstDash val="solid"/>
            <a:headEnd type="none" w="med" len="med"/>
            <a:tailEnd type="none" w="med" len="med"/>
          </a:ln>
          <a:effectLst/>
        </p:spPr>
        <p:txBody>
          <a:bodyPr vert="horz" wrap="square" lIns="91380" tIns="91380" rIns="91380" bIns="91380" numCol="1" rtlCol="0" anchor="t" anchorCtr="0" compatLnSpc="1">
            <a:prstTxWarp prst="textNoShape">
              <a:avLst/>
            </a:prstTxWarp>
          </a:bodyPr>
          <a:lstStyle/>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a:t>
            </a:r>
          </a:p>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a:p>
            <a:pPr lvl="0" algn="ctr">
              <a:lnSpc>
                <a:spcPct val="90000"/>
              </a:lnSpc>
              <a:buSzPct val="90000"/>
              <a:defRPr/>
            </a:pPr>
            <a:endPar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19" name="Freeform 79"/>
          <p:cNvSpPr>
            <a:spLocks noEditPoints="1"/>
          </p:cNvSpPr>
          <p:nvPr/>
        </p:nvSpPr>
        <p:spPr bwMode="black">
          <a:xfrm>
            <a:off x="10827622" y="4655300"/>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1" name="Freeform 79"/>
          <p:cNvSpPr>
            <a:spLocks noEditPoints="1"/>
          </p:cNvSpPr>
          <p:nvPr/>
        </p:nvSpPr>
        <p:spPr bwMode="black">
          <a:xfrm>
            <a:off x="11259764" y="4655300"/>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11673976" y="4663036"/>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5" name="Freeform 79"/>
          <p:cNvSpPr>
            <a:spLocks noEditPoints="1"/>
          </p:cNvSpPr>
          <p:nvPr>
            <p:custDataLst>
              <p:tags r:id="rId4"/>
            </p:custDataLst>
          </p:nvPr>
        </p:nvSpPr>
        <p:spPr bwMode="black">
          <a:xfrm>
            <a:off x="7442712" y="4333701"/>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26" name="TextBox 25"/>
          <p:cNvSpPr txBox="1"/>
          <p:nvPr/>
        </p:nvSpPr>
        <p:spPr>
          <a:xfrm>
            <a:off x="7826953" y="4312055"/>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C:\</a:t>
            </a:r>
          </a:p>
          <a:p>
            <a:pPr>
              <a:lnSpc>
                <a:spcPct val="90000"/>
              </a:lnSpc>
              <a:spcBef>
                <a:spcPct val="20000"/>
              </a:spcBef>
              <a:buSzPct val="80000"/>
            </a:pPr>
            <a:r>
              <a:rPr lang="en-US" sz="1500" dirty="0" err="1">
                <a:solidFill>
                  <a:schemeClr val="bg1"/>
                </a:solidFill>
              </a:rPr>
              <a:t>WAStorage</a:t>
            </a:r>
            <a:r>
              <a:rPr lang="en-US" sz="1500" dirty="0">
                <a:solidFill>
                  <a:schemeClr val="bg1"/>
                </a:solidFill>
              </a:rPr>
              <a:t>\VMs\APP-</a:t>
            </a:r>
            <a:r>
              <a:rPr lang="en-US" sz="1500" dirty="0" err="1">
                <a:solidFill>
                  <a:schemeClr val="bg1"/>
                </a:solidFill>
              </a:rPr>
              <a:t>OS.vhd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sp>
        <p:nvSpPr>
          <p:cNvPr id="27" name="Freeform 79"/>
          <p:cNvSpPr>
            <a:spLocks noEditPoints="1"/>
          </p:cNvSpPr>
          <p:nvPr>
            <p:custDataLst>
              <p:tags r:id="rId5"/>
            </p:custDataLst>
          </p:nvPr>
        </p:nvSpPr>
        <p:spPr bwMode="black">
          <a:xfrm>
            <a:off x="7435718" y="4904364"/>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28" name="TextBox 27"/>
          <p:cNvSpPr txBox="1"/>
          <p:nvPr/>
        </p:nvSpPr>
        <p:spPr>
          <a:xfrm>
            <a:off x="7825116" y="4872083"/>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a:t>
            </a:r>
            <a:r>
              <a:rPr lang="en-US" sz="1500" dirty="0" smtClean="0">
                <a:solidFill>
                  <a:schemeClr val="bg1"/>
                </a:solidFill>
              </a:rPr>
              <a:t>E:\</a:t>
            </a:r>
            <a:endParaRPr lang="en-US" sz="1500" dirty="0">
              <a:solidFill>
                <a:schemeClr val="bg1"/>
              </a:solidFill>
            </a:endParaRPr>
          </a:p>
          <a:p>
            <a:pPr>
              <a:lnSpc>
                <a:spcPct val="90000"/>
              </a:lnSpc>
              <a:spcBef>
                <a:spcPct val="20000"/>
              </a:spcBef>
              <a:buSzPct val="80000"/>
            </a:pPr>
            <a:r>
              <a:rPr lang="en-US" sz="1500" dirty="0" err="1">
                <a:solidFill>
                  <a:schemeClr val="bg1"/>
                </a:solidFill>
              </a:rPr>
              <a:t>WAStorage</a:t>
            </a:r>
            <a:r>
              <a:rPr lang="en-US" sz="1500" dirty="0">
                <a:solidFill>
                  <a:schemeClr val="bg1"/>
                </a:solidFill>
              </a:rPr>
              <a:t>\VMs\APP-</a:t>
            </a:r>
            <a:r>
              <a:rPr lang="en-US" sz="1500" dirty="0" err="1">
                <a:solidFill>
                  <a:schemeClr val="bg1"/>
                </a:solidFill>
              </a:rPr>
              <a:t>Data.vhd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sp>
        <p:nvSpPr>
          <p:cNvPr id="29" name="Freeform 79"/>
          <p:cNvSpPr>
            <a:spLocks noEditPoints="1"/>
          </p:cNvSpPr>
          <p:nvPr>
            <p:custDataLst>
              <p:tags r:id="rId6"/>
            </p:custDataLst>
          </p:nvPr>
        </p:nvSpPr>
        <p:spPr bwMode="black">
          <a:xfrm>
            <a:off x="7448132" y="5431272"/>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30" name="TextBox 29"/>
          <p:cNvSpPr txBox="1"/>
          <p:nvPr/>
        </p:nvSpPr>
        <p:spPr>
          <a:xfrm>
            <a:off x="7826509" y="5441523"/>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F</a:t>
            </a:r>
            <a:r>
              <a:rPr lang="en-US" sz="1500" dirty="0" smtClean="0">
                <a:solidFill>
                  <a:schemeClr val="bg1"/>
                </a:solidFill>
              </a:rPr>
              <a:t>:\</a:t>
            </a:r>
            <a:endParaRPr lang="en-US" sz="1500" dirty="0">
              <a:solidFill>
                <a:schemeClr val="bg1"/>
              </a:solidFill>
            </a:endParaRPr>
          </a:p>
          <a:p>
            <a:pPr>
              <a:lnSpc>
                <a:spcPct val="90000"/>
              </a:lnSpc>
              <a:spcBef>
                <a:spcPct val="20000"/>
              </a:spcBef>
              <a:buSzPct val="80000"/>
            </a:pPr>
            <a:r>
              <a:rPr lang="en-US" sz="1500" dirty="0" err="1">
                <a:solidFill>
                  <a:schemeClr val="bg1"/>
                </a:solidFill>
              </a:rPr>
              <a:t>WAStorageVMs</a:t>
            </a:r>
            <a:r>
              <a:rPr lang="en-US" sz="1500" dirty="0">
                <a:solidFill>
                  <a:schemeClr val="bg1"/>
                </a:solidFill>
              </a:rPr>
              <a:t>\APP-</a:t>
            </a:r>
            <a:r>
              <a:rPr lang="en-US" sz="1500" dirty="0" err="1">
                <a:solidFill>
                  <a:schemeClr val="bg1"/>
                </a:solidFill>
              </a:rPr>
              <a:t>Logs.vhd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cxnSp>
        <p:nvCxnSpPr>
          <p:cNvPr id="31" name="Straight Arrow Connector 30"/>
          <p:cNvCxnSpPr/>
          <p:nvPr/>
        </p:nvCxnSpPr>
        <p:spPr>
          <a:xfrm>
            <a:off x="10384860" y="4690452"/>
            <a:ext cx="486023" cy="12056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469532" y="4982969"/>
            <a:ext cx="804878" cy="178476"/>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405103" y="5043357"/>
            <a:ext cx="1278998" cy="710755"/>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34947" y="2495726"/>
            <a:ext cx="1393522" cy="492443"/>
          </a:xfrm>
          <a:prstGeom prst="rect">
            <a:avLst/>
          </a:prstGeom>
          <a:noFill/>
        </p:spPr>
        <p:txBody>
          <a:bodyPr wrap="none" lIns="0" tIns="0" rIns="0" bIns="0" rtlCol="0">
            <a:spAutoFit/>
          </a:bodyPr>
          <a:lstStyle/>
          <a:p>
            <a:pPr>
              <a:lnSpc>
                <a:spcPct val="90000"/>
              </a:lnSpc>
              <a:spcBef>
                <a:spcPct val="20000"/>
              </a:spcBef>
              <a:buSzPct val="80000"/>
            </a:pPr>
            <a:r>
              <a:rPr lang="en-US" sz="1600" u="sng" dirty="0">
                <a:solidFill>
                  <a:schemeClr val="bg1"/>
                </a:solidFill>
              </a:rPr>
              <a:t>Deployment</a:t>
            </a:r>
          </a:p>
          <a:p>
            <a:pPr algn="ctr">
              <a:lnSpc>
                <a:spcPct val="90000"/>
              </a:lnSpc>
              <a:spcBef>
                <a:spcPct val="20000"/>
              </a:spcBef>
              <a:buSzPct val="80000"/>
            </a:pPr>
            <a:r>
              <a:rPr lang="en-US" sz="1600" dirty="0">
                <a:solidFill>
                  <a:schemeClr val="bg1"/>
                </a:solidFill>
              </a:rPr>
              <a:t>Slot Production</a:t>
            </a:r>
          </a:p>
        </p:txBody>
      </p:sp>
      <p:pic>
        <p:nvPicPr>
          <p:cNvPr id="59" name="Picture 5"/>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bwMode="auto">
          <a:xfrm flipH="1">
            <a:off x="2844019" y="2386723"/>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3965944" y="1559031"/>
            <a:ext cx="3330218" cy="4902881"/>
          </a:xfrm>
          <a:prstGeom prst="rect">
            <a:avLst/>
          </a:prstGeom>
          <a:noFill/>
        </p:spPr>
        <p:txBody>
          <a:bodyPr wrap="square" lIns="0" tIns="0" rIns="0" bIns="0" rtlCol="0">
            <a:spAutoFit/>
          </a:bodyPr>
          <a:lstStyle/>
          <a:p>
            <a:pPr>
              <a:lnSpc>
                <a:spcPct val="90000"/>
              </a:lnSpc>
              <a:spcBef>
                <a:spcPct val="20000"/>
              </a:spcBef>
              <a:buSzPct val="80000"/>
            </a:pPr>
            <a:r>
              <a:rPr lang="en-US" sz="2400" u="sng" dirty="0" smtClean="0">
                <a:solidFill>
                  <a:schemeClr val="accent2"/>
                </a:solidFill>
              </a:rPr>
              <a:t>Migration Steps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1) Upload VHDs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a:t>
            </a:r>
            <a:r>
              <a:rPr lang="en-US" sz="1800" dirty="0" err="1" smtClean="0">
                <a:gradFill>
                  <a:gsLst>
                    <a:gs pos="0">
                      <a:srgbClr val="292929">
                        <a:lumMod val="90000"/>
                        <a:lumOff val="10000"/>
                      </a:srgbClr>
                    </a:gs>
                    <a:gs pos="86000">
                      <a:srgbClr val="292929">
                        <a:lumMod val="90000"/>
                        <a:lumOff val="10000"/>
                      </a:srgbClr>
                    </a:gs>
                  </a:gsLst>
                  <a:lin ang="5400000" scaled="0"/>
                </a:gradFill>
              </a:rPr>
              <a:t>CSUpload</a:t>
            </a:r>
            <a:r>
              <a:rPr lang="en-US" sz="1800" dirty="0" smtClean="0">
                <a:gradFill>
                  <a:gsLst>
                    <a:gs pos="0">
                      <a:srgbClr val="292929">
                        <a:lumMod val="90000"/>
                        <a:lumOff val="10000"/>
                      </a:srgbClr>
                    </a:gs>
                    <a:gs pos="86000">
                      <a:srgbClr val="292929">
                        <a:lumMod val="90000"/>
                        <a:lumOff val="10000"/>
                      </a:srgbClr>
                    </a:gs>
                  </a:gsLst>
                  <a:lin ang="5400000" scaled="0"/>
                </a:gradFill>
              </a:rPr>
              <a:t> or other Tools</a:t>
            </a: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2) Create VM</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OS Disk=APP-</a:t>
            </a:r>
            <a:r>
              <a:rPr lang="en-US" sz="1800" dirty="0" err="1" smtClean="0">
                <a:gradFill>
                  <a:gsLst>
                    <a:gs pos="0">
                      <a:srgbClr val="292929">
                        <a:lumMod val="90000"/>
                        <a:lumOff val="10000"/>
                      </a:srgbClr>
                    </a:gs>
                    <a:gs pos="86000">
                      <a:srgbClr val="292929">
                        <a:lumMod val="90000"/>
                        <a:lumOff val="10000"/>
                      </a:srgbClr>
                    </a:gs>
                  </a:gsLst>
                  <a:lin ang="5400000" scaled="0"/>
                </a:gradFill>
              </a:rPr>
              <a:t>OS.vhd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3) Configure Data Disks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Data Disk 1 = APP-</a:t>
            </a:r>
            <a:r>
              <a:rPr lang="en-US" sz="1800" dirty="0" err="1" smtClean="0">
                <a:gradFill>
                  <a:gsLst>
                    <a:gs pos="0">
                      <a:srgbClr val="292929">
                        <a:lumMod val="90000"/>
                        <a:lumOff val="10000"/>
                      </a:srgbClr>
                    </a:gs>
                    <a:gs pos="86000">
                      <a:srgbClr val="292929">
                        <a:lumMod val="90000"/>
                        <a:lumOff val="10000"/>
                      </a:srgbClr>
                    </a:gs>
                  </a:gsLst>
                  <a:lin ang="5400000" scaled="0"/>
                </a:gradFill>
              </a:rPr>
              <a:t>Data.vhd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Data Disk 2= App-</a:t>
            </a:r>
            <a:r>
              <a:rPr lang="en-US" sz="1800" dirty="0" err="1" smtClean="0">
                <a:gradFill>
                  <a:gsLst>
                    <a:gs pos="0">
                      <a:srgbClr val="292929">
                        <a:lumMod val="90000"/>
                        <a:lumOff val="10000"/>
                      </a:srgbClr>
                    </a:gs>
                    <a:gs pos="86000">
                      <a:srgbClr val="292929">
                        <a:lumMod val="90000"/>
                        <a:lumOff val="10000"/>
                      </a:srgbClr>
                    </a:gs>
                  </a:gsLst>
                  <a:lin ang="5400000" scaled="0"/>
                </a:gradFill>
              </a:rPr>
              <a:t>Logs.vhd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4) Adjust App for Drive Letters</a:t>
            </a: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5) Add Input Endpoint(s)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80, TCP, http</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443, TCP, https</a:t>
            </a:r>
            <a:endParaRPr lang="en-US" sz="1800" dirty="0">
              <a:gradFill>
                <a:gsLst>
                  <a:gs pos="0">
                    <a:srgbClr val="292929">
                      <a:lumMod val="90000"/>
                      <a:lumOff val="10000"/>
                    </a:srgbClr>
                  </a:gs>
                  <a:gs pos="86000">
                    <a:srgbClr val="292929">
                      <a:lumMod val="90000"/>
                      <a:lumOff val="10000"/>
                    </a:srgbClr>
                  </a:gs>
                </a:gsLst>
                <a:lin ang="5400000" scaled="0"/>
              </a:gradFill>
            </a:endParaRPr>
          </a:p>
        </p:txBody>
      </p:sp>
      <p:sp>
        <p:nvSpPr>
          <p:cNvPr id="72" name="TextBox 71"/>
          <p:cNvSpPr txBox="1"/>
          <p:nvPr/>
        </p:nvSpPr>
        <p:spPr>
          <a:xfrm>
            <a:off x="7734947" y="3979436"/>
            <a:ext cx="1886158"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TCP Endpoints 80 and 443</a:t>
            </a:r>
            <a:endParaRPr lang="en-US" sz="1050" dirty="0">
              <a:solidFill>
                <a:schemeClr val="bg1"/>
              </a:solidFill>
            </a:endParaRPr>
          </a:p>
        </p:txBody>
      </p:sp>
    </p:spTree>
    <p:extLst>
      <p:ext uri="{BB962C8B-B14F-4D97-AF65-F5344CB8AC3E}">
        <p14:creationId xmlns:p14="http://schemas.microsoft.com/office/powerpoint/2010/main" val="4132896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500"/>
                                        <p:tgtEl>
                                          <p:spTgt spid="6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0">
                                            <p:txEl>
                                              <p:pRg st="1" end="1"/>
                                            </p:txEl>
                                          </p:spTgt>
                                        </p:tgtEl>
                                        <p:attrNameLst>
                                          <p:attrName>style.visibility</p:attrName>
                                        </p:attrNameLst>
                                      </p:cBhvr>
                                      <p:to>
                                        <p:strVal val="visible"/>
                                      </p:to>
                                    </p:set>
                                    <p:animEffect transition="in" filter="fade">
                                      <p:cBhvr>
                                        <p:cTn id="10" dur="500"/>
                                        <p:tgtEl>
                                          <p:spTgt spid="6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xEl>
                                              <p:pRg st="2" end="2"/>
                                            </p:txEl>
                                          </p:spTgt>
                                        </p:tgtEl>
                                        <p:attrNameLst>
                                          <p:attrName>style.visibility</p:attrName>
                                        </p:attrNameLst>
                                      </p:cBhvr>
                                      <p:to>
                                        <p:strVal val="visible"/>
                                      </p:to>
                                    </p:set>
                                    <p:animEffect transition="in" filter="fade">
                                      <p:cBhvr>
                                        <p:cTn id="13" dur="500"/>
                                        <p:tgtEl>
                                          <p:spTgt spid="6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0">
                                            <p:txEl>
                                              <p:pRg st="4" end="4"/>
                                            </p:txEl>
                                          </p:spTgt>
                                        </p:tgtEl>
                                        <p:attrNameLst>
                                          <p:attrName>style.visibility</p:attrName>
                                        </p:attrNameLst>
                                      </p:cBhvr>
                                      <p:to>
                                        <p:strVal val="visible"/>
                                      </p:to>
                                    </p:set>
                                    <p:animEffect transition="in" filter="fade">
                                      <p:cBhvr>
                                        <p:cTn id="30" dur="500"/>
                                        <p:tgtEl>
                                          <p:spTgt spid="60">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0">
                                            <p:txEl>
                                              <p:pRg st="5" end="5"/>
                                            </p:txEl>
                                          </p:spTgt>
                                        </p:tgtEl>
                                        <p:attrNameLst>
                                          <p:attrName>style.visibility</p:attrName>
                                        </p:attrNameLst>
                                      </p:cBhvr>
                                      <p:to>
                                        <p:strVal val="visible"/>
                                      </p:to>
                                    </p:set>
                                    <p:animEffect transition="in" filter="fade">
                                      <p:cBhvr>
                                        <p:cTn id="33" dur="500"/>
                                        <p:tgtEl>
                                          <p:spTgt spid="60">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0">
                                            <p:txEl>
                                              <p:pRg st="7" end="7"/>
                                            </p:txEl>
                                          </p:spTgt>
                                        </p:tgtEl>
                                        <p:attrNameLst>
                                          <p:attrName>style.visibility</p:attrName>
                                        </p:attrNameLst>
                                      </p:cBhvr>
                                      <p:to>
                                        <p:strVal val="visible"/>
                                      </p:to>
                                    </p:set>
                                    <p:animEffect transition="in" filter="fade">
                                      <p:cBhvr>
                                        <p:cTn id="65" dur="500"/>
                                        <p:tgtEl>
                                          <p:spTgt spid="60">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60">
                                            <p:txEl>
                                              <p:pRg st="8" end="8"/>
                                            </p:txEl>
                                          </p:spTgt>
                                        </p:tgtEl>
                                        <p:attrNameLst>
                                          <p:attrName>style.visibility</p:attrName>
                                        </p:attrNameLst>
                                      </p:cBhvr>
                                      <p:to>
                                        <p:strVal val="visible"/>
                                      </p:to>
                                    </p:set>
                                    <p:animEffect transition="in" filter="fade">
                                      <p:cBhvr>
                                        <p:cTn id="68" dur="500"/>
                                        <p:tgtEl>
                                          <p:spTgt spid="60">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60">
                                            <p:txEl>
                                              <p:pRg st="9" end="9"/>
                                            </p:txEl>
                                          </p:spTgt>
                                        </p:tgtEl>
                                        <p:attrNameLst>
                                          <p:attrName>style.visibility</p:attrName>
                                        </p:attrNameLst>
                                      </p:cBhvr>
                                      <p:to>
                                        <p:strVal val="visible"/>
                                      </p:to>
                                    </p:set>
                                    <p:animEffect transition="in" filter="fade">
                                      <p:cBhvr>
                                        <p:cTn id="71" dur="500"/>
                                        <p:tgtEl>
                                          <p:spTgt spid="60">
                                            <p:txEl>
                                              <p:pRg st="9" end="9"/>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500"/>
                                        <p:tgtEl>
                                          <p:spTgt spid="29"/>
                                        </p:tgtEl>
                                      </p:cBhvr>
                                    </p:animEffect>
                                  </p:childTnLst>
                                </p:cTn>
                              </p:par>
                              <p:par>
                                <p:cTn id="84" presetID="10" presetClass="entr" presetSubtype="0"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10"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60">
                                            <p:txEl>
                                              <p:pRg st="11" end="11"/>
                                            </p:txEl>
                                          </p:spTgt>
                                        </p:tgtEl>
                                        <p:attrNameLst>
                                          <p:attrName>style.visibility</p:attrName>
                                        </p:attrNameLst>
                                      </p:cBhvr>
                                      <p:to>
                                        <p:strVal val="visible"/>
                                      </p:to>
                                    </p:set>
                                    <p:animEffect transition="in" filter="fade">
                                      <p:cBhvr>
                                        <p:cTn id="94" dur="500"/>
                                        <p:tgtEl>
                                          <p:spTgt spid="60">
                                            <p:txEl>
                                              <p:pRg st="11" end="1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60">
                                            <p:txEl>
                                              <p:pRg st="13" end="13"/>
                                            </p:txEl>
                                          </p:spTgt>
                                        </p:tgtEl>
                                        <p:attrNameLst>
                                          <p:attrName>style.visibility</p:attrName>
                                        </p:attrNameLst>
                                      </p:cBhvr>
                                      <p:to>
                                        <p:strVal val="visible"/>
                                      </p:to>
                                    </p:set>
                                    <p:animEffect transition="in" filter="fade">
                                      <p:cBhvr>
                                        <p:cTn id="99" dur="500"/>
                                        <p:tgtEl>
                                          <p:spTgt spid="60">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xEl>
                                              <p:pRg st="14" end="14"/>
                                            </p:txEl>
                                          </p:spTgt>
                                        </p:tgtEl>
                                        <p:attrNameLst>
                                          <p:attrName>style.visibility</p:attrName>
                                        </p:attrNameLst>
                                      </p:cBhvr>
                                      <p:to>
                                        <p:strVal val="visible"/>
                                      </p:to>
                                    </p:set>
                                    <p:animEffect transition="in" filter="fade">
                                      <p:cBhvr>
                                        <p:cTn id="102" dur="500"/>
                                        <p:tgtEl>
                                          <p:spTgt spid="60">
                                            <p:txEl>
                                              <p:pRg st="14" end="14"/>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60">
                                            <p:txEl>
                                              <p:pRg st="15" end="15"/>
                                            </p:txEl>
                                          </p:spTgt>
                                        </p:tgtEl>
                                        <p:attrNameLst>
                                          <p:attrName>style.visibility</p:attrName>
                                        </p:attrNameLst>
                                      </p:cBhvr>
                                      <p:to>
                                        <p:strVal val="visible"/>
                                      </p:to>
                                    </p:set>
                                    <p:animEffect transition="in" filter="fade">
                                      <p:cBhvr>
                                        <p:cTn id="105" dur="500"/>
                                        <p:tgtEl>
                                          <p:spTgt spid="60">
                                            <p:txEl>
                                              <p:pRg st="15" end="15"/>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72">
                                            <p:txEl>
                                              <p:pRg st="0" end="0"/>
                                            </p:txEl>
                                          </p:spTgt>
                                        </p:tgtEl>
                                        <p:attrNameLst>
                                          <p:attrName>style.visibility</p:attrName>
                                        </p:attrNameLst>
                                      </p:cBhvr>
                                      <p:to>
                                        <p:strVal val="visible"/>
                                      </p:to>
                                    </p:set>
                                    <p:animEffect transition="in" filter="fade">
                                      <p:cBhvr>
                                        <p:cTn id="108" dur="5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6" grpId="0"/>
      <p:bldP spid="18" grpId="0" animBg="1"/>
      <p:bldP spid="19" grpId="0" animBg="1"/>
      <p:bldP spid="21" grpId="0" animBg="1"/>
      <p:bldP spid="23" grpId="0" animBg="1"/>
      <p:bldP spid="25" grpId="0" animBg="1"/>
      <p:bldP spid="26" grpId="0"/>
      <p:bldP spid="27" grpId="0" animBg="1"/>
      <p:bldP spid="28" grpId="0"/>
      <p:bldP spid="29" grpId="0" animBg="1"/>
      <p:bldP spid="30"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3" y="228601"/>
            <a:ext cx="11149013" cy="757131"/>
          </a:xfrm>
        </p:spPr>
        <p:txBody>
          <a:bodyPr/>
          <a:lstStyle/>
          <a:p>
            <a:r>
              <a:rPr lang="en-US" dirty="0" smtClean="0"/>
              <a:t>Migrating a Multi-VM Application</a:t>
            </a:r>
            <a:endParaRPr lang="en-US" dirty="0"/>
          </a:p>
        </p:txBody>
      </p:sp>
      <p:sp>
        <p:nvSpPr>
          <p:cNvPr id="4" name="Rectangle 3"/>
          <p:cNvSpPr/>
          <p:nvPr/>
        </p:nvSpPr>
        <p:spPr bwMode="auto">
          <a:xfrm>
            <a:off x="3949554" y="3606470"/>
            <a:ext cx="7176978" cy="309204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4053916" y="3708398"/>
            <a:ext cx="2660985" cy="533992"/>
          </a:xfrm>
          <a:prstGeom prst="rect">
            <a:avLst/>
          </a:prstGeom>
          <a:noFill/>
        </p:spPr>
        <p:txBody>
          <a:bodyPr wrap="none" lIns="0" tIns="0" rIns="0" bIns="0" rtlCol="0">
            <a:spAutoFit/>
          </a:bodyPr>
          <a:lstStyle/>
          <a:p>
            <a:pPr>
              <a:lnSpc>
                <a:spcPct val="90000"/>
              </a:lnSpc>
              <a:spcBef>
                <a:spcPct val="20000"/>
              </a:spcBef>
              <a:buSzPct val="80000"/>
            </a:pPr>
            <a:r>
              <a:rPr lang="en-US" u="sng" dirty="0">
                <a:solidFill>
                  <a:schemeClr val="bg1"/>
                </a:solidFill>
              </a:rPr>
              <a:t>Cloud Service</a:t>
            </a:r>
          </a:p>
          <a:p>
            <a:pPr>
              <a:lnSpc>
                <a:spcPct val="90000"/>
              </a:lnSpc>
              <a:spcBef>
                <a:spcPct val="20000"/>
              </a:spcBef>
              <a:buSzPct val="80000"/>
            </a:pPr>
            <a:r>
              <a:rPr lang="en-US" sz="1600" dirty="0" smtClean="0">
                <a:solidFill>
                  <a:schemeClr val="bg1"/>
                </a:solidFill>
              </a:rPr>
              <a:t>Name</a:t>
            </a:r>
            <a:r>
              <a:rPr lang="en-US" sz="1600" dirty="0">
                <a:solidFill>
                  <a:schemeClr val="bg1"/>
                </a:solidFill>
              </a:rPr>
              <a:t>: </a:t>
            </a:r>
            <a:r>
              <a:rPr lang="en-US" sz="1600" b="1" dirty="0">
                <a:solidFill>
                  <a:schemeClr val="bg1"/>
                </a:solidFill>
              </a:rPr>
              <a:t>myapp1.</a:t>
            </a:r>
            <a:r>
              <a:rPr lang="en-US" sz="1600" dirty="0">
                <a:solidFill>
                  <a:schemeClr val="bg1"/>
                </a:solidFill>
              </a:rPr>
              <a:t>cloudapp.net</a:t>
            </a:r>
          </a:p>
        </p:txBody>
      </p:sp>
      <p:sp>
        <p:nvSpPr>
          <p:cNvPr id="6" name="Rounded Rectangle 5"/>
          <p:cNvSpPr/>
          <p:nvPr/>
        </p:nvSpPr>
        <p:spPr bwMode="auto">
          <a:xfrm>
            <a:off x="4093932" y="4306188"/>
            <a:ext cx="6655980" cy="2334227"/>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TextBox 7"/>
          <p:cNvSpPr txBox="1"/>
          <p:nvPr/>
        </p:nvSpPr>
        <p:spPr>
          <a:xfrm>
            <a:off x="4285989" y="4730747"/>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a:t>
            </a:r>
            <a:r>
              <a:rPr lang="en-US" sz="1600" u="sng" dirty="0" smtClean="0">
                <a:solidFill>
                  <a:schemeClr val="bg1"/>
                </a:solidFill>
              </a:rPr>
              <a:t>Machine</a:t>
            </a:r>
          </a:p>
          <a:p>
            <a:pPr>
              <a:lnSpc>
                <a:spcPct val="90000"/>
              </a:lnSpc>
              <a:spcBef>
                <a:spcPct val="20000"/>
              </a:spcBef>
              <a:buSzPct val="80000"/>
            </a:pPr>
            <a:r>
              <a:rPr lang="en-US" sz="1200" dirty="0" smtClean="0">
                <a:solidFill>
                  <a:schemeClr val="bg1"/>
                </a:solidFill>
              </a:rPr>
              <a:t>VM Name: appsrv1</a:t>
            </a:r>
          </a:p>
          <a:p>
            <a:pPr>
              <a:lnSpc>
                <a:spcPct val="90000"/>
              </a:lnSpc>
              <a:spcBef>
                <a:spcPct val="20000"/>
              </a:spcBef>
              <a:buSzPct val="80000"/>
            </a:pPr>
            <a:r>
              <a:rPr lang="en-US" sz="1200" dirty="0" smtClean="0">
                <a:solidFill>
                  <a:schemeClr val="bg1"/>
                </a:solidFill>
              </a:rPr>
              <a:t>10.1.5.6</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29" name="TextBox 28"/>
          <p:cNvSpPr txBox="1"/>
          <p:nvPr/>
        </p:nvSpPr>
        <p:spPr>
          <a:xfrm>
            <a:off x="9105702" y="4659216"/>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smtClean="0">
                <a:solidFill>
                  <a:schemeClr val="bg1"/>
                </a:solidFill>
              </a:rPr>
              <a:t>VM Name</a:t>
            </a:r>
            <a:r>
              <a:rPr lang="en-US" sz="1200" dirty="0">
                <a:solidFill>
                  <a:schemeClr val="bg1"/>
                </a:solidFill>
              </a:rPr>
              <a:t>: </a:t>
            </a:r>
            <a:r>
              <a:rPr lang="en-US" sz="1200" dirty="0" smtClean="0">
                <a:solidFill>
                  <a:schemeClr val="bg1"/>
                </a:solidFill>
              </a:rPr>
              <a:t>appsrv2</a:t>
            </a:r>
            <a:endParaRPr lang="en-US" sz="1200" dirty="0">
              <a:solidFill>
                <a:schemeClr val="bg1"/>
              </a:solidFill>
            </a:endParaRPr>
          </a:p>
          <a:p>
            <a:pPr>
              <a:lnSpc>
                <a:spcPct val="90000"/>
              </a:lnSpc>
              <a:spcBef>
                <a:spcPct val="20000"/>
              </a:spcBef>
              <a:buSzPct val="80000"/>
            </a:pPr>
            <a:r>
              <a:rPr lang="en-US" sz="1200" dirty="0" smtClean="0">
                <a:solidFill>
                  <a:schemeClr val="bg1"/>
                </a:solidFill>
              </a:rPr>
              <a:t>10.1.5.7</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31" name="Left-Right Arrow 30"/>
          <p:cNvSpPr/>
          <p:nvPr/>
        </p:nvSpPr>
        <p:spPr bwMode="auto">
          <a:xfrm>
            <a:off x="6666117" y="4864127"/>
            <a:ext cx="1374588"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32" name="Text Placeholder 21"/>
          <p:cNvSpPr>
            <a:spLocks noGrp="1"/>
          </p:cNvSpPr>
          <p:nvPr>
            <p:ph type="body" sz="quarter" idx="10"/>
          </p:nvPr>
        </p:nvSpPr>
        <p:spPr>
          <a:xfrm>
            <a:off x="833549" y="1379889"/>
            <a:ext cx="10532652" cy="1948226"/>
          </a:xfrm>
        </p:spPr>
        <p:txBody>
          <a:bodyPr/>
          <a:lstStyle/>
          <a:p>
            <a:r>
              <a:rPr lang="en-US" dirty="0" smtClean="0">
                <a:solidFill>
                  <a:schemeClr val="accent2"/>
                </a:solidFill>
              </a:rPr>
              <a:t>Cloud Service Acts as a Networking Boundary</a:t>
            </a:r>
          </a:p>
          <a:p>
            <a:r>
              <a:rPr lang="en-US" sz="2800" dirty="0" smtClean="0">
                <a:solidFill>
                  <a:schemeClr val="tx2"/>
                </a:solidFill>
                <a:latin typeface="Segoe UI" pitchFamily="34" charset="0"/>
                <a:ea typeface="Segoe UI" pitchFamily="34" charset="0"/>
                <a:cs typeface="Segoe UI" pitchFamily="34" charset="0"/>
              </a:rPr>
              <a:t>All VMs in the same </a:t>
            </a:r>
            <a:r>
              <a:rPr lang="en-US" sz="2800" dirty="0">
                <a:solidFill>
                  <a:schemeClr val="tx2"/>
                </a:solidFill>
                <a:latin typeface="Segoe UI" pitchFamily="34" charset="0"/>
                <a:ea typeface="Segoe UI" pitchFamily="34" charset="0"/>
                <a:cs typeface="Segoe UI" pitchFamily="34" charset="0"/>
              </a:rPr>
              <a:t>s</a:t>
            </a:r>
            <a:r>
              <a:rPr lang="en-US" sz="2800" dirty="0" smtClean="0">
                <a:solidFill>
                  <a:schemeClr val="tx2"/>
                </a:solidFill>
                <a:latin typeface="Segoe UI" pitchFamily="34" charset="0"/>
                <a:ea typeface="Segoe UI" pitchFamily="34" charset="0"/>
                <a:cs typeface="Segoe UI" pitchFamily="34" charset="0"/>
              </a:rPr>
              <a:t>ervice </a:t>
            </a:r>
            <a:r>
              <a:rPr lang="en-US" sz="2800" dirty="0">
                <a:solidFill>
                  <a:schemeClr val="tx2"/>
                </a:solidFill>
                <a:latin typeface="Segoe UI" pitchFamily="34" charset="0"/>
                <a:ea typeface="Segoe UI" pitchFamily="34" charset="0"/>
                <a:cs typeface="Segoe UI" pitchFamily="34" charset="0"/>
              </a:rPr>
              <a:t>c</a:t>
            </a:r>
            <a:r>
              <a:rPr lang="en-US" sz="2800" dirty="0" smtClean="0">
                <a:solidFill>
                  <a:schemeClr val="tx2"/>
                </a:solidFill>
                <a:latin typeface="Segoe UI" pitchFamily="34" charset="0"/>
                <a:ea typeface="Segoe UI" pitchFamily="34" charset="0"/>
                <a:cs typeface="Segoe UI" pitchFamily="34" charset="0"/>
              </a:rPr>
              <a:t>an </a:t>
            </a:r>
            <a:r>
              <a:rPr lang="en-US" sz="2800" dirty="0">
                <a:solidFill>
                  <a:schemeClr val="tx2"/>
                </a:solidFill>
                <a:latin typeface="Segoe UI" pitchFamily="34" charset="0"/>
                <a:ea typeface="Segoe UI" pitchFamily="34" charset="0"/>
                <a:cs typeface="Segoe UI" pitchFamily="34" charset="0"/>
              </a:rPr>
              <a:t>c</a:t>
            </a:r>
            <a:r>
              <a:rPr lang="en-US" sz="2800" dirty="0" smtClean="0">
                <a:solidFill>
                  <a:schemeClr val="tx2"/>
                </a:solidFill>
                <a:latin typeface="Segoe UI" pitchFamily="34" charset="0"/>
                <a:ea typeface="Segoe UI" pitchFamily="34" charset="0"/>
                <a:cs typeface="Segoe UI" pitchFamily="34" charset="0"/>
              </a:rPr>
              <a:t>ommunicate </a:t>
            </a:r>
            <a:r>
              <a:rPr lang="en-US" sz="2800" dirty="0">
                <a:solidFill>
                  <a:schemeClr val="tx2"/>
                </a:solidFill>
                <a:latin typeface="Segoe UI" pitchFamily="34" charset="0"/>
                <a:ea typeface="Segoe UI" pitchFamily="34" charset="0"/>
                <a:cs typeface="Segoe UI" pitchFamily="34" charset="0"/>
              </a:rPr>
              <a:t>d</a:t>
            </a:r>
            <a:r>
              <a:rPr lang="en-US" sz="2800" dirty="0" smtClean="0">
                <a:solidFill>
                  <a:schemeClr val="tx2"/>
                </a:solidFill>
                <a:latin typeface="Segoe UI" pitchFamily="34" charset="0"/>
                <a:ea typeface="Segoe UI" pitchFamily="34" charset="0"/>
                <a:cs typeface="Segoe UI" pitchFamily="34" charset="0"/>
              </a:rPr>
              <a:t>irectly</a:t>
            </a:r>
          </a:p>
          <a:p>
            <a:r>
              <a:rPr lang="en-US" sz="2800" dirty="0" smtClean="0">
                <a:solidFill>
                  <a:schemeClr val="tx2"/>
                </a:solidFill>
                <a:latin typeface="Segoe UI" pitchFamily="34" charset="0"/>
                <a:ea typeface="Segoe UI" pitchFamily="34" charset="0"/>
                <a:cs typeface="Segoe UI" pitchFamily="34" charset="0"/>
              </a:rPr>
              <a:t>Name resolution between VMs is automatic with Windows </a:t>
            </a:r>
            <a:r>
              <a:rPr lang="en-US" sz="2800" smtClean="0">
                <a:solidFill>
                  <a:schemeClr val="tx2"/>
                </a:solidFill>
                <a:latin typeface="Segoe UI" pitchFamily="34" charset="0"/>
                <a:ea typeface="Segoe UI" pitchFamily="34" charset="0"/>
                <a:cs typeface="Segoe UI" pitchFamily="34" charset="0"/>
              </a:rPr>
              <a:t>Azure provided DNS</a:t>
            </a:r>
            <a:endParaRPr lang="en-US" sz="3600" dirty="0"/>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005957" y="5599861"/>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7421922" y="6116639"/>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8051902" y="5933835"/>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smtClean="0">
                <a:solidFill>
                  <a:schemeClr val="bg1"/>
                </a:solidFill>
              </a:rPr>
              <a:t>VM </a:t>
            </a:r>
            <a:r>
              <a:rPr lang="en-US" sz="1200" dirty="0">
                <a:solidFill>
                  <a:schemeClr val="bg1"/>
                </a:solidFill>
              </a:rPr>
              <a:t>Name: </a:t>
            </a:r>
            <a:r>
              <a:rPr lang="en-US" sz="1200" dirty="0" smtClean="0">
                <a:solidFill>
                  <a:schemeClr val="bg1"/>
                </a:solidFill>
              </a:rPr>
              <a:t>SQLServer1</a:t>
            </a:r>
            <a:endParaRPr lang="en-US" sz="1200" dirty="0">
              <a:solidFill>
                <a:schemeClr val="bg1"/>
              </a:solidFill>
            </a:endParaRPr>
          </a:p>
          <a:p>
            <a:pPr>
              <a:lnSpc>
                <a:spcPct val="90000"/>
              </a:lnSpc>
              <a:spcBef>
                <a:spcPct val="20000"/>
              </a:spcBef>
              <a:buSzPct val="80000"/>
            </a:pPr>
            <a:r>
              <a:rPr lang="en-US" sz="1200" dirty="0" smtClean="0">
                <a:solidFill>
                  <a:schemeClr val="bg1"/>
                </a:solidFill>
              </a:rPr>
              <a:t>10.1.5.8</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37" name="Left-Right Arrow 36"/>
          <p:cNvSpPr/>
          <p:nvPr/>
        </p:nvSpPr>
        <p:spPr bwMode="auto">
          <a:xfrm rot="2790636">
            <a:off x="6194954" y="5679870"/>
            <a:ext cx="958457"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38" name="Left-Right Arrow 37"/>
          <p:cNvSpPr/>
          <p:nvPr/>
        </p:nvSpPr>
        <p:spPr bwMode="auto">
          <a:xfrm rot="18919796">
            <a:off x="7572674" y="5671505"/>
            <a:ext cx="958457"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40" name="Freeform 27"/>
          <p:cNvSpPr>
            <a:spLocks noChangeAspect="1" noEditPoints="1"/>
          </p:cNvSpPr>
          <p:nvPr/>
        </p:nvSpPr>
        <p:spPr bwMode="black">
          <a:xfrm>
            <a:off x="6434371" y="3182502"/>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1" name="Freeform 27"/>
          <p:cNvSpPr>
            <a:spLocks noChangeAspect="1" noEditPoints="1"/>
          </p:cNvSpPr>
          <p:nvPr/>
        </p:nvSpPr>
        <p:spPr bwMode="black">
          <a:xfrm>
            <a:off x="7251490" y="3046804"/>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7971837" y="31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nvGrpSpPr>
          <p:cNvPr id="47" name="Group 46"/>
          <p:cNvGrpSpPr/>
          <p:nvPr/>
        </p:nvGrpSpPr>
        <p:grpSpPr bwMode="black">
          <a:xfrm>
            <a:off x="7002693" y="3655075"/>
            <a:ext cx="830326" cy="640637"/>
            <a:chOff x="7010400" y="2133600"/>
            <a:chExt cx="1379538" cy="1065213"/>
          </a:xfrm>
          <a:solidFill>
            <a:schemeClr val="tx2"/>
          </a:solidFill>
        </p:grpSpPr>
        <p:sp>
          <p:nvSpPr>
            <p:cNvPr id="4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4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95" name="Rectangle 94"/>
          <p:cNvSpPr/>
          <p:nvPr/>
        </p:nvSpPr>
        <p:spPr>
          <a:xfrm>
            <a:off x="7824897" y="3745132"/>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Load Balancer</a:t>
            </a:r>
          </a:p>
          <a:p>
            <a:pPr algn="ctr" defTabSz="913529" fontAlgn="base">
              <a:lnSpc>
                <a:spcPct val="90000"/>
              </a:lnSpc>
              <a:spcBef>
                <a:spcPct val="0"/>
              </a:spcBef>
              <a:spcAft>
                <a:spcPct val="0"/>
              </a:spcAft>
            </a:pPr>
            <a:r>
              <a:rPr lang="en-US" sz="1200" dirty="0">
                <a:solidFill>
                  <a:schemeClr val="bg1"/>
                </a:solidFill>
              </a:rPr>
              <a:t>Public IP</a:t>
            </a:r>
          </a:p>
        </p:txBody>
      </p:sp>
      <p:cxnSp>
        <p:nvCxnSpPr>
          <p:cNvPr id="99" name="Straight Connector 98"/>
          <p:cNvCxnSpPr>
            <a:stCxn id="94" idx="1"/>
          </p:cNvCxnSpPr>
          <p:nvPr/>
        </p:nvCxnSpPr>
        <p:spPr>
          <a:xfrm flipV="1">
            <a:off x="7463412" y="3342824"/>
            <a:ext cx="4608" cy="35982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7583634" y="3444256"/>
            <a:ext cx="457071" cy="3406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6826102" y="3444256"/>
            <a:ext cx="521526" cy="3406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4" idx="10"/>
          </p:cNvCxnSpPr>
          <p:nvPr/>
        </p:nvCxnSpPr>
        <p:spPr>
          <a:xfrm flipH="1">
            <a:off x="6500734" y="4178401"/>
            <a:ext cx="890133" cy="4808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5952421" y="451573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8" name="Straight Connector 107"/>
          <p:cNvCxnSpPr/>
          <p:nvPr/>
        </p:nvCxnSpPr>
        <p:spPr>
          <a:xfrm>
            <a:off x="7454763" y="4147132"/>
            <a:ext cx="796101" cy="46955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151184" y="451573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0932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78" y="313661"/>
            <a:ext cx="11149013" cy="757131"/>
          </a:xfrm>
        </p:spPr>
        <p:txBody>
          <a:bodyPr/>
          <a:lstStyle/>
          <a:p>
            <a:r>
              <a:rPr lang="en-US" dirty="0" smtClean="0"/>
              <a:t>Migrating an Intranet Application</a:t>
            </a:r>
            <a:endParaRPr lang="en-US" dirty="0"/>
          </a:p>
        </p:txBody>
      </p:sp>
      <p:sp>
        <p:nvSpPr>
          <p:cNvPr id="4" name="Rectangle 3"/>
          <p:cNvSpPr/>
          <p:nvPr/>
        </p:nvSpPr>
        <p:spPr bwMode="auto">
          <a:xfrm>
            <a:off x="7006855" y="3192432"/>
            <a:ext cx="4227449" cy="2772908"/>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7230137" y="3205729"/>
            <a:ext cx="1884613" cy="263149"/>
          </a:xfrm>
          <a:prstGeom prst="rect">
            <a:avLst/>
          </a:prstGeom>
          <a:noFill/>
        </p:spPr>
        <p:txBody>
          <a:bodyPr wrap="square" lIns="0" tIns="0" rIns="0" bIns="0" rtlCol="0">
            <a:spAutoFit/>
          </a:bodyPr>
          <a:lstStyle/>
          <a:p>
            <a:pPr>
              <a:lnSpc>
                <a:spcPct val="90000"/>
              </a:lnSpc>
              <a:spcBef>
                <a:spcPct val="20000"/>
              </a:spcBef>
              <a:buSzPct val="80000"/>
            </a:pPr>
            <a:r>
              <a:rPr lang="en-US" u="sng" dirty="0">
                <a:solidFill>
                  <a:srgbClr val="FFFFFF"/>
                </a:solidFill>
              </a:rPr>
              <a:t>Cloud </a:t>
            </a:r>
            <a:r>
              <a:rPr lang="en-US" u="sng" dirty="0" smtClean="0">
                <a:solidFill>
                  <a:srgbClr val="FFFFFF"/>
                </a:solidFill>
              </a:rPr>
              <a:t>Service</a:t>
            </a:r>
            <a:endParaRPr lang="en-US" u="sng" dirty="0">
              <a:solidFill>
                <a:srgbClr val="FFFFFF"/>
              </a:solidFill>
            </a:endParaRPr>
          </a:p>
        </p:txBody>
      </p:sp>
      <p:sp>
        <p:nvSpPr>
          <p:cNvPr id="6" name="Rounded Rectangle 5"/>
          <p:cNvSpPr/>
          <p:nvPr/>
        </p:nvSpPr>
        <p:spPr bwMode="auto">
          <a:xfrm>
            <a:off x="7208873" y="3455581"/>
            <a:ext cx="3648811" cy="245166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15528" y="499632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42126" y="5470574"/>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9615528" y="3605193"/>
            <a:ext cx="101673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Mirrored DBs</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37" name="Left-Right Arrow 36"/>
          <p:cNvSpPr/>
          <p:nvPr/>
        </p:nvSpPr>
        <p:spPr bwMode="auto">
          <a:xfrm rot="1770775">
            <a:off x="7930145" y="5295884"/>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rgbClr val="FFFFFF"/>
                </a:solidFill>
              </a:rPr>
              <a:t>HTTP</a:t>
            </a:r>
            <a:endParaRPr lang="en-US" sz="1200" dirty="0">
              <a:solidFill>
                <a:srgbClr val="FFFFFF"/>
              </a:solidFill>
            </a:endParaRPr>
          </a:p>
        </p:txBody>
      </p: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380525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4995105"/>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 name="Group 97"/>
          <p:cNvGrpSpPr/>
          <p:nvPr/>
        </p:nvGrpSpPr>
        <p:grpSpPr bwMode="black">
          <a:xfrm>
            <a:off x="7442373" y="4668166"/>
            <a:ext cx="583919" cy="423894"/>
            <a:chOff x="7010400" y="2133600"/>
            <a:chExt cx="1379538" cy="1065213"/>
          </a:xfrm>
          <a:solidFill>
            <a:schemeClr val="tx2"/>
          </a:solidFill>
        </p:grpSpPr>
        <p:sp>
          <p:nvSpPr>
            <p:cNvPr id="10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4"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grpSp>
      <p:sp>
        <p:nvSpPr>
          <p:cNvPr id="151" name="Rectangle 150"/>
          <p:cNvSpPr/>
          <p:nvPr/>
        </p:nvSpPr>
        <p:spPr>
          <a:xfrm>
            <a:off x="7153340" y="4277880"/>
            <a:ext cx="1103451"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rgbClr val="FFFFFF"/>
                </a:solidFill>
              </a:rPr>
              <a:t>VPN Gateway</a:t>
            </a:r>
            <a:endParaRPr lang="en-US" sz="1200" dirty="0">
              <a:solidFill>
                <a:srgbClr val="FFFFFF"/>
              </a:solidFill>
            </a:endParaRPr>
          </a:p>
        </p:txBody>
      </p:sp>
      <p:sp>
        <p:nvSpPr>
          <p:cNvPr id="153" name="Left-Right Arrow 152"/>
          <p:cNvSpPr/>
          <p:nvPr/>
        </p:nvSpPr>
        <p:spPr bwMode="auto">
          <a:xfrm rot="19975887">
            <a:off x="7960928" y="4368025"/>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rgbClr val="FFFFFF"/>
                </a:solidFill>
              </a:rPr>
              <a:t>HTTP</a:t>
            </a:r>
            <a:endParaRPr lang="en-US" sz="1200" dirty="0">
              <a:solidFill>
                <a:srgbClr val="FFFFFF"/>
              </a:solidFill>
            </a:endParaRPr>
          </a:p>
        </p:txBody>
      </p:sp>
      <p:pic>
        <p:nvPicPr>
          <p:cNvPr id="15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05948" y="380929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21913" y="4326076"/>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a:stCxn id="9" idx="1"/>
            <a:endCxn id="154" idx="3"/>
          </p:cNvCxnSpPr>
          <p:nvPr/>
        </p:nvCxnSpPr>
        <p:spPr>
          <a:xfrm>
            <a:off x="9223302" y="4258941"/>
            <a:ext cx="382646" cy="404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30" idx="1"/>
            <a:endCxn id="34" idx="3"/>
          </p:cNvCxnSpPr>
          <p:nvPr/>
        </p:nvCxnSpPr>
        <p:spPr>
          <a:xfrm>
            <a:off x="9223302" y="5448789"/>
            <a:ext cx="392226" cy="1223"/>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bwMode="auto">
          <a:xfrm>
            <a:off x="956929" y="3192432"/>
            <a:ext cx="2864925" cy="27729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u="sng" dirty="0" smtClean="0">
                <a:gradFill>
                  <a:gsLst>
                    <a:gs pos="0">
                      <a:srgbClr val="FFFFFF"/>
                    </a:gs>
                    <a:gs pos="100000">
                      <a:srgbClr val="FFFFFF"/>
                    </a:gs>
                  </a:gsLst>
                  <a:lin ang="5400000" scaled="0"/>
                </a:gradFill>
              </a:rPr>
              <a:t>On Premises</a:t>
            </a:r>
            <a:endParaRPr lang="en-US" sz="2400" u="sng" dirty="0">
              <a:gradFill>
                <a:gsLst>
                  <a:gs pos="0">
                    <a:srgbClr val="FFFFFF"/>
                  </a:gs>
                  <a:gs pos="100000">
                    <a:srgbClr val="FFFFFF"/>
                  </a:gs>
                </a:gsLst>
                <a:lin ang="5400000" scaled="0"/>
              </a:gradFill>
            </a:endParaRPr>
          </a:p>
        </p:txBody>
      </p:sp>
      <p:grpSp>
        <p:nvGrpSpPr>
          <p:cNvPr id="163" name="Group 162"/>
          <p:cNvGrpSpPr/>
          <p:nvPr/>
        </p:nvGrpSpPr>
        <p:grpSpPr>
          <a:xfrm>
            <a:off x="1230492" y="3901772"/>
            <a:ext cx="1068795" cy="932246"/>
            <a:chOff x="1731183" y="3451570"/>
            <a:chExt cx="838691" cy="932245"/>
          </a:xfrm>
        </p:grpSpPr>
        <p:grpSp>
          <p:nvGrpSpPr>
            <p:cNvPr id="175" name="Group 174"/>
            <p:cNvGrpSpPr/>
            <p:nvPr/>
          </p:nvGrpSpPr>
          <p:grpSpPr>
            <a:xfrm>
              <a:off x="1972774" y="3451570"/>
              <a:ext cx="479392" cy="712232"/>
              <a:chOff x="1972774" y="3451570"/>
              <a:chExt cx="479392" cy="712232"/>
            </a:xfrm>
          </p:grpSpPr>
          <p:pic>
            <p:nvPicPr>
              <p:cNvPr id="177" name="Picture 6" descr="\\magnum\Projects\Microsoft\Cloud Power FY12\Design\Icons\PNGs\Server_2.png"/>
              <p:cNvPicPr>
                <a:picLocks noChangeAspect="1" noChangeArrowheads="1"/>
              </p:cNvPicPr>
              <p:nvPr/>
            </p:nvPicPr>
            <p:blipFill rotWithShape="1">
              <a:blip r:embed="rId5" cstate="print">
                <a:lum bright="100000"/>
              </a:blip>
              <a:srcRect l="24157" r="25929"/>
              <a:stretch/>
            </p:blipFill>
            <p:spPr bwMode="auto">
              <a:xfrm>
                <a:off x="1972774" y="3451570"/>
                <a:ext cx="355510" cy="712232"/>
              </a:xfrm>
              <a:prstGeom prst="rect">
                <a:avLst/>
              </a:prstGeom>
              <a:noFill/>
            </p:spPr>
          </p:pic>
          <p:grpSp>
            <p:nvGrpSpPr>
              <p:cNvPr id="178" name="Group 177"/>
              <p:cNvGrpSpPr/>
              <p:nvPr/>
            </p:nvGrpSpPr>
            <p:grpSpPr>
              <a:xfrm>
                <a:off x="2245986" y="3924261"/>
                <a:ext cx="206180" cy="206424"/>
                <a:chOff x="2245986" y="3924261"/>
                <a:chExt cx="206180" cy="206424"/>
              </a:xfrm>
            </p:grpSpPr>
            <p:grpSp>
              <p:nvGrpSpPr>
                <p:cNvPr id="179" name="Group 178"/>
                <p:cNvGrpSpPr/>
                <p:nvPr/>
              </p:nvGrpSpPr>
              <p:grpSpPr>
                <a:xfrm>
                  <a:off x="2245986" y="3924261"/>
                  <a:ext cx="206180" cy="206424"/>
                  <a:chOff x="1779323" y="4627897"/>
                  <a:chExt cx="472764" cy="473323"/>
                </a:xfrm>
              </p:grpSpPr>
              <p:sp>
                <p:nvSpPr>
                  <p:cNvPr id="181" name="Isosceles Triangle 18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2" name="Rectangle 18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3" name="Rectangle 18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80" name="Isosceles Triangle 17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76" name="Rectangle 17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grpSp>
        <p:nvGrpSpPr>
          <p:cNvPr id="167" name="Group 166"/>
          <p:cNvGrpSpPr/>
          <p:nvPr/>
        </p:nvGrpSpPr>
        <p:grpSpPr>
          <a:xfrm>
            <a:off x="1167281" y="4893126"/>
            <a:ext cx="1229899" cy="993883"/>
            <a:chOff x="1809804" y="4442923"/>
            <a:chExt cx="965110" cy="993882"/>
          </a:xfrm>
        </p:grpSpPr>
        <p:pic>
          <p:nvPicPr>
            <p:cNvPr id="172" name="Picture 2"/>
            <p:cNvPicPr>
              <a:picLocks noChangeAspect="1" noChangeArrowheads="1"/>
            </p:cNvPicPr>
            <p:nvPr/>
          </p:nvPicPr>
          <p:blipFill>
            <a:blip r:embed="rId6"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173" name="Rectangle 17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7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168" name="Freeform 27"/>
          <p:cNvSpPr>
            <a:spLocks noChangeAspect="1" noEditPoints="1"/>
          </p:cNvSpPr>
          <p:nvPr/>
        </p:nvSpPr>
        <p:spPr bwMode="black">
          <a:xfrm>
            <a:off x="2248456" y="3939211"/>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0" name="Freeform 27"/>
          <p:cNvSpPr>
            <a:spLocks noChangeAspect="1" noEditPoints="1"/>
          </p:cNvSpPr>
          <p:nvPr/>
        </p:nvSpPr>
        <p:spPr bwMode="black">
          <a:xfrm>
            <a:off x="2248456" y="4893126"/>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2248456" y="5370083"/>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nvGrpSpPr>
          <p:cNvPr id="3" name="Group 2"/>
          <p:cNvGrpSpPr/>
          <p:nvPr/>
        </p:nvGrpSpPr>
        <p:grpSpPr>
          <a:xfrm>
            <a:off x="4151357" y="3946930"/>
            <a:ext cx="2773526" cy="1224886"/>
            <a:chOff x="3268855" y="3957597"/>
            <a:chExt cx="2773526" cy="1224886"/>
          </a:xfrm>
        </p:grpSpPr>
        <p:sp>
          <p:nvSpPr>
            <p:cNvPr id="97" name="Freeform 128"/>
            <p:cNvSpPr>
              <a:spLocks noChangeAspect="1"/>
            </p:cNvSpPr>
            <p:nvPr/>
          </p:nvSpPr>
          <p:spPr bwMode="black">
            <a:xfrm>
              <a:off x="3268855" y="3957597"/>
              <a:ext cx="2773526" cy="122488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sp>
          <p:nvSpPr>
            <p:cNvPr id="186" name="Rectangle 185"/>
            <p:cNvSpPr/>
            <p:nvPr/>
          </p:nvSpPr>
          <p:spPr>
            <a:xfrm>
              <a:off x="3931778" y="452112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rgbClr val="5F5F5F"/>
                  </a:solidFill>
                </a:rPr>
                <a:t>Site to Site VPN Tunnel</a:t>
              </a:r>
            </a:p>
          </p:txBody>
        </p:sp>
      </p:grpSp>
      <p:sp>
        <p:nvSpPr>
          <p:cNvPr id="169" name="Freeform 27"/>
          <p:cNvSpPr>
            <a:spLocks noChangeAspect="1" noEditPoints="1"/>
          </p:cNvSpPr>
          <p:nvPr/>
        </p:nvSpPr>
        <p:spPr bwMode="black">
          <a:xfrm>
            <a:off x="2248456" y="4437435"/>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8" name="TextBox 187"/>
          <p:cNvSpPr txBox="1"/>
          <p:nvPr/>
        </p:nvSpPr>
        <p:spPr>
          <a:xfrm>
            <a:off x="8547722" y="3607806"/>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Web/App</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189" name="TextBox 188"/>
          <p:cNvSpPr txBox="1"/>
          <p:nvPr/>
        </p:nvSpPr>
        <p:spPr>
          <a:xfrm>
            <a:off x="8602250" y="4812878"/>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Web/App</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190" name="Text Placeholder 21"/>
          <p:cNvSpPr>
            <a:spLocks noGrp="1"/>
          </p:cNvSpPr>
          <p:nvPr>
            <p:ph type="body" sz="quarter" idx="10"/>
          </p:nvPr>
        </p:nvSpPr>
        <p:spPr>
          <a:xfrm>
            <a:off x="918613" y="1443687"/>
            <a:ext cx="10532652" cy="1722010"/>
          </a:xfrm>
        </p:spPr>
        <p:txBody>
          <a:bodyPr/>
          <a:lstStyle/>
          <a:p>
            <a:r>
              <a:rPr lang="en-US" dirty="0" smtClean="0">
                <a:solidFill>
                  <a:schemeClr val="accent2"/>
                </a:solidFill>
              </a:rPr>
              <a:t>Hardware Load Balancer on client side for load balancing across internal only VPN tunnel.</a:t>
            </a:r>
          </a:p>
          <a:p>
            <a:endParaRPr lang="en-US" sz="3600" dirty="0"/>
          </a:p>
        </p:txBody>
      </p:sp>
      <p:cxnSp>
        <p:nvCxnSpPr>
          <p:cNvPr id="187" name="Elbow Connector 186"/>
          <p:cNvCxnSpPr/>
          <p:nvPr/>
        </p:nvCxnSpPr>
        <p:spPr>
          <a:xfrm rot="10800000">
            <a:off x="3821856" y="4793849"/>
            <a:ext cx="3738107" cy="12700"/>
          </a:xfrm>
          <a:prstGeom prst="bentConnector3">
            <a:avLst>
              <a:gd name="adj1"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bwMode="black">
          <a:xfrm>
            <a:off x="3044037" y="4586460"/>
            <a:ext cx="583919" cy="423894"/>
            <a:chOff x="7010400" y="2133600"/>
            <a:chExt cx="1379538" cy="1065213"/>
          </a:xfrm>
          <a:solidFill>
            <a:schemeClr val="tx2"/>
          </a:solidFill>
        </p:grpSpPr>
        <p:sp>
          <p:nvSpPr>
            <p:cNvPr id="10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3"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8"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4"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5"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6"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84"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85"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1"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2"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3"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4"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5"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6"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7"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8"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9"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0"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1"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2"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3"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4"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5"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6"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7"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8"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9"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0"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1"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2"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3"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4"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5"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6"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7"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8"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9"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0"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1"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2"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3"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grpSp>
      <p:sp>
        <p:nvSpPr>
          <p:cNvPr id="224" name="Rectangle 223"/>
          <p:cNvSpPr/>
          <p:nvPr/>
        </p:nvSpPr>
        <p:spPr>
          <a:xfrm>
            <a:off x="2752949" y="4310495"/>
            <a:ext cx="1128265"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rgbClr val="FFFFFF"/>
                </a:solidFill>
              </a:rPr>
              <a:t>Load Balancer</a:t>
            </a:r>
            <a:endParaRPr lang="en-US" sz="1200" dirty="0">
              <a:solidFill>
                <a:srgbClr val="FFFFFF"/>
              </a:solidFill>
            </a:endParaRPr>
          </a:p>
        </p:txBody>
      </p:sp>
    </p:spTree>
    <p:extLst>
      <p:ext uri="{BB962C8B-B14F-4D97-AF65-F5344CB8AC3E}">
        <p14:creationId xmlns:p14="http://schemas.microsoft.com/office/powerpoint/2010/main" val="297436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128"/>
          <p:cNvSpPr>
            <a:spLocks noChangeAspect="1"/>
          </p:cNvSpPr>
          <p:nvPr/>
        </p:nvSpPr>
        <p:spPr bwMode="black">
          <a:xfrm>
            <a:off x="3268855" y="3957597"/>
            <a:ext cx="2773526" cy="122488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cxnSp>
        <p:nvCxnSpPr>
          <p:cNvPr id="187" name="Elbow Connector 186"/>
          <p:cNvCxnSpPr/>
          <p:nvPr/>
        </p:nvCxnSpPr>
        <p:spPr>
          <a:xfrm rot="10800000">
            <a:off x="2758803" y="4879170"/>
            <a:ext cx="3738107" cy="12700"/>
          </a:xfrm>
          <a:prstGeom prst="bentConnector3">
            <a:avLst>
              <a:gd name="adj1"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74578" y="313661"/>
            <a:ext cx="11149013" cy="757131"/>
          </a:xfrm>
        </p:spPr>
        <p:txBody>
          <a:bodyPr/>
          <a:lstStyle/>
          <a:p>
            <a:r>
              <a:rPr lang="en-US" dirty="0" smtClean="0"/>
              <a:t>Migrating an Intranet Application</a:t>
            </a:r>
            <a:endParaRPr lang="en-US" dirty="0"/>
          </a:p>
        </p:txBody>
      </p:sp>
      <p:sp>
        <p:nvSpPr>
          <p:cNvPr id="4" name="Rectangle 3"/>
          <p:cNvSpPr/>
          <p:nvPr/>
        </p:nvSpPr>
        <p:spPr bwMode="auto">
          <a:xfrm>
            <a:off x="6125801" y="3192432"/>
            <a:ext cx="5108504" cy="2772908"/>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6361934" y="3192432"/>
            <a:ext cx="1884613" cy="263149"/>
          </a:xfrm>
          <a:prstGeom prst="rect">
            <a:avLst/>
          </a:prstGeom>
          <a:noFill/>
        </p:spPr>
        <p:txBody>
          <a:bodyPr wrap="square" lIns="0" tIns="0" rIns="0" bIns="0" rtlCol="0">
            <a:spAutoFit/>
          </a:bodyPr>
          <a:lstStyle/>
          <a:p>
            <a:pPr>
              <a:lnSpc>
                <a:spcPct val="90000"/>
              </a:lnSpc>
              <a:spcBef>
                <a:spcPct val="20000"/>
              </a:spcBef>
              <a:buSzPct val="80000"/>
            </a:pPr>
            <a:r>
              <a:rPr lang="en-US" u="sng" dirty="0">
                <a:solidFill>
                  <a:schemeClr val="bg1"/>
                </a:solidFill>
              </a:rPr>
              <a:t>Cloud </a:t>
            </a:r>
            <a:r>
              <a:rPr lang="en-US" u="sng" dirty="0" smtClean="0">
                <a:solidFill>
                  <a:schemeClr val="bg1"/>
                </a:solidFill>
              </a:rPr>
              <a:t>Service</a:t>
            </a:r>
            <a:endParaRPr lang="en-US" u="sng" dirty="0">
              <a:solidFill>
                <a:schemeClr val="bg1"/>
              </a:solidFill>
            </a:endParaRPr>
          </a:p>
        </p:txBody>
      </p:sp>
      <p:sp>
        <p:nvSpPr>
          <p:cNvPr id="6" name="Rounded Rectangle 5"/>
          <p:cNvSpPr/>
          <p:nvPr/>
        </p:nvSpPr>
        <p:spPr bwMode="auto">
          <a:xfrm>
            <a:off x="6349085" y="3455581"/>
            <a:ext cx="4508600" cy="245166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15528" y="499632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42126" y="5470574"/>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9615528" y="3605193"/>
            <a:ext cx="101673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Mirrored DBs</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37" name="Left-Right Arrow 36"/>
          <p:cNvSpPr/>
          <p:nvPr/>
        </p:nvSpPr>
        <p:spPr bwMode="auto">
          <a:xfrm rot="1770775">
            <a:off x="7930145" y="5295884"/>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chemeClr val="bg1"/>
                </a:solidFill>
              </a:rPr>
              <a:t>HTTP</a:t>
            </a:r>
            <a:endParaRPr lang="en-US" sz="1200" dirty="0">
              <a:solidFill>
                <a:schemeClr val="bg1"/>
              </a:solidFill>
            </a:endParaRPr>
          </a:p>
        </p:txBody>
      </p:sp>
      <p:sp>
        <p:nvSpPr>
          <p:cNvPr id="95" name="Rectangle 94"/>
          <p:cNvSpPr/>
          <p:nvPr/>
        </p:nvSpPr>
        <p:spPr>
          <a:xfrm>
            <a:off x="7479525" y="4204538"/>
            <a:ext cx="426599"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solidFill>
              </a:rPr>
              <a:t>SLB</a:t>
            </a:r>
            <a:endParaRPr lang="en-US" sz="1200" dirty="0">
              <a:solidFill>
                <a:schemeClr val="bg1"/>
              </a:solidFill>
            </a:endParaRPr>
          </a:p>
        </p:txBody>
      </p: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380525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4995105"/>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344280" y="4436501"/>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 name="Group 97"/>
          <p:cNvGrpSpPr/>
          <p:nvPr/>
        </p:nvGrpSpPr>
        <p:grpSpPr bwMode="black">
          <a:xfrm>
            <a:off x="6337408" y="4658058"/>
            <a:ext cx="583919" cy="423894"/>
            <a:chOff x="7010400" y="2133600"/>
            <a:chExt cx="1379538" cy="1065213"/>
          </a:xfrm>
          <a:solidFill>
            <a:schemeClr val="tx2"/>
          </a:solidFill>
        </p:grpSpPr>
        <p:sp>
          <p:nvSpPr>
            <p:cNvPr id="10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4"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5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151" name="Rectangle 150"/>
          <p:cNvSpPr/>
          <p:nvPr/>
        </p:nvSpPr>
        <p:spPr>
          <a:xfrm>
            <a:off x="6282212" y="4394983"/>
            <a:ext cx="1103451"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solidFill>
              </a:rPr>
              <a:t>VPN Gateway</a:t>
            </a:r>
            <a:endParaRPr lang="en-US" sz="1200" dirty="0">
              <a:solidFill>
                <a:schemeClr val="bg1"/>
              </a:solidFill>
            </a:endParaRPr>
          </a:p>
        </p:txBody>
      </p:sp>
      <p:sp>
        <p:nvSpPr>
          <p:cNvPr id="153" name="Left-Right Arrow 152"/>
          <p:cNvSpPr/>
          <p:nvPr/>
        </p:nvSpPr>
        <p:spPr bwMode="auto">
          <a:xfrm rot="19975887">
            <a:off x="7960928" y="4368025"/>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chemeClr val="bg1"/>
                </a:solidFill>
              </a:rPr>
              <a:t>HTTP</a:t>
            </a:r>
            <a:endParaRPr lang="en-US" sz="1200" dirty="0">
              <a:solidFill>
                <a:schemeClr val="bg1"/>
              </a:solidFill>
            </a:endParaRPr>
          </a:p>
        </p:txBody>
      </p:sp>
      <p:pic>
        <p:nvPicPr>
          <p:cNvPr id="15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05948" y="380929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21913" y="4326076"/>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a:stCxn id="9" idx="1"/>
            <a:endCxn id="154" idx="3"/>
          </p:cNvCxnSpPr>
          <p:nvPr/>
        </p:nvCxnSpPr>
        <p:spPr>
          <a:xfrm>
            <a:off x="9223302" y="4258941"/>
            <a:ext cx="382646" cy="404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30" idx="1"/>
            <a:endCxn id="34" idx="3"/>
          </p:cNvCxnSpPr>
          <p:nvPr/>
        </p:nvCxnSpPr>
        <p:spPr>
          <a:xfrm>
            <a:off x="9223302" y="5448789"/>
            <a:ext cx="392226" cy="1223"/>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0" idx="20"/>
            <a:endCxn id="96" idx="3"/>
          </p:cNvCxnSpPr>
          <p:nvPr/>
        </p:nvCxnSpPr>
        <p:spPr>
          <a:xfrm>
            <a:off x="6886385" y="4887178"/>
            <a:ext cx="457895" cy="3007"/>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bwMode="auto">
          <a:xfrm>
            <a:off x="956930" y="3192432"/>
            <a:ext cx="2248126" cy="27729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u="sng" dirty="0" smtClean="0">
                <a:gradFill>
                  <a:gsLst>
                    <a:gs pos="0">
                      <a:srgbClr val="FFFFFF"/>
                    </a:gs>
                    <a:gs pos="100000">
                      <a:srgbClr val="FFFFFF"/>
                    </a:gs>
                  </a:gsLst>
                  <a:lin ang="5400000" scaled="0"/>
                </a:gradFill>
              </a:rPr>
              <a:t>On Premises</a:t>
            </a:r>
            <a:endParaRPr lang="en-US" sz="2400" u="sng" dirty="0">
              <a:gradFill>
                <a:gsLst>
                  <a:gs pos="0">
                    <a:srgbClr val="FFFFFF"/>
                  </a:gs>
                  <a:gs pos="100000">
                    <a:srgbClr val="FFFFFF"/>
                  </a:gs>
                </a:gsLst>
                <a:lin ang="5400000" scaled="0"/>
              </a:gradFill>
            </a:endParaRPr>
          </a:p>
        </p:txBody>
      </p:sp>
      <p:grpSp>
        <p:nvGrpSpPr>
          <p:cNvPr id="163" name="Group 162"/>
          <p:cNvGrpSpPr/>
          <p:nvPr/>
        </p:nvGrpSpPr>
        <p:grpSpPr>
          <a:xfrm>
            <a:off x="1230492" y="3901772"/>
            <a:ext cx="838691" cy="932246"/>
            <a:chOff x="1731183" y="3451570"/>
            <a:chExt cx="838691" cy="932245"/>
          </a:xfrm>
        </p:grpSpPr>
        <p:grpSp>
          <p:nvGrpSpPr>
            <p:cNvPr id="175" name="Group 174"/>
            <p:cNvGrpSpPr/>
            <p:nvPr/>
          </p:nvGrpSpPr>
          <p:grpSpPr>
            <a:xfrm>
              <a:off x="1972774" y="3451570"/>
              <a:ext cx="479392" cy="712232"/>
              <a:chOff x="1972774" y="3451570"/>
              <a:chExt cx="479392" cy="712232"/>
            </a:xfrm>
          </p:grpSpPr>
          <p:pic>
            <p:nvPicPr>
              <p:cNvPr id="177" name="Picture 6" descr="\\magnum\Projects\Microsoft\Cloud Power FY12\Design\Icons\PNGs\Server_2.png"/>
              <p:cNvPicPr>
                <a:picLocks noChangeAspect="1" noChangeArrowheads="1"/>
              </p:cNvPicPr>
              <p:nvPr/>
            </p:nvPicPr>
            <p:blipFill rotWithShape="1">
              <a:blip r:embed="rId5" cstate="print">
                <a:lum bright="100000"/>
              </a:blip>
              <a:srcRect l="24157" r="25929"/>
              <a:stretch/>
            </p:blipFill>
            <p:spPr bwMode="auto">
              <a:xfrm>
                <a:off x="1972774" y="3451570"/>
                <a:ext cx="355510" cy="712232"/>
              </a:xfrm>
              <a:prstGeom prst="rect">
                <a:avLst/>
              </a:prstGeom>
              <a:noFill/>
            </p:spPr>
          </p:pic>
          <p:grpSp>
            <p:nvGrpSpPr>
              <p:cNvPr id="178" name="Group 177"/>
              <p:cNvGrpSpPr/>
              <p:nvPr/>
            </p:nvGrpSpPr>
            <p:grpSpPr>
              <a:xfrm>
                <a:off x="2245986" y="3924261"/>
                <a:ext cx="206180" cy="206424"/>
                <a:chOff x="2245986" y="3924261"/>
                <a:chExt cx="206180" cy="206424"/>
              </a:xfrm>
            </p:grpSpPr>
            <p:grpSp>
              <p:nvGrpSpPr>
                <p:cNvPr id="179" name="Group 178"/>
                <p:cNvGrpSpPr/>
                <p:nvPr/>
              </p:nvGrpSpPr>
              <p:grpSpPr>
                <a:xfrm>
                  <a:off x="2245986" y="3924261"/>
                  <a:ext cx="206180" cy="206424"/>
                  <a:chOff x="1779323" y="4627897"/>
                  <a:chExt cx="472764" cy="473323"/>
                </a:xfrm>
              </p:grpSpPr>
              <p:sp>
                <p:nvSpPr>
                  <p:cNvPr id="181" name="Isosceles Triangle 18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2" name="Rectangle 18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3" name="Rectangle 18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80" name="Isosceles Triangle 17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76" name="Rectangle 17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grpSp>
        <p:nvGrpSpPr>
          <p:cNvPr id="167" name="Group 166"/>
          <p:cNvGrpSpPr/>
          <p:nvPr/>
        </p:nvGrpSpPr>
        <p:grpSpPr>
          <a:xfrm>
            <a:off x="1167282" y="4893126"/>
            <a:ext cx="965110" cy="993883"/>
            <a:chOff x="1809804" y="4442923"/>
            <a:chExt cx="965110" cy="993882"/>
          </a:xfrm>
        </p:grpSpPr>
        <p:pic>
          <p:nvPicPr>
            <p:cNvPr id="172" name="Picture 2"/>
            <p:cNvPicPr>
              <a:picLocks noChangeAspect="1" noChangeArrowheads="1"/>
            </p:cNvPicPr>
            <p:nvPr/>
          </p:nvPicPr>
          <p:blipFill>
            <a:blip r:embed="rId6"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173" name="Rectangle 17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7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168" name="Freeform 27"/>
          <p:cNvSpPr>
            <a:spLocks noChangeAspect="1" noEditPoints="1"/>
          </p:cNvSpPr>
          <p:nvPr/>
        </p:nvSpPr>
        <p:spPr bwMode="black">
          <a:xfrm>
            <a:off x="2248456" y="3939211"/>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0" name="Freeform 27"/>
          <p:cNvSpPr>
            <a:spLocks noChangeAspect="1" noEditPoints="1"/>
          </p:cNvSpPr>
          <p:nvPr/>
        </p:nvSpPr>
        <p:spPr bwMode="black">
          <a:xfrm>
            <a:off x="2248456" y="489312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2248456" y="537008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6" name="Rectangle 185"/>
          <p:cNvSpPr/>
          <p:nvPr/>
        </p:nvSpPr>
        <p:spPr>
          <a:xfrm>
            <a:off x="3931778" y="452112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sp>
        <p:nvSpPr>
          <p:cNvPr id="169" name="Freeform 27"/>
          <p:cNvSpPr>
            <a:spLocks noChangeAspect="1" noEditPoints="1"/>
          </p:cNvSpPr>
          <p:nvPr/>
        </p:nvSpPr>
        <p:spPr bwMode="black">
          <a:xfrm>
            <a:off x="2248456" y="44374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8" name="TextBox 187"/>
          <p:cNvSpPr txBox="1"/>
          <p:nvPr/>
        </p:nvSpPr>
        <p:spPr>
          <a:xfrm>
            <a:off x="8547722" y="3607806"/>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Web/App</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89" name="TextBox 188"/>
          <p:cNvSpPr txBox="1"/>
          <p:nvPr/>
        </p:nvSpPr>
        <p:spPr>
          <a:xfrm>
            <a:off x="8602250" y="4812878"/>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Web/App</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90" name="Text Placeholder 21"/>
          <p:cNvSpPr>
            <a:spLocks noGrp="1"/>
          </p:cNvSpPr>
          <p:nvPr>
            <p:ph type="body" sz="quarter" idx="10"/>
          </p:nvPr>
        </p:nvSpPr>
        <p:spPr>
          <a:xfrm>
            <a:off x="918613" y="1443687"/>
            <a:ext cx="10532652" cy="1445011"/>
          </a:xfrm>
        </p:spPr>
        <p:txBody>
          <a:bodyPr/>
          <a:lstStyle/>
          <a:p>
            <a:r>
              <a:rPr lang="en-US" dirty="0" smtClean="0">
                <a:solidFill>
                  <a:schemeClr val="accent2"/>
                </a:solidFill>
              </a:rPr>
              <a:t>Software Load Balancer for Internal LB</a:t>
            </a:r>
          </a:p>
          <a:p>
            <a:r>
              <a:rPr lang="en-US" sz="2800" dirty="0" smtClean="0">
                <a:solidFill>
                  <a:schemeClr val="tx2"/>
                </a:solidFill>
                <a:latin typeface="Segoe UI" pitchFamily="34" charset="0"/>
                <a:ea typeface="Segoe UI" pitchFamily="34" charset="0"/>
                <a:cs typeface="Segoe UI" pitchFamily="34" charset="0"/>
              </a:rPr>
              <a:t>Use an SLB such as the ARR extension of IIS7.5 when site-to-site only connectivity is a requirement.</a:t>
            </a:r>
            <a:endParaRPr lang="en-US" sz="3600" dirty="0"/>
          </a:p>
        </p:txBody>
      </p:sp>
    </p:spTree>
    <p:extLst>
      <p:ext uri="{BB962C8B-B14F-4D97-AF65-F5344CB8AC3E}">
        <p14:creationId xmlns:p14="http://schemas.microsoft.com/office/powerpoint/2010/main" val="27523082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Virtual Networking</a:t>
            </a:r>
            <a:endParaRPr lang="en-US" sz="6600" dirty="0"/>
          </a:p>
        </p:txBody>
      </p:sp>
    </p:spTree>
    <p:extLst>
      <p:ext uri="{BB962C8B-B14F-4D97-AF65-F5344CB8AC3E}">
        <p14:creationId xmlns:p14="http://schemas.microsoft.com/office/powerpoint/2010/main" val="987582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38664"/>
          </a:xfrm>
        </p:spPr>
        <p:txBody>
          <a:bodyPr/>
          <a:lstStyle/>
          <a:p>
            <a:pPr lvl="1"/>
            <a:r>
              <a:rPr lang="en-US" sz="4800" dirty="0" smtClean="0">
                <a:solidFill>
                  <a:schemeClr val="tx2"/>
                </a:solidFill>
                <a:latin typeface="Segoe UI Light" pitchFamily="34" charset="0"/>
                <a:cs typeface="Segoe UI Light" pitchFamily="34" charset="0"/>
              </a:rPr>
              <a:t>Does Your App Need a Virtual Network?</a:t>
            </a:r>
            <a:endParaRPr lang="en-US" sz="4800" dirty="0">
              <a:solidFill>
                <a:schemeClr val="tx2"/>
              </a:solidFill>
              <a:latin typeface="Segoe UI Light" pitchFamily="34" charset="0"/>
              <a:cs typeface="Segoe UI Light" pitchFamily="34" charset="0"/>
            </a:endParaRPr>
          </a:p>
        </p:txBody>
      </p:sp>
      <p:sp>
        <p:nvSpPr>
          <p:cNvPr id="3" name="Text Placeholder 2"/>
          <p:cNvSpPr>
            <a:spLocks noGrp="1"/>
          </p:cNvSpPr>
          <p:nvPr>
            <p:ph type="body" sz="quarter" idx="10"/>
          </p:nvPr>
        </p:nvSpPr>
        <p:spPr>
          <a:xfrm>
            <a:off x="530130" y="1403735"/>
            <a:ext cx="8018447" cy="5544595"/>
          </a:xfrm>
        </p:spPr>
        <p:txBody>
          <a:bodyPr/>
          <a:lstStyle/>
          <a:p>
            <a:pPr lvl="1"/>
            <a:r>
              <a:rPr lang="en-US" sz="4000" dirty="0">
                <a:solidFill>
                  <a:schemeClr val="accent2"/>
                </a:solidFill>
                <a:latin typeface="Segoe UI Light" pitchFamily="34" charset="0"/>
                <a:cs typeface="Segoe UI Light" pitchFamily="34" charset="0"/>
              </a:rPr>
              <a:t>Persistent IP Address Requirements</a:t>
            </a:r>
          </a:p>
          <a:p>
            <a:pPr lvl="1"/>
            <a:r>
              <a:rPr lang="en-US" sz="2800" dirty="0" smtClean="0">
                <a:solidFill>
                  <a:schemeClr val="tx2"/>
                </a:solidFill>
              </a:rPr>
              <a:t>Virtual Machines deployed into a virtual network have an infinite DHCP lease.</a:t>
            </a:r>
          </a:p>
          <a:p>
            <a:pPr lvl="1"/>
            <a:endParaRPr lang="en-US" sz="800" dirty="0">
              <a:solidFill>
                <a:schemeClr val="accent2"/>
              </a:solidFill>
              <a:latin typeface="Segoe UI Light" pitchFamily="34" charset="0"/>
              <a:cs typeface="Segoe UI Light" pitchFamily="34" charset="0"/>
            </a:endParaRPr>
          </a:p>
          <a:p>
            <a:pPr lvl="1"/>
            <a:r>
              <a:rPr lang="en-US" sz="4000" dirty="0" smtClean="0">
                <a:solidFill>
                  <a:schemeClr val="accent2"/>
                </a:solidFill>
                <a:latin typeface="Segoe UI Light" pitchFamily="34" charset="0"/>
                <a:cs typeface="Segoe UI Light" pitchFamily="34" charset="0"/>
              </a:rPr>
              <a:t>Hybrid On-Premises Cloud Apps</a:t>
            </a:r>
            <a:endParaRPr lang="en-US" sz="4000" dirty="0">
              <a:solidFill>
                <a:schemeClr val="accent2"/>
              </a:solidFill>
              <a:latin typeface="Segoe UI Light" pitchFamily="34" charset="0"/>
              <a:cs typeface="Segoe UI Light" pitchFamily="34" charset="0"/>
            </a:endParaRPr>
          </a:p>
          <a:p>
            <a:pPr lvl="1"/>
            <a:r>
              <a:rPr lang="en-US" sz="2800" dirty="0" smtClean="0">
                <a:solidFill>
                  <a:schemeClr val="tx2"/>
                </a:solidFill>
              </a:rPr>
              <a:t>Requirement for connectivity between your data center and the public cloud.  </a:t>
            </a:r>
          </a:p>
          <a:p>
            <a:pPr lvl="1"/>
            <a:endParaRPr lang="en-US" sz="800" dirty="0">
              <a:solidFill>
                <a:schemeClr val="accent2"/>
              </a:solidFill>
              <a:latin typeface="Segoe UI Light" pitchFamily="34" charset="0"/>
              <a:cs typeface="Segoe UI Light" pitchFamily="34" charset="0"/>
            </a:endParaRPr>
          </a:p>
          <a:p>
            <a:pPr lvl="1"/>
            <a:r>
              <a:rPr lang="en-US" sz="4000" dirty="0" smtClean="0">
                <a:solidFill>
                  <a:schemeClr val="accent2"/>
                </a:solidFill>
                <a:latin typeface="Segoe UI Light" pitchFamily="34" charset="0"/>
                <a:cs typeface="Segoe UI Light" pitchFamily="34" charset="0"/>
              </a:rPr>
              <a:t>Connectivity between cloud services. </a:t>
            </a:r>
          </a:p>
          <a:p>
            <a:pPr lvl="1"/>
            <a:r>
              <a:rPr lang="en-US" sz="2800" dirty="0" smtClean="0">
                <a:solidFill>
                  <a:schemeClr val="tx2"/>
                </a:solidFill>
              </a:rPr>
              <a:t>Deploying Active Directory in the Cloud or connecting a </a:t>
            </a:r>
            <a:r>
              <a:rPr lang="en-US" sz="2800" dirty="0" err="1" smtClean="0">
                <a:solidFill>
                  <a:schemeClr val="tx2"/>
                </a:solidFill>
              </a:rPr>
              <a:t>PaaS</a:t>
            </a:r>
            <a:r>
              <a:rPr lang="en-US" sz="2800" dirty="0" smtClean="0">
                <a:solidFill>
                  <a:schemeClr val="tx2"/>
                </a:solidFill>
              </a:rPr>
              <a:t> to </a:t>
            </a:r>
            <a:r>
              <a:rPr lang="en-US" sz="2800" dirty="0" err="1" smtClean="0">
                <a:solidFill>
                  <a:schemeClr val="tx2"/>
                </a:solidFill>
              </a:rPr>
              <a:t>IaaS</a:t>
            </a:r>
            <a:r>
              <a:rPr lang="en-US" sz="2800" dirty="0" smtClean="0">
                <a:solidFill>
                  <a:schemeClr val="tx2"/>
                </a:solidFill>
              </a:rPr>
              <a:t> Service.</a:t>
            </a:r>
          </a:p>
          <a:p>
            <a:pPr lvl="1"/>
            <a:endParaRPr lang="en-US" sz="800" dirty="0">
              <a:solidFill>
                <a:schemeClr val="accent2"/>
              </a:solidFill>
            </a:endParaRPr>
          </a:p>
          <a:p>
            <a:endParaRPr lang="en-US" dirty="0" smtClean="0"/>
          </a:p>
          <a:p>
            <a:endParaRPr lang="en-US" dirty="0"/>
          </a:p>
        </p:txBody>
      </p:sp>
      <p:grpSp>
        <p:nvGrpSpPr>
          <p:cNvPr id="5" name="Group 4"/>
          <p:cNvGrpSpPr/>
          <p:nvPr/>
        </p:nvGrpSpPr>
        <p:grpSpPr>
          <a:xfrm>
            <a:off x="8457937" y="1614417"/>
            <a:ext cx="3535646" cy="3615928"/>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43" name="Rectangle 42"/>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8" name="Rectangle 17"/>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959521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 Virtual Network</a:t>
            </a:r>
            <a:endParaRPr lang="en-US" dirty="0"/>
          </a:p>
        </p:txBody>
      </p:sp>
      <p:sp>
        <p:nvSpPr>
          <p:cNvPr id="3" name="Text Placeholder 2"/>
          <p:cNvSpPr>
            <a:spLocks noGrp="1"/>
          </p:cNvSpPr>
          <p:nvPr>
            <p:ph type="body" sz="quarter" idx="10"/>
          </p:nvPr>
        </p:nvSpPr>
        <p:spPr>
          <a:xfrm>
            <a:off x="519113" y="1447811"/>
            <a:ext cx="11149013" cy="4681282"/>
          </a:xfrm>
        </p:spPr>
        <p:txBody>
          <a:bodyPr/>
          <a:lstStyle/>
          <a:p>
            <a:r>
              <a:rPr lang="en-US" dirty="0" smtClean="0">
                <a:solidFill>
                  <a:schemeClr val="accent2"/>
                </a:solidFill>
              </a:rPr>
              <a:t>Define an Affinity Group</a:t>
            </a:r>
          </a:p>
          <a:p>
            <a:r>
              <a:rPr lang="en-US" sz="2800" dirty="0">
                <a:solidFill>
                  <a:schemeClr val="tx2"/>
                </a:solidFill>
                <a:latin typeface="+mn-lt"/>
              </a:rPr>
              <a:t>All resources in the same virtual network must belong to the same affinity group.</a:t>
            </a:r>
          </a:p>
          <a:p>
            <a:r>
              <a:rPr lang="en-US" dirty="0" smtClean="0">
                <a:solidFill>
                  <a:schemeClr val="accent2"/>
                </a:solidFill>
              </a:rPr>
              <a:t>Define Address Space and Subnets</a:t>
            </a:r>
          </a:p>
          <a:p>
            <a:r>
              <a:rPr lang="en-US" sz="2800" dirty="0">
                <a:solidFill>
                  <a:schemeClr val="tx2"/>
                </a:solidFill>
                <a:latin typeface="+mn-lt"/>
              </a:rPr>
              <a:t>Roadmap: ACLs Between Subnets for Service Isolation</a:t>
            </a:r>
          </a:p>
          <a:p>
            <a:r>
              <a:rPr lang="en-US" sz="2800" dirty="0">
                <a:solidFill>
                  <a:schemeClr val="tx2"/>
                </a:solidFill>
                <a:latin typeface="+mn-lt"/>
              </a:rPr>
              <a:t>Roadmap: Active Routing allows/disallows traffic between subnets in Windows Azure and on-premises</a:t>
            </a:r>
          </a:p>
          <a:p>
            <a:r>
              <a:rPr lang="en-US" dirty="0">
                <a:solidFill>
                  <a:schemeClr val="accent2"/>
                </a:solidFill>
              </a:rPr>
              <a:t>Define </a:t>
            </a:r>
            <a:r>
              <a:rPr lang="en-US" dirty="0" smtClean="0">
                <a:solidFill>
                  <a:schemeClr val="accent2"/>
                </a:solidFill>
              </a:rPr>
              <a:t>Gateway Settings for Hybrid Connectivity</a:t>
            </a:r>
            <a:endParaRPr lang="en-US" dirty="0">
              <a:solidFill>
                <a:schemeClr val="tx2"/>
              </a:solidFill>
            </a:endParaRPr>
          </a:p>
          <a:p>
            <a:r>
              <a:rPr lang="en-US" sz="2800" dirty="0">
                <a:solidFill>
                  <a:schemeClr val="tx2"/>
                </a:solidFill>
                <a:latin typeface="+mn-lt"/>
              </a:rPr>
              <a:t>Need Public IP of </a:t>
            </a:r>
            <a:r>
              <a:rPr lang="en-US" sz="2800" dirty="0" smtClean="0">
                <a:solidFill>
                  <a:schemeClr val="tx2"/>
                </a:solidFill>
                <a:latin typeface="+mn-lt"/>
              </a:rPr>
              <a:t>On-Premises Gateway </a:t>
            </a:r>
            <a:r>
              <a:rPr lang="en-US" sz="2800" dirty="0">
                <a:solidFill>
                  <a:schemeClr val="tx2"/>
                </a:solidFill>
                <a:latin typeface="+mn-lt"/>
              </a:rPr>
              <a:t>Device</a:t>
            </a:r>
          </a:p>
        </p:txBody>
      </p:sp>
    </p:spTree>
    <p:extLst>
      <p:ext uri="{BB962C8B-B14F-4D97-AF65-F5344CB8AC3E}">
        <p14:creationId xmlns:p14="http://schemas.microsoft.com/office/powerpoint/2010/main" val="3615803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Definition Example</a:t>
            </a:r>
            <a:endParaRPr lang="en-US" dirty="0"/>
          </a:p>
        </p:txBody>
      </p:sp>
      <p:sp>
        <p:nvSpPr>
          <p:cNvPr id="4" name="Text Placeholder 3"/>
          <p:cNvSpPr>
            <a:spLocks noGrp="1"/>
          </p:cNvSpPr>
          <p:nvPr>
            <p:ph type="body" sz="quarter" idx="10"/>
          </p:nvPr>
        </p:nvSpPr>
        <p:spPr>
          <a:xfrm>
            <a:off x="519116" y="1476261"/>
            <a:ext cx="11149012" cy="5355312"/>
          </a:xfrm>
        </p:spPr>
        <p:txBody>
          <a:bodyPr/>
          <a:lstStyle/>
          <a:p>
            <a:r>
              <a:rPr lang="en-US" sz="2000" dirty="0"/>
              <a:t>      &lt;</a:t>
            </a:r>
            <a:r>
              <a:rPr lang="en-US" sz="2000" dirty="0" err="1"/>
              <a:t>VirtualNetworkSite</a:t>
            </a:r>
            <a:r>
              <a:rPr lang="en-US" sz="2000" dirty="0"/>
              <a:t> name="ADVNET" </a:t>
            </a:r>
            <a:r>
              <a:rPr lang="en-US" sz="2000" dirty="0" err="1"/>
              <a:t>AffinityGroup</a:t>
            </a:r>
            <a:r>
              <a:rPr lang="en-US" sz="2000" dirty="0"/>
              <a:t>="adag1"&gt;</a:t>
            </a:r>
          </a:p>
          <a:p>
            <a:r>
              <a:rPr lang="en-US" sz="2000" dirty="0"/>
              <a:t>        &lt;</a:t>
            </a:r>
            <a:r>
              <a:rPr lang="en-US" sz="2000" dirty="0" err="1"/>
              <a:t>AddressSpace</a:t>
            </a:r>
            <a:r>
              <a:rPr lang="en-US" sz="2000" dirty="0"/>
              <a:t>&gt;</a:t>
            </a:r>
          </a:p>
          <a:p>
            <a:r>
              <a:rPr lang="en-US" sz="2000" dirty="0"/>
              <a:t>          &lt;</a:t>
            </a:r>
            <a:r>
              <a:rPr lang="en-US" sz="2000" dirty="0" err="1"/>
              <a:t>AddressPrefix</a:t>
            </a:r>
            <a:r>
              <a:rPr lang="en-US" sz="2000" dirty="0"/>
              <a:t>&gt;10.1.0.0/16&lt;/</a:t>
            </a:r>
            <a:r>
              <a:rPr lang="en-US" sz="2000" dirty="0" err="1"/>
              <a:t>AddressPrefix</a:t>
            </a:r>
            <a:r>
              <a:rPr lang="en-US" sz="2000" dirty="0"/>
              <a:t>&gt;</a:t>
            </a:r>
          </a:p>
          <a:p>
            <a:r>
              <a:rPr lang="en-US" sz="2000" dirty="0"/>
              <a:t>        &lt;/</a:t>
            </a:r>
            <a:r>
              <a:rPr lang="en-US" sz="2000" dirty="0" err="1"/>
              <a:t>AddressSpace</a:t>
            </a:r>
            <a:r>
              <a:rPr lang="en-US" sz="2000" dirty="0"/>
              <a:t>&gt;</a:t>
            </a:r>
          </a:p>
          <a:p>
            <a:r>
              <a:rPr lang="en-US" sz="2000" dirty="0"/>
              <a:t>        &lt;Subnets&gt;</a:t>
            </a:r>
          </a:p>
          <a:p>
            <a:r>
              <a:rPr lang="en-US" sz="2000" dirty="0"/>
              <a:t>	  &lt;Subnet name="</a:t>
            </a:r>
            <a:r>
              <a:rPr lang="en-US" sz="2000" dirty="0" err="1"/>
              <a:t>AppSubnet</a:t>
            </a:r>
            <a:r>
              <a:rPr lang="en-US" sz="2000" dirty="0"/>
              <a:t>"&gt;</a:t>
            </a:r>
          </a:p>
          <a:p>
            <a:r>
              <a:rPr lang="en-US" sz="2000" dirty="0"/>
              <a:t>            &lt;</a:t>
            </a:r>
            <a:r>
              <a:rPr lang="en-US" sz="2000" dirty="0" err="1"/>
              <a:t>AddressPrefix</a:t>
            </a:r>
            <a:r>
              <a:rPr lang="en-US" sz="2000" dirty="0"/>
              <a:t>&gt;10.1.1.0/24&lt;/</a:t>
            </a:r>
            <a:r>
              <a:rPr lang="en-US" sz="2000" dirty="0" err="1"/>
              <a:t>AddressPrefix</a:t>
            </a:r>
            <a:r>
              <a:rPr lang="en-US" sz="2000" dirty="0"/>
              <a:t>&gt;</a:t>
            </a:r>
          </a:p>
          <a:p>
            <a:r>
              <a:rPr lang="en-US" sz="2000" dirty="0"/>
              <a:t>          &lt;/Subnet&gt;</a:t>
            </a:r>
          </a:p>
          <a:p>
            <a:r>
              <a:rPr lang="en-US" sz="2000" dirty="0"/>
              <a:t>	   &lt;Subnet name="</a:t>
            </a:r>
            <a:r>
              <a:rPr lang="en-US" sz="2000" dirty="0" err="1"/>
              <a:t>DNSSubnet</a:t>
            </a:r>
            <a:r>
              <a:rPr lang="en-US" sz="2000" dirty="0"/>
              <a:t>"&gt;</a:t>
            </a:r>
          </a:p>
          <a:p>
            <a:r>
              <a:rPr lang="en-US" sz="2000" dirty="0"/>
              <a:t>            &lt;</a:t>
            </a:r>
            <a:r>
              <a:rPr lang="en-US" sz="2000" dirty="0" err="1"/>
              <a:t>AddressPrefix</a:t>
            </a:r>
            <a:r>
              <a:rPr lang="en-US" sz="2000" dirty="0"/>
              <a:t>&gt;10.1.2.0/24&lt;/</a:t>
            </a:r>
            <a:r>
              <a:rPr lang="en-US" sz="2000" dirty="0" err="1"/>
              <a:t>AddressPrefix</a:t>
            </a:r>
            <a:r>
              <a:rPr lang="en-US" sz="2000" dirty="0"/>
              <a:t>&gt;</a:t>
            </a:r>
          </a:p>
          <a:p>
            <a:r>
              <a:rPr lang="en-US" sz="2000" dirty="0"/>
              <a:t>          &lt;/Subnet&gt;</a:t>
            </a:r>
          </a:p>
          <a:p>
            <a:r>
              <a:rPr lang="en-US" sz="2000" dirty="0"/>
              <a:t>	   &lt;Subnet name="</a:t>
            </a:r>
            <a:r>
              <a:rPr lang="en-US" sz="2000" dirty="0" err="1"/>
              <a:t>GatewaySubnet</a:t>
            </a:r>
            <a:r>
              <a:rPr lang="en-US" sz="2000" dirty="0"/>
              <a:t>"&gt;</a:t>
            </a:r>
          </a:p>
          <a:p>
            <a:r>
              <a:rPr lang="en-US" sz="2000" dirty="0"/>
              <a:t>            &lt;</a:t>
            </a:r>
            <a:r>
              <a:rPr lang="en-US" sz="2000" dirty="0" err="1"/>
              <a:t>AddressPrefix</a:t>
            </a:r>
            <a:r>
              <a:rPr lang="en-US" sz="2000" dirty="0"/>
              <a:t>&gt;10.1.4.0/24&lt;/</a:t>
            </a:r>
            <a:r>
              <a:rPr lang="en-US" sz="2000" dirty="0" err="1"/>
              <a:t>AddressPrefix</a:t>
            </a:r>
            <a:r>
              <a:rPr lang="en-US" sz="2000" dirty="0"/>
              <a:t>&gt;</a:t>
            </a:r>
          </a:p>
          <a:p>
            <a:r>
              <a:rPr lang="en-US" sz="2000" dirty="0"/>
              <a:t>          &lt;/Subnet&gt; </a:t>
            </a:r>
          </a:p>
          <a:p>
            <a:r>
              <a:rPr lang="en-US" sz="2000" dirty="0"/>
              <a:t>	&lt;/Subnets&gt;</a:t>
            </a:r>
          </a:p>
          <a:p>
            <a:r>
              <a:rPr lang="en-US" sz="2000" dirty="0"/>
              <a:t>      &lt;/</a:t>
            </a:r>
            <a:r>
              <a:rPr lang="en-US" sz="2000" dirty="0" err="1"/>
              <a:t>VirtualNetworkSite</a:t>
            </a:r>
            <a:r>
              <a:rPr lang="en-US" sz="2000" dirty="0"/>
              <a:t>&gt;</a:t>
            </a:r>
          </a:p>
        </p:txBody>
      </p:sp>
    </p:spTree>
    <p:extLst>
      <p:ext uri="{BB962C8B-B14F-4D97-AF65-F5344CB8AC3E}">
        <p14:creationId xmlns:p14="http://schemas.microsoft.com/office/powerpoint/2010/main" val="15507619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6" y="1700221"/>
            <a:ext cx="6945312" cy="4499540"/>
          </a:xfrm>
        </p:spPr>
        <p:txBody>
          <a:bodyPr/>
          <a:lstStyle/>
          <a:p>
            <a:r>
              <a:rPr lang="en-US" sz="3600" dirty="0" smtClean="0"/>
              <a:t>Motivation and App Selection</a:t>
            </a:r>
          </a:p>
          <a:p>
            <a:r>
              <a:rPr lang="en-US" sz="3600" dirty="0" smtClean="0"/>
              <a:t>Migration Approaches</a:t>
            </a:r>
          </a:p>
          <a:p>
            <a:r>
              <a:rPr lang="en-US" sz="3600" dirty="0" smtClean="0"/>
              <a:t>Virtual Networking</a:t>
            </a:r>
          </a:p>
          <a:p>
            <a:r>
              <a:rPr lang="en-US" sz="3600" dirty="0" smtClean="0"/>
              <a:t>Extending Identity with </a:t>
            </a:r>
            <a:r>
              <a:rPr lang="en-US" sz="3600" dirty="0" err="1" smtClean="0"/>
              <a:t>IaaS</a:t>
            </a:r>
            <a:endParaRPr lang="en-US" sz="3600" dirty="0" smtClean="0"/>
          </a:p>
          <a:p>
            <a:r>
              <a:rPr lang="en-US" sz="3600" dirty="0" smtClean="0"/>
              <a:t>Managing Application Data</a:t>
            </a:r>
          </a:p>
          <a:p>
            <a:r>
              <a:rPr lang="en-US" sz="3600" dirty="0" smtClean="0"/>
              <a:t>Monitoring and Managing VMs</a:t>
            </a:r>
          </a:p>
        </p:txBody>
      </p:sp>
    </p:spTree>
    <p:extLst>
      <p:ext uri="{BB962C8B-B14F-4D97-AF65-F5344CB8AC3E}">
        <p14:creationId xmlns:p14="http://schemas.microsoft.com/office/powerpoint/2010/main" val="21955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Premises Configuration (optional)</a:t>
            </a:r>
            <a:endParaRPr lang="en-US" dirty="0"/>
          </a:p>
        </p:txBody>
      </p:sp>
      <p:sp>
        <p:nvSpPr>
          <p:cNvPr id="3" name="Text Placeholder 2"/>
          <p:cNvSpPr>
            <a:spLocks noGrp="1"/>
          </p:cNvSpPr>
          <p:nvPr>
            <p:ph type="body" sz="quarter" idx="10"/>
          </p:nvPr>
        </p:nvSpPr>
        <p:spPr>
          <a:xfrm>
            <a:off x="519116" y="1905000"/>
            <a:ext cx="11149012" cy="3176255"/>
          </a:xfrm>
        </p:spPr>
        <p:txBody>
          <a:bodyPr/>
          <a:lstStyle/>
          <a:p>
            <a:r>
              <a:rPr lang="en-US" dirty="0"/>
              <a:t> </a:t>
            </a:r>
            <a:r>
              <a:rPr lang="en-US" dirty="0" smtClean="0"/>
              <a:t>   &lt;</a:t>
            </a:r>
            <a:r>
              <a:rPr lang="en-US" dirty="0" err="1"/>
              <a:t>LocalNetworkSites</a:t>
            </a:r>
            <a:r>
              <a:rPr lang="en-US" dirty="0"/>
              <a:t>&gt;</a:t>
            </a:r>
          </a:p>
          <a:p>
            <a:r>
              <a:rPr lang="en-US" dirty="0"/>
              <a:t>      &lt;</a:t>
            </a:r>
            <a:r>
              <a:rPr lang="en-US" dirty="0" err="1"/>
              <a:t>LocalNetworkSite</a:t>
            </a:r>
            <a:r>
              <a:rPr lang="en-US" dirty="0"/>
              <a:t> name</a:t>
            </a:r>
            <a:r>
              <a:rPr lang="en-US" dirty="0" smtClean="0"/>
              <a:t>="</a:t>
            </a:r>
            <a:r>
              <a:rPr lang="en-US" dirty="0" err="1" smtClean="0"/>
              <a:t>onpremises</a:t>
            </a:r>
            <a:r>
              <a:rPr lang="en-US" dirty="0" smtClean="0"/>
              <a:t>"&gt;</a:t>
            </a:r>
            <a:endParaRPr lang="en-US" dirty="0"/>
          </a:p>
          <a:p>
            <a:r>
              <a:rPr lang="en-US" dirty="0"/>
              <a:t>        &lt;</a:t>
            </a:r>
            <a:r>
              <a:rPr lang="en-US" dirty="0" err="1"/>
              <a:t>AddressSpace</a:t>
            </a:r>
            <a:r>
              <a:rPr lang="en-US" dirty="0"/>
              <a:t>&gt;</a:t>
            </a:r>
          </a:p>
          <a:p>
            <a:r>
              <a:rPr lang="en-US" dirty="0"/>
              <a:t>          &lt;</a:t>
            </a:r>
            <a:r>
              <a:rPr lang="en-US" dirty="0" err="1"/>
              <a:t>AddressPrefix</a:t>
            </a:r>
            <a:r>
              <a:rPr lang="en-US" dirty="0"/>
              <a:t>&gt;192.168.1.0/24&lt;/</a:t>
            </a:r>
            <a:r>
              <a:rPr lang="en-US" dirty="0" err="1"/>
              <a:t>AddressPrefix</a:t>
            </a:r>
            <a:r>
              <a:rPr lang="en-US" dirty="0"/>
              <a:t>&gt;</a:t>
            </a:r>
          </a:p>
          <a:p>
            <a:r>
              <a:rPr lang="en-US" dirty="0"/>
              <a:t>        &lt;/</a:t>
            </a:r>
            <a:r>
              <a:rPr lang="en-US" dirty="0" err="1"/>
              <a:t>AddressSpace</a:t>
            </a:r>
            <a:r>
              <a:rPr lang="en-US" dirty="0"/>
              <a:t>&gt;</a:t>
            </a:r>
          </a:p>
          <a:p>
            <a:r>
              <a:rPr lang="en-US" dirty="0"/>
              <a:t>        &lt;</a:t>
            </a:r>
            <a:r>
              <a:rPr lang="en-US" dirty="0" err="1" smtClean="0"/>
              <a:t>VPNGatewayAddress</a:t>
            </a:r>
            <a:r>
              <a:rPr lang="en-US" dirty="0" smtClean="0"/>
              <a:t>&gt;157.40.1.50&lt;/</a:t>
            </a:r>
            <a:r>
              <a:rPr lang="en-US" dirty="0" err="1"/>
              <a:t>VPNGatewayAddress</a:t>
            </a:r>
            <a:r>
              <a:rPr lang="en-US" dirty="0"/>
              <a:t>&gt;</a:t>
            </a:r>
          </a:p>
          <a:p>
            <a:r>
              <a:rPr lang="en-US" dirty="0"/>
              <a:t>      &lt;/</a:t>
            </a:r>
            <a:r>
              <a:rPr lang="en-US" dirty="0" err="1"/>
              <a:t>LocalNetworkSite</a:t>
            </a:r>
            <a:r>
              <a:rPr lang="en-US" dirty="0"/>
              <a:t>&gt;</a:t>
            </a:r>
          </a:p>
          <a:p>
            <a:r>
              <a:rPr lang="en-US" dirty="0"/>
              <a:t>    &lt;/</a:t>
            </a:r>
            <a:r>
              <a:rPr lang="en-US" dirty="0" err="1"/>
              <a:t>LocalNetworkSites</a:t>
            </a:r>
            <a:r>
              <a:rPr lang="en-US" dirty="0"/>
              <a:t>&gt;</a:t>
            </a:r>
          </a:p>
        </p:txBody>
      </p:sp>
    </p:spTree>
    <p:extLst>
      <p:ext uri="{BB962C8B-B14F-4D97-AF65-F5344CB8AC3E}">
        <p14:creationId xmlns:p14="http://schemas.microsoft.com/office/powerpoint/2010/main" val="6125391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Gateway Creation and Configuration</a:t>
            </a:r>
            <a:endParaRPr lang="en-US" dirty="0"/>
          </a:p>
        </p:txBody>
      </p:sp>
      <p:sp>
        <p:nvSpPr>
          <p:cNvPr id="5" name="Text Placeholder 4"/>
          <p:cNvSpPr>
            <a:spLocks noGrp="1"/>
          </p:cNvSpPr>
          <p:nvPr>
            <p:ph type="body" sz="quarter" idx="10"/>
          </p:nvPr>
        </p:nvSpPr>
        <p:spPr>
          <a:xfrm>
            <a:off x="519113" y="1447803"/>
            <a:ext cx="11149013" cy="4575099"/>
          </a:xfrm>
        </p:spPr>
        <p:txBody>
          <a:bodyPr/>
          <a:lstStyle/>
          <a:p>
            <a:r>
              <a:rPr lang="en-US" dirty="0" smtClean="0">
                <a:solidFill>
                  <a:schemeClr val="accent2"/>
                </a:solidFill>
              </a:rPr>
              <a:t>Create Gateway </a:t>
            </a:r>
            <a:endParaRPr lang="en-US" dirty="0">
              <a:solidFill>
                <a:schemeClr val="accent2"/>
              </a:solidFill>
            </a:endParaRPr>
          </a:p>
          <a:p>
            <a:r>
              <a:rPr lang="en-US" sz="2800" dirty="0" smtClean="0">
                <a:latin typeface="Segoe UI" pitchFamily="34" charset="0"/>
                <a:ea typeface="Segoe UI" pitchFamily="34" charset="0"/>
                <a:cs typeface="Segoe UI" pitchFamily="34" charset="0"/>
              </a:rPr>
              <a:t>Through Portal or PowerShell</a:t>
            </a:r>
            <a:endParaRPr lang="en-US" sz="2800" dirty="0">
              <a:latin typeface="Segoe UI" pitchFamily="34" charset="0"/>
              <a:ea typeface="Segoe UI" pitchFamily="34" charset="0"/>
              <a:cs typeface="Segoe UI" pitchFamily="34" charset="0"/>
            </a:endParaRPr>
          </a:p>
          <a:p>
            <a:r>
              <a:rPr lang="en-US" dirty="0" smtClean="0">
                <a:solidFill>
                  <a:schemeClr val="accent2"/>
                </a:solidFill>
              </a:rPr>
              <a:t>Retrieve Shared Key and Gateway IP </a:t>
            </a:r>
            <a:endParaRPr lang="en-US" dirty="0">
              <a:solidFill>
                <a:schemeClr val="accent2"/>
              </a:solidFill>
            </a:endParaRPr>
          </a:p>
          <a:p>
            <a:r>
              <a:rPr lang="en-US" sz="2800" dirty="0" smtClean="0">
                <a:latin typeface="Segoe UI" pitchFamily="34" charset="0"/>
                <a:ea typeface="Segoe UI" pitchFamily="34" charset="0"/>
                <a:cs typeface="Segoe UI" pitchFamily="34" charset="0"/>
              </a:rPr>
              <a:t>Needed to establish VPN/</a:t>
            </a:r>
            <a:r>
              <a:rPr lang="en-US" sz="2800" dirty="0" err="1" smtClean="0">
                <a:latin typeface="Segoe UI" pitchFamily="34" charset="0"/>
                <a:ea typeface="Segoe UI" pitchFamily="34" charset="0"/>
                <a:cs typeface="Segoe UI" pitchFamily="34" charset="0"/>
              </a:rPr>
              <a:t>IPSec</a:t>
            </a:r>
            <a:r>
              <a:rPr lang="en-US" sz="2800" dirty="0" smtClean="0">
                <a:latin typeface="Segoe UI" pitchFamily="34" charset="0"/>
                <a:ea typeface="Segoe UI" pitchFamily="34" charset="0"/>
                <a:cs typeface="Segoe UI" pitchFamily="34" charset="0"/>
              </a:rPr>
              <a:t> Tunnel</a:t>
            </a:r>
            <a:endParaRPr lang="en-US" sz="2800" dirty="0"/>
          </a:p>
          <a:p>
            <a:r>
              <a:rPr lang="en-US" dirty="0" smtClean="0">
                <a:solidFill>
                  <a:schemeClr val="accent2"/>
                </a:solidFill>
              </a:rPr>
              <a:t>Configure VPN Device</a:t>
            </a:r>
          </a:p>
          <a:p>
            <a:pPr marL="0"/>
            <a:r>
              <a:rPr lang="en-US" sz="2800" dirty="0" smtClean="0">
                <a:solidFill>
                  <a:srgbClr val="595959"/>
                </a:solidFill>
                <a:latin typeface="Segoe UI" pitchFamily="34" charset="0"/>
                <a:ea typeface="Segoe UI" pitchFamily="34" charset="0"/>
                <a:cs typeface="Segoe UI" pitchFamily="34" charset="0"/>
              </a:rPr>
              <a:t>IKE v1, AES 128/256, SHA1/SHA2</a:t>
            </a:r>
          </a:p>
          <a:p>
            <a:pPr marL="0"/>
            <a:r>
              <a:rPr lang="en-US" sz="2800" dirty="0" smtClean="0">
                <a:solidFill>
                  <a:srgbClr val="595959"/>
                </a:solidFill>
                <a:latin typeface="Segoe UI" pitchFamily="34" charset="0"/>
                <a:ea typeface="Segoe UI" pitchFamily="34" charset="0"/>
                <a:cs typeface="Segoe UI" pitchFamily="34" charset="0"/>
              </a:rPr>
              <a:t>Specify Gateway IP Address and Shared Key</a:t>
            </a:r>
            <a:endParaRPr lang="en-US" sz="3200" dirty="0">
              <a:solidFill>
                <a:srgbClr val="595959"/>
              </a:solidFill>
              <a:latin typeface="Segoe UI" pitchFamily="34" charset="0"/>
              <a:ea typeface="Segoe UI" pitchFamily="34" charset="0"/>
              <a:cs typeface="Segoe UI" pitchFamily="34" charset="0"/>
            </a:endParaRPr>
          </a:p>
          <a:p>
            <a:endParaRPr lang="en-US" dirty="0" smtClean="0">
              <a:solidFill>
                <a:schemeClr val="accent2"/>
              </a:solidFill>
            </a:endParaRPr>
          </a:p>
        </p:txBody>
      </p:sp>
    </p:spTree>
    <p:extLst>
      <p:ext uri="{BB962C8B-B14F-4D97-AF65-F5344CB8AC3E}">
        <p14:creationId xmlns:p14="http://schemas.microsoft.com/office/powerpoint/2010/main" val="8401935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Deployment</a:t>
            </a:r>
            <a:endParaRPr lang="en-US" dirty="0"/>
          </a:p>
        </p:txBody>
      </p:sp>
      <p:sp>
        <p:nvSpPr>
          <p:cNvPr id="13" name="TextBox 12"/>
          <p:cNvSpPr txBox="1"/>
          <p:nvPr/>
        </p:nvSpPr>
        <p:spPr>
          <a:xfrm>
            <a:off x="421175" y="1710209"/>
            <a:ext cx="5607500" cy="4955203"/>
          </a:xfrm>
          <a:prstGeom prst="rect">
            <a:avLst/>
          </a:prstGeom>
          <a:noFill/>
        </p:spPr>
        <p:txBody>
          <a:bodyPr wrap="square" lIns="0" tIns="0" rIns="0" bIns="0" rtlCol="0">
            <a:spAutoFit/>
          </a:bodyPr>
          <a:lstStyle/>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Cloud </a:t>
            </a:r>
            <a:r>
              <a:rPr lang="en-US" sz="4000" dirty="0" smtClean="0">
                <a:solidFill>
                  <a:schemeClr val="accent2"/>
                </a:solidFill>
                <a:latin typeface="Segoe UI Light" pitchFamily="34" charset="0"/>
                <a:cs typeface="Segoe UI Light" pitchFamily="34" charset="0"/>
              </a:rPr>
              <a:t>Service</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2800" dirty="0">
                <a:solidFill>
                  <a:schemeClr val="tx2"/>
                </a:solidFill>
                <a:cs typeface="Segoe UI Light" pitchFamily="34" charset="0"/>
              </a:rPr>
              <a:t>Affinity Group</a:t>
            </a:r>
          </a:p>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Storage </a:t>
            </a:r>
            <a:r>
              <a:rPr lang="en-US" sz="4000" dirty="0" smtClean="0">
                <a:solidFill>
                  <a:schemeClr val="accent2"/>
                </a:solidFill>
                <a:latin typeface="Segoe UI Light" pitchFamily="34" charset="0"/>
                <a:cs typeface="Segoe UI Light" pitchFamily="34" charset="0"/>
              </a:rPr>
              <a:t>Account for VHDs</a:t>
            </a:r>
            <a:endParaRPr lang="en-US" sz="4000" dirty="0">
              <a:solidFill>
                <a:schemeClr val="accent2"/>
              </a:solidFill>
              <a:latin typeface="Segoe UI Light" pitchFamily="34" charset="0"/>
              <a:cs typeface="Segoe UI Light" pitchFamily="34" charset="0"/>
            </a:endParaRPr>
          </a:p>
          <a:p>
            <a:pPr lvl="0">
              <a:lnSpc>
                <a:spcPct val="90000"/>
              </a:lnSpc>
              <a:spcBef>
                <a:spcPct val="20000"/>
              </a:spcBef>
              <a:buSzPct val="80000"/>
            </a:pPr>
            <a:r>
              <a:rPr lang="en-US" sz="2800" dirty="0" smtClean="0">
                <a:solidFill>
                  <a:srgbClr val="5F5F5F"/>
                </a:solidFill>
                <a:cs typeface="Segoe UI Light" pitchFamily="34" charset="0"/>
              </a:rPr>
              <a:t>Same Region as Affinity Group</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4000" dirty="0" smtClean="0">
                <a:solidFill>
                  <a:schemeClr val="accent2"/>
                </a:solidFill>
                <a:latin typeface="Segoe UI Light" pitchFamily="34" charset="0"/>
                <a:cs typeface="Segoe UI Light" pitchFamily="34" charset="0"/>
              </a:rPr>
              <a:t>Deployment Properties</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2800" dirty="0" err="1">
                <a:solidFill>
                  <a:schemeClr val="tx2"/>
                </a:solidFill>
              </a:rPr>
              <a:t>VirtualNetwork</a:t>
            </a:r>
            <a:r>
              <a:rPr lang="en-US" sz="2800" dirty="0">
                <a:solidFill>
                  <a:schemeClr val="tx2"/>
                </a:solidFill>
              </a:rPr>
              <a:t>, </a:t>
            </a:r>
            <a:r>
              <a:rPr lang="en-US" sz="2800" dirty="0" err="1">
                <a:solidFill>
                  <a:schemeClr val="tx2"/>
                </a:solidFill>
              </a:rPr>
              <a:t>DNSSettings</a:t>
            </a:r>
            <a:endParaRPr lang="en-US" sz="2800" dirty="0">
              <a:solidFill>
                <a:schemeClr val="tx2"/>
              </a:solidFill>
            </a:endParaRPr>
          </a:p>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Virtual Machine</a:t>
            </a:r>
          </a:p>
          <a:p>
            <a:pPr>
              <a:lnSpc>
                <a:spcPct val="90000"/>
              </a:lnSpc>
              <a:spcBef>
                <a:spcPct val="20000"/>
              </a:spcBef>
              <a:buSzPct val="80000"/>
            </a:pPr>
            <a:r>
              <a:rPr lang="en-US" sz="2800" dirty="0">
                <a:solidFill>
                  <a:schemeClr val="tx2"/>
                </a:solidFill>
              </a:rPr>
              <a:t>Subnet(s)</a:t>
            </a:r>
          </a:p>
          <a:p>
            <a:pPr>
              <a:lnSpc>
                <a:spcPct val="90000"/>
              </a:lnSpc>
              <a:spcBef>
                <a:spcPct val="20000"/>
              </a:spcBef>
              <a:buSzPct val="80000"/>
            </a:pPr>
            <a:endParaRPr lang="en-US" sz="2800" dirty="0">
              <a:solidFill>
                <a:schemeClr val="tx2"/>
              </a:solidFill>
            </a:endParaRPr>
          </a:p>
        </p:txBody>
      </p:sp>
      <p:grpSp>
        <p:nvGrpSpPr>
          <p:cNvPr id="6" name="Group 5"/>
          <p:cNvGrpSpPr/>
          <p:nvPr/>
        </p:nvGrpSpPr>
        <p:grpSpPr>
          <a:xfrm>
            <a:off x="6162919" y="1924050"/>
            <a:ext cx="5717438" cy="4419600"/>
            <a:chOff x="5588737" y="1924050"/>
            <a:chExt cx="5717438" cy="4419600"/>
          </a:xfrm>
        </p:grpSpPr>
        <p:sp>
          <p:nvSpPr>
            <p:cNvPr id="14" name="Rectangle 13"/>
            <p:cNvSpPr/>
            <p:nvPr/>
          </p:nvSpPr>
          <p:spPr bwMode="auto">
            <a:xfrm>
              <a:off x="5916564" y="2295031"/>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15" name="TextBox 14"/>
            <p:cNvSpPr txBox="1"/>
            <p:nvPr/>
          </p:nvSpPr>
          <p:spPr>
            <a:xfrm>
              <a:off x="6101416" y="2429505"/>
              <a:ext cx="2649509" cy="614015"/>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chemeClr val="bg1"/>
                  </a:solidFill>
                </a:rPr>
                <a:t>Cloud Service</a:t>
              </a:r>
            </a:p>
            <a:p>
              <a:pPr>
                <a:lnSpc>
                  <a:spcPct val="90000"/>
                </a:lnSpc>
                <a:spcBef>
                  <a:spcPct val="20000"/>
                </a:spcBef>
                <a:buSzPct val="80000"/>
              </a:pPr>
              <a:r>
                <a:rPr lang="en-US" sz="1200" dirty="0">
                  <a:solidFill>
                    <a:schemeClr val="bg1"/>
                  </a:solidFill>
                </a:rPr>
                <a:t>Affinity Group: </a:t>
              </a:r>
              <a:r>
                <a:rPr lang="en-US" sz="1200" dirty="0" err="1">
                  <a:solidFill>
                    <a:schemeClr val="bg1"/>
                  </a:solidFill>
                </a:rPr>
                <a:t>MyAffinityGroup</a:t>
              </a:r>
              <a:endParaRPr lang="en-US" sz="1200" dirty="0">
                <a:solidFill>
                  <a:schemeClr val="bg1"/>
                </a:solidFill>
              </a:endParaRPr>
            </a:p>
            <a:p>
              <a:pPr>
                <a:lnSpc>
                  <a:spcPct val="90000"/>
                </a:lnSpc>
                <a:spcBef>
                  <a:spcPct val="20000"/>
                </a:spcBef>
                <a:buSzPct val="80000"/>
              </a:pPr>
              <a:r>
                <a:rPr lang="en-US" sz="1200" dirty="0">
                  <a:solidFill>
                    <a:schemeClr val="bg1"/>
                  </a:solidFill>
                </a:rPr>
                <a:t>Name: </a:t>
              </a:r>
              <a:r>
                <a:rPr lang="en-US" sz="1200" b="1" dirty="0">
                  <a:solidFill>
                    <a:schemeClr val="bg1"/>
                  </a:solidFill>
                </a:rPr>
                <a:t>app-cloudservice.</a:t>
              </a:r>
              <a:r>
                <a:rPr lang="en-US" sz="1200" dirty="0">
                  <a:solidFill>
                    <a:schemeClr val="bg1"/>
                  </a:solidFill>
                </a:rPr>
                <a:t>cloudapp.net</a:t>
              </a:r>
            </a:p>
          </p:txBody>
        </p:sp>
        <p:sp>
          <p:nvSpPr>
            <p:cNvPr id="16" name="Rounded Rectangle 15"/>
            <p:cNvSpPr/>
            <p:nvPr/>
          </p:nvSpPr>
          <p:spPr bwMode="auto">
            <a:xfrm>
              <a:off x="6101399" y="3261005"/>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 name="TextBox 16"/>
            <p:cNvSpPr txBox="1"/>
            <p:nvPr/>
          </p:nvSpPr>
          <p:spPr>
            <a:xfrm>
              <a:off x="6286230" y="3368823"/>
              <a:ext cx="1577355"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chemeClr val="bg1"/>
                  </a:solidFill>
                </a:rPr>
                <a:t>Deployment</a:t>
              </a:r>
            </a:p>
            <a:p>
              <a:pPr>
                <a:lnSpc>
                  <a:spcPct val="90000"/>
                </a:lnSpc>
                <a:spcBef>
                  <a:spcPct val="20000"/>
                </a:spcBef>
                <a:buSzPct val="80000"/>
              </a:pPr>
              <a:r>
                <a:rPr lang="en-US" sz="1100" dirty="0">
                  <a:solidFill>
                    <a:schemeClr val="bg1"/>
                  </a:solidFill>
                </a:rPr>
                <a:t>Virtual Network: </a:t>
              </a:r>
              <a:r>
                <a:rPr lang="en-US" sz="1100" dirty="0" smtClean="0">
                  <a:solidFill>
                    <a:schemeClr val="bg1"/>
                  </a:solidFill>
                </a:rPr>
                <a:t>ADVNET</a:t>
              </a:r>
              <a:endParaRPr lang="en-US" sz="1100" dirty="0">
                <a:solidFill>
                  <a:schemeClr val="bg1"/>
                </a:solidFill>
              </a:endParaRPr>
            </a:p>
            <a:p>
              <a:pPr>
                <a:lnSpc>
                  <a:spcPct val="90000"/>
                </a:lnSpc>
                <a:spcBef>
                  <a:spcPct val="20000"/>
                </a:spcBef>
                <a:buSzPct val="80000"/>
              </a:pPr>
              <a:r>
                <a:rPr lang="en-US" sz="1100" dirty="0">
                  <a:solidFill>
                    <a:schemeClr val="bg1"/>
                  </a:solidFill>
                </a:rPr>
                <a:t>DNS </a:t>
              </a:r>
              <a:r>
                <a:rPr lang="en-US" sz="1100" dirty="0" err="1">
                  <a:solidFill>
                    <a:schemeClr val="bg1"/>
                  </a:solidFill>
                </a:rPr>
                <a:t>Ips</a:t>
              </a:r>
              <a:r>
                <a:rPr lang="en-US" sz="1100" dirty="0">
                  <a:solidFill>
                    <a:schemeClr val="bg1"/>
                  </a:solidFill>
                </a:rPr>
                <a:t>: </a:t>
              </a:r>
              <a:r>
                <a:rPr lang="en-US" sz="1100" dirty="0" smtClean="0">
                  <a:solidFill>
                    <a:schemeClr val="bg1"/>
                  </a:solidFill>
                </a:rPr>
                <a:t>192.168.1.4</a:t>
              </a:r>
              <a:endParaRPr lang="en-US" sz="1100" dirty="0">
                <a:solidFill>
                  <a:schemeClr val="bg1"/>
                </a:solidFill>
              </a:endParaRPr>
            </a:p>
          </p:txBody>
        </p:sp>
        <p:sp>
          <p:nvSpPr>
            <p:cNvPr id="18" name="TextBox 17"/>
            <p:cNvSpPr txBox="1"/>
            <p:nvPr/>
          </p:nvSpPr>
          <p:spPr>
            <a:xfrm>
              <a:off x="6171140" y="4030670"/>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chemeClr val="bg1"/>
                  </a:solidFill>
                </a:rPr>
                <a:t>Virtual Machine</a:t>
              </a:r>
            </a:p>
            <a:p>
              <a:pPr>
                <a:lnSpc>
                  <a:spcPct val="90000"/>
                </a:lnSpc>
                <a:spcBef>
                  <a:spcPct val="20000"/>
                </a:spcBef>
                <a:buSzPct val="80000"/>
              </a:pPr>
              <a:r>
                <a:rPr lang="en-US" sz="1100" dirty="0">
                  <a:solidFill>
                    <a:schemeClr val="bg1"/>
                  </a:solidFill>
                </a:rPr>
                <a:t>Role Name: app-srv1</a:t>
              </a:r>
            </a:p>
            <a:p>
              <a:pPr>
                <a:lnSpc>
                  <a:spcPct val="90000"/>
                </a:lnSpc>
                <a:spcBef>
                  <a:spcPct val="20000"/>
                </a:spcBef>
                <a:buSzPct val="80000"/>
              </a:pPr>
              <a:r>
                <a:rPr lang="en-US" sz="1100" dirty="0">
                  <a:solidFill>
                    <a:schemeClr val="bg1"/>
                  </a:solidFill>
                </a:rPr>
                <a:t>Subnet: </a:t>
              </a:r>
              <a:r>
                <a:rPr lang="en-US" sz="1100" dirty="0" smtClean="0">
                  <a:solidFill>
                    <a:schemeClr val="bg1"/>
                  </a:solidFill>
                </a:rPr>
                <a:t>app-subnet</a:t>
              </a:r>
            </a:p>
            <a:p>
              <a:pPr>
                <a:lnSpc>
                  <a:spcPct val="90000"/>
                </a:lnSpc>
                <a:spcBef>
                  <a:spcPct val="20000"/>
                </a:spcBef>
                <a:buSzPct val="80000"/>
              </a:pPr>
              <a:r>
                <a:rPr lang="en-US" sz="1100" dirty="0" smtClean="0">
                  <a:solidFill>
                    <a:schemeClr val="bg1"/>
                  </a:solidFill>
                </a:rPr>
                <a:t>IP Address: 10.2.0.4</a:t>
              </a:r>
              <a:endParaRPr lang="en-US" sz="110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9" name="TextBox 18"/>
            <p:cNvSpPr txBox="1"/>
            <p:nvPr/>
          </p:nvSpPr>
          <p:spPr>
            <a:xfrm>
              <a:off x="7572567" y="4028264"/>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chemeClr val="bg1"/>
                  </a:solidFill>
                </a:rPr>
                <a:t>Virtual Machine</a:t>
              </a:r>
            </a:p>
            <a:p>
              <a:pPr>
                <a:lnSpc>
                  <a:spcPct val="90000"/>
                </a:lnSpc>
                <a:spcBef>
                  <a:spcPct val="20000"/>
                </a:spcBef>
                <a:buSzPct val="80000"/>
              </a:pPr>
              <a:r>
                <a:rPr lang="en-US" sz="1100" dirty="0">
                  <a:solidFill>
                    <a:schemeClr val="bg1"/>
                  </a:solidFill>
                </a:rPr>
                <a:t>Role Name: app-srv2</a:t>
              </a:r>
            </a:p>
            <a:p>
              <a:pPr>
                <a:lnSpc>
                  <a:spcPct val="90000"/>
                </a:lnSpc>
                <a:spcBef>
                  <a:spcPct val="20000"/>
                </a:spcBef>
                <a:buSzPct val="80000"/>
              </a:pPr>
              <a:r>
                <a:rPr lang="en-US" sz="1100" dirty="0">
                  <a:solidFill>
                    <a:schemeClr val="bg1"/>
                  </a:solidFill>
                </a:rPr>
                <a:t>Subnet: </a:t>
              </a:r>
              <a:r>
                <a:rPr lang="en-US" sz="1100" dirty="0" smtClean="0">
                  <a:solidFill>
                    <a:schemeClr val="bg1"/>
                  </a:solidFill>
                </a:rPr>
                <a:t>app-subnet</a:t>
              </a:r>
            </a:p>
            <a:p>
              <a:pPr>
                <a:lnSpc>
                  <a:spcPct val="90000"/>
                </a:lnSpc>
                <a:spcBef>
                  <a:spcPct val="20000"/>
                </a:spcBef>
                <a:buSzPct val="80000"/>
              </a:pPr>
              <a:r>
                <a:rPr lang="en-US" sz="1100" dirty="0" smtClean="0">
                  <a:solidFill>
                    <a:schemeClr val="bg1"/>
                  </a:solidFill>
                </a:rPr>
                <a:t>IP Address: 10.2.0.5</a:t>
              </a:r>
              <a:endParaRPr lang="en-US" sz="110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20" name="Left-Right Arrow 19"/>
            <p:cNvSpPr/>
            <p:nvPr/>
          </p:nvSpPr>
          <p:spPr bwMode="auto">
            <a:xfrm>
              <a:off x="7028874" y="5151353"/>
              <a:ext cx="958457" cy="226763"/>
            </a:xfrm>
            <a:prstGeom prst="leftRightArrow">
              <a:avLst>
                <a:gd name="adj1" fmla="val 68180"/>
                <a:gd name="adj2" fmla="val 47411"/>
              </a:avLst>
            </a:prstGeom>
            <a:solidFill>
              <a:schemeClr val="bg1"/>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tx2"/>
                  </a:solidFill>
                </a:rPr>
                <a:t>DIP</a:t>
              </a:r>
            </a:p>
          </p:txBody>
        </p:sp>
        <p:pic>
          <p:nvPicPr>
            <p:cNvPr id="22"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004715" y="4740199"/>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6378384" y="4744517"/>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p:nvSpPr>
          <p:spPr bwMode="auto">
            <a:xfrm>
              <a:off x="9469091" y="3487479"/>
              <a:ext cx="1370798" cy="2280873"/>
            </a:xfrm>
            <a:prstGeom prst="rect">
              <a:avLst/>
            </a:prstGeom>
            <a:solidFill>
              <a:schemeClr val="accent2"/>
            </a:solidFill>
            <a:ln w="9525" cap="flat" cmpd="sng" algn="ctr">
              <a:noFill/>
              <a:prstDash val="solid"/>
              <a:headEnd type="none" w="med" len="med"/>
              <a:tailEnd type="none" w="med" len="med"/>
            </a:ln>
            <a:effectLst/>
          </p:spPr>
          <p:txBody>
            <a:bodyPr vert="horz" wrap="square" lIns="91380" tIns="91380" rIns="91380" bIns="91380" numCol="1" rtlCol="0" anchor="t" anchorCtr="0" compatLnSpc="1">
              <a:prstTxWarp prst="textNoShape">
                <a:avLst/>
              </a:prstTxWarp>
            </a:bodyPr>
            <a:lstStyle/>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a:t>
              </a:r>
            </a:p>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a:p>
              <a:pPr algn="ctr">
                <a:lnSpc>
                  <a:spcPct val="90000"/>
                </a:lnSpc>
                <a:buSzPct val="90000"/>
                <a:defRPr/>
              </a:pPr>
              <a:r>
                <a:rPr lang="en-US" sz="1200" dirty="0">
                  <a:solidFill>
                    <a:schemeClr val="bg1"/>
                  </a:solidFill>
                </a:rPr>
                <a:t>Affinity Group: </a:t>
              </a:r>
              <a:r>
                <a:rPr lang="en-US" sz="1200" dirty="0" err="1">
                  <a:solidFill>
                    <a:schemeClr val="bg1"/>
                  </a:solidFill>
                </a:rPr>
                <a:t>MyAffinityGroup</a:t>
              </a:r>
              <a:endParaRPr lang="en-US" sz="1500" dirty="0">
                <a:solidFill>
                  <a:schemeClr val="bg1"/>
                </a:solidFill>
              </a:endParaRPr>
            </a:p>
            <a:p>
              <a:pPr lvl="0" algn="ctr">
                <a:lnSpc>
                  <a:spcPct val="90000"/>
                </a:lnSpc>
                <a:buSzPct val="90000"/>
                <a:defRPr/>
              </a:pPr>
              <a:endPar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4" name="Freeform 79"/>
            <p:cNvSpPr>
              <a:spLocks noEditPoints="1"/>
            </p:cNvSpPr>
            <p:nvPr/>
          </p:nvSpPr>
          <p:spPr bwMode="black">
            <a:xfrm>
              <a:off x="9581818" y="4761142"/>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5" name="Freeform 79"/>
            <p:cNvSpPr>
              <a:spLocks noEditPoints="1"/>
            </p:cNvSpPr>
            <p:nvPr/>
          </p:nvSpPr>
          <p:spPr bwMode="black">
            <a:xfrm>
              <a:off x="9581818" y="527431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6" name="Freeform 79"/>
            <p:cNvSpPr>
              <a:spLocks noEditPoints="1"/>
            </p:cNvSpPr>
            <p:nvPr/>
          </p:nvSpPr>
          <p:spPr bwMode="black">
            <a:xfrm>
              <a:off x="10013960" y="4761142"/>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7" name="Freeform 79"/>
            <p:cNvSpPr>
              <a:spLocks noEditPoints="1"/>
            </p:cNvSpPr>
            <p:nvPr/>
          </p:nvSpPr>
          <p:spPr bwMode="black">
            <a:xfrm>
              <a:off x="10013960" y="527431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8" name="Freeform 79"/>
            <p:cNvSpPr>
              <a:spLocks noEditPoints="1"/>
            </p:cNvSpPr>
            <p:nvPr/>
          </p:nvSpPr>
          <p:spPr bwMode="black">
            <a:xfrm>
              <a:off x="10428172" y="47688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9" name="Freeform 79"/>
            <p:cNvSpPr>
              <a:spLocks noEditPoints="1"/>
            </p:cNvSpPr>
            <p:nvPr/>
          </p:nvSpPr>
          <p:spPr bwMode="black">
            <a:xfrm>
              <a:off x="10437799" y="5272418"/>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cxnSp>
          <p:nvCxnSpPr>
            <p:cNvPr id="30" name="Elbow Connector 29"/>
            <p:cNvCxnSpPr/>
            <p:nvPr/>
          </p:nvCxnSpPr>
          <p:spPr>
            <a:xfrm rot="16200000" flipH="1">
              <a:off x="9208844" y="4835027"/>
              <a:ext cx="126847" cy="1802103"/>
            </a:xfrm>
            <a:prstGeom prst="bentConnector3">
              <a:avLst>
                <a:gd name="adj1" fmla="val 28021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6766132" y="5698239"/>
              <a:ext cx="3407168" cy="101263"/>
            </a:xfrm>
            <a:prstGeom prst="bentConnector4">
              <a:avLst>
                <a:gd name="adj1" fmla="val -456"/>
                <a:gd name="adj2" fmla="val 32575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5791200" y="2152650"/>
              <a:ext cx="3600450" cy="4057650"/>
            </a:xfrm>
            <a:prstGeom prst="rect">
              <a:avLst/>
            </a:prstGeom>
            <a:noFill/>
            <a:ln w="38100">
              <a:solidFill>
                <a:schemeClr val="accent3"/>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Rectangle 3"/>
            <p:cNvSpPr/>
            <p:nvPr/>
          </p:nvSpPr>
          <p:spPr bwMode="auto">
            <a:xfrm>
              <a:off x="5588737" y="1924050"/>
              <a:ext cx="5717438" cy="4419600"/>
            </a:xfrm>
            <a:prstGeom prst="rect">
              <a:avLst/>
            </a:prstGeom>
            <a:noFill/>
            <a:ln w="3810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9475592" y="2876380"/>
              <a:ext cx="989053" cy="49244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3"/>
                  </a:solidFill>
                </a:rPr>
                <a:t>ADVNET</a:t>
              </a:r>
            </a:p>
            <a:p>
              <a:pPr>
                <a:lnSpc>
                  <a:spcPct val="90000"/>
                </a:lnSpc>
                <a:spcBef>
                  <a:spcPct val="20000"/>
                </a:spcBef>
                <a:buSzPct val="80000"/>
              </a:pPr>
              <a:r>
                <a:rPr lang="en-US" sz="1600" dirty="0" smtClean="0">
                  <a:solidFill>
                    <a:schemeClr val="accent3"/>
                  </a:solidFill>
                </a:rPr>
                <a:t>10.2.0.0/16</a:t>
              </a:r>
              <a:endParaRPr lang="en-US" sz="1600" dirty="0">
                <a:solidFill>
                  <a:schemeClr val="accent3"/>
                </a:solidFill>
              </a:endParaRPr>
            </a:p>
          </p:txBody>
        </p:sp>
        <p:sp>
          <p:nvSpPr>
            <p:cNvPr id="32" name="TextBox 31"/>
            <p:cNvSpPr txBox="1"/>
            <p:nvPr/>
          </p:nvSpPr>
          <p:spPr>
            <a:xfrm>
              <a:off x="9634983" y="2020626"/>
              <a:ext cx="1543179" cy="492443"/>
            </a:xfrm>
            <a:prstGeom prst="rect">
              <a:avLst/>
            </a:prstGeom>
            <a:noFill/>
          </p:spPr>
          <p:txBody>
            <a:bodyPr wrap="none" lIns="0" tIns="0" rIns="0" bIns="0" rtlCol="0">
              <a:spAutoFit/>
            </a:bodyPr>
            <a:lstStyle/>
            <a:p>
              <a:pPr>
                <a:lnSpc>
                  <a:spcPct val="90000"/>
                </a:lnSpc>
                <a:spcBef>
                  <a:spcPct val="20000"/>
                </a:spcBef>
                <a:buSzPct val="80000"/>
              </a:pPr>
              <a:r>
                <a:rPr lang="en-US" sz="1600" dirty="0" err="1" smtClean="0">
                  <a:solidFill>
                    <a:schemeClr val="accent6"/>
                  </a:solidFill>
                </a:rPr>
                <a:t>MyAffinityGroup</a:t>
              </a:r>
              <a:endParaRPr lang="en-US" sz="1600" dirty="0" smtClean="0">
                <a:solidFill>
                  <a:schemeClr val="accent6"/>
                </a:solidFill>
              </a:endParaRPr>
            </a:p>
            <a:p>
              <a:pPr>
                <a:lnSpc>
                  <a:spcPct val="90000"/>
                </a:lnSpc>
                <a:spcBef>
                  <a:spcPct val="20000"/>
                </a:spcBef>
                <a:buSzPct val="80000"/>
              </a:pPr>
              <a:r>
                <a:rPr lang="en-US" sz="1600" dirty="0" smtClean="0">
                  <a:solidFill>
                    <a:schemeClr val="accent6"/>
                  </a:solidFill>
                </a:rPr>
                <a:t>North Central US</a:t>
              </a:r>
              <a:endParaRPr lang="en-US" sz="1600" dirty="0">
                <a:solidFill>
                  <a:schemeClr val="accent6"/>
                </a:solidFill>
              </a:endParaRPr>
            </a:p>
          </p:txBody>
        </p:sp>
      </p:grpSp>
    </p:spTree>
    <p:extLst>
      <p:ext uri="{BB962C8B-B14F-4D97-AF65-F5344CB8AC3E}">
        <p14:creationId xmlns:p14="http://schemas.microsoft.com/office/powerpoint/2010/main" val="408228800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Extending Identity with </a:t>
            </a:r>
            <a:r>
              <a:rPr lang="en-US" sz="6600" dirty="0" err="1" smtClean="0"/>
              <a:t>IaaS</a:t>
            </a:r>
            <a:endParaRPr lang="en-US" sz="6600" dirty="0"/>
          </a:p>
        </p:txBody>
      </p:sp>
    </p:spTree>
    <p:extLst>
      <p:ext uri="{BB962C8B-B14F-4D97-AF65-F5344CB8AC3E}">
        <p14:creationId xmlns:p14="http://schemas.microsoft.com/office/powerpoint/2010/main" val="422630358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 in the Cloud</a:t>
            </a:r>
            <a:endParaRPr lang="en-US" dirty="0"/>
          </a:p>
        </p:txBody>
      </p:sp>
      <p:sp>
        <p:nvSpPr>
          <p:cNvPr id="4" name="Text Placeholder 3"/>
          <p:cNvSpPr>
            <a:spLocks noGrp="1"/>
          </p:cNvSpPr>
          <p:nvPr>
            <p:ph type="body" sz="quarter" idx="10"/>
          </p:nvPr>
        </p:nvSpPr>
        <p:spPr>
          <a:xfrm>
            <a:off x="519113" y="1447799"/>
            <a:ext cx="11149013" cy="3988784"/>
          </a:xfrm>
        </p:spPr>
        <p:txBody>
          <a:bodyPr/>
          <a:lstStyle/>
          <a:p>
            <a:pPr indent="-293153"/>
            <a:r>
              <a:rPr lang="en-US" sz="4000" dirty="0" smtClean="0">
                <a:solidFill>
                  <a:schemeClr val="accent2"/>
                </a:solidFill>
                <a:latin typeface="Segoe UI Light" pitchFamily="34" charset="0"/>
                <a:cs typeface="Segoe UI Light" pitchFamily="34" charset="0"/>
              </a:rPr>
              <a:t>Support </a:t>
            </a:r>
            <a:r>
              <a:rPr lang="en-US" sz="4000" dirty="0">
                <a:solidFill>
                  <a:schemeClr val="accent2"/>
                </a:solidFill>
                <a:latin typeface="Segoe UI Light" pitchFamily="34" charset="0"/>
                <a:cs typeface="Segoe UI Light" pitchFamily="34" charset="0"/>
              </a:rPr>
              <a:t>pre-requisites for other </a:t>
            </a:r>
            <a:r>
              <a:rPr lang="en-US" sz="4000" dirty="0" smtClean="0">
                <a:solidFill>
                  <a:schemeClr val="accent2"/>
                </a:solidFill>
                <a:latin typeface="Segoe UI Light" pitchFamily="34" charset="0"/>
                <a:cs typeface="Segoe UI Light" pitchFamily="34" charset="0"/>
              </a:rPr>
              <a:t>apps or </a:t>
            </a:r>
            <a:r>
              <a:rPr lang="en-US" sz="4000" dirty="0">
                <a:solidFill>
                  <a:schemeClr val="accent2"/>
                </a:solidFill>
                <a:latin typeface="Segoe UI Light" pitchFamily="34" charset="0"/>
                <a:cs typeface="Segoe UI Light" pitchFamily="34" charset="0"/>
              </a:rPr>
              <a:t>s</a:t>
            </a:r>
            <a:r>
              <a:rPr lang="en-US" sz="4000" dirty="0" smtClean="0">
                <a:solidFill>
                  <a:schemeClr val="accent2"/>
                </a:solidFill>
                <a:latin typeface="Segoe UI Light" pitchFamily="34" charset="0"/>
                <a:cs typeface="Segoe UI Light" pitchFamily="34" charset="0"/>
              </a:rPr>
              <a:t>ervices</a:t>
            </a:r>
          </a:p>
          <a:p>
            <a:pPr indent="-293153"/>
            <a:r>
              <a:rPr lang="en-US" dirty="0" smtClean="0"/>
              <a:t>Direct Authentication for Applications in the cloud</a:t>
            </a:r>
          </a:p>
          <a:p>
            <a:pPr indent="-293153"/>
            <a:r>
              <a:rPr lang="en-US" dirty="0" smtClean="0"/>
              <a:t>Federation with ADFS</a:t>
            </a:r>
            <a:endParaRPr lang="en-US" dirty="0"/>
          </a:p>
          <a:p>
            <a:pPr indent="-293153"/>
            <a:endParaRPr lang="en-US" dirty="0"/>
          </a:p>
          <a:p>
            <a:pPr indent="-293153"/>
            <a:r>
              <a:rPr lang="en-US" sz="4000" dirty="0" smtClean="0">
                <a:solidFill>
                  <a:schemeClr val="accent2"/>
                </a:solidFill>
                <a:latin typeface="Segoe UI Light" pitchFamily="34" charset="0"/>
                <a:cs typeface="Segoe UI Light" pitchFamily="34" charset="0"/>
              </a:rPr>
              <a:t>Serve </a:t>
            </a:r>
            <a:r>
              <a:rPr lang="en-US" sz="4000" dirty="0">
                <a:solidFill>
                  <a:schemeClr val="accent2"/>
                </a:solidFill>
                <a:latin typeface="Segoe UI Light" pitchFamily="34" charset="0"/>
                <a:cs typeface="Segoe UI Light" pitchFamily="34" charset="0"/>
              </a:rPr>
              <a:t>as </a:t>
            </a:r>
            <a:r>
              <a:rPr lang="en-US" sz="4000" dirty="0" smtClean="0">
                <a:solidFill>
                  <a:schemeClr val="accent2"/>
                </a:solidFill>
                <a:latin typeface="Segoe UI Light" pitchFamily="34" charset="0"/>
                <a:cs typeface="Segoe UI Light" pitchFamily="34" charset="0"/>
              </a:rPr>
              <a:t>a substitute </a:t>
            </a:r>
            <a:r>
              <a:rPr lang="en-US" sz="4000" dirty="0">
                <a:solidFill>
                  <a:schemeClr val="accent2"/>
                </a:solidFill>
                <a:latin typeface="Segoe UI Light" pitchFamily="34" charset="0"/>
                <a:cs typeface="Segoe UI Light" pitchFamily="34" charset="0"/>
              </a:rPr>
              <a:t>or </a:t>
            </a:r>
            <a:r>
              <a:rPr lang="en-US" sz="4000" dirty="0" smtClean="0">
                <a:solidFill>
                  <a:schemeClr val="accent2"/>
                </a:solidFill>
                <a:latin typeface="Segoe UI Light" pitchFamily="34" charset="0"/>
                <a:cs typeface="Segoe UI Light" pitchFamily="34" charset="0"/>
              </a:rPr>
              <a:t>failover for existing domain</a:t>
            </a:r>
          </a:p>
          <a:p>
            <a:pPr indent="-293153"/>
            <a:endParaRPr lang="en-US" sz="4000" dirty="0">
              <a:solidFill>
                <a:schemeClr val="accent2"/>
              </a:solidFill>
              <a:latin typeface="Segoe UI Light" pitchFamily="34" charset="0"/>
              <a:cs typeface="Segoe UI Light" pitchFamily="34" charset="0"/>
            </a:endParaRPr>
          </a:p>
          <a:p>
            <a:pPr indent="-293153"/>
            <a:r>
              <a:rPr lang="en-US" sz="4000" dirty="0">
                <a:solidFill>
                  <a:schemeClr val="accent2"/>
                </a:solidFill>
                <a:latin typeface="Segoe UI Light" pitchFamily="34" charset="0"/>
                <a:cs typeface="Segoe UI Light" pitchFamily="34" charset="0"/>
              </a:rPr>
              <a:t>Serve as primary </a:t>
            </a:r>
            <a:r>
              <a:rPr lang="en-US" sz="4000" dirty="0" err="1" smtClean="0">
                <a:solidFill>
                  <a:schemeClr val="accent2"/>
                </a:solidFill>
                <a:latin typeface="Segoe UI Light" pitchFamily="34" charset="0"/>
                <a:cs typeface="Segoe UI Light" pitchFamily="34" charset="0"/>
              </a:rPr>
              <a:t>auth</a:t>
            </a:r>
            <a:r>
              <a:rPr lang="en-US" sz="4000" dirty="0" smtClean="0">
                <a:solidFill>
                  <a:schemeClr val="accent2"/>
                </a:solidFill>
                <a:latin typeface="Segoe UI Light" pitchFamily="34" charset="0"/>
                <a:cs typeface="Segoe UI Light" pitchFamily="34" charset="0"/>
              </a:rPr>
              <a:t> for </a:t>
            </a:r>
            <a:r>
              <a:rPr lang="en-US" sz="4000" dirty="0">
                <a:solidFill>
                  <a:schemeClr val="accent2"/>
                </a:solidFill>
                <a:latin typeface="Segoe UI Light" pitchFamily="34" charset="0"/>
                <a:cs typeface="Segoe UI Light" pitchFamily="34" charset="0"/>
              </a:rPr>
              <a:t>cloud only data center</a:t>
            </a:r>
          </a:p>
          <a:p>
            <a:endParaRPr lang="en-US" dirty="0" smtClean="0"/>
          </a:p>
        </p:txBody>
      </p:sp>
    </p:spTree>
    <p:extLst>
      <p:ext uri="{BB962C8B-B14F-4D97-AF65-F5344CB8AC3E}">
        <p14:creationId xmlns:p14="http://schemas.microsoft.com/office/powerpoint/2010/main" val="406880822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AD in a Windows Azure VM</a:t>
            </a:r>
            <a:endParaRPr lang="en-US" dirty="0"/>
          </a:p>
        </p:txBody>
      </p:sp>
      <p:sp>
        <p:nvSpPr>
          <p:cNvPr id="5" name="Text Placeholder 4"/>
          <p:cNvSpPr>
            <a:spLocks noGrp="1"/>
          </p:cNvSpPr>
          <p:nvPr>
            <p:ph type="body" sz="quarter" idx="10"/>
          </p:nvPr>
        </p:nvSpPr>
        <p:spPr>
          <a:xfrm>
            <a:off x="519113" y="1447803"/>
            <a:ext cx="11149013" cy="5918543"/>
          </a:xfrm>
        </p:spPr>
        <p:txBody>
          <a:bodyPr/>
          <a:lstStyle/>
          <a:p>
            <a:r>
              <a:rPr lang="en-US" dirty="0" smtClean="0">
                <a:solidFill>
                  <a:schemeClr val="accent2"/>
                </a:solidFill>
              </a:rPr>
              <a:t>Cloud Service with Initial Domain Controller</a:t>
            </a:r>
          </a:p>
          <a:p>
            <a:r>
              <a:rPr lang="en-US" sz="2800" dirty="0">
                <a:solidFill>
                  <a:srgbClr val="5F5F5F"/>
                </a:solidFill>
                <a:latin typeface="+mn-lt"/>
                <a:ea typeface="Segoe UI" pitchFamily="34" charset="0"/>
                <a:cs typeface="Segoe UI" pitchFamily="34" charset="0"/>
              </a:rPr>
              <a:t>Virtual Network Name</a:t>
            </a:r>
          </a:p>
          <a:p>
            <a:r>
              <a:rPr lang="en-US" sz="2800" dirty="0">
                <a:solidFill>
                  <a:srgbClr val="5F5F5F"/>
                </a:solidFill>
                <a:latin typeface="+mn-lt"/>
                <a:ea typeface="Segoe UI" pitchFamily="34" charset="0"/>
                <a:cs typeface="Segoe UI" pitchFamily="34" charset="0"/>
              </a:rPr>
              <a:t>Existing DNS Servers (If any)</a:t>
            </a:r>
          </a:p>
          <a:p>
            <a:r>
              <a:rPr lang="en-US" sz="2800" dirty="0">
                <a:solidFill>
                  <a:srgbClr val="5F5F5F"/>
                </a:solidFill>
                <a:latin typeface="+mn-lt"/>
                <a:ea typeface="Segoe UI" pitchFamily="34" charset="0"/>
                <a:cs typeface="Segoe UI" pitchFamily="34" charset="0"/>
              </a:rPr>
              <a:t>Virtual Network Subnet</a:t>
            </a:r>
          </a:p>
          <a:p>
            <a:r>
              <a:rPr lang="en-US" sz="2800" dirty="0">
                <a:solidFill>
                  <a:srgbClr val="5F5F5F"/>
                </a:solidFill>
                <a:latin typeface="+mn-lt"/>
                <a:ea typeface="Segoe UI" pitchFamily="34" charset="0"/>
                <a:cs typeface="Segoe UI" pitchFamily="34" charset="0"/>
              </a:rPr>
              <a:t>Domain Join Settings (If existing domain)</a:t>
            </a:r>
          </a:p>
          <a:p>
            <a:r>
              <a:rPr lang="en-US" sz="2800" dirty="0" smtClean="0">
                <a:solidFill>
                  <a:srgbClr val="5F5F5F"/>
                </a:solidFill>
                <a:latin typeface="+mn-lt"/>
                <a:ea typeface="Segoe UI" pitchFamily="34" charset="0"/>
                <a:cs typeface="Segoe UI" pitchFamily="34" charset="0"/>
              </a:rPr>
              <a:t>Separate Data </a:t>
            </a:r>
            <a:r>
              <a:rPr lang="en-US" sz="2800" dirty="0">
                <a:solidFill>
                  <a:srgbClr val="5F5F5F"/>
                </a:solidFill>
                <a:latin typeface="+mn-lt"/>
                <a:ea typeface="Segoe UI" pitchFamily="34" charset="0"/>
                <a:cs typeface="Segoe UI" pitchFamily="34" charset="0"/>
              </a:rPr>
              <a:t>Disk for Active Directory </a:t>
            </a:r>
            <a:r>
              <a:rPr lang="en-US" sz="2800" dirty="0" smtClean="0">
                <a:solidFill>
                  <a:srgbClr val="5F5F5F"/>
                </a:solidFill>
                <a:latin typeface="+mn-lt"/>
                <a:ea typeface="Segoe UI" pitchFamily="34" charset="0"/>
                <a:cs typeface="Segoe UI" pitchFamily="34" charset="0"/>
              </a:rPr>
              <a:t>Database</a:t>
            </a:r>
          </a:p>
          <a:p>
            <a:r>
              <a:rPr lang="en-US" sz="2800" dirty="0" err="1" smtClean="0">
                <a:solidFill>
                  <a:srgbClr val="5F5F5F"/>
                </a:solidFill>
                <a:latin typeface="+mn-lt"/>
                <a:ea typeface="Segoe UI" pitchFamily="34" charset="0"/>
                <a:cs typeface="Segoe UI" pitchFamily="34" charset="0"/>
              </a:rPr>
              <a:t>DCPromo</a:t>
            </a:r>
            <a:endParaRPr lang="en-US" sz="2800" dirty="0" smtClean="0">
              <a:solidFill>
                <a:srgbClr val="5F5F5F"/>
              </a:solidFill>
              <a:latin typeface="+mn-lt"/>
              <a:ea typeface="Segoe UI" pitchFamily="34" charset="0"/>
              <a:cs typeface="Segoe UI" pitchFamily="34" charset="0"/>
            </a:endParaRPr>
          </a:p>
          <a:p>
            <a:r>
              <a:rPr lang="en-US" dirty="0">
                <a:solidFill>
                  <a:schemeClr val="accent2"/>
                </a:solidFill>
              </a:rPr>
              <a:t>Create </a:t>
            </a:r>
            <a:r>
              <a:rPr lang="en-US" dirty="0" smtClean="0">
                <a:solidFill>
                  <a:schemeClr val="accent2"/>
                </a:solidFill>
              </a:rPr>
              <a:t>Separate Cloud Service for AD Members</a:t>
            </a:r>
          </a:p>
          <a:p>
            <a:r>
              <a:rPr lang="en-US" sz="2800" dirty="0" smtClean="0">
                <a:solidFill>
                  <a:srgbClr val="5F5F5F"/>
                </a:solidFill>
                <a:latin typeface="+mn-lt"/>
                <a:ea typeface="Segoe UI" pitchFamily="34" charset="0"/>
                <a:cs typeface="Segoe UI" pitchFamily="34" charset="0"/>
              </a:rPr>
              <a:t>Specify DNS at Deployment Level Using PowerShell for VMs </a:t>
            </a:r>
            <a:endParaRPr lang="en-US" sz="2800" dirty="0">
              <a:latin typeface="+mn-lt"/>
            </a:endParaRPr>
          </a:p>
          <a:p>
            <a:endParaRPr lang="en-US" sz="2800" dirty="0"/>
          </a:p>
          <a:p>
            <a:endParaRPr lang="en-US" sz="2800" dirty="0"/>
          </a:p>
        </p:txBody>
      </p:sp>
    </p:spTree>
    <p:extLst>
      <p:ext uri="{BB962C8B-B14F-4D97-AF65-F5344CB8AC3E}">
        <p14:creationId xmlns:p14="http://schemas.microsoft.com/office/powerpoint/2010/main" val="2874790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Services Configuration for AD</a:t>
            </a:r>
            <a:endParaRPr lang="en-US" dirty="0"/>
          </a:p>
        </p:txBody>
      </p:sp>
      <p:sp>
        <p:nvSpPr>
          <p:cNvPr id="3" name="Text Placeholder 2"/>
          <p:cNvSpPr>
            <a:spLocks noGrp="1"/>
          </p:cNvSpPr>
          <p:nvPr>
            <p:ph type="body" sz="quarter" idx="10"/>
          </p:nvPr>
        </p:nvSpPr>
        <p:spPr>
          <a:xfrm>
            <a:off x="508097" y="1238498"/>
            <a:ext cx="11149013" cy="553999"/>
          </a:xfrm>
        </p:spPr>
        <p:txBody>
          <a:bodyPr/>
          <a:lstStyle/>
          <a:p>
            <a:r>
              <a:rPr lang="en-US" dirty="0" smtClean="0"/>
              <a:t>Deploy DC in Separate </a:t>
            </a:r>
            <a:r>
              <a:rPr lang="en-US" dirty="0"/>
              <a:t>C</a:t>
            </a:r>
            <a:r>
              <a:rPr lang="en-US" dirty="0" smtClean="0"/>
              <a:t>loud </a:t>
            </a:r>
            <a:r>
              <a:rPr lang="en-US" dirty="0"/>
              <a:t>S</a:t>
            </a:r>
            <a:r>
              <a:rPr lang="en-US" dirty="0" smtClean="0"/>
              <a:t>ervice </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Clients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app-cloudservice.</a:t>
            </a:r>
            <a:r>
              <a:rPr lang="en-US" sz="1200" dirty="0" smtClean="0">
                <a:solidFill>
                  <a:srgbClr val="FFFFFF"/>
                </a:solidFill>
              </a:rPr>
              <a:t>cloudapp.net</a:t>
            </a:r>
          </a:p>
          <a:p>
            <a:pPr>
              <a:lnSpc>
                <a:spcPct val="90000"/>
              </a:lnSpc>
              <a:spcBef>
                <a:spcPct val="20000"/>
              </a:spcBef>
              <a:buSzPct val="80000"/>
            </a:pPr>
            <a:r>
              <a:rPr lang="en-US" sz="1200" dirty="0">
                <a:solidFill>
                  <a:srgbClr val="FFFFFF"/>
                </a:solidFill>
              </a:rPr>
              <a:t>Affinity Group: ADAG</a:t>
            </a:r>
          </a:p>
          <a:p>
            <a:pPr>
              <a:lnSpc>
                <a:spcPct val="90000"/>
              </a:lnSpc>
              <a:spcBef>
                <a:spcPct val="20000"/>
              </a:spcBef>
              <a:buSzPct val="80000"/>
            </a:pPr>
            <a:endParaRPr lang="en-US" sz="1200" dirty="0">
              <a:solidFill>
                <a:srgbClr val="FFFFFF"/>
              </a:solidFill>
            </a:endParaRPr>
          </a:p>
        </p:txBody>
      </p:sp>
      <p:sp>
        <p:nvSpPr>
          <p:cNvPr id="6" name="Rounded Rectangle 5"/>
          <p:cNvSpPr/>
          <p:nvPr/>
        </p:nvSpPr>
        <p:spPr bwMode="auto">
          <a:xfrm>
            <a:off x="6872534" y="3482879"/>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516142" y="3585614"/>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err="1">
                <a:solidFill>
                  <a:srgbClr val="FFFFFF"/>
                </a:solidFill>
              </a:rPr>
              <a:t>MyVNET</a:t>
            </a:r>
            <a:endParaRPr lang="en-US" sz="1100" dirty="0">
              <a:solidFill>
                <a:srgbClr val="FFFFFF"/>
              </a:solidFill>
            </a:endParaRPr>
          </a:p>
          <a:p>
            <a:pPr>
              <a:lnSpc>
                <a:spcPct val="90000"/>
              </a:lnSpc>
              <a:spcBef>
                <a:spcPct val="20000"/>
              </a:spcBef>
              <a:buSzPct val="80000"/>
            </a:pPr>
            <a:r>
              <a:rPr lang="en-US" sz="1100" dirty="0">
                <a:solidFill>
                  <a:srgbClr val="FFFFFF"/>
                </a:solidFill>
              </a:rPr>
              <a:t>DNS </a:t>
            </a:r>
            <a:r>
              <a:rPr lang="en-US" sz="1100" dirty="0" err="1">
                <a:solidFill>
                  <a:srgbClr val="FFFFFF"/>
                </a:solidFill>
              </a:rPr>
              <a:t>Ips</a:t>
            </a:r>
            <a:r>
              <a:rPr lang="en-US" sz="1100" dirty="0">
                <a:solidFill>
                  <a:srgbClr val="FFFFFF"/>
                </a:solidFill>
              </a:rPr>
              <a:t>: </a:t>
            </a:r>
            <a:r>
              <a:rPr lang="en-US" sz="1100" dirty="0" smtClean="0">
                <a:solidFill>
                  <a:srgbClr val="FFFFFF"/>
                </a:solidFill>
              </a:rPr>
              <a:t>192.168.1.4</a:t>
            </a:r>
            <a:endParaRPr lang="en-US" sz="1100" dirty="0">
              <a:solidFill>
                <a:srgbClr val="FFFFFF"/>
              </a:solidFill>
            </a:endParaRPr>
          </a:p>
        </p:txBody>
      </p:sp>
      <p:sp>
        <p:nvSpPr>
          <p:cNvPr id="8" name="TextBox 7"/>
          <p:cNvSpPr txBox="1"/>
          <p:nvPr/>
        </p:nvSpPr>
        <p:spPr>
          <a:xfrm>
            <a:off x="7556760" y="4258976"/>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advm1</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AppSubnet</a:t>
            </a:r>
            <a:endParaRPr lang="en-US" sz="1100" dirty="0">
              <a:solidFill>
                <a:srgbClr val="FFFFFF"/>
              </a:solidFill>
            </a:endParaRPr>
          </a:p>
          <a:p>
            <a:pPr>
              <a:lnSpc>
                <a:spcPct val="90000"/>
              </a:lnSpc>
              <a:spcBef>
                <a:spcPct val="20000"/>
              </a:spcBef>
              <a:buSzPct val="80000"/>
            </a:pPr>
            <a:r>
              <a:rPr lang="en-US" sz="1100" dirty="0" smtClean="0">
                <a:solidFill>
                  <a:srgbClr val="FFFFFF"/>
                </a:solidFill>
              </a:rPr>
              <a:t>IP Address: 192.168.2.4</a:t>
            </a:r>
            <a:endParaRPr lang="en-US" sz="1100" dirty="0">
              <a:solidFill>
                <a:srgbClr val="FFFFFF"/>
              </a:solidFill>
            </a:endParaRPr>
          </a:p>
        </p:txBody>
      </p:sp>
      <p:pic>
        <p:nvPicPr>
          <p:cNvPr id="1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881752" y="4991081"/>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562881" cy="817147"/>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Domains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ad-cloudservice.</a:t>
            </a:r>
            <a:r>
              <a:rPr lang="en-US" sz="1200" dirty="0" smtClean="0">
                <a:solidFill>
                  <a:srgbClr val="FFFFFF"/>
                </a:solidFill>
              </a:rPr>
              <a:t>cloudapp.net</a:t>
            </a:r>
          </a:p>
          <a:p>
            <a:pPr>
              <a:lnSpc>
                <a:spcPct val="90000"/>
              </a:lnSpc>
              <a:spcBef>
                <a:spcPct val="20000"/>
              </a:spcBef>
              <a:buSzPct val="80000"/>
            </a:pPr>
            <a:r>
              <a:rPr lang="en-US" sz="1200" dirty="0" smtClean="0">
                <a:solidFill>
                  <a:srgbClr val="FFFFFF"/>
                </a:solidFill>
              </a:rPr>
              <a:t>Affinity Group: ADAG</a:t>
            </a:r>
            <a:endParaRPr lang="en-US" sz="1200" dirty="0">
              <a:solidFill>
                <a:srgbClr val="FFFFFF"/>
              </a:solidFill>
            </a:endParaRPr>
          </a:p>
        </p:txBody>
      </p:sp>
      <p:sp>
        <p:nvSpPr>
          <p:cNvPr id="15" name="Rounded Rectangle 14"/>
          <p:cNvSpPr/>
          <p:nvPr/>
        </p:nvSpPr>
        <p:spPr bwMode="auto">
          <a:xfrm>
            <a:off x="2500649" y="3486300"/>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3138434" y="3585613"/>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smtClean="0">
                <a:solidFill>
                  <a:srgbClr val="FFFFFF"/>
                </a:solidFill>
              </a:rPr>
              <a:t>ADVNET</a:t>
            </a:r>
          </a:p>
          <a:p>
            <a:pPr>
              <a:lnSpc>
                <a:spcPct val="90000"/>
              </a:lnSpc>
              <a:spcBef>
                <a:spcPct val="20000"/>
              </a:spcBef>
              <a:buSzPct val="80000"/>
            </a:pPr>
            <a:r>
              <a:rPr lang="en-US" sz="1100" dirty="0" smtClean="0">
                <a:solidFill>
                  <a:srgbClr val="FFFFFF"/>
                </a:solidFill>
              </a:rPr>
              <a:t>DNS </a:t>
            </a:r>
            <a:r>
              <a:rPr lang="en-US" sz="1100" dirty="0" err="1" smtClean="0">
                <a:solidFill>
                  <a:srgbClr val="FFFFFF"/>
                </a:solidFill>
              </a:rPr>
              <a:t>Ips</a:t>
            </a:r>
            <a:r>
              <a:rPr lang="en-US" sz="1100" dirty="0" smtClean="0">
                <a:solidFill>
                  <a:srgbClr val="FFFFFF"/>
                </a:solidFill>
              </a:rPr>
              <a:t>: (On-Premise AD IP)</a:t>
            </a:r>
          </a:p>
          <a:p>
            <a:pPr>
              <a:lnSpc>
                <a:spcPct val="90000"/>
              </a:lnSpc>
              <a:spcBef>
                <a:spcPct val="20000"/>
              </a:spcBef>
              <a:buSzPct val="80000"/>
            </a:pPr>
            <a:endParaRPr lang="en-US" sz="1100" dirty="0">
              <a:solidFill>
                <a:srgbClr val="FFFFFF"/>
              </a:solidFill>
            </a:endParaRPr>
          </a:p>
        </p:txBody>
      </p:sp>
      <p:sp>
        <p:nvSpPr>
          <p:cNvPr id="17" name="TextBox 16"/>
          <p:cNvSpPr txBox="1"/>
          <p:nvPr/>
        </p:nvSpPr>
        <p:spPr>
          <a:xfrm>
            <a:off x="3174243" y="4189761"/>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ad-dc</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ADSubnet</a:t>
            </a:r>
            <a:endParaRPr lang="en-US" sz="1100" dirty="0" smtClean="0">
              <a:solidFill>
                <a:srgbClr val="FFFFFF"/>
              </a:solidFill>
            </a:endParaRPr>
          </a:p>
          <a:p>
            <a:pPr>
              <a:lnSpc>
                <a:spcPct val="90000"/>
              </a:lnSpc>
              <a:spcBef>
                <a:spcPct val="20000"/>
              </a:spcBef>
              <a:buSzPct val="80000"/>
            </a:pPr>
            <a:r>
              <a:rPr lang="en-US" sz="1100" dirty="0" smtClean="0">
                <a:solidFill>
                  <a:srgbClr val="FFFFFF"/>
                </a:solidFill>
              </a:rPr>
              <a:t>IP Address: 192.168.1.4</a:t>
            </a:r>
            <a:endParaRPr lang="en-US" sz="110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pic>
        <p:nvPicPr>
          <p:cNvPr id="2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3474160" y="493791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226763"/>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rgbClr val="FFFFFF"/>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solidFill>
              </a:rPr>
              <a:t>ADVNET</a:t>
            </a:r>
            <a:endParaRPr lang="en-US" sz="1200" b="1" dirty="0">
              <a:solidFill>
                <a:schemeClr val="accent4"/>
              </a:solidFill>
            </a:endParaRPr>
          </a:p>
        </p:txBody>
      </p:sp>
    </p:spTree>
    <p:extLst>
      <p:ext uri="{BB962C8B-B14F-4D97-AF65-F5344CB8AC3E}">
        <p14:creationId xmlns:p14="http://schemas.microsoft.com/office/powerpoint/2010/main" val="103779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On-Premises</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sp>
        <p:nvSpPr>
          <p:cNvPr id="229" name="Rectangle 228"/>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1" name="Elbow Connector 10"/>
          <p:cNvCxnSpPr>
            <a:stCxn id="144" idx="0"/>
          </p:cNvCxnSpPr>
          <p:nvPr/>
        </p:nvCxnSpPr>
        <p:spPr>
          <a:xfrm rot="16200000" flipV="1">
            <a:off x="6048562" y="138933"/>
            <a:ext cx="479163" cy="7461728"/>
          </a:xfrm>
          <a:prstGeom prst="bentConnector2">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23912" y="3606395"/>
            <a:ext cx="1825690"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Authentication</a:t>
            </a:r>
          </a:p>
          <a:p>
            <a:pPr algn="ctr" defTabSz="913529" fontAlgn="base">
              <a:lnSpc>
                <a:spcPct val="90000"/>
              </a:lnSpc>
              <a:spcBef>
                <a:spcPct val="0"/>
              </a:spcBef>
              <a:spcAft>
                <a:spcPct val="0"/>
              </a:spcAft>
            </a:pPr>
            <a:r>
              <a:rPr lang="en-US" sz="1200" dirty="0">
                <a:solidFill>
                  <a:schemeClr val="bg1"/>
                </a:solidFill>
              </a:rPr>
              <a:t>+</a:t>
            </a:r>
          </a:p>
          <a:p>
            <a:pPr algn="ctr" defTabSz="913529" fontAlgn="base">
              <a:lnSpc>
                <a:spcPct val="90000"/>
              </a:lnSpc>
              <a:spcBef>
                <a:spcPct val="0"/>
              </a:spcBef>
              <a:spcAft>
                <a:spcPct val="0"/>
              </a:spcAft>
            </a:pPr>
            <a:r>
              <a:rPr lang="en-US" sz="1200" dirty="0">
                <a:solidFill>
                  <a:schemeClr val="bg1"/>
                </a:solidFill>
              </a:rPr>
              <a:t> On-Premises Resources</a:t>
            </a:r>
          </a:p>
        </p:txBody>
      </p:sp>
      <p:cxnSp>
        <p:nvCxnSpPr>
          <p:cNvPr id="231" name="Elbow Connector 230"/>
          <p:cNvCxnSpPr>
            <a:stCxn id="149" idx="0"/>
          </p:cNvCxnSpPr>
          <p:nvPr/>
        </p:nvCxnSpPr>
        <p:spPr>
          <a:xfrm rot="16200000" flipV="1">
            <a:off x="10026335" y="2841053"/>
            <a:ext cx="469011" cy="1999696"/>
          </a:xfrm>
          <a:prstGeom prst="bentConnector2">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8" name="Rectangle 237"/>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141" name="Group 140"/>
          <p:cNvGrpSpPr/>
          <p:nvPr/>
        </p:nvGrpSpPr>
        <p:grpSpPr>
          <a:xfrm>
            <a:off x="382773" y="1562987"/>
            <a:ext cx="4550553" cy="4529489"/>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78" name="Rectangle 177"/>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79" name="Group 178"/>
              <p:cNvGrpSpPr/>
              <p:nvPr/>
            </p:nvGrpSpPr>
            <p:grpSpPr>
              <a:xfrm>
                <a:off x="2211418" y="3451570"/>
                <a:ext cx="838691" cy="932245"/>
                <a:chOff x="1731183" y="3451570"/>
                <a:chExt cx="838691" cy="932245"/>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46" name="Rectangle 24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993882"/>
                <a:chOff x="1809804" y="4442923"/>
                <a:chExt cx="965110" cy="993882"/>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3" name="Group 142"/>
            <p:cNvGrpSpPr/>
            <p:nvPr/>
          </p:nvGrpSpPr>
          <p:grpSpPr>
            <a:xfrm>
              <a:off x="3089027" y="3223773"/>
              <a:ext cx="813043" cy="1064047"/>
              <a:chOff x="3374212" y="3425018"/>
              <a:chExt cx="813043" cy="1064045"/>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7" name="Rectangle 156"/>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384317011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in the Cloud</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p:nvPr/>
        </p:nvCxnSpPr>
        <p:spPr>
          <a:xfrm rot="10800000" flipV="1">
            <a:off x="2530937" y="3606392"/>
            <a:ext cx="7937218" cy="7853"/>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17" y="3606395"/>
            <a:ext cx="1763723"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Replication</a:t>
            </a:r>
          </a:p>
          <a:p>
            <a:pPr algn="ctr" defTabSz="913529" fontAlgn="base">
              <a:lnSpc>
                <a:spcPct val="90000"/>
              </a:lnSpc>
              <a:spcBef>
                <a:spcPct val="0"/>
              </a:spcBef>
              <a:spcAft>
                <a:spcPct val="0"/>
              </a:spcAft>
            </a:pPr>
            <a:r>
              <a:rPr lang="en-US" sz="1200" dirty="0">
                <a:solidFill>
                  <a:schemeClr val="bg1"/>
                </a:solidFill>
              </a:rPr>
              <a:t>+</a:t>
            </a:r>
            <a:br>
              <a:rPr lang="en-US" sz="1200" dirty="0">
                <a:solidFill>
                  <a:schemeClr val="bg1"/>
                </a:solidFill>
              </a:rPr>
            </a:b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906217" y="3606391"/>
            <a:ext cx="280702" cy="60790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5" name="Group 4"/>
          <p:cNvGrpSpPr/>
          <p:nvPr/>
        </p:nvGrpSpPr>
        <p:grpSpPr>
          <a:xfrm>
            <a:off x="382773" y="1562987"/>
            <a:ext cx="4550553" cy="4529489"/>
            <a:chOff x="382773" y="1562987"/>
            <a:chExt cx="4550553" cy="4529489"/>
          </a:xfrm>
        </p:grpSpPr>
        <p:grpSp>
          <p:nvGrpSpPr>
            <p:cNvPr id="161" name="Group 160"/>
            <p:cNvGrpSpPr/>
            <p:nvPr/>
          </p:nvGrpSpPr>
          <p:grpSpPr>
            <a:xfrm>
              <a:off x="591318" y="1865904"/>
              <a:ext cx="3465948" cy="3465951"/>
              <a:chOff x="897789" y="1992744"/>
              <a:chExt cx="3465948" cy="3465948"/>
            </a:xfrm>
          </p:grpSpPr>
          <p:sp>
            <p:nvSpPr>
              <p:cNvPr id="239" name="Rectangle 238"/>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240"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41" name="Group 240"/>
              <p:cNvGrpSpPr/>
              <p:nvPr/>
            </p:nvGrpSpPr>
            <p:grpSpPr>
              <a:xfrm>
                <a:off x="2717713" y="2401459"/>
                <a:ext cx="869945" cy="629380"/>
                <a:chOff x="2870782" y="2512291"/>
                <a:chExt cx="791194" cy="572406"/>
              </a:xfrm>
            </p:grpSpPr>
            <p:pic>
              <p:nvPicPr>
                <p:cNvPr id="26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6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242" name="Rectangle 241"/>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43" name="Group 242"/>
              <p:cNvGrpSpPr/>
              <p:nvPr/>
            </p:nvGrpSpPr>
            <p:grpSpPr>
              <a:xfrm>
                <a:off x="2211418" y="3451570"/>
                <a:ext cx="838691" cy="932245"/>
                <a:chOff x="1731183" y="3451570"/>
                <a:chExt cx="838691" cy="932245"/>
              </a:xfrm>
            </p:grpSpPr>
            <p:grpSp>
              <p:nvGrpSpPr>
                <p:cNvPr id="255" name="Group 254"/>
                <p:cNvGrpSpPr/>
                <p:nvPr/>
              </p:nvGrpSpPr>
              <p:grpSpPr>
                <a:xfrm>
                  <a:off x="1972774" y="3451570"/>
                  <a:ext cx="479392" cy="712232"/>
                  <a:chOff x="1972774" y="3451570"/>
                  <a:chExt cx="479392" cy="712232"/>
                </a:xfrm>
              </p:grpSpPr>
              <p:pic>
                <p:nvPicPr>
                  <p:cNvPr id="25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58" name="Group 257"/>
                  <p:cNvGrpSpPr/>
                  <p:nvPr/>
                </p:nvGrpSpPr>
                <p:grpSpPr>
                  <a:xfrm>
                    <a:off x="2245986" y="3924261"/>
                    <a:ext cx="206180" cy="206424"/>
                    <a:chOff x="2245986" y="3924261"/>
                    <a:chExt cx="206180" cy="206424"/>
                  </a:xfrm>
                </p:grpSpPr>
                <p:grpSp>
                  <p:nvGrpSpPr>
                    <p:cNvPr id="259" name="Group 258"/>
                    <p:cNvGrpSpPr/>
                    <p:nvPr/>
                  </p:nvGrpSpPr>
                  <p:grpSpPr>
                    <a:xfrm>
                      <a:off x="2245986" y="3924261"/>
                      <a:ext cx="206180" cy="206424"/>
                      <a:chOff x="1779323" y="4627897"/>
                      <a:chExt cx="472764" cy="473323"/>
                    </a:xfrm>
                  </p:grpSpPr>
                  <p:sp>
                    <p:nvSpPr>
                      <p:cNvPr id="261" name="Isosceles Triangle 26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2" name="Rectangle 26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3" name="Rectangle 26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60" name="Isosceles Triangle 25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6" name="Rectangle 25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44"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45" name="Rectangle 244"/>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4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7" name="Group 246"/>
              <p:cNvGrpSpPr/>
              <p:nvPr/>
            </p:nvGrpSpPr>
            <p:grpSpPr>
              <a:xfrm>
                <a:off x="2148208" y="4442923"/>
                <a:ext cx="965110" cy="993882"/>
                <a:chOff x="1809804" y="4442923"/>
                <a:chExt cx="965110" cy="993882"/>
              </a:xfrm>
            </p:grpSpPr>
            <p:pic>
              <p:nvPicPr>
                <p:cNvPr id="25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53" name="Rectangle 25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5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48"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2" name="Group 161"/>
            <p:cNvGrpSpPr/>
            <p:nvPr/>
          </p:nvGrpSpPr>
          <p:grpSpPr>
            <a:xfrm>
              <a:off x="3089027" y="3223773"/>
              <a:ext cx="813043" cy="1064047"/>
              <a:chOff x="3374212" y="3425018"/>
              <a:chExt cx="813043" cy="1064045"/>
            </a:xfrm>
          </p:grpSpPr>
          <p:pic>
            <p:nvPicPr>
              <p:cNvPr id="2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38" name="Rectangle 237"/>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63" name="Group 162"/>
            <p:cNvGrpSpPr/>
            <p:nvPr/>
          </p:nvGrpSpPr>
          <p:grpSpPr>
            <a:xfrm>
              <a:off x="4502875" y="1767148"/>
              <a:ext cx="430451" cy="1081861"/>
              <a:chOff x="4409404" y="1676776"/>
              <a:chExt cx="510347" cy="1282665"/>
            </a:xfrm>
          </p:grpSpPr>
          <p:sp>
            <p:nvSpPr>
              <p:cNvPr id="233"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5"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6"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4" name="Group 163"/>
            <p:cNvGrpSpPr/>
            <p:nvPr/>
          </p:nvGrpSpPr>
          <p:grpSpPr>
            <a:xfrm>
              <a:off x="3302455" y="1905787"/>
              <a:ext cx="1200422" cy="804576"/>
              <a:chOff x="3587658" y="2107080"/>
              <a:chExt cx="1200422" cy="804576"/>
            </a:xfrm>
          </p:grpSpPr>
          <p:cxnSp>
            <p:nvCxnSpPr>
              <p:cNvPr id="179" name="Straight Arrow Connector 178"/>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2713792" y="2231852"/>
              <a:ext cx="576145" cy="712232"/>
              <a:chOff x="9944860" y="5187045"/>
              <a:chExt cx="576144" cy="712232"/>
            </a:xfrm>
          </p:grpSpPr>
          <p:sp>
            <p:nvSpPr>
              <p:cNvPr id="177"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7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66" name="Group 165"/>
            <p:cNvGrpSpPr/>
            <p:nvPr/>
          </p:nvGrpSpPr>
          <p:grpSpPr>
            <a:xfrm>
              <a:off x="1493287" y="2242485"/>
              <a:ext cx="604285" cy="712232"/>
              <a:chOff x="4647795" y="6723311"/>
              <a:chExt cx="604285" cy="712232"/>
            </a:xfrm>
          </p:grpSpPr>
          <p:pic>
            <p:nvPicPr>
              <p:cNvPr id="175"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67" name="Group 166"/>
            <p:cNvGrpSpPr/>
            <p:nvPr/>
          </p:nvGrpSpPr>
          <p:grpSpPr>
            <a:xfrm>
              <a:off x="2151470" y="3327265"/>
              <a:ext cx="479392" cy="712232"/>
              <a:chOff x="4610325" y="6858496"/>
              <a:chExt cx="479392" cy="712232"/>
            </a:xfrm>
          </p:grpSpPr>
          <p:pic>
            <p:nvPicPr>
              <p:cNvPr id="17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71" name="Isosceles Triangle 170"/>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2" name="Rectangle 171"/>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3" name="Rectangle 172"/>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4" name="Isosceles Triangle 173"/>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68" name="Rectangle 16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9" name="Rectangle 16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266054557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Active Directory Cloud Only</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4057267" y="3598877"/>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21" y="3606407"/>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827698" y="3693856"/>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82773" y="1562987"/>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8879743" y="1760077"/>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9529582" y="1865883"/>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spTree>
    <p:extLst>
      <p:ext uri="{BB962C8B-B14F-4D97-AF65-F5344CB8AC3E}">
        <p14:creationId xmlns:p14="http://schemas.microsoft.com/office/powerpoint/2010/main" val="10531855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Motivation and App Selection</a:t>
            </a:r>
            <a:endParaRPr lang="en-US" sz="6600" dirty="0"/>
          </a:p>
        </p:txBody>
      </p:sp>
    </p:spTree>
    <p:extLst>
      <p:ext uri="{BB962C8B-B14F-4D97-AF65-F5344CB8AC3E}">
        <p14:creationId xmlns:p14="http://schemas.microsoft.com/office/powerpoint/2010/main" val="150893050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Managing Application Data</a:t>
            </a:r>
            <a:endParaRPr lang="en-US" sz="6600" dirty="0"/>
          </a:p>
        </p:txBody>
      </p:sp>
    </p:spTree>
    <p:extLst>
      <p:ext uri="{BB962C8B-B14F-4D97-AF65-F5344CB8AC3E}">
        <p14:creationId xmlns:p14="http://schemas.microsoft.com/office/powerpoint/2010/main" val="20272255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Managing Data</a:t>
            </a:r>
            <a:endParaRPr lang="en-US" dirty="0"/>
          </a:p>
        </p:txBody>
      </p:sp>
      <p:sp>
        <p:nvSpPr>
          <p:cNvPr id="4" name="Text Placeholder 3"/>
          <p:cNvSpPr>
            <a:spLocks noGrp="1"/>
          </p:cNvSpPr>
          <p:nvPr>
            <p:ph type="body" sz="quarter" idx="10"/>
          </p:nvPr>
        </p:nvSpPr>
        <p:spPr>
          <a:xfrm>
            <a:off x="519113" y="1256406"/>
            <a:ext cx="11149013" cy="5078313"/>
          </a:xfrm>
        </p:spPr>
        <p:txBody>
          <a:bodyPr/>
          <a:lstStyle/>
          <a:p>
            <a:r>
              <a:rPr lang="en-US" dirty="0" smtClean="0">
                <a:solidFill>
                  <a:schemeClr val="accent2"/>
                </a:solidFill>
              </a:rPr>
              <a:t>Each </a:t>
            </a:r>
            <a:r>
              <a:rPr lang="en-US" dirty="0">
                <a:solidFill>
                  <a:schemeClr val="accent2"/>
                </a:solidFill>
              </a:rPr>
              <a:t>D</a:t>
            </a:r>
            <a:r>
              <a:rPr lang="en-US" dirty="0" smtClean="0">
                <a:solidFill>
                  <a:schemeClr val="accent2"/>
                </a:solidFill>
              </a:rPr>
              <a:t>ata Disk has its own I/O</a:t>
            </a:r>
          </a:p>
          <a:p>
            <a:r>
              <a:rPr lang="en-US" sz="2800" dirty="0" smtClean="0">
                <a:latin typeface="Segoe UI" pitchFamily="34" charset="0"/>
                <a:ea typeface="Segoe UI" pitchFamily="34" charset="0"/>
                <a:cs typeface="Segoe UI" pitchFamily="34" charset="0"/>
              </a:rPr>
              <a:t>Think Disk Controllers/Spindles</a:t>
            </a:r>
          </a:p>
          <a:p>
            <a:r>
              <a:rPr lang="en-US" dirty="0" smtClean="0">
                <a:solidFill>
                  <a:schemeClr val="accent2"/>
                </a:solidFill>
              </a:rPr>
              <a:t>Spread I/O Across Multiple Disks for Performance</a:t>
            </a:r>
          </a:p>
          <a:p>
            <a:r>
              <a:rPr lang="en-US" sz="2800" dirty="0" smtClean="0">
                <a:latin typeface="Segoe UI" pitchFamily="34" charset="0"/>
                <a:ea typeface="Segoe UI" pitchFamily="34" charset="0"/>
                <a:cs typeface="Segoe UI" pitchFamily="34" charset="0"/>
              </a:rPr>
              <a:t>Software Striping Supported</a:t>
            </a:r>
          </a:p>
          <a:p>
            <a:r>
              <a:rPr lang="en-US" sz="2800" dirty="0" smtClean="0">
                <a:latin typeface="Segoe UI" pitchFamily="34" charset="0"/>
                <a:ea typeface="Segoe UI" pitchFamily="34" charset="0"/>
                <a:cs typeface="Segoe UI" pitchFamily="34" charset="0"/>
              </a:rPr>
              <a:t>Spread database files across multiple disks (SQL File Groups)</a:t>
            </a:r>
          </a:p>
          <a:p>
            <a:r>
              <a:rPr lang="en-US" dirty="0" smtClean="0">
                <a:solidFill>
                  <a:schemeClr val="accent2"/>
                </a:solidFill>
                <a:ea typeface="Segoe UI" pitchFamily="34" charset="0"/>
                <a:cs typeface="Segoe UI Light" pitchFamily="34" charset="0"/>
              </a:rPr>
              <a:t>Configure Host Caching for Appropriate Workload</a:t>
            </a:r>
          </a:p>
          <a:p>
            <a:r>
              <a:rPr lang="en-US" sz="2800" dirty="0" smtClean="0">
                <a:latin typeface="Segoe UI" pitchFamily="34" charset="0"/>
                <a:ea typeface="Segoe UI" pitchFamily="34" charset="0"/>
                <a:cs typeface="Segoe UI" pitchFamily="34" charset="0"/>
              </a:rPr>
              <a:t>Support for None, </a:t>
            </a:r>
            <a:r>
              <a:rPr lang="en-US" sz="2800" dirty="0" err="1" smtClean="0">
                <a:latin typeface="Segoe UI" pitchFamily="34" charset="0"/>
                <a:ea typeface="Segoe UI" pitchFamily="34" charset="0"/>
                <a:cs typeface="Segoe UI" pitchFamily="34" charset="0"/>
              </a:rPr>
              <a:t>ReadOnly</a:t>
            </a:r>
            <a:r>
              <a:rPr lang="en-US" sz="2800" dirty="0" smtClean="0">
                <a:latin typeface="Segoe UI" pitchFamily="34" charset="0"/>
                <a:ea typeface="Segoe UI" pitchFamily="34" charset="0"/>
                <a:cs typeface="Segoe UI" pitchFamily="34" charset="0"/>
              </a:rPr>
              <a:t> and </a:t>
            </a:r>
            <a:r>
              <a:rPr lang="en-US" sz="2800" dirty="0" err="1" smtClean="0">
                <a:latin typeface="Segoe UI" pitchFamily="34" charset="0"/>
                <a:ea typeface="Segoe UI" pitchFamily="34" charset="0"/>
                <a:cs typeface="Segoe UI" pitchFamily="34" charset="0"/>
              </a:rPr>
              <a:t>ReadWrite</a:t>
            </a:r>
            <a:r>
              <a:rPr lang="en-US" sz="2800" dirty="0" smtClean="0">
                <a:latin typeface="Segoe UI" pitchFamily="34" charset="0"/>
                <a:ea typeface="Segoe UI" pitchFamily="34" charset="0"/>
                <a:cs typeface="Segoe UI" pitchFamily="34" charset="0"/>
              </a:rPr>
              <a:t> caching. None on </a:t>
            </a:r>
            <a:r>
              <a:rPr lang="en-US" sz="2800" dirty="0" err="1" smtClean="0">
                <a:latin typeface="Segoe UI" pitchFamily="34" charset="0"/>
                <a:ea typeface="Segoe UI" pitchFamily="34" charset="0"/>
                <a:cs typeface="Segoe UI" pitchFamily="34" charset="0"/>
              </a:rPr>
              <a:t>DataDisk</a:t>
            </a:r>
            <a:r>
              <a:rPr lang="en-US" sz="2800" dirty="0">
                <a:latin typeface="Segoe UI" pitchFamily="34" charset="0"/>
                <a:ea typeface="Segoe UI" pitchFamily="34" charset="0"/>
                <a:cs typeface="Segoe UI" pitchFamily="34" charset="0"/>
              </a:rPr>
              <a:t> </a:t>
            </a:r>
            <a:r>
              <a:rPr lang="en-US" sz="2800" dirty="0" smtClean="0">
                <a:latin typeface="Segoe UI" pitchFamily="34" charset="0"/>
                <a:ea typeface="Segoe UI" pitchFamily="34" charset="0"/>
                <a:cs typeface="Segoe UI" pitchFamily="34" charset="0"/>
              </a:rPr>
              <a:t>only</a:t>
            </a:r>
          </a:p>
          <a:p>
            <a:r>
              <a:rPr lang="en-US" dirty="0" smtClean="0">
                <a:solidFill>
                  <a:schemeClr val="accent2"/>
                </a:solidFill>
                <a:ea typeface="Segoe UI" pitchFamily="34" charset="0"/>
                <a:cs typeface="Segoe UI Light" pitchFamily="34" charset="0"/>
              </a:rPr>
              <a:t>Plan Storage Capacity</a:t>
            </a:r>
          </a:p>
          <a:p>
            <a:r>
              <a:rPr lang="en-US" sz="2800" dirty="0" smtClean="0">
                <a:latin typeface="Segoe UI" pitchFamily="34" charset="0"/>
                <a:ea typeface="Segoe UI" pitchFamily="34" charset="0"/>
                <a:cs typeface="Segoe UI" pitchFamily="34" charset="0"/>
              </a:rPr>
              <a:t>A Data Disk can be up to 1TB</a:t>
            </a:r>
            <a:endParaRPr lang="en-US" sz="2800" dirty="0" smtClean="0">
              <a:solidFill>
                <a:schemeClr val="accent2"/>
              </a:solidFill>
              <a:cs typeface="Segoe UI Light" pitchFamily="34" charset="0"/>
            </a:endParaRPr>
          </a:p>
        </p:txBody>
      </p:sp>
    </p:spTree>
    <p:extLst>
      <p:ext uri="{BB962C8B-B14F-4D97-AF65-F5344CB8AC3E}">
        <p14:creationId xmlns:p14="http://schemas.microsoft.com/office/powerpoint/2010/main" val="249296559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Disk Management</a:t>
            </a:r>
            <a:endParaRPr lang="en-US" dirty="0"/>
          </a:p>
        </p:txBody>
      </p:sp>
      <p:sp>
        <p:nvSpPr>
          <p:cNvPr id="4" name="Text Placeholder 3"/>
          <p:cNvSpPr>
            <a:spLocks noGrp="1"/>
          </p:cNvSpPr>
          <p:nvPr>
            <p:ph type="body" sz="quarter" idx="10"/>
          </p:nvPr>
        </p:nvSpPr>
        <p:spPr>
          <a:xfrm>
            <a:off x="507869" y="4527013"/>
            <a:ext cx="11149013" cy="1568976"/>
          </a:xfrm>
        </p:spPr>
        <p:txBody>
          <a:bodyPr/>
          <a:lstStyle/>
          <a:p>
            <a:pPr marL="459995" indent="-456821">
              <a:buFont typeface="Arial" pitchFamily="34" charset="0"/>
              <a:buChar char="•"/>
            </a:pPr>
            <a:r>
              <a:rPr lang="en-US" sz="3200" dirty="0"/>
              <a:t>C:\ = OS Disk</a:t>
            </a:r>
          </a:p>
          <a:p>
            <a:pPr marL="459995" indent="-456821">
              <a:buFont typeface="Arial" pitchFamily="34" charset="0"/>
              <a:buChar char="•"/>
            </a:pPr>
            <a:r>
              <a:rPr lang="en-US" sz="3200" dirty="0">
                <a:solidFill>
                  <a:srgbClr val="FF0000"/>
                </a:solidFill>
              </a:rPr>
              <a:t>D:\ = Non-Persistent Cache Disk </a:t>
            </a:r>
          </a:p>
          <a:p>
            <a:pPr marL="459995" indent="-456821">
              <a:buFont typeface="Arial" pitchFamily="34" charset="0"/>
              <a:buChar char="•"/>
            </a:pPr>
            <a:r>
              <a:rPr lang="en-US" sz="3200" dirty="0"/>
              <a:t>E:\, F:\. G:\ ... Data Disks</a:t>
            </a:r>
          </a:p>
        </p:txBody>
      </p:sp>
      <p:graphicFrame>
        <p:nvGraphicFramePr>
          <p:cNvPr id="7" name="Table 6"/>
          <p:cNvGraphicFramePr>
            <a:graphicFrameLocks noGrp="1"/>
          </p:cNvGraphicFramePr>
          <p:nvPr>
            <p:extLst>
              <p:ext uri="{D42A27DB-BD31-4B8C-83A1-F6EECF244321}">
                <p14:modId xmlns:p14="http://schemas.microsoft.com/office/powerpoint/2010/main" val="517470324"/>
              </p:ext>
            </p:extLst>
          </p:nvPr>
        </p:nvGraphicFramePr>
        <p:xfrm>
          <a:off x="380999" y="1123970"/>
          <a:ext cx="8575713" cy="2995335"/>
        </p:xfrm>
        <a:graphic>
          <a:graphicData uri="http://schemas.openxmlformats.org/drawingml/2006/table">
            <a:tbl>
              <a:tblPr firstRow="1" bandRow="1">
                <a:tableStyleId>{18603FDC-E32A-4AB5-989C-0864C3EAD2B8}</a:tableStyleId>
              </a:tblPr>
              <a:tblGrid>
                <a:gridCol w="2572714"/>
                <a:gridCol w="2787107"/>
                <a:gridCol w="3215892"/>
              </a:tblGrid>
              <a:tr h="359312">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500" dirty="0" smtClean="0"/>
                        <a:t>Data Disk </a:t>
                      </a:r>
                      <a:endParaRPr lang="en-US" sz="1900" dirty="0"/>
                    </a:p>
                  </a:txBody>
                  <a:tcPr/>
                </a:tc>
              </a:tr>
              <a:tr h="649715">
                <a:tc>
                  <a:txBody>
                    <a:bodyPr/>
                    <a:lstStyle/>
                    <a:p>
                      <a:r>
                        <a:rPr lang="en-US" sz="1900" dirty="0" smtClean="0"/>
                        <a:t>Host Cache</a:t>
                      </a:r>
                      <a:r>
                        <a:rPr lang="en-US" sz="1900" baseline="0" dirty="0" smtClean="0"/>
                        <a:t> Default</a:t>
                      </a:r>
                      <a:endParaRPr lang="en-US" sz="1900" dirty="0"/>
                    </a:p>
                  </a:txBody>
                  <a:tcPr/>
                </a:tc>
                <a:tc>
                  <a:txBody>
                    <a:bodyPr/>
                    <a:lstStyle/>
                    <a:p>
                      <a:r>
                        <a:rPr lang="en-US" sz="1900" b="1" dirty="0" err="1" smtClean="0"/>
                        <a:t>ReadWrite</a:t>
                      </a:r>
                      <a:endParaRPr lang="en-US" sz="1900" b="1" dirty="0"/>
                    </a:p>
                  </a:txBody>
                  <a:tcPr/>
                </a:tc>
                <a:tc>
                  <a:txBody>
                    <a:bodyPr/>
                    <a:lstStyle/>
                    <a:p>
                      <a:r>
                        <a:rPr lang="en-US" sz="1900" b="1" dirty="0" err="1" smtClean="0"/>
                        <a:t>ReadOnly</a:t>
                      </a:r>
                      <a:endParaRPr lang="en-US" sz="1900" b="1" dirty="0"/>
                    </a:p>
                  </a:txBody>
                  <a:tcPr/>
                </a:tc>
              </a:tr>
              <a:tr h="381000">
                <a:tc>
                  <a:txBody>
                    <a:bodyPr/>
                    <a:lstStyle/>
                    <a:p>
                      <a:r>
                        <a:rPr lang="en-US" sz="1900" dirty="0" smtClean="0"/>
                        <a:t>Max Capacity</a:t>
                      </a:r>
                      <a:endParaRPr lang="en-US" sz="1900" dirty="0"/>
                    </a:p>
                  </a:txBody>
                  <a:tcPr/>
                </a:tc>
                <a:tc>
                  <a:txBody>
                    <a:bodyPr/>
                    <a:lstStyle/>
                    <a:p>
                      <a:r>
                        <a:rPr lang="en-US" sz="1900" b="1" dirty="0" smtClean="0"/>
                        <a:t>127</a:t>
                      </a:r>
                      <a:r>
                        <a:rPr lang="en-US" sz="1900" b="1" baseline="0" dirty="0" smtClean="0"/>
                        <a:t> GB</a:t>
                      </a:r>
                      <a:endParaRPr lang="en-US" sz="1900" b="1" dirty="0"/>
                    </a:p>
                  </a:txBody>
                  <a:tcPr/>
                </a:tc>
                <a:tc>
                  <a:txBody>
                    <a:bodyPr/>
                    <a:lstStyle/>
                    <a:p>
                      <a:r>
                        <a:rPr lang="en-US" sz="1900" b="1" dirty="0" smtClean="0"/>
                        <a:t>1 TB</a:t>
                      </a:r>
                      <a:endParaRPr lang="en-US" sz="1900" b="1" dirty="0"/>
                    </a:p>
                  </a:txBody>
                  <a:tcPr/>
                </a:tc>
              </a:tr>
              <a:tr h="394476">
                <a:tc>
                  <a:txBody>
                    <a:bodyPr/>
                    <a:lstStyle/>
                    <a:p>
                      <a:r>
                        <a:rPr lang="en-US" sz="1900" dirty="0" smtClean="0"/>
                        <a:t>Imaging</a:t>
                      </a:r>
                      <a:r>
                        <a:rPr lang="en-US" sz="1900" baseline="0" dirty="0" smtClean="0"/>
                        <a:t> Capable</a:t>
                      </a:r>
                      <a:endParaRPr lang="en-US" sz="1900" dirty="0"/>
                    </a:p>
                  </a:txBody>
                  <a:tcPr/>
                </a:tc>
                <a:tc>
                  <a:txBody>
                    <a:bodyPr/>
                    <a:lstStyle/>
                    <a:p>
                      <a:r>
                        <a:rPr lang="en-US" sz="1900" b="1" dirty="0" smtClean="0"/>
                        <a:t>Yes</a:t>
                      </a:r>
                      <a:endParaRPr lang="en-US" sz="1900" b="1" dirty="0"/>
                    </a:p>
                  </a:txBody>
                  <a:tcPr/>
                </a:tc>
                <a:tc>
                  <a:txBody>
                    <a:bodyPr/>
                    <a:lstStyle/>
                    <a:p>
                      <a:r>
                        <a:rPr lang="en-US" sz="1900" b="1" dirty="0" smtClean="0"/>
                        <a:t>No</a:t>
                      </a:r>
                      <a:endParaRPr lang="en-US" sz="1900" b="1" dirty="0"/>
                    </a:p>
                  </a:txBody>
                  <a:tcPr/>
                </a:tc>
              </a:tr>
              <a:tr h="1210832">
                <a:tc>
                  <a:txBody>
                    <a:bodyPr/>
                    <a:lstStyle/>
                    <a:p>
                      <a:r>
                        <a:rPr lang="en-US" sz="1900" dirty="0" smtClean="0"/>
                        <a:t>Hot Update</a:t>
                      </a:r>
                      <a:endParaRPr lang="en-US" sz="1900" dirty="0"/>
                    </a:p>
                  </a:txBody>
                  <a:tcPr/>
                </a:tc>
                <a:tc>
                  <a:txBody>
                    <a:bodyPr/>
                    <a:lstStyle/>
                    <a:p>
                      <a:r>
                        <a:rPr lang="en-US" sz="1900" dirty="0" smtClean="0"/>
                        <a:t>Cache</a:t>
                      </a:r>
                      <a:r>
                        <a:rPr lang="en-US" sz="1900" baseline="0" dirty="0" smtClean="0"/>
                        <a:t> Setting Requires Reboot</a:t>
                      </a:r>
                      <a:endParaRPr lang="en-US" sz="1900" dirty="0"/>
                    </a:p>
                  </a:txBody>
                  <a:tcPr/>
                </a:tc>
                <a:tc>
                  <a:txBody>
                    <a:bodyPr/>
                    <a:lstStyle/>
                    <a:p>
                      <a:r>
                        <a:rPr lang="en-US" sz="1900" dirty="0" smtClean="0"/>
                        <a:t>Change</a:t>
                      </a:r>
                      <a:r>
                        <a:rPr lang="en-US" sz="1900" baseline="0" dirty="0" smtClean="0"/>
                        <a:t> Cache Without Reboot, Add/Remove without Reboot.</a:t>
                      </a:r>
                      <a:endParaRPr lang="en-US" sz="1900" dirty="0"/>
                    </a:p>
                  </a:txBody>
                  <a:tcPr/>
                </a:tc>
              </a:tr>
            </a:tbl>
          </a:graphicData>
        </a:graphic>
      </p:graphicFrame>
    </p:spTree>
    <p:extLst>
      <p:ext uri="{BB962C8B-B14F-4D97-AF65-F5344CB8AC3E}">
        <p14:creationId xmlns:p14="http://schemas.microsoft.com/office/powerpoint/2010/main" val="32919211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Application Data Examples</a:t>
            </a:r>
            <a:endParaRPr lang="en-US" dirty="0"/>
          </a:p>
        </p:txBody>
      </p:sp>
      <p:sp>
        <p:nvSpPr>
          <p:cNvPr id="3" name="Text Placeholder 2"/>
          <p:cNvSpPr>
            <a:spLocks noGrp="1"/>
          </p:cNvSpPr>
          <p:nvPr>
            <p:ph type="body" sz="quarter" idx="10"/>
          </p:nvPr>
        </p:nvSpPr>
        <p:spPr>
          <a:xfrm>
            <a:off x="519113" y="1447815"/>
            <a:ext cx="11149013" cy="3790268"/>
          </a:xfrm>
        </p:spPr>
        <p:txBody>
          <a:bodyPr/>
          <a:lstStyle/>
          <a:p>
            <a:r>
              <a:rPr lang="en-US" dirty="0" smtClean="0">
                <a:solidFill>
                  <a:schemeClr val="accent2"/>
                </a:solidFill>
              </a:rPr>
              <a:t>Active Directory DIT </a:t>
            </a:r>
          </a:p>
          <a:p>
            <a:r>
              <a:rPr lang="en-US" sz="2800" dirty="0" smtClean="0">
                <a:solidFill>
                  <a:schemeClr val="tx2"/>
                </a:solidFill>
                <a:latin typeface="Segoe UI" pitchFamily="34" charset="0"/>
                <a:ea typeface="Segoe UI" pitchFamily="34" charset="0"/>
                <a:cs typeface="Segoe UI" pitchFamily="34" charset="0"/>
              </a:rPr>
              <a:t>Place on Data </a:t>
            </a:r>
            <a:r>
              <a:rPr lang="en-US" sz="2800" dirty="0">
                <a:solidFill>
                  <a:schemeClr val="tx2"/>
                </a:solidFill>
                <a:latin typeface="Segoe UI" pitchFamily="34" charset="0"/>
                <a:ea typeface="Segoe UI" pitchFamily="34" charset="0"/>
                <a:cs typeface="Segoe UI" pitchFamily="34" charset="0"/>
              </a:rPr>
              <a:t>Disk or modify OS Disk to </a:t>
            </a:r>
            <a:r>
              <a:rPr lang="en-US" sz="2800" dirty="0" smtClean="0">
                <a:solidFill>
                  <a:schemeClr val="tx2"/>
                </a:solidFill>
                <a:latin typeface="Segoe UI" pitchFamily="34" charset="0"/>
                <a:ea typeface="Segoe UI" pitchFamily="34" charset="0"/>
                <a:cs typeface="Segoe UI" pitchFamily="34" charset="0"/>
              </a:rPr>
              <a:t>use </a:t>
            </a:r>
            <a:r>
              <a:rPr lang="en-US" sz="2800" dirty="0" err="1" smtClean="0">
                <a:solidFill>
                  <a:schemeClr val="tx2"/>
                </a:solidFill>
                <a:latin typeface="Segoe UI" pitchFamily="34" charset="0"/>
                <a:ea typeface="Segoe UI" pitchFamily="34" charset="0"/>
                <a:cs typeface="Segoe UI" pitchFamily="34" charset="0"/>
              </a:rPr>
              <a:t>ReadOnly</a:t>
            </a:r>
            <a:r>
              <a:rPr lang="en-US" sz="2800" dirty="0" smtClean="0">
                <a:solidFill>
                  <a:schemeClr val="tx2"/>
                </a:solidFill>
                <a:latin typeface="Segoe UI" pitchFamily="34" charset="0"/>
                <a:ea typeface="Segoe UI" pitchFamily="34" charset="0"/>
                <a:cs typeface="Segoe UI" pitchFamily="34" charset="0"/>
              </a:rPr>
              <a:t> </a:t>
            </a:r>
            <a:r>
              <a:rPr lang="en-US" sz="2800" dirty="0">
                <a:solidFill>
                  <a:schemeClr val="tx2"/>
                </a:solidFill>
                <a:latin typeface="Segoe UI" pitchFamily="34" charset="0"/>
                <a:ea typeface="Segoe UI" pitchFamily="34" charset="0"/>
                <a:cs typeface="Segoe UI" pitchFamily="34" charset="0"/>
              </a:rPr>
              <a:t>host caching</a:t>
            </a:r>
          </a:p>
          <a:p>
            <a:endParaRPr lang="en-US" dirty="0" smtClean="0">
              <a:solidFill>
                <a:schemeClr val="accent2"/>
              </a:solidFill>
            </a:endParaRPr>
          </a:p>
          <a:p>
            <a:r>
              <a:rPr lang="en-US" dirty="0" smtClean="0">
                <a:solidFill>
                  <a:schemeClr val="accent2"/>
                </a:solidFill>
              </a:rPr>
              <a:t>SQL Database and Transaction Logs</a:t>
            </a:r>
          </a:p>
          <a:p>
            <a:r>
              <a:rPr lang="en-US" sz="2800" dirty="0">
                <a:solidFill>
                  <a:schemeClr val="tx2"/>
                </a:solidFill>
                <a:latin typeface="Segoe UI" pitchFamily="34" charset="0"/>
                <a:ea typeface="Segoe UI" pitchFamily="34" charset="0"/>
                <a:cs typeface="Segoe UI" pitchFamily="34" charset="0"/>
              </a:rPr>
              <a:t>Place on Data Disk or modify OS Disk to use </a:t>
            </a:r>
            <a:r>
              <a:rPr lang="en-US" sz="2800" dirty="0" err="1">
                <a:solidFill>
                  <a:schemeClr val="tx2"/>
                </a:solidFill>
                <a:latin typeface="Segoe UI" pitchFamily="34" charset="0"/>
                <a:ea typeface="Segoe UI" pitchFamily="34" charset="0"/>
                <a:cs typeface="Segoe UI" pitchFamily="34" charset="0"/>
              </a:rPr>
              <a:t>ReadOnly</a:t>
            </a:r>
            <a:r>
              <a:rPr lang="en-US" sz="2800" dirty="0">
                <a:solidFill>
                  <a:schemeClr val="tx2"/>
                </a:solidFill>
                <a:latin typeface="Segoe UI" pitchFamily="34" charset="0"/>
                <a:ea typeface="Segoe UI" pitchFamily="34" charset="0"/>
                <a:cs typeface="Segoe UI" pitchFamily="34" charset="0"/>
              </a:rPr>
              <a:t> host caching</a:t>
            </a:r>
          </a:p>
          <a:p>
            <a:r>
              <a:rPr lang="en-US" sz="2800" dirty="0" smtClean="0">
                <a:solidFill>
                  <a:schemeClr val="tx2"/>
                </a:solidFill>
                <a:latin typeface="Segoe UI" pitchFamily="34" charset="0"/>
                <a:ea typeface="Segoe UI" pitchFamily="34" charset="0"/>
                <a:cs typeface="Segoe UI" pitchFamily="34" charset="0"/>
              </a:rPr>
              <a:t>Split </a:t>
            </a:r>
            <a:r>
              <a:rPr lang="en-US" sz="2800" dirty="0">
                <a:solidFill>
                  <a:schemeClr val="tx2"/>
                </a:solidFill>
                <a:latin typeface="Segoe UI" pitchFamily="34" charset="0"/>
                <a:ea typeface="Segoe UI" pitchFamily="34" charset="0"/>
                <a:cs typeface="Segoe UI" pitchFamily="34" charset="0"/>
              </a:rPr>
              <a:t>SQL database and transaction log files across multiple data disks for best performance. </a:t>
            </a:r>
          </a:p>
        </p:txBody>
      </p:sp>
    </p:spTree>
    <p:extLst>
      <p:ext uri="{BB962C8B-B14F-4D97-AF65-F5344CB8AC3E}">
        <p14:creationId xmlns:p14="http://schemas.microsoft.com/office/powerpoint/2010/main" val="356341381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000" dirty="0" smtClean="0"/>
              <a:t>Monitoring and Managing VMs </a:t>
            </a:r>
            <a:endParaRPr lang="en-US" sz="6000" dirty="0"/>
          </a:p>
        </p:txBody>
      </p:sp>
    </p:spTree>
    <p:extLst>
      <p:ext uri="{BB962C8B-B14F-4D97-AF65-F5344CB8AC3E}">
        <p14:creationId xmlns:p14="http://schemas.microsoft.com/office/powerpoint/2010/main" val="348298051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Windows Azure VMs</a:t>
            </a:r>
            <a:endParaRPr lang="en-US" dirty="0"/>
          </a:p>
        </p:txBody>
      </p:sp>
      <p:sp>
        <p:nvSpPr>
          <p:cNvPr id="3" name="Text Placeholder 2"/>
          <p:cNvSpPr>
            <a:spLocks noGrp="1"/>
          </p:cNvSpPr>
          <p:nvPr>
            <p:ph type="body" sz="quarter" idx="10"/>
          </p:nvPr>
        </p:nvSpPr>
        <p:spPr>
          <a:xfrm>
            <a:off x="519113" y="1447800"/>
            <a:ext cx="11149013" cy="3120854"/>
          </a:xfrm>
        </p:spPr>
        <p:txBody>
          <a:bodyPr/>
          <a:lstStyle/>
          <a:p>
            <a:r>
              <a:rPr lang="en-US" dirty="0" smtClean="0">
                <a:solidFill>
                  <a:schemeClr val="accent2"/>
                </a:solidFill>
              </a:rPr>
              <a:t>Windows Azure Virtual Machines are not “different”</a:t>
            </a:r>
          </a:p>
          <a:p>
            <a:r>
              <a:rPr lang="en-US" sz="2800" dirty="0" smtClean="0">
                <a:solidFill>
                  <a:schemeClr val="tx2"/>
                </a:solidFill>
                <a:latin typeface="Segoe UI" pitchFamily="34" charset="0"/>
                <a:ea typeface="Segoe UI" pitchFamily="34" charset="0"/>
                <a:cs typeface="Segoe UI" pitchFamily="34" charset="0"/>
              </a:rPr>
              <a:t>Existing Monitoring and Management Applications will continue to work</a:t>
            </a:r>
          </a:p>
          <a:p>
            <a:r>
              <a:rPr lang="en-US" dirty="0" smtClean="0">
                <a:solidFill>
                  <a:schemeClr val="accent2"/>
                </a:solidFill>
              </a:rPr>
              <a:t>Connectivity Will Be Key</a:t>
            </a:r>
          </a:p>
          <a:p>
            <a:r>
              <a:rPr lang="en-US" sz="2800" dirty="0" smtClean="0">
                <a:solidFill>
                  <a:schemeClr val="tx2"/>
                </a:solidFill>
                <a:latin typeface="Segoe UI" pitchFamily="34" charset="0"/>
                <a:ea typeface="Segoe UI" pitchFamily="34" charset="0"/>
                <a:cs typeface="Segoe UI" pitchFamily="34" charset="0"/>
              </a:rPr>
              <a:t>Using Windows Azure Virtual Networks to bridge the connectivity divide</a:t>
            </a:r>
          </a:p>
          <a:p>
            <a:r>
              <a:rPr lang="en-US" sz="2800" dirty="0" smtClean="0">
                <a:solidFill>
                  <a:schemeClr val="tx2"/>
                </a:solidFill>
                <a:latin typeface="Segoe UI" pitchFamily="34" charset="0"/>
                <a:ea typeface="Segoe UI" pitchFamily="34" charset="0"/>
                <a:cs typeface="Segoe UI" pitchFamily="34" charset="0"/>
              </a:rPr>
              <a:t>Management Applications may have more streamlined solutions such as the System Center Gateway Service</a:t>
            </a:r>
            <a:endParaRPr lang="en-US" sz="28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409655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9113" y="2181447"/>
            <a:ext cx="11149013" cy="2562240"/>
          </a:xfrm>
        </p:spPr>
        <p:txBody>
          <a:bodyPr/>
          <a:lstStyle/>
          <a:p>
            <a:r>
              <a:rPr lang="en-US" dirty="0" smtClean="0">
                <a:solidFill>
                  <a:schemeClr val="accent2"/>
                </a:solidFill>
              </a:rPr>
              <a:t>Consider Moving Entire VMs OR Building VMs in Cloud</a:t>
            </a:r>
          </a:p>
          <a:p>
            <a:r>
              <a:rPr lang="en-US" dirty="0" smtClean="0">
                <a:solidFill>
                  <a:schemeClr val="accent2"/>
                </a:solidFill>
              </a:rPr>
              <a:t>Plan Virtual Network Requirements (if any)</a:t>
            </a:r>
          </a:p>
          <a:p>
            <a:r>
              <a:rPr lang="en-US" dirty="0" smtClean="0">
                <a:solidFill>
                  <a:schemeClr val="accent2"/>
                </a:solidFill>
              </a:rPr>
              <a:t>Plan for Storage Performance and Capacity</a:t>
            </a:r>
          </a:p>
          <a:p>
            <a:r>
              <a:rPr lang="en-US" dirty="0" smtClean="0">
                <a:solidFill>
                  <a:schemeClr val="accent2"/>
                </a:solidFill>
              </a:rPr>
              <a:t>Existing Monitoring Applications Should Just Work</a:t>
            </a:r>
            <a:endParaRPr lang="en-US" dirty="0">
              <a:solidFill>
                <a:schemeClr val="accent2"/>
              </a:solidFill>
            </a:endParaRPr>
          </a:p>
        </p:txBody>
      </p:sp>
    </p:spTree>
    <p:extLst>
      <p:ext uri="{BB962C8B-B14F-4D97-AF65-F5344CB8AC3E}">
        <p14:creationId xmlns:p14="http://schemas.microsoft.com/office/powerpoint/2010/main" val="154682982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for Cloud Adoption</a:t>
            </a:r>
            <a:endParaRPr lang="en-US" dirty="0"/>
          </a:p>
        </p:txBody>
      </p:sp>
      <p:sp>
        <p:nvSpPr>
          <p:cNvPr id="3" name="Text Placeholder 2"/>
          <p:cNvSpPr>
            <a:spLocks noGrp="1"/>
          </p:cNvSpPr>
          <p:nvPr>
            <p:ph type="body" sz="quarter" idx="10"/>
          </p:nvPr>
        </p:nvSpPr>
        <p:spPr>
          <a:xfrm>
            <a:off x="454058" y="1233846"/>
            <a:ext cx="9890162" cy="5069080"/>
          </a:xfrm>
        </p:spPr>
        <p:txBody>
          <a:bodyPr/>
          <a:lstStyle/>
          <a:p>
            <a:r>
              <a:rPr lang="en-US" dirty="0" smtClean="0">
                <a:solidFill>
                  <a:schemeClr val="accent2"/>
                </a:solidFill>
              </a:rPr>
              <a:t>           IT Agility </a:t>
            </a:r>
            <a:endParaRPr lang="en-US" dirty="0">
              <a:solidFill>
                <a:schemeClr val="accent2"/>
              </a:solidFill>
            </a:endParaRPr>
          </a:p>
          <a:p>
            <a:r>
              <a:rPr lang="en-US" sz="2800" dirty="0" smtClean="0"/>
              <a:t>The ability to instantly provision new hardware for new opportunities or respond quickly to business demand can be a competitive advantage.</a:t>
            </a:r>
            <a:endParaRPr lang="en-US" sz="2800" dirty="0" smtClean="0">
              <a:solidFill>
                <a:schemeClr val="accent2"/>
              </a:solidFill>
            </a:endParaRPr>
          </a:p>
          <a:p>
            <a:r>
              <a:rPr lang="en-US" dirty="0" smtClean="0">
                <a:solidFill>
                  <a:schemeClr val="accent2"/>
                </a:solidFill>
              </a:rPr>
              <a:t>           Focus</a:t>
            </a:r>
          </a:p>
          <a:p>
            <a:r>
              <a:rPr lang="en-US" sz="2800" dirty="0" smtClean="0"/>
              <a:t>Focusing less on infrastructure leaves more time for improving the success of the business through better IT. </a:t>
            </a:r>
          </a:p>
          <a:p>
            <a:r>
              <a:rPr lang="en-US" sz="2800" b="1" dirty="0" smtClean="0"/>
              <a:t>More on Innovation and less on Infrastructure.</a:t>
            </a:r>
            <a:endParaRPr lang="en-US" sz="2800" b="1" dirty="0"/>
          </a:p>
          <a:p>
            <a:r>
              <a:rPr lang="en-US" dirty="0" smtClean="0">
                <a:solidFill>
                  <a:schemeClr val="accent2"/>
                </a:solidFill>
              </a:rPr>
              <a:t>           Economics</a:t>
            </a:r>
          </a:p>
          <a:p>
            <a:r>
              <a:rPr lang="en-US" sz="2800" dirty="0" smtClean="0"/>
              <a:t>Cloud Computing lowers the cost of delivering IT and increases the utilization and efficiency of your data center. </a:t>
            </a:r>
            <a:endParaRPr lang="en-US" dirty="0">
              <a:solidFill>
                <a:schemeClr val="accent2"/>
              </a:solidFill>
            </a:endParaRPr>
          </a:p>
        </p:txBody>
      </p:sp>
      <p:grpSp>
        <p:nvGrpSpPr>
          <p:cNvPr id="14" name="Group 13"/>
          <p:cNvGrpSpPr/>
          <p:nvPr/>
        </p:nvGrpSpPr>
        <p:grpSpPr>
          <a:xfrm>
            <a:off x="457198" y="1144175"/>
            <a:ext cx="1224048" cy="811498"/>
            <a:chOff x="519692" y="1253236"/>
            <a:chExt cx="1224048" cy="811498"/>
          </a:xfrm>
        </p:grpSpPr>
        <p:sp>
          <p:nvSpPr>
            <p:cNvPr id="5" name="Presentation Title Rectangle"/>
            <p:cNvSpPr txBox="1">
              <a:spLocks/>
            </p:cNvSpPr>
            <p:nvPr/>
          </p:nvSpPr>
          <p:spPr>
            <a:xfrm>
              <a:off x="519692" y="1353376"/>
              <a:ext cx="1224048" cy="611219"/>
            </a:xfrm>
            <a:prstGeom prst="rect">
              <a:avLst/>
            </a:prstGeom>
            <a:solidFill>
              <a:srgbClr val="00AEEF"/>
            </a:solidFill>
            <a:effectLst/>
          </p:spPr>
          <p:txBody>
            <a:bodyPr lIns="182880" rIns="137160" bIns="182880" anchor="b" anchorCtr="0">
              <a:noAutofit/>
            </a:bodyPr>
            <a:lstStyle>
              <a:defPPr>
                <a:defRPr lang="en-US"/>
              </a:defPPr>
              <a:lvl1pPr>
                <a:lnSpc>
                  <a:spcPct val="90000"/>
                </a:lnSpc>
                <a:spcBef>
                  <a:spcPct val="0"/>
                </a:spcBef>
                <a:buNone/>
                <a:defRPr sz="1700" b="1" i="0" cap="none" spc="0" baseline="0">
                  <a:ln w="3175">
                    <a:noFill/>
                  </a:ln>
                  <a:gradFill flip="none" rotWithShape="1">
                    <a:gsLst>
                      <a:gs pos="4583">
                        <a:srgbClr val="FFFFFF"/>
                      </a:gs>
                      <a:gs pos="100000">
                        <a:srgbClr val="FFFFFF"/>
                      </a:gs>
                    </a:gsLst>
                    <a:lin ang="5400000" scaled="0"/>
                    <a:tileRect/>
                  </a:gradFill>
                  <a:effectLst/>
                  <a:latin typeface="+mj-lt"/>
                  <a:cs typeface="Arial" charset="0"/>
                </a:defRPr>
              </a:lvl1pPr>
            </a:lstStyle>
            <a:p>
              <a:pPr defTabSz="914400">
                <a:defRPr/>
              </a:pPr>
              <a:endParaRPr lang="en-US" sz="2400" b="0" kern="0" dirty="0">
                <a:latin typeface="Segoe UI Light" pitchFamily="34" charset="0"/>
              </a:endParaRPr>
            </a:p>
          </p:txBody>
        </p:sp>
        <p:pic>
          <p:nvPicPr>
            <p:cNvPr id="6" name="Picture 5" descr="Agility.png"/>
            <p:cNvPicPr>
              <a:picLocks noChangeAspect="1"/>
            </p:cNvPicPr>
            <p:nvPr/>
          </p:nvPicPr>
          <p:blipFill>
            <a:blip r:embed="rId3" cstate="print">
              <a:lum bright="100000"/>
            </a:blip>
            <a:stretch>
              <a:fillRect/>
            </a:stretch>
          </p:blipFill>
          <p:spPr>
            <a:xfrm>
              <a:off x="605404" y="1253236"/>
              <a:ext cx="1052623" cy="811498"/>
            </a:xfrm>
            <a:prstGeom prst="rect">
              <a:avLst/>
            </a:prstGeom>
          </p:spPr>
        </p:pic>
      </p:grpSp>
      <p:grpSp>
        <p:nvGrpSpPr>
          <p:cNvPr id="13" name="Group 12"/>
          <p:cNvGrpSpPr/>
          <p:nvPr/>
        </p:nvGrpSpPr>
        <p:grpSpPr>
          <a:xfrm>
            <a:off x="457198" y="2819332"/>
            <a:ext cx="1224048" cy="729521"/>
            <a:chOff x="9732196" y="1309511"/>
            <a:chExt cx="1224048" cy="729521"/>
          </a:xfrm>
        </p:grpSpPr>
        <p:sp>
          <p:nvSpPr>
            <p:cNvPr id="8" name="Presentation Title Rectangle"/>
            <p:cNvSpPr txBox="1">
              <a:spLocks/>
            </p:cNvSpPr>
            <p:nvPr/>
          </p:nvSpPr>
          <p:spPr>
            <a:xfrm>
              <a:off x="9732196" y="1365341"/>
              <a:ext cx="1224048" cy="587288"/>
            </a:xfrm>
            <a:prstGeom prst="rect">
              <a:avLst/>
            </a:prstGeom>
            <a:solidFill>
              <a:srgbClr val="8DC63F"/>
            </a:solidFill>
            <a:effectLst/>
          </p:spPr>
          <p:txBody>
            <a:bodyPr lIns="182880" rIns="137160" bIns="182880" anchor="b" anchorCtr="0">
              <a:noAutofit/>
            </a:bodyPr>
            <a:lstStyle>
              <a:defPPr>
                <a:defRPr lang="en-US"/>
              </a:defPPr>
              <a:lvl1pPr marR="0" lvl="0" indent="0" defTabSz="914400" fontAlgn="auto">
                <a:lnSpc>
                  <a:spcPct val="90000"/>
                </a:lnSpc>
                <a:spcBef>
                  <a:spcPct val="0"/>
                </a:spcBef>
                <a:spcAft>
                  <a:spcPts val="0"/>
                </a:spcAft>
                <a:buClrTx/>
                <a:buSzTx/>
                <a:buFontTx/>
                <a:buNone/>
                <a:tabLst/>
                <a:defRPr kumimoji="0" sz="2000" b="0" i="0" u="none" strike="noStrike" kern="0" cap="none" spc="0" normalizeH="0" baseline="0">
                  <a:ln w="3175">
                    <a:noFill/>
                  </a:ln>
                  <a:gradFill flip="none" rotWithShape="1">
                    <a:gsLst>
                      <a:gs pos="4583">
                        <a:srgbClr val="FFFFFF"/>
                      </a:gs>
                      <a:gs pos="100000">
                        <a:srgbClr val="FFFFFF"/>
                      </a:gs>
                    </a:gsLst>
                    <a:lin ang="5400000" scaled="0"/>
                    <a:tileRect/>
                  </a:gradFill>
                  <a:effectLst/>
                  <a:uLnTx/>
                  <a:uFillTx/>
                  <a:latin typeface="Segoe"/>
                  <a:cs typeface="Arial" charset="0"/>
                </a:defRPr>
              </a:lvl1pPr>
            </a:lstStyle>
            <a:p>
              <a:endParaRPr sz="3200" dirty="0">
                <a:latin typeface="Segoe UI Light" pitchFamily="34" charset="0"/>
              </a:endParaRPr>
            </a:p>
          </p:txBody>
        </p:sp>
        <p:pic>
          <p:nvPicPr>
            <p:cNvPr id="9" name="Picture 8" descr="magnifying glass-01.png"/>
            <p:cNvPicPr>
              <a:picLocks noChangeAspect="1"/>
            </p:cNvPicPr>
            <p:nvPr/>
          </p:nvPicPr>
          <p:blipFill>
            <a:blip r:embed="rId4" cstate="print">
              <a:lum bright="100000"/>
            </a:blip>
            <a:stretch>
              <a:fillRect/>
            </a:stretch>
          </p:blipFill>
          <p:spPr>
            <a:xfrm>
              <a:off x="9972532" y="1309511"/>
              <a:ext cx="686170" cy="729521"/>
            </a:xfrm>
            <a:prstGeom prst="rect">
              <a:avLst/>
            </a:prstGeom>
          </p:spPr>
        </p:pic>
      </p:grpSp>
      <p:grpSp>
        <p:nvGrpSpPr>
          <p:cNvPr id="10" name="Group 9"/>
          <p:cNvGrpSpPr/>
          <p:nvPr/>
        </p:nvGrpSpPr>
        <p:grpSpPr>
          <a:xfrm>
            <a:off x="455900" y="4892992"/>
            <a:ext cx="1225023" cy="611219"/>
            <a:chOff x="7642531" y="2078181"/>
            <a:chExt cx="2798064" cy="2142945"/>
          </a:xfrm>
        </p:grpSpPr>
        <p:sp>
          <p:nvSpPr>
            <p:cNvPr id="11" name="Presentation Title Rectangle"/>
            <p:cNvSpPr txBox="1">
              <a:spLocks/>
            </p:cNvSpPr>
            <p:nvPr/>
          </p:nvSpPr>
          <p:spPr>
            <a:xfrm>
              <a:off x="7642531" y="2078181"/>
              <a:ext cx="2798064" cy="2142945"/>
            </a:xfrm>
            <a:prstGeom prst="rect">
              <a:avLst/>
            </a:prstGeom>
            <a:solidFill>
              <a:srgbClr val="00A651"/>
            </a:solidFill>
            <a:effectLst/>
          </p:spPr>
          <p:txBody>
            <a:bodyPr lIns="182880" rIns="137160" bIns="182880" anchor="b"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defTabSz="914400">
                <a:defRPr/>
              </a:pPr>
              <a:endParaRPr sz="3200" b="0" kern="0" spc="0" dirty="0">
                <a:latin typeface="Segoe UI Light" pitchFamily="34" charset="0"/>
              </a:endParaRPr>
            </a:p>
          </p:txBody>
        </p:sp>
        <p:pic>
          <p:nvPicPr>
            <p:cNvPr id="12" name="Picture 11" descr="Economy_2.png"/>
            <p:cNvPicPr>
              <a:picLocks noChangeAspect="1"/>
            </p:cNvPicPr>
            <p:nvPr/>
          </p:nvPicPr>
          <p:blipFill>
            <a:blip r:embed="rId5" cstate="print">
              <a:lum bright="100000"/>
            </a:blip>
            <a:stretch>
              <a:fillRect/>
            </a:stretch>
          </p:blipFill>
          <p:spPr>
            <a:xfrm>
              <a:off x="8336790" y="2590800"/>
              <a:ext cx="1309592" cy="1456266"/>
            </a:xfrm>
            <a:prstGeom prst="rect">
              <a:avLst/>
            </a:prstGeom>
          </p:spPr>
        </p:pic>
      </p:grpSp>
    </p:spTree>
    <p:extLst>
      <p:ext uri="{BB962C8B-B14F-4D97-AF65-F5344CB8AC3E}">
        <p14:creationId xmlns:p14="http://schemas.microsoft.com/office/powerpoint/2010/main" val="10781929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Traditional Cloud Workloads</a:t>
            </a:r>
            <a:endParaRPr lang="en-US" dirty="0"/>
          </a:p>
        </p:txBody>
      </p:sp>
      <p:sp>
        <p:nvSpPr>
          <p:cNvPr id="4" name="Rectangle 3"/>
          <p:cNvSpPr/>
          <p:nvPr/>
        </p:nvSpPr>
        <p:spPr bwMode="auto">
          <a:xfrm>
            <a:off x="7100515" y="1275580"/>
            <a:ext cx="3402419" cy="1095564"/>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5" name="Straight Arrow Connector 4"/>
          <p:cNvCxnSpPr/>
          <p:nvPr/>
        </p:nvCxnSpPr>
        <p:spPr bwMode="auto">
          <a:xfrm rot="16200000" flipV="1">
            <a:off x="7245514" y="1723215"/>
            <a:ext cx="895273" cy="3"/>
          </a:xfrm>
          <a:prstGeom prst="straightConnector1">
            <a:avLst/>
          </a:prstGeom>
          <a:ln w="2540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693151" y="2172108"/>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9143059" y="1972902"/>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Usage</a:t>
            </a:r>
          </a:p>
        </p:txBody>
      </p:sp>
      <p:sp>
        <p:nvSpPr>
          <p:cNvPr id="8" name="Rectangle 7"/>
          <p:cNvSpPr/>
          <p:nvPr/>
        </p:nvSpPr>
        <p:spPr>
          <a:xfrm rot="16200000">
            <a:off x="7179424" y="1645594"/>
            <a:ext cx="697480" cy="19492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9" name="Rectangle 8"/>
          <p:cNvSpPr/>
          <p:nvPr/>
        </p:nvSpPr>
        <p:spPr>
          <a:xfrm>
            <a:off x="8505839" y="2209884"/>
            <a:ext cx="662447" cy="19492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cxnSp>
        <p:nvCxnSpPr>
          <p:cNvPr id="10" name="Straight Arrow Connector 9"/>
          <p:cNvCxnSpPr/>
          <p:nvPr/>
        </p:nvCxnSpPr>
        <p:spPr bwMode="auto">
          <a:xfrm flipV="1">
            <a:off x="7693135" y="1838443"/>
            <a:ext cx="764232" cy="65367"/>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bwMode="auto">
          <a:xfrm flipV="1">
            <a:off x="9212027" y="1817443"/>
            <a:ext cx="800693" cy="86347"/>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12" name="Text Placeholder 6"/>
          <p:cNvSpPr txBox="1">
            <a:spLocks/>
          </p:cNvSpPr>
          <p:nvPr/>
        </p:nvSpPr>
        <p:spPr bwMode="auto">
          <a:xfrm>
            <a:off x="7674311" y="1973876"/>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a:t>
            </a:r>
          </a:p>
        </p:txBody>
      </p:sp>
      <p:cxnSp>
        <p:nvCxnSpPr>
          <p:cNvPr id="13" name="Straight Connector 12"/>
          <p:cNvCxnSpPr/>
          <p:nvPr/>
        </p:nvCxnSpPr>
        <p:spPr bwMode="auto">
          <a:xfrm rot="5400000" flipH="1" flipV="1">
            <a:off x="8786612" y="1746383"/>
            <a:ext cx="853043" cy="1174"/>
          </a:xfrm>
          <a:prstGeom prst="line">
            <a:avLst/>
          </a:prstGeom>
          <a:ln w="19050">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4" name="Rectangle 13"/>
          <p:cNvSpPr/>
          <p:nvPr/>
        </p:nvSpPr>
        <p:spPr>
          <a:xfrm>
            <a:off x="8426848" y="1476843"/>
            <a:ext cx="837984" cy="485616"/>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endParaRPr lang="en-US" sz="800" b="1" dirty="0">
              <a:solidFill>
                <a:srgbClr val="FFFFFF"/>
              </a:solidFill>
            </a:endParaRPr>
          </a:p>
          <a:p>
            <a:pPr marL="228460" indent="-228460" algn="ctr" defTabSz="913829" eaLnBrk="0" fontAlgn="base" hangingPunct="0">
              <a:lnSpc>
                <a:spcPts val="800"/>
              </a:lnSpc>
              <a:spcAft>
                <a:spcPts val="600"/>
              </a:spcAft>
              <a:buClr>
                <a:srgbClr val="000000"/>
              </a:buClr>
            </a:pPr>
            <a:r>
              <a:rPr lang="en-US" sz="800" b="1" dirty="0">
                <a:solidFill>
                  <a:srgbClr val="FFFFFF"/>
                </a:solidFill>
              </a:rPr>
              <a:t>Inactivity</a:t>
            </a:r>
          </a:p>
          <a:p>
            <a:pPr marL="228460" indent="-228460" algn="ctr" defTabSz="913829" eaLnBrk="0" fontAlgn="base" hangingPunct="0">
              <a:lnSpc>
                <a:spcPts val="800"/>
              </a:lnSpc>
              <a:spcAft>
                <a:spcPts val="600"/>
              </a:spcAft>
              <a:buClr>
                <a:srgbClr val="000000"/>
              </a:buClr>
            </a:pPr>
            <a:r>
              <a:rPr lang="en-US" sz="800" b="1" dirty="0">
                <a:solidFill>
                  <a:srgbClr val="FFFFFF"/>
                </a:solidFill>
              </a:rPr>
              <a:t>Period </a:t>
            </a:r>
          </a:p>
        </p:txBody>
      </p:sp>
      <p:cxnSp>
        <p:nvCxnSpPr>
          <p:cNvPr id="15" name="Straight Connector 14"/>
          <p:cNvCxnSpPr/>
          <p:nvPr/>
        </p:nvCxnSpPr>
        <p:spPr bwMode="auto">
          <a:xfrm rot="5400000" flipH="1" flipV="1">
            <a:off x="8046874" y="1746383"/>
            <a:ext cx="853043" cy="1174"/>
          </a:xfrm>
          <a:prstGeom prst="line">
            <a:avLst/>
          </a:prstGeom>
          <a:ln w="19050">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7" name="Rectangle 16"/>
          <p:cNvSpPr/>
          <p:nvPr/>
        </p:nvSpPr>
        <p:spPr bwMode="auto">
          <a:xfrm>
            <a:off x="7111148" y="2429999"/>
            <a:ext cx="3401569" cy="1138429"/>
          </a:xfrm>
          <a:prstGeom prst="rect">
            <a:avLst/>
          </a:prstGeom>
          <a:solidFill>
            <a:schemeClr val="accent2"/>
          </a:solidFill>
          <a:ln w="15875" cap="flat" cmpd="sng" algn="ctr">
            <a:solidFill>
              <a:schemeClr val="accent2"/>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18" name="Straight Arrow Connector 17"/>
          <p:cNvCxnSpPr/>
          <p:nvPr/>
        </p:nvCxnSpPr>
        <p:spPr bwMode="auto">
          <a:xfrm rot="16200000" flipV="1">
            <a:off x="7193659" y="2877636"/>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a:off x="7641295" y="3326529"/>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20" name="Rectangle 19"/>
          <p:cNvSpPr/>
          <p:nvPr/>
        </p:nvSpPr>
        <p:spPr>
          <a:xfrm rot="16200000">
            <a:off x="7127570" y="2799757"/>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21" name="Rectangle 20"/>
          <p:cNvSpPr/>
          <p:nvPr/>
        </p:nvSpPr>
        <p:spPr>
          <a:xfrm>
            <a:off x="8441040" y="3368693"/>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23" name="Text Placeholder 6"/>
          <p:cNvSpPr txBox="1">
            <a:spLocks/>
          </p:cNvSpPr>
          <p:nvPr/>
        </p:nvSpPr>
        <p:spPr bwMode="auto">
          <a:xfrm>
            <a:off x="8372972" y="3129951"/>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 </a:t>
            </a:r>
          </a:p>
        </p:txBody>
      </p:sp>
      <p:grpSp>
        <p:nvGrpSpPr>
          <p:cNvPr id="24" name="Group 23"/>
          <p:cNvGrpSpPr/>
          <p:nvPr/>
        </p:nvGrpSpPr>
        <p:grpSpPr>
          <a:xfrm>
            <a:off x="7675091" y="2543797"/>
            <a:ext cx="2326525" cy="492377"/>
            <a:chOff x="5574420" y="5257417"/>
            <a:chExt cx="3253688" cy="721360"/>
          </a:xfrm>
        </p:grpSpPr>
        <p:cxnSp>
          <p:nvCxnSpPr>
            <p:cNvPr id="25" name="Straight Arrow Connector 24"/>
            <p:cNvCxnSpPr/>
            <p:nvPr/>
          </p:nvCxnSpPr>
          <p:spPr bwMode="auto">
            <a:xfrm>
              <a:off x="7600265" y="5975286"/>
              <a:ext cx="1227843" cy="2508"/>
            </a:xfrm>
            <a:prstGeom prst="straightConnector1">
              <a:avLst/>
            </a:prstGeom>
            <a:noFill/>
            <a:ln w="19050"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p:spPr>
        </p:cxnSp>
        <p:cxnSp>
          <p:nvCxnSpPr>
            <p:cNvPr id="26" name="Straight Connector 25"/>
            <p:cNvCxnSpPr>
              <a:endCxn id="27" idx="0"/>
            </p:cNvCxnSpPr>
            <p:nvPr/>
          </p:nvCxnSpPr>
          <p:spPr bwMode="auto">
            <a:xfrm flipV="1">
              <a:off x="5574420" y="5967876"/>
              <a:ext cx="1219909" cy="740"/>
            </a:xfrm>
            <a:prstGeom prst="line">
              <a:avLst/>
            </a:prstGeom>
            <a:noFill/>
            <a:ln w="19050"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cxnSp>
        <p:sp>
          <p:nvSpPr>
            <p:cNvPr id="27" name="Freeform 26"/>
            <p:cNvSpPr/>
            <p:nvPr/>
          </p:nvSpPr>
          <p:spPr>
            <a:xfrm>
              <a:off x="6794329" y="5257417"/>
              <a:ext cx="795191"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19050"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p>
              <a:pPr algn="ctr"/>
              <a:endParaRPr lang="en-US" dirty="0"/>
            </a:p>
          </p:txBody>
        </p:sp>
      </p:grpSp>
      <p:sp>
        <p:nvSpPr>
          <p:cNvPr id="28" name="Rectangle 27"/>
          <p:cNvSpPr/>
          <p:nvPr/>
        </p:nvSpPr>
        <p:spPr bwMode="auto">
          <a:xfrm>
            <a:off x="7112556" y="3630088"/>
            <a:ext cx="3401569" cy="1144694"/>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29" name="Straight Arrow Connector 28"/>
          <p:cNvCxnSpPr/>
          <p:nvPr/>
        </p:nvCxnSpPr>
        <p:spPr bwMode="auto">
          <a:xfrm rot="16200000" flipV="1">
            <a:off x="7303081" y="4077724"/>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bwMode="auto">
          <a:xfrm>
            <a:off x="7750717" y="4526620"/>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31" name="Text Placeholder 6"/>
          <p:cNvSpPr txBox="1">
            <a:spLocks/>
          </p:cNvSpPr>
          <p:nvPr/>
        </p:nvSpPr>
        <p:spPr bwMode="auto">
          <a:xfrm>
            <a:off x="9224236" y="4255067"/>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a:t>
            </a:r>
          </a:p>
        </p:txBody>
      </p:sp>
      <p:sp>
        <p:nvSpPr>
          <p:cNvPr id="32" name="Rectangle 31"/>
          <p:cNvSpPr/>
          <p:nvPr/>
        </p:nvSpPr>
        <p:spPr>
          <a:xfrm rot="16200000">
            <a:off x="7236990" y="3999849"/>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33" name="Rectangle 32"/>
          <p:cNvSpPr/>
          <p:nvPr/>
        </p:nvSpPr>
        <p:spPr>
          <a:xfrm>
            <a:off x="8542138" y="4575047"/>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35" name="Freeform 34"/>
          <p:cNvSpPr/>
          <p:nvPr/>
        </p:nvSpPr>
        <p:spPr>
          <a:xfrm>
            <a:off x="7644732" y="3636115"/>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19050"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lIns="91380" tIns="45691" rIns="91380" bIns="45691" rtlCol="0" anchor="ctr"/>
          <a:lstStyle/>
          <a:p>
            <a:pPr algn="ctr"/>
            <a:endParaRPr lang="en-US" dirty="0"/>
          </a:p>
        </p:txBody>
      </p:sp>
      <p:sp>
        <p:nvSpPr>
          <p:cNvPr id="36" name="Rectangle 35"/>
          <p:cNvSpPr/>
          <p:nvPr/>
        </p:nvSpPr>
        <p:spPr bwMode="auto">
          <a:xfrm>
            <a:off x="7107907" y="4848121"/>
            <a:ext cx="3401569" cy="1129367"/>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37" name="Straight Arrow Connector 36"/>
          <p:cNvCxnSpPr/>
          <p:nvPr/>
        </p:nvCxnSpPr>
        <p:spPr bwMode="auto">
          <a:xfrm rot="16200000" flipV="1">
            <a:off x="7290066" y="5295757"/>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7737703" y="5744654"/>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39" name="Rectangle 38"/>
          <p:cNvSpPr/>
          <p:nvPr/>
        </p:nvSpPr>
        <p:spPr>
          <a:xfrm rot="16200000">
            <a:off x="7223976" y="5217879"/>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40" name="Rectangle 39"/>
          <p:cNvSpPr/>
          <p:nvPr/>
        </p:nvSpPr>
        <p:spPr>
          <a:xfrm>
            <a:off x="8550212" y="5782446"/>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41" name="Text Placeholder 6"/>
          <p:cNvSpPr txBox="1">
            <a:spLocks/>
          </p:cNvSpPr>
          <p:nvPr/>
        </p:nvSpPr>
        <p:spPr bwMode="auto">
          <a:xfrm>
            <a:off x="8457548" y="5546421"/>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 </a:t>
            </a:r>
          </a:p>
        </p:txBody>
      </p:sp>
      <p:grpSp>
        <p:nvGrpSpPr>
          <p:cNvPr id="43" name="Group 42"/>
          <p:cNvGrpSpPr/>
          <p:nvPr/>
        </p:nvGrpSpPr>
        <p:grpSpPr>
          <a:xfrm>
            <a:off x="7755721" y="4916086"/>
            <a:ext cx="2273432" cy="583019"/>
            <a:chOff x="3460618" y="6566490"/>
            <a:chExt cx="2273432" cy="583019"/>
          </a:xfrm>
        </p:grpSpPr>
        <p:cxnSp>
          <p:nvCxnSpPr>
            <p:cNvPr id="44" name="Straight Arrow Connector 43"/>
            <p:cNvCxnSpPr/>
            <p:nvPr/>
          </p:nvCxnSpPr>
          <p:spPr bwMode="auto">
            <a:xfrm rot="5400000" flipH="1" flipV="1">
              <a:off x="5621611" y="6745562"/>
              <a:ext cx="123825" cy="10105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45" name="Freeform 44"/>
            <p:cNvSpPr/>
            <p:nvPr/>
          </p:nvSpPr>
          <p:spPr>
            <a:xfrm>
              <a:off x="3460618" y="6566490"/>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6" name="Text Placeholder 45"/>
          <p:cNvSpPr>
            <a:spLocks noGrp="1"/>
          </p:cNvSpPr>
          <p:nvPr>
            <p:ph type="body" sz="quarter" idx="10"/>
          </p:nvPr>
        </p:nvSpPr>
        <p:spPr>
          <a:xfrm>
            <a:off x="519113" y="1447800"/>
            <a:ext cx="11149013" cy="6140142"/>
          </a:xfrm>
        </p:spPr>
        <p:txBody>
          <a:bodyPr/>
          <a:lstStyle/>
          <a:p>
            <a:r>
              <a:rPr lang="en-US" dirty="0" smtClean="0">
                <a:solidFill>
                  <a:schemeClr val="accent2"/>
                </a:solidFill>
              </a:rPr>
              <a:t>On and Off</a:t>
            </a:r>
          </a:p>
          <a:p>
            <a:r>
              <a:rPr lang="en-US" sz="2400" dirty="0" smtClean="0">
                <a:solidFill>
                  <a:schemeClr val="tx2"/>
                </a:solidFill>
                <a:latin typeface="Segoe UI" pitchFamily="34" charset="0"/>
                <a:ea typeface="Segoe UI" pitchFamily="34" charset="0"/>
                <a:cs typeface="Segoe UI" pitchFamily="34" charset="0"/>
              </a:rPr>
              <a:t>Overprovisioned capacity is wasted</a:t>
            </a:r>
          </a:p>
          <a:p>
            <a:r>
              <a:rPr lang="en-US" dirty="0" smtClean="0">
                <a:solidFill>
                  <a:schemeClr val="accent2"/>
                </a:solidFill>
              </a:rPr>
              <a:t>Unpredictable Bursting</a:t>
            </a:r>
            <a:endParaRPr lang="en-US" dirty="0" smtClean="0">
              <a:solidFill>
                <a:schemeClr val="tx2"/>
              </a:solidFill>
              <a:latin typeface="Segoe UI" pitchFamily="34" charset="0"/>
              <a:ea typeface="Segoe UI" pitchFamily="34" charset="0"/>
              <a:cs typeface="Segoe UI" pitchFamily="34" charset="0"/>
            </a:endParaRPr>
          </a:p>
          <a:p>
            <a:r>
              <a:rPr lang="en-US" sz="2400" dirty="0" smtClean="0">
                <a:solidFill>
                  <a:schemeClr val="tx2"/>
                </a:solidFill>
                <a:latin typeface="Segoe UI" pitchFamily="34" charset="0"/>
                <a:ea typeface="Segoe UI" pitchFamily="34" charset="0"/>
                <a:cs typeface="Segoe UI" pitchFamily="34" charset="0"/>
              </a:rPr>
              <a:t>Sudden Spike Impacts Performance</a:t>
            </a:r>
          </a:p>
          <a:p>
            <a:r>
              <a:rPr lang="en-US" dirty="0" smtClean="0">
                <a:solidFill>
                  <a:schemeClr val="accent2"/>
                </a:solidFill>
              </a:rPr>
              <a:t>Growing Fast</a:t>
            </a:r>
          </a:p>
          <a:p>
            <a:r>
              <a:rPr lang="en-US" sz="2400" dirty="0" smtClean="0">
                <a:solidFill>
                  <a:schemeClr val="tx2"/>
                </a:solidFill>
                <a:latin typeface="Segoe UI" pitchFamily="34" charset="0"/>
                <a:ea typeface="Segoe UI" pitchFamily="34" charset="0"/>
                <a:cs typeface="Segoe UI" pitchFamily="34" charset="0"/>
              </a:rPr>
              <a:t>Keeping up with growth is a big IT Challenge</a:t>
            </a:r>
          </a:p>
          <a:p>
            <a:r>
              <a:rPr lang="en-US" dirty="0" smtClean="0">
                <a:solidFill>
                  <a:schemeClr val="accent2"/>
                </a:solidFill>
              </a:rPr>
              <a:t>Predictable Bursting</a:t>
            </a:r>
          </a:p>
          <a:p>
            <a:r>
              <a:rPr lang="en-US" sz="2400" dirty="0" smtClean="0">
                <a:solidFill>
                  <a:schemeClr val="tx2"/>
                </a:solidFill>
                <a:latin typeface="Segoe UI" pitchFamily="34" charset="0"/>
                <a:ea typeface="Segoe UI" pitchFamily="34" charset="0"/>
                <a:cs typeface="Segoe UI" pitchFamily="34" charset="0"/>
              </a:rPr>
              <a:t>Peeks due to Periodic Demand – Wasted Capacity</a:t>
            </a:r>
            <a:endParaRPr lang="en-US" sz="2400" dirty="0">
              <a:solidFill>
                <a:schemeClr val="accent2"/>
              </a:solidFill>
            </a:endParaRPr>
          </a:p>
          <a:p>
            <a:endParaRPr lang="en-US" sz="2800" dirty="0">
              <a:solidFill>
                <a:schemeClr val="tx2"/>
              </a:solidFill>
              <a:latin typeface="Segoe UI" pitchFamily="34" charset="0"/>
              <a:ea typeface="Segoe UI" pitchFamily="34" charset="0"/>
              <a:cs typeface="Segoe UI" pitchFamily="34" charset="0"/>
            </a:endParaRPr>
          </a:p>
          <a:p>
            <a:endParaRPr lang="en-US" dirty="0">
              <a:solidFill>
                <a:schemeClr val="tx2"/>
              </a:solidFill>
              <a:latin typeface="Segoe UI" pitchFamily="34" charset="0"/>
              <a:ea typeface="Segoe UI" pitchFamily="34" charset="0"/>
              <a:cs typeface="Segoe UI" pitchFamily="34" charset="0"/>
            </a:endParaRPr>
          </a:p>
          <a:p>
            <a:endParaRPr lang="en-US" sz="28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38456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519113" y="1447800"/>
            <a:ext cx="11149013" cy="4625882"/>
          </a:xfrm>
        </p:spPr>
        <p:txBody>
          <a:bodyPr/>
          <a:lstStyle/>
          <a:p>
            <a:r>
              <a:rPr lang="en-US" dirty="0" smtClean="0">
                <a:solidFill>
                  <a:schemeClr val="accent2"/>
                </a:solidFill>
              </a:rPr>
              <a:t>Line of Business Applications</a:t>
            </a:r>
          </a:p>
          <a:p>
            <a:r>
              <a:rPr lang="en-US" sz="2800" dirty="0" smtClean="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File Servers, Databases, Identity, Source Control</a:t>
            </a:r>
            <a:endParaRPr lang="en-US" sz="2800" dirty="0" smtClean="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800" dirty="0" smtClean="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800" dirty="0" smtClean="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9686259" y="2647507"/>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379893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Considerations</a:t>
            </a:r>
            <a:endParaRPr lang="en-US" dirty="0"/>
          </a:p>
        </p:txBody>
      </p:sp>
      <p:sp>
        <p:nvSpPr>
          <p:cNvPr id="3" name="Text Placeholder 2"/>
          <p:cNvSpPr>
            <a:spLocks noGrp="1"/>
          </p:cNvSpPr>
          <p:nvPr>
            <p:ph type="body" sz="quarter" idx="10"/>
          </p:nvPr>
        </p:nvSpPr>
        <p:spPr>
          <a:xfrm>
            <a:off x="519113" y="1447800"/>
            <a:ext cx="11149013" cy="4358116"/>
          </a:xfrm>
        </p:spPr>
        <p:txBody>
          <a:bodyPr/>
          <a:lstStyle/>
          <a:p>
            <a:r>
              <a:rPr lang="en-US" dirty="0" smtClean="0">
                <a:solidFill>
                  <a:schemeClr val="accent2"/>
                </a:solidFill>
                <a:ea typeface="Segoe UI" pitchFamily="34" charset="0"/>
                <a:cs typeface="Segoe UI Light" pitchFamily="34" charset="0"/>
              </a:rPr>
              <a:t>Software Requirements</a:t>
            </a:r>
          </a:p>
          <a:p>
            <a:r>
              <a:rPr lang="en-US" sz="2800" dirty="0">
                <a:solidFill>
                  <a:schemeClr val="tx2"/>
                </a:solidFill>
                <a:latin typeface="+mn-lt"/>
              </a:rPr>
              <a:t>Dependency on non-supported </a:t>
            </a:r>
            <a:r>
              <a:rPr lang="en-US" sz="2800" dirty="0" smtClean="0">
                <a:solidFill>
                  <a:schemeClr val="tx2"/>
                </a:solidFill>
                <a:latin typeface="+mn-lt"/>
              </a:rPr>
              <a:t>OS or application?</a:t>
            </a:r>
            <a:endParaRPr lang="en-US" sz="2800" dirty="0">
              <a:solidFill>
                <a:schemeClr val="tx2"/>
              </a:solidFill>
              <a:latin typeface="+mn-lt"/>
            </a:endParaRPr>
          </a:p>
          <a:p>
            <a:endParaRPr lang="en-US" sz="1100" dirty="0" smtClean="0">
              <a:solidFill>
                <a:schemeClr val="tx2"/>
              </a:solidFill>
              <a:latin typeface="+mn-lt"/>
              <a:ea typeface="Segoe UI" pitchFamily="34" charset="0"/>
              <a:cs typeface="Segoe UI" pitchFamily="34" charset="0"/>
            </a:endParaRPr>
          </a:p>
          <a:p>
            <a:pPr lvl="1"/>
            <a:r>
              <a:rPr lang="en-US" sz="4000" dirty="0">
                <a:solidFill>
                  <a:schemeClr val="accent2"/>
                </a:solidFill>
                <a:latin typeface="Segoe UI Light" pitchFamily="34" charset="0"/>
                <a:cs typeface="Segoe UI Light" pitchFamily="34" charset="0"/>
              </a:rPr>
              <a:t>Licensing</a:t>
            </a:r>
          </a:p>
          <a:p>
            <a:pPr lvl="1"/>
            <a:r>
              <a:rPr lang="en-US" sz="2800" dirty="0">
                <a:solidFill>
                  <a:schemeClr val="tx2"/>
                </a:solidFill>
              </a:rPr>
              <a:t>Do your software licenses transfer to the cloud?</a:t>
            </a:r>
          </a:p>
          <a:p>
            <a:endParaRPr lang="en-US" sz="1100" dirty="0">
              <a:solidFill>
                <a:schemeClr val="tx2"/>
              </a:solidFill>
              <a:latin typeface="+mn-lt"/>
              <a:ea typeface="Segoe UI" pitchFamily="34" charset="0"/>
              <a:cs typeface="Segoe UI" pitchFamily="34" charset="0"/>
            </a:endParaRPr>
          </a:p>
          <a:p>
            <a:r>
              <a:rPr lang="en-US" dirty="0" smtClean="0">
                <a:solidFill>
                  <a:schemeClr val="accent2"/>
                </a:solidFill>
                <a:ea typeface="Segoe UI" pitchFamily="34" charset="0"/>
                <a:cs typeface="Segoe UI Light" pitchFamily="34" charset="0"/>
              </a:rPr>
              <a:t>Hardware Requirements</a:t>
            </a:r>
          </a:p>
          <a:p>
            <a:pPr lvl="1"/>
            <a:r>
              <a:rPr lang="en-US" sz="2800" dirty="0">
                <a:solidFill>
                  <a:schemeClr val="tx2"/>
                </a:solidFill>
              </a:rPr>
              <a:t>Multiple </a:t>
            </a:r>
            <a:r>
              <a:rPr lang="en-US" sz="2800" dirty="0" smtClean="0">
                <a:solidFill>
                  <a:schemeClr val="tx2"/>
                </a:solidFill>
              </a:rPr>
              <a:t>network </a:t>
            </a:r>
            <a:r>
              <a:rPr lang="en-US" sz="2800" dirty="0">
                <a:solidFill>
                  <a:schemeClr val="tx2"/>
                </a:solidFill>
              </a:rPr>
              <a:t>c</a:t>
            </a:r>
            <a:r>
              <a:rPr lang="en-US" sz="2800" dirty="0" smtClean="0">
                <a:solidFill>
                  <a:schemeClr val="tx2"/>
                </a:solidFill>
              </a:rPr>
              <a:t>ards </a:t>
            </a:r>
            <a:r>
              <a:rPr lang="en-US" sz="2800" dirty="0">
                <a:solidFill>
                  <a:schemeClr val="tx2"/>
                </a:solidFill>
              </a:rPr>
              <a:t>or other h</a:t>
            </a:r>
            <a:r>
              <a:rPr lang="en-US" sz="2800" dirty="0" smtClean="0">
                <a:solidFill>
                  <a:schemeClr val="tx2"/>
                </a:solidFill>
              </a:rPr>
              <a:t>ardware </a:t>
            </a:r>
            <a:r>
              <a:rPr lang="en-US" sz="2800" dirty="0">
                <a:solidFill>
                  <a:schemeClr val="tx2"/>
                </a:solidFill>
              </a:rPr>
              <a:t>r</a:t>
            </a:r>
            <a:r>
              <a:rPr lang="en-US" sz="2800" dirty="0" smtClean="0">
                <a:solidFill>
                  <a:schemeClr val="tx2"/>
                </a:solidFill>
              </a:rPr>
              <a:t>equirements</a:t>
            </a:r>
            <a:r>
              <a:rPr lang="en-US" sz="2800" dirty="0">
                <a:solidFill>
                  <a:schemeClr val="tx2"/>
                </a:solidFill>
              </a:rPr>
              <a:t>?</a:t>
            </a:r>
          </a:p>
          <a:p>
            <a:pPr lvl="1"/>
            <a:endParaRPr lang="en-US" sz="1900" dirty="0">
              <a:solidFill>
                <a:schemeClr val="accent2"/>
              </a:solidFill>
            </a:endParaRPr>
          </a:p>
          <a:p>
            <a:pPr lvl="1"/>
            <a:endParaRPr lang="en-US" sz="2800" dirty="0">
              <a:solidFill>
                <a:schemeClr val="tx2"/>
              </a:solidFill>
            </a:endParaRPr>
          </a:p>
        </p:txBody>
      </p:sp>
      <p:sp>
        <p:nvSpPr>
          <p:cNvPr id="4" name="Freeform 7"/>
          <p:cNvSpPr>
            <a:spLocks noEditPoints="1"/>
          </p:cNvSpPr>
          <p:nvPr/>
        </p:nvSpPr>
        <p:spPr bwMode="auto">
          <a:xfrm>
            <a:off x="9323759" y="4270098"/>
            <a:ext cx="1641450" cy="13410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024477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smtClean="0"/>
              <a:t>Migration Approaches</a:t>
            </a:r>
            <a:endParaRPr lang="en-US" sz="6000" dirty="0"/>
          </a:p>
        </p:txBody>
      </p:sp>
    </p:spTree>
    <p:extLst>
      <p:ext uri="{BB962C8B-B14F-4D97-AF65-F5344CB8AC3E}">
        <p14:creationId xmlns:p14="http://schemas.microsoft.com/office/powerpoint/2010/main" val="1352113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Migration Reasons</a:t>
            </a:r>
            <a:endParaRPr lang="en-US" dirty="0"/>
          </a:p>
        </p:txBody>
      </p:sp>
      <p:sp>
        <p:nvSpPr>
          <p:cNvPr id="3" name="Text Placeholder 2"/>
          <p:cNvSpPr>
            <a:spLocks noGrp="1"/>
          </p:cNvSpPr>
          <p:nvPr>
            <p:ph type="body" sz="quarter" idx="10"/>
          </p:nvPr>
        </p:nvSpPr>
        <p:spPr>
          <a:xfrm>
            <a:off x="519113" y="1447800"/>
            <a:ext cx="6774821" cy="4178067"/>
          </a:xfrm>
        </p:spPr>
        <p:txBody>
          <a:bodyPr/>
          <a:lstStyle/>
          <a:p>
            <a:r>
              <a:rPr lang="en-US" dirty="0" smtClean="0">
                <a:solidFill>
                  <a:schemeClr val="accent2"/>
                </a:solidFill>
              </a:rPr>
              <a:t>Forklift Migration </a:t>
            </a:r>
          </a:p>
          <a:p>
            <a:r>
              <a:rPr lang="en-US" sz="2800" dirty="0" smtClean="0">
                <a:solidFill>
                  <a:schemeClr val="tx2"/>
                </a:solidFill>
                <a:latin typeface="Segoe UI" pitchFamily="34" charset="0"/>
                <a:ea typeface="Segoe UI" pitchFamily="34" charset="0"/>
                <a:cs typeface="Segoe UI" pitchFamily="34" charset="0"/>
              </a:rPr>
              <a:t>Bring entire application and all dependencies</a:t>
            </a:r>
          </a:p>
          <a:p>
            <a:r>
              <a:rPr lang="en-US" dirty="0">
                <a:solidFill>
                  <a:schemeClr val="accent2"/>
                </a:solidFill>
              </a:rPr>
              <a:t>Hybrid Migration</a:t>
            </a:r>
          </a:p>
          <a:p>
            <a:r>
              <a:rPr lang="en-US" sz="2800" dirty="0">
                <a:solidFill>
                  <a:schemeClr val="tx2"/>
                </a:solidFill>
                <a:latin typeface="Segoe UI" pitchFamily="34" charset="0"/>
                <a:ea typeface="Segoe UI" pitchFamily="34" charset="0"/>
                <a:cs typeface="Segoe UI" pitchFamily="34" charset="0"/>
              </a:rPr>
              <a:t>Bring portion of application to the cloud while some resources stay on-premises</a:t>
            </a:r>
            <a:endParaRPr lang="en-US" sz="2800" dirty="0">
              <a:solidFill>
                <a:schemeClr val="accent2"/>
              </a:solidFill>
            </a:endParaRPr>
          </a:p>
          <a:p>
            <a:r>
              <a:rPr lang="en-US" dirty="0" err="1" smtClean="0">
                <a:solidFill>
                  <a:schemeClr val="accent2"/>
                </a:solidFill>
              </a:rPr>
              <a:t>IaaS</a:t>
            </a:r>
            <a:r>
              <a:rPr lang="en-US" dirty="0" smtClean="0">
                <a:solidFill>
                  <a:schemeClr val="accent2"/>
                </a:solidFill>
              </a:rPr>
              <a:t> to </a:t>
            </a:r>
            <a:r>
              <a:rPr lang="en-US" dirty="0" err="1">
                <a:solidFill>
                  <a:schemeClr val="accent2"/>
                </a:solidFill>
              </a:rPr>
              <a:t>PaaS</a:t>
            </a:r>
            <a:r>
              <a:rPr lang="en-US" dirty="0">
                <a:solidFill>
                  <a:schemeClr val="accent2"/>
                </a:solidFill>
              </a:rPr>
              <a:t> </a:t>
            </a:r>
            <a:r>
              <a:rPr lang="en-US" dirty="0" smtClean="0">
                <a:solidFill>
                  <a:schemeClr val="accent2"/>
                </a:solidFill>
              </a:rPr>
              <a:t>Migration</a:t>
            </a:r>
          </a:p>
          <a:p>
            <a:r>
              <a:rPr lang="en-US" sz="2800" dirty="0" smtClean="0">
                <a:solidFill>
                  <a:schemeClr val="tx2"/>
                </a:solidFill>
                <a:latin typeface="Segoe UI" pitchFamily="34" charset="0"/>
                <a:ea typeface="Segoe UI" pitchFamily="34" charset="0"/>
                <a:cs typeface="Segoe UI" pitchFamily="34" charset="0"/>
              </a:rPr>
              <a:t>Migrating </a:t>
            </a:r>
            <a:r>
              <a:rPr lang="en-US" sz="2800" dirty="0">
                <a:solidFill>
                  <a:schemeClr val="tx2"/>
                </a:solidFill>
                <a:latin typeface="Segoe UI" pitchFamily="34" charset="0"/>
                <a:ea typeface="Segoe UI" pitchFamily="34" charset="0"/>
                <a:cs typeface="Segoe UI" pitchFamily="34" charset="0"/>
              </a:rPr>
              <a:t>a</a:t>
            </a:r>
            <a:r>
              <a:rPr lang="en-US" sz="2800" dirty="0" smtClean="0">
                <a:solidFill>
                  <a:schemeClr val="tx2"/>
                </a:solidFill>
                <a:latin typeface="Segoe UI" pitchFamily="34" charset="0"/>
                <a:ea typeface="Segoe UI" pitchFamily="34" charset="0"/>
                <a:cs typeface="Segoe UI" pitchFamily="34" charset="0"/>
              </a:rPr>
              <a:t>pplication to web or worker </a:t>
            </a:r>
            <a:r>
              <a:rPr lang="en-US" sz="2800" dirty="0">
                <a:solidFill>
                  <a:schemeClr val="tx2"/>
                </a:solidFill>
                <a:latin typeface="Segoe UI" pitchFamily="34" charset="0"/>
                <a:ea typeface="Segoe UI" pitchFamily="34" charset="0"/>
                <a:cs typeface="Segoe UI" pitchFamily="34" charset="0"/>
              </a:rPr>
              <a:t>r</a:t>
            </a:r>
            <a:r>
              <a:rPr lang="en-US" sz="2800" dirty="0" smtClean="0">
                <a:solidFill>
                  <a:schemeClr val="tx2"/>
                </a:solidFill>
                <a:latin typeface="Segoe UI" pitchFamily="34" charset="0"/>
                <a:ea typeface="Segoe UI" pitchFamily="34" charset="0"/>
                <a:cs typeface="Segoe UI" pitchFamily="34" charset="0"/>
              </a:rPr>
              <a:t>oles with dependencies that work better on a VM</a:t>
            </a:r>
          </a:p>
        </p:txBody>
      </p:sp>
      <p:sp>
        <p:nvSpPr>
          <p:cNvPr id="4" name="Freeform 25"/>
          <p:cNvSpPr>
            <a:spLocks noEditPoints="1"/>
          </p:cNvSpPr>
          <p:nvPr/>
        </p:nvSpPr>
        <p:spPr bwMode="black">
          <a:xfrm>
            <a:off x="7590545" y="3215490"/>
            <a:ext cx="3075750" cy="261891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422097924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US_CIO_Enterprise_Summit_Template_16x9_Blue">
  <a:themeElements>
    <a:clrScheme name="US_CIO_Enterprise_Summit">
      <a:dk1>
        <a:srgbClr val="0071BD"/>
      </a:dk1>
      <a:lt1>
        <a:srgbClr val="FFFFFF"/>
      </a:lt1>
      <a:dk2>
        <a:srgbClr val="000000"/>
      </a:dk2>
      <a:lt2>
        <a:srgbClr val="BFE4FF"/>
      </a:lt2>
      <a:accent1>
        <a:srgbClr val="0100A6"/>
      </a:accent1>
      <a:accent2>
        <a:srgbClr val="00ADEF"/>
      </a:accent2>
      <a:accent3>
        <a:srgbClr val="0071BD"/>
      </a:accent3>
      <a:accent4>
        <a:srgbClr val="F7C903"/>
      </a:accent4>
      <a:accent5>
        <a:srgbClr val="8CC600"/>
      </a:accent5>
      <a:accent6>
        <a:srgbClr val="01A601"/>
      </a:accent6>
      <a:hlink>
        <a:srgbClr val="F0ED7B"/>
      </a:hlink>
      <a:folHlink>
        <a:srgbClr val="F3EB4F"/>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4000" dirty="0" smtClean="0">
            <a:gradFill>
              <a:gsLst>
                <a:gs pos="0">
                  <a:schemeClr val="tx1"/>
                </a:gs>
                <a:gs pos="86000">
                  <a:schemeClr val="tx1"/>
                </a:gs>
              </a:gsLst>
              <a:lin ang="5400000" scaled="0"/>
            </a:gradFill>
            <a:latin typeface="+mj-lt"/>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2.xml><?xml version="1.0" encoding="utf-8"?>
<ds:datastoreItem xmlns:ds="http://schemas.openxmlformats.org/officeDocument/2006/customXml" ds:itemID="{608C7590-4838-4FDD-B304-651D11FD2E08}">
  <ds:schemaRefs>
    <ds:schemaRef ds:uri="http://schemas.microsoft.com/office/2006/metadata/properties"/>
    <ds:schemaRef ds:uri="f847e7ad-bfae-49c8-aedd-39ec05321f40"/>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9174</TotalTime>
  <Words>3480</Words>
  <Application>Microsoft Office PowerPoint</Application>
  <PresentationFormat>Custom</PresentationFormat>
  <Paragraphs>565</Paragraphs>
  <Slides>37</Slides>
  <Notes>25</Notes>
  <HiddenSlides>0</HiddenSlides>
  <MMClips>0</MMClips>
  <ScaleCrop>false</ScaleCrop>
  <HeadingPairs>
    <vt:vector size="4" baseType="variant">
      <vt:variant>
        <vt:lpstr>Theme</vt:lpstr>
      </vt:variant>
      <vt:variant>
        <vt:i4>7</vt:i4>
      </vt:variant>
      <vt:variant>
        <vt:lpstr>Slide Titles</vt:lpstr>
      </vt:variant>
      <vt:variant>
        <vt:i4>37</vt:i4>
      </vt:variant>
    </vt:vector>
  </HeadingPairs>
  <TitlesOfParts>
    <vt:vector size="44" baseType="lpstr">
      <vt:lpstr>MS1444_Windows Azure Template 16x9_r08b</vt:lpstr>
      <vt:lpstr>White with Consolas font for code slides</vt:lpstr>
      <vt:lpstr>US_CIO_Enterprise_Summit_Template_16x9_Blue</vt:lpstr>
      <vt:lpstr>1_MS1444_Windows Azure Template 16x9_r08b</vt:lpstr>
      <vt:lpstr>2_MS1444_Windows Azure Template 16x9_r08b</vt:lpstr>
      <vt:lpstr>3_MS1444_Windows Azure Template 16x9_r08b</vt:lpstr>
      <vt:lpstr>4_MS1444_Windows Azure Template 16x9_r08b</vt:lpstr>
      <vt:lpstr>Windows Azure  Migrating Applications and Workloads</vt:lpstr>
      <vt:lpstr>Agenda </vt:lpstr>
      <vt:lpstr>PowerPoint Presentation</vt:lpstr>
      <vt:lpstr>Drivers for Cloud Adoption</vt:lpstr>
      <vt:lpstr>Traditional Cloud Workloads</vt:lpstr>
      <vt:lpstr>IaaS Workloads – all about the app</vt:lpstr>
      <vt:lpstr>Application Considerations</vt:lpstr>
      <vt:lpstr>PowerPoint Presentation</vt:lpstr>
      <vt:lpstr>Application Migration Reasons</vt:lpstr>
      <vt:lpstr>Migration Approaches</vt:lpstr>
      <vt:lpstr>Virtual Machine Migration</vt:lpstr>
      <vt:lpstr>Migrating a Simple Virtual Machine</vt:lpstr>
      <vt:lpstr>Migrating a Multi-VM Application</vt:lpstr>
      <vt:lpstr>Migrating an Intranet Application</vt:lpstr>
      <vt:lpstr>Migrating an Intranet Application</vt:lpstr>
      <vt:lpstr>PowerPoint Presentation</vt:lpstr>
      <vt:lpstr>Does Your App Need a Virtual Network?</vt:lpstr>
      <vt:lpstr>Deploying a Virtual Network</vt:lpstr>
      <vt:lpstr>Virtual Network Definition Example</vt:lpstr>
      <vt:lpstr>On Premises Configuration (optional)</vt:lpstr>
      <vt:lpstr>Gateway Creation and Configuration</vt:lpstr>
      <vt:lpstr>Configuring the Deployment</vt:lpstr>
      <vt:lpstr>PowerPoint Presentation</vt:lpstr>
      <vt:lpstr>AD in the Cloud</vt:lpstr>
      <vt:lpstr>Deploying AD in a Windows Azure VM</vt:lpstr>
      <vt:lpstr>Cloud Services Configuration for AD</vt:lpstr>
      <vt:lpstr>Domain Controller On-Premises</vt:lpstr>
      <vt:lpstr>Domain Controller in the Cloud</vt:lpstr>
      <vt:lpstr>Active Directory Cloud Only</vt:lpstr>
      <vt:lpstr>PowerPoint Presentation</vt:lpstr>
      <vt:lpstr>Managing Data</vt:lpstr>
      <vt:lpstr>Virtual Machine Disk Management</vt:lpstr>
      <vt:lpstr>Managing Application Data Examples</vt:lpstr>
      <vt:lpstr>PowerPoint Presentation</vt:lpstr>
      <vt:lpstr>Monitoring Windows Azure VMs</vt:lpstr>
      <vt:lpstr>Summary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Michael Washam</cp:lastModifiedBy>
  <cp:revision>429</cp:revision>
  <dcterms:created xsi:type="dcterms:W3CDTF">2012-02-06T18:28:07Z</dcterms:created>
  <dcterms:modified xsi:type="dcterms:W3CDTF">2012-05-19T22:52:07Z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